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8" r:id="rId1"/>
  </p:sldMasterIdLst>
  <p:sldIdLst>
    <p:sldId id="273" r:id="rId2"/>
    <p:sldId id="262" r:id="rId3"/>
    <p:sldId id="261" r:id="rId4"/>
    <p:sldId id="258" r:id="rId5"/>
    <p:sldId id="277" r:id="rId6"/>
    <p:sldId id="263" r:id="rId7"/>
    <p:sldId id="265" r:id="rId8"/>
    <p:sldId id="260" r:id="rId9"/>
    <p:sldId id="267" r:id="rId10"/>
    <p:sldId id="278" r:id="rId11"/>
    <p:sldId id="279" r:id="rId12"/>
    <p:sldId id="280" r:id="rId13"/>
    <p:sldId id="281" r:id="rId14"/>
    <p:sldId id="268" r:id="rId15"/>
    <p:sldId id="269" r:id="rId16"/>
    <p:sldId id="270" r:id="rId17"/>
    <p:sldId id="275" r:id="rId18"/>
    <p:sldId id="311" r:id="rId19"/>
    <p:sldId id="312" r:id="rId20"/>
    <p:sldId id="276" r:id="rId21"/>
    <p:sldId id="272" r:id="rId22"/>
    <p:sldId id="287" r:id="rId23"/>
    <p:sldId id="282" r:id="rId24"/>
    <p:sldId id="302" r:id="rId25"/>
    <p:sldId id="288" r:id="rId26"/>
    <p:sldId id="303" r:id="rId27"/>
    <p:sldId id="283" r:id="rId28"/>
    <p:sldId id="304" r:id="rId29"/>
    <p:sldId id="289" r:id="rId30"/>
    <p:sldId id="305" r:id="rId31"/>
    <p:sldId id="290" r:id="rId32"/>
    <p:sldId id="306" r:id="rId33"/>
    <p:sldId id="284" r:id="rId34"/>
    <p:sldId id="307" r:id="rId35"/>
    <p:sldId id="285" r:id="rId36"/>
    <p:sldId id="308" r:id="rId37"/>
    <p:sldId id="291" r:id="rId38"/>
    <p:sldId id="309" r:id="rId39"/>
    <p:sldId id="286" r:id="rId40"/>
    <p:sldId id="310" r:id="rId41"/>
    <p:sldId id="300" r:id="rId42"/>
    <p:sldId id="301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0066"/>
    <a:srgbClr val="FECAF7"/>
    <a:srgbClr val="00FF00"/>
    <a:srgbClr val="EE86BC"/>
    <a:srgbClr val="FAC2F2"/>
    <a:srgbClr val="009E47"/>
    <a:srgbClr val="E561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3" autoAdjust="0"/>
    <p:restoredTop sz="94660"/>
  </p:normalViewPr>
  <p:slideViewPr>
    <p:cSldViewPr snapToGrid="0">
      <p:cViewPr varScale="1">
        <p:scale>
          <a:sx n="78" d="100"/>
          <a:sy n="78" d="100"/>
        </p:scale>
        <p:origin x="198" y="8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8CF2F8-9660-4CBB-A897-779EA35C459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791CA0-8E06-4B70-9BAE-06A0A5E5785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43279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8CF2F8-9660-4CBB-A897-779EA35C459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791CA0-8E06-4B70-9BAE-06A0A5E5785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043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8CF2F8-9660-4CBB-A897-779EA35C459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791CA0-8E06-4B70-9BAE-06A0A5E5785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626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8CF2F8-9660-4CBB-A897-779EA35C459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791CA0-8E06-4B70-9BAE-06A0A5E5785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32175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8CF2F8-9660-4CBB-A897-779EA35C459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791CA0-8E06-4B70-9BAE-06A0A5E5785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53435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8CF2F8-9660-4CBB-A897-779EA35C459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791CA0-8E06-4B70-9BAE-06A0A5E5785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49255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8CF2F8-9660-4CBB-A897-779EA35C459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791CA0-8E06-4B70-9BAE-06A0A5E5785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45917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8CF2F8-9660-4CBB-A897-779EA35C459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791CA0-8E06-4B70-9BAE-06A0A5E5785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61371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8CF2F8-9660-4CBB-A897-779EA35C459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791CA0-8E06-4B70-9BAE-06A0A5E5785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35055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8CF2F8-9660-4CBB-A897-779EA35C459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791CA0-8E06-4B70-9BAE-06A0A5E5785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60102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8CF2F8-9660-4CBB-A897-779EA35C459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791CA0-8E06-4B70-9BAE-06A0A5E5785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46307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8CF2F8-9660-4CBB-A897-779EA35C459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791CA0-8E06-4B70-9BAE-06A0A5E5785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3438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33.xml"/><Relationship Id="rId3" Type="http://schemas.openxmlformats.org/officeDocument/2006/relationships/slide" Target="slide25.xml"/><Relationship Id="rId7" Type="http://schemas.openxmlformats.org/officeDocument/2006/relationships/slide" Target="slide31.xml"/><Relationship Id="rId2" Type="http://schemas.openxmlformats.org/officeDocument/2006/relationships/slide" Target="slide29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5.xml"/><Relationship Id="rId5" Type="http://schemas.openxmlformats.org/officeDocument/2006/relationships/slide" Target="slide23.xml"/><Relationship Id="rId10" Type="http://schemas.openxmlformats.org/officeDocument/2006/relationships/slide" Target="slide39.xml"/><Relationship Id="rId4" Type="http://schemas.openxmlformats.org/officeDocument/2006/relationships/slide" Target="slide27.xml"/><Relationship Id="rId9" Type="http://schemas.openxmlformats.org/officeDocument/2006/relationships/slide" Target="slide3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33.xml"/><Relationship Id="rId3" Type="http://schemas.openxmlformats.org/officeDocument/2006/relationships/slide" Target="slide25.xml"/><Relationship Id="rId7" Type="http://schemas.openxmlformats.org/officeDocument/2006/relationships/slide" Target="slide31.xml"/><Relationship Id="rId2" Type="http://schemas.openxmlformats.org/officeDocument/2006/relationships/slide" Target="slide29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5.xml"/><Relationship Id="rId5" Type="http://schemas.openxmlformats.org/officeDocument/2006/relationships/slide" Target="slide23.xml"/><Relationship Id="rId10" Type="http://schemas.openxmlformats.org/officeDocument/2006/relationships/slide" Target="slide39.xml"/><Relationship Id="rId4" Type="http://schemas.openxmlformats.org/officeDocument/2006/relationships/slide" Target="slide27.xml"/><Relationship Id="rId9" Type="http://schemas.openxmlformats.org/officeDocument/2006/relationships/slide" Target="slide3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" Target="slide33.xml"/><Relationship Id="rId3" Type="http://schemas.openxmlformats.org/officeDocument/2006/relationships/slide" Target="slide25.xml"/><Relationship Id="rId7" Type="http://schemas.openxmlformats.org/officeDocument/2006/relationships/slide" Target="slide31.xml"/><Relationship Id="rId2" Type="http://schemas.openxmlformats.org/officeDocument/2006/relationships/slide" Target="slide29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5.xml"/><Relationship Id="rId5" Type="http://schemas.openxmlformats.org/officeDocument/2006/relationships/slide" Target="slide23.xml"/><Relationship Id="rId10" Type="http://schemas.openxmlformats.org/officeDocument/2006/relationships/slide" Target="slide39.xml"/><Relationship Id="rId4" Type="http://schemas.openxmlformats.org/officeDocument/2006/relationships/slide" Target="slide27.xml"/><Relationship Id="rId9" Type="http://schemas.openxmlformats.org/officeDocument/2006/relationships/slide" Target="slide3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slide" Target="slide33.xml"/><Relationship Id="rId3" Type="http://schemas.openxmlformats.org/officeDocument/2006/relationships/slide" Target="slide25.xml"/><Relationship Id="rId7" Type="http://schemas.openxmlformats.org/officeDocument/2006/relationships/slide" Target="slide31.xml"/><Relationship Id="rId2" Type="http://schemas.openxmlformats.org/officeDocument/2006/relationships/slide" Target="slide29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5.xml"/><Relationship Id="rId5" Type="http://schemas.openxmlformats.org/officeDocument/2006/relationships/slide" Target="slide23.xml"/><Relationship Id="rId10" Type="http://schemas.openxmlformats.org/officeDocument/2006/relationships/slide" Target="slide39.xml"/><Relationship Id="rId4" Type="http://schemas.openxmlformats.org/officeDocument/2006/relationships/slide" Target="slide27.xml"/><Relationship Id="rId9" Type="http://schemas.openxmlformats.org/officeDocument/2006/relationships/slide" Target="slide3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slide" Target="slide33.xml"/><Relationship Id="rId3" Type="http://schemas.openxmlformats.org/officeDocument/2006/relationships/slide" Target="slide25.xml"/><Relationship Id="rId7" Type="http://schemas.openxmlformats.org/officeDocument/2006/relationships/slide" Target="slide31.xml"/><Relationship Id="rId2" Type="http://schemas.openxmlformats.org/officeDocument/2006/relationships/slide" Target="slide29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5.xml"/><Relationship Id="rId5" Type="http://schemas.openxmlformats.org/officeDocument/2006/relationships/slide" Target="slide23.xml"/><Relationship Id="rId10" Type="http://schemas.openxmlformats.org/officeDocument/2006/relationships/slide" Target="slide39.xml"/><Relationship Id="rId4" Type="http://schemas.openxmlformats.org/officeDocument/2006/relationships/slide" Target="slide27.xml"/><Relationship Id="rId9" Type="http://schemas.openxmlformats.org/officeDocument/2006/relationships/slide" Target="slide3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slide" Target="slide33.xml"/><Relationship Id="rId3" Type="http://schemas.openxmlformats.org/officeDocument/2006/relationships/slide" Target="slide25.xml"/><Relationship Id="rId7" Type="http://schemas.openxmlformats.org/officeDocument/2006/relationships/slide" Target="slide31.xml"/><Relationship Id="rId2" Type="http://schemas.openxmlformats.org/officeDocument/2006/relationships/slide" Target="slide29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5.xml"/><Relationship Id="rId5" Type="http://schemas.openxmlformats.org/officeDocument/2006/relationships/slide" Target="slide23.xml"/><Relationship Id="rId10" Type="http://schemas.openxmlformats.org/officeDocument/2006/relationships/slide" Target="slide39.xml"/><Relationship Id="rId4" Type="http://schemas.openxmlformats.org/officeDocument/2006/relationships/slide" Target="slide27.xml"/><Relationship Id="rId9" Type="http://schemas.openxmlformats.org/officeDocument/2006/relationships/slide" Target="slide3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slide" Target="slide33.xml"/><Relationship Id="rId3" Type="http://schemas.openxmlformats.org/officeDocument/2006/relationships/slide" Target="slide25.xml"/><Relationship Id="rId7" Type="http://schemas.openxmlformats.org/officeDocument/2006/relationships/slide" Target="slide31.xml"/><Relationship Id="rId2" Type="http://schemas.openxmlformats.org/officeDocument/2006/relationships/slide" Target="slide29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5.xml"/><Relationship Id="rId5" Type="http://schemas.openxmlformats.org/officeDocument/2006/relationships/slide" Target="slide23.xml"/><Relationship Id="rId10" Type="http://schemas.openxmlformats.org/officeDocument/2006/relationships/slide" Target="slide39.xml"/><Relationship Id="rId4" Type="http://schemas.openxmlformats.org/officeDocument/2006/relationships/slide" Target="slide27.xml"/><Relationship Id="rId9" Type="http://schemas.openxmlformats.org/officeDocument/2006/relationships/slide" Target="slide3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slide" Target="slide33.xml"/><Relationship Id="rId3" Type="http://schemas.openxmlformats.org/officeDocument/2006/relationships/slide" Target="slide25.xml"/><Relationship Id="rId7" Type="http://schemas.openxmlformats.org/officeDocument/2006/relationships/slide" Target="slide31.xml"/><Relationship Id="rId2" Type="http://schemas.openxmlformats.org/officeDocument/2006/relationships/slide" Target="slide29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5.xml"/><Relationship Id="rId5" Type="http://schemas.openxmlformats.org/officeDocument/2006/relationships/slide" Target="slide23.xml"/><Relationship Id="rId10" Type="http://schemas.openxmlformats.org/officeDocument/2006/relationships/slide" Target="slide39.xml"/><Relationship Id="rId4" Type="http://schemas.openxmlformats.org/officeDocument/2006/relationships/slide" Target="slide27.xml"/><Relationship Id="rId9" Type="http://schemas.openxmlformats.org/officeDocument/2006/relationships/slide" Target="slide3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slide" Target="slide33.xml"/><Relationship Id="rId3" Type="http://schemas.openxmlformats.org/officeDocument/2006/relationships/slide" Target="slide25.xml"/><Relationship Id="rId7" Type="http://schemas.openxmlformats.org/officeDocument/2006/relationships/slide" Target="slide31.xml"/><Relationship Id="rId2" Type="http://schemas.openxmlformats.org/officeDocument/2006/relationships/slide" Target="slide29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5.xml"/><Relationship Id="rId5" Type="http://schemas.openxmlformats.org/officeDocument/2006/relationships/slide" Target="slide23.xml"/><Relationship Id="rId10" Type="http://schemas.openxmlformats.org/officeDocument/2006/relationships/slide" Target="slide39.xml"/><Relationship Id="rId4" Type="http://schemas.openxmlformats.org/officeDocument/2006/relationships/slide" Target="slide27.xml"/><Relationship Id="rId9" Type="http://schemas.openxmlformats.org/officeDocument/2006/relationships/slide" Target="slide3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slide" Target="slide33.xml"/><Relationship Id="rId3" Type="http://schemas.openxmlformats.org/officeDocument/2006/relationships/slide" Target="slide25.xml"/><Relationship Id="rId7" Type="http://schemas.openxmlformats.org/officeDocument/2006/relationships/slide" Target="slide31.xml"/><Relationship Id="rId2" Type="http://schemas.openxmlformats.org/officeDocument/2006/relationships/slide" Target="slide29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5.xml"/><Relationship Id="rId5" Type="http://schemas.openxmlformats.org/officeDocument/2006/relationships/slide" Target="slide23.xml"/><Relationship Id="rId10" Type="http://schemas.openxmlformats.org/officeDocument/2006/relationships/slide" Target="slide39.xml"/><Relationship Id="rId4" Type="http://schemas.openxmlformats.org/officeDocument/2006/relationships/slide" Target="slide27.xml"/><Relationship Id="rId9" Type="http://schemas.openxmlformats.org/officeDocument/2006/relationships/slide" Target="slide3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7" Type="http://schemas.openxmlformats.org/officeDocument/2006/relationships/image" Target="../media/image9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3768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WordArt 8"/>
          <p:cNvSpPr>
            <a:spLocks noChangeArrowheads="1" noChangeShapeType="1" noTextEdit="1"/>
          </p:cNvSpPr>
          <p:nvPr/>
        </p:nvSpPr>
        <p:spPr bwMode="auto">
          <a:xfrm>
            <a:off x="2136879" y="249084"/>
            <a:ext cx="7878915" cy="1940232"/>
          </a:xfrm>
          <a:prstGeom prst="rect">
            <a:avLst/>
          </a:prstGeom>
        </p:spPr>
        <p:txBody>
          <a:bodyPr wrap="none" fromWordArt="1">
            <a:prstTxWarp prst="textWave2">
              <a:avLst>
                <a:gd name="adj1" fmla="val 15541"/>
                <a:gd name="adj2" fmla="val -1814"/>
              </a:avLst>
            </a:prstTxWarp>
          </a:bodyPr>
          <a:lstStyle/>
          <a:p>
            <a:pPr algn="ctr"/>
            <a:r>
              <a:rPr lang="en-US" sz="1799" b="1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FF0066"/>
                </a:solidFill>
                <a:latin typeface="Times New Roman"/>
                <a:cs typeface="Times New Roman"/>
              </a:rPr>
              <a:t>CHÀO MỪNG CÁC </a:t>
            </a:r>
            <a:r>
              <a:rPr lang="en-US" sz="1799" b="1" kern="10" dirty="0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FF0066"/>
                </a:solidFill>
                <a:latin typeface="Times New Roman"/>
                <a:cs typeface="Times New Roman"/>
              </a:rPr>
              <a:t>THẦY CÔ GIÁO VÀ CÁC EM </a:t>
            </a:r>
            <a:r>
              <a:rPr lang="en-US" sz="1799" b="1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FF0066"/>
                </a:solidFill>
                <a:latin typeface="Times New Roman"/>
                <a:cs typeface="Times New Roman"/>
              </a:rPr>
              <a:t>HỌC SINH </a:t>
            </a:r>
          </a:p>
        </p:txBody>
      </p:sp>
      <p:sp>
        <p:nvSpPr>
          <p:cNvPr id="6" name="WordArt 14"/>
          <p:cNvSpPr>
            <a:spLocks noChangeArrowheads="1" noChangeShapeType="1" noTextEdit="1"/>
          </p:cNvSpPr>
          <p:nvPr/>
        </p:nvSpPr>
        <p:spPr bwMode="auto">
          <a:xfrm>
            <a:off x="3513987" y="2667839"/>
            <a:ext cx="6195987" cy="806615"/>
          </a:xfrm>
          <a:prstGeom prst="rect">
            <a:avLst/>
          </a:prstGeom>
          <a:effectLst>
            <a:glow rad="101600">
              <a:srgbClr val="00B0F0">
                <a:alpha val="60000"/>
              </a:srgbClr>
            </a:glow>
          </a:effec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599" b="1" kern="1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/>
                <a:cs typeface="Times New Roman"/>
              </a:rPr>
              <a:t>MÔN: KHOA HỌC TỰ NHIÊN 6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915750" y="3637411"/>
            <a:ext cx="10360503" cy="537743"/>
          </a:xfrm>
          <a:prstGeom prst="rect">
            <a:avLst/>
          </a:prstGeom>
        </p:spPr>
        <p:txBody>
          <a:bodyPr>
            <a:normAutofit fontScale="82500" lnSpcReduction="20000"/>
          </a:bodyPr>
          <a:lstStyle/>
          <a:p>
            <a:pPr algn="ctr" eaLnBrk="0" hangingPunct="0">
              <a:defRPr/>
            </a:pPr>
            <a:r>
              <a:rPr lang="en-US" sz="4399" b="1" dirty="0">
                <a:solidFill>
                  <a:srgbClr val="00FF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BỘ SÁCH CÁNH DIỀU</a:t>
            </a: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2898971" y="5356508"/>
            <a:ext cx="6274988" cy="502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667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HUỲNH THỊ MINH DIỄM</a:t>
            </a:r>
            <a:endParaRPr lang="vi-VN" sz="2667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0704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986629" y="499434"/>
            <a:ext cx="4836580" cy="8402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rial" charset="0"/>
              </a:rPr>
              <a:t>AI NHANH HƠN?</a:t>
            </a:r>
          </a:p>
        </p:txBody>
      </p:sp>
      <p:pic>
        <p:nvPicPr>
          <p:cNvPr id="5" name="Picture 2" descr="F:\linh\chay nhanh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4651" y="57151"/>
            <a:ext cx="1611313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Horizontal Scroll 9"/>
          <p:cNvSpPr/>
          <p:nvPr/>
        </p:nvSpPr>
        <p:spPr>
          <a:xfrm>
            <a:off x="1644650" y="609600"/>
            <a:ext cx="8794750" cy="6172200"/>
          </a:xfrm>
          <a:prstGeom prst="horizontalScroll">
            <a:avLst/>
          </a:prstGeom>
          <a:solidFill>
            <a:srgbClr val="FAC2F2"/>
          </a:solidFill>
          <a:ln w="57150">
            <a:solidFill>
              <a:schemeClr val="accent1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40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endParaRPr lang="en-US" sz="4000" b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8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 algn="just">
              <a:buFontTx/>
              <a:buChar char="-"/>
            </a:pP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khuẩn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phiếu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571500" indent="-571500" algn="just">
              <a:buFontTx/>
              <a:buChar char="-"/>
            </a:pP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71500" indent="-571500" algn="just">
              <a:buFontTx/>
              <a:buChar char="-"/>
            </a:pP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thắng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 algn="just">
              <a:buFontTx/>
              <a:buChar char="-"/>
            </a:pPr>
            <a:endParaRPr lang="en-US" dirty="0"/>
          </a:p>
        </p:txBody>
      </p:sp>
      <p:pic>
        <p:nvPicPr>
          <p:cNvPr id="7" name="Đồng hồ đếm ngược 3 phút gây sốc 3 Minutes">
            <a:hlinkClick r:id="" action="ppaction://media"/>
            <a:extLst>
              <a:ext uri="{FF2B5EF4-FFF2-40B4-BE49-F238E27FC236}">
                <a16:creationId xmlns:a16="http://schemas.microsoft.com/office/drawing/2014/main" id="{23F107F8-02EF-7140-3632-E6816A7448A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50627" y="0"/>
            <a:ext cx="2424774" cy="1339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377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16667E-7 2.22222E-6 L -4.16667E-7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9121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Sữa chua TH True Milk cho bé mấy tháng? Giá bao nhiêu tiền?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375" y="685800"/>
            <a:ext cx="3924300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267200" y="145713"/>
            <a:ext cx="411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khuẩn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3190" y="685801"/>
            <a:ext cx="4217621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0929" y="3669323"/>
            <a:ext cx="3962400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9870" y="3669323"/>
            <a:ext cx="4250941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7906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685801"/>
            <a:ext cx="7696200" cy="4331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267200" y="145713"/>
            <a:ext cx="411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khuẩn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828800" y="5257800"/>
            <a:ext cx="8610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700 vi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khuẩn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miệng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khuẩn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hỗ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trợ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răng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miệng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5562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Lợi ích và tác hại của vi khuẩn | Vinme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219200"/>
            <a:ext cx="7772400" cy="508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114800" y="376545"/>
            <a:ext cx="411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khuẩn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36922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1;p13"/>
          <p:cNvSpPr txBox="1">
            <a:spLocks/>
          </p:cNvSpPr>
          <p:nvPr/>
        </p:nvSpPr>
        <p:spPr>
          <a:xfrm>
            <a:off x="1845242" y="158826"/>
            <a:ext cx="9144000" cy="70848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16: VIRUS VÀ VI KHUẨN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694285" y="1004738"/>
            <a:ext cx="9195206" cy="1126540"/>
          </a:xfrm>
        </p:spPr>
        <p:txBody>
          <a:bodyPr>
            <a:normAutofit/>
          </a:bodyPr>
          <a:lstStyle/>
          <a:p>
            <a:pPr algn="l">
              <a:lnSpc>
                <a:spcPts val="38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VI KHUẨN</a:t>
            </a:r>
            <a:b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Hình dạng, cấu tạo của vi khuẩn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6199323" y="1004738"/>
            <a:ext cx="46495" cy="5853262"/>
          </a:xfrm>
          <a:prstGeom prst="line">
            <a:avLst/>
          </a:prstGeom>
          <a:ln w="5715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  <a:bevelB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Google Shape;152;p24"/>
          <p:cNvSpPr txBox="1">
            <a:spLocks/>
          </p:cNvSpPr>
          <p:nvPr/>
        </p:nvSpPr>
        <p:spPr>
          <a:xfrm>
            <a:off x="694285" y="2077295"/>
            <a:ext cx="5765141" cy="8574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khuẩn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21770" y="2583131"/>
            <a:ext cx="5363945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44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</a:t>
            </a:r>
          </a:p>
          <a:p>
            <a:pPr>
              <a:spcAft>
                <a:spcPts val="0"/>
              </a:spcAft>
            </a:pP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Dùng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chế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biến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men (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sữa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chua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phô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mai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tương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…)</a:t>
            </a:r>
          </a:p>
          <a:p>
            <a:pPr>
              <a:spcAft>
                <a:spcPts val="0"/>
              </a:spcAft>
            </a:pP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Vai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nông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nghiệp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bón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vi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>
              <a:spcAft>
                <a:spcPts val="0"/>
              </a:spcAft>
            </a:pP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Giúp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tiêu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ăn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>
              <a:spcAft>
                <a:spcPts val="0"/>
              </a:spcAft>
            </a:pP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Giúp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xác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tăng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mỡ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….</a:t>
            </a:r>
            <a:endParaRPr lang="en-US" sz="2400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5709" y="1004738"/>
            <a:ext cx="4349578" cy="257872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5709" y="3904735"/>
            <a:ext cx="4349578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930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1;p13"/>
          <p:cNvSpPr txBox="1">
            <a:spLocks/>
          </p:cNvSpPr>
          <p:nvPr/>
        </p:nvSpPr>
        <p:spPr>
          <a:xfrm>
            <a:off x="1845242" y="158826"/>
            <a:ext cx="9144000" cy="70848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16: VIRUS VÀ VI KHUẨN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694285" y="1004738"/>
            <a:ext cx="9195206" cy="1126540"/>
          </a:xfrm>
        </p:spPr>
        <p:txBody>
          <a:bodyPr>
            <a:normAutofit/>
          </a:bodyPr>
          <a:lstStyle/>
          <a:p>
            <a:pPr algn="l">
              <a:lnSpc>
                <a:spcPts val="38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VI KHUẨN</a:t>
            </a:r>
            <a:b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Hình dạng, cấu tạo của vi khuẩn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6199323" y="1004738"/>
            <a:ext cx="46495" cy="5853262"/>
          </a:xfrm>
          <a:prstGeom prst="line">
            <a:avLst/>
          </a:prstGeom>
          <a:ln w="5715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  <a:bevelB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Google Shape;152;p24"/>
          <p:cNvSpPr txBox="1">
            <a:spLocks/>
          </p:cNvSpPr>
          <p:nvPr/>
        </p:nvSpPr>
        <p:spPr>
          <a:xfrm>
            <a:off x="694285" y="2077295"/>
            <a:ext cx="5765141" cy="8574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khuẩn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5818" y="1128372"/>
            <a:ext cx="5718646" cy="327063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373179" y="4854750"/>
            <a:ext cx="502130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 sao cần ủ sữa chua ở nhiệt độ 30 - 45 </a:t>
            </a:r>
            <a:r>
              <a:rPr lang="en-US" sz="2400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 </a:t>
            </a:r>
            <a:r>
              <a:rPr lang="en-US" sz="2400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8 - 24 </a:t>
            </a:r>
            <a:r>
              <a:rPr lang="en-US" sz="2400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4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417242" y="5817552"/>
            <a:ext cx="557155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2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 độ và thời gian hợp lí  thì vi khuẩn lên men sẽ hoạt động mạnh.</a:t>
            </a:r>
            <a:endParaRPr lang="en-US" sz="24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5245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1;p13"/>
          <p:cNvSpPr txBox="1">
            <a:spLocks/>
          </p:cNvSpPr>
          <p:nvPr/>
        </p:nvSpPr>
        <p:spPr>
          <a:xfrm>
            <a:off x="1845242" y="158826"/>
            <a:ext cx="9144000" cy="70848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16: VIRUS VÀ VI KHUẨN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6199323" y="1004738"/>
            <a:ext cx="46495" cy="5853262"/>
          </a:xfrm>
          <a:prstGeom prst="line">
            <a:avLst/>
          </a:prstGeom>
          <a:ln w="5715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  <a:bevelB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 txBox="1">
            <a:spLocks/>
          </p:cNvSpPr>
          <p:nvPr/>
        </p:nvSpPr>
        <p:spPr>
          <a:xfrm>
            <a:off x="830140" y="1004738"/>
            <a:ext cx="4966716" cy="4287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khuẩn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245818" y="1826616"/>
            <a:ext cx="1764718" cy="884172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 khuẩn làm </a:t>
            </a:r>
          </a:p>
          <a:p>
            <a:pPr algn="ctr"/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hỏng thức ăn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8548858" y="1826615"/>
            <a:ext cx="3099790" cy="904227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 khuẩn gây bệnh cho con người và sinh vật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6245818" y="3170395"/>
            <a:ext cx="1764718" cy="884172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 ăn ôi thiu</a:t>
            </a:r>
            <a:endParaRPr lang="en-US" sz="2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8642627" y="3170395"/>
            <a:ext cx="3108229" cy="1328837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 ván, sốt thương hàn, lao,…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 vật: bạc lá, héo cây,….</a:t>
            </a:r>
            <a:endParaRPr lang="en-US" sz="2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Straight Arrow Connector 14"/>
          <p:cNvCxnSpPr>
            <a:stCxn id="9" idx="2"/>
            <a:endCxn id="12" idx="0"/>
          </p:cNvCxnSpPr>
          <p:nvPr/>
        </p:nvCxnSpPr>
        <p:spPr>
          <a:xfrm>
            <a:off x="7128177" y="2710788"/>
            <a:ext cx="0" cy="459607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10087027" y="2730842"/>
            <a:ext cx="0" cy="459607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4049" y="4667968"/>
            <a:ext cx="2517005" cy="192099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7242" y="4667968"/>
            <a:ext cx="2405482" cy="1920994"/>
          </a:xfrm>
          <a:prstGeom prst="rect">
            <a:avLst/>
          </a:prstGeom>
        </p:spPr>
      </p:pic>
      <p:sp>
        <p:nvSpPr>
          <p:cNvPr id="3" name="Cloud Callout 2"/>
          <p:cNvSpPr/>
          <p:nvPr/>
        </p:nvSpPr>
        <p:spPr>
          <a:xfrm>
            <a:off x="6417242" y="867314"/>
            <a:ext cx="5333614" cy="825562"/>
          </a:xfrm>
          <a:prstGeom prst="cloudCallout">
            <a:avLst/>
          </a:prstGeom>
          <a:solidFill>
            <a:srgbClr val="FECAF7"/>
          </a:solidFill>
          <a:ln>
            <a:solidFill>
              <a:srgbClr val="FECA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khuẩn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1855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0208" y="639334"/>
            <a:ext cx="10515600" cy="1078641"/>
          </a:xfrm>
        </p:spPr>
        <p:txBody>
          <a:bodyPr>
            <a:normAutofit/>
          </a:bodyPr>
          <a:lstStyle/>
          <a:p>
            <a:r>
              <a:rPr lang="vi-VN" sz="3200" dirty="0" smtClean="0">
                <a:solidFill>
                  <a:srgbClr val="0000FF"/>
                </a:solidFill>
              </a:rPr>
              <a:t>3. Tác hại của vi khuẩn</a:t>
            </a:r>
            <a:endParaRPr lang="en-GB" sz="3200" dirty="0">
              <a:solidFill>
                <a:srgbClr val="0000FF"/>
              </a:solidFill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560" y="1628801"/>
            <a:ext cx="3528392" cy="2031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98759" y="3610613"/>
            <a:ext cx="26019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b="1" dirty="0">
                <a:solidFill>
                  <a:srgbClr val="00B050"/>
                </a:solidFill>
                <a:latin typeface="+mj-lt"/>
              </a:rPr>
              <a:t>Làm hỏng thức ăn</a:t>
            </a:r>
            <a:endParaRPr lang="en-GB" sz="2400" b="1" dirty="0">
              <a:solidFill>
                <a:srgbClr val="00B050"/>
              </a:solidFill>
              <a:latin typeface="+mj-lt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024" y="1642923"/>
            <a:ext cx="3179622" cy="1967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168008" y="3758817"/>
            <a:ext cx="45913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b="1" dirty="0">
                <a:solidFill>
                  <a:srgbClr val="00B050"/>
                </a:solidFill>
                <a:latin typeface="+mj-lt"/>
              </a:rPr>
              <a:t>Gây bệnh cho con người: viêm </a:t>
            </a:r>
            <a:r>
              <a:rPr lang="vi-VN" sz="2400" b="1" dirty="0" smtClean="0">
                <a:solidFill>
                  <a:srgbClr val="00B050"/>
                </a:solidFill>
                <a:latin typeface="+mj-lt"/>
              </a:rPr>
              <a:t>da</a:t>
            </a:r>
            <a:endParaRPr lang="vi-VN" sz="2400" b="1" dirty="0">
              <a:solidFill>
                <a:srgbClr val="00B050"/>
              </a:solidFill>
              <a:latin typeface="+mj-lt"/>
            </a:endParaRP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4735" y="4220482"/>
            <a:ext cx="3830595" cy="1988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391939" y="6357156"/>
            <a:ext cx="75521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009E47"/>
                </a:solidFill>
                <a:latin typeface="+mj-lt"/>
              </a:rPr>
              <a:t>Gây bệnh bạc lá lúa, làm héo cây ở thực vật</a:t>
            </a:r>
            <a:endParaRPr lang="en-GB" sz="2400" b="1" dirty="0">
              <a:solidFill>
                <a:srgbClr val="009E47"/>
              </a:solidFill>
              <a:latin typeface="+mj-lt"/>
            </a:endParaRPr>
          </a:p>
        </p:txBody>
      </p:sp>
      <p:sp>
        <p:nvSpPr>
          <p:cNvPr id="9" name="Google Shape;61;p13"/>
          <p:cNvSpPr txBox="1">
            <a:spLocks/>
          </p:cNvSpPr>
          <p:nvPr/>
        </p:nvSpPr>
        <p:spPr>
          <a:xfrm>
            <a:off x="561502" y="13410"/>
            <a:ext cx="12192000" cy="944651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2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16: VIRUS VÀ VI KHUẨN</a:t>
            </a:r>
          </a:p>
        </p:txBody>
      </p:sp>
    </p:spTree>
    <p:extLst>
      <p:ext uri="{BB962C8B-B14F-4D97-AF65-F5344CB8AC3E}">
        <p14:creationId xmlns:p14="http://schemas.microsoft.com/office/powerpoint/2010/main" val="2413367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1;p13"/>
          <p:cNvSpPr txBox="1">
            <a:spLocks/>
          </p:cNvSpPr>
          <p:nvPr/>
        </p:nvSpPr>
        <p:spPr>
          <a:xfrm>
            <a:off x="1845242" y="158826"/>
            <a:ext cx="9144000" cy="70848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16: VIRUS VÀ VI KHUẨN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6199323" y="1004738"/>
            <a:ext cx="46495" cy="5853262"/>
          </a:xfrm>
          <a:prstGeom prst="line">
            <a:avLst/>
          </a:prstGeom>
          <a:ln w="5715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  <a:bevelB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 txBox="1">
            <a:spLocks/>
          </p:cNvSpPr>
          <p:nvPr/>
        </p:nvSpPr>
        <p:spPr>
          <a:xfrm>
            <a:off x="830140" y="1004738"/>
            <a:ext cx="4966716" cy="4287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khuẩn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11644" y="1319545"/>
            <a:ext cx="5347237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</a:t>
            </a:r>
          </a:p>
          <a:p>
            <a:pPr>
              <a:spcAft>
                <a:spcPts val="0"/>
              </a:spcAft>
            </a:pP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 </a:t>
            </a:r>
            <a:r>
              <a:rPr lang="en-US" sz="280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khuẩn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hỏng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ăn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ăn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dễ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ôi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thiu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>
              <a:spcAft>
                <a:spcPts val="0"/>
              </a:spcAft>
            </a:pP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Vi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khuẩn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gây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bệnh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gây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bệnh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bệnh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lao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hàn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uốn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ván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viêm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phổi,viêm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da...Ở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gây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bệnh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lá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héo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9589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1;p13"/>
          <p:cNvSpPr txBox="1">
            <a:spLocks/>
          </p:cNvSpPr>
          <p:nvPr/>
        </p:nvSpPr>
        <p:spPr>
          <a:xfrm>
            <a:off x="1845242" y="158826"/>
            <a:ext cx="9144000" cy="70848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16: VIRUS VÀ VI KHUẨN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6199323" y="1004738"/>
            <a:ext cx="46495" cy="5853262"/>
          </a:xfrm>
          <a:prstGeom prst="line">
            <a:avLst/>
          </a:prstGeom>
          <a:ln w="5715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  <a:bevelB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 txBox="1">
            <a:spLocks/>
          </p:cNvSpPr>
          <p:nvPr/>
        </p:nvSpPr>
        <p:spPr>
          <a:xfrm>
            <a:off x="830140" y="1004738"/>
            <a:ext cx="4966716" cy="4287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khuẩn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utoShape 2" descr="Các phương pháp bảo quản thực phẩm tươi lâu, không dùng hóa ..."/>
          <p:cNvSpPr>
            <a:spLocks noChangeAspect="1" noChangeArrowheads="1"/>
          </p:cNvSpPr>
          <p:nvPr/>
        </p:nvSpPr>
        <p:spPr bwMode="auto">
          <a:xfrm>
            <a:off x="155574" y="-144463"/>
            <a:ext cx="391597" cy="391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7307" y="1733786"/>
            <a:ext cx="2749551" cy="21091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8347" y="1733785"/>
            <a:ext cx="2718279" cy="210916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0555" y="4388569"/>
            <a:ext cx="2703055" cy="19998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58347" y="4388569"/>
            <a:ext cx="2749551" cy="1999874"/>
          </a:xfrm>
          <a:prstGeom prst="rect">
            <a:avLst/>
          </a:prstGeom>
        </p:spPr>
      </p:pic>
      <p:sp>
        <p:nvSpPr>
          <p:cNvPr id="12" name="Snip Diagonal Corner Rectangle 11"/>
          <p:cNvSpPr/>
          <p:nvPr/>
        </p:nvSpPr>
        <p:spPr>
          <a:xfrm>
            <a:off x="6417242" y="716692"/>
            <a:ext cx="5247536" cy="877330"/>
          </a:xfrm>
          <a:prstGeom prst="snip2DiagRect">
            <a:avLst/>
          </a:prstGeom>
          <a:solidFill>
            <a:srgbClr val="FECAF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24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313961" y="3842950"/>
            <a:ext cx="12524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063512" y="3826646"/>
            <a:ext cx="12524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256067" y="6367569"/>
            <a:ext cx="12524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221917" y="6351265"/>
            <a:ext cx="12524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366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1;p13"/>
          <p:cNvSpPr txBox="1">
            <a:spLocks/>
          </p:cNvSpPr>
          <p:nvPr/>
        </p:nvSpPr>
        <p:spPr>
          <a:xfrm>
            <a:off x="1845242" y="158826"/>
            <a:ext cx="9144000" cy="70848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16: VIRUS VÀ VI KHUẨN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694285" y="1004738"/>
            <a:ext cx="9195206" cy="1126540"/>
          </a:xfrm>
        </p:spPr>
        <p:txBody>
          <a:bodyPr>
            <a:normAutofit/>
          </a:bodyPr>
          <a:lstStyle/>
          <a:p>
            <a:pPr algn="l">
              <a:lnSpc>
                <a:spcPts val="38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VI KHUẨN</a:t>
            </a:r>
            <a:b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Hình dạng, cấu tạo của vi khuẩn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loud Callout 6"/>
          <p:cNvSpPr/>
          <p:nvPr/>
        </p:nvSpPr>
        <p:spPr>
          <a:xfrm>
            <a:off x="1124990" y="2451412"/>
            <a:ext cx="3601993" cy="2585537"/>
          </a:xfrm>
          <a:prstGeom prst="cloudCallout">
            <a:avLst>
              <a:gd name="adj1" fmla="val -49482"/>
              <a:gd name="adj2" fmla="val 71771"/>
            </a:avLst>
          </a:prstGeom>
          <a:solidFill>
            <a:srgbClr val="EE86BC"/>
          </a:solidFill>
          <a:ln>
            <a:solidFill>
              <a:srgbClr val="E561C9"/>
            </a:solidFill>
          </a:ln>
          <a:scene3d>
            <a:camera prst="orthographicFront"/>
            <a:lightRig rig="threePt" dir="t"/>
          </a:scene3d>
          <a:sp3d extrusionH="76200" contourW="12700">
            <a:bevelT prst="angle"/>
            <a:extrusionClr>
              <a:srgbClr val="FAC2F2"/>
            </a:extrusionClr>
            <a:contourClr>
              <a:srgbClr val="FECAF7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khuẩn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6199323" y="1004738"/>
            <a:ext cx="46495" cy="5853262"/>
          </a:xfrm>
          <a:prstGeom prst="line">
            <a:avLst/>
          </a:prstGeom>
          <a:ln w="5715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  <a:bevelB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8842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61;p13"/>
          <p:cNvSpPr txBox="1">
            <a:spLocks/>
          </p:cNvSpPr>
          <p:nvPr/>
        </p:nvSpPr>
        <p:spPr>
          <a:xfrm>
            <a:off x="-142834" y="216884"/>
            <a:ext cx="12192000" cy="944651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2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16: VIRUS VÀ VI KHUẨN</a:t>
            </a:r>
          </a:p>
        </p:txBody>
      </p:sp>
      <p:sp>
        <p:nvSpPr>
          <p:cNvPr id="6" name="Rectangle 5"/>
          <p:cNvSpPr/>
          <p:nvPr/>
        </p:nvSpPr>
        <p:spPr>
          <a:xfrm>
            <a:off x="1099752" y="1866781"/>
            <a:ext cx="9786551" cy="23750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indent="-457189" algn="just">
              <a:lnSpc>
                <a:spcPts val="3200"/>
              </a:lnSpc>
              <a:spcBef>
                <a:spcPts val="267"/>
              </a:spcBef>
              <a:spcAft>
                <a:spcPts val="267"/>
              </a:spcAft>
              <a:buFont typeface="Wingdings" panose="05000000000000000000" pitchFamily="2" charset="2"/>
              <a:buChar char="§"/>
            </a:pP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Sấy khô, đông lạnh,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chua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hun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khói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189" indent="-457189" algn="just">
              <a:lnSpc>
                <a:spcPts val="3200"/>
              </a:lnSpc>
              <a:spcBef>
                <a:spcPts val="267"/>
              </a:spcBef>
              <a:spcAft>
                <a:spcPts val="267"/>
              </a:spcAft>
              <a:buFont typeface="Wingdings" panose="05000000000000000000" pitchFamily="2" charset="2"/>
              <a:buChar char="§"/>
            </a:pP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189" indent="-457189" algn="just">
              <a:lnSpc>
                <a:spcPts val="3200"/>
              </a:lnSpc>
              <a:spcBef>
                <a:spcPts val="267"/>
              </a:spcBef>
              <a:spcAft>
                <a:spcPts val="267"/>
              </a:spcAft>
              <a:buFont typeface="Wingdings" panose="05000000000000000000" pitchFamily="2" charset="2"/>
              <a:buChar char="§"/>
            </a:pP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 chế sạch thịt cá sống, không để lẫn thức ăn sống – chín,…</a:t>
            </a:r>
          </a:p>
          <a:p>
            <a:pPr marL="457189" indent="-457189" algn="just">
              <a:lnSpc>
                <a:spcPts val="3200"/>
              </a:lnSpc>
              <a:spcBef>
                <a:spcPts val="267"/>
              </a:spcBef>
              <a:spcAft>
                <a:spcPts val="267"/>
              </a:spcAft>
              <a:buFont typeface="Wingdings" panose="05000000000000000000" pitchFamily="2" charset="2"/>
              <a:buChar char="§"/>
            </a:pP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6086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1;p13"/>
          <p:cNvSpPr txBox="1">
            <a:spLocks/>
          </p:cNvSpPr>
          <p:nvPr/>
        </p:nvSpPr>
        <p:spPr>
          <a:xfrm>
            <a:off x="1845242" y="158826"/>
            <a:ext cx="9144000" cy="70848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16: VIRUS VÀ VI KHUẨN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6199323" y="1004738"/>
            <a:ext cx="46495" cy="5853262"/>
          </a:xfrm>
          <a:prstGeom prst="line">
            <a:avLst/>
          </a:prstGeom>
          <a:ln w="5715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  <a:bevelB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 txBox="1">
            <a:spLocks/>
          </p:cNvSpPr>
          <p:nvPr/>
        </p:nvSpPr>
        <p:spPr>
          <a:xfrm>
            <a:off x="830140" y="1004738"/>
            <a:ext cx="4966716" cy="4287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khuẩn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utoShape 2" descr="Các phương pháp bảo quản thực phẩm tươi lâu, không dùng hóa ..."/>
          <p:cNvSpPr>
            <a:spLocks noChangeAspect="1" noChangeArrowheads="1"/>
          </p:cNvSpPr>
          <p:nvPr/>
        </p:nvSpPr>
        <p:spPr bwMode="auto">
          <a:xfrm>
            <a:off x="155574" y="-144463"/>
            <a:ext cx="391597" cy="391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556" y="1004738"/>
            <a:ext cx="2749551" cy="21091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4845" y="1004738"/>
            <a:ext cx="2718279" cy="210916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0556" y="3931369"/>
            <a:ext cx="2703055" cy="219280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04845" y="3931369"/>
            <a:ext cx="2749551" cy="219280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69348" y="1433438"/>
            <a:ext cx="522874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</a:t>
            </a:r>
          </a:p>
          <a:p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bảo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quản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ăn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bảo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quản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lạnh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sấy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khô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muối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,…</a:t>
            </a:r>
            <a:endParaRPr lang="en-US" sz="2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8784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783641" y="151284"/>
            <a:ext cx="22118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23631" y="1200317"/>
            <a:ext cx="1578839" cy="1464340"/>
          </a:xfrm>
          <a:prstGeom prst="rect">
            <a:avLst/>
          </a:prstGeom>
          <a:gradFill flip="none" rotWithShape="1">
            <a:gsLst>
              <a:gs pos="0">
                <a:srgbClr val="FECAF7"/>
              </a:gs>
              <a:gs pos="50000">
                <a:srgbClr val="FECAF7">
                  <a:shade val="67500"/>
                  <a:satMod val="115000"/>
                </a:srgbClr>
              </a:gs>
              <a:gs pos="100000">
                <a:srgbClr val="FECAF7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402472" y="1202642"/>
            <a:ext cx="1593028" cy="1462017"/>
          </a:xfrm>
          <a:prstGeom prst="rect">
            <a:avLst/>
          </a:prstGeom>
          <a:gradFill flip="none" rotWithShape="1">
            <a:gsLst>
              <a:gs pos="0">
                <a:srgbClr val="FECAF7"/>
              </a:gs>
              <a:gs pos="50000">
                <a:srgbClr val="FECAF7">
                  <a:shade val="67500"/>
                  <a:satMod val="115000"/>
                </a:srgbClr>
              </a:gs>
              <a:gs pos="100000">
                <a:srgbClr val="FECAF7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402471" y="4126677"/>
            <a:ext cx="1597138" cy="1442390"/>
          </a:xfrm>
          <a:prstGeom prst="rect">
            <a:avLst/>
          </a:prstGeom>
          <a:gradFill flip="none" rotWithShape="1">
            <a:gsLst>
              <a:gs pos="0">
                <a:srgbClr val="FECAF7"/>
              </a:gs>
              <a:gs pos="50000">
                <a:srgbClr val="FECAF7">
                  <a:shade val="67500"/>
                  <a:satMod val="115000"/>
                </a:srgbClr>
              </a:gs>
              <a:gs pos="100000">
                <a:srgbClr val="FECAF7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821335" y="4126677"/>
            <a:ext cx="1576374" cy="1442390"/>
          </a:xfrm>
          <a:prstGeom prst="rect">
            <a:avLst/>
          </a:prstGeom>
          <a:gradFill flip="none" rotWithShape="1">
            <a:gsLst>
              <a:gs pos="0">
                <a:srgbClr val="FECAF7"/>
              </a:gs>
              <a:gs pos="50000">
                <a:srgbClr val="FECAF7">
                  <a:shade val="67500"/>
                  <a:satMod val="115000"/>
                </a:srgbClr>
              </a:gs>
              <a:gs pos="100000">
                <a:srgbClr val="FECAF7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977988" y="4129826"/>
            <a:ext cx="1621077" cy="1450629"/>
          </a:xfrm>
          <a:prstGeom prst="rect">
            <a:avLst/>
          </a:prstGeom>
          <a:gradFill flip="none" rotWithShape="1">
            <a:gsLst>
              <a:gs pos="0">
                <a:srgbClr val="FECAF7"/>
              </a:gs>
              <a:gs pos="50000">
                <a:srgbClr val="FECAF7">
                  <a:shade val="67500"/>
                  <a:satMod val="115000"/>
                </a:srgbClr>
              </a:gs>
              <a:gs pos="100000">
                <a:srgbClr val="FECAF7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821335" y="2664659"/>
            <a:ext cx="1573907" cy="1462017"/>
          </a:xfrm>
          <a:prstGeom prst="rect">
            <a:avLst/>
          </a:prstGeom>
          <a:gradFill flip="none" rotWithShape="1">
            <a:gsLst>
              <a:gs pos="0">
                <a:srgbClr val="FECAF7"/>
              </a:gs>
              <a:gs pos="50000">
                <a:srgbClr val="FECAF7">
                  <a:shade val="67500"/>
                  <a:satMod val="115000"/>
                </a:srgbClr>
              </a:gs>
              <a:gs pos="100000">
                <a:srgbClr val="FECAF7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402471" y="2664660"/>
            <a:ext cx="1593029" cy="1462016"/>
          </a:xfrm>
          <a:prstGeom prst="rect">
            <a:avLst/>
          </a:prstGeom>
          <a:gradFill flip="none" rotWithShape="1">
            <a:gsLst>
              <a:gs pos="0">
                <a:srgbClr val="FECAF7"/>
              </a:gs>
              <a:gs pos="50000">
                <a:srgbClr val="FECAF7">
                  <a:shade val="67500"/>
                  <a:satMod val="115000"/>
                </a:srgbClr>
              </a:gs>
              <a:gs pos="100000">
                <a:srgbClr val="FECAF7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985684" y="2656703"/>
            <a:ext cx="1609273" cy="1469973"/>
          </a:xfrm>
          <a:prstGeom prst="rect">
            <a:avLst/>
          </a:prstGeom>
          <a:gradFill flip="none" rotWithShape="1">
            <a:gsLst>
              <a:gs pos="0">
                <a:srgbClr val="FECAF7"/>
              </a:gs>
              <a:gs pos="50000">
                <a:srgbClr val="FECAF7">
                  <a:shade val="67500"/>
                  <a:satMod val="115000"/>
                </a:srgbClr>
              </a:gs>
              <a:gs pos="100000">
                <a:srgbClr val="FECAF7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985684" y="1200317"/>
            <a:ext cx="1614619" cy="1464342"/>
          </a:xfrm>
          <a:prstGeom prst="rect">
            <a:avLst/>
          </a:prstGeom>
          <a:gradFill flip="none" rotWithShape="1">
            <a:gsLst>
              <a:gs pos="0">
                <a:srgbClr val="FECAF7"/>
              </a:gs>
              <a:gs pos="50000">
                <a:srgbClr val="FECAF7">
                  <a:shade val="67500"/>
                  <a:satMod val="115000"/>
                </a:srgbClr>
              </a:gs>
              <a:gs pos="100000">
                <a:srgbClr val="FECAF7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hlinkClick r:id="rId2" action="ppaction://hlinksldjump"/>
          </p:cNvPr>
          <p:cNvSpPr txBox="1"/>
          <p:nvPr/>
        </p:nvSpPr>
        <p:spPr>
          <a:xfrm>
            <a:off x="3984266" y="3169765"/>
            <a:ext cx="1320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4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hlinkClick r:id="rId3" action="ppaction://hlinksldjump"/>
          </p:cNvPr>
          <p:cNvSpPr txBox="1"/>
          <p:nvPr/>
        </p:nvSpPr>
        <p:spPr>
          <a:xfrm>
            <a:off x="5441329" y="1661066"/>
            <a:ext cx="1320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2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hlinkClick r:id="rId4" action="ppaction://hlinksldjump"/>
          </p:cNvPr>
          <p:cNvSpPr txBox="1"/>
          <p:nvPr/>
        </p:nvSpPr>
        <p:spPr>
          <a:xfrm>
            <a:off x="6953187" y="1681855"/>
            <a:ext cx="1320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3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hlinkClick r:id="rId5" action="ppaction://hlinksldjump"/>
          </p:cNvPr>
          <p:cNvSpPr txBox="1"/>
          <p:nvPr/>
        </p:nvSpPr>
        <p:spPr>
          <a:xfrm>
            <a:off x="4093575" y="1661066"/>
            <a:ext cx="1320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hlinkClick r:id="rId6" action="ppaction://hlinksldjump"/>
          </p:cNvPr>
          <p:cNvSpPr txBox="1"/>
          <p:nvPr/>
        </p:nvSpPr>
        <p:spPr>
          <a:xfrm>
            <a:off x="3966980" y="4546080"/>
            <a:ext cx="1320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7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hlinkClick r:id="rId7" action="ppaction://hlinksldjump"/>
          </p:cNvPr>
          <p:cNvSpPr txBox="1"/>
          <p:nvPr/>
        </p:nvSpPr>
        <p:spPr>
          <a:xfrm>
            <a:off x="5451733" y="3135633"/>
            <a:ext cx="1320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5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hlinkClick r:id="rId8" action="ppaction://hlinksldjump"/>
          </p:cNvPr>
          <p:cNvSpPr txBox="1"/>
          <p:nvPr/>
        </p:nvSpPr>
        <p:spPr>
          <a:xfrm>
            <a:off x="6997819" y="3135633"/>
            <a:ext cx="1320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6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hlinkClick r:id="rId9" action="ppaction://hlinksldjump"/>
          </p:cNvPr>
          <p:cNvSpPr txBox="1"/>
          <p:nvPr/>
        </p:nvSpPr>
        <p:spPr>
          <a:xfrm>
            <a:off x="5457163" y="4546080"/>
            <a:ext cx="1320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8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hlinkClick r:id="rId10" action="ppaction://hlinksldjump"/>
          </p:cNvPr>
          <p:cNvSpPr txBox="1"/>
          <p:nvPr/>
        </p:nvSpPr>
        <p:spPr>
          <a:xfrm>
            <a:off x="7033020" y="4607024"/>
            <a:ext cx="1320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9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9303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1267789" y="2085779"/>
            <a:ext cx="444844" cy="407772"/>
          </a:xfrm>
          <a:prstGeom prst="ellipse">
            <a:avLst/>
          </a:prstGeom>
          <a:solidFill>
            <a:schemeClr val="bg1"/>
          </a:solidFill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267789" y="1465367"/>
            <a:ext cx="1006251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200" b="1" dirty="0">
                <a:solidFill>
                  <a:srgbClr val="000000"/>
                </a:solidFill>
                <a:latin typeface="+mj-lt"/>
              </a:rPr>
              <a:t>Câu </a:t>
            </a:r>
            <a:r>
              <a:rPr lang="en-US" sz="3200" b="1" dirty="0" smtClean="0">
                <a:solidFill>
                  <a:srgbClr val="000000"/>
                </a:solidFill>
                <a:latin typeface="+mj-lt"/>
              </a:rPr>
              <a:t>1</a:t>
            </a:r>
            <a:r>
              <a:rPr lang="vi-VN" sz="3200" b="1" dirty="0" smtClean="0">
                <a:solidFill>
                  <a:srgbClr val="000000"/>
                </a:solidFill>
                <a:latin typeface="+mj-lt"/>
              </a:rPr>
              <a:t>:</a:t>
            </a:r>
            <a:r>
              <a:rPr lang="vi-VN" sz="3200" dirty="0">
                <a:solidFill>
                  <a:srgbClr val="000000"/>
                </a:solidFill>
                <a:latin typeface="+mj-lt"/>
              </a:rPr>
              <a:t> Vi khuẩn là:</a:t>
            </a:r>
          </a:p>
          <a:p>
            <a:pPr algn="just"/>
            <a:r>
              <a:rPr lang="vi-VN" sz="3200" dirty="0">
                <a:solidFill>
                  <a:srgbClr val="000000"/>
                </a:solidFill>
                <a:latin typeface="+mj-lt"/>
              </a:rPr>
              <a:t>A. Nhóm sinh vật có cấu tạo nhân sơ, kích thước hiển vi.</a:t>
            </a:r>
          </a:p>
          <a:p>
            <a:pPr algn="just"/>
            <a:r>
              <a:rPr lang="vi-VN" sz="3200" dirty="0">
                <a:solidFill>
                  <a:srgbClr val="000000"/>
                </a:solidFill>
                <a:latin typeface="+mj-lt"/>
              </a:rPr>
              <a:t>B. Nhóm sinh vật có cấu tạo nhân thực, kích thước hiển vi.</a:t>
            </a:r>
          </a:p>
          <a:p>
            <a:pPr algn="just"/>
            <a:r>
              <a:rPr lang="vi-VN" sz="3200" dirty="0">
                <a:solidFill>
                  <a:srgbClr val="000000"/>
                </a:solidFill>
                <a:latin typeface="+mj-lt"/>
              </a:rPr>
              <a:t>C. Nhóm sinh vật chưa có cấu tạo tế bào, kích thước hiển vi.</a:t>
            </a:r>
          </a:p>
          <a:p>
            <a:pPr algn="just"/>
            <a:r>
              <a:rPr lang="vi-VN" sz="3200" dirty="0">
                <a:solidFill>
                  <a:srgbClr val="000000"/>
                </a:solidFill>
                <a:latin typeface="+mj-lt"/>
              </a:rPr>
              <a:t>D. Nhóm sinh vật chưa có cấu tạo tế bào, kích thước siêu hiển vi.</a:t>
            </a:r>
            <a:endParaRPr lang="vi-VN" sz="3200" b="0" i="0" dirty="0">
              <a:solidFill>
                <a:srgbClr val="000000"/>
              </a:solidFill>
              <a:effectLst/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73825" y="293889"/>
            <a:ext cx="22118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12633" y="934793"/>
            <a:ext cx="94702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9935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773825" y="293889"/>
            <a:ext cx="22118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23631" y="1200317"/>
            <a:ext cx="1578839" cy="1464340"/>
          </a:xfrm>
          <a:prstGeom prst="rect">
            <a:avLst/>
          </a:prstGeom>
          <a:gradFill flip="none" rotWithShape="1">
            <a:gsLst>
              <a:gs pos="0">
                <a:srgbClr val="FECAF7"/>
              </a:gs>
              <a:gs pos="50000">
                <a:srgbClr val="FECAF7">
                  <a:shade val="67500"/>
                  <a:satMod val="115000"/>
                </a:srgbClr>
              </a:gs>
              <a:gs pos="100000">
                <a:srgbClr val="FECAF7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402472" y="1202642"/>
            <a:ext cx="1593028" cy="1462017"/>
          </a:xfrm>
          <a:prstGeom prst="rect">
            <a:avLst/>
          </a:prstGeom>
          <a:gradFill flip="none" rotWithShape="1">
            <a:gsLst>
              <a:gs pos="0">
                <a:srgbClr val="FECAF7"/>
              </a:gs>
              <a:gs pos="50000">
                <a:srgbClr val="FECAF7">
                  <a:shade val="67500"/>
                  <a:satMod val="115000"/>
                </a:srgbClr>
              </a:gs>
              <a:gs pos="100000">
                <a:srgbClr val="FECAF7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402471" y="4126677"/>
            <a:ext cx="1597138" cy="1442390"/>
          </a:xfrm>
          <a:prstGeom prst="rect">
            <a:avLst/>
          </a:prstGeom>
          <a:gradFill flip="none" rotWithShape="1">
            <a:gsLst>
              <a:gs pos="0">
                <a:srgbClr val="FECAF7"/>
              </a:gs>
              <a:gs pos="50000">
                <a:srgbClr val="FECAF7">
                  <a:shade val="67500"/>
                  <a:satMod val="115000"/>
                </a:srgbClr>
              </a:gs>
              <a:gs pos="100000">
                <a:srgbClr val="FECAF7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821335" y="4126677"/>
            <a:ext cx="1576374" cy="1442390"/>
          </a:xfrm>
          <a:prstGeom prst="rect">
            <a:avLst/>
          </a:prstGeom>
          <a:gradFill flip="none" rotWithShape="1">
            <a:gsLst>
              <a:gs pos="0">
                <a:srgbClr val="FECAF7"/>
              </a:gs>
              <a:gs pos="50000">
                <a:srgbClr val="FECAF7">
                  <a:shade val="67500"/>
                  <a:satMod val="115000"/>
                </a:srgbClr>
              </a:gs>
              <a:gs pos="100000">
                <a:srgbClr val="FECAF7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977988" y="4129826"/>
            <a:ext cx="1621077" cy="1450629"/>
          </a:xfrm>
          <a:prstGeom prst="rect">
            <a:avLst/>
          </a:prstGeom>
          <a:gradFill flip="none" rotWithShape="1">
            <a:gsLst>
              <a:gs pos="0">
                <a:srgbClr val="FECAF7"/>
              </a:gs>
              <a:gs pos="50000">
                <a:srgbClr val="FECAF7">
                  <a:shade val="67500"/>
                  <a:satMod val="115000"/>
                </a:srgbClr>
              </a:gs>
              <a:gs pos="100000">
                <a:srgbClr val="FECAF7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821335" y="2664659"/>
            <a:ext cx="1573907" cy="1462017"/>
          </a:xfrm>
          <a:prstGeom prst="rect">
            <a:avLst/>
          </a:prstGeom>
          <a:gradFill flip="none" rotWithShape="1">
            <a:gsLst>
              <a:gs pos="0">
                <a:srgbClr val="FECAF7"/>
              </a:gs>
              <a:gs pos="50000">
                <a:srgbClr val="FECAF7">
                  <a:shade val="67500"/>
                  <a:satMod val="115000"/>
                </a:srgbClr>
              </a:gs>
              <a:gs pos="100000">
                <a:srgbClr val="FECAF7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402471" y="2664660"/>
            <a:ext cx="1593029" cy="1462016"/>
          </a:xfrm>
          <a:prstGeom prst="rect">
            <a:avLst/>
          </a:prstGeom>
          <a:gradFill flip="none" rotWithShape="1">
            <a:gsLst>
              <a:gs pos="0">
                <a:srgbClr val="FECAF7"/>
              </a:gs>
              <a:gs pos="50000">
                <a:srgbClr val="FECAF7">
                  <a:shade val="67500"/>
                  <a:satMod val="115000"/>
                </a:srgbClr>
              </a:gs>
              <a:gs pos="100000">
                <a:srgbClr val="FECAF7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985684" y="2656703"/>
            <a:ext cx="1609273" cy="1469973"/>
          </a:xfrm>
          <a:prstGeom prst="rect">
            <a:avLst/>
          </a:prstGeom>
          <a:gradFill flip="none" rotWithShape="1">
            <a:gsLst>
              <a:gs pos="0">
                <a:srgbClr val="FECAF7"/>
              </a:gs>
              <a:gs pos="50000">
                <a:srgbClr val="FECAF7">
                  <a:shade val="67500"/>
                  <a:satMod val="115000"/>
                </a:srgbClr>
              </a:gs>
              <a:gs pos="100000">
                <a:srgbClr val="FECAF7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985684" y="1200317"/>
            <a:ext cx="1614619" cy="1464342"/>
          </a:xfrm>
          <a:prstGeom prst="rect">
            <a:avLst/>
          </a:prstGeom>
          <a:gradFill flip="none" rotWithShape="1">
            <a:gsLst>
              <a:gs pos="0">
                <a:srgbClr val="FECAF7"/>
              </a:gs>
              <a:gs pos="50000">
                <a:srgbClr val="FECAF7">
                  <a:shade val="67500"/>
                  <a:satMod val="115000"/>
                </a:srgbClr>
              </a:gs>
              <a:gs pos="100000">
                <a:srgbClr val="FECAF7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hlinkClick r:id="rId2" action="ppaction://hlinksldjump"/>
          </p:cNvPr>
          <p:cNvSpPr txBox="1"/>
          <p:nvPr/>
        </p:nvSpPr>
        <p:spPr>
          <a:xfrm>
            <a:off x="3984266" y="3169765"/>
            <a:ext cx="1320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4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hlinkClick r:id="rId3" action="ppaction://hlinksldjump"/>
          </p:cNvPr>
          <p:cNvSpPr txBox="1"/>
          <p:nvPr/>
        </p:nvSpPr>
        <p:spPr>
          <a:xfrm>
            <a:off x="5441329" y="1661066"/>
            <a:ext cx="1320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2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hlinkClick r:id="rId4" action="ppaction://hlinksldjump"/>
          </p:cNvPr>
          <p:cNvSpPr txBox="1"/>
          <p:nvPr/>
        </p:nvSpPr>
        <p:spPr>
          <a:xfrm>
            <a:off x="6953187" y="1681855"/>
            <a:ext cx="1320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3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hlinkClick r:id="rId5" action="ppaction://hlinksldjump"/>
          </p:cNvPr>
          <p:cNvSpPr txBox="1"/>
          <p:nvPr/>
        </p:nvSpPr>
        <p:spPr>
          <a:xfrm>
            <a:off x="4093575" y="1661066"/>
            <a:ext cx="1320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hlinkClick r:id="rId6" action="ppaction://hlinksldjump"/>
          </p:cNvPr>
          <p:cNvSpPr txBox="1"/>
          <p:nvPr/>
        </p:nvSpPr>
        <p:spPr>
          <a:xfrm>
            <a:off x="3966980" y="4546080"/>
            <a:ext cx="1320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7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hlinkClick r:id="rId7" action="ppaction://hlinksldjump"/>
          </p:cNvPr>
          <p:cNvSpPr txBox="1"/>
          <p:nvPr/>
        </p:nvSpPr>
        <p:spPr>
          <a:xfrm>
            <a:off x="5451733" y="3135633"/>
            <a:ext cx="1320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5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hlinkClick r:id="rId8" action="ppaction://hlinksldjump"/>
          </p:cNvPr>
          <p:cNvSpPr txBox="1"/>
          <p:nvPr/>
        </p:nvSpPr>
        <p:spPr>
          <a:xfrm>
            <a:off x="6997819" y="3135633"/>
            <a:ext cx="1320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6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hlinkClick r:id="rId9" action="ppaction://hlinksldjump"/>
          </p:cNvPr>
          <p:cNvSpPr txBox="1"/>
          <p:nvPr/>
        </p:nvSpPr>
        <p:spPr>
          <a:xfrm>
            <a:off x="5457163" y="4546080"/>
            <a:ext cx="1320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8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hlinkClick r:id="rId10" action="ppaction://hlinksldjump"/>
          </p:cNvPr>
          <p:cNvSpPr txBox="1"/>
          <p:nvPr/>
        </p:nvSpPr>
        <p:spPr>
          <a:xfrm>
            <a:off x="7033020" y="4607024"/>
            <a:ext cx="1320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9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5075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/>
        </p:nvSpPr>
        <p:spPr>
          <a:xfrm>
            <a:off x="1205272" y="4296030"/>
            <a:ext cx="444844" cy="407772"/>
          </a:xfrm>
          <a:prstGeom prst="ellipse">
            <a:avLst/>
          </a:prstGeom>
          <a:solidFill>
            <a:schemeClr val="bg1"/>
          </a:solidFill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205272" y="1234596"/>
            <a:ext cx="1055794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200" b="1" dirty="0">
                <a:solidFill>
                  <a:srgbClr val="000000"/>
                </a:solidFill>
                <a:latin typeface="+mj-lt"/>
              </a:rPr>
              <a:t>Câu </a:t>
            </a:r>
            <a:r>
              <a:rPr lang="en-US" sz="3200" b="1" dirty="0" smtClean="0">
                <a:solidFill>
                  <a:srgbClr val="000000"/>
                </a:solidFill>
                <a:latin typeface="+mj-lt"/>
              </a:rPr>
              <a:t>2</a:t>
            </a:r>
            <a:r>
              <a:rPr lang="vi-VN" sz="3200" b="1" dirty="0" smtClean="0">
                <a:solidFill>
                  <a:srgbClr val="000000"/>
                </a:solidFill>
                <a:latin typeface="+mj-lt"/>
              </a:rPr>
              <a:t>:</a:t>
            </a:r>
            <a:r>
              <a:rPr lang="vi-VN" sz="3200" b="1" dirty="0">
                <a:solidFill>
                  <a:srgbClr val="000000"/>
                </a:solidFill>
                <a:latin typeface="+mj-lt"/>
              </a:rPr>
              <a:t> </a:t>
            </a:r>
            <a:r>
              <a:rPr lang="vi-VN" sz="3200" dirty="0">
                <a:solidFill>
                  <a:srgbClr val="000000"/>
                </a:solidFill>
                <a:latin typeface="+mj-lt"/>
              </a:rPr>
              <a:t> Phát biểu nào dưới đây </a:t>
            </a:r>
            <a:r>
              <a:rPr lang="vi-VN" sz="3200" b="1" dirty="0">
                <a:solidFill>
                  <a:srgbClr val="000000"/>
                </a:solidFill>
                <a:latin typeface="+mj-lt"/>
              </a:rPr>
              <a:t>không</a:t>
            </a:r>
            <a:r>
              <a:rPr lang="vi-VN" sz="3200" dirty="0">
                <a:solidFill>
                  <a:srgbClr val="000000"/>
                </a:solidFill>
                <a:latin typeface="+mj-lt"/>
              </a:rPr>
              <a:t> đúng khi nói về vai trò của vi khuẩn.</a:t>
            </a:r>
          </a:p>
          <a:p>
            <a:pPr algn="just"/>
            <a:r>
              <a:rPr lang="vi-VN" sz="3200" dirty="0">
                <a:solidFill>
                  <a:srgbClr val="000000"/>
                </a:solidFill>
                <a:latin typeface="+mj-lt"/>
              </a:rPr>
              <a:t>A. Nhiều vi khuẩn có ích được sử dụng trong nông nghiệp và công nghiệp chế biến.</a:t>
            </a:r>
          </a:p>
          <a:p>
            <a:pPr algn="just"/>
            <a:r>
              <a:rPr lang="vi-VN" sz="3200" dirty="0">
                <a:solidFill>
                  <a:srgbClr val="000000"/>
                </a:solidFill>
                <a:latin typeface="+mj-lt"/>
              </a:rPr>
              <a:t>B. Vi khuẩn được sử dụng trong sản xuất vaccine và thuốc kháng sinh.</a:t>
            </a:r>
          </a:p>
          <a:p>
            <a:pPr algn="just"/>
            <a:r>
              <a:rPr lang="vi-VN" sz="3200" dirty="0">
                <a:solidFill>
                  <a:srgbClr val="000000"/>
                </a:solidFill>
                <a:latin typeface="+mj-lt"/>
              </a:rPr>
              <a:t>C. Mọi vi khuẩn đều có lợi cho tự nhiên và đời sống con người.</a:t>
            </a:r>
          </a:p>
          <a:p>
            <a:pPr algn="just"/>
            <a:r>
              <a:rPr lang="vi-VN" sz="3200" dirty="0">
                <a:solidFill>
                  <a:srgbClr val="000000"/>
                </a:solidFill>
                <a:latin typeface="+mj-lt"/>
              </a:rPr>
              <a:t>D. Vi khuẩn giúp phân hủy các chất hữu cơ thành các chất vô cơ để cây sử dụng.</a:t>
            </a:r>
            <a:endParaRPr lang="vi-VN" sz="3200" b="0" i="0" dirty="0">
              <a:solidFill>
                <a:srgbClr val="000000"/>
              </a:solidFill>
              <a:effectLst/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73825" y="293889"/>
            <a:ext cx="22118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9436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773825" y="293889"/>
            <a:ext cx="22118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23631" y="1200317"/>
            <a:ext cx="1578839" cy="1464340"/>
          </a:xfrm>
          <a:prstGeom prst="rect">
            <a:avLst/>
          </a:prstGeom>
          <a:gradFill flip="none" rotWithShape="1">
            <a:gsLst>
              <a:gs pos="0">
                <a:srgbClr val="FECAF7"/>
              </a:gs>
              <a:gs pos="50000">
                <a:srgbClr val="FECAF7">
                  <a:shade val="67500"/>
                  <a:satMod val="115000"/>
                </a:srgbClr>
              </a:gs>
              <a:gs pos="100000">
                <a:srgbClr val="FECAF7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402472" y="1202642"/>
            <a:ext cx="1593028" cy="1462017"/>
          </a:xfrm>
          <a:prstGeom prst="rect">
            <a:avLst/>
          </a:prstGeom>
          <a:gradFill flip="none" rotWithShape="1">
            <a:gsLst>
              <a:gs pos="0">
                <a:srgbClr val="FECAF7"/>
              </a:gs>
              <a:gs pos="50000">
                <a:srgbClr val="FECAF7">
                  <a:shade val="67500"/>
                  <a:satMod val="115000"/>
                </a:srgbClr>
              </a:gs>
              <a:gs pos="100000">
                <a:srgbClr val="FECAF7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402471" y="4126677"/>
            <a:ext cx="1597138" cy="1442390"/>
          </a:xfrm>
          <a:prstGeom prst="rect">
            <a:avLst/>
          </a:prstGeom>
          <a:gradFill flip="none" rotWithShape="1">
            <a:gsLst>
              <a:gs pos="0">
                <a:srgbClr val="FECAF7"/>
              </a:gs>
              <a:gs pos="50000">
                <a:srgbClr val="FECAF7">
                  <a:shade val="67500"/>
                  <a:satMod val="115000"/>
                </a:srgbClr>
              </a:gs>
              <a:gs pos="100000">
                <a:srgbClr val="FECAF7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821335" y="4126677"/>
            <a:ext cx="1576374" cy="1442390"/>
          </a:xfrm>
          <a:prstGeom prst="rect">
            <a:avLst/>
          </a:prstGeom>
          <a:gradFill flip="none" rotWithShape="1">
            <a:gsLst>
              <a:gs pos="0">
                <a:srgbClr val="FECAF7"/>
              </a:gs>
              <a:gs pos="50000">
                <a:srgbClr val="FECAF7">
                  <a:shade val="67500"/>
                  <a:satMod val="115000"/>
                </a:srgbClr>
              </a:gs>
              <a:gs pos="100000">
                <a:srgbClr val="FECAF7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977988" y="4129826"/>
            <a:ext cx="1621077" cy="1450629"/>
          </a:xfrm>
          <a:prstGeom prst="rect">
            <a:avLst/>
          </a:prstGeom>
          <a:gradFill flip="none" rotWithShape="1">
            <a:gsLst>
              <a:gs pos="0">
                <a:srgbClr val="FECAF7"/>
              </a:gs>
              <a:gs pos="50000">
                <a:srgbClr val="FECAF7">
                  <a:shade val="67500"/>
                  <a:satMod val="115000"/>
                </a:srgbClr>
              </a:gs>
              <a:gs pos="100000">
                <a:srgbClr val="FECAF7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821335" y="2664659"/>
            <a:ext cx="1573907" cy="1462017"/>
          </a:xfrm>
          <a:prstGeom prst="rect">
            <a:avLst/>
          </a:prstGeom>
          <a:gradFill flip="none" rotWithShape="1">
            <a:gsLst>
              <a:gs pos="0">
                <a:srgbClr val="FECAF7"/>
              </a:gs>
              <a:gs pos="50000">
                <a:srgbClr val="FECAF7">
                  <a:shade val="67500"/>
                  <a:satMod val="115000"/>
                </a:srgbClr>
              </a:gs>
              <a:gs pos="100000">
                <a:srgbClr val="FECAF7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402471" y="2664660"/>
            <a:ext cx="1593029" cy="1462016"/>
          </a:xfrm>
          <a:prstGeom prst="rect">
            <a:avLst/>
          </a:prstGeom>
          <a:gradFill flip="none" rotWithShape="1">
            <a:gsLst>
              <a:gs pos="0">
                <a:srgbClr val="FECAF7"/>
              </a:gs>
              <a:gs pos="50000">
                <a:srgbClr val="FECAF7">
                  <a:shade val="67500"/>
                  <a:satMod val="115000"/>
                </a:srgbClr>
              </a:gs>
              <a:gs pos="100000">
                <a:srgbClr val="FECAF7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985684" y="2656703"/>
            <a:ext cx="1609273" cy="1469973"/>
          </a:xfrm>
          <a:prstGeom prst="rect">
            <a:avLst/>
          </a:prstGeom>
          <a:gradFill flip="none" rotWithShape="1">
            <a:gsLst>
              <a:gs pos="0">
                <a:srgbClr val="FECAF7"/>
              </a:gs>
              <a:gs pos="50000">
                <a:srgbClr val="FECAF7">
                  <a:shade val="67500"/>
                  <a:satMod val="115000"/>
                </a:srgbClr>
              </a:gs>
              <a:gs pos="100000">
                <a:srgbClr val="FECAF7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985684" y="1200317"/>
            <a:ext cx="1614619" cy="1464342"/>
          </a:xfrm>
          <a:prstGeom prst="rect">
            <a:avLst/>
          </a:prstGeom>
          <a:gradFill flip="none" rotWithShape="1">
            <a:gsLst>
              <a:gs pos="0">
                <a:srgbClr val="FECAF7"/>
              </a:gs>
              <a:gs pos="50000">
                <a:srgbClr val="FECAF7">
                  <a:shade val="67500"/>
                  <a:satMod val="115000"/>
                </a:srgbClr>
              </a:gs>
              <a:gs pos="100000">
                <a:srgbClr val="FECAF7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hlinkClick r:id="rId2" action="ppaction://hlinksldjump"/>
          </p:cNvPr>
          <p:cNvSpPr txBox="1"/>
          <p:nvPr/>
        </p:nvSpPr>
        <p:spPr>
          <a:xfrm>
            <a:off x="3984266" y="3169765"/>
            <a:ext cx="1320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4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hlinkClick r:id="rId3" action="ppaction://hlinksldjump"/>
          </p:cNvPr>
          <p:cNvSpPr txBox="1"/>
          <p:nvPr/>
        </p:nvSpPr>
        <p:spPr>
          <a:xfrm>
            <a:off x="5441329" y="1661066"/>
            <a:ext cx="1320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2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hlinkClick r:id="rId4" action="ppaction://hlinksldjump"/>
          </p:cNvPr>
          <p:cNvSpPr txBox="1"/>
          <p:nvPr/>
        </p:nvSpPr>
        <p:spPr>
          <a:xfrm>
            <a:off x="6953187" y="1681855"/>
            <a:ext cx="1320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3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hlinkClick r:id="rId5" action="ppaction://hlinksldjump"/>
          </p:cNvPr>
          <p:cNvSpPr txBox="1"/>
          <p:nvPr/>
        </p:nvSpPr>
        <p:spPr>
          <a:xfrm>
            <a:off x="4093575" y="1661066"/>
            <a:ext cx="1320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hlinkClick r:id="rId6" action="ppaction://hlinksldjump"/>
          </p:cNvPr>
          <p:cNvSpPr txBox="1"/>
          <p:nvPr/>
        </p:nvSpPr>
        <p:spPr>
          <a:xfrm>
            <a:off x="3966980" y="4546080"/>
            <a:ext cx="1320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7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hlinkClick r:id="rId7" action="ppaction://hlinksldjump"/>
          </p:cNvPr>
          <p:cNvSpPr txBox="1"/>
          <p:nvPr/>
        </p:nvSpPr>
        <p:spPr>
          <a:xfrm>
            <a:off x="5451733" y="3135633"/>
            <a:ext cx="1320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5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hlinkClick r:id="rId8" action="ppaction://hlinksldjump"/>
          </p:cNvPr>
          <p:cNvSpPr txBox="1"/>
          <p:nvPr/>
        </p:nvSpPr>
        <p:spPr>
          <a:xfrm>
            <a:off x="6997819" y="3135633"/>
            <a:ext cx="1320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6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hlinkClick r:id="rId9" action="ppaction://hlinksldjump"/>
          </p:cNvPr>
          <p:cNvSpPr txBox="1"/>
          <p:nvPr/>
        </p:nvSpPr>
        <p:spPr>
          <a:xfrm>
            <a:off x="5457163" y="4546080"/>
            <a:ext cx="1320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8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hlinkClick r:id="rId10" action="ppaction://hlinksldjump"/>
          </p:cNvPr>
          <p:cNvSpPr txBox="1"/>
          <p:nvPr/>
        </p:nvSpPr>
        <p:spPr>
          <a:xfrm>
            <a:off x="7033020" y="4607024"/>
            <a:ext cx="1320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9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0364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5742436" y="2401438"/>
            <a:ext cx="444844" cy="407772"/>
          </a:xfrm>
          <a:prstGeom prst="ellipse">
            <a:avLst/>
          </a:prstGeom>
          <a:solidFill>
            <a:schemeClr val="bg1"/>
          </a:solidFill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675351" y="1778159"/>
            <a:ext cx="1006251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200" b="1" dirty="0">
                <a:solidFill>
                  <a:srgbClr val="000000"/>
                </a:solidFill>
                <a:latin typeface="+mj-lt"/>
              </a:rPr>
              <a:t>Câu </a:t>
            </a:r>
            <a:r>
              <a:rPr lang="en-US" sz="3200" b="1" dirty="0" smtClean="0">
                <a:solidFill>
                  <a:srgbClr val="000000"/>
                </a:solidFill>
                <a:latin typeface="+mj-lt"/>
              </a:rPr>
              <a:t>3</a:t>
            </a:r>
            <a:r>
              <a:rPr lang="vi-VN" sz="3200" b="1" dirty="0" smtClean="0">
                <a:solidFill>
                  <a:srgbClr val="000000"/>
                </a:solidFill>
                <a:latin typeface="+mj-lt"/>
              </a:rPr>
              <a:t>:</a:t>
            </a:r>
            <a:r>
              <a:rPr lang="en-US" sz="3200" b="1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en-US" alt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khuẩn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lúp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                   B.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hiển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</a:t>
            </a:r>
            <a:endParaRPr lang="en-US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soi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             D.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viễn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endParaRPr lang="en-US" alt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vi-VN" sz="32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73825" y="293889"/>
            <a:ext cx="22118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6459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773825" y="293889"/>
            <a:ext cx="22118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23631" y="1200317"/>
            <a:ext cx="1578839" cy="1464340"/>
          </a:xfrm>
          <a:prstGeom prst="rect">
            <a:avLst/>
          </a:prstGeom>
          <a:gradFill flip="none" rotWithShape="1">
            <a:gsLst>
              <a:gs pos="0">
                <a:srgbClr val="FECAF7"/>
              </a:gs>
              <a:gs pos="50000">
                <a:srgbClr val="FECAF7">
                  <a:shade val="67500"/>
                  <a:satMod val="115000"/>
                </a:srgbClr>
              </a:gs>
              <a:gs pos="100000">
                <a:srgbClr val="FECAF7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402472" y="1202642"/>
            <a:ext cx="1593028" cy="1462017"/>
          </a:xfrm>
          <a:prstGeom prst="rect">
            <a:avLst/>
          </a:prstGeom>
          <a:gradFill flip="none" rotWithShape="1">
            <a:gsLst>
              <a:gs pos="0">
                <a:srgbClr val="FECAF7"/>
              </a:gs>
              <a:gs pos="50000">
                <a:srgbClr val="FECAF7">
                  <a:shade val="67500"/>
                  <a:satMod val="115000"/>
                </a:srgbClr>
              </a:gs>
              <a:gs pos="100000">
                <a:srgbClr val="FECAF7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402471" y="4126677"/>
            <a:ext cx="1597138" cy="1442390"/>
          </a:xfrm>
          <a:prstGeom prst="rect">
            <a:avLst/>
          </a:prstGeom>
          <a:gradFill flip="none" rotWithShape="1">
            <a:gsLst>
              <a:gs pos="0">
                <a:srgbClr val="FECAF7"/>
              </a:gs>
              <a:gs pos="50000">
                <a:srgbClr val="FECAF7">
                  <a:shade val="67500"/>
                  <a:satMod val="115000"/>
                </a:srgbClr>
              </a:gs>
              <a:gs pos="100000">
                <a:srgbClr val="FECAF7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821335" y="4126677"/>
            <a:ext cx="1576374" cy="1442390"/>
          </a:xfrm>
          <a:prstGeom prst="rect">
            <a:avLst/>
          </a:prstGeom>
          <a:gradFill flip="none" rotWithShape="1">
            <a:gsLst>
              <a:gs pos="0">
                <a:srgbClr val="FECAF7"/>
              </a:gs>
              <a:gs pos="50000">
                <a:srgbClr val="FECAF7">
                  <a:shade val="67500"/>
                  <a:satMod val="115000"/>
                </a:srgbClr>
              </a:gs>
              <a:gs pos="100000">
                <a:srgbClr val="FECAF7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977988" y="4129826"/>
            <a:ext cx="1621077" cy="1450629"/>
          </a:xfrm>
          <a:prstGeom prst="rect">
            <a:avLst/>
          </a:prstGeom>
          <a:gradFill flip="none" rotWithShape="1">
            <a:gsLst>
              <a:gs pos="0">
                <a:srgbClr val="FECAF7"/>
              </a:gs>
              <a:gs pos="50000">
                <a:srgbClr val="FECAF7">
                  <a:shade val="67500"/>
                  <a:satMod val="115000"/>
                </a:srgbClr>
              </a:gs>
              <a:gs pos="100000">
                <a:srgbClr val="FECAF7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821335" y="2664659"/>
            <a:ext cx="1573907" cy="1462017"/>
          </a:xfrm>
          <a:prstGeom prst="rect">
            <a:avLst/>
          </a:prstGeom>
          <a:gradFill flip="none" rotWithShape="1">
            <a:gsLst>
              <a:gs pos="0">
                <a:srgbClr val="FECAF7"/>
              </a:gs>
              <a:gs pos="50000">
                <a:srgbClr val="FECAF7">
                  <a:shade val="67500"/>
                  <a:satMod val="115000"/>
                </a:srgbClr>
              </a:gs>
              <a:gs pos="100000">
                <a:srgbClr val="FECAF7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402471" y="2664660"/>
            <a:ext cx="1593029" cy="1462016"/>
          </a:xfrm>
          <a:prstGeom prst="rect">
            <a:avLst/>
          </a:prstGeom>
          <a:gradFill flip="none" rotWithShape="1">
            <a:gsLst>
              <a:gs pos="0">
                <a:srgbClr val="FECAF7"/>
              </a:gs>
              <a:gs pos="50000">
                <a:srgbClr val="FECAF7">
                  <a:shade val="67500"/>
                  <a:satMod val="115000"/>
                </a:srgbClr>
              </a:gs>
              <a:gs pos="100000">
                <a:srgbClr val="FECAF7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985684" y="2656703"/>
            <a:ext cx="1609273" cy="1469973"/>
          </a:xfrm>
          <a:prstGeom prst="rect">
            <a:avLst/>
          </a:prstGeom>
          <a:gradFill flip="none" rotWithShape="1">
            <a:gsLst>
              <a:gs pos="0">
                <a:srgbClr val="FECAF7"/>
              </a:gs>
              <a:gs pos="50000">
                <a:srgbClr val="FECAF7">
                  <a:shade val="67500"/>
                  <a:satMod val="115000"/>
                </a:srgbClr>
              </a:gs>
              <a:gs pos="100000">
                <a:srgbClr val="FECAF7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985684" y="1200317"/>
            <a:ext cx="1614619" cy="1464342"/>
          </a:xfrm>
          <a:prstGeom prst="rect">
            <a:avLst/>
          </a:prstGeom>
          <a:gradFill flip="none" rotWithShape="1">
            <a:gsLst>
              <a:gs pos="0">
                <a:srgbClr val="FECAF7"/>
              </a:gs>
              <a:gs pos="50000">
                <a:srgbClr val="FECAF7">
                  <a:shade val="67500"/>
                  <a:satMod val="115000"/>
                </a:srgbClr>
              </a:gs>
              <a:gs pos="100000">
                <a:srgbClr val="FECAF7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hlinkClick r:id="rId2" action="ppaction://hlinksldjump"/>
          </p:cNvPr>
          <p:cNvSpPr txBox="1"/>
          <p:nvPr/>
        </p:nvSpPr>
        <p:spPr>
          <a:xfrm>
            <a:off x="3984266" y="3169765"/>
            <a:ext cx="1320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4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hlinkClick r:id="rId3" action="ppaction://hlinksldjump"/>
          </p:cNvPr>
          <p:cNvSpPr txBox="1"/>
          <p:nvPr/>
        </p:nvSpPr>
        <p:spPr>
          <a:xfrm>
            <a:off x="5441329" y="1661066"/>
            <a:ext cx="1320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2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hlinkClick r:id="rId4" action="ppaction://hlinksldjump"/>
          </p:cNvPr>
          <p:cNvSpPr txBox="1"/>
          <p:nvPr/>
        </p:nvSpPr>
        <p:spPr>
          <a:xfrm>
            <a:off x="6953187" y="1681855"/>
            <a:ext cx="1320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3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hlinkClick r:id="rId5" action="ppaction://hlinksldjump"/>
          </p:cNvPr>
          <p:cNvSpPr txBox="1"/>
          <p:nvPr/>
        </p:nvSpPr>
        <p:spPr>
          <a:xfrm>
            <a:off x="4093575" y="1661066"/>
            <a:ext cx="1320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hlinkClick r:id="rId6" action="ppaction://hlinksldjump"/>
          </p:cNvPr>
          <p:cNvSpPr txBox="1"/>
          <p:nvPr/>
        </p:nvSpPr>
        <p:spPr>
          <a:xfrm>
            <a:off x="3966980" y="4546080"/>
            <a:ext cx="1320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7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hlinkClick r:id="rId7" action="ppaction://hlinksldjump"/>
          </p:cNvPr>
          <p:cNvSpPr txBox="1"/>
          <p:nvPr/>
        </p:nvSpPr>
        <p:spPr>
          <a:xfrm>
            <a:off x="5451733" y="3135633"/>
            <a:ext cx="1320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5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hlinkClick r:id="rId8" action="ppaction://hlinksldjump"/>
          </p:cNvPr>
          <p:cNvSpPr txBox="1"/>
          <p:nvPr/>
        </p:nvSpPr>
        <p:spPr>
          <a:xfrm>
            <a:off x="6997819" y="3135633"/>
            <a:ext cx="1320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6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hlinkClick r:id="rId9" action="ppaction://hlinksldjump"/>
          </p:cNvPr>
          <p:cNvSpPr txBox="1"/>
          <p:nvPr/>
        </p:nvSpPr>
        <p:spPr>
          <a:xfrm>
            <a:off x="5457163" y="4546080"/>
            <a:ext cx="1320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8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hlinkClick r:id="rId10" action="ppaction://hlinksldjump"/>
          </p:cNvPr>
          <p:cNvSpPr txBox="1"/>
          <p:nvPr/>
        </p:nvSpPr>
        <p:spPr>
          <a:xfrm>
            <a:off x="7033020" y="4607024"/>
            <a:ext cx="1320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9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306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/>
          <p:cNvSpPr/>
          <p:nvPr/>
        </p:nvSpPr>
        <p:spPr>
          <a:xfrm>
            <a:off x="5821464" y="3243836"/>
            <a:ext cx="444844" cy="407772"/>
          </a:xfrm>
          <a:prstGeom prst="ellipse">
            <a:avLst/>
          </a:prstGeom>
          <a:solidFill>
            <a:schemeClr val="bg1"/>
          </a:solidFill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597858" y="1701430"/>
            <a:ext cx="961767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 dirty="0">
                <a:solidFill>
                  <a:srgbClr val="000000"/>
                </a:solidFill>
                <a:latin typeface="+mj-lt"/>
              </a:rPr>
              <a:t>Câu </a:t>
            </a:r>
            <a:r>
              <a:rPr lang="en-US" sz="3200" b="1" dirty="0">
                <a:solidFill>
                  <a:srgbClr val="000000"/>
                </a:solidFill>
                <a:latin typeface="+mj-lt"/>
              </a:rPr>
              <a:t>4</a:t>
            </a:r>
            <a:r>
              <a:rPr lang="vi-VN" sz="3200" b="1" dirty="0" smtClean="0">
                <a:solidFill>
                  <a:srgbClr val="000000"/>
                </a:solidFill>
                <a:latin typeface="+mj-lt"/>
              </a:rPr>
              <a:t>:</a:t>
            </a:r>
            <a:r>
              <a:rPr lang="vi-VN" sz="3200" b="1" dirty="0">
                <a:solidFill>
                  <a:srgbClr val="000000"/>
                </a:solidFill>
                <a:latin typeface="+mj-lt"/>
              </a:rPr>
              <a:t> </a:t>
            </a:r>
            <a:r>
              <a:rPr lang="vi-VN" sz="3200" dirty="0">
                <a:solidFill>
                  <a:srgbClr val="000000"/>
                </a:solidFill>
                <a:latin typeface="+mj-lt"/>
              </a:rPr>
              <a:t> 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vi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khuẩn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                 B.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da            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D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đậu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73825" y="293889"/>
            <a:ext cx="22118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1547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1;p13"/>
          <p:cNvSpPr txBox="1">
            <a:spLocks/>
          </p:cNvSpPr>
          <p:nvPr/>
        </p:nvSpPr>
        <p:spPr>
          <a:xfrm>
            <a:off x="1845242" y="158826"/>
            <a:ext cx="9144000" cy="70848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16: VIRUS VÀ VI KHUẨN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694285" y="1004738"/>
            <a:ext cx="9195206" cy="1126540"/>
          </a:xfrm>
        </p:spPr>
        <p:txBody>
          <a:bodyPr>
            <a:normAutofit/>
          </a:bodyPr>
          <a:lstStyle/>
          <a:p>
            <a:pPr algn="l">
              <a:lnSpc>
                <a:spcPts val="38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VI KHUẨN</a:t>
            </a:r>
            <a:b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Hình dạng, cấu tạo của vi khuẩn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45397" y="2268702"/>
            <a:ext cx="437940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spcBef>
                <a:spcPts val="200"/>
              </a:spcBef>
              <a:spcAft>
                <a:spcPts val="200"/>
              </a:spcAft>
              <a:buFont typeface="Wingdings" panose="05000000000000000000" pitchFamily="2" charset="2"/>
              <a:buChar char="§"/>
            </a:pPr>
            <a:r>
              <a:rPr 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 </a:t>
            </a:r>
            <a:r>
              <a:rPr lang="en-US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khuẩn: </a:t>
            </a:r>
            <a:r>
              <a:rPr 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</a:t>
            </a:r>
            <a:r>
              <a:rPr lang="en-US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sinh vật đơn bào rất nhỏ bé, có kích thước 0,5 - 10 micro met, chỉ có thể quan sát chúng bằng kính hiển vi.</a:t>
            </a:r>
          </a:p>
        </p:txBody>
      </p:sp>
      <p:pic>
        <p:nvPicPr>
          <p:cNvPr id="9" name="Picture 8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1694" y="1968049"/>
            <a:ext cx="3843581" cy="450199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" name="Straight Connector 9"/>
          <p:cNvCxnSpPr/>
          <p:nvPr/>
        </p:nvCxnSpPr>
        <p:spPr>
          <a:xfrm>
            <a:off x="6199323" y="1004738"/>
            <a:ext cx="46495" cy="5853262"/>
          </a:xfrm>
          <a:prstGeom prst="line">
            <a:avLst/>
          </a:prstGeom>
          <a:ln w="5715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  <a:bevelB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1045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773825" y="293889"/>
            <a:ext cx="22118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23631" y="1200317"/>
            <a:ext cx="1578839" cy="1464340"/>
          </a:xfrm>
          <a:prstGeom prst="rect">
            <a:avLst/>
          </a:prstGeom>
          <a:gradFill flip="none" rotWithShape="1">
            <a:gsLst>
              <a:gs pos="0">
                <a:srgbClr val="FECAF7"/>
              </a:gs>
              <a:gs pos="50000">
                <a:srgbClr val="FECAF7">
                  <a:shade val="67500"/>
                  <a:satMod val="115000"/>
                </a:srgbClr>
              </a:gs>
              <a:gs pos="100000">
                <a:srgbClr val="FECAF7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402472" y="1202642"/>
            <a:ext cx="1593028" cy="1462017"/>
          </a:xfrm>
          <a:prstGeom prst="rect">
            <a:avLst/>
          </a:prstGeom>
          <a:gradFill flip="none" rotWithShape="1">
            <a:gsLst>
              <a:gs pos="0">
                <a:srgbClr val="FECAF7"/>
              </a:gs>
              <a:gs pos="50000">
                <a:srgbClr val="FECAF7">
                  <a:shade val="67500"/>
                  <a:satMod val="115000"/>
                </a:srgbClr>
              </a:gs>
              <a:gs pos="100000">
                <a:srgbClr val="FECAF7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402471" y="4126677"/>
            <a:ext cx="1597138" cy="1442390"/>
          </a:xfrm>
          <a:prstGeom prst="rect">
            <a:avLst/>
          </a:prstGeom>
          <a:gradFill flip="none" rotWithShape="1">
            <a:gsLst>
              <a:gs pos="0">
                <a:srgbClr val="FECAF7"/>
              </a:gs>
              <a:gs pos="50000">
                <a:srgbClr val="FECAF7">
                  <a:shade val="67500"/>
                  <a:satMod val="115000"/>
                </a:srgbClr>
              </a:gs>
              <a:gs pos="100000">
                <a:srgbClr val="FECAF7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821335" y="4126677"/>
            <a:ext cx="1576374" cy="1442390"/>
          </a:xfrm>
          <a:prstGeom prst="rect">
            <a:avLst/>
          </a:prstGeom>
          <a:gradFill flip="none" rotWithShape="1">
            <a:gsLst>
              <a:gs pos="0">
                <a:srgbClr val="FECAF7"/>
              </a:gs>
              <a:gs pos="50000">
                <a:srgbClr val="FECAF7">
                  <a:shade val="67500"/>
                  <a:satMod val="115000"/>
                </a:srgbClr>
              </a:gs>
              <a:gs pos="100000">
                <a:srgbClr val="FECAF7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977988" y="4129826"/>
            <a:ext cx="1621077" cy="1450629"/>
          </a:xfrm>
          <a:prstGeom prst="rect">
            <a:avLst/>
          </a:prstGeom>
          <a:gradFill flip="none" rotWithShape="1">
            <a:gsLst>
              <a:gs pos="0">
                <a:srgbClr val="FECAF7"/>
              </a:gs>
              <a:gs pos="50000">
                <a:srgbClr val="FECAF7">
                  <a:shade val="67500"/>
                  <a:satMod val="115000"/>
                </a:srgbClr>
              </a:gs>
              <a:gs pos="100000">
                <a:srgbClr val="FECAF7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821335" y="2664659"/>
            <a:ext cx="1573907" cy="1462017"/>
          </a:xfrm>
          <a:prstGeom prst="rect">
            <a:avLst/>
          </a:prstGeom>
          <a:gradFill flip="none" rotWithShape="1">
            <a:gsLst>
              <a:gs pos="0">
                <a:srgbClr val="FECAF7"/>
              </a:gs>
              <a:gs pos="50000">
                <a:srgbClr val="FECAF7">
                  <a:shade val="67500"/>
                  <a:satMod val="115000"/>
                </a:srgbClr>
              </a:gs>
              <a:gs pos="100000">
                <a:srgbClr val="FECAF7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402471" y="2664660"/>
            <a:ext cx="1593029" cy="1462016"/>
          </a:xfrm>
          <a:prstGeom prst="rect">
            <a:avLst/>
          </a:prstGeom>
          <a:gradFill flip="none" rotWithShape="1">
            <a:gsLst>
              <a:gs pos="0">
                <a:srgbClr val="FECAF7"/>
              </a:gs>
              <a:gs pos="50000">
                <a:srgbClr val="FECAF7">
                  <a:shade val="67500"/>
                  <a:satMod val="115000"/>
                </a:srgbClr>
              </a:gs>
              <a:gs pos="100000">
                <a:srgbClr val="FECAF7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985684" y="2656703"/>
            <a:ext cx="1609273" cy="1469973"/>
          </a:xfrm>
          <a:prstGeom prst="rect">
            <a:avLst/>
          </a:prstGeom>
          <a:gradFill flip="none" rotWithShape="1">
            <a:gsLst>
              <a:gs pos="0">
                <a:srgbClr val="FECAF7"/>
              </a:gs>
              <a:gs pos="50000">
                <a:srgbClr val="FECAF7">
                  <a:shade val="67500"/>
                  <a:satMod val="115000"/>
                </a:srgbClr>
              </a:gs>
              <a:gs pos="100000">
                <a:srgbClr val="FECAF7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985684" y="1200317"/>
            <a:ext cx="1614619" cy="1464342"/>
          </a:xfrm>
          <a:prstGeom prst="rect">
            <a:avLst/>
          </a:prstGeom>
          <a:gradFill flip="none" rotWithShape="1">
            <a:gsLst>
              <a:gs pos="0">
                <a:srgbClr val="FECAF7"/>
              </a:gs>
              <a:gs pos="50000">
                <a:srgbClr val="FECAF7">
                  <a:shade val="67500"/>
                  <a:satMod val="115000"/>
                </a:srgbClr>
              </a:gs>
              <a:gs pos="100000">
                <a:srgbClr val="FECAF7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hlinkClick r:id="rId2" action="ppaction://hlinksldjump"/>
          </p:cNvPr>
          <p:cNvSpPr txBox="1"/>
          <p:nvPr/>
        </p:nvSpPr>
        <p:spPr>
          <a:xfrm>
            <a:off x="3984266" y="3169765"/>
            <a:ext cx="1320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4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hlinkClick r:id="rId3" action="ppaction://hlinksldjump"/>
          </p:cNvPr>
          <p:cNvSpPr txBox="1"/>
          <p:nvPr/>
        </p:nvSpPr>
        <p:spPr>
          <a:xfrm>
            <a:off x="5441329" y="1661066"/>
            <a:ext cx="1320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2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hlinkClick r:id="rId4" action="ppaction://hlinksldjump"/>
          </p:cNvPr>
          <p:cNvSpPr txBox="1"/>
          <p:nvPr/>
        </p:nvSpPr>
        <p:spPr>
          <a:xfrm>
            <a:off x="6953187" y="1681855"/>
            <a:ext cx="1320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3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hlinkClick r:id="rId5" action="ppaction://hlinksldjump"/>
          </p:cNvPr>
          <p:cNvSpPr txBox="1"/>
          <p:nvPr/>
        </p:nvSpPr>
        <p:spPr>
          <a:xfrm>
            <a:off x="4093575" y="1661066"/>
            <a:ext cx="1320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hlinkClick r:id="rId6" action="ppaction://hlinksldjump"/>
          </p:cNvPr>
          <p:cNvSpPr txBox="1"/>
          <p:nvPr/>
        </p:nvSpPr>
        <p:spPr>
          <a:xfrm>
            <a:off x="3966980" y="4546080"/>
            <a:ext cx="1320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7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hlinkClick r:id="rId7" action="ppaction://hlinksldjump"/>
          </p:cNvPr>
          <p:cNvSpPr txBox="1"/>
          <p:nvPr/>
        </p:nvSpPr>
        <p:spPr>
          <a:xfrm>
            <a:off x="5451733" y="3135633"/>
            <a:ext cx="1320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5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hlinkClick r:id="rId8" action="ppaction://hlinksldjump"/>
          </p:cNvPr>
          <p:cNvSpPr txBox="1"/>
          <p:nvPr/>
        </p:nvSpPr>
        <p:spPr>
          <a:xfrm>
            <a:off x="6997819" y="3135633"/>
            <a:ext cx="1320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6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hlinkClick r:id="rId9" action="ppaction://hlinksldjump"/>
          </p:cNvPr>
          <p:cNvSpPr txBox="1"/>
          <p:nvPr/>
        </p:nvSpPr>
        <p:spPr>
          <a:xfrm>
            <a:off x="5457163" y="4546080"/>
            <a:ext cx="1320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8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hlinkClick r:id="rId10" action="ppaction://hlinksldjump"/>
          </p:cNvPr>
          <p:cNvSpPr txBox="1"/>
          <p:nvPr/>
        </p:nvSpPr>
        <p:spPr>
          <a:xfrm>
            <a:off x="7033020" y="4607024"/>
            <a:ext cx="1320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9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4518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/>
        </p:nvSpPr>
        <p:spPr>
          <a:xfrm>
            <a:off x="1819061" y="3282320"/>
            <a:ext cx="444844" cy="407772"/>
          </a:xfrm>
          <a:prstGeom prst="ellipse">
            <a:avLst/>
          </a:prstGeom>
          <a:solidFill>
            <a:schemeClr val="bg1"/>
          </a:solidFill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819061" y="1758826"/>
            <a:ext cx="931905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vi-VN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 thực phẩm nào sau đây được ứng dụng vai trò của vi khuẩn?</a:t>
            </a:r>
          </a:p>
          <a:p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A.Cá khô.</a:t>
            </a:r>
          </a:p>
          <a:p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B.Sữa chua.</a:t>
            </a:r>
          </a:p>
          <a:p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C.Khô bò.</a:t>
            </a:r>
          </a:p>
          <a:p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D.Xúc xích.</a:t>
            </a:r>
            <a:endParaRPr lang="vi-VN" sz="32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73825" y="293889"/>
            <a:ext cx="22118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0673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773825" y="293889"/>
            <a:ext cx="22118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23631" y="1200317"/>
            <a:ext cx="1578839" cy="1464340"/>
          </a:xfrm>
          <a:prstGeom prst="rect">
            <a:avLst/>
          </a:prstGeom>
          <a:gradFill flip="none" rotWithShape="1">
            <a:gsLst>
              <a:gs pos="0">
                <a:srgbClr val="FECAF7"/>
              </a:gs>
              <a:gs pos="50000">
                <a:srgbClr val="FECAF7">
                  <a:shade val="67500"/>
                  <a:satMod val="115000"/>
                </a:srgbClr>
              </a:gs>
              <a:gs pos="100000">
                <a:srgbClr val="FECAF7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402472" y="1202642"/>
            <a:ext cx="1593028" cy="1462017"/>
          </a:xfrm>
          <a:prstGeom prst="rect">
            <a:avLst/>
          </a:prstGeom>
          <a:gradFill flip="none" rotWithShape="1">
            <a:gsLst>
              <a:gs pos="0">
                <a:srgbClr val="FECAF7"/>
              </a:gs>
              <a:gs pos="50000">
                <a:srgbClr val="FECAF7">
                  <a:shade val="67500"/>
                  <a:satMod val="115000"/>
                </a:srgbClr>
              </a:gs>
              <a:gs pos="100000">
                <a:srgbClr val="FECAF7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402471" y="4126677"/>
            <a:ext cx="1597138" cy="1442390"/>
          </a:xfrm>
          <a:prstGeom prst="rect">
            <a:avLst/>
          </a:prstGeom>
          <a:gradFill flip="none" rotWithShape="1">
            <a:gsLst>
              <a:gs pos="0">
                <a:srgbClr val="FECAF7"/>
              </a:gs>
              <a:gs pos="50000">
                <a:srgbClr val="FECAF7">
                  <a:shade val="67500"/>
                  <a:satMod val="115000"/>
                </a:srgbClr>
              </a:gs>
              <a:gs pos="100000">
                <a:srgbClr val="FECAF7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821335" y="4126677"/>
            <a:ext cx="1576374" cy="1442390"/>
          </a:xfrm>
          <a:prstGeom prst="rect">
            <a:avLst/>
          </a:prstGeom>
          <a:gradFill flip="none" rotWithShape="1">
            <a:gsLst>
              <a:gs pos="0">
                <a:srgbClr val="FECAF7"/>
              </a:gs>
              <a:gs pos="50000">
                <a:srgbClr val="FECAF7">
                  <a:shade val="67500"/>
                  <a:satMod val="115000"/>
                </a:srgbClr>
              </a:gs>
              <a:gs pos="100000">
                <a:srgbClr val="FECAF7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977988" y="4129826"/>
            <a:ext cx="1621077" cy="1450629"/>
          </a:xfrm>
          <a:prstGeom prst="rect">
            <a:avLst/>
          </a:prstGeom>
          <a:gradFill flip="none" rotWithShape="1">
            <a:gsLst>
              <a:gs pos="0">
                <a:srgbClr val="FECAF7"/>
              </a:gs>
              <a:gs pos="50000">
                <a:srgbClr val="FECAF7">
                  <a:shade val="67500"/>
                  <a:satMod val="115000"/>
                </a:srgbClr>
              </a:gs>
              <a:gs pos="100000">
                <a:srgbClr val="FECAF7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821335" y="2664659"/>
            <a:ext cx="1573907" cy="1462017"/>
          </a:xfrm>
          <a:prstGeom prst="rect">
            <a:avLst/>
          </a:prstGeom>
          <a:gradFill flip="none" rotWithShape="1">
            <a:gsLst>
              <a:gs pos="0">
                <a:srgbClr val="FECAF7"/>
              </a:gs>
              <a:gs pos="50000">
                <a:srgbClr val="FECAF7">
                  <a:shade val="67500"/>
                  <a:satMod val="115000"/>
                </a:srgbClr>
              </a:gs>
              <a:gs pos="100000">
                <a:srgbClr val="FECAF7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402471" y="2664660"/>
            <a:ext cx="1593029" cy="1462016"/>
          </a:xfrm>
          <a:prstGeom prst="rect">
            <a:avLst/>
          </a:prstGeom>
          <a:gradFill flip="none" rotWithShape="1">
            <a:gsLst>
              <a:gs pos="0">
                <a:srgbClr val="FECAF7"/>
              </a:gs>
              <a:gs pos="50000">
                <a:srgbClr val="FECAF7">
                  <a:shade val="67500"/>
                  <a:satMod val="115000"/>
                </a:srgbClr>
              </a:gs>
              <a:gs pos="100000">
                <a:srgbClr val="FECAF7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985684" y="2656703"/>
            <a:ext cx="1609273" cy="1469973"/>
          </a:xfrm>
          <a:prstGeom prst="rect">
            <a:avLst/>
          </a:prstGeom>
          <a:gradFill flip="none" rotWithShape="1">
            <a:gsLst>
              <a:gs pos="0">
                <a:srgbClr val="FECAF7"/>
              </a:gs>
              <a:gs pos="50000">
                <a:srgbClr val="FECAF7">
                  <a:shade val="67500"/>
                  <a:satMod val="115000"/>
                </a:srgbClr>
              </a:gs>
              <a:gs pos="100000">
                <a:srgbClr val="FECAF7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985684" y="1200317"/>
            <a:ext cx="1614619" cy="1464342"/>
          </a:xfrm>
          <a:prstGeom prst="rect">
            <a:avLst/>
          </a:prstGeom>
          <a:gradFill flip="none" rotWithShape="1">
            <a:gsLst>
              <a:gs pos="0">
                <a:srgbClr val="FECAF7"/>
              </a:gs>
              <a:gs pos="50000">
                <a:srgbClr val="FECAF7">
                  <a:shade val="67500"/>
                  <a:satMod val="115000"/>
                </a:srgbClr>
              </a:gs>
              <a:gs pos="100000">
                <a:srgbClr val="FECAF7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hlinkClick r:id="rId2" action="ppaction://hlinksldjump"/>
          </p:cNvPr>
          <p:cNvSpPr txBox="1"/>
          <p:nvPr/>
        </p:nvSpPr>
        <p:spPr>
          <a:xfrm>
            <a:off x="3984266" y="3169765"/>
            <a:ext cx="1320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4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hlinkClick r:id="rId3" action="ppaction://hlinksldjump"/>
          </p:cNvPr>
          <p:cNvSpPr txBox="1"/>
          <p:nvPr/>
        </p:nvSpPr>
        <p:spPr>
          <a:xfrm>
            <a:off x="5441329" y="1661066"/>
            <a:ext cx="1320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2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hlinkClick r:id="rId4" action="ppaction://hlinksldjump"/>
          </p:cNvPr>
          <p:cNvSpPr txBox="1"/>
          <p:nvPr/>
        </p:nvSpPr>
        <p:spPr>
          <a:xfrm>
            <a:off x="6953187" y="1681855"/>
            <a:ext cx="1320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3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hlinkClick r:id="rId5" action="ppaction://hlinksldjump"/>
          </p:cNvPr>
          <p:cNvSpPr txBox="1"/>
          <p:nvPr/>
        </p:nvSpPr>
        <p:spPr>
          <a:xfrm>
            <a:off x="4093575" y="1661066"/>
            <a:ext cx="1320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hlinkClick r:id="rId6" action="ppaction://hlinksldjump"/>
          </p:cNvPr>
          <p:cNvSpPr txBox="1"/>
          <p:nvPr/>
        </p:nvSpPr>
        <p:spPr>
          <a:xfrm>
            <a:off x="3966980" y="4546080"/>
            <a:ext cx="1320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7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hlinkClick r:id="rId7" action="ppaction://hlinksldjump"/>
          </p:cNvPr>
          <p:cNvSpPr txBox="1"/>
          <p:nvPr/>
        </p:nvSpPr>
        <p:spPr>
          <a:xfrm>
            <a:off x="5451733" y="3135633"/>
            <a:ext cx="1320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5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hlinkClick r:id="rId8" action="ppaction://hlinksldjump"/>
          </p:cNvPr>
          <p:cNvSpPr txBox="1"/>
          <p:nvPr/>
        </p:nvSpPr>
        <p:spPr>
          <a:xfrm>
            <a:off x="6997819" y="3135633"/>
            <a:ext cx="1320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6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hlinkClick r:id="rId9" action="ppaction://hlinksldjump"/>
          </p:cNvPr>
          <p:cNvSpPr txBox="1"/>
          <p:nvPr/>
        </p:nvSpPr>
        <p:spPr>
          <a:xfrm>
            <a:off x="5457163" y="4546080"/>
            <a:ext cx="1320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8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hlinkClick r:id="rId10" action="ppaction://hlinksldjump"/>
          </p:cNvPr>
          <p:cNvSpPr txBox="1"/>
          <p:nvPr/>
        </p:nvSpPr>
        <p:spPr>
          <a:xfrm>
            <a:off x="7033020" y="4607024"/>
            <a:ext cx="1320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9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4843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1492165" y="3800018"/>
            <a:ext cx="444844" cy="407772"/>
          </a:xfrm>
          <a:prstGeom prst="ellipse">
            <a:avLst/>
          </a:prstGeom>
          <a:solidFill>
            <a:schemeClr val="bg1"/>
          </a:solidFill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492165" y="1731441"/>
            <a:ext cx="995075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vi-VN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Hành động nào dưới đây không giúp phòng ngừa bệnh do vi khuẩn gây ra?</a:t>
            </a:r>
          </a:p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Vệ sinh môi trường sống     </a:t>
            </a:r>
          </a:p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Bào quản thực phẩm đúng cách                   </a:t>
            </a:r>
          </a:p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Không rửa tay trước khi ăn               </a:t>
            </a:r>
          </a:p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Đeo khẩu trang khi ra ngoài 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773825" y="293889"/>
            <a:ext cx="22118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5759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773825" y="293889"/>
            <a:ext cx="22118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23631" y="1200317"/>
            <a:ext cx="1578839" cy="1464340"/>
          </a:xfrm>
          <a:prstGeom prst="rect">
            <a:avLst/>
          </a:prstGeom>
          <a:gradFill flip="none" rotWithShape="1">
            <a:gsLst>
              <a:gs pos="0">
                <a:srgbClr val="FECAF7"/>
              </a:gs>
              <a:gs pos="50000">
                <a:srgbClr val="FECAF7">
                  <a:shade val="67500"/>
                  <a:satMod val="115000"/>
                </a:srgbClr>
              </a:gs>
              <a:gs pos="100000">
                <a:srgbClr val="FECAF7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402472" y="1202642"/>
            <a:ext cx="1593028" cy="1462017"/>
          </a:xfrm>
          <a:prstGeom prst="rect">
            <a:avLst/>
          </a:prstGeom>
          <a:gradFill flip="none" rotWithShape="1">
            <a:gsLst>
              <a:gs pos="0">
                <a:srgbClr val="FECAF7"/>
              </a:gs>
              <a:gs pos="50000">
                <a:srgbClr val="FECAF7">
                  <a:shade val="67500"/>
                  <a:satMod val="115000"/>
                </a:srgbClr>
              </a:gs>
              <a:gs pos="100000">
                <a:srgbClr val="FECAF7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402471" y="4126677"/>
            <a:ext cx="1597138" cy="1442390"/>
          </a:xfrm>
          <a:prstGeom prst="rect">
            <a:avLst/>
          </a:prstGeom>
          <a:gradFill flip="none" rotWithShape="1">
            <a:gsLst>
              <a:gs pos="0">
                <a:srgbClr val="FECAF7"/>
              </a:gs>
              <a:gs pos="50000">
                <a:srgbClr val="FECAF7">
                  <a:shade val="67500"/>
                  <a:satMod val="115000"/>
                </a:srgbClr>
              </a:gs>
              <a:gs pos="100000">
                <a:srgbClr val="FECAF7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821335" y="4126677"/>
            <a:ext cx="1576374" cy="1442390"/>
          </a:xfrm>
          <a:prstGeom prst="rect">
            <a:avLst/>
          </a:prstGeom>
          <a:gradFill flip="none" rotWithShape="1">
            <a:gsLst>
              <a:gs pos="0">
                <a:srgbClr val="FECAF7"/>
              </a:gs>
              <a:gs pos="50000">
                <a:srgbClr val="FECAF7">
                  <a:shade val="67500"/>
                  <a:satMod val="115000"/>
                </a:srgbClr>
              </a:gs>
              <a:gs pos="100000">
                <a:srgbClr val="FECAF7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977988" y="4129826"/>
            <a:ext cx="1621077" cy="1450629"/>
          </a:xfrm>
          <a:prstGeom prst="rect">
            <a:avLst/>
          </a:prstGeom>
          <a:gradFill flip="none" rotWithShape="1">
            <a:gsLst>
              <a:gs pos="0">
                <a:srgbClr val="FECAF7"/>
              </a:gs>
              <a:gs pos="50000">
                <a:srgbClr val="FECAF7">
                  <a:shade val="67500"/>
                  <a:satMod val="115000"/>
                </a:srgbClr>
              </a:gs>
              <a:gs pos="100000">
                <a:srgbClr val="FECAF7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821335" y="2664659"/>
            <a:ext cx="1573907" cy="1462017"/>
          </a:xfrm>
          <a:prstGeom prst="rect">
            <a:avLst/>
          </a:prstGeom>
          <a:gradFill flip="none" rotWithShape="1">
            <a:gsLst>
              <a:gs pos="0">
                <a:srgbClr val="FECAF7"/>
              </a:gs>
              <a:gs pos="50000">
                <a:srgbClr val="FECAF7">
                  <a:shade val="67500"/>
                  <a:satMod val="115000"/>
                </a:srgbClr>
              </a:gs>
              <a:gs pos="100000">
                <a:srgbClr val="FECAF7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402471" y="2664660"/>
            <a:ext cx="1593029" cy="1462016"/>
          </a:xfrm>
          <a:prstGeom prst="rect">
            <a:avLst/>
          </a:prstGeom>
          <a:gradFill flip="none" rotWithShape="1">
            <a:gsLst>
              <a:gs pos="0">
                <a:srgbClr val="FECAF7"/>
              </a:gs>
              <a:gs pos="50000">
                <a:srgbClr val="FECAF7">
                  <a:shade val="67500"/>
                  <a:satMod val="115000"/>
                </a:srgbClr>
              </a:gs>
              <a:gs pos="100000">
                <a:srgbClr val="FECAF7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985684" y="2656703"/>
            <a:ext cx="1609273" cy="1469973"/>
          </a:xfrm>
          <a:prstGeom prst="rect">
            <a:avLst/>
          </a:prstGeom>
          <a:gradFill flip="none" rotWithShape="1">
            <a:gsLst>
              <a:gs pos="0">
                <a:srgbClr val="FECAF7"/>
              </a:gs>
              <a:gs pos="50000">
                <a:srgbClr val="FECAF7">
                  <a:shade val="67500"/>
                  <a:satMod val="115000"/>
                </a:srgbClr>
              </a:gs>
              <a:gs pos="100000">
                <a:srgbClr val="FECAF7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985684" y="1200317"/>
            <a:ext cx="1614619" cy="1464342"/>
          </a:xfrm>
          <a:prstGeom prst="rect">
            <a:avLst/>
          </a:prstGeom>
          <a:gradFill flip="none" rotWithShape="1">
            <a:gsLst>
              <a:gs pos="0">
                <a:srgbClr val="FECAF7"/>
              </a:gs>
              <a:gs pos="50000">
                <a:srgbClr val="FECAF7">
                  <a:shade val="67500"/>
                  <a:satMod val="115000"/>
                </a:srgbClr>
              </a:gs>
              <a:gs pos="100000">
                <a:srgbClr val="FECAF7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hlinkClick r:id="rId2" action="ppaction://hlinksldjump"/>
          </p:cNvPr>
          <p:cNvSpPr txBox="1"/>
          <p:nvPr/>
        </p:nvSpPr>
        <p:spPr>
          <a:xfrm>
            <a:off x="3984266" y="3169765"/>
            <a:ext cx="1320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4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hlinkClick r:id="rId3" action="ppaction://hlinksldjump"/>
          </p:cNvPr>
          <p:cNvSpPr txBox="1"/>
          <p:nvPr/>
        </p:nvSpPr>
        <p:spPr>
          <a:xfrm>
            <a:off x="5441329" y="1661066"/>
            <a:ext cx="1320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2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hlinkClick r:id="rId4" action="ppaction://hlinksldjump"/>
          </p:cNvPr>
          <p:cNvSpPr txBox="1"/>
          <p:nvPr/>
        </p:nvSpPr>
        <p:spPr>
          <a:xfrm>
            <a:off x="6953187" y="1681855"/>
            <a:ext cx="1320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3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hlinkClick r:id="rId5" action="ppaction://hlinksldjump"/>
          </p:cNvPr>
          <p:cNvSpPr txBox="1"/>
          <p:nvPr/>
        </p:nvSpPr>
        <p:spPr>
          <a:xfrm>
            <a:off x="4093575" y="1661066"/>
            <a:ext cx="1320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hlinkClick r:id="rId6" action="ppaction://hlinksldjump"/>
          </p:cNvPr>
          <p:cNvSpPr txBox="1"/>
          <p:nvPr/>
        </p:nvSpPr>
        <p:spPr>
          <a:xfrm>
            <a:off x="3966980" y="4546080"/>
            <a:ext cx="1320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7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hlinkClick r:id="rId7" action="ppaction://hlinksldjump"/>
          </p:cNvPr>
          <p:cNvSpPr txBox="1"/>
          <p:nvPr/>
        </p:nvSpPr>
        <p:spPr>
          <a:xfrm>
            <a:off x="5451733" y="3135633"/>
            <a:ext cx="1320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5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hlinkClick r:id="rId8" action="ppaction://hlinksldjump"/>
          </p:cNvPr>
          <p:cNvSpPr txBox="1"/>
          <p:nvPr/>
        </p:nvSpPr>
        <p:spPr>
          <a:xfrm>
            <a:off x="6997819" y="3135633"/>
            <a:ext cx="1320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6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hlinkClick r:id="rId9" action="ppaction://hlinksldjump"/>
          </p:cNvPr>
          <p:cNvSpPr txBox="1"/>
          <p:nvPr/>
        </p:nvSpPr>
        <p:spPr>
          <a:xfrm>
            <a:off x="5457163" y="4546080"/>
            <a:ext cx="1320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8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hlinkClick r:id="rId10" action="ppaction://hlinksldjump"/>
          </p:cNvPr>
          <p:cNvSpPr txBox="1"/>
          <p:nvPr/>
        </p:nvSpPr>
        <p:spPr>
          <a:xfrm>
            <a:off x="7033020" y="4607024"/>
            <a:ext cx="1320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9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2887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2376757" y="3262138"/>
            <a:ext cx="444844" cy="407772"/>
          </a:xfrm>
          <a:prstGeom prst="ellipse">
            <a:avLst/>
          </a:prstGeom>
          <a:solidFill>
            <a:schemeClr val="bg1"/>
          </a:solidFill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376757" y="1656557"/>
            <a:ext cx="816209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7. </a:t>
            </a:r>
            <a:r>
              <a:rPr lang="vi-VN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 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sống của vi khuẩn</a:t>
            </a:r>
          </a:p>
          <a:p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Chỉ ở dưới nước</a:t>
            </a:r>
          </a:p>
          <a:p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Chỉ ở trên cạn </a:t>
            </a:r>
          </a:p>
          <a:p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Ở khắp mọi nơi </a:t>
            </a:r>
          </a:p>
          <a:p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Chỉ sống trong cơ thể sinh vật khác</a:t>
            </a:r>
            <a:endParaRPr lang="vi-VN" sz="32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73825" y="293889"/>
            <a:ext cx="22118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1571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773825" y="293889"/>
            <a:ext cx="22118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23631" y="1200317"/>
            <a:ext cx="1578839" cy="1464340"/>
          </a:xfrm>
          <a:prstGeom prst="rect">
            <a:avLst/>
          </a:prstGeom>
          <a:gradFill flip="none" rotWithShape="1">
            <a:gsLst>
              <a:gs pos="0">
                <a:srgbClr val="FECAF7"/>
              </a:gs>
              <a:gs pos="50000">
                <a:srgbClr val="FECAF7">
                  <a:shade val="67500"/>
                  <a:satMod val="115000"/>
                </a:srgbClr>
              </a:gs>
              <a:gs pos="100000">
                <a:srgbClr val="FECAF7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402472" y="1202642"/>
            <a:ext cx="1593028" cy="1462017"/>
          </a:xfrm>
          <a:prstGeom prst="rect">
            <a:avLst/>
          </a:prstGeom>
          <a:gradFill flip="none" rotWithShape="1">
            <a:gsLst>
              <a:gs pos="0">
                <a:srgbClr val="FECAF7"/>
              </a:gs>
              <a:gs pos="50000">
                <a:srgbClr val="FECAF7">
                  <a:shade val="67500"/>
                  <a:satMod val="115000"/>
                </a:srgbClr>
              </a:gs>
              <a:gs pos="100000">
                <a:srgbClr val="FECAF7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402471" y="4126677"/>
            <a:ext cx="1597138" cy="1442390"/>
          </a:xfrm>
          <a:prstGeom prst="rect">
            <a:avLst/>
          </a:prstGeom>
          <a:gradFill flip="none" rotWithShape="1">
            <a:gsLst>
              <a:gs pos="0">
                <a:srgbClr val="FECAF7"/>
              </a:gs>
              <a:gs pos="50000">
                <a:srgbClr val="FECAF7">
                  <a:shade val="67500"/>
                  <a:satMod val="115000"/>
                </a:srgbClr>
              </a:gs>
              <a:gs pos="100000">
                <a:srgbClr val="FECAF7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821335" y="4126677"/>
            <a:ext cx="1576374" cy="1442390"/>
          </a:xfrm>
          <a:prstGeom prst="rect">
            <a:avLst/>
          </a:prstGeom>
          <a:gradFill flip="none" rotWithShape="1">
            <a:gsLst>
              <a:gs pos="0">
                <a:srgbClr val="FECAF7"/>
              </a:gs>
              <a:gs pos="50000">
                <a:srgbClr val="FECAF7">
                  <a:shade val="67500"/>
                  <a:satMod val="115000"/>
                </a:srgbClr>
              </a:gs>
              <a:gs pos="100000">
                <a:srgbClr val="FECAF7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977988" y="4129826"/>
            <a:ext cx="1621077" cy="1450629"/>
          </a:xfrm>
          <a:prstGeom prst="rect">
            <a:avLst/>
          </a:prstGeom>
          <a:gradFill flip="none" rotWithShape="1">
            <a:gsLst>
              <a:gs pos="0">
                <a:srgbClr val="FECAF7"/>
              </a:gs>
              <a:gs pos="50000">
                <a:srgbClr val="FECAF7">
                  <a:shade val="67500"/>
                  <a:satMod val="115000"/>
                </a:srgbClr>
              </a:gs>
              <a:gs pos="100000">
                <a:srgbClr val="FECAF7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821335" y="2664659"/>
            <a:ext cx="1573907" cy="1462017"/>
          </a:xfrm>
          <a:prstGeom prst="rect">
            <a:avLst/>
          </a:prstGeom>
          <a:gradFill flip="none" rotWithShape="1">
            <a:gsLst>
              <a:gs pos="0">
                <a:srgbClr val="FECAF7"/>
              </a:gs>
              <a:gs pos="50000">
                <a:srgbClr val="FECAF7">
                  <a:shade val="67500"/>
                  <a:satMod val="115000"/>
                </a:srgbClr>
              </a:gs>
              <a:gs pos="100000">
                <a:srgbClr val="FECAF7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402471" y="2664660"/>
            <a:ext cx="1593029" cy="1462016"/>
          </a:xfrm>
          <a:prstGeom prst="rect">
            <a:avLst/>
          </a:prstGeom>
          <a:gradFill flip="none" rotWithShape="1">
            <a:gsLst>
              <a:gs pos="0">
                <a:srgbClr val="FECAF7"/>
              </a:gs>
              <a:gs pos="50000">
                <a:srgbClr val="FECAF7">
                  <a:shade val="67500"/>
                  <a:satMod val="115000"/>
                </a:srgbClr>
              </a:gs>
              <a:gs pos="100000">
                <a:srgbClr val="FECAF7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985684" y="2656703"/>
            <a:ext cx="1609273" cy="1469973"/>
          </a:xfrm>
          <a:prstGeom prst="rect">
            <a:avLst/>
          </a:prstGeom>
          <a:gradFill flip="none" rotWithShape="1">
            <a:gsLst>
              <a:gs pos="0">
                <a:srgbClr val="FECAF7"/>
              </a:gs>
              <a:gs pos="50000">
                <a:srgbClr val="FECAF7">
                  <a:shade val="67500"/>
                  <a:satMod val="115000"/>
                </a:srgbClr>
              </a:gs>
              <a:gs pos="100000">
                <a:srgbClr val="FECAF7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985684" y="1200317"/>
            <a:ext cx="1614619" cy="1464342"/>
          </a:xfrm>
          <a:prstGeom prst="rect">
            <a:avLst/>
          </a:prstGeom>
          <a:gradFill flip="none" rotWithShape="1">
            <a:gsLst>
              <a:gs pos="0">
                <a:srgbClr val="FECAF7"/>
              </a:gs>
              <a:gs pos="50000">
                <a:srgbClr val="FECAF7">
                  <a:shade val="67500"/>
                  <a:satMod val="115000"/>
                </a:srgbClr>
              </a:gs>
              <a:gs pos="100000">
                <a:srgbClr val="FECAF7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hlinkClick r:id="rId2" action="ppaction://hlinksldjump"/>
          </p:cNvPr>
          <p:cNvSpPr txBox="1"/>
          <p:nvPr/>
        </p:nvSpPr>
        <p:spPr>
          <a:xfrm>
            <a:off x="3984266" y="3169765"/>
            <a:ext cx="1320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4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hlinkClick r:id="rId3" action="ppaction://hlinksldjump"/>
          </p:cNvPr>
          <p:cNvSpPr txBox="1"/>
          <p:nvPr/>
        </p:nvSpPr>
        <p:spPr>
          <a:xfrm>
            <a:off x="5441329" y="1661066"/>
            <a:ext cx="1320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2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hlinkClick r:id="rId4" action="ppaction://hlinksldjump"/>
          </p:cNvPr>
          <p:cNvSpPr txBox="1"/>
          <p:nvPr/>
        </p:nvSpPr>
        <p:spPr>
          <a:xfrm>
            <a:off x="6953187" y="1681855"/>
            <a:ext cx="1320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3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hlinkClick r:id="rId5" action="ppaction://hlinksldjump"/>
          </p:cNvPr>
          <p:cNvSpPr txBox="1"/>
          <p:nvPr/>
        </p:nvSpPr>
        <p:spPr>
          <a:xfrm>
            <a:off x="4093575" y="1661066"/>
            <a:ext cx="1320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hlinkClick r:id="rId6" action="ppaction://hlinksldjump"/>
          </p:cNvPr>
          <p:cNvSpPr txBox="1"/>
          <p:nvPr/>
        </p:nvSpPr>
        <p:spPr>
          <a:xfrm>
            <a:off x="3966980" y="4546080"/>
            <a:ext cx="1320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7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hlinkClick r:id="rId7" action="ppaction://hlinksldjump"/>
          </p:cNvPr>
          <p:cNvSpPr txBox="1"/>
          <p:nvPr/>
        </p:nvSpPr>
        <p:spPr>
          <a:xfrm>
            <a:off x="5451733" y="3135633"/>
            <a:ext cx="1320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5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hlinkClick r:id="rId8" action="ppaction://hlinksldjump"/>
          </p:cNvPr>
          <p:cNvSpPr txBox="1"/>
          <p:nvPr/>
        </p:nvSpPr>
        <p:spPr>
          <a:xfrm>
            <a:off x="6997819" y="3135633"/>
            <a:ext cx="1320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6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hlinkClick r:id="rId9" action="ppaction://hlinksldjump"/>
          </p:cNvPr>
          <p:cNvSpPr txBox="1"/>
          <p:nvPr/>
        </p:nvSpPr>
        <p:spPr>
          <a:xfrm>
            <a:off x="5457163" y="4546080"/>
            <a:ext cx="1320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8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hlinkClick r:id="rId10" action="ppaction://hlinksldjump"/>
          </p:cNvPr>
          <p:cNvSpPr txBox="1"/>
          <p:nvPr/>
        </p:nvSpPr>
        <p:spPr>
          <a:xfrm>
            <a:off x="7033020" y="4607024"/>
            <a:ext cx="1320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9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7860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/>
        </p:nvSpPr>
        <p:spPr>
          <a:xfrm>
            <a:off x="2393094" y="4260821"/>
            <a:ext cx="444844" cy="407772"/>
          </a:xfrm>
          <a:prstGeom prst="ellipse">
            <a:avLst/>
          </a:prstGeom>
          <a:solidFill>
            <a:schemeClr val="bg1"/>
          </a:solidFill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393094" y="1748693"/>
            <a:ext cx="888506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 dirty="0">
                <a:solidFill>
                  <a:srgbClr val="000000"/>
                </a:solidFill>
                <a:latin typeface="+mj-lt"/>
              </a:rPr>
              <a:t>Câu </a:t>
            </a:r>
            <a:r>
              <a:rPr lang="en-US" sz="3200" b="1" dirty="0" smtClean="0">
                <a:solidFill>
                  <a:srgbClr val="000000"/>
                </a:solidFill>
                <a:latin typeface="+mj-lt"/>
              </a:rPr>
              <a:t>8</a:t>
            </a:r>
            <a:r>
              <a:rPr lang="vi-VN" sz="3200" b="1" dirty="0" smtClean="0">
                <a:solidFill>
                  <a:srgbClr val="000000"/>
                </a:solidFill>
                <a:latin typeface="+mj-lt"/>
              </a:rPr>
              <a:t>. </a:t>
            </a:r>
            <a:r>
              <a:rPr lang="vi-VN" sz="3200" dirty="0">
                <a:solidFill>
                  <a:srgbClr val="000000"/>
                </a:solidFill>
                <a:latin typeface="+mj-lt"/>
              </a:rPr>
              <a:t>Thành phần nào dưới đây không phải là thành phần cấu tạo của vi khuẩn?</a:t>
            </a:r>
          </a:p>
          <a:p>
            <a:r>
              <a:rPr lang="vi-VN" sz="3200" dirty="0">
                <a:solidFill>
                  <a:srgbClr val="000000"/>
                </a:solidFill>
                <a:latin typeface="+mj-lt"/>
              </a:rPr>
              <a:t>A. Thành tế bào   </a:t>
            </a:r>
          </a:p>
          <a:p>
            <a:r>
              <a:rPr lang="vi-VN" sz="3200" dirty="0">
                <a:solidFill>
                  <a:srgbClr val="000000"/>
                </a:solidFill>
                <a:latin typeface="+mj-lt"/>
              </a:rPr>
              <a:t>B.  Màng tế bào         </a:t>
            </a:r>
          </a:p>
          <a:p>
            <a:r>
              <a:rPr lang="vi-VN" sz="3200" dirty="0">
                <a:solidFill>
                  <a:srgbClr val="000000"/>
                </a:solidFill>
                <a:latin typeface="+mj-lt"/>
              </a:rPr>
              <a:t>C.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vi-VN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           </a:t>
            </a:r>
          </a:p>
          <a:p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endParaRPr lang="vi-VN" sz="32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73825" y="293889"/>
            <a:ext cx="22118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3299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773825" y="293889"/>
            <a:ext cx="22118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23631" y="1200317"/>
            <a:ext cx="1578839" cy="1464340"/>
          </a:xfrm>
          <a:prstGeom prst="rect">
            <a:avLst/>
          </a:prstGeom>
          <a:gradFill flip="none" rotWithShape="1">
            <a:gsLst>
              <a:gs pos="0">
                <a:srgbClr val="FECAF7"/>
              </a:gs>
              <a:gs pos="50000">
                <a:srgbClr val="FECAF7">
                  <a:shade val="67500"/>
                  <a:satMod val="115000"/>
                </a:srgbClr>
              </a:gs>
              <a:gs pos="100000">
                <a:srgbClr val="FECAF7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402472" y="1202642"/>
            <a:ext cx="1593028" cy="1462017"/>
          </a:xfrm>
          <a:prstGeom prst="rect">
            <a:avLst/>
          </a:prstGeom>
          <a:gradFill flip="none" rotWithShape="1">
            <a:gsLst>
              <a:gs pos="0">
                <a:srgbClr val="FECAF7"/>
              </a:gs>
              <a:gs pos="50000">
                <a:srgbClr val="FECAF7">
                  <a:shade val="67500"/>
                  <a:satMod val="115000"/>
                </a:srgbClr>
              </a:gs>
              <a:gs pos="100000">
                <a:srgbClr val="FECAF7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402471" y="4126677"/>
            <a:ext cx="1597138" cy="1442390"/>
          </a:xfrm>
          <a:prstGeom prst="rect">
            <a:avLst/>
          </a:prstGeom>
          <a:gradFill flip="none" rotWithShape="1">
            <a:gsLst>
              <a:gs pos="0">
                <a:srgbClr val="FECAF7"/>
              </a:gs>
              <a:gs pos="50000">
                <a:srgbClr val="FECAF7">
                  <a:shade val="67500"/>
                  <a:satMod val="115000"/>
                </a:srgbClr>
              </a:gs>
              <a:gs pos="100000">
                <a:srgbClr val="FECAF7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821335" y="4126677"/>
            <a:ext cx="1576374" cy="1442390"/>
          </a:xfrm>
          <a:prstGeom prst="rect">
            <a:avLst/>
          </a:prstGeom>
          <a:gradFill flip="none" rotWithShape="1">
            <a:gsLst>
              <a:gs pos="0">
                <a:srgbClr val="FECAF7"/>
              </a:gs>
              <a:gs pos="50000">
                <a:srgbClr val="FECAF7">
                  <a:shade val="67500"/>
                  <a:satMod val="115000"/>
                </a:srgbClr>
              </a:gs>
              <a:gs pos="100000">
                <a:srgbClr val="FECAF7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977988" y="4129826"/>
            <a:ext cx="1621077" cy="1450629"/>
          </a:xfrm>
          <a:prstGeom prst="rect">
            <a:avLst/>
          </a:prstGeom>
          <a:gradFill flip="none" rotWithShape="1">
            <a:gsLst>
              <a:gs pos="0">
                <a:srgbClr val="FECAF7"/>
              </a:gs>
              <a:gs pos="50000">
                <a:srgbClr val="FECAF7">
                  <a:shade val="67500"/>
                  <a:satMod val="115000"/>
                </a:srgbClr>
              </a:gs>
              <a:gs pos="100000">
                <a:srgbClr val="FECAF7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821335" y="2664659"/>
            <a:ext cx="1573907" cy="1462017"/>
          </a:xfrm>
          <a:prstGeom prst="rect">
            <a:avLst/>
          </a:prstGeom>
          <a:gradFill flip="none" rotWithShape="1">
            <a:gsLst>
              <a:gs pos="0">
                <a:srgbClr val="FECAF7"/>
              </a:gs>
              <a:gs pos="50000">
                <a:srgbClr val="FECAF7">
                  <a:shade val="67500"/>
                  <a:satMod val="115000"/>
                </a:srgbClr>
              </a:gs>
              <a:gs pos="100000">
                <a:srgbClr val="FECAF7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402471" y="2664660"/>
            <a:ext cx="1593029" cy="1462016"/>
          </a:xfrm>
          <a:prstGeom prst="rect">
            <a:avLst/>
          </a:prstGeom>
          <a:gradFill flip="none" rotWithShape="1">
            <a:gsLst>
              <a:gs pos="0">
                <a:srgbClr val="FECAF7"/>
              </a:gs>
              <a:gs pos="50000">
                <a:srgbClr val="FECAF7">
                  <a:shade val="67500"/>
                  <a:satMod val="115000"/>
                </a:srgbClr>
              </a:gs>
              <a:gs pos="100000">
                <a:srgbClr val="FECAF7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985684" y="2656703"/>
            <a:ext cx="1609273" cy="1469973"/>
          </a:xfrm>
          <a:prstGeom prst="rect">
            <a:avLst/>
          </a:prstGeom>
          <a:gradFill flip="none" rotWithShape="1">
            <a:gsLst>
              <a:gs pos="0">
                <a:srgbClr val="FECAF7"/>
              </a:gs>
              <a:gs pos="50000">
                <a:srgbClr val="FECAF7">
                  <a:shade val="67500"/>
                  <a:satMod val="115000"/>
                </a:srgbClr>
              </a:gs>
              <a:gs pos="100000">
                <a:srgbClr val="FECAF7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985684" y="1200317"/>
            <a:ext cx="1614619" cy="1464342"/>
          </a:xfrm>
          <a:prstGeom prst="rect">
            <a:avLst/>
          </a:prstGeom>
          <a:gradFill flip="none" rotWithShape="1">
            <a:gsLst>
              <a:gs pos="0">
                <a:srgbClr val="FECAF7"/>
              </a:gs>
              <a:gs pos="50000">
                <a:srgbClr val="FECAF7">
                  <a:shade val="67500"/>
                  <a:satMod val="115000"/>
                </a:srgbClr>
              </a:gs>
              <a:gs pos="100000">
                <a:srgbClr val="FECAF7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hlinkClick r:id="rId2" action="ppaction://hlinksldjump"/>
          </p:cNvPr>
          <p:cNvSpPr txBox="1"/>
          <p:nvPr/>
        </p:nvSpPr>
        <p:spPr>
          <a:xfrm>
            <a:off x="3984266" y="3169765"/>
            <a:ext cx="1320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4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hlinkClick r:id="rId3" action="ppaction://hlinksldjump"/>
          </p:cNvPr>
          <p:cNvSpPr txBox="1"/>
          <p:nvPr/>
        </p:nvSpPr>
        <p:spPr>
          <a:xfrm>
            <a:off x="5441329" y="1661066"/>
            <a:ext cx="1320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2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hlinkClick r:id="rId4" action="ppaction://hlinksldjump"/>
          </p:cNvPr>
          <p:cNvSpPr txBox="1"/>
          <p:nvPr/>
        </p:nvSpPr>
        <p:spPr>
          <a:xfrm>
            <a:off x="6953187" y="1681855"/>
            <a:ext cx="1320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3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hlinkClick r:id="rId5" action="ppaction://hlinksldjump"/>
          </p:cNvPr>
          <p:cNvSpPr txBox="1"/>
          <p:nvPr/>
        </p:nvSpPr>
        <p:spPr>
          <a:xfrm>
            <a:off x="4093575" y="1661066"/>
            <a:ext cx="1320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hlinkClick r:id="rId6" action="ppaction://hlinksldjump"/>
          </p:cNvPr>
          <p:cNvSpPr txBox="1"/>
          <p:nvPr/>
        </p:nvSpPr>
        <p:spPr>
          <a:xfrm>
            <a:off x="3966980" y="4546080"/>
            <a:ext cx="1320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7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hlinkClick r:id="rId7" action="ppaction://hlinksldjump"/>
          </p:cNvPr>
          <p:cNvSpPr txBox="1"/>
          <p:nvPr/>
        </p:nvSpPr>
        <p:spPr>
          <a:xfrm>
            <a:off x="5451733" y="3135633"/>
            <a:ext cx="1320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5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hlinkClick r:id="rId8" action="ppaction://hlinksldjump"/>
          </p:cNvPr>
          <p:cNvSpPr txBox="1"/>
          <p:nvPr/>
        </p:nvSpPr>
        <p:spPr>
          <a:xfrm>
            <a:off x="6997819" y="3135633"/>
            <a:ext cx="1320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6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hlinkClick r:id="rId9" action="ppaction://hlinksldjump"/>
          </p:cNvPr>
          <p:cNvSpPr txBox="1"/>
          <p:nvPr/>
        </p:nvSpPr>
        <p:spPr>
          <a:xfrm>
            <a:off x="5457163" y="4546080"/>
            <a:ext cx="1320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8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hlinkClick r:id="rId10" action="ppaction://hlinksldjump"/>
          </p:cNvPr>
          <p:cNvSpPr txBox="1"/>
          <p:nvPr/>
        </p:nvSpPr>
        <p:spPr>
          <a:xfrm>
            <a:off x="7033020" y="4607024"/>
            <a:ext cx="1320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9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0544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2121242" y="3171255"/>
            <a:ext cx="444844" cy="407772"/>
          </a:xfrm>
          <a:prstGeom prst="ellipse">
            <a:avLst/>
          </a:prstGeom>
          <a:solidFill>
            <a:schemeClr val="bg1"/>
          </a:solidFill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121242" y="1551449"/>
            <a:ext cx="933200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vi-VN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 khuẩn mang lại lợi ích gì đối với tự nhiên?</a:t>
            </a:r>
          </a:p>
          <a:p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Lên men các loại thực phẩm, tạo vị chua cho các món ăn</a:t>
            </a:r>
          </a:p>
          <a:p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Phân hủy xác và chất thải của sinh vật</a:t>
            </a:r>
          </a:p>
          <a:p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Gây hư hỏng thực phẩm</a:t>
            </a:r>
          </a:p>
          <a:p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Gây bệnh cho động, thực vật </a:t>
            </a:r>
            <a:endParaRPr lang="vi-VN" sz="32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73825" y="293889"/>
            <a:ext cx="22118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2373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1;p13"/>
          <p:cNvSpPr txBox="1">
            <a:spLocks/>
          </p:cNvSpPr>
          <p:nvPr/>
        </p:nvSpPr>
        <p:spPr>
          <a:xfrm>
            <a:off x="1845242" y="158826"/>
            <a:ext cx="9144000" cy="70848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16: VIRUS VÀ VI KHUẨN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694285" y="1004738"/>
            <a:ext cx="9195206" cy="1126540"/>
          </a:xfrm>
        </p:spPr>
        <p:txBody>
          <a:bodyPr>
            <a:normAutofit/>
          </a:bodyPr>
          <a:lstStyle/>
          <a:p>
            <a:pPr algn="l">
              <a:lnSpc>
                <a:spcPts val="38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VI KHUẨN</a:t>
            </a:r>
            <a:b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Hình dạng, cấu tạo của vi khuẩn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loud Callout 6"/>
          <p:cNvSpPr/>
          <p:nvPr/>
        </p:nvSpPr>
        <p:spPr>
          <a:xfrm>
            <a:off x="694285" y="2761377"/>
            <a:ext cx="4572000" cy="2799068"/>
          </a:xfrm>
          <a:prstGeom prst="cloudCallout">
            <a:avLst>
              <a:gd name="adj1" fmla="val -49482"/>
              <a:gd name="adj2" fmla="val 71771"/>
            </a:avLst>
          </a:prstGeom>
          <a:solidFill>
            <a:srgbClr val="EE86BC"/>
          </a:solidFill>
          <a:ln>
            <a:solidFill>
              <a:srgbClr val="E561C9"/>
            </a:solidFill>
          </a:ln>
          <a:scene3d>
            <a:camera prst="orthographicFront"/>
            <a:lightRig rig="threePt" dir="t"/>
          </a:scene3d>
          <a:sp3d extrusionH="76200" contourW="12700">
            <a:bevelT prst="angle"/>
            <a:extrusionClr>
              <a:srgbClr val="FAC2F2"/>
            </a:extrusionClr>
            <a:contourClr>
              <a:srgbClr val="FECAF7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khuẩn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vi-VN" sz="2800" dirty="0"/>
              <a:t> </a:t>
            </a:r>
            <a:r>
              <a:rPr lang="vi-VN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 khuẩn có ở đâu?</a:t>
            </a:r>
            <a:endParaRPr lang="en-GB" sz="28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200"/>
              </a:spcBef>
              <a:spcAft>
                <a:spcPts val="200"/>
              </a:spcAft>
            </a:pPr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2759" y="2004364"/>
            <a:ext cx="4835471" cy="4055473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6199323" y="1004738"/>
            <a:ext cx="46495" cy="5853262"/>
          </a:xfrm>
          <a:prstGeom prst="line">
            <a:avLst/>
          </a:prstGeom>
          <a:ln w="5715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  <a:bevelB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3499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773825" y="293889"/>
            <a:ext cx="22118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23631" y="1200317"/>
            <a:ext cx="1578839" cy="1464340"/>
          </a:xfrm>
          <a:prstGeom prst="rect">
            <a:avLst/>
          </a:prstGeom>
          <a:gradFill flip="none" rotWithShape="1">
            <a:gsLst>
              <a:gs pos="0">
                <a:srgbClr val="FECAF7"/>
              </a:gs>
              <a:gs pos="50000">
                <a:srgbClr val="FECAF7">
                  <a:shade val="67500"/>
                  <a:satMod val="115000"/>
                </a:srgbClr>
              </a:gs>
              <a:gs pos="100000">
                <a:srgbClr val="FECAF7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402472" y="1202642"/>
            <a:ext cx="1593028" cy="1462017"/>
          </a:xfrm>
          <a:prstGeom prst="rect">
            <a:avLst/>
          </a:prstGeom>
          <a:gradFill flip="none" rotWithShape="1">
            <a:gsLst>
              <a:gs pos="0">
                <a:srgbClr val="FECAF7"/>
              </a:gs>
              <a:gs pos="50000">
                <a:srgbClr val="FECAF7">
                  <a:shade val="67500"/>
                  <a:satMod val="115000"/>
                </a:srgbClr>
              </a:gs>
              <a:gs pos="100000">
                <a:srgbClr val="FECAF7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402471" y="4126677"/>
            <a:ext cx="1597138" cy="1442390"/>
          </a:xfrm>
          <a:prstGeom prst="rect">
            <a:avLst/>
          </a:prstGeom>
          <a:gradFill flip="none" rotWithShape="1">
            <a:gsLst>
              <a:gs pos="0">
                <a:srgbClr val="FECAF7"/>
              </a:gs>
              <a:gs pos="50000">
                <a:srgbClr val="FECAF7">
                  <a:shade val="67500"/>
                  <a:satMod val="115000"/>
                </a:srgbClr>
              </a:gs>
              <a:gs pos="100000">
                <a:srgbClr val="FECAF7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821335" y="4126677"/>
            <a:ext cx="1576374" cy="1442390"/>
          </a:xfrm>
          <a:prstGeom prst="rect">
            <a:avLst/>
          </a:prstGeom>
          <a:gradFill flip="none" rotWithShape="1">
            <a:gsLst>
              <a:gs pos="0">
                <a:srgbClr val="FECAF7"/>
              </a:gs>
              <a:gs pos="50000">
                <a:srgbClr val="FECAF7">
                  <a:shade val="67500"/>
                  <a:satMod val="115000"/>
                </a:srgbClr>
              </a:gs>
              <a:gs pos="100000">
                <a:srgbClr val="FECAF7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977988" y="4129826"/>
            <a:ext cx="1621077" cy="1450629"/>
          </a:xfrm>
          <a:prstGeom prst="rect">
            <a:avLst/>
          </a:prstGeom>
          <a:gradFill flip="none" rotWithShape="1">
            <a:gsLst>
              <a:gs pos="0">
                <a:srgbClr val="FECAF7"/>
              </a:gs>
              <a:gs pos="50000">
                <a:srgbClr val="FECAF7">
                  <a:shade val="67500"/>
                  <a:satMod val="115000"/>
                </a:srgbClr>
              </a:gs>
              <a:gs pos="100000">
                <a:srgbClr val="FECAF7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821335" y="2664659"/>
            <a:ext cx="1573907" cy="1462017"/>
          </a:xfrm>
          <a:prstGeom prst="rect">
            <a:avLst/>
          </a:prstGeom>
          <a:gradFill flip="none" rotWithShape="1">
            <a:gsLst>
              <a:gs pos="0">
                <a:srgbClr val="FECAF7"/>
              </a:gs>
              <a:gs pos="50000">
                <a:srgbClr val="FECAF7">
                  <a:shade val="67500"/>
                  <a:satMod val="115000"/>
                </a:srgbClr>
              </a:gs>
              <a:gs pos="100000">
                <a:srgbClr val="FECAF7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402471" y="2664660"/>
            <a:ext cx="1593029" cy="1462016"/>
          </a:xfrm>
          <a:prstGeom prst="rect">
            <a:avLst/>
          </a:prstGeom>
          <a:gradFill flip="none" rotWithShape="1">
            <a:gsLst>
              <a:gs pos="0">
                <a:srgbClr val="FECAF7"/>
              </a:gs>
              <a:gs pos="50000">
                <a:srgbClr val="FECAF7">
                  <a:shade val="67500"/>
                  <a:satMod val="115000"/>
                </a:srgbClr>
              </a:gs>
              <a:gs pos="100000">
                <a:srgbClr val="FECAF7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985684" y="2656703"/>
            <a:ext cx="1609273" cy="1469973"/>
          </a:xfrm>
          <a:prstGeom prst="rect">
            <a:avLst/>
          </a:prstGeom>
          <a:gradFill flip="none" rotWithShape="1">
            <a:gsLst>
              <a:gs pos="0">
                <a:srgbClr val="FECAF7"/>
              </a:gs>
              <a:gs pos="50000">
                <a:srgbClr val="FECAF7">
                  <a:shade val="67500"/>
                  <a:satMod val="115000"/>
                </a:srgbClr>
              </a:gs>
              <a:gs pos="100000">
                <a:srgbClr val="FECAF7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985684" y="1200317"/>
            <a:ext cx="1614619" cy="1464342"/>
          </a:xfrm>
          <a:prstGeom prst="rect">
            <a:avLst/>
          </a:prstGeom>
          <a:gradFill flip="none" rotWithShape="1">
            <a:gsLst>
              <a:gs pos="0">
                <a:srgbClr val="FECAF7"/>
              </a:gs>
              <a:gs pos="50000">
                <a:srgbClr val="FECAF7">
                  <a:shade val="67500"/>
                  <a:satMod val="115000"/>
                </a:srgbClr>
              </a:gs>
              <a:gs pos="100000">
                <a:srgbClr val="FECAF7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hlinkClick r:id="rId2" action="ppaction://hlinksldjump"/>
          </p:cNvPr>
          <p:cNvSpPr txBox="1"/>
          <p:nvPr/>
        </p:nvSpPr>
        <p:spPr>
          <a:xfrm>
            <a:off x="3984266" y="3169765"/>
            <a:ext cx="1320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4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hlinkClick r:id="rId3" action="ppaction://hlinksldjump"/>
          </p:cNvPr>
          <p:cNvSpPr txBox="1"/>
          <p:nvPr/>
        </p:nvSpPr>
        <p:spPr>
          <a:xfrm>
            <a:off x="5441329" y="1661066"/>
            <a:ext cx="1320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2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hlinkClick r:id="rId4" action="ppaction://hlinksldjump"/>
          </p:cNvPr>
          <p:cNvSpPr txBox="1"/>
          <p:nvPr/>
        </p:nvSpPr>
        <p:spPr>
          <a:xfrm>
            <a:off x="6953187" y="1681855"/>
            <a:ext cx="1320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3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hlinkClick r:id="rId5" action="ppaction://hlinksldjump"/>
          </p:cNvPr>
          <p:cNvSpPr txBox="1"/>
          <p:nvPr/>
        </p:nvSpPr>
        <p:spPr>
          <a:xfrm>
            <a:off x="3950617" y="1672039"/>
            <a:ext cx="1320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hlinkClick r:id="rId6" action="ppaction://hlinksldjump"/>
          </p:cNvPr>
          <p:cNvSpPr txBox="1"/>
          <p:nvPr/>
        </p:nvSpPr>
        <p:spPr>
          <a:xfrm>
            <a:off x="3966980" y="4546080"/>
            <a:ext cx="1320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7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hlinkClick r:id="rId7" action="ppaction://hlinksldjump"/>
          </p:cNvPr>
          <p:cNvSpPr txBox="1"/>
          <p:nvPr/>
        </p:nvSpPr>
        <p:spPr>
          <a:xfrm>
            <a:off x="5451733" y="3135633"/>
            <a:ext cx="1320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5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hlinkClick r:id="rId8" action="ppaction://hlinksldjump"/>
          </p:cNvPr>
          <p:cNvSpPr txBox="1"/>
          <p:nvPr/>
        </p:nvSpPr>
        <p:spPr>
          <a:xfrm>
            <a:off x="6997819" y="3135633"/>
            <a:ext cx="1320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6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hlinkClick r:id="rId9" action="ppaction://hlinksldjump"/>
          </p:cNvPr>
          <p:cNvSpPr txBox="1"/>
          <p:nvPr/>
        </p:nvSpPr>
        <p:spPr>
          <a:xfrm>
            <a:off x="5457163" y="4546080"/>
            <a:ext cx="1320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8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hlinkClick r:id="rId10" action="ppaction://hlinksldjump"/>
          </p:cNvPr>
          <p:cNvSpPr txBox="1"/>
          <p:nvPr/>
        </p:nvSpPr>
        <p:spPr>
          <a:xfrm>
            <a:off x="7033020" y="4607024"/>
            <a:ext cx="1320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9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2640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08422" y="596057"/>
            <a:ext cx="73646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 VỀ NHÀ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508422" y="1791958"/>
            <a:ext cx="83408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III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16</a:t>
            </a:r>
            <a:endParaRPr lang="en-US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6404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8" name="Picture 4" descr="vmwqpj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1948984" cy="685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7829" name="WordArt 5"/>
          <p:cNvSpPr>
            <a:spLocks noChangeArrowheads="1" noChangeShapeType="1" noTextEdit="1"/>
          </p:cNvSpPr>
          <p:nvPr/>
        </p:nvSpPr>
        <p:spPr bwMode="auto">
          <a:xfrm>
            <a:off x="2269525" y="358345"/>
            <a:ext cx="7924800" cy="179173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-1203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rgbClr val="44546A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THÂN ÁI CHÀO CÁC THẦY CÔ VÀ CÁC </a:t>
            </a:r>
            <a:r>
              <a:rPr kumimoji="0" lang="en-US" sz="3600" b="1" i="0" u="none" strike="noStrike" kern="10" cap="none" spc="0" normalizeH="0" baseline="0" noProof="0" dirty="0" smtClean="0">
                <a:ln w="9525">
                  <a:solidFill>
                    <a:srgbClr val="44546A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 HỌC SINH.</a:t>
            </a:r>
            <a:endParaRPr kumimoji="0" lang="en-US" sz="3600" b="1" i="0" u="none" strike="noStrike" kern="10" cap="none" spc="0" normalizeH="0" baseline="0" noProof="0" dirty="0">
              <a:ln w="9525">
                <a:solidFill>
                  <a:srgbClr val="44546A"/>
                </a:solidFill>
                <a:round/>
                <a:headEnd/>
                <a:tailEnd/>
              </a:ln>
              <a:solidFill>
                <a:srgbClr val="FF3300"/>
              </a:solidFill>
              <a:effectLst>
                <a:outerShdw dist="53882" dir="2700000" algn="ctr" rotWithShape="0">
                  <a:srgbClr val="C0C0C0">
                    <a:alpha val="8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6597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778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7782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2000" fill="hold"/>
                                        <p:tgtEl>
                                          <p:spTgt spid="778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2000" fill="hold"/>
                                        <p:tgtEl>
                                          <p:spTgt spid="778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2000" fill="hold"/>
                                        <p:tgtEl>
                                          <p:spTgt spid="778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778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1474" y="1084264"/>
            <a:ext cx="2930527" cy="240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9476" y="1092201"/>
            <a:ext cx="2906713" cy="2513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8739" y="1135063"/>
            <a:ext cx="3013075" cy="247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1475" y="3797300"/>
            <a:ext cx="2871788" cy="257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0738" y="3733800"/>
            <a:ext cx="3048000" cy="264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7000" y="3736976"/>
            <a:ext cx="2921000" cy="251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Google Shape;61;p13"/>
          <p:cNvSpPr txBox="1">
            <a:spLocks/>
          </p:cNvSpPr>
          <p:nvPr/>
        </p:nvSpPr>
        <p:spPr>
          <a:xfrm>
            <a:off x="1845242" y="158826"/>
            <a:ext cx="9144000" cy="70848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16: VIRUS VÀ VI KHUẨN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9014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1;p13"/>
          <p:cNvSpPr txBox="1">
            <a:spLocks/>
          </p:cNvSpPr>
          <p:nvPr/>
        </p:nvSpPr>
        <p:spPr>
          <a:xfrm>
            <a:off x="1845242" y="158826"/>
            <a:ext cx="9144000" cy="70848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16: VIRUS VÀ VI KHUẨN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694285" y="1004738"/>
            <a:ext cx="9195206" cy="1126540"/>
          </a:xfrm>
        </p:spPr>
        <p:txBody>
          <a:bodyPr>
            <a:normAutofit/>
          </a:bodyPr>
          <a:lstStyle/>
          <a:p>
            <a:pPr algn="l">
              <a:lnSpc>
                <a:spcPts val="38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VI KHUẨN</a:t>
            </a:r>
            <a:b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Hình dạng, cấu tạo của vi khuẩn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2244" y="2004364"/>
            <a:ext cx="4695986" cy="391598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94285" y="1981378"/>
            <a:ext cx="5226069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</a:t>
            </a:r>
            <a:endParaRPr lang="en-US" sz="4800" b="1" dirty="0" smtClean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dạng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vi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khuẩn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que,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hạt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chuỗi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hạt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xoắn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...</a:t>
            </a:r>
            <a:endParaRPr lang="en-US" sz="2800" dirty="0" smtClean="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6199323" y="1004738"/>
            <a:ext cx="46495" cy="5853262"/>
          </a:xfrm>
          <a:prstGeom prst="line">
            <a:avLst/>
          </a:prstGeom>
          <a:ln w="5715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  <a:bevelB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4243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50000">
              <a:schemeClr val="bg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1;p13"/>
          <p:cNvSpPr txBox="1">
            <a:spLocks/>
          </p:cNvSpPr>
          <p:nvPr/>
        </p:nvSpPr>
        <p:spPr>
          <a:xfrm>
            <a:off x="1845242" y="158826"/>
            <a:ext cx="9144000" cy="70848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16: VIRUS VÀ VI KHUẨN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694285" y="1004738"/>
            <a:ext cx="9195206" cy="1126540"/>
          </a:xfrm>
        </p:spPr>
        <p:txBody>
          <a:bodyPr>
            <a:normAutofit/>
          </a:bodyPr>
          <a:lstStyle/>
          <a:p>
            <a:pPr algn="l">
              <a:lnSpc>
                <a:spcPts val="38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VI KHUẨN</a:t>
            </a:r>
            <a:b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Hình dạng, cấu tạo của vi khuẩn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loud Callout 6"/>
          <p:cNvSpPr/>
          <p:nvPr/>
        </p:nvSpPr>
        <p:spPr>
          <a:xfrm>
            <a:off x="260331" y="2131278"/>
            <a:ext cx="11589797" cy="958216"/>
          </a:xfrm>
          <a:prstGeom prst="cloudCallout">
            <a:avLst>
              <a:gd name="adj1" fmla="val -49482"/>
              <a:gd name="adj2" fmla="val 71771"/>
            </a:avLst>
          </a:prstGeom>
          <a:solidFill>
            <a:srgbClr val="EE86BC"/>
          </a:solidFill>
          <a:ln>
            <a:solidFill>
              <a:srgbClr val="E561C9"/>
            </a:solidFill>
          </a:ln>
          <a:scene3d>
            <a:camera prst="orthographicFront"/>
            <a:lightRig rig="threePt" dir="t"/>
          </a:scene3d>
          <a:sp3d extrusionH="76200" contourW="12700">
            <a:bevelT prst="angle"/>
            <a:extrusionClr>
              <a:srgbClr val="FAC2F2"/>
            </a:extrusionClr>
            <a:contourClr>
              <a:srgbClr val="FECAF7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8935251"/>
              </p:ext>
            </p:extLst>
          </p:nvPr>
        </p:nvGraphicFramePr>
        <p:xfrm>
          <a:off x="6417242" y="3257818"/>
          <a:ext cx="5202194" cy="3084677"/>
        </p:xfrm>
        <a:graphic>
          <a:graphicData uri="http://schemas.openxmlformats.org/drawingml/2006/table">
            <a:tbl>
              <a:tblPr firstRow="1" bandRow="1"/>
              <a:tblGrid>
                <a:gridCol w="20989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611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421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57816">
                <a:tc>
                  <a:txBody>
                    <a:bodyPr/>
                    <a:lstStyle/>
                    <a:p>
                      <a:pPr algn="ctr">
                        <a:lnSpc>
                          <a:spcPts val="4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2400" b="1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2400" b="1" i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điểm</a:t>
                      </a:r>
                      <a:endParaRPr lang="en-US" sz="2400" b="1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2400" b="1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Virus</a:t>
                      </a:r>
                      <a:endParaRPr lang="en-US" sz="2400" b="1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2400" b="1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 khuẩn</a:t>
                      </a:r>
                      <a:endParaRPr lang="en-US" sz="2400" b="1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2051">
                <a:tc>
                  <a:txBody>
                    <a:bodyPr/>
                    <a:lstStyle/>
                    <a:p>
                      <a:pPr algn="ctr">
                        <a:lnSpc>
                          <a:spcPts val="4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24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400" b="1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tế bào</a:t>
                      </a:r>
                      <a:endParaRPr lang="en-US" sz="24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en-US" sz="24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4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0" i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8599">
                <a:tc>
                  <a:txBody>
                    <a:bodyPr/>
                    <a:lstStyle/>
                    <a:p>
                      <a:pPr algn="ctr">
                        <a:lnSpc>
                          <a:spcPts val="4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24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Màng</a:t>
                      </a:r>
                      <a:r>
                        <a:rPr lang="en-US" sz="2400" b="1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tế bào</a:t>
                      </a:r>
                      <a:endParaRPr lang="en-US" sz="24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en-US" sz="24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en-US" sz="24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8599">
                <a:tc>
                  <a:txBody>
                    <a:bodyPr/>
                    <a:lstStyle/>
                    <a:p>
                      <a:pPr algn="ctr">
                        <a:lnSpc>
                          <a:spcPts val="4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24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Tế</a:t>
                      </a:r>
                      <a:r>
                        <a:rPr lang="en-US" sz="2400" b="1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bào chất</a:t>
                      </a:r>
                      <a:endParaRPr lang="en-US" sz="24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en-US" sz="24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en-US" sz="24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28599">
                <a:tc>
                  <a:txBody>
                    <a:bodyPr/>
                    <a:lstStyle/>
                    <a:p>
                      <a:pPr algn="ctr">
                        <a:lnSpc>
                          <a:spcPts val="4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24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Vùng</a:t>
                      </a:r>
                      <a:r>
                        <a:rPr lang="en-US" sz="2400" b="1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nhân</a:t>
                      </a:r>
                      <a:endParaRPr lang="en-US" sz="24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en-US" sz="24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en-US" sz="24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5352" y="3484606"/>
            <a:ext cx="2981889" cy="240625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272550" y="3836774"/>
            <a:ext cx="852617" cy="5491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000"/>
              </a:lnSpc>
              <a:spcBef>
                <a:spcPts val="200"/>
              </a:spcBef>
              <a:spcAft>
                <a:spcPts val="200"/>
              </a:spcAft>
              <a:defRPr/>
            </a:pPr>
            <a:r>
              <a:rPr lang="en-US" b="1" i="1" dirty="0" smtClean="0">
                <a:latin typeface="UVN Bai Sau Nang" panose="04030905020802020C03" pitchFamily="82" charset="0"/>
                <a:cs typeface="Times New Roman" panose="02020603050405020304" pitchFamily="18" charset="0"/>
              </a:rPr>
              <a:t>√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626" y="3484606"/>
            <a:ext cx="2829698" cy="240625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108886" y="2166164"/>
            <a:ext cx="79495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200"/>
              </a:spcBef>
              <a:spcAft>
                <a:spcPts val="200"/>
              </a:spcAft>
            </a:pPr>
            <a:r>
              <a:rPr lang="en-US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sát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16.2, 16.8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so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sánh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cấu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virus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vi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khuẩn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đánh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dấu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i="1" dirty="0">
                <a:solidFill>
                  <a:srgbClr val="000000"/>
                </a:solidFill>
                <a:latin typeface="UVN Bai Sau Nang" panose="04030905020802020C03" pitchFamily="82" charset="0"/>
                <a:ea typeface="Times New Roman" panose="02020603050405020304" pitchFamily="18" charset="0"/>
              </a:rPr>
              <a:t>√</a:t>
            </a:r>
            <a:r>
              <a:rPr lang="en-US" sz="1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hoàn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phiếu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105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272548" y="4428549"/>
            <a:ext cx="852617" cy="5491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000"/>
              </a:lnSpc>
              <a:spcBef>
                <a:spcPts val="200"/>
              </a:spcBef>
              <a:spcAft>
                <a:spcPts val="200"/>
              </a:spcAft>
              <a:defRPr/>
            </a:pPr>
            <a:r>
              <a:rPr lang="en-US" b="1" i="1" dirty="0" smtClean="0">
                <a:latin typeface="UVN Bai Sau Nang" panose="04030905020802020C03" pitchFamily="82" charset="0"/>
                <a:cs typeface="Times New Roman" panose="02020603050405020304" pitchFamily="18" charset="0"/>
              </a:rPr>
              <a:t>√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272548" y="5020324"/>
            <a:ext cx="852617" cy="5491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000"/>
              </a:lnSpc>
              <a:spcBef>
                <a:spcPts val="200"/>
              </a:spcBef>
              <a:spcAft>
                <a:spcPts val="200"/>
              </a:spcAft>
              <a:defRPr/>
            </a:pPr>
            <a:r>
              <a:rPr lang="en-US" b="1" i="1" dirty="0" smtClean="0">
                <a:latin typeface="UVN Bai Sau Nang" panose="04030905020802020C03" pitchFamily="82" charset="0"/>
                <a:cs typeface="Times New Roman" panose="02020603050405020304" pitchFamily="18" charset="0"/>
              </a:rPr>
              <a:t>√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227205" y="5664597"/>
            <a:ext cx="852617" cy="5491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000"/>
              </a:lnSpc>
              <a:spcBef>
                <a:spcPts val="200"/>
              </a:spcBef>
              <a:spcAft>
                <a:spcPts val="200"/>
              </a:spcAft>
              <a:defRPr/>
            </a:pPr>
            <a:r>
              <a:rPr lang="en-US" b="1" i="1" dirty="0" smtClean="0">
                <a:latin typeface="UVN Bai Sau Nang" panose="04030905020802020C03" pitchFamily="82" charset="0"/>
                <a:cs typeface="Times New Roman" panose="02020603050405020304" pitchFamily="18" charset="0"/>
              </a:rPr>
              <a:t>√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3835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/>
      <p:bldP spid="15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1;p13"/>
          <p:cNvSpPr txBox="1">
            <a:spLocks/>
          </p:cNvSpPr>
          <p:nvPr/>
        </p:nvSpPr>
        <p:spPr>
          <a:xfrm>
            <a:off x="1845242" y="158826"/>
            <a:ext cx="9144000" cy="70848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16: VIRUS VÀ VI KHUẨN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694285" y="1004738"/>
            <a:ext cx="9195206" cy="1126540"/>
          </a:xfrm>
        </p:spPr>
        <p:txBody>
          <a:bodyPr>
            <a:normAutofit/>
          </a:bodyPr>
          <a:lstStyle/>
          <a:p>
            <a:pPr algn="l">
              <a:lnSpc>
                <a:spcPts val="38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VI KHUẨN</a:t>
            </a:r>
            <a:b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Hình dạng, cấu tạo của vi khuẩn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02224" y="2131278"/>
            <a:ext cx="524359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</a:t>
            </a:r>
            <a:endParaRPr lang="en-US" sz="4000" b="1" dirty="0" smtClean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dạng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vi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khuẩn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que,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hạt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chuỗi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hạt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,...</a:t>
            </a:r>
            <a:endParaRPr lang="en-US" sz="2800" dirty="0" smtClean="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9" name="Picture 8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8224" y="1340865"/>
            <a:ext cx="4293030" cy="551713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" name="Straight Connector 9"/>
          <p:cNvCxnSpPr/>
          <p:nvPr/>
        </p:nvCxnSpPr>
        <p:spPr>
          <a:xfrm>
            <a:off x="6199323" y="1004738"/>
            <a:ext cx="46495" cy="5853262"/>
          </a:xfrm>
          <a:prstGeom prst="line">
            <a:avLst/>
          </a:prstGeom>
          <a:ln w="5715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  <a:bevelB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055772" y="3700938"/>
            <a:ext cx="478206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en-US" sz="280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Cấu tạo vi khuẩn gồm có: thành tế bào, màng tế bào, tế bào chất, vùng nhân.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6618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1;p13"/>
          <p:cNvSpPr txBox="1">
            <a:spLocks/>
          </p:cNvSpPr>
          <p:nvPr/>
        </p:nvSpPr>
        <p:spPr>
          <a:xfrm>
            <a:off x="1845242" y="158826"/>
            <a:ext cx="9144000" cy="70848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16: VIRUS VÀ VI KHUẨN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694285" y="1004738"/>
            <a:ext cx="9195206" cy="1126540"/>
          </a:xfrm>
        </p:spPr>
        <p:txBody>
          <a:bodyPr>
            <a:normAutofit/>
          </a:bodyPr>
          <a:lstStyle/>
          <a:p>
            <a:pPr algn="l">
              <a:lnSpc>
                <a:spcPts val="38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VI KHUẨN</a:t>
            </a:r>
            <a:b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Hình dạng, cấu tạo của vi khuẩn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6199323" y="1004738"/>
            <a:ext cx="46495" cy="5853262"/>
          </a:xfrm>
          <a:prstGeom prst="line">
            <a:avLst/>
          </a:prstGeom>
          <a:ln w="5715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  <a:bevelB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Google Shape;152;p24"/>
          <p:cNvSpPr txBox="1">
            <a:spLocks/>
          </p:cNvSpPr>
          <p:nvPr/>
        </p:nvSpPr>
        <p:spPr>
          <a:xfrm>
            <a:off x="694285" y="2077295"/>
            <a:ext cx="5765141" cy="8574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khuẩn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7906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8176</TotalTime>
  <Words>1234</Words>
  <Application>Microsoft Office PowerPoint</Application>
  <PresentationFormat>Widescreen</PresentationFormat>
  <Paragraphs>252</Paragraphs>
  <Slides>42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9" baseType="lpstr">
      <vt:lpstr>Arial</vt:lpstr>
      <vt:lpstr>Calibri</vt:lpstr>
      <vt:lpstr>Calibri Light</vt:lpstr>
      <vt:lpstr>Times New Roman</vt:lpstr>
      <vt:lpstr>UVN Bai Sau Nang</vt:lpstr>
      <vt:lpstr>Wingdings</vt:lpstr>
      <vt:lpstr>Office Theme</vt:lpstr>
      <vt:lpstr>PowerPoint Presentation</vt:lpstr>
      <vt:lpstr>II. VI KHUẨN 1. Hình dạng, cấu tạo của vi khuẩn</vt:lpstr>
      <vt:lpstr>II. VI KHUẨN 1. Hình dạng, cấu tạo của vi khuẩn</vt:lpstr>
      <vt:lpstr>II. VI KHUẨN 1. Hình dạng, cấu tạo của vi khuẩn</vt:lpstr>
      <vt:lpstr>PowerPoint Presentation</vt:lpstr>
      <vt:lpstr>II. VI KHUẨN 1. Hình dạng, cấu tạo của vi khuẩn</vt:lpstr>
      <vt:lpstr>II. VI KHUẨN 1. Hình dạng, cấu tạo của vi khuẩn</vt:lpstr>
      <vt:lpstr>II. VI KHUẨN 1. Hình dạng, cấu tạo của vi khuẩn</vt:lpstr>
      <vt:lpstr>II. VI KHUẨN 1. Hình dạng, cấu tạo của vi khuẩn</vt:lpstr>
      <vt:lpstr>AI NHANH HƠN?</vt:lpstr>
      <vt:lpstr>PowerPoint Presentation</vt:lpstr>
      <vt:lpstr>PowerPoint Presentation</vt:lpstr>
      <vt:lpstr>PowerPoint Presentation</vt:lpstr>
      <vt:lpstr>II. VI KHUẨN 1. Hình dạng, cấu tạo của vi khuẩn</vt:lpstr>
      <vt:lpstr>II. VI KHUẨN 1. Hình dạng, cấu tạo của vi khuẩn</vt:lpstr>
      <vt:lpstr>PowerPoint Presentation</vt:lpstr>
      <vt:lpstr>3. Tác hại của vi khuẩn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II. VI KHUẨN 1. Hình dạng, cấu tạo của vi khuẩn</dc:title>
  <dc:creator>Admin</dc:creator>
  <cp:lastModifiedBy>Admin</cp:lastModifiedBy>
  <cp:revision>86</cp:revision>
  <dcterms:created xsi:type="dcterms:W3CDTF">2025-03-05T02:43:50Z</dcterms:created>
  <dcterms:modified xsi:type="dcterms:W3CDTF">2025-03-12T09:03:23Z</dcterms:modified>
</cp:coreProperties>
</file>