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Lst>
  <p:notesMasterIdLst>
    <p:notesMasterId r:id="rId55"/>
  </p:notesMasterIdLst>
  <p:sldIdLst>
    <p:sldId id="268" r:id="rId5"/>
    <p:sldId id="269" r:id="rId6"/>
    <p:sldId id="256" r:id="rId7"/>
    <p:sldId id="267" r:id="rId8"/>
    <p:sldId id="270" r:id="rId9"/>
    <p:sldId id="271" r:id="rId10"/>
    <p:sldId id="272" r:id="rId11"/>
    <p:sldId id="315" r:id="rId12"/>
    <p:sldId id="273" r:id="rId13"/>
    <p:sldId id="274" r:id="rId14"/>
    <p:sldId id="275" r:id="rId15"/>
    <p:sldId id="276" r:id="rId16"/>
    <p:sldId id="317" r:id="rId17"/>
    <p:sldId id="277" r:id="rId18"/>
    <p:sldId id="316" r:id="rId19"/>
    <p:sldId id="278" r:id="rId20"/>
    <p:sldId id="279" r:id="rId21"/>
    <p:sldId id="280" r:id="rId22"/>
    <p:sldId id="281" r:id="rId23"/>
    <p:sldId id="282" r:id="rId24"/>
    <p:sldId id="283" r:id="rId25"/>
    <p:sldId id="284" r:id="rId26"/>
    <p:sldId id="285" r:id="rId27"/>
    <p:sldId id="286" r:id="rId28"/>
    <p:sldId id="287" r:id="rId29"/>
    <p:sldId id="288" r:id="rId30"/>
    <p:sldId id="290" r:id="rId31"/>
    <p:sldId id="291" r:id="rId32"/>
    <p:sldId id="292" r:id="rId33"/>
    <p:sldId id="293" r:id="rId34"/>
    <p:sldId id="294" r:id="rId35"/>
    <p:sldId id="295" r:id="rId36"/>
    <p:sldId id="296" r:id="rId37"/>
    <p:sldId id="297" r:id="rId38"/>
    <p:sldId id="258" r:id="rId39"/>
    <p:sldId id="298" r:id="rId40"/>
    <p:sldId id="300" r:id="rId41"/>
    <p:sldId id="301" r:id="rId42"/>
    <p:sldId id="302" r:id="rId43"/>
    <p:sldId id="303" r:id="rId44"/>
    <p:sldId id="304" r:id="rId45"/>
    <p:sldId id="305" r:id="rId46"/>
    <p:sldId id="308" r:id="rId47"/>
    <p:sldId id="310" r:id="rId48"/>
    <p:sldId id="311" r:id="rId49"/>
    <p:sldId id="312" r:id="rId50"/>
    <p:sldId id="313" r:id="rId51"/>
    <p:sldId id="257" r:id="rId52"/>
    <p:sldId id="259" r:id="rId53"/>
    <p:sldId id="266" r:id="rId5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49874-673A-4412-826B-83EB74079F75}"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9CCDA-781D-4435-A821-131AA3950583}" type="slidenum">
              <a:rPr lang="en-GB" smtClean="0"/>
              <a:t>‹#›</a:t>
            </a:fld>
            <a:endParaRPr lang="en-GB"/>
          </a:p>
        </p:txBody>
      </p:sp>
    </p:spTree>
    <p:extLst>
      <p:ext uri="{BB962C8B-B14F-4D97-AF65-F5344CB8AC3E}">
        <p14:creationId xmlns:p14="http://schemas.microsoft.com/office/powerpoint/2010/main" val="88315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6879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2821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4783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1782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0883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0363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6213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359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116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1416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704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144002" y="0"/>
            <a:ext cx="9144000" cy="10287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76947705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4488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11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3901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0348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6462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6147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0063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3443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5844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8810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5741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144002" y="0"/>
            <a:ext cx="9144000" cy="10287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15444166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28/4/2025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236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28/4/2025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4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8"/>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28/4/2025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304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28/4/2025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061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1"/>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661F8B-F623-4588-A9EE-D1963B1AC4BA}" type="datetimeFigureOut">
              <a:rPr lang="en-US" smtClean="0">
                <a:solidFill>
                  <a:prstClr val="black">
                    <a:tint val="75000"/>
                  </a:prstClr>
                </a:solidFill>
              </a:rPr>
              <a:pPr/>
              <a:t>28/4/2025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685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661F8B-F623-4588-A9EE-D1963B1AC4BA}" type="datetimeFigureOut">
              <a:rPr lang="en-US" smtClean="0">
                <a:solidFill>
                  <a:prstClr val="black">
                    <a:tint val="75000"/>
                  </a:prstClr>
                </a:solidFill>
              </a:rPr>
              <a:pPr/>
              <a:t>28/4/2025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173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61F8B-F623-4588-A9EE-D1963B1AC4BA}" type="datetimeFigureOut">
              <a:rPr lang="en-US" smtClean="0">
                <a:solidFill>
                  <a:prstClr val="black">
                    <a:tint val="75000"/>
                  </a:prstClr>
                </a:solidFill>
              </a:rPr>
              <a:pPr/>
              <a:t>28/4/2025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004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28/4/2025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262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1"/>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28/4/2025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105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28/4/2025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39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28/4/2025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267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5219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8423258-5F3F-494F-801D-058BBD85885B}" type="datetimeFigureOut">
              <a:rPr lang="en-GB" smtClean="0">
                <a:solidFill>
                  <a:prstClr val="black">
                    <a:tint val="75000"/>
                  </a:prstClr>
                </a:solidFill>
              </a:rPr>
              <a:pPr/>
              <a:t>28/04/2025</a:t>
            </a:fld>
            <a:endParaRPr lang="en-GB">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97936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685800"/>
            <a:fld id="{4A661F8B-F623-4588-A9EE-D1963B1AC4BA}" type="datetimeFigureOut">
              <a:rPr lang="en-US" smtClean="0">
                <a:solidFill>
                  <a:prstClr val="black">
                    <a:tint val="75000"/>
                  </a:prstClr>
                </a:solidFill>
              </a:rPr>
              <a:pPr defTabSz="685800"/>
              <a:t>28/4/2025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685800"/>
            <a:fld id="{5955C3F0-2CE9-445A-B520-C41D3F81A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242249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Layout" Target="../slideLayouts/slideLayout25.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8.xml"/><Relationship Id="rId7" Type="http://schemas.openxmlformats.org/officeDocument/2006/relationships/slide" Target="slide14.xml"/><Relationship Id="rId12"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36.xml"/><Relationship Id="rId6" Type="http://schemas.openxmlformats.org/officeDocument/2006/relationships/slide" Target="slide12.xml"/><Relationship Id="rId11" Type="http://schemas.openxmlformats.org/officeDocument/2006/relationships/slide" Target="slide20.xml"/><Relationship Id="rId5" Type="http://schemas.openxmlformats.org/officeDocument/2006/relationships/slide" Target="slide11.xml"/><Relationship Id="rId10" Type="http://schemas.openxmlformats.org/officeDocument/2006/relationships/slide" Target="slide19.xml"/><Relationship Id="rId4" Type="http://schemas.openxmlformats.org/officeDocument/2006/relationships/image" Target="../media/image29.png"/><Relationship Id="rId9" Type="http://schemas.openxmlformats.org/officeDocument/2006/relationships/slide" Target="slide17.xml"/></Relationships>
</file>

<file path=ppt/slides/_rels/slide3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slide" Target="slide35.xml"/><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35.xml"/><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35.xml"/><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35.xml"/><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35.xml"/><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43.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35.xml"/><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35.xml"/><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45.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35.xml"/><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jp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44" y="0"/>
            <a:ext cx="18279256" cy="10296556"/>
          </a:xfrm>
        </p:spPr>
      </p:pic>
      <p:sp>
        <p:nvSpPr>
          <p:cNvPr id="5" name="Rectangle 4"/>
          <p:cNvSpPr/>
          <p:nvPr/>
        </p:nvSpPr>
        <p:spPr>
          <a:xfrm>
            <a:off x="0" y="-266700"/>
            <a:ext cx="9144000" cy="8215326"/>
          </a:xfrm>
          <a:prstGeom prst="rect">
            <a:avLst/>
          </a:prstGeom>
        </p:spPr>
        <p:txBody>
          <a:bodyPr>
            <a:spAutoFit/>
          </a:bodyPr>
          <a:lstStyle/>
          <a:p>
            <a:pPr algn="ctr">
              <a:lnSpc>
                <a:spcPct val="115000"/>
              </a:lnSpc>
              <a:spcAft>
                <a:spcPts val="0"/>
              </a:spcAft>
            </a:pPr>
            <a:r>
              <a:rPr lang="vi-VN" sz="34400" b="1" dirty="0">
                <a:solidFill>
                  <a:srgbClr val="FF0000"/>
                </a:solidFill>
                <a:effectLst>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cs typeface="Times New Roman" panose="02020603050405020304" pitchFamily="18" charset="0"/>
              </a:rPr>
              <a:t>Làn</a:t>
            </a:r>
            <a:r>
              <a:rPr lang="de-DE" sz="34400" b="1" dirty="0">
                <a:effectLst>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cs typeface="Times New Roman" panose="02020603050405020304" pitchFamily="18" charset="0"/>
              </a:rPr>
              <a:t>                              </a:t>
            </a:r>
            <a:r>
              <a:rPr lang="de-DE" sz="11500" b="1" dirty="0">
                <a:solidFill>
                  <a:srgbClr val="FF0000"/>
                </a:solidFill>
                <a:effectLst>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cs typeface="Times New Roman" panose="02020603050405020304" pitchFamily="18" charset="0"/>
              </a:rPr>
              <a:t>(Kim Lân)</a:t>
            </a:r>
            <a:endParaRPr lang="en-GB" sz="11500" dirty="0">
              <a:solidFill>
                <a:srgbClr val="FF0000"/>
              </a:solidFill>
              <a:effectLst>
                <a:outerShdw blurRad="38100" dist="38100" dir="2700000" algn="tl">
                  <a:srgbClr val="000000">
                    <a:alpha val="43137"/>
                  </a:srgbClr>
                </a:outerShdw>
              </a:effectLst>
              <a:latin typeface="#9Slide05 Agile Script Calligra" panose="03070402050302030203" pitchFamily="66" charset="-93"/>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64" y="412704"/>
            <a:ext cx="8272236" cy="7505469"/>
          </a:xfrm>
          <a:prstGeom prst="rect">
            <a:avLst/>
          </a:prstGeom>
        </p:spPr>
      </p:pic>
    </p:spTree>
    <p:extLst>
      <p:ext uri="{BB962C8B-B14F-4D97-AF65-F5344CB8AC3E}">
        <p14:creationId xmlns:p14="http://schemas.microsoft.com/office/powerpoint/2010/main" val="551316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4" name="Freeform 4"/>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sp>
      <p:sp>
        <p:nvSpPr>
          <p:cNvPr id="5" name="Freeform 5"/>
          <p:cNvSpPr/>
          <p:nvPr/>
        </p:nvSpPr>
        <p:spPr>
          <a:xfrm>
            <a:off x="14732590" y="-830581"/>
            <a:ext cx="5051575" cy="8543891"/>
          </a:xfrm>
          <a:custGeom>
            <a:avLst/>
            <a:gdLst/>
            <a:ahLst/>
            <a:cxnLst/>
            <a:rect l="l" t="t" r="r" b="b"/>
            <a:pathLst>
              <a:path w="5051575" h="8543891">
                <a:moveTo>
                  <a:pt x="0" y="0"/>
                </a:moveTo>
                <a:lnTo>
                  <a:pt x="5051576" y="0"/>
                </a:lnTo>
                <a:lnTo>
                  <a:pt x="5051576" y="8543891"/>
                </a:lnTo>
                <a:lnTo>
                  <a:pt x="0" y="8543891"/>
                </a:lnTo>
                <a:lnTo>
                  <a:pt x="0" y="0"/>
                </a:lnTo>
                <a:close/>
              </a:path>
            </a:pathLst>
          </a:custGeom>
          <a:blipFill>
            <a:blip r:embed="rId4"/>
            <a:stretch>
              <a:fillRect/>
            </a:stretch>
          </a:blipFill>
        </p:spPr>
      </p:sp>
      <p:grpSp>
        <p:nvGrpSpPr>
          <p:cNvPr id="6" name="Group 6"/>
          <p:cNvGrpSpPr/>
          <p:nvPr/>
        </p:nvGrpSpPr>
        <p:grpSpPr>
          <a:xfrm>
            <a:off x="2439129" y="1634504"/>
            <a:ext cx="13974593" cy="2511081"/>
            <a:chOff x="0" y="0"/>
            <a:chExt cx="2815378" cy="505893"/>
          </a:xfrm>
        </p:grpSpPr>
        <p:sp>
          <p:nvSpPr>
            <p:cNvPr id="7" name="Freeform 7"/>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sp>
        <p:sp>
          <p:nvSpPr>
            <p:cNvPr id="8" name="TextBox 8"/>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9" name="Group 9"/>
          <p:cNvGrpSpPr/>
          <p:nvPr/>
        </p:nvGrpSpPr>
        <p:grpSpPr>
          <a:xfrm>
            <a:off x="2439129" y="4710906"/>
            <a:ext cx="13974593" cy="2511081"/>
            <a:chOff x="0" y="0"/>
            <a:chExt cx="2815378" cy="505893"/>
          </a:xfrm>
        </p:grpSpPr>
        <p:sp>
          <p:nvSpPr>
            <p:cNvPr id="10" name="Freeform 10"/>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sp>
        <p:sp>
          <p:nvSpPr>
            <p:cNvPr id="11" name="TextBox 11"/>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TextBox 12"/>
          <p:cNvSpPr txBox="1"/>
          <p:nvPr/>
        </p:nvSpPr>
        <p:spPr>
          <a:xfrm>
            <a:off x="2850878" y="1874381"/>
            <a:ext cx="13151094" cy="2031325"/>
          </a:xfrm>
          <a:prstGeom prst="rect">
            <a:avLst/>
          </a:prstGeom>
        </p:spPr>
        <p:txBody>
          <a:bodyPr wrap="square" lIns="0" tIns="0" rIns="0" bIns="0" rtlCol="0" anchor="t">
            <a:spAutoFit/>
          </a:bodyPr>
          <a:lstStyle/>
          <a:p>
            <a:pPr algn="just">
              <a:spcBef>
                <a:spcPct val="0"/>
              </a:spcBef>
            </a:pPr>
            <a:r>
              <a:rPr lang="de-DE" sz="4400">
                <a:latin typeface="Times New Roman" panose="02020603050405020304" pitchFamily="18" charset="0"/>
                <a:cs typeface="Times New Roman" panose="02020603050405020304" pitchFamily="18" charset="0"/>
              </a:rPr>
              <a:t>Mỗi người đọc có vốn hiểu biết, vốn sống, sở thích… khác nhau sẽ có những cách cảm nhận, lí giải về tác phẩm không giống nhau khi đọc hiểu về một văn bản học. </a:t>
            </a:r>
            <a:endParaRPr lang="en-US" sz="44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13" name="TextBox 13"/>
          <p:cNvSpPr txBox="1"/>
          <p:nvPr/>
        </p:nvSpPr>
        <p:spPr>
          <a:xfrm>
            <a:off x="3079506" y="5174038"/>
            <a:ext cx="12745235" cy="1354217"/>
          </a:xfrm>
          <a:prstGeom prst="rect">
            <a:avLst/>
          </a:prstGeom>
        </p:spPr>
        <p:txBody>
          <a:bodyPr lIns="0" tIns="0" rIns="0" bIns="0" rtlCol="0" anchor="t">
            <a:spAutoFit/>
          </a:bodyPr>
          <a:lstStyle/>
          <a:p>
            <a:pPr algn="just"/>
            <a:r>
              <a:rPr lang="vi-VN" sz="4400" b="1">
                <a:latin typeface="Times New Roman" panose="02020603050405020304" pitchFamily="18" charset="0"/>
                <a:cs typeface="Times New Roman" panose="02020603050405020304" pitchFamily="18" charset="0"/>
              </a:rPr>
              <a:t>Phải </a:t>
            </a:r>
            <a:r>
              <a:rPr lang="de-DE" sz="4400" b="1">
                <a:latin typeface="Times New Roman" panose="02020603050405020304" pitchFamily="18" charset="0"/>
                <a:cs typeface="Times New Roman" panose="02020603050405020304" pitchFamily="18" charset="0"/>
              </a:rPr>
              <a:t>dựa trên văn bản tác phẩm</a:t>
            </a:r>
            <a:r>
              <a:rPr lang="de-DE" sz="4400">
                <a:latin typeface="Times New Roman" panose="02020603050405020304" pitchFamily="18" charset="0"/>
                <a:cs typeface="Times New Roman" panose="02020603050405020304" pitchFamily="18" charset="0"/>
              </a:rPr>
              <a:t>, không được thoát li văn bản của nhà văn.</a:t>
            </a:r>
            <a:endParaRPr lang="en-GB" sz="4400">
              <a:latin typeface="Times New Roman" panose="02020603050405020304" pitchFamily="18" charset="0"/>
              <a:cs typeface="Times New Roman" panose="02020603050405020304" pitchFamily="18" charset="0"/>
            </a:endParaRPr>
          </a:p>
        </p:txBody>
      </p:sp>
      <p:sp>
        <p:nvSpPr>
          <p:cNvPr id="14" name="Freeform 1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5"/>
            <a:stretch>
              <a:fillRect/>
            </a:stretch>
          </a:blipFill>
        </p:spPr>
      </p:sp>
      <p:sp>
        <p:nvSpPr>
          <p:cNvPr id="15" name="Freeform 15"/>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6"/>
            <a:stretch>
              <a:fillRect/>
            </a:stretch>
          </a:blipFill>
        </p:spPr>
      </p:sp>
      <p:sp>
        <p:nvSpPr>
          <p:cNvPr id="17" name="TextBox 17"/>
          <p:cNvSpPr txBox="1"/>
          <p:nvPr/>
        </p:nvSpPr>
        <p:spPr>
          <a:xfrm>
            <a:off x="1848878" y="6370719"/>
            <a:ext cx="934598" cy="607226"/>
          </a:xfrm>
          <a:prstGeom prst="rect">
            <a:avLst/>
          </a:prstGeom>
        </p:spPr>
        <p:txBody>
          <a:bodyPr lIns="0" tIns="0" rIns="0" bIns="0" rtlCol="0" anchor="t">
            <a:spAutoFit/>
          </a:bodyPr>
          <a:lstStyle/>
          <a:p>
            <a:pPr algn="ctr">
              <a:lnSpc>
                <a:spcPts val="4986"/>
              </a:lnSpc>
              <a:spcBef>
                <a:spcPct val="0"/>
              </a:spcBef>
            </a:pPr>
            <a:r>
              <a:rPr lang="en-US" sz="3561">
                <a:solidFill>
                  <a:srgbClr val="FFFFFF"/>
                </a:solidFill>
                <a:latin typeface="One Little Font Bold"/>
                <a:ea typeface="One Little Font Bold"/>
                <a:cs typeface="One Little Font Bold"/>
                <a:sym typeface="One Little Font Bold"/>
              </a:rPr>
              <a:t>02</a:t>
            </a:r>
          </a:p>
        </p:txBody>
      </p:sp>
    </p:spTree>
    <p:extLst>
      <p:ext uri="{BB962C8B-B14F-4D97-AF65-F5344CB8AC3E}">
        <p14:creationId xmlns:p14="http://schemas.microsoft.com/office/powerpoint/2010/main" val="189850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sp>
        <p:nvSpPr>
          <p:cNvPr id="3" name="Freeform 3"/>
          <p:cNvSpPr/>
          <p:nvPr/>
        </p:nvSpPr>
        <p:spPr>
          <a:xfrm>
            <a:off x="-268992" y="4128100"/>
            <a:ext cx="19184045" cy="9314518"/>
          </a:xfrm>
          <a:custGeom>
            <a:avLst/>
            <a:gdLst/>
            <a:ahLst/>
            <a:cxnLst/>
            <a:rect l="l" t="t" r="r" b="b"/>
            <a:pathLst>
              <a:path w="19184045" h="9314518">
                <a:moveTo>
                  <a:pt x="0" y="0"/>
                </a:moveTo>
                <a:lnTo>
                  <a:pt x="19184046" y="0"/>
                </a:lnTo>
                <a:lnTo>
                  <a:pt x="19184046" y="9314518"/>
                </a:lnTo>
                <a:lnTo>
                  <a:pt x="0" y="9314518"/>
                </a:lnTo>
                <a:lnTo>
                  <a:pt x="0" y="0"/>
                </a:lnTo>
                <a:close/>
              </a:path>
            </a:pathLst>
          </a:custGeom>
          <a:blipFill>
            <a:blip r:embed="rId3"/>
            <a:stretch>
              <a:fillRect/>
            </a:stretch>
          </a:blipFill>
        </p:spPr>
      </p:sp>
      <p:grpSp>
        <p:nvGrpSpPr>
          <p:cNvPr id="4" name="Group 4"/>
          <p:cNvGrpSpPr/>
          <p:nvPr/>
        </p:nvGrpSpPr>
        <p:grpSpPr>
          <a:xfrm>
            <a:off x="1630238" y="2564506"/>
            <a:ext cx="7334731" cy="5902284"/>
            <a:chOff x="0" y="0"/>
            <a:chExt cx="1699573" cy="1367653"/>
          </a:xfrm>
        </p:grpSpPr>
        <p:sp>
          <p:nvSpPr>
            <p:cNvPr id="5" name="Freeform 5"/>
            <p:cNvSpPr/>
            <p:nvPr/>
          </p:nvSpPr>
          <p:spPr>
            <a:xfrm>
              <a:off x="0" y="0"/>
              <a:ext cx="1699573" cy="1367653"/>
            </a:xfrm>
            <a:custGeom>
              <a:avLst/>
              <a:gdLst/>
              <a:ahLst/>
              <a:cxnLst/>
              <a:rect l="l" t="t" r="r" b="b"/>
              <a:pathLst>
                <a:path w="1699573" h="1367653">
                  <a:moveTo>
                    <a:pt x="35888" y="0"/>
                  </a:moveTo>
                  <a:lnTo>
                    <a:pt x="1663686" y="0"/>
                  </a:lnTo>
                  <a:cubicBezTo>
                    <a:pt x="1683506" y="0"/>
                    <a:pt x="1699573" y="16067"/>
                    <a:pt x="1699573" y="35888"/>
                  </a:cubicBezTo>
                  <a:lnTo>
                    <a:pt x="1699573" y="1331765"/>
                  </a:lnTo>
                  <a:cubicBezTo>
                    <a:pt x="1699573" y="1341283"/>
                    <a:pt x="1695792" y="1350411"/>
                    <a:pt x="1689062" y="1357142"/>
                  </a:cubicBezTo>
                  <a:cubicBezTo>
                    <a:pt x="1682332" y="1363872"/>
                    <a:pt x="1673204" y="1367653"/>
                    <a:pt x="1663686" y="1367653"/>
                  </a:cubicBezTo>
                  <a:lnTo>
                    <a:pt x="35888" y="1367653"/>
                  </a:lnTo>
                  <a:cubicBezTo>
                    <a:pt x="16067" y="1367653"/>
                    <a:pt x="0" y="1351585"/>
                    <a:pt x="0" y="1331765"/>
                  </a:cubicBezTo>
                  <a:lnTo>
                    <a:pt x="0" y="35888"/>
                  </a:lnTo>
                  <a:cubicBezTo>
                    <a:pt x="0" y="26370"/>
                    <a:pt x="3781" y="17241"/>
                    <a:pt x="10511" y="10511"/>
                  </a:cubicBezTo>
                  <a:cubicBezTo>
                    <a:pt x="17241" y="3781"/>
                    <a:pt x="26370" y="0"/>
                    <a:pt x="35888" y="0"/>
                  </a:cubicBezTo>
                  <a:close/>
                </a:path>
              </a:pathLst>
            </a:custGeom>
            <a:solidFill>
              <a:srgbClr val="FFFFFF"/>
            </a:solidFill>
          </p:spPr>
        </p:sp>
        <p:sp>
          <p:nvSpPr>
            <p:cNvPr id="6" name="TextBox 6"/>
            <p:cNvSpPr txBox="1"/>
            <p:nvPr/>
          </p:nvSpPr>
          <p:spPr>
            <a:xfrm>
              <a:off x="0" y="-38100"/>
              <a:ext cx="1699573" cy="140575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grpSp>
        <p:nvGrpSpPr>
          <p:cNvPr id="9" name="Group 9"/>
          <p:cNvGrpSpPr/>
          <p:nvPr/>
        </p:nvGrpSpPr>
        <p:grpSpPr>
          <a:xfrm>
            <a:off x="9323031" y="2573993"/>
            <a:ext cx="7334731" cy="5902284"/>
            <a:chOff x="0" y="0"/>
            <a:chExt cx="1699573" cy="1367653"/>
          </a:xfrm>
        </p:grpSpPr>
        <p:sp>
          <p:nvSpPr>
            <p:cNvPr id="10" name="Freeform 10"/>
            <p:cNvSpPr/>
            <p:nvPr/>
          </p:nvSpPr>
          <p:spPr>
            <a:xfrm>
              <a:off x="0" y="0"/>
              <a:ext cx="1699573" cy="1367653"/>
            </a:xfrm>
            <a:custGeom>
              <a:avLst/>
              <a:gdLst/>
              <a:ahLst/>
              <a:cxnLst/>
              <a:rect l="l" t="t" r="r" b="b"/>
              <a:pathLst>
                <a:path w="1699573" h="1367653">
                  <a:moveTo>
                    <a:pt x="35888" y="0"/>
                  </a:moveTo>
                  <a:lnTo>
                    <a:pt x="1663686" y="0"/>
                  </a:lnTo>
                  <a:cubicBezTo>
                    <a:pt x="1683506" y="0"/>
                    <a:pt x="1699573" y="16067"/>
                    <a:pt x="1699573" y="35888"/>
                  </a:cubicBezTo>
                  <a:lnTo>
                    <a:pt x="1699573" y="1331765"/>
                  </a:lnTo>
                  <a:cubicBezTo>
                    <a:pt x="1699573" y="1341283"/>
                    <a:pt x="1695792" y="1350411"/>
                    <a:pt x="1689062" y="1357142"/>
                  </a:cubicBezTo>
                  <a:cubicBezTo>
                    <a:pt x="1682332" y="1363872"/>
                    <a:pt x="1673204" y="1367653"/>
                    <a:pt x="1663686" y="1367653"/>
                  </a:cubicBezTo>
                  <a:lnTo>
                    <a:pt x="35888" y="1367653"/>
                  </a:lnTo>
                  <a:cubicBezTo>
                    <a:pt x="16067" y="1367653"/>
                    <a:pt x="0" y="1351585"/>
                    <a:pt x="0" y="1331765"/>
                  </a:cubicBezTo>
                  <a:lnTo>
                    <a:pt x="0" y="35888"/>
                  </a:lnTo>
                  <a:cubicBezTo>
                    <a:pt x="0" y="26370"/>
                    <a:pt x="3781" y="17241"/>
                    <a:pt x="10511" y="10511"/>
                  </a:cubicBezTo>
                  <a:cubicBezTo>
                    <a:pt x="17241" y="3781"/>
                    <a:pt x="26370" y="0"/>
                    <a:pt x="35888" y="0"/>
                  </a:cubicBezTo>
                  <a:close/>
                </a:path>
              </a:pathLst>
            </a:custGeom>
            <a:solidFill>
              <a:srgbClr val="FFFFFF"/>
            </a:solidFill>
          </p:spPr>
        </p:sp>
        <p:sp>
          <p:nvSpPr>
            <p:cNvPr id="11" name="TextBox 11"/>
            <p:cNvSpPr txBox="1"/>
            <p:nvPr/>
          </p:nvSpPr>
          <p:spPr>
            <a:xfrm>
              <a:off x="0" y="-38100"/>
              <a:ext cx="1699573" cy="140575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TextBox 12"/>
          <p:cNvSpPr txBox="1"/>
          <p:nvPr/>
        </p:nvSpPr>
        <p:spPr>
          <a:xfrm>
            <a:off x="4173416" y="845577"/>
            <a:ext cx="10299228" cy="1015663"/>
          </a:xfrm>
          <a:prstGeom prst="rect">
            <a:avLst/>
          </a:prstGeom>
        </p:spPr>
        <p:txBody>
          <a:bodyPr wrap="square" lIns="0" tIns="0" rIns="0" bIns="0" rtlCol="0" anchor="t">
            <a:spAutoFit/>
          </a:bodyPr>
          <a:lstStyle/>
          <a:p>
            <a:pPr algn="just"/>
            <a:r>
              <a:rPr lang="de-DE" sz="6600" b="1">
                <a:latin typeface="Times New Roman" panose="02020603050405020304" pitchFamily="18" charset="0"/>
                <a:cs typeface="Times New Roman" panose="02020603050405020304" pitchFamily="18" charset="0"/>
              </a:rPr>
              <a:t>3. Bối cảnh tiếp nhận cụ thể </a:t>
            </a:r>
            <a:endParaRPr lang="en-GB" sz="6600">
              <a:latin typeface="Times New Roman" panose="02020603050405020304" pitchFamily="18" charset="0"/>
              <a:cs typeface="Times New Roman" panose="02020603050405020304" pitchFamily="18" charset="0"/>
            </a:endParaRPr>
          </a:p>
        </p:txBody>
      </p:sp>
      <p:sp>
        <p:nvSpPr>
          <p:cNvPr id="13" name="TextBox 13"/>
          <p:cNvSpPr txBox="1"/>
          <p:nvPr/>
        </p:nvSpPr>
        <p:spPr>
          <a:xfrm>
            <a:off x="2139237" y="2944362"/>
            <a:ext cx="6316731" cy="4924425"/>
          </a:xfrm>
          <a:prstGeom prst="rect">
            <a:avLst/>
          </a:prstGeom>
        </p:spPr>
        <p:txBody>
          <a:bodyPr lIns="0" tIns="0" rIns="0" bIns="0" rtlCol="0" anchor="t">
            <a:spAutoFit/>
          </a:bodyPr>
          <a:lstStyle/>
          <a:p>
            <a:pPr algn="ctr"/>
            <a:r>
              <a:rPr lang="de-DE" sz="4000" b="1">
                <a:latin typeface="Times New Roman" panose="02020603050405020304" pitchFamily="18" charset="0"/>
                <a:cs typeface="Times New Roman" panose="02020603050405020304" pitchFamily="18" charset="0"/>
              </a:rPr>
              <a:t>Bao gồm</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Hoàn cảnh hẹp: là không gian, thời gian, tâm thế của người đọc…</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Hoàn cảnh rộng: hoàn cảnh chính trị, kinh tế, xã hội, văn hoá… của thời đại mà hoạt động đọc diễn ra. </a:t>
            </a:r>
            <a:endParaRPr lang="en-GB" sz="4000">
              <a:latin typeface="Times New Roman" panose="02020603050405020304" pitchFamily="18" charset="0"/>
              <a:cs typeface="Times New Roman" panose="02020603050405020304" pitchFamily="18" charset="0"/>
            </a:endParaRPr>
          </a:p>
        </p:txBody>
      </p:sp>
      <p:sp>
        <p:nvSpPr>
          <p:cNvPr id="14" name="TextBox 14"/>
          <p:cNvSpPr txBox="1"/>
          <p:nvPr/>
        </p:nvSpPr>
        <p:spPr>
          <a:xfrm>
            <a:off x="9832030" y="3035465"/>
            <a:ext cx="6316731" cy="4924425"/>
          </a:xfrm>
          <a:prstGeom prst="rect">
            <a:avLst/>
          </a:prstGeom>
        </p:spPr>
        <p:txBody>
          <a:bodyPr lIns="0" tIns="0" rIns="0" bIns="0" rtlCol="0" anchor="t">
            <a:spAutoFit/>
          </a:bodyPr>
          <a:lstStyle/>
          <a:p>
            <a:pPr algn="ctr"/>
            <a:r>
              <a:rPr lang="de-DE" sz="4000" b="1">
                <a:latin typeface="Times New Roman" panose="02020603050405020304" pitchFamily="18" charset="0"/>
                <a:cs typeface="Times New Roman" panose="02020603050405020304" pitchFamily="18" charset="0"/>
              </a:rPr>
              <a:t>Vai trò</a:t>
            </a:r>
            <a:endParaRPr lang="en-GB" sz="4000" b="1">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Người đọc sử dụng để suy luận, phát hiện ý nghĩa của văn bản khi đọc hiểu. </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K</a:t>
            </a:r>
            <a:r>
              <a:rPr lang="de-DE" sz="4000">
                <a:latin typeface="Times New Roman" panose="02020603050405020304" pitchFamily="18" charset="0"/>
                <a:cs typeface="Times New Roman" panose="02020603050405020304" pitchFamily="18" charset="0"/>
              </a:rPr>
              <a:t>hiến cho ý nghĩa của văn bản được mở rộng, phong phú, mới mẻ và cập nhật hơn với cuộc sống.</a:t>
            </a:r>
            <a:endParaRPr lang="en-US" sz="36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Tree>
    <p:extLst>
      <p:ext uri="{BB962C8B-B14F-4D97-AF65-F5344CB8AC3E}">
        <p14:creationId xmlns:p14="http://schemas.microsoft.com/office/powerpoint/2010/main" val="263638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57068"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grpSp>
        <p:nvGrpSpPr>
          <p:cNvPr id="6" name="Group 6"/>
          <p:cNvGrpSpPr/>
          <p:nvPr/>
        </p:nvGrpSpPr>
        <p:grpSpPr>
          <a:xfrm>
            <a:off x="304800" y="1914029"/>
            <a:ext cx="3507745" cy="4262107"/>
            <a:chOff x="0" y="0"/>
            <a:chExt cx="812800" cy="987598"/>
          </a:xfrm>
        </p:grpSpPr>
        <p:sp>
          <p:nvSpPr>
            <p:cNvPr id="7" name="Freeform 7"/>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FFFFFF"/>
            </a:solidFill>
          </p:spPr>
        </p:sp>
        <p:sp>
          <p:nvSpPr>
            <p:cNvPr id="8" name="TextBox 8"/>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7" name="Freeform 27"/>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sp>
        <p:nvSpPr>
          <p:cNvPr id="28" name="Freeform 28"/>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29" name="Freeform 29"/>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30" name="TextBox 30"/>
          <p:cNvSpPr txBox="1"/>
          <p:nvPr/>
        </p:nvSpPr>
        <p:spPr>
          <a:xfrm>
            <a:off x="5181600" y="615004"/>
            <a:ext cx="12711340" cy="923330"/>
          </a:xfrm>
          <a:prstGeom prst="rect">
            <a:avLst/>
          </a:prstGeom>
        </p:spPr>
        <p:txBody>
          <a:bodyPr wrap="square" lIns="0" tIns="0" rIns="0" bIns="0" rtlCol="0" anchor="t">
            <a:spAutoFit/>
          </a:bodyPr>
          <a:lstStyle/>
          <a:p>
            <a:r>
              <a:rPr lang="vi-VN" sz="6000" b="1">
                <a:latin typeface="Times New Roman" panose="02020603050405020304" pitchFamily="18" charset="0"/>
                <a:cs typeface="Times New Roman" panose="02020603050405020304" pitchFamily="18" charset="0"/>
              </a:rPr>
              <a:t>II. ĐỌC- TÌM HIỂU CHUNG</a:t>
            </a:r>
            <a:endParaRPr lang="en-GB" sz="6000">
              <a:latin typeface="Times New Roman" panose="02020603050405020304" pitchFamily="18" charset="0"/>
              <a:cs typeface="Times New Roman" panose="02020603050405020304" pitchFamily="18" charset="0"/>
            </a:endParaRPr>
          </a:p>
        </p:txBody>
      </p:sp>
      <p:sp>
        <p:nvSpPr>
          <p:cNvPr id="35" name="Rectangle 34"/>
          <p:cNvSpPr/>
          <p:nvPr/>
        </p:nvSpPr>
        <p:spPr>
          <a:xfrm>
            <a:off x="8559904" y="1651384"/>
            <a:ext cx="2236510" cy="1069075"/>
          </a:xfrm>
          <a:prstGeom prst="rect">
            <a:avLst/>
          </a:prstGeom>
        </p:spPr>
        <p:txBody>
          <a:bodyPr wrap="none">
            <a:spAutoFit/>
          </a:bodyPr>
          <a:lstStyle/>
          <a:p>
            <a:pPr algn="just">
              <a:lnSpc>
                <a:spcPct val="115000"/>
              </a:lnSpc>
              <a:spcAft>
                <a:spcPts val="0"/>
              </a:spcAft>
            </a:pPr>
            <a:r>
              <a:rPr lang="vi-VN" sz="6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6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Đọc</a:t>
            </a:r>
            <a:endParaRPr lang="en-GB"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412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grpSp>
        <p:nvGrpSpPr>
          <p:cNvPr id="3" name="Group 3"/>
          <p:cNvGrpSpPr/>
          <p:nvPr/>
        </p:nvGrpSpPr>
        <p:grpSpPr>
          <a:xfrm>
            <a:off x="457200" y="2066429"/>
            <a:ext cx="3507745" cy="4262107"/>
            <a:chOff x="0" y="0"/>
            <a:chExt cx="812800" cy="987598"/>
          </a:xfrm>
        </p:grpSpPr>
        <p:sp>
          <p:nvSpPr>
            <p:cNvPr id="4" name="Freeform 4"/>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257167"/>
            </a:solidFill>
          </p:spPr>
        </p:sp>
        <p:sp>
          <p:nvSpPr>
            <p:cNvPr id="5" name="TextBox 5"/>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304800" y="1914029"/>
            <a:ext cx="3507745" cy="4262107"/>
            <a:chOff x="0" y="0"/>
            <a:chExt cx="812800" cy="987598"/>
          </a:xfrm>
        </p:grpSpPr>
        <p:sp>
          <p:nvSpPr>
            <p:cNvPr id="7" name="Freeform 7"/>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FFFFFF"/>
            </a:solidFill>
          </p:spPr>
        </p:sp>
        <p:sp>
          <p:nvSpPr>
            <p:cNvPr id="8" name="TextBox 8"/>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7" name="Freeform 27"/>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sp>
        <p:nvSpPr>
          <p:cNvPr id="28" name="Freeform 28"/>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29" name="Freeform 29"/>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30" name="TextBox 30"/>
          <p:cNvSpPr txBox="1"/>
          <p:nvPr/>
        </p:nvSpPr>
        <p:spPr>
          <a:xfrm>
            <a:off x="5181600" y="342900"/>
            <a:ext cx="12711340" cy="923330"/>
          </a:xfrm>
          <a:prstGeom prst="rect">
            <a:avLst/>
          </a:prstGeom>
        </p:spPr>
        <p:txBody>
          <a:bodyPr wrap="square" lIns="0" tIns="0" rIns="0" bIns="0" rtlCol="0" anchor="t">
            <a:spAutoFit/>
          </a:bodyPr>
          <a:lstStyle/>
          <a:p>
            <a:r>
              <a:rPr lang="vi-VN" sz="6000" b="1" dirty="0">
                <a:latin typeface="Times New Roman" panose="02020603050405020304" pitchFamily="18" charset="0"/>
                <a:cs typeface="Times New Roman" panose="02020603050405020304" pitchFamily="18" charset="0"/>
              </a:rPr>
              <a:t>II. ĐỌC- TÌM HIỂU CHUNG</a:t>
            </a:r>
            <a:endParaRPr lang="en-GB" sz="6000" dirty="0">
              <a:latin typeface="Times New Roman" panose="02020603050405020304" pitchFamily="18" charset="0"/>
              <a:cs typeface="Times New Roman" panose="02020603050405020304" pitchFamily="18" charset="0"/>
            </a:endParaRPr>
          </a:p>
        </p:txBody>
      </p:sp>
      <p:sp>
        <p:nvSpPr>
          <p:cNvPr id="31" name="TextBox 31"/>
          <p:cNvSpPr txBox="1"/>
          <p:nvPr/>
        </p:nvSpPr>
        <p:spPr>
          <a:xfrm>
            <a:off x="-36286" y="6641822"/>
            <a:ext cx="4472046" cy="1154162"/>
          </a:xfrm>
          <a:prstGeom prst="rect">
            <a:avLst/>
          </a:prstGeom>
        </p:spPr>
        <p:txBody>
          <a:bodyPr lIns="0" tIns="0" rIns="0" bIns="0" rtlCol="0" anchor="t">
            <a:spAutoFit/>
          </a:bodyPr>
          <a:lstStyle/>
          <a:p>
            <a:pPr algn="ctr">
              <a:lnSpc>
                <a:spcPts val="4491"/>
              </a:lnSpc>
              <a:spcBef>
                <a:spcPct val="0"/>
              </a:spcBef>
            </a:pPr>
            <a:r>
              <a:rPr lang="vi-VN" sz="3600" b="1" dirty="0">
                <a:latin typeface="Times New Roman" panose="02020603050405020304" pitchFamily="18" charset="0"/>
                <a:cs typeface="Times New Roman" panose="02020603050405020304" pitchFamily="18" charset="0"/>
              </a:rPr>
              <a:t>Kim Lân </a:t>
            </a:r>
          </a:p>
          <a:p>
            <a:pPr algn="ctr">
              <a:lnSpc>
                <a:spcPts val="4491"/>
              </a:lnSpc>
              <a:spcBef>
                <a:spcPct val="0"/>
              </a:spcBef>
            </a:pPr>
            <a:r>
              <a:rPr lang="vi-VN" sz="3600" dirty="0">
                <a:latin typeface="Times New Roman" panose="02020603050405020304" pitchFamily="18" charset="0"/>
                <a:cs typeface="Times New Roman" panose="02020603050405020304" pitchFamily="18" charset="0"/>
              </a:rPr>
              <a:t>(19</a:t>
            </a:r>
            <a:r>
              <a:rPr lang="en-US" sz="3600" dirty="0">
                <a:latin typeface="Times New Roman" panose="02020603050405020304" pitchFamily="18" charset="0"/>
                <a:cs typeface="Times New Roman" panose="02020603050405020304" pitchFamily="18" charset="0"/>
              </a:rPr>
              <a:t>20</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2007</a:t>
            </a:r>
            <a:r>
              <a:rPr lang="vi-VN" sz="3600" dirty="0">
                <a:latin typeface="Times New Roman" panose="02020603050405020304" pitchFamily="18" charset="0"/>
                <a:cs typeface="Times New Roman" panose="02020603050405020304" pitchFamily="18" charset="0"/>
              </a:rPr>
              <a:t>) </a:t>
            </a:r>
            <a:endParaRPr lang="en-US" sz="3207" dirty="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pic>
        <p:nvPicPr>
          <p:cNvPr id="34" name="图片占位符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2066429"/>
            <a:ext cx="3231710" cy="3972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Rectangle 34"/>
          <p:cNvSpPr/>
          <p:nvPr/>
        </p:nvSpPr>
        <p:spPr>
          <a:xfrm>
            <a:off x="6621619" y="1104900"/>
            <a:ext cx="6113084" cy="1069075"/>
          </a:xfrm>
          <a:prstGeom prst="rect">
            <a:avLst/>
          </a:prstGeom>
        </p:spPr>
        <p:txBody>
          <a:bodyPr wrap="none">
            <a:spAutoFit/>
          </a:bodyPr>
          <a:lstStyle/>
          <a:p>
            <a:pPr algn="just">
              <a:lnSpc>
                <a:spcPct val="115000"/>
              </a:lnSpc>
              <a:spcAft>
                <a:spcPts val="0"/>
              </a:spcAft>
            </a:pPr>
            <a:r>
              <a:rPr lang="en-US" sz="6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vi-VN" sz="6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6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6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chung</a:t>
            </a:r>
            <a:endParaRPr lang="en-GB"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Rectangle 35"/>
          <p:cNvSpPr/>
          <p:nvPr/>
        </p:nvSpPr>
        <p:spPr>
          <a:xfrm>
            <a:off x="4351245" y="3065085"/>
            <a:ext cx="12851981" cy="707886"/>
          </a:xfrm>
          <a:prstGeom prst="rect">
            <a:avLst/>
          </a:prstGeom>
        </p:spPr>
        <p:txBody>
          <a:bodyPr wrap="square">
            <a:spAutoFit/>
          </a:bodyPr>
          <a:lstStyle/>
          <a:p>
            <a:pPr algn="just">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Tên khai sinh là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 quê ở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Ninh</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Rectangle 37"/>
          <p:cNvSpPr/>
          <p:nvPr/>
        </p:nvSpPr>
        <p:spPr>
          <a:xfrm>
            <a:off x="4167130" y="6888138"/>
            <a:ext cx="11933075" cy="707886"/>
          </a:xfrm>
          <a:prstGeom prst="rect">
            <a:avLst/>
          </a:prstGeom>
        </p:spPr>
        <p:txBody>
          <a:bodyPr wrap="none">
            <a:spAutoFit/>
          </a:bodyPr>
          <a:lstStyle/>
          <a:p>
            <a:pPr algn="just">
              <a:spcAft>
                <a:spcPts val="0"/>
              </a:spcAft>
            </a:pPr>
            <a:r>
              <a:rPr lang="vi-VN" sz="4000" dirty="0">
                <a:latin typeface="Times New Roman" panose="02020603050405020304" pitchFamily="18" charset="0"/>
                <a:ea typeface="Times New Roman" panose="02020603050405020304" pitchFamily="18" charset="0"/>
                <a:cs typeface="Times New Roman" panose="02020603050405020304" pitchFamily="18" charset="0"/>
              </a:rPr>
              <a:t>- Tác phẩm chính:</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Nên vợ nên chồng</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Làng</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Vợ nhặt, …</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ectangle 38"/>
          <p:cNvSpPr/>
          <p:nvPr/>
        </p:nvSpPr>
        <p:spPr>
          <a:xfrm>
            <a:off x="4351138" y="3977805"/>
            <a:ext cx="11650861" cy="2554545"/>
          </a:xfrm>
          <a:prstGeom prst="rect">
            <a:avLst/>
          </a:prstGeom>
        </p:spPr>
        <p:txBody>
          <a:bodyPr wrap="square">
            <a:spAutoFit/>
          </a:bodyPr>
          <a:lstStyle/>
          <a:p>
            <a:pPr algn="just">
              <a:spcAft>
                <a:spcPts val="0"/>
              </a:spcAft>
            </a:pPr>
            <a:r>
              <a:rPr lang="vi-VN" sz="4000" dirty="0">
                <a:latin typeface="Times New Roman" panose="02020603050405020304" pitchFamily="18" charset="0"/>
                <a:ea typeface="Times New Roman" panose="02020603050405020304" pitchFamily="18" charset="0"/>
                <a:cs typeface="Times New Roman" panose="02020603050405020304" pitchFamily="18" charset="0"/>
              </a:rPr>
              <a:t>- Phong cách nghệ thuật: Sở trường viết về người nông dân và những sinh hoạt làng quê. Được coi là nhà văn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Một lòng đi về với đất với người nông dân, với cái thuần hậu, nguyên thuỷ của cuộc sống nông thôn</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AB1D5999-4246-4991-9F17-0EDB7BC3EE31}"/>
              </a:ext>
            </a:extLst>
          </p:cNvPr>
          <p:cNvSpPr/>
          <p:nvPr/>
        </p:nvSpPr>
        <p:spPr>
          <a:xfrm>
            <a:off x="6062717" y="1995225"/>
            <a:ext cx="3354316" cy="1069075"/>
          </a:xfrm>
          <a:prstGeom prst="rect">
            <a:avLst/>
          </a:prstGeom>
        </p:spPr>
        <p:txBody>
          <a:bodyPr wrap="none">
            <a:spAutoFit/>
          </a:bodyPr>
          <a:lstStyle/>
          <a:p>
            <a:pPr algn="just">
              <a:lnSpc>
                <a:spcPct val="115000"/>
              </a:lnSpc>
              <a:spcAft>
                <a:spcPts val="0"/>
              </a:spcAft>
            </a:pPr>
            <a:r>
              <a:rPr lang="en-US" sz="60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a:t>
            </a:r>
            <a:r>
              <a:rPr lang="vi-VN" sz="60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60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giả</a:t>
            </a:r>
            <a:endParaRPr lang="en-GB" sz="60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936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38" grpId="0"/>
      <p:bldP spid="39"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8" y="-1"/>
            <a:ext cx="18320658" cy="10334171"/>
          </a:xfrm>
          <a:prstGeom prst="rect">
            <a:avLst/>
          </a:prstGeom>
        </p:spPr>
      </p:pic>
      <p:sp>
        <p:nvSpPr>
          <p:cNvPr id="5" name="Rectangle 4"/>
          <p:cNvSpPr/>
          <p:nvPr/>
        </p:nvSpPr>
        <p:spPr>
          <a:xfrm>
            <a:off x="3139543" y="3322206"/>
            <a:ext cx="4296882" cy="1086964"/>
          </a:xfrm>
          <a:prstGeom prst="rect">
            <a:avLst/>
          </a:prstGeom>
        </p:spPr>
        <p:txBody>
          <a:bodyPr wrap="none">
            <a:spAutoFit/>
          </a:bodyPr>
          <a:lstStyle/>
          <a:p>
            <a:pPr algn="just">
              <a:lnSpc>
                <a:spcPct val="115000"/>
              </a:lnSpc>
              <a:spcAft>
                <a:spcPts val="0"/>
              </a:spcAft>
            </a:pPr>
            <a:r>
              <a:rPr lang="vi-VN" sz="6000" b="1" dirty="0">
                <a:solidFill>
                  <a:srgbClr val="FFFF00"/>
                </a:solidFill>
                <a:latin typeface="Times New Roman" panose="02020603050405020304" pitchFamily="18" charset="0"/>
                <a:ea typeface="MS Mincho"/>
                <a:cs typeface="Times New Roman" panose="02020603050405020304" pitchFamily="18" charset="0"/>
              </a:rPr>
              <a:t>b. </a:t>
            </a:r>
            <a:r>
              <a:rPr lang="en-US" sz="6000" b="1" dirty="0" err="1">
                <a:solidFill>
                  <a:srgbClr val="FFFF00"/>
                </a:solidFill>
                <a:latin typeface="Times New Roman" panose="02020603050405020304" pitchFamily="18" charset="0"/>
                <a:ea typeface="MS Mincho"/>
                <a:cs typeface="Times New Roman" panose="02020603050405020304" pitchFamily="18" charset="0"/>
              </a:rPr>
              <a:t>Tác</a:t>
            </a:r>
            <a:r>
              <a:rPr lang="en-US" sz="6000" b="1" dirty="0">
                <a:solidFill>
                  <a:srgbClr val="FFFF00"/>
                </a:solidFill>
                <a:latin typeface="Times New Roman" panose="02020603050405020304" pitchFamily="18" charset="0"/>
                <a:ea typeface="MS Mincho"/>
                <a:cs typeface="Times New Roman" panose="02020603050405020304" pitchFamily="18" charset="0"/>
              </a:rPr>
              <a:t> </a:t>
            </a:r>
            <a:r>
              <a:rPr lang="en-US" sz="6000" b="1" dirty="0" err="1">
                <a:solidFill>
                  <a:srgbClr val="FFFF00"/>
                </a:solidFill>
                <a:latin typeface="Times New Roman" panose="02020603050405020304" pitchFamily="18" charset="0"/>
                <a:ea typeface="MS Mincho"/>
                <a:cs typeface="Times New Roman" panose="02020603050405020304" pitchFamily="18" charset="0"/>
              </a:rPr>
              <a:t>phẩm</a:t>
            </a:r>
            <a:endParaRPr lang="en-GB" sz="4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83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4" name="Freeform 4"/>
          <p:cNvSpPr/>
          <p:nvPr/>
        </p:nvSpPr>
        <p:spPr>
          <a:xfrm>
            <a:off x="0" y="8801100"/>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graphicFrame>
        <p:nvGraphicFramePr>
          <p:cNvPr id="3" name="Table 2"/>
          <p:cNvGraphicFramePr>
            <a:graphicFrameLocks noGrp="1"/>
          </p:cNvGraphicFramePr>
          <p:nvPr>
            <p:extLst>
              <p:ext uri="{D42A27DB-BD31-4B8C-83A1-F6EECF244321}">
                <p14:modId xmlns:p14="http://schemas.microsoft.com/office/powerpoint/2010/main" val="3054871425"/>
              </p:ext>
            </p:extLst>
          </p:nvPr>
        </p:nvGraphicFramePr>
        <p:xfrm>
          <a:off x="838200" y="1409700"/>
          <a:ext cx="16611600" cy="7267956"/>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99822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110389">
                <a:tc gridSpan="2">
                  <a:txBody>
                    <a:bodyPr/>
                    <a:lstStyle/>
                    <a:p>
                      <a:pPr algn="ctr">
                        <a:lnSpc>
                          <a:spcPct val="100000"/>
                        </a:lnSpc>
                        <a:spcAft>
                          <a:spcPts val="0"/>
                        </a:spcAft>
                      </a:pPr>
                      <a:r>
                        <a:rPr lang="pt-BR"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GB"/>
                    </a:p>
                  </a:txBody>
                  <a:tcPr/>
                </a:tc>
                <a:extLst>
                  <a:ext uri="{0D108BD9-81ED-4DB2-BD59-A6C34878D82A}">
                    <a16:rowId xmlns:a16="http://schemas.microsoft.com/office/drawing/2014/main" val="10000"/>
                  </a:ext>
                </a:extLst>
              </a:tr>
              <a:tr h="110389">
                <a:tc>
                  <a:txBody>
                    <a:bodyPr/>
                    <a:lstStyle/>
                    <a:p>
                      <a:pPr algn="ctr">
                        <a:lnSpc>
                          <a:spcPct val="100000"/>
                        </a:lnSpc>
                        <a:spcAft>
                          <a:spcPts val="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00000"/>
                        </a:lnSpc>
                        <a:spcAft>
                          <a:spcPts val="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0001"/>
                  </a:ext>
                </a:extLst>
              </a:tr>
              <a:tr h="220779">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Xác định thể loại của văn bản.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Thể loại: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1168">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Văn bản có những nhân vật nào? </a:t>
                      </a:r>
                      <a:r>
                        <a:rPr lang="fr-FR" sz="3600" i="1">
                          <a:effectLst/>
                          <a:latin typeface="Times New Roman" panose="02020603050405020304" pitchFamily="18" charset="0"/>
                          <a:ea typeface="Times New Roman" panose="02020603050405020304" pitchFamily="18" charset="0"/>
                          <a:cs typeface="Times New Roman" panose="02020603050405020304" pitchFamily="18" charset="0"/>
                        </a:rPr>
                        <a:t>Ai là nhân vật chính?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fr-FR" sz="36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Nhân vật: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Nhân vật chính:.......................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7492">
                <a:tc>
                  <a:txBody>
                    <a:bodyPr/>
                    <a:lstStyle/>
                    <a:p>
                      <a:pPr algn="just">
                        <a:lnSpc>
                          <a:spcPct val="100000"/>
                        </a:lnSpc>
                        <a:spcAft>
                          <a:spcPts val="0"/>
                        </a:spcAft>
                      </a:pP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ăn bản được kể ở ngôi thứ mấy? </a:t>
                      </a:r>
                      <a:r>
                        <a:rPr lang="fr-FR" sz="3600" i="1">
                          <a:effectLst/>
                          <a:latin typeface="Times New Roman" panose="02020603050405020304" pitchFamily="18" charset="0"/>
                          <a:ea typeface="Times New Roman" panose="02020603050405020304" pitchFamily="18" charset="0"/>
                          <a:cs typeface="Times New Roman" panose="02020603050405020304" pitchFamily="18" charset="0"/>
                        </a:rPr>
                        <a:t>Ai là người kể lại câu chuyện?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Ngôi kể: ...................... (người kể chuyện là:......................)</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0389">
                <a:tc>
                  <a:txBody>
                    <a:bodyPr/>
                    <a:lstStyle/>
                    <a:p>
                      <a:pPr algn="just">
                        <a:lnSpc>
                          <a:spcPct val="100000"/>
                        </a:lnSpc>
                        <a:spcAft>
                          <a:spcPts val="0"/>
                        </a:spcAft>
                      </a:pPr>
                      <a:r>
                        <a:rPr lang="fr-FR" sz="3600" i="1">
                          <a:effectLst/>
                          <a:latin typeface="Times New Roman" panose="02020603050405020304" pitchFamily="18" charset="0"/>
                          <a:ea typeface="Times New Roman" panose="02020603050405020304" pitchFamily="18" charset="0"/>
                          <a:cs typeface="Times New Roman" panose="02020603050405020304" pitchFamily="18" charset="0"/>
                        </a:rPr>
                        <a:t>Văn bản viết về vấn đề gì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Đề tài: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0779">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Vấn đề cơ bản nào được đặt ra từ đề tài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Chủ đề: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5884">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Văn bản có thể chia thành mấy phần? Nội dung chính từng phần?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Bố cục:...................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84276">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Dựa vào bố cục, tóm tắt nội dung chính của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Rectangle 6"/>
          <p:cNvSpPr/>
          <p:nvPr/>
        </p:nvSpPr>
        <p:spPr>
          <a:xfrm>
            <a:off x="5410200" y="211125"/>
            <a:ext cx="6501075" cy="987450"/>
          </a:xfrm>
          <a:prstGeom prst="rect">
            <a:avLst/>
          </a:prstGeom>
        </p:spPr>
        <p:txBody>
          <a:bodyPr wrap="none">
            <a:spAutoFit/>
          </a:bodyPr>
          <a:lstStyle/>
          <a:p>
            <a:pPr algn="ctr">
              <a:lnSpc>
                <a:spcPct val="115000"/>
              </a:lnSpc>
            </a:pPr>
            <a:r>
              <a:rPr lang="en-US" sz="5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540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929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 y="-1"/>
            <a:ext cx="18284372" cy="10311923"/>
          </a:xfrm>
          <a:prstGeom prst="rect">
            <a:avLst/>
          </a:prstGeom>
        </p:spPr>
      </p:pic>
      <p:grpSp>
        <p:nvGrpSpPr>
          <p:cNvPr id="3" name="Group 6"/>
          <p:cNvGrpSpPr/>
          <p:nvPr/>
        </p:nvGrpSpPr>
        <p:grpSpPr>
          <a:xfrm>
            <a:off x="11582400" y="2088537"/>
            <a:ext cx="4267200" cy="1969709"/>
            <a:chOff x="0" y="0"/>
            <a:chExt cx="2815378" cy="505893"/>
          </a:xfrm>
          <a:scene3d>
            <a:camera prst="orthographicFront">
              <a:rot lat="0" lon="0" rev="0"/>
            </a:camera>
            <a:lightRig rig="contrasting" dir="t">
              <a:rot lat="0" lon="0" rev="1500000"/>
            </a:lightRig>
          </a:scene3d>
        </p:grpSpPr>
        <p:sp>
          <p:nvSpPr>
            <p:cNvPr id="4" name="Freeform 7"/>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a:ln>
              <a:noFill/>
            </a:ln>
            <a:effectLst>
              <a:outerShdw blurRad="149987" dist="250190" dir="8460000" algn="ctr">
                <a:srgbClr val="000000">
                  <a:alpha val="28000"/>
                </a:srgbClr>
              </a:outerShdw>
            </a:effectLst>
            <a:sp3d prstMaterial="metal">
              <a:bevelT w="88900" h="88900"/>
            </a:sp3d>
          </p:spPr>
        </p:sp>
        <p:sp>
          <p:nvSpPr>
            <p:cNvPr id="5" name="TextBox 8"/>
            <p:cNvSpPr txBox="1"/>
            <p:nvPr/>
          </p:nvSpPr>
          <p:spPr>
            <a:xfrm>
              <a:off x="0" y="-38100"/>
              <a:ext cx="2815378" cy="543993"/>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p>
          </p:txBody>
        </p:sp>
      </p:grpSp>
      <p:grpSp>
        <p:nvGrpSpPr>
          <p:cNvPr id="6" name="Group 9"/>
          <p:cNvGrpSpPr/>
          <p:nvPr/>
        </p:nvGrpSpPr>
        <p:grpSpPr>
          <a:xfrm>
            <a:off x="9448800" y="4382751"/>
            <a:ext cx="7924800" cy="2284749"/>
            <a:chOff x="0" y="0"/>
            <a:chExt cx="2815378" cy="505893"/>
          </a:xfrm>
          <a:scene3d>
            <a:camera prst="orthographicFront">
              <a:rot lat="0" lon="0" rev="0"/>
            </a:camera>
            <a:lightRig rig="contrasting" dir="t">
              <a:rot lat="0" lon="0" rev="1500000"/>
            </a:lightRig>
          </a:scene3d>
        </p:grpSpPr>
        <p:sp>
          <p:nvSpPr>
            <p:cNvPr id="7" name="Freeform 10"/>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a:ln>
              <a:noFill/>
            </a:ln>
            <a:effectLst>
              <a:outerShdw blurRad="149987" dist="250190" dir="8460000" algn="ctr">
                <a:srgbClr val="000000">
                  <a:alpha val="28000"/>
                </a:srgbClr>
              </a:outerShdw>
            </a:effectLst>
            <a:sp3d prstMaterial="metal">
              <a:bevelT w="88900" h="88900"/>
            </a:sp3d>
          </p:spPr>
        </p:sp>
        <p:sp>
          <p:nvSpPr>
            <p:cNvPr id="8" name="TextBox 11"/>
            <p:cNvSpPr txBox="1"/>
            <p:nvPr/>
          </p:nvSpPr>
          <p:spPr>
            <a:xfrm>
              <a:off x="0" y="-38100"/>
              <a:ext cx="2815378" cy="543993"/>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p>
          </p:txBody>
        </p:sp>
      </p:grpSp>
      <p:grpSp>
        <p:nvGrpSpPr>
          <p:cNvPr id="9" name="Group 6"/>
          <p:cNvGrpSpPr/>
          <p:nvPr/>
        </p:nvGrpSpPr>
        <p:grpSpPr>
          <a:xfrm>
            <a:off x="2667000" y="2088537"/>
            <a:ext cx="4060372" cy="1999617"/>
            <a:chOff x="0" y="0"/>
            <a:chExt cx="2815378" cy="505893"/>
          </a:xfrm>
          <a:scene3d>
            <a:camera prst="orthographicFront">
              <a:rot lat="0" lon="0" rev="0"/>
            </a:camera>
            <a:lightRig rig="contrasting" dir="t">
              <a:rot lat="0" lon="0" rev="1500000"/>
            </a:lightRig>
          </a:scene3d>
        </p:grpSpPr>
        <p:sp>
          <p:nvSpPr>
            <p:cNvPr id="10" name="Freeform 7"/>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a:ln>
              <a:noFill/>
            </a:ln>
            <a:effectLst>
              <a:outerShdw blurRad="149987" dist="250190" dir="8460000" algn="ctr">
                <a:srgbClr val="000000">
                  <a:alpha val="28000"/>
                </a:srgbClr>
              </a:outerShdw>
            </a:effectLst>
            <a:sp3d prstMaterial="metal">
              <a:bevelT w="88900" h="88900"/>
            </a:sp3d>
          </p:spPr>
        </p:sp>
        <p:sp>
          <p:nvSpPr>
            <p:cNvPr id="11" name="TextBox 8"/>
            <p:cNvSpPr txBox="1"/>
            <p:nvPr/>
          </p:nvSpPr>
          <p:spPr>
            <a:xfrm>
              <a:off x="0" y="-38100"/>
              <a:ext cx="2815378" cy="543993"/>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p>
          </p:txBody>
        </p:sp>
      </p:grpSp>
      <p:grpSp>
        <p:nvGrpSpPr>
          <p:cNvPr id="12" name="Group 9"/>
          <p:cNvGrpSpPr/>
          <p:nvPr/>
        </p:nvGrpSpPr>
        <p:grpSpPr>
          <a:xfrm>
            <a:off x="2514599" y="4377306"/>
            <a:ext cx="4212773" cy="2290194"/>
            <a:chOff x="0" y="0"/>
            <a:chExt cx="2815378" cy="505893"/>
          </a:xfrm>
          <a:scene3d>
            <a:camera prst="orthographicFront">
              <a:rot lat="0" lon="0" rev="0"/>
            </a:camera>
            <a:lightRig rig="contrasting" dir="t">
              <a:rot lat="0" lon="0" rev="1500000"/>
            </a:lightRig>
          </a:scene3d>
        </p:grpSpPr>
        <p:sp>
          <p:nvSpPr>
            <p:cNvPr id="13" name="Freeform 10"/>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a:ln>
              <a:noFill/>
            </a:ln>
            <a:effectLst>
              <a:outerShdw blurRad="149987" dist="250190" dir="8460000" algn="ctr">
                <a:srgbClr val="000000">
                  <a:alpha val="28000"/>
                </a:srgbClr>
              </a:outerShdw>
            </a:effectLst>
            <a:sp3d prstMaterial="metal">
              <a:bevelT w="88900" h="88900"/>
            </a:sp3d>
          </p:spPr>
        </p:sp>
        <p:sp>
          <p:nvSpPr>
            <p:cNvPr id="14" name="TextBox 11"/>
            <p:cNvSpPr txBox="1"/>
            <p:nvPr/>
          </p:nvSpPr>
          <p:spPr>
            <a:xfrm>
              <a:off x="0" y="-38100"/>
              <a:ext cx="2815378" cy="543993"/>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p>
          </p:txBody>
        </p:sp>
      </p:grpSp>
      <p:sp>
        <p:nvSpPr>
          <p:cNvPr id="20" name="Rectangle 19"/>
          <p:cNvSpPr/>
          <p:nvPr/>
        </p:nvSpPr>
        <p:spPr>
          <a:xfrm>
            <a:off x="3298372" y="2275945"/>
            <a:ext cx="3031023" cy="1446550"/>
          </a:xfrm>
          <a:prstGeom prst="rect">
            <a:avLst/>
          </a:prstGeom>
        </p:spPr>
        <p:txBody>
          <a:bodyPr wrap="none">
            <a:spAutoFit/>
          </a:bodyPr>
          <a:lstStyle/>
          <a:p>
            <a:pPr algn="ctr"/>
            <a:r>
              <a:rPr lang="en-GB" sz="4400" b="1">
                <a:latin typeface="Times New Roman" panose="02020603050405020304" pitchFamily="18" charset="0"/>
                <a:ea typeface="Calibri" panose="020F0502020204030204" pitchFamily="34" charset="0"/>
              </a:rPr>
              <a:t>Thể loại</a:t>
            </a:r>
            <a:endParaRPr lang="vi-VN" sz="4400" b="1">
              <a:latin typeface="Times New Roman" panose="02020603050405020304" pitchFamily="18" charset="0"/>
              <a:ea typeface="Calibri" panose="020F0502020204030204" pitchFamily="34" charset="0"/>
            </a:endParaRPr>
          </a:p>
          <a:p>
            <a:pPr algn="ctr"/>
            <a:r>
              <a:rPr lang="en-GB" sz="4400">
                <a:latin typeface="Times New Roman" panose="02020603050405020304" pitchFamily="18" charset="0"/>
                <a:ea typeface="Calibri" panose="020F0502020204030204" pitchFamily="34" charset="0"/>
              </a:rPr>
              <a:t>Truyện ngắn</a:t>
            </a:r>
            <a:endParaRPr lang="en-GB" sz="4400"/>
          </a:p>
        </p:txBody>
      </p:sp>
      <p:sp>
        <p:nvSpPr>
          <p:cNvPr id="21" name="Rectangle 20"/>
          <p:cNvSpPr/>
          <p:nvPr/>
        </p:nvSpPr>
        <p:spPr>
          <a:xfrm>
            <a:off x="2598058" y="4794217"/>
            <a:ext cx="3886000" cy="1446550"/>
          </a:xfrm>
          <a:prstGeom prst="rect">
            <a:avLst/>
          </a:prstGeom>
        </p:spPr>
        <p:txBody>
          <a:bodyPr wrap="none">
            <a:spAutoFit/>
          </a:bodyPr>
          <a:lstStyle/>
          <a:p>
            <a:pPr algn="ctr"/>
            <a:r>
              <a:rPr lang="en-GB" sz="4400" b="1">
                <a:latin typeface="Times New Roman" panose="02020603050405020304" pitchFamily="18" charset="0"/>
                <a:ea typeface="Calibri" panose="020F0502020204030204" pitchFamily="34" charset="0"/>
              </a:rPr>
              <a:t>Nhân vật chính</a:t>
            </a:r>
            <a:endParaRPr lang="vi-VN" sz="4400" b="1">
              <a:latin typeface="Times New Roman" panose="02020603050405020304" pitchFamily="18" charset="0"/>
              <a:ea typeface="Calibri" panose="020F0502020204030204" pitchFamily="34" charset="0"/>
            </a:endParaRPr>
          </a:p>
          <a:p>
            <a:pPr algn="ctr"/>
            <a:r>
              <a:rPr lang="en-GB" sz="4400">
                <a:latin typeface="Times New Roman" panose="02020603050405020304" pitchFamily="18" charset="0"/>
                <a:ea typeface="Calibri" panose="020F0502020204030204" pitchFamily="34" charset="0"/>
              </a:rPr>
              <a:t>Ông Hai</a:t>
            </a:r>
            <a:endParaRPr lang="en-GB" sz="4400"/>
          </a:p>
        </p:txBody>
      </p:sp>
      <p:sp>
        <p:nvSpPr>
          <p:cNvPr id="22" name="Rectangle 21"/>
          <p:cNvSpPr/>
          <p:nvPr/>
        </p:nvSpPr>
        <p:spPr>
          <a:xfrm>
            <a:off x="11691413" y="2309587"/>
            <a:ext cx="4001416" cy="1446550"/>
          </a:xfrm>
          <a:prstGeom prst="rect">
            <a:avLst/>
          </a:prstGeom>
        </p:spPr>
        <p:txBody>
          <a:bodyPr wrap="none">
            <a:spAutoFit/>
          </a:bodyPr>
          <a:lstStyle/>
          <a:p>
            <a:pPr algn="ctr"/>
            <a:r>
              <a:rPr lang="en-GB" sz="4400" b="1">
                <a:latin typeface="Times New Roman" panose="02020603050405020304" pitchFamily="18" charset="0"/>
                <a:ea typeface="Calibri" panose="020F0502020204030204" pitchFamily="34" charset="0"/>
              </a:rPr>
              <a:t>Đề tài</a:t>
            </a:r>
            <a:endParaRPr lang="vi-VN" sz="4400">
              <a:latin typeface="Times New Roman" panose="02020603050405020304" pitchFamily="18" charset="0"/>
              <a:ea typeface="Calibri" panose="020F0502020204030204" pitchFamily="34" charset="0"/>
            </a:endParaRPr>
          </a:p>
          <a:p>
            <a:pPr algn="ctr"/>
            <a:r>
              <a:rPr lang="en-GB" sz="4400">
                <a:latin typeface="Times New Roman" panose="02020603050405020304" pitchFamily="18" charset="0"/>
                <a:ea typeface="Calibri" panose="020F0502020204030204" pitchFamily="34" charset="0"/>
              </a:rPr>
              <a:t> </a:t>
            </a:r>
            <a:r>
              <a:rPr lang="vi-VN" sz="4400">
                <a:latin typeface="Times New Roman" panose="02020603050405020304" pitchFamily="18" charset="0"/>
                <a:ea typeface="Calibri" panose="020F0502020204030204" pitchFamily="34" charset="0"/>
              </a:rPr>
              <a:t>N</a:t>
            </a:r>
            <a:r>
              <a:rPr lang="en-GB" sz="4400">
                <a:latin typeface="Times New Roman" panose="02020603050405020304" pitchFamily="18" charset="0"/>
                <a:ea typeface="Calibri" panose="020F0502020204030204" pitchFamily="34" charset="0"/>
              </a:rPr>
              <a:t>gười nông dân</a:t>
            </a:r>
            <a:endParaRPr lang="en-GB" sz="4400"/>
          </a:p>
        </p:txBody>
      </p:sp>
      <p:sp>
        <p:nvSpPr>
          <p:cNvPr id="23" name="Rectangle 22"/>
          <p:cNvSpPr/>
          <p:nvPr/>
        </p:nvSpPr>
        <p:spPr>
          <a:xfrm>
            <a:off x="9753600" y="4555629"/>
            <a:ext cx="7315200" cy="1938992"/>
          </a:xfrm>
          <a:prstGeom prst="rect">
            <a:avLst/>
          </a:prstGeom>
        </p:spPr>
        <p:txBody>
          <a:bodyPr wrap="square">
            <a:spAutoFit/>
          </a:bodyPr>
          <a:lstStyle/>
          <a:p>
            <a:pPr algn="ctr"/>
            <a:r>
              <a:rPr lang="en-GB" sz="4000" b="1">
                <a:latin typeface="Times New Roman" panose="02020603050405020304" pitchFamily="18" charset="0"/>
                <a:ea typeface="Calibri" panose="020F0502020204030204" pitchFamily="34" charset="0"/>
              </a:rPr>
              <a:t>Chủ đề</a:t>
            </a:r>
            <a:endParaRPr lang="vi-VN" sz="4000">
              <a:latin typeface="Times New Roman" panose="02020603050405020304" pitchFamily="18" charset="0"/>
              <a:ea typeface="Calibri" panose="020F0502020204030204" pitchFamily="34" charset="0"/>
            </a:endParaRPr>
          </a:p>
          <a:p>
            <a:pPr algn="just"/>
            <a:r>
              <a:rPr lang="vi-VN" sz="4000">
                <a:latin typeface="Times New Roman" panose="02020603050405020304" pitchFamily="18" charset="0"/>
                <a:ea typeface="Calibri" panose="020F0502020204030204" pitchFamily="34" charset="0"/>
              </a:rPr>
              <a:t>T</a:t>
            </a:r>
            <a:r>
              <a:rPr lang="en-GB" sz="4000">
                <a:latin typeface="Times New Roman" panose="02020603050405020304" pitchFamily="18" charset="0"/>
                <a:ea typeface="Calibri" panose="020F0502020204030204" pitchFamily="34" charset="0"/>
              </a:rPr>
              <a:t>ình yêu làng, yêu nước</a:t>
            </a:r>
            <a:r>
              <a:rPr lang="vi-VN" sz="4000">
                <a:latin typeface="Times New Roman" panose="02020603050405020304" pitchFamily="18" charset="0"/>
                <a:ea typeface="Calibri" panose="020F0502020204030204" pitchFamily="34" charset="0"/>
              </a:rPr>
              <a:t> </a:t>
            </a:r>
            <a:r>
              <a:rPr lang="en-GB" sz="4000">
                <a:latin typeface="Times New Roman" panose="02020603050405020304" pitchFamily="18" charset="0"/>
                <a:ea typeface="Calibri" panose="020F0502020204030204" pitchFamily="34" charset="0"/>
              </a:rPr>
              <a:t>của người nông dân trong kháng chiến</a:t>
            </a:r>
            <a:endParaRPr lang="en-GB" sz="4000"/>
          </a:p>
        </p:txBody>
      </p:sp>
    </p:spTree>
    <p:extLst>
      <p:ext uri="{BB962C8B-B14F-4D97-AF65-F5344CB8AC3E}">
        <p14:creationId xmlns:p14="http://schemas.microsoft.com/office/powerpoint/2010/main" val="376642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grpSp>
        <p:nvGrpSpPr>
          <p:cNvPr id="3" name="Group 3"/>
          <p:cNvGrpSpPr/>
          <p:nvPr/>
        </p:nvGrpSpPr>
        <p:grpSpPr>
          <a:xfrm>
            <a:off x="1240256" y="3017391"/>
            <a:ext cx="5076635" cy="4262107"/>
            <a:chOff x="0" y="0"/>
            <a:chExt cx="812800" cy="987598"/>
          </a:xfrm>
        </p:grpSpPr>
        <p:sp>
          <p:nvSpPr>
            <p:cNvPr id="4" name="Freeform 4"/>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257167"/>
            </a:solidFill>
          </p:spPr>
        </p:sp>
        <p:sp>
          <p:nvSpPr>
            <p:cNvPr id="5" name="TextBox 5"/>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1087856" y="2864991"/>
            <a:ext cx="5076636" cy="4262107"/>
            <a:chOff x="0" y="0"/>
            <a:chExt cx="812800" cy="987598"/>
          </a:xfrm>
        </p:grpSpPr>
        <p:sp>
          <p:nvSpPr>
            <p:cNvPr id="7" name="Freeform 7"/>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FFFFFF"/>
            </a:solidFill>
          </p:spPr>
        </p:sp>
        <p:sp>
          <p:nvSpPr>
            <p:cNvPr id="8" name="TextBox 8"/>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7119272" y="2987746"/>
            <a:ext cx="4796368" cy="4262107"/>
            <a:chOff x="0" y="0"/>
            <a:chExt cx="812800" cy="987598"/>
          </a:xfrm>
        </p:grpSpPr>
        <p:sp>
          <p:nvSpPr>
            <p:cNvPr id="12" name="Freeform 12"/>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257167"/>
            </a:solidFill>
          </p:spPr>
        </p:sp>
        <p:sp>
          <p:nvSpPr>
            <p:cNvPr id="13" name="TextBox 13"/>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6838698" y="2835346"/>
            <a:ext cx="4924541" cy="4262107"/>
            <a:chOff x="0" y="0"/>
            <a:chExt cx="812800" cy="987598"/>
          </a:xfrm>
        </p:grpSpPr>
        <p:sp>
          <p:nvSpPr>
            <p:cNvPr id="15" name="Freeform 15"/>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FFFFFF"/>
            </a:solidFill>
          </p:spPr>
        </p:sp>
        <p:sp>
          <p:nvSpPr>
            <p:cNvPr id="16" name="TextBox 16"/>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9" name="Group 19"/>
          <p:cNvGrpSpPr/>
          <p:nvPr/>
        </p:nvGrpSpPr>
        <p:grpSpPr>
          <a:xfrm>
            <a:off x="12494448" y="3017391"/>
            <a:ext cx="5034098" cy="4262107"/>
            <a:chOff x="0" y="0"/>
            <a:chExt cx="812800" cy="987598"/>
          </a:xfrm>
        </p:grpSpPr>
        <p:sp>
          <p:nvSpPr>
            <p:cNvPr id="20" name="Freeform 20"/>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257167"/>
            </a:solidFill>
          </p:spPr>
        </p:sp>
        <p:sp>
          <p:nvSpPr>
            <p:cNvPr id="21" name="TextBox 21"/>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2" name="Group 22"/>
          <p:cNvGrpSpPr/>
          <p:nvPr/>
        </p:nvGrpSpPr>
        <p:grpSpPr>
          <a:xfrm>
            <a:off x="12342046" y="2864991"/>
            <a:ext cx="5034099" cy="4262107"/>
            <a:chOff x="0" y="0"/>
            <a:chExt cx="812800" cy="987598"/>
          </a:xfrm>
        </p:grpSpPr>
        <p:sp>
          <p:nvSpPr>
            <p:cNvPr id="23" name="Freeform 23"/>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FFFFFF"/>
            </a:solidFill>
          </p:spPr>
        </p:sp>
        <p:sp>
          <p:nvSpPr>
            <p:cNvPr id="24" name="TextBox 24"/>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7" name="Freeform 27"/>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sp>
        <p:nvSpPr>
          <p:cNvPr id="28" name="Freeform 28"/>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29" name="Freeform 29"/>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30" name="TextBox 30"/>
          <p:cNvSpPr txBox="1"/>
          <p:nvPr/>
        </p:nvSpPr>
        <p:spPr>
          <a:xfrm>
            <a:off x="5576660" y="1166453"/>
            <a:ext cx="7134680" cy="807913"/>
          </a:xfrm>
          <a:prstGeom prst="rect">
            <a:avLst/>
          </a:prstGeom>
        </p:spPr>
        <p:txBody>
          <a:bodyPr lIns="0" tIns="0" rIns="0" bIns="0" rtlCol="0" anchor="t">
            <a:spAutoFit/>
          </a:bodyPr>
          <a:lstStyle/>
          <a:p>
            <a:pPr algn="ctr">
              <a:lnSpc>
                <a:spcPts val="6937"/>
              </a:lnSpc>
              <a:spcBef>
                <a:spcPct val="0"/>
              </a:spcBef>
            </a:pPr>
            <a:r>
              <a:rPr lang="en-US" sz="4800" b="1" i="1" dirty="0">
                <a:effectLst>
                  <a:glow rad="63500">
                    <a:schemeClr val="accent2">
                      <a:satMod val="175000"/>
                      <a:alpha val="40000"/>
                    </a:schemeClr>
                  </a:glow>
                </a:effectLst>
                <a:latin typeface="Times New Roman" panose="02020603050405020304" pitchFamily="18" charset="0"/>
                <a:cs typeface="Times New Roman" panose="02020603050405020304" pitchFamily="18" charset="0"/>
              </a:rPr>
              <a:t>c. </a:t>
            </a:r>
            <a:r>
              <a:rPr lang="vi-VN" sz="4800" b="1" i="1" dirty="0">
                <a:effectLst>
                  <a:glow rad="63500">
                    <a:schemeClr val="accent2">
                      <a:satMod val="175000"/>
                      <a:alpha val="40000"/>
                    </a:schemeClr>
                  </a:glow>
                </a:effectLst>
                <a:latin typeface="Times New Roman" panose="02020603050405020304" pitchFamily="18" charset="0"/>
                <a:cs typeface="Times New Roman" panose="02020603050405020304" pitchFamily="18" charset="0"/>
              </a:rPr>
              <a:t>Bố cục</a:t>
            </a:r>
            <a:endParaRPr lang="en-US" sz="4800" i="1" dirty="0">
              <a:solidFill>
                <a:srgbClr val="257167"/>
              </a:solidFill>
              <a:effectLst>
                <a:glow rad="63500">
                  <a:schemeClr val="accent2">
                    <a:satMod val="175000"/>
                    <a:alpha val="40000"/>
                  </a:schemeClr>
                </a:glow>
              </a:effectLst>
              <a:latin typeface="Times New Roman" panose="02020603050405020304" pitchFamily="18" charset="0"/>
              <a:ea typeface="Lilita One"/>
              <a:cs typeface="Times New Roman" panose="02020603050405020304" pitchFamily="18" charset="0"/>
              <a:sym typeface="Lilita One"/>
            </a:endParaRPr>
          </a:p>
        </p:txBody>
      </p:sp>
      <p:sp>
        <p:nvSpPr>
          <p:cNvPr id="34" name="Rectangle 33"/>
          <p:cNvSpPr/>
          <p:nvPr/>
        </p:nvSpPr>
        <p:spPr>
          <a:xfrm>
            <a:off x="1378273" y="3077273"/>
            <a:ext cx="4548569" cy="3970318"/>
          </a:xfrm>
          <a:prstGeom prst="rect">
            <a:avLst/>
          </a:prstGeom>
        </p:spPr>
        <p:txBody>
          <a:bodyPr wrap="square">
            <a:spAutoFit/>
          </a:bodyPr>
          <a:lstStyle/>
          <a:p>
            <a:pPr algn="ctr">
              <a:spcAft>
                <a:spcPts val="0"/>
              </a:spcAft>
            </a:pPr>
            <a:r>
              <a:rPr lang="en-GB" sz="3600" b="1">
                <a:latin typeface="Times New Roman" panose="02020603050405020304" pitchFamily="18" charset="0"/>
                <a:ea typeface="Times New Roman" panose="02020603050405020304" pitchFamily="18" charset="0"/>
                <a:cs typeface="Times New Roman" panose="02020603050405020304" pitchFamily="18" charset="0"/>
              </a:rPr>
              <a:t>Phần 1</a:t>
            </a:r>
            <a:endParaRPr lang="vi-VN" sz="3600" b="1">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GB" sz="3600">
                <a:latin typeface="Times New Roman" panose="02020603050405020304" pitchFamily="18" charset="0"/>
                <a:ea typeface="Times New Roman" panose="02020603050405020304" pitchFamily="18" charset="0"/>
                <a:cs typeface="Times New Roman" panose="02020603050405020304" pitchFamily="18" charset="0"/>
              </a:rPr>
              <a:t>(từ đầu… “</a:t>
            </a:r>
            <a:r>
              <a:rPr lang="en-GB" sz="3600" i="1">
                <a:latin typeface="Times New Roman" panose="02020603050405020304" pitchFamily="18" charset="0"/>
                <a:ea typeface="Times New Roman" panose="02020603050405020304" pitchFamily="18" charset="0"/>
                <a:cs typeface="Times New Roman" panose="02020603050405020304" pitchFamily="18" charset="0"/>
              </a:rPr>
              <a:t>Ông thoáng nghĩ đến mụ chủ nhà</a:t>
            </a:r>
            <a:r>
              <a:rPr lang="en-GB" sz="3600">
                <a:latin typeface="Times New Roman" panose="02020603050405020304" pitchFamily="18" charset="0"/>
                <a:ea typeface="Times New Roman" panose="02020603050405020304" pitchFamily="18" charset="0"/>
                <a:cs typeface="Times New Roman" panose="02020603050405020304" pitchFamily="18" charset="0"/>
              </a:rPr>
              <a:t>”): Hoàn cảnh, tâm trạng của ông Hai khi nghe tin đồn làng chợ Dầu Việt gian.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34"/>
          <p:cNvSpPr/>
          <p:nvPr/>
        </p:nvSpPr>
        <p:spPr>
          <a:xfrm>
            <a:off x="7149201" y="3051428"/>
            <a:ext cx="4280990" cy="3416320"/>
          </a:xfrm>
          <a:prstGeom prst="rect">
            <a:avLst/>
          </a:prstGeom>
        </p:spPr>
        <p:txBody>
          <a:bodyPr wrap="square">
            <a:spAutoFit/>
          </a:bodyPr>
          <a:lstStyle/>
          <a:p>
            <a:pPr algn="ctr"/>
            <a:r>
              <a:rPr lang="en-GB" sz="3600" b="1">
                <a:latin typeface="Times New Roman" panose="02020603050405020304" pitchFamily="18" charset="0"/>
                <a:ea typeface="Times New Roman" panose="02020603050405020304" pitchFamily="18" charset="0"/>
              </a:rPr>
              <a:t>Phần 2</a:t>
            </a:r>
            <a:endParaRPr lang="vi-VN" sz="3600" b="1">
              <a:latin typeface="Times New Roman" panose="02020603050405020304" pitchFamily="18" charset="0"/>
              <a:ea typeface="Times New Roman" panose="02020603050405020304" pitchFamily="18" charset="0"/>
            </a:endParaRPr>
          </a:p>
          <a:p>
            <a:pPr algn="just"/>
            <a:r>
              <a:rPr lang="en-GB" sz="3600">
                <a:latin typeface="Times New Roman" panose="02020603050405020304" pitchFamily="18" charset="0"/>
                <a:ea typeface="Times New Roman" panose="02020603050405020304" pitchFamily="18" charset="0"/>
              </a:rPr>
              <a:t>(tiếp</a:t>
            </a:r>
            <a:r>
              <a:rPr lang="en-GB" sz="3600" i="1">
                <a:latin typeface="Times New Roman" panose="02020603050405020304" pitchFamily="18" charset="0"/>
                <a:ea typeface="Times New Roman" panose="02020603050405020304" pitchFamily="18" charset="0"/>
              </a:rPr>
              <a:t>… “vợi đi được đôi phần”</a:t>
            </a:r>
            <a:r>
              <a:rPr lang="en-GB" sz="3600">
                <a:latin typeface="Times New Roman" panose="02020603050405020304" pitchFamily="18" charset="0"/>
                <a:ea typeface="Times New Roman" panose="02020603050405020304" pitchFamily="18" charset="0"/>
              </a:rPr>
              <a:t>):</a:t>
            </a:r>
            <a:r>
              <a:rPr lang="en-GB" sz="3600" b="1">
                <a:latin typeface="Times New Roman" panose="02020603050405020304" pitchFamily="18" charset="0"/>
                <a:ea typeface="Times New Roman" panose="02020603050405020304" pitchFamily="18" charset="0"/>
              </a:rPr>
              <a:t> </a:t>
            </a:r>
            <a:r>
              <a:rPr lang="en-GB" sz="3600">
                <a:latin typeface="Times New Roman" panose="02020603050405020304" pitchFamily="18" charset="0"/>
                <a:ea typeface="Times New Roman" panose="02020603050405020304" pitchFamily="18" charset="0"/>
              </a:rPr>
              <a:t>Diễn biến tâm trạng của ông Hai sau khi nghe tin đồn làng mình Việt gian. </a:t>
            </a:r>
            <a:endParaRPr lang="en-GB" sz="3600"/>
          </a:p>
        </p:txBody>
      </p:sp>
      <p:sp>
        <p:nvSpPr>
          <p:cNvPr id="36" name="Rectangle 35"/>
          <p:cNvSpPr/>
          <p:nvPr/>
        </p:nvSpPr>
        <p:spPr>
          <a:xfrm>
            <a:off x="12598794" y="3140722"/>
            <a:ext cx="4520602" cy="3416320"/>
          </a:xfrm>
          <a:prstGeom prst="rect">
            <a:avLst/>
          </a:prstGeom>
        </p:spPr>
        <p:txBody>
          <a:bodyPr wrap="square">
            <a:spAutoFit/>
          </a:bodyPr>
          <a:lstStyle/>
          <a:p>
            <a:pPr algn="ctr"/>
            <a:r>
              <a:rPr lang="en-GB" sz="3600" b="1">
                <a:latin typeface="Times New Roman" panose="02020603050405020304" pitchFamily="18" charset="0"/>
                <a:ea typeface="Times New Roman" panose="02020603050405020304" pitchFamily="18" charset="0"/>
              </a:rPr>
              <a:t>Phần 3</a:t>
            </a:r>
            <a:endParaRPr lang="vi-VN" sz="3600" b="1">
              <a:latin typeface="Times New Roman" panose="02020603050405020304" pitchFamily="18" charset="0"/>
              <a:ea typeface="Times New Roman" panose="02020603050405020304" pitchFamily="18" charset="0"/>
            </a:endParaRPr>
          </a:p>
          <a:p>
            <a:pPr algn="just"/>
            <a:r>
              <a:rPr lang="en-GB" sz="3600" b="1">
                <a:latin typeface="Times New Roman" panose="02020603050405020304" pitchFamily="18" charset="0"/>
                <a:ea typeface="Times New Roman" panose="02020603050405020304" pitchFamily="18" charset="0"/>
              </a:rPr>
              <a:t>(</a:t>
            </a:r>
            <a:r>
              <a:rPr lang="en-GB" sz="3600">
                <a:latin typeface="Times New Roman" panose="02020603050405020304" pitchFamily="18" charset="0"/>
                <a:ea typeface="Times New Roman" panose="02020603050405020304" pitchFamily="18" charset="0"/>
              </a:rPr>
              <a:t>phần còn lại)</a:t>
            </a:r>
            <a:r>
              <a:rPr lang="en-GB" sz="3600" b="1">
                <a:latin typeface="Times New Roman" panose="02020603050405020304" pitchFamily="18" charset="0"/>
                <a:ea typeface="Times New Roman" panose="02020603050405020304" pitchFamily="18" charset="0"/>
              </a:rPr>
              <a:t> </a:t>
            </a:r>
            <a:r>
              <a:rPr lang="en-GB" sz="3600">
                <a:latin typeface="Times New Roman" panose="02020603050405020304" pitchFamily="18" charset="0"/>
                <a:ea typeface="Calibri" panose="020F0502020204030204" pitchFamily="34" charset="0"/>
              </a:rPr>
              <a:t>Hành động và tâm trạng của ông Hai khi nghe được tin cải chính làng mình không theo Tây.</a:t>
            </a:r>
            <a:endParaRPr lang="en-GB" sz="3600"/>
          </a:p>
        </p:txBody>
      </p:sp>
    </p:spTree>
    <p:extLst>
      <p:ext uri="{BB962C8B-B14F-4D97-AF65-F5344CB8AC3E}">
        <p14:creationId xmlns:p14="http://schemas.microsoft.com/office/powerpoint/2010/main" val="298455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1000" fill="hold"/>
                                        <p:tgtEl>
                                          <p:spTgt spid="3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par>
                                <p:cTn id="47" presetID="16" presetClass="entr" presetSubtype="21"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par>
                                <p:cTn id="50" presetID="16" presetClass="entr" presetSubtype="21"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par>
                                <p:cTn id="53" presetID="16" presetClass="entr" presetSubtype="2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3" name="Group 4"/>
          <p:cNvGrpSpPr/>
          <p:nvPr/>
        </p:nvGrpSpPr>
        <p:grpSpPr>
          <a:xfrm>
            <a:off x="9753600" y="158064"/>
            <a:ext cx="8610600" cy="9938436"/>
            <a:chOff x="0" y="-38100"/>
            <a:chExt cx="2002648" cy="1450584"/>
          </a:xfrm>
        </p:grpSpPr>
        <p:sp>
          <p:nvSpPr>
            <p:cNvPr id="4" name="Freeform 5"/>
            <p:cNvSpPr/>
            <p:nvPr/>
          </p:nvSpPr>
          <p:spPr>
            <a:xfrm>
              <a:off x="0" y="-22244"/>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sp>
        <p:sp>
          <p:nvSpPr>
            <p:cNvPr id="5" name="TextBox 6"/>
            <p:cNvSpPr txBox="1"/>
            <p:nvPr/>
          </p:nvSpPr>
          <p:spPr>
            <a:xfrm>
              <a:off x="0" y="-38100"/>
              <a:ext cx="2002648" cy="1450584"/>
            </a:xfrm>
            <a:prstGeom prst="rect">
              <a:avLst/>
            </a:prstGeom>
          </p:spPr>
          <p:txBody>
            <a:bodyPr lIns="50800" tIns="50800" rIns="50800" bIns="50800" rtlCol="0" anchor="ctr"/>
            <a:lstStyle/>
            <a:p>
              <a:pPr algn="ctr">
                <a:lnSpc>
                  <a:spcPts val="2659"/>
                </a:lnSpc>
              </a:pPr>
              <a:endParaRPr/>
            </a:p>
          </p:txBody>
        </p:sp>
      </p:grpSp>
      <p:sp>
        <p:nvSpPr>
          <p:cNvPr id="6" name="Rectangle 5"/>
          <p:cNvSpPr/>
          <p:nvPr/>
        </p:nvSpPr>
        <p:spPr>
          <a:xfrm>
            <a:off x="11430000" y="266700"/>
            <a:ext cx="4053033" cy="707886"/>
          </a:xfrm>
          <a:prstGeom prst="rect">
            <a:avLst/>
          </a:prstGeom>
        </p:spPr>
        <p:txBody>
          <a:bodyPr wrap="none">
            <a:spAutoFit/>
          </a:bodyPr>
          <a:lstStyle/>
          <a:p>
            <a:r>
              <a:rPr lang="en-GB" sz="4000" b="1" dirty="0">
                <a:latin typeface="Times New Roman" panose="02020603050405020304" pitchFamily="18" charset="0"/>
                <a:ea typeface="Times New Roman" panose="02020603050405020304" pitchFamily="18" charset="0"/>
              </a:rPr>
              <a:t>d. </a:t>
            </a:r>
            <a:r>
              <a:rPr lang="en-GB" sz="4000" b="1" dirty="0" err="1">
                <a:latin typeface="Times New Roman" panose="02020603050405020304" pitchFamily="18" charset="0"/>
                <a:ea typeface="Times New Roman" panose="02020603050405020304" pitchFamily="18" charset="0"/>
              </a:rPr>
              <a:t>Tóm</a:t>
            </a:r>
            <a:r>
              <a:rPr lang="en-GB" sz="4000" b="1" dirty="0">
                <a:latin typeface="Times New Roman" panose="02020603050405020304" pitchFamily="18" charset="0"/>
                <a:ea typeface="Times New Roman" panose="02020603050405020304" pitchFamily="18" charset="0"/>
              </a:rPr>
              <a:t> </a:t>
            </a:r>
            <a:r>
              <a:rPr lang="en-GB" sz="4000" b="1" dirty="0" err="1">
                <a:latin typeface="Times New Roman" panose="02020603050405020304" pitchFamily="18" charset="0"/>
                <a:ea typeface="Times New Roman" panose="02020603050405020304" pitchFamily="18" charset="0"/>
              </a:rPr>
              <a:t>tắt</a:t>
            </a:r>
            <a:r>
              <a:rPr lang="en-GB" sz="4000" b="1" dirty="0">
                <a:latin typeface="Times New Roman" panose="02020603050405020304" pitchFamily="18" charset="0"/>
                <a:ea typeface="Times New Roman" panose="02020603050405020304" pitchFamily="18" charset="0"/>
              </a:rPr>
              <a:t> </a:t>
            </a:r>
            <a:r>
              <a:rPr lang="en-GB" sz="4000" b="1" dirty="0" err="1">
                <a:latin typeface="Times New Roman" panose="02020603050405020304" pitchFamily="18" charset="0"/>
                <a:ea typeface="Times New Roman" panose="02020603050405020304" pitchFamily="18" charset="0"/>
              </a:rPr>
              <a:t>truyện</a:t>
            </a:r>
            <a:endParaRPr lang="en-GB" sz="4000" dirty="0"/>
          </a:p>
        </p:txBody>
      </p:sp>
      <p:sp>
        <p:nvSpPr>
          <p:cNvPr id="7" name="Rectangle 6"/>
          <p:cNvSpPr/>
          <p:nvPr/>
        </p:nvSpPr>
        <p:spPr>
          <a:xfrm>
            <a:off x="10058400" y="1028700"/>
            <a:ext cx="8229600" cy="8463855"/>
          </a:xfrm>
          <a:prstGeom prst="rect">
            <a:avLst/>
          </a:prstGeom>
        </p:spPr>
        <p:txBody>
          <a:bodyPr wrap="square">
            <a:spAutoFit/>
          </a:bodyPr>
          <a:lstStyle/>
          <a:p>
            <a:pPr algn="just"/>
            <a:r>
              <a:rPr lang="en-GB" sz="3200" dirty="0" err="1">
                <a:latin typeface="Times New Roman" panose="02020603050405020304" pitchFamily="18" charset="0"/>
                <a:ea typeface="Times New Roman" panose="02020603050405020304" pitchFamily="18" charset="0"/>
              </a:rPr>
              <a:t>Ông</a:t>
            </a:r>
            <a:r>
              <a:rPr lang="en-GB" sz="3200" dirty="0">
                <a:latin typeface="Times New Roman" panose="02020603050405020304" pitchFamily="18" charset="0"/>
                <a:ea typeface="Times New Roman" panose="02020603050405020304" pitchFamily="18" charset="0"/>
              </a:rPr>
              <a:t> Hai </a:t>
            </a:r>
            <a:r>
              <a:rPr lang="en-GB" sz="3200" dirty="0" err="1">
                <a:latin typeface="Times New Roman" panose="02020603050405020304" pitchFamily="18" charset="0"/>
                <a:ea typeface="Times New Roman" panose="02020603050405020304" pitchFamily="18" charset="0"/>
              </a:rPr>
              <a:t>là</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một</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người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dân</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làng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chợ</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Dầu</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Vì</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chiến</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tranh</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phải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cùng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gia</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đình</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rời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làng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tản</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cư</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Tuy</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xa</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quê</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nhưng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lúc</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nào</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cũng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một</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lòng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nhớ</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về</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quê</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hương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mình</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và</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tự</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hào</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về</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truyền</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thống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yêu</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nước</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của</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làng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Nhưng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một</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ngày</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nọ</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lại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nghe</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được</a:t>
            </a:r>
            <a:r>
              <a:rPr lang="en-GB" sz="3200" dirty="0">
                <a:latin typeface="Times New Roman" panose="02020603050405020304" pitchFamily="18" charset="0"/>
                <a:ea typeface="Times New Roman" panose="02020603050405020304" pitchFamily="18" charset="0"/>
              </a:rPr>
              <a:t> tin </a:t>
            </a:r>
            <a:r>
              <a:rPr lang="en-GB" sz="3200" dirty="0" err="1">
                <a:latin typeface="Times New Roman" panose="02020603050405020304" pitchFamily="18" charset="0"/>
                <a:ea typeface="Times New Roman" panose="02020603050405020304" pitchFamily="18" charset="0"/>
              </a:rPr>
              <a:t>làng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mình</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Việt</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gian</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theo</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Tây</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Xấu</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hổ</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bàng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hoàng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đau</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khổ</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thu</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mình</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về</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nhà</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lẩn</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trốn</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không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dám</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ra</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ngoài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chỉ</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biết</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tâm</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sự</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với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đứa</a:t>
            </a:r>
            <a:r>
              <a:rPr lang="en-GB" sz="3200" dirty="0">
                <a:latin typeface="Times New Roman" panose="02020603050405020304" pitchFamily="18" charset="0"/>
                <a:ea typeface="Times New Roman" panose="02020603050405020304" pitchFamily="18" charset="0"/>
              </a:rPr>
              <a:t> con </a:t>
            </a:r>
            <a:r>
              <a:rPr lang="en-GB" sz="3200" dirty="0" err="1">
                <a:latin typeface="Times New Roman" panose="02020603050405020304" pitchFamily="18" charset="0"/>
                <a:ea typeface="Times New Roman" panose="02020603050405020304" pitchFamily="18" charset="0"/>
              </a:rPr>
              <a:t>út</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để</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giãi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bày</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nỗi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lòng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Khi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bị</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mụ</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chủ</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nhà</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đuổi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dù</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không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biết</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đưa</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gia</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đình</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đâu</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về</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đâu</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nhưng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lão</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vẫn</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kiên</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quyết</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rằng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làng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mà</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theo</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Tây</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thì</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phải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thù</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Một</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hôm</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nghe</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được</a:t>
            </a:r>
            <a:r>
              <a:rPr lang="en-GB" sz="3200" dirty="0">
                <a:latin typeface="Times New Roman" panose="02020603050405020304" pitchFamily="18" charset="0"/>
                <a:ea typeface="Times New Roman" panose="02020603050405020304" pitchFamily="18" charset="0"/>
              </a:rPr>
              <a:t> tin </a:t>
            </a:r>
            <a:r>
              <a:rPr lang="en-GB" sz="3200" dirty="0" err="1">
                <a:latin typeface="Times New Roman" panose="02020603050405020304" pitchFamily="18" charset="0"/>
                <a:ea typeface="Times New Roman" panose="02020603050405020304" pitchFamily="18" charset="0"/>
              </a:rPr>
              <a:t>cải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chính</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làng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không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theo</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Tây</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ông</a:t>
            </a:r>
            <a:r>
              <a:rPr lang="en-GB" sz="3200" dirty="0">
                <a:latin typeface="Times New Roman" panose="02020603050405020304" pitchFamily="18" charset="0"/>
                <a:ea typeface="Times New Roman" panose="02020603050405020304" pitchFamily="18" charset="0"/>
              </a:rPr>
              <a:t> Hai </a:t>
            </a:r>
            <a:r>
              <a:rPr lang="en-GB" sz="3200" dirty="0" err="1">
                <a:latin typeface="Times New Roman" panose="02020603050405020304" pitchFamily="18" charset="0"/>
                <a:ea typeface="Times New Roman" panose="02020603050405020304" pitchFamily="18" charset="0"/>
              </a:rPr>
              <a:t>vui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sướng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vô</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cùng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ông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lại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càng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thêm</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yêu</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và</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tự</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hào</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về</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làng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mình</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Lại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phấn</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khởi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đi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khoe</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với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mọi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người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về</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ngôi</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làng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anh</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hùng</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của</a:t>
            </a:r>
            <a:r>
              <a:rPr lang="en-GB" sz="3200" dirty="0">
                <a:latin typeface="Times New Roman" panose="02020603050405020304" pitchFamily="18" charset="0"/>
                <a:ea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rPr>
              <a:t>mình</a:t>
            </a:r>
            <a:r>
              <a:rPr lang="en-GB" sz="3200" dirty="0">
                <a:latin typeface="Times New Roman" panose="02020603050405020304" pitchFamily="18" charset="0"/>
                <a:ea typeface="Times New Roman" panose="02020603050405020304" pitchFamily="18" charset="0"/>
              </a:rPr>
              <a:t>.</a:t>
            </a:r>
            <a:endParaRPr lang="en-GB" sz="3200" dirty="0"/>
          </a:p>
        </p:txBody>
      </p:sp>
    </p:spTree>
    <p:extLst>
      <p:ext uri="{BB962C8B-B14F-4D97-AF65-F5344CB8AC3E}">
        <p14:creationId xmlns:p14="http://schemas.microsoft.com/office/powerpoint/2010/main" val="32679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sp>
        <p:nvSpPr>
          <p:cNvPr id="3" name="Freeform 3"/>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sp>
      <p:grpSp>
        <p:nvGrpSpPr>
          <p:cNvPr id="4" name="Group 4"/>
          <p:cNvGrpSpPr/>
          <p:nvPr/>
        </p:nvGrpSpPr>
        <p:grpSpPr>
          <a:xfrm>
            <a:off x="1155290" y="3390899"/>
            <a:ext cx="8642688" cy="4887731"/>
            <a:chOff x="0" y="0"/>
            <a:chExt cx="2002648" cy="1412484"/>
          </a:xfrm>
        </p:grpSpPr>
        <p:sp>
          <p:nvSpPr>
            <p:cNvPr id="5" name="Freeform 5"/>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sp>
        <p:sp>
          <p:nvSpPr>
            <p:cNvPr id="6" name="TextBox 6"/>
            <p:cNvSpPr txBox="1"/>
            <p:nvPr/>
          </p:nvSpPr>
          <p:spPr>
            <a:xfrm>
              <a:off x="0" y="-38100"/>
              <a:ext cx="2002648" cy="145058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9" name="TextBox 9"/>
          <p:cNvSpPr txBox="1"/>
          <p:nvPr/>
        </p:nvSpPr>
        <p:spPr>
          <a:xfrm>
            <a:off x="1404595" y="415665"/>
            <a:ext cx="8275234" cy="830997"/>
          </a:xfrm>
          <a:prstGeom prst="rect">
            <a:avLst/>
          </a:prstGeom>
        </p:spPr>
        <p:txBody>
          <a:bodyPr lIns="0" tIns="0" rIns="0" bIns="0" rtlCol="0" anchor="t">
            <a:spAutoFit/>
          </a:bodyPr>
          <a:lstStyle/>
          <a:p>
            <a:r>
              <a:rPr lang="vi-VN" sz="5400" b="1">
                <a:latin typeface="Times New Roman" panose="02020603050405020304" pitchFamily="18" charset="0"/>
                <a:cs typeface="Times New Roman" panose="02020603050405020304" pitchFamily="18" charset="0"/>
              </a:rPr>
              <a:t>III. ĐỌC- HIỂU VĂN BẢN</a:t>
            </a:r>
            <a:endParaRPr lang="en-GB" sz="5400">
              <a:latin typeface="Times New Roman" panose="02020603050405020304" pitchFamily="18" charset="0"/>
              <a:cs typeface="Times New Roman" panose="02020603050405020304" pitchFamily="18" charset="0"/>
            </a:endParaRPr>
          </a:p>
        </p:txBody>
      </p:sp>
      <p:sp>
        <p:nvSpPr>
          <p:cNvPr id="10" name="TextBox 10"/>
          <p:cNvSpPr txBox="1"/>
          <p:nvPr/>
        </p:nvSpPr>
        <p:spPr>
          <a:xfrm>
            <a:off x="1610513" y="3792961"/>
            <a:ext cx="7732242" cy="3693319"/>
          </a:xfrm>
          <a:prstGeom prst="rect">
            <a:avLst/>
          </a:prstGeom>
        </p:spPr>
        <p:txBody>
          <a:bodyPr lIns="0" tIns="0" rIns="0" bIns="0" rtlCol="0" anchor="t">
            <a:spAutoFit/>
          </a:bodyPr>
          <a:lstStyle/>
          <a:p>
            <a:pPr marL="514350" indent="-514350" algn="ctr">
              <a:buAutoNum type="alphaLcPeriod"/>
            </a:pPr>
            <a:r>
              <a:rPr lang="vi-VN" sz="4000" b="1">
                <a:latin typeface="Times New Roman" panose="02020603050405020304" pitchFamily="18" charset="0"/>
                <a:cs typeface="Times New Roman" panose="02020603050405020304" pitchFamily="18" charset="0"/>
              </a:rPr>
              <a:t>Tình huống truyện</a:t>
            </a:r>
          </a:p>
          <a:p>
            <a:pPr algn="just"/>
            <a:r>
              <a:rPr lang="vi-VN" sz="4000" b="1">
                <a:latin typeface="Times New Roman" panose="02020603050405020304" pitchFamily="18" charset="0"/>
                <a:cs typeface="Times New Roman" panose="02020603050405020304" pitchFamily="18" charset="0"/>
              </a:rPr>
              <a:t> </a:t>
            </a:r>
            <a:r>
              <a:rPr lang="en-GB" sz="4000">
                <a:latin typeface="Times New Roman" panose="02020603050405020304" pitchFamily="18" charset="0"/>
                <a:cs typeface="Times New Roman" panose="02020603050405020304" pitchFamily="18" charset="0"/>
              </a:rPr>
              <a:t>Ông Hai là một người nông dân yêu làng, luôn tự hào về tinh thần kháng chiến của làng nghe được tin đồn làng mình theo Tây, phản Cách Mạng. </a:t>
            </a:r>
          </a:p>
        </p:txBody>
      </p:sp>
      <p:sp>
        <p:nvSpPr>
          <p:cNvPr id="11" name="Freeform 11"/>
          <p:cNvSpPr/>
          <p:nvPr/>
        </p:nvSpPr>
        <p:spPr>
          <a:xfrm>
            <a:off x="12135037" y="971490"/>
            <a:ext cx="8608171" cy="6897297"/>
          </a:xfrm>
          <a:custGeom>
            <a:avLst/>
            <a:gdLst/>
            <a:ahLst/>
            <a:cxnLst/>
            <a:rect l="l" t="t" r="r" b="b"/>
            <a:pathLst>
              <a:path w="8608171" h="6897297">
                <a:moveTo>
                  <a:pt x="0" y="0"/>
                </a:moveTo>
                <a:lnTo>
                  <a:pt x="8608171" y="0"/>
                </a:lnTo>
                <a:lnTo>
                  <a:pt x="8608171" y="6897297"/>
                </a:lnTo>
                <a:lnTo>
                  <a:pt x="0" y="6897297"/>
                </a:lnTo>
                <a:lnTo>
                  <a:pt x="0" y="0"/>
                </a:lnTo>
                <a:close/>
              </a:path>
            </a:pathLst>
          </a:custGeom>
          <a:blipFill>
            <a:blip r:embed="rId6"/>
            <a:stretch>
              <a:fillRect/>
            </a:stretch>
          </a:blipFill>
        </p:spPr>
      </p:sp>
      <p:sp>
        <p:nvSpPr>
          <p:cNvPr id="12" name="Rectangle 11"/>
          <p:cNvSpPr/>
          <p:nvPr/>
        </p:nvSpPr>
        <p:spPr>
          <a:xfrm>
            <a:off x="1958940" y="1557033"/>
            <a:ext cx="7035388" cy="1451359"/>
          </a:xfrm>
          <a:prstGeom prst="rect">
            <a:avLst/>
          </a:prstGeom>
        </p:spPr>
        <p:txBody>
          <a:bodyPr wrap="square">
            <a:spAutoFit/>
          </a:bodyPr>
          <a:lstStyle/>
          <a:p>
            <a:pPr marL="742950" indent="-742950" algn="ctr">
              <a:lnSpc>
                <a:spcPct val="115000"/>
              </a:lnSpc>
              <a:spcAft>
                <a:spcPts val="0"/>
              </a:spcAft>
              <a:buAutoNum type="arabicPeriod"/>
            </a:pPr>
            <a:r>
              <a:rPr lang="vi-VN" sz="4000" b="1">
                <a:latin typeface="Times New Roman" panose="02020603050405020304" pitchFamily="18" charset="0"/>
                <a:ea typeface="Times New Roman" panose="02020603050405020304" pitchFamily="18" charset="0"/>
                <a:cs typeface="Times New Roman" panose="02020603050405020304" pitchFamily="18" charset="0"/>
              </a:rPr>
              <a:t>Tình huống truyện và </a:t>
            </a:r>
            <a:r>
              <a:rPr lang="en-GB" sz="4000" b="1">
                <a:latin typeface="Times New Roman" panose="02020603050405020304" pitchFamily="18" charset="0"/>
                <a:ea typeface="Times New Roman" panose="02020603050405020304" pitchFamily="18" charset="0"/>
                <a:cs typeface="Times New Roman" panose="02020603050405020304" pitchFamily="18" charset="0"/>
              </a:rPr>
              <a:t>tác dụng của tình huống</a:t>
            </a:r>
            <a:endParaRPr lang="vi-VN" sz="4000" b="1">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413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8288000" cy="10261600"/>
          </a:xfrm>
        </p:spPr>
      </p:pic>
      <p:sp>
        <p:nvSpPr>
          <p:cNvPr id="7" name="Rectangle 6"/>
          <p:cNvSpPr/>
          <p:nvPr/>
        </p:nvSpPr>
        <p:spPr>
          <a:xfrm>
            <a:off x="228600" y="2526962"/>
            <a:ext cx="7408759" cy="3985706"/>
          </a:xfrm>
          <a:prstGeom prst="rect">
            <a:avLst/>
          </a:prstGeom>
        </p:spPr>
        <p:txBody>
          <a:bodyPr wrap="none">
            <a:spAutoFit/>
          </a:bodyPr>
          <a:lstStyle/>
          <a:p>
            <a:pPr algn="ctr">
              <a:lnSpc>
                <a:spcPct val="150000"/>
              </a:lnSpc>
              <a:spcAft>
                <a:spcPts val="0"/>
              </a:spcAft>
            </a:pPr>
            <a:r>
              <a:rPr lang="vi-VN" sz="8800" b="1">
                <a:solidFill>
                  <a:schemeClr val="bg1"/>
                </a:solidFill>
                <a:effectLst>
                  <a:outerShdw blurRad="38100" dist="38100" dir="2700000" algn="tl">
                    <a:srgbClr val="000000">
                      <a:alpha val="43137"/>
                    </a:srgbClr>
                  </a:outerShdw>
                </a:effectLst>
                <a:latin typeface="#9Slide05 Aphrodite Pro" panose="02000000000000000000" pitchFamily="2" charset="-93"/>
                <a:ea typeface="Segoe UI" panose="020B0502040204020203" pitchFamily="34" charset="0"/>
                <a:cs typeface="Times New Roman" panose="02020603050405020304" pitchFamily="18" charset="0"/>
              </a:rPr>
              <a:t>Hoạt động 1</a:t>
            </a:r>
            <a:r>
              <a:rPr lang="vi-VN" sz="8800" b="1" spc="-5">
                <a:solidFill>
                  <a:schemeClr val="bg1"/>
                </a:solidFill>
                <a:effectLst>
                  <a:outerShdw blurRad="38100" dist="38100" dir="2700000" algn="tl">
                    <a:srgbClr val="000000">
                      <a:alpha val="43137"/>
                    </a:srgbClr>
                  </a:outerShdw>
                </a:effectLst>
                <a:latin typeface="#9Slide05 Aphrodite Pro" panose="02000000000000000000" pitchFamily="2" charset="-93"/>
                <a:ea typeface="Segoe UI" panose="020B0502040204020203" pitchFamily="34" charset="0"/>
                <a:cs typeface="Times New Roman" panose="02020603050405020304" pitchFamily="18" charset="0"/>
              </a:rPr>
              <a:t> </a:t>
            </a:r>
          </a:p>
          <a:p>
            <a:pPr algn="ctr">
              <a:lnSpc>
                <a:spcPct val="150000"/>
              </a:lnSpc>
              <a:spcAft>
                <a:spcPts val="0"/>
              </a:spcAft>
            </a:pPr>
            <a:r>
              <a:rPr lang="vi-VN" sz="8800" b="1" spc="-5">
                <a:solidFill>
                  <a:schemeClr val="bg1"/>
                </a:solidFill>
                <a:effectLst>
                  <a:outerShdw blurRad="38100" dist="38100" dir="2700000" algn="tl">
                    <a:srgbClr val="000000">
                      <a:alpha val="43137"/>
                    </a:srgbClr>
                  </a:outerShdw>
                </a:effectLst>
                <a:latin typeface="#9Slide05 Aphrodite Pro" panose="02000000000000000000" pitchFamily="2" charset="-93"/>
                <a:ea typeface="Calibri" panose="020F0502020204030204" pitchFamily="34" charset="0"/>
                <a:cs typeface="Times New Roman" panose="02020603050405020304" pitchFamily="18" charset="0"/>
              </a:rPr>
              <a:t>Khởi động</a:t>
            </a:r>
            <a:endParaRPr lang="en-GB" sz="8800">
              <a:solidFill>
                <a:schemeClr val="bg1"/>
              </a:solidFill>
              <a:effectLst>
                <a:outerShdw blurRad="38100" dist="38100" dir="2700000" algn="tl">
                  <a:srgbClr val="000000">
                    <a:alpha val="43137"/>
                  </a:srgbClr>
                </a:outerShdw>
              </a:effectLst>
              <a:latin typeface="#9Slide05 Aphrodite Pro" panose="02000000000000000000" pitchFamily="2" charset="-93"/>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8305800" cy="6035254"/>
          </a:xfrm>
          <a:prstGeom prst="rect">
            <a:avLst/>
          </a:prstGeom>
        </p:spPr>
      </p:pic>
    </p:spTree>
    <p:extLst>
      <p:ext uri="{BB962C8B-B14F-4D97-AF65-F5344CB8AC3E}">
        <p14:creationId xmlns:p14="http://schemas.microsoft.com/office/powerpoint/2010/main" val="3577790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p:cNvSpPr/>
          <p:nvPr/>
        </p:nvSpPr>
        <p:spPr>
          <a:xfrm>
            <a:off x="-302128" y="4881248"/>
            <a:ext cx="18892255" cy="8910430"/>
          </a:xfrm>
          <a:custGeom>
            <a:avLst/>
            <a:gdLst/>
            <a:ahLst/>
            <a:cxnLst/>
            <a:rect l="l" t="t" r="r" b="b"/>
            <a:pathLst>
              <a:path w="18892255" h="8910430">
                <a:moveTo>
                  <a:pt x="0" y="0"/>
                </a:moveTo>
                <a:lnTo>
                  <a:pt x="18892256" y="0"/>
                </a:lnTo>
                <a:lnTo>
                  <a:pt x="18892256" y="8910431"/>
                </a:lnTo>
                <a:lnTo>
                  <a:pt x="0" y="8910431"/>
                </a:lnTo>
                <a:lnTo>
                  <a:pt x="0" y="0"/>
                </a:lnTo>
                <a:close/>
              </a:path>
            </a:pathLst>
          </a:custGeom>
          <a:blipFill>
            <a:blip r:embed="rId3"/>
            <a:stretch>
              <a:fillRect/>
            </a:stretch>
          </a:blipFill>
        </p:spPr>
      </p:sp>
      <p:grpSp>
        <p:nvGrpSpPr>
          <p:cNvPr id="4" name="Group 4"/>
          <p:cNvGrpSpPr/>
          <p:nvPr/>
        </p:nvGrpSpPr>
        <p:grpSpPr>
          <a:xfrm>
            <a:off x="838201" y="2883133"/>
            <a:ext cx="5359694" cy="5257694"/>
            <a:chOff x="0" y="0"/>
            <a:chExt cx="976437" cy="913743"/>
          </a:xfrm>
        </p:grpSpPr>
        <p:sp>
          <p:nvSpPr>
            <p:cNvPr id="5" name="Freeform 5"/>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sp>
        <p:sp>
          <p:nvSpPr>
            <p:cNvPr id="6" name="TextBox 6"/>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6720647" y="2883134"/>
            <a:ext cx="4846707" cy="5257694"/>
            <a:chOff x="0" y="0"/>
            <a:chExt cx="976437" cy="913743"/>
          </a:xfrm>
        </p:grpSpPr>
        <p:sp>
          <p:nvSpPr>
            <p:cNvPr id="8" name="Freeform 8"/>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sp>
        <p:sp>
          <p:nvSpPr>
            <p:cNvPr id="9" name="TextBox 9"/>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0" name="Group 10"/>
          <p:cNvGrpSpPr/>
          <p:nvPr/>
        </p:nvGrpSpPr>
        <p:grpSpPr>
          <a:xfrm>
            <a:off x="12078820" y="3086100"/>
            <a:ext cx="4846707" cy="5054727"/>
            <a:chOff x="0" y="0"/>
            <a:chExt cx="976437" cy="913743"/>
          </a:xfrm>
        </p:grpSpPr>
        <p:sp>
          <p:nvSpPr>
            <p:cNvPr id="11" name="Freeform 11"/>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sp>
        <p:sp>
          <p:nvSpPr>
            <p:cNvPr id="12" name="TextBox 12"/>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3" name="Freeform 13"/>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14" name="Freeform 14"/>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15" name="TextBox 15"/>
          <p:cNvSpPr txBox="1"/>
          <p:nvPr/>
        </p:nvSpPr>
        <p:spPr>
          <a:xfrm>
            <a:off x="4114800" y="425904"/>
            <a:ext cx="8839200" cy="2031325"/>
          </a:xfrm>
          <a:prstGeom prst="rect">
            <a:avLst/>
          </a:prstGeom>
        </p:spPr>
        <p:txBody>
          <a:bodyPr wrap="square" lIns="0" tIns="0" rIns="0" bIns="0" rtlCol="0" anchor="t">
            <a:spAutoFit/>
          </a:bodyPr>
          <a:lstStyle/>
          <a:p>
            <a:pPr algn="ctr">
              <a:spcBef>
                <a:spcPct val="0"/>
              </a:spcBef>
            </a:pPr>
            <a:r>
              <a:rPr lang="vi-VN" sz="6600" b="1">
                <a:latin typeface="Times New Roman" panose="02020603050405020304" pitchFamily="18" charset="0"/>
                <a:cs typeface="Times New Roman" panose="02020603050405020304" pitchFamily="18" charset="0"/>
              </a:rPr>
              <a:t>b. </a:t>
            </a:r>
            <a:r>
              <a:rPr lang="en-GB" sz="6600" b="1">
                <a:latin typeface="Times New Roman" panose="02020603050405020304" pitchFamily="18" charset="0"/>
                <a:cs typeface="Times New Roman" panose="02020603050405020304" pitchFamily="18" charset="0"/>
              </a:rPr>
              <a:t>Vai trò của tình huống truyện</a:t>
            </a:r>
            <a:endParaRPr lang="en-US" sz="6600">
              <a:solidFill>
                <a:srgbClr val="257167"/>
              </a:solidFill>
              <a:latin typeface="Times New Roman" panose="02020603050405020304" pitchFamily="18" charset="0"/>
              <a:ea typeface="Lilita One"/>
              <a:cs typeface="Times New Roman" panose="02020603050405020304" pitchFamily="18" charset="0"/>
              <a:sym typeface="Lilita One"/>
            </a:endParaRPr>
          </a:p>
        </p:txBody>
      </p:sp>
      <p:sp>
        <p:nvSpPr>
          <p:cNvPr id="16" name="TextBox 16"/>
          <p:cNvSpPr txBox="1"/>
          <p:nvPr/>
        </p:nvSpPr>
        <p:spPr>
          <a:xfrm>
            <a:off x="1241454" y="3246643"/>
            <a:ext cx="4524312" cy="4431983"/>
          </a:xfrm>
          <a:prstGeom prst="rect">
            <a:avLst/>
          </a:prstGeom>
        </p:spPr>
        <p:txBody>
          <a:bodyPr wrap="square" lIns="0" tIns="0" rIns="0" bIns="0" rtlCol="0" anchor="t">
            <a:spAutoFit/>
          </a:bodyPr>
          <a:lstStyle/>
          <a:p>
            <a:pPr algn="just"/>
            <a:r>
              <a:rPr lang="en-GB" sz="3600" b="1">
                <a:latin typeface="Times New Roman" panose="02020603050405020304" pitchFamily="18" charset="0"/>
                <a:cs typeface="Times New Roman" panose="02020603050405020304" pitchFamily="18" charset="0"/>
              </a:rPr>
              <a:t>Trong khắc hoạ nhân vật</a:t>
            </a:r>
            <a:r>
              <a:rPr lang="vi-VN" sz="3600" b="1">
                <a:latin typeface="Times New Roman" panose="02020603050405020304" pitchFamily="18" charset="0"/>
                <a:cs typeface="Times New Roman" panose="02020603050405020304" pitchFamily="18" charset="0"/>
              </a:rPr>
              <a:t>: </a:t>
            </a:r>
            <a:r>
              <a:rPr lang="en-GB" sz="3600">
                <a:latin typeface="Times New Roman" panose="02020603050405020304" pitchFamily="18" charset="0"/>
                <a:cs typeface="Times New Roman" panose="02020603050405020304" pitchFamily="18" charset="0"/>
              </a:rPr>
              <a:t>ông Hai bị đặt vào 1 tình huống giằng xé, đấu tranh dữ dội giữa tình cảm cá nhân và trách nhiệm công dân, giữa tình yêu quê hương và lòng yêu đất nước.</a:t>
            </a:r>
          </a:p>
        </p:txBody>
      </p:sp>
      <p:sp>
        <p:nvSpPr>
          <p:cNvPr id="20" name="TextBox 20"/>
          <p:cNvSpPr txBox="1"/>
          <p:nvPr/>
        </p:nvSpPr>
        <p:spPr>
          <a:xfrm>
            <a:off x="6979129" y="3567114"/>
            <a:ext cx="4329740" cy="3877985"/>
          </a:xfrm>
          <a:prstGeom prst="rect">
            <a:avLst/>
          </a:prstGeom>
        </p:spPr>
        <p:txBody>
          <a:bodyPr wrap="square" lIns="0" tIns="0" rIns="0" bIns="0" rtlCol="0" anchor="t">
            <a:spAutoFit/>
          </a:bodyPr>
          <a:lstStyle/>
          <a:p>
            <a:pPr algn="just">
              <a:spcBef>
                <a:spcPct val="0"/>
              </a:spcBef>
            </a:pPr>
            <a:r>
              <a:rPr lang="en-GB" sz="3600" b="1">
                <a:latin typeface="Times New Roman" panose="02020603050405020304" pitchFamily="18" charset="0"/>
                <a:cs typeface="Times New Roman" panose="02020603050405020304" pitchFamily="18" charset="0"/>
              </a:rPr>
              <a:t>Trong thể hiện chủ đề tác phẩm: </a:t>
            </a:r>
            <a:r>
              <a:rPr lang="vi-VN" sz="3600">
                <a:latin typeface="Times New Roman" panose="02020603050405020304" pitchFamily="18" charset="0"/>
                <a:cs typeface="Times New Roman" panose="02020603050405020304" pitchFamily="18" charset="0"/>
              </a:rPr>
              <a:t>L</a:t>
            </a:r>
            <a:r>
              <a:rPr lang="en-GB" sz="3600">
                <a:latin typeface="Times New Roman" panose="02020603050405020304" pitchFamily="18" charset="0"/>
                <a:cs typeface="Times New Roman" panose="02020603050405020304" pitchFamily="18" charset="0"/>
              </a:rPr>
              <a:t>àm nổi bật tư tưởng chủ đề của truyện: tình yêu làng quê, yêu đất nước sâu nặng của người nông dân kháng chiến.</a:t>
            </a:r>
            <a:endParaRPr lang="en-US" sz="32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21" name="TextBox 21"/>
          <p:cNvSpPr txBox="1"/>
          <p:nvPr/>
        </p:nvSpPr>
        <p:spPr>
          <a:xfrm>
            <a:off x="12447713" y="3882190"/>
            <a:ext cx="4116693" cy="2769989"/>
          </a:xfrm>
          <a:prstGeom prst="rect">
            <a:avLst/>
          </a:prstGeom>
        </p:spPr>
        <p:txBody>
          <a:bodyPr lIns="0" tIns="0" rIns="0" bIns="0" rtlCol="0" anchor="t">
            <a:spAutoFit/>
          </a:bodyPr>
          <a:lstStyle/>
          <a:p>
            <a:pPr algn="just"/>
            <a:r>
              <a:rPr lang="en-GB" sz="3600" b="1">
                <a:latin typeface="Times New Roman" panose="02020603050405020304" pitchFamily="18" charset="0"/>
                <a:cs typeface="Times New Roman" panose="02020603050405020304" pitchFamily="18" charset="0"/>
              </a:rPr>
              <a:t>Trong cốt truyện</a:t>
            </a:r>
            <a:r>
              <a:rPr lang="en-GB" sz="3600">
                <a:latin typeface="Times New Roman" panose="02020603050405020304" pitchFamily="18" charset="0"/>
                <a:cs typeface="Times New Roman" panose="02020603050405020304" pitchFamily="18" charset="0"/>
              </a:rPr>
              <a:t>: đóng vai trò quan trọng, tạo nút thắt, đưa câu chuyện đến cao trào, đỉnh điểm.</a:t>
            </a:r>
          </a:p>
        </p:txBody>
      </p:sp>
    </p:spTree>
    <p:extLst>
      <p:ext uri="{BB962C8B-B14F-4D97-AF65-F5344CB8AC3E}">
        <p14:creationId xmlns:p14="http://schemas.microsoft.com/office/powerpoint/2010/main" val="236062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 y="0"/>
            <a:ext cx="18302514" cy="10271276"/>
          </a:xfrm>
          <a:prstGeom prst="rect">
            <a:avLst/>
          </a:prstGeom>
        </p:spPr>
      </p:pic>
      <p:sp>
        <p:nvSpPr>
          <p:cNvPr id="3" name="Rectangle 2"/>
          <p:cNvSpPr/>
          <p:nvPr/>
        </p:nvSpPr>
        <p:spPr>
          <a:xfrm>
            <a:off x="399142" y="4152900"/>
            <a:ext cx="10726057" cy="2123658"/>
          </a:xfrm>
          <a:prstGeom prst="rect">
            <a:avLst/>
          </a:prstGeom>
        </p:spPr>
        <p:txBody>
          <a:bodyPr wrap="square">
            <a:spAutoFit/>
          </a:bodyPr>
          <a:lstStyle/>
          <a:p>
            <a:pPr algn="ctr"/>
            <a:r>
              <a:rPr lang="en-GB" sz="6600" b="1" dirty="0">
                <a:solidFill>
                  <a:schemeClr val="bg1"/>
                </a:solidFill>
                <a:latin typeface="Times New Roman" panose="02020603050405020304" pitchFamily="18" charset="0"/>
                <a:ea typeface="Times New Roman" panose="02020603050405020304" pitchFamily="18" charset="0"/>
              </a:rPr>
              <a:t>2. </a:t>
            </a:r>
            <a:r>
              <a:rPr lang="en-GB" sz="6600" b="1" dirty="0" err="1">
                <a:solidFill>
                  <a:schemeClr val="bg1"/>
                </a:solidFill>
                <a:latin typeface="Times New Roman" panose="02020603050405020304" pitchFamily="18" charset="0"/>
                <a:ea typeface="Times New Roman" panose="02020603050405020304" pitchFamily="18" charset="0"/>
              </a:rPr>
              <a:t>Diễn</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biến</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tâm</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trạng</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của</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nhân</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vật</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ông</a:t>
            </a:r>
            <a:r>
              <a:rPr lang="en-GB" sz="6600" b="1" dirty="0">
                <a:solidFill>
                  <a:schemeClr val="bg1"/>
                </a:solidFill>
                <a:latin typeface="Times New Roman" panose="02020603050405020304" pitchFamily="18" charset="0"/>
                <a:ea typeface="Times New Roman" panose="02020603050405020304" pitchFamily="18" charset="0"/>
              </a:rPr>
              <a:t> Hai.</a:t>
            </a:r>
            <a:endParaRPr lang="en-GB" sz="6600" dirty="0">
              <a:solidFill>
                <a:schemeClr val="bg1"/>
              </a:solidFill>
            </a:endParaRPr>
          </a:p>
        </p:txBody>
      </p:sp>
    </p:spTree>
    <p:extLst>
      <p:ext uri="{BB962C8B-B14F-4D97-AF65-F5344CB8AC3E}">
        <p14:creationId xmlns:p14="http://schemas.microsoft.com/office/powerpoint/2010/main" val="10782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4" name="Freeform 4"/>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sp>
        <p:nvSpPr>
          <p:cNvPr id="5" name="Freeform 5"/>
          <p:cNvSpPr/>
          <p:nvPr/>
        </p:nvSpPr>
        <p:spPr>
          <a:xfrm>
            <a:off x="-1356101" y="7553608"/>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6" name="Freeform 6"/>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grpSp>
        <p:nvGrpSpPr>
          <p:cNvPr id="7" name="Group 7"/>
          <p:cNvGrpSpPr/>
          <p:nvPr/>
        </p:nvGrpSpPr>
        <p:grpSpPr>
          <a:xfrm>
            <a:off x="1155289" y="2516881"/>
            <a:ext cx="14595921" cy="4897811"/>
            <a:chOff x="0" y="0"/>
            <a:chExt cx="2002648" cy="1412484"/>
          </a:xfrm>
        </p:grpSpPr>
        <p:sp>
          <p:nvSpPr>
            <p:cNvPr id="8" name="Freeform 8"/>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sp>
        <p:sp>
          <p:nvSpPr>
            <p:cNvPr id="9" name="TextBox 9"/>
            <p:cNvSpPr txBox="1"/>
            <p:nvPr/>
          </p:nvSpPr>
          <p:spPr>
            <a:xfrm>
              <a:off x="0" y="-38100"/>
              <a:ext cx="2002648" cy="145058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TextBox 10"/>
          <p:cNvSpPr txBox="1"/>
          <p:nvPr/>
        </p:nvSpPr>
        <p:spPr>
          <a:xfrm>
            <a:off x="1600200" y="2953836"/>
            <a:ext cx="13400886" cy="4062651"/>
          </a:xfrm>
          <a:prstGeom prst="rect">
            <a:avLst/>
          </a:prstGeom>
        </p:spPr>
        <p:txBody>
          <a:bodyPr wrap="square" lIns="0" tIns="0" rIns="0" bIns="0" rtlCol="0" anchor="t">
            <a:spAutoFit/>
          </a:bodyPr>
          <a:lstStyle/>
          <a:p>
            <a:pPr algn="just"/>
            <a:r>
              <a:rPr lang="en-GB" sz="4400">
                <a:latin typeface="Times New Roman" panose="02020603050405020304" pitchFamily="18" charset="0"/>
                <a:cs typeface="Times New Roman" panose="02020603050405020304" pitchFamily="18" charset="0"/>
              </a:rPr>
              <a:t>+ </a:t>
            </a:r>
            <a:r>
              <a:rPr lang="en-GB" sz="4400" i="1">
                <a:latin typeface="Times New Roman" panose="02020603050405020304" pitchFamily="18" charset="0"/>
                <a:cs typeface="Times New Roman" panose="02020603050405020304" pitchFamily="18" charset="0"/>
              </a:rPr>
              <a:t>Nó... nó vào làng chợ Dầu hở bác? Thế ta giết được bao nhiêu thằng</a:t>
            </a:r>
            <a:r>
              <a:rPr lang="en-GB" sz="4400">
                <a:latin typeface="Times New Roman" panose="02020603050405020304" pitchFamily="18" charset="0"/>
                <a:cs typeface="Times New Roman" panose="02020603050405020304" pitchFamily="18" charset="0"/>
              </a:rPr>
              <a:t>; </a:t>
            </a:r>
          </a:p>
          <a:p>
            <a:pPr algn="just"/>
            <a:r>
              <a:rPr lang="en-GB" sz="4400">
                <a:latin typeface="Times New Roman" panose="02020603050405020304" pitchFamily="18" charset="0"/>
                <a:cs typeface="Times New Roman" panose="02020603050405020304" pitchFamily="18" charset="0"/>
              </a:rPr>
              <a:t>+ </a:t>
            </a:r>
            <a:r>
              <a:rPr lang="en-GB" sz="4400" i="1">
                <a:latin typeface="Times New Roman" panose="02020603050405020304" pitchFamily="18" charset="0"/>
                <a:cs typeface="Times New Roman" panose="02020603050405020304" pitchFamily="18" charset="0"/>
              </a:rPr>
              <a:t>Cổ họng ông lão nghẹn ắng lại, da mặt tê rân rân. Ông lặng đi, tưởng như đến không thở được</a:t>
            </a:r>
            <a:r>
              <a:rPr lang="en-GB" sz="4400">
                <a:latin typeface="Times New Roman" panose="02020603050405020304" pitchFamily="18" charset="0"/>
                <a:cs typeface="Times New Roman" panose="02020603050405020304" pitchFamily="18" charset="0"/>
              </a:rPr>
              <a:t>; </a:t>
            </a:r>
          </a:p>
          <a:p>
            <a:pPr algn="just"/>
            <a:r>
              <a:rPr lang="en-GB" sz="4400">
                <a:latin typeface="Times New Roman" panose="02020603050405020304" pitchFamily="18" charset="0"/>
                <a:cs typeface="Times New Roman" panose="02020603050405020304" pitchFamily="18" charset="0"/>
              </a:rPr>
              <a:t>+ </a:t>
            </a:r>
            <a:r>
              <a:rPr lang="en-GB" sz="4400" i="1">
                <a:latin typeface="Times New Roman" panose="02020603050405020304" pitchFamily="18" charset="0"/>
                <a:cs typeface="Times New Roman" panose="02020603050405020304" pitchFamily="18" charset="0"/>
              </a:rPr>
              <a:t>Liệu có thật không hở bác, hay là chỉ lại...; </a:t>
            </a:r>
            <a:endParaRPr lang="en-GB" sz="4400">
              <a:latin typeface="Times New Roman" panose="02020603050405020304" pitchFamily="18" charset="0"/>
              <a:cs typeface="Times New Roman" panose="02020603050405020304" pitchFamily="18" charset="0"/>
            </a:endParaRPr>
          </a:p>
          <a:p>
            <a:pPr algn="just"/>
            <a:r>
              <a:rPr lang="en-GB" sz="4400" i="1">
                <a:latin typeface="Times New Roman" panose="02020603050405020304" pitchFamily="18" charset="0"/>
                <a:cs typeface="Times New Roman" panose="02020603050405020304" pitchFamily="18" charset="0"/>
              </a:rPr>
              <a:t>+ Ông lão vờ đứng lảng ra chỗ khác, rồi đi thẳng; </a:t>
            </a:r>
            <a:endParaRPr lang="en-GB" sz="4400">
              <a:latin typeface="Times New Roman" panose="02020603050405020304" pitchFamily="18" charset="0"/>
              <a:cs typeface="Times New Roman" panose="02020603050405020304" pitchFamily="18" charset="0"/>
            </a:endParaRPr>
          </a:p>
        </p:txBody>
      </p:sp>
      <p:sp>
        <p:nvSpPr>
          <p:cNvPr id="12" name="Rectangle 11"/>
          <p:cNvSpPr/>
          <p:nvPr/>
        </p:nvSpPr>
        <p:spPr>
          <a:xfrm>
            <a:off x="3596889" y="432603"/>
            <a:ext cx="11546174" cy="769441"/>
          </a:xfrm>
          <a:prstGeom prst="rect">
            <a:avLst/>
          </a:prstGeom>
        </p:spPr>
        <p:txBody>
          <a:bodyPr wrap="none">
            <a:spAutoFit/>
          </a:bodyPr>
          <a:lstStyle/>
          <a:p>
            <a:r>
              <a:rPr lang="en-GB" sz="4400" b="1" dirty="0">
                <a:latin typeface="Times New Roman" panose="02020603050405020304" pitchFamily="18" charset="0"/>
                <a:ea typeface="Times New Roman" panose="02020603050405020304" pitchFamily="18" charset="0"/>
              </a:rPr>
              <a:t>a. </a:t>
            </a:r>
            <a:r>
              <a:rPr lang="en-GB" sz="4400" b="1" dirty="0" err="1">
                <a:latin typeface="Times New Roman" panose="02020603050405020304" pitchFamily="18" charset="0"/>
                <a:ea typeface="Times New Roman" panose="02020603050405020304" pitchFamily="18" charset="0"/>
              </a:rPr>
              <a:t>Tâm</a:t>
            </a:r>
            <a:r>
              <a:rPr lang="en-GB" sz="4400" b="1" dirty="0">
                <a:latin typeface="Times New Roman" panose="02020603050405020304" pitchFamily="18" charset="0"/>
                <a:ea typeface="Times New Roman" panose="02020603050405020304" pitchFamily="18" charset="0"/>
              </a:rPr>
              <a:t> </a:t>
            </a:r>
            <a:r>
              <a:rPr lang="en-GB" sz="4400" b="1" dirty="0" err="1">
                <a:latin typeface="Times New Roman" panose="02020603050405020304" pitchFamily="18" charset="0"/>
                <a:ea typeface="Times New Roman" panose="02020603050405020304" pitchFamily="18" charset="0"/>
              </a:rPr>
              <a:t>trạng</a:t>
            </a:r>
            <a:r>
              <a:rPr lang="en-GB" sz="4400" b="1" dirty="0">
                <a:latin typeface="Times New Roman" panose="02020603050405020304" pitchFamily="18" charset="0"/>
                <a:ea typeface="Times New Roman" panose="02020603050405020304" pitchFamily="18" charset="0"/>
              </a:rPr>
              <a:t> </a:t>
            </a:r>
            <a:r>
              <a:rPr lang="en-GB" sz="4400" b="1" dirty="0" err="1">
                <a:latin typeface="Times New Roman" panose="02020603050405020304" pitchFamily="18" charset="0"/>
                <a:ea typeface="Times New Roman" panose="02020603050405020304" pitchFamily="18" charset="0"/>
              </a:rPr>
              <a:t>của</a:t>
            </a:r>
            <a:r>
              <a:rPr lang="en-GB" sz="4400" b="1" dirty="0">
                <a:latin typeface="Times New Roman" panose="02020603050405020304" pitchFamily="18" charset="0"/>
                <a:ea typeface="Times New Roman" panose="02020603050405020304" pitchFamily="18" charset="0"/>
              </a:rPr>
              <a:t> </a:t>
            </a:r>
            <a:r>
              <a:rPr lang="en-GB" sz="4400" b="1" dirty="0" err="1">
                <a:latin typeface="Times New Roman" panose="02020603050405020304" pitchFamily="18" charset="0"/>
                <a:ea typeface="Times New Roman" panose="02020603050405020304" pitchFamily="18" charset="0"/>
              </a:rPr>
              <a:t>ông</a:t>
            </a:r>
            <a:r>
              <a:rPr lang="en-GB" sz="4400" b="1" dirty="0">
                <a:latin typeface="Times New Roman" panose="02020603050405020304" pitchFamily="18" charset="0"/>
                <a:ea typeface="Times New Roman" panose="02020603050405020304" pitchFamily="18" charset="0"/>
              </a:rPr>
              <a:t> Hai </a:t>
            </a:r>
            <a:r>
              <a:rPr lang="en-GB" sz="4400" b="1" dirty="0" err="1">
                <a:latin typeface="Times New Roman" panose="02020603050405020304" pitchFamily="18" charset="0"/>
                <a:ea typeface="Times New Roman" panose="02020603050405020304" pitchFamily="18" charset="0"/>
              </a:rPr>
              <a:t>khi</a:t>
            </a:r>
            <a:r>
              <a:rPr lang="en-GB" sz="4400" b="1" dirty="0">
                <a:latin typeface="Times New Roman" panose="02020603050405020304" pitchFamily="18" charset="0"/>
                <a:ea typeface="Times New Roman" panose="02020603050405020304" pitchFamily="18" charset="0"/>
              </a:rPr>
              <a:t> </a:t>
            </a:r>
            <a:r>
              <a:rPr lang="en-GB" sz="4400" b="1" dirty="0" err="1">
                <a:latin typeface="Times New Roman" panose="02020603050405020304" pitchFamily="18" charset="0"/>
                <a:ea typeface="Times New Roman" panose="02020603050405020304" pitchFamily="18" charset="0"/>
              </a:rPr>
              <a:t>đón</a:t>
            </a:r>
            <a:r>
              <a:rPr lang="en-GB" sz="4400" b="1" dirty="0">
                <a:latin typeface="Times New Roman" panose="02020603050405020304" pitchFamily="18" charset="0"/>
                <a:ea typeface="Times New Roman" panose="02020603050405020304" pitchFamily="18" charset="0"/>
              </a:rPr>
              <a:t> </a:t>
            </a:r>
            <a:r>
              <a:rPr lang="en-GB" sz="4400" b="1" dirty="0" err="1">
                <a:latin typeface="Times New Roman" panose="02020603050405020304" pitchFamily="18" charset="0"/>
                <a:ea typeface="Times New Roman" panose="02020603050405020304" pitchFamily="18" charset="0"/>
              </a:rPr>
              <a:t>nhận</a:t>
            </a:r>
            <a:r>
              <a:rPr lang="en-GB" sz="4400" b="1" dirty="0">
                <a:latin typeface="Times New Roman" panose="02020603050405020304" pitchFamily="18" charset="0"/>
                <a:ea typeface="Times New Roman" panose="02020603050405020304" pitchFamily="18" charset="0"/>
              </a:rPr>
              <a:t> tin </a:t>
            </a:r>
            <a:r>
              <a:rPr lang="en-GB" sz="4400" b="1" dirty="0" err="1">
                <a:latin typeface="Times New Roman" panose="02020603050405020304" pitchFamily="18" charset="0"/>
                <a:ea typeface="Times New Roman" panose="02020603050405020304" pitchFamily="18" charset="0"/>
              </a:rPr>
              <a:t>đồn</a:t>
            </a:r>
            <a:endParaRPr lang="en-GB" sz="4400" dirty="0"/>
          </a:p>
        </p:txBody>
      </p:sp>
      <p:sp>
        <p:nvSpPr>
          <p:cNvPr id="13" name="Rectangle 12"/>
          <p:cNvSpPr/>
          <p:nvPr/>
        </p:nvSpPr>
        <p:spPr>
          <a:xfrm>
            <a:off x="4301174" y="1343253"/>
            <a:ext cx="12075742" cy="769441"/>
          </a:xfrm>
          <a:prstGeom prst="rect">
            <a:avLst/>
          </a:prstGeom>
        </p:spPr>
        <p:txBody>
          <a:bodyPr wrap="none">
            <a:spAutoFit/>
          </a:bodyPr>
          <a:lstStyle/>
          <a:p>
            <a:r>
              <a:rPr lang="en-GB" sz="4400">
                <a:latin typeface="Times New Roman" panose="02020603050405020304" pitchFamily="18" charset="0"/>
                <a:ea typeface="Calibri" panose="020F0502020204030204" pitchFamily="34" charset="0"/>
              </a:rPr>
              <a:t>Các chi tiết thể hiện diễn biến tâm trạng của ông Hai</a:t>
            </a:r>
            <a:endParaRPr lang="en-GB" sz="4400"/>
          </a:p>
        </p:txBody>
      </p:sp>
    </p:spTree>
    <p:extLst>
      <p:ext uri="{BB962C8B-B14F-4D97-AF65-F5344CB8AC3E}">
        <p14:creationId xmlns:p14="http://schemas.microsoft.com/office/powerpoint/2010/main" val="199744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sp>
        <p:nvSpPr>
          <p:cNvPr id="3" name="Freeform 3"/>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sp>
      <p:grpSp>
        <p:nvGrpSpPr>
          <p:cNvPr id="4" name="Group 4"/>
          <p:cNvGrpSpPr/>
          <p:nvPr/>
        </p:nvGrpSpPr>
        <p:grpSpPr>
          <a:xfrm>
            <a:off x="1155290" y="1562100"/>
            <a:ext cx="8642688" cy="6716531"/>
            <a:chOff x="0" y="0"/>
            <a:chExt cx="2002648" cy="1412484"/>
          </a:xfrm>
        </p:grpSpPr>
        <p:sp>
          <p:nvSpPr>
            <p:cNvPr id="5" name="Freeform 5"/>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sp>
        <p:sp>
          <p:nvSpPr>
            <p:cNvPr id="6" name="TextBox 6"/>
            <p:cNvSpPr txBox="1"/>
            <p:nvPr/>
          </p:nvSpPr>
          <p:spPr>
            <a:xfrm>
              <a:off x="0" y="-38100"/>
              <a:ext cx="2002648" cy="145058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10" name="TextBox 10"/>
          <p:cNvSpPr txBox="1"/>
          <p:nvPr/>
        </p:nvSpPr>
        <p:spPr>
          <a:xfrm>
            <a:off x="1610513" y="1923840"/>
            <a:ext cx="7732242" cy="6093976"/>
          </a:xfrm>
          <a:prstGeom prst="rect">
            <a:avLst/>
          </a:prstGeom>
        </p:spPr>
        <p:txBody>
          <a:bodyPr lIns="0" tIns="0" rIns="0" bIns="0" rtlCol="0" anchor="t">
            <a:spAutoFit/>
          </a:bodyPr>
          <a:lstStyle/>
          <a:p>
            <a:pPr algn="ctr"/>
            <a:r>
              <a:rPr lang="en-GB" sz="4400" b="1">
                <a:latin typeface="Times New Roman" panose="02020603050405020304" pitchFamily="18" charset="0"/>
                <a:cs typeface="Times New Roman" panose="02020603050405020304" pitchFamily="18" charset="0"/>
              </a:rPr>
              <a:t>Nhận </a:t>
            </a:r>
            <a:r>
              <a:rPr lang="vi-VN" sz="4400" b="1">
                <a:latin typeface="Times New Roman" panose="02020603050405020304" pitchFamily="18" charset="0"/>
                <a:cs typeface="Times New Roman" panose="02020603050405020304" pitchFamily="18" charset="0"/>
              </a:rPr>
              <a:t>xét</a:t>
            </a:r>
          </a:p>
          <a:p>
            <a:pPr algn="just"/>
            <a:r>
              <a:rPr lang="en-GB" sz="4400">
                <a:latin typeface="Times New Roman" panose="02020603050405020304" pitchFamily="18" charset="0"/>
                <a:cs typeface="Times New Roman" panose="02020603050405020304" pitchFamily="18" charset="0"/>
              </a:rPr>
              <a:t>Ông lão luôn tin tưởng vào tinh thần kháng chiến của làng, nên khi nghe tin làng Việt gian theo Tây, ông lão đau đớn, uất nghẹn như có một luồng điện mạnh chi phối thân thể mình, sau đó là sự bẽ bàng, xấu hổ, ê chề nhục nhã của ông Hai.</a:t>
            </a:r>
          </a:p>
        </p:txBody>
      </p:sp>
      <p:sp>
        <p:nvSpPr>
          <p:cNvPr id="11" name="Freeform 11"/>
          <p:cNvSpPr/>
          <p:nvPr/>
        </p:nvSpPr>
        <p:spPr>
          <a:xfrm>
            <a:off x="12135037" y="971490"/>
            <a:ext cx="8608171" cy="6897297"/>
          </a:xfrm>
          <a:custGeom>
            <a:avLst/>
            <a:gdLst/>
            <a:ahLst/>
            <a:cxnLst/>
            <a:rect l="l" t="t" r="r" b="b"/>
            <a:pathLst>
              <a:path w="8608171" h="6897297">
                <a:moveTo>
                  <a:pt x="0" y="0"/>
                </a:moveTo>
                <a:lnTo>
                  <a:pt x="8608171" y="0"/>
                </a:lnTo>
                <a:lnTo>
                  <a:pt x="8608171" y="6897297"/>
                </a:lnTo>
                <a:lnTo>
                  <a:pt x="0" y="6897297"/>
                </a:lnTo>
                <a:lnTo>
                  <a:pt x="0" y="0"/>
                </a:lnTo>
                <a:close/>
              </a:path>
            </a:pathLst>
          </a:custGeom>
          <a:blipFill>
            <a:blip r:embed="rId6"/>
            <a:stretch>
              <a:fillRect/>
            </a:stretch>
          </a:blipFill>
        </p:spPr>
      </p:sp>
    </p:spTree>
    <p:extLst>
      <p:ext uri="{BB962C8B-B14F-4D97-AF65-F5344CB8AC3E}">
        <p14:creationId xmlns:p14="http://schemas.microsoft.com/office/powerpoint/2010/main" val="220642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05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4" name="Freeform 4"/>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sp>
        <p:nvSpPr>
          <p:cNvPr id="5" name="Freeform 5"/>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6" name="Freeform 6"/>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grpSp>
        <p:nvGrpSpPr>
          <p:cNvPr id="7" name="Group 7"/>
          <p:cNvGrpSpPr/>
          <p:nvPr/>
        </p:nvGrpSpPr>
        <p:grpSpPr>
          <a:xfrm>
            <a:off x="352299" y="2225683"/>
            <a:ext cx="8642688" cy="5562600"/>
            <a:chOff x="0" y="0"/>
            <a:chExt cx="2002648" cy="1412484"/>
          </a:xfrm>
        </p:grpSpPr>
        <p:sp>
          <p:nvSpPr>
            <p:cNvPr id="8" name="Freeform 8"/>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sp>
        <p:sp>
          <p:nvSpPr>
            <p:cNvPr id="9" name="TextBox 9"/>
            <p:cNvSpPr txBox="1"/>
            <p:nvPr/>
          </p:nvSpPr>
          <p:spPr>
            <a:xfrm>
              <a:off x="0" y="-38100"/>
              <a:ext cx="2002648" cy="145058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TextBox 10"/>
          <p:cNvSpPr txBox="1"/>
          <p:nvPr/>
        </p:nvSpPr>
        <p:spPr>
          <a:xfrm>
            <a:off x="380008" y="2084104"/>
            <a:ext cx="8065912" cy="4985980"/>
          </a:xfrm>
          <a:prstGeom prst="rect">
            <a:avLst/>
          </a:prstGeom>
        </p:spPr>
        <p:txBody>
          <a:bodyPr wrap="square" lIns="0" tIns="0" rIns="0" bIns="0" rtlCol="0" anchor="t">
            <a:spAutoFit/>
          </a:bodyPr>
          <a:lstStyle/>
          <a:p>
            <a:pPr algn="just"/>
            <a:r>
              <a:rPr lang="en-GB"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Nằm vật ra giường, tủi thân, nước mắt giàn ra.</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Chúng nó cũng là trẻ con làng Việt gian đấy ư? Chúng nó cũng bị người ta rẻ rúng, hắt hủi đấy ư?</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Ông nắm chặt tay, rít lên: “chúng bay … mà nhục nhã thế này”</a:t>
            </a:r>
          </a:p>
          <a:p>
            <a:pPr algn="just"/>
            <a:r>
              <a:rPr lang="vi-VN" sz="3600" dirty="0">
                <a:latin typeface="Times New Roman" panose="02020603050405020304" pitchFamily="18" charset="0"/>
                <a:cs typeface="Times New Roman" panose="02020603050405020304" pitchFamily="18" charset="0"/>
              </a:rPr>
              <a:t>+ Không dám đi đâu, chỉ quanh quẩn ở nhà, chột dạ, nơm nớp, lủi ra một góc, nín thít.</a:t>
            </a:r>
            <a:endParaRPr lang="en-GB" sz="3600" dirty="0">
              <a:latin typeface="Times New Roman" panose="02020603050405020304" pitchFamily="18" charset="0"/>
              <a:cs typeface="Times New Roman" panose="02020603050405020304" pitchFamily="18" charset="0"/>
            </a:endParaRPr>
          </a:p>
        </p:txBody>
      </p:sp>
      <p:sp>
        <p:nvSpPr>
          <p:cNvPr id="12" name="Rectangle 11"/>
          <p:cNvSpPr/>
          <p:nvPr/>
        </p:nvSpPr>
        <p:spPr>
          <a:xfrm>
            <a:off x="3389890" y="344150"/>
            <a:ext cx="11734800" cy="1446550"/>
          </a:xfrm>
          <a:prstGeom prst="rect">
            <a:avLst/>
          </a:prstGeom>
        </p:spPr>
        <p:txBody>
          <a:bodyPr wrap="square">
            <a:spAutoFit/>
          </a:bodyPr>
          <a:lstStyle/>
          <a:p>
            <a:pPr algn="ctr"/>
            <a:r>
              <a:rPr lang="en-GB" sz="4400" b="1" dirty="0">
                <a:latin typeface="Times New Roman" panose="02020603050405020304" pitchFamily="18" charset="0"/>
                <a:cs typeface="Times New Roman" panose="02020603050405020304" pitchFamily="18" charset="0"/>
              </a:rPr>
              <a:t>b. </a:t>
            </a:r>
            <a:r>
              <a:rPr lang="en-GB" sz="4400" b="1" dirty="0" err="1">
                <a:latin typeface="Times New Roman" panose="02020603050405020304" pitchFamily="18" charset="0"/>
                <a:cs typeface="Times New Roman" panose="02020603050405020304" pitchFamily="18" charset="0"/>
              </a:rPr>
              <a:t>Diễn</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biến</a:t>
            </a:r>
            <a:r>
              <a:rPr lang="en-GB" sz="4400" b="1" dirty="0">
                <a:latin typeface="Times New Roman" panose="02020603050405020304" pitchFamily="18" charset="0"/>
                <a:cs typeface="Times New Roman" panose="02020603050405020304" pitchFamily="18" charset="0"/>
              </a:rPr>
              <a:t> t</a:t>
            </a:r>
            <a:r>
              <a:rPr lang="vi-VN" sz="4400" b="1" dirty="0">
                <a:latin typeface="Times New Roman" panose="02020603050405020304" pitchFamily="18" charset="0"/>
                <a:cs typeface="Times New Roman" panose="02020603050405020304" pitchFamily="18" charset="0"/>
              </a:rPr>
              <a:t>âm trạng của </a:t>
            </a:r>
            <a:r>
              <a:rPr lang="en-GB" sz="4400" b="1" dirty="0" err="1">
                <a:latin typeface="Times New Roman" panose="02020603050405020304" pitchFamily="18" charset="0"/>
                <a:cs typeface="Times New Roman" panose="02020603050405020304" pitchFamily="18" charset="0"/>
              </a:rPr>
              <a:t>ông</a:t>
            </a:r>
            <a:r>
              <a:rPr lang="en-GB" sz="4400" b="1" dirty="0">
                <a:latin typeface="Times New Roman" panose="02020603050405020304" pitchFamily="18" charset="0"/>
                <a:cs typeface="Times New Roman" panose="02020603050405020304" pitchFamily="18" charset="0"/>
              </a:rPr>
              <a:t> Hai </a:t>
            </a:r>
            <a:r>
              <a:rPr lang="en-GB" sz="4400" b="1" dirty="0" err="1">
                <a:latin typeface="Times New Roman" panose="02020603050405020304" pitchFamily="18" charset="0"/>
                <a:cs typeface="Times New Roman" panose="02020603050405020304" pitchFamily="18" charset="0"/>
              </a:rPr>
              <a:t>khi</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về</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nhà</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trọ</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và</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mấy</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ngày</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sau</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đó</a:t>
            </a:r>
            <a:endParaRPr lang="en-GB" sz="4400" dirty="0">
              <a:solidFill>
                <a:prstClr val="black"/>
              </a:solidFill>
              <a:latin typeface="Times New Roman" panose="02020603050405020304" pitchFamily="18" charset="0"/>
              <a:cs typeface="Times New Roman" panose="02020603050405020304" pitchFamily="18" charset="0"/>
            </a:endParaRPr>
          </a:p>
        </p:txBody>
      </p:sp>
      <p:grpSp>
        <p:nvGrpSpPr>
          <p:cNvPr id="14" name="Group 7"/>
          <p:cNvGrpSpPr/>
          <p:nvPr/>
        </p:nvGrpSpPr>
        <p:grpSpPr>
          <a:xfrm>
            <a:off x="8994987" y="2231653"/>
            <a:ext cx="8758739" cy="5617611"/>
            <a:chOff x="0" y="0"/>
            <a:chExt cx="2002648" cy="1412484"/>
          </a:xfrm>
        </p:grpSpPr>
        <p:sp>
          <p:nvSpPr>
            <p:cNvPr id="15" name="Freeform 8"/>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sp>
        <p:sp>
          <p:nvSpPr>
            <p:cNvPr id="16" name="TextBox 9"/>
            <p:cNvSpPr txBox="1"/>
            <p:nvPr/>
          </p:nvSpPr>
          <p:spPr>
            <a:xfrm>
              <a:off x="0" y="-38100"/>
              <a:ext cx="2002648" cy="145058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7" name="TextBox 10"/>
          <p:cNvSpPr txBox="1"/>
          <p:nvPr/>
        </p:nvSpPr>
        <p:spPr>
          <a:xfrm>
            <a:off x="9544054" y="2146422"/>
            <a:ext cx="7825251" cy="4985980"/>
          </a:xfrm>
          <a:prstGeom prst="rect">
            <a:avLst/>
          </a:prstGeom>
        </p:spPr>
        <p:txBody>
          <a:bodyPr wrap="square" lIns="0" tIns="0" rIns="0" bIns="0" rtlCol="0" anchor="t">
            <a:spAutoFit/>
          </a:bodyPr>
          <a:lstStyle/>
          <a:p>
            <a:pPr algn="just"/>
            <a:r>
              <a:rPr lang="vi-VN" sz="3600" dirty="0">
                <a:latin typeface="Times New Roman" panose="02020603050405020304" pitchFamily="18" charset="0"/>
                <a:cs typeface="Times New Roman" panose="02020603050405020304" pitchFamily="18" charset="0"/>
              </a:rPr>
              <a:t>+ Khi mụ chủ nhà đánh tiếng đuổi đi: ông bế tắc, tuyệt vọng.</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Ông băn khoăn trước quyết định “</a:t>
            </a:r>
            <a:r>
              <a:rPr lang="vi-VN" sz="3600" i="1" dirty="0">
                <a:latin typeface="Times New Roman" panose="02020603050405020304" pitchFamily="18" charset="0"/>
                <a:cs typeface="Times New Roman" panose="02020603050405020304" pitchFamily="18" charset="0"/>
              </a:rPr>
              <a:t>hay là về làng</a:t>
            </a:r>
            <a:r>
              <a:rPr lang="vi-VN" sz="3600" dirty="0">
                <a:latin typeface="Times New Roman" panose="02020603050405020304" pitchFamily="18" charset="0"/>
                <a:cs typeface="Times New Roman" panose="02020603050405020304" pitchFamily="18" charset="0"/>
              </a:rPr>
              <a:t>” nhưng cuối cùng ông đã kiên quyết: “</a:t>
            </a:r>
            <a:r>
              <a:rPr lang="vi-VN" sz="3600" i="1" dirty="0">
                <a:latin typeface="Times New Roman" panose="02020603050405020304" pitchFamily="18" charset="0"/>
                <a:cs typeface="Times New Roman" panose="02020603050405020304" pitchFamily="18" charset="0"/>
              </a:rPr>
              <a:t>làng thì yêu thật nhưng làng theo Tây mất rồi thì phải thù</a:t>
            </a:r>
            <a:r>
              <a:rPr lang="vi-VN" sz="3600" dirty="0">
                <a:latin typeface="Times New Roman" panose="02020603050405020304" pitchFamily="18" charset="0"/>
                <a:cs typeface="Times New Roman" panose="02020603050405020304" pitchFamily="18" charset="0"/>
              </a:rPr>
              <a:t>”</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Ông trò chuyện với đứa con út để khẳng định thêm: “</a:t>
            </a:r>
            <a:r>
              <a:rPr lang="vi-VN" sz="3600" i="1" dirty="0">
                <a:latin typeface="Times New Roman" panose="02020603050405020304" pitchFamily="18" charset="0"/>
                <a:cs typeface="Times New Roman" panose="02020603050405020304" pitchFamily="18" charset="0"/>
              </a:rPr>
              <a:t>Ủng hộ cụ Hồ Chí Minh muôn năm</a:t>
            </a:r>
            <a:r>
              <a:rPr lang="vi-VN" sz="3600" dirty="0">
                <a:latin typeface="Times New Roman" panose="02020603050405020304" pitchFamily="18" charset="0"/>
                <a:cs typeface="Times New Roman" panose="02020603050405020304" pitchFamily="18" charset="0"/>
              </a:rPr>
              <a:t>”.</a:t>
            </a:r>
            <a:endParaRPr lang="en-GB"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724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 y="-1"/>
            <a:ext cx="18284372" cy="10311923"/>
          </a:xfrm>
          <a:prstGeom prst="rect">
            <a:avLst/>
          </a:prstGeom>
        </p:spPr>
      </p:pic>
      <p:sp>
        <p:nvSpPr>
          <p:cNvPr id="3" name="Rounded Rectangle 2"/>
          <p:cNvSpPr/>
          <p:nvPr/>
        </p:nvSpPr>
        <p:spPr>
          <a:xfrm>
            <a:off x="8001000" y="266700"/>
            <a:ext cx="9982200" cy="472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362950" y="671441"/>
            <a:ext cx="9258300" cy="3914918"/>
          </a:xfrm>
          <a:prstGeom prst="rect">
            <a:avLst/>
          </a:prstGeom>
        </p:spPr>
        <p:txBody>
          <a:bodyPr wrap="square">
            <a:spAutoFit/>
          </a:bodyPr>
          <a:lstStyle/>
          <a:p>
            <a:pPr algn="ctr">
              <a:lnSpc>
                <a:spcPct val="115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Nhận xét</a:t>
            </a:r>
          </a:p>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Ông Hai đau khổ, cay đắng tủi nhục, uất hận và ám ảnh thường trực bởi tin đồn về làng. Nhưng khi phải lựa chọn giữa làng và nước, ông lão đã kiên quyết lựa chọn tình yêu nước, tấm lòng trung thành tuyệt đối với kháng chiến, với cụ Hồ.</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4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p:cNvSpPr/>
          <p:nvPr/>
        </p:nvSpPr>
        <p:spPr>
          <a:xfrm>
            <a:off x="-254521" y="2564506"/>
            <a:ext cx="19306203" cy="8620083"/>
          </a:xfrm>
          <a:custGeom>
            <a:avLst/>
            <a:gdLst/>
            <a:ahLst/>
            <a:cxnLst/>
            <a:rect l="l" t="t" r="r" b="b"/>
            <a:pathLst>
              <a:path w="19306203" h="8620083">
                <a:moveTo>
                  <a:pt x="0" y="0"/>
                </a:moveTo>
                <a:lnTo>
                  <a:pt x="19306202" y="0"/>
                </a:lnTo>
                <a:lnTo>
                  <a:pt x="19306202" y="8620083"/>
                </a:lnTo>
                <a:lnTo>
                  <a:pt x="0" y="8620083"/>
                </a:lnTo>
                <a:lnTo>
                  <a:pt x="0" y="0"/>
                </a:lnTo>
                <a:close/>
              </a:path>
            </a:pathLst>
          </a:custGeom>
          <a:blipFill>
            <a:blip r:embed="rId3"/>
            <a:stretch>
              <a:fillRect r="-44134" b="-52254"/>
            </a:stretch>
          </a:blipFill>
        </p:spPr>
      </p:sp>
      <p:sp>
        <p:nvSpPr>
          <p:cNvPr id="4" name="Freeform 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5" name="Freeform 5"/>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8" name="Freeform 8"/>
          <p:cNvSpPr/>
          <p:nvPr/>
        </p:nvSpPr>
        <p:spPr>
          <a:xfrm>
            <a:off x="914400" y="2716086"/>
            <a:ext cx="4369446" cy="4512764"/>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sp>
        <p:nvSpPr>
          <p:cNvPr id="11" name="Freeform 11"/>
          <p:cNvSpPr/>
          <p:nvPr/>
        </p:nvSpPr>
        <p:spPr>
          <a:xfrm>
            <a:off x="5855831" y="2714861"/>
            <a:ext cx="4369446" cy="4512764"/>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sp>
        <p:nvSpPr>
          <p:cNvPr id="14" name="Freeform 14"/>
          <p:cNvSpPr/>
          <p:nvPr/>
        </p:nvSpPr>
        <p:spPr>
          <a:xfrm>
            <a:off x="10896600" y="2887118"/>
            <a:ext cx="5192015" cy="4512764"/>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sp>
        <p:nvSpPr>
          <p:cNvPr id="15" name="TextBox 15"/>
          <p:cNvSpPr txBox="1"/>
          <p:nvPr/>
        </p:nvSpPr>
        <p:spPr>
          <a:xfrm>
            <a:off x="4495800" y="571323"/>
            <a:ext cx="9519785" cy="1661993"/>
          </a:xfrm>
          <a:prstGeom prst="rect">
            <a:avLst/>
          </a:prstGeom>
        </p:spPr>
        <p:txBody>
          <a:bodyPr lIns="0" tIns="0" rIns="0" bIns="0" rtlCol="0" anchor="t">
            <a:spAutoFit/>
          </a:bodyPr>
          <a:lstStyle/>
          <a:p>
            <a:pPr algn="ctr"/>
            <a:r>
              <a:rPr lang="vi-VN" sz="5400" b="1" dirty="0">
                <a:latin typeface="Times New Roman" panose="02020603050405020304" pitchFamily="18" charset="0"/>
                <a:cs typeface="Times New Roman" panose="02020603050405020304" pitchFamily="18" charset="0"/>
              </a:rPr>
              <a:t>c. Tâm trạng của ông Hai khi nghe tin cải chính</a:t>
            </a:r>
            <a:endParaRPr lang="en-GB" sz="5400" dirty="0">
              <a:latin typeface="Times New Roman" panose="02020603050405020304" pitchFamily="18" charset="0"/>
              <a:cs typeface="Times New Roman" panose="02020603050405020304" pitchFamily="18" charset="0"/>
            </a:endParaRPr>
          </a:p>
        </p:txBody>
      </p:sp>
      <p:sp>
        <p:nvSpPr>
          <p:cNvPr id="6" name="Rectangle 5"/>
          <p:cNvSpPr/>
          <p:nvPr/>
        </p:nvSpPr>
        <p:spPr>
          <a:xfrm>
            <a:off x="1479128" y="3524669"/>
            <a:ext cx="2874687" cy="2800767"/>
          </a:xfrm>
          <a:prstGeom prst="rect">
            <a:avLst/>
          </a:prstGeom>
        </p:spPr>
        <p:txBody>
          <a:bodyPr wrap="square">
            <a:spAutoFit/>
          </a:bodyPr>
          <a:lstStyle/>
          <a:p>
            <a:pPr algn="just"/>
            <a:r>
              <a:rPr lang="vi-VN" sz="4400">
                <a:latin typeface="Times New Roman" panose="02020603050405020304" pitchFamily="18" charset="0"/>
                <a:ea typeface="Times New Roman" panose="02020603050405020304" pitchFamily="18" charset="0"/>
              </a:rPr>
              <a:t>Ông lão vui vẻ mua quà bánh cho các con.</a:t>
            </a:r>
            <a:endParaRPr lang="en-GB" sz="4400"/>
          </a:p>
        </p:txBody>
      </p:sp>
      <p:sp>
        <p:nvSpPr>
          <p:cNvPr id="7" name="Rectangle 6"/>
          <p:cNvSpPr/>
          <p:nvPr/>
        </p:nvSpPr>
        <p:spPr>
          <a:xfrm>
            <a:off x="6211754" y="3229517"/>
            <a:ext cx="3505200" cy="3477875"/>
          </a:xfrm>
          <a:prstGeom prst="rect">
            <a:avLst/>
          </a:prstGeom>
        </p:spPr>
        <p:txBody>
          <a:bodyPr wrap="square">
            <a:spAutoFit/>
          </a:bodyPr>
          <a:lstStyle/>
          <a:p>
            <a:pPr algn="just">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Chạy khắp nơi khoe: "</a:t>
            </a:r>
            <a:r>
              <a:rPr lang="vi-VN" sz="4400" i="1">
                <a:latin typeface="Times New Roman" panose="02020603050405020304" pitchFamily="18" charset="0"/>
                <a:ea typeface="Times New Roman" panose="02020603050405020304" pitchFamily="18" charset="0"/>
                <a:cs typeface="Times New Roman" panose="02020603050405020304" pitchFamily="18" charset="0"/>
              </a:rPr>
              <a:t>Tây nó đốt nhà tôi rồi bác ạ. Đốt nhẵn</a:t>
            </a:r>
            <a:r>
              <a:rPr lang="vi-VN" sz="4400">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1268033" y="3087167"/>
            <a:ext cx="4490415" cy="4154984"/>
          </a:xfrm>
          <a:prstGeom prst="rect">
            <a:avLst/>
          </a:prstGeom>
        </p:spPr>
        <p:txBody>
          <a:bodyPr wrap="square">
            <a:spAutoFit/>
          </a:bodyPr>
          <a:lstStyle/>
          <a:p>
            <a:pPr algn="just">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Say sưa kể lại quá trình chống giặc của dân làng như chính mình vừa tham gia trận đánh đó vậy.</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80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par>
                                <p:cTn id="21" presetID="6"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0"/>
            <a:ext cx="18288002" cy="10317138"/>
          </a:xfrm>
          <a:prstGeom prst="rect">
            <a:avLst/>
          </a:prstGeom>
        </p:spPr>
      </p:pic>
      <p:sp>
        <p:nvSpPr>
          <p:cNvPr id="2" name="Rounded Rectangle 1"/>
          <p:cNvSpPr/>
          <p:nvPr/>
        </p:nvSpPr>
        <p:spPr>
          <a:xfrm>
            <a:off x="457200" y="571500"/>
            <a:ext cx="8686800" cy="44958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09600" y="542985"/>
            <a:ext cx="8077200" cy="4524315"/>
          </a:xfrm>
          <a:prstGeom prst="rect">
            <a:avLst/>
          </a:prstGeom>
        </p:spPr>
        <p:txBody>
          <a:bodyPr wrap="square">
            <a:spAutoFit/>
          </a:bodyPr>
          <a:lstStyle/>
          <a:p>
            <a:pPr algn="just"/>
            <a:r>
              <a:rPr lang="vi-VN" sz="3600">
                <a:solidFill>
                  <a:schemeClr val="bg1"/>
                </a:solidFill>
                <a:latin typeface="Times New Roman" panose="02020603050405020304" pitchFamily="18" charset="0"/>
                <a:ea typeface="Times New Roman" panose="02020603050405020304" pitchFamily="18" charset="0"/>
              </a:rPr>
              <a:t>Vui mừng tột độ, tự hào, hãnh diện khi làng không theo giặc, cũng đồng thời thấy được tình yêu làng, yêu nước của người nông dân như ông Hai. Tình yêu làng quê hoà trong tình yêu đất nước và tinh thần kháng chiến, ông vui với niềm vui chung của làng nước mà chẳng hề bận tâm đến mất mát của gia đình, cá nhân mình</a:t>
            </a:r>
            <a:r>
              <a:rPr lang="vi-VN" sz="1400">
                <a:latin typeface="Times New Roman" panose="02020603050405020304" pitchFamily="18" charset="0"/>
                <a:ea typeface="Times New Roman" panose="02020603050405020304" pitchFamily="18" charset="0"/>
              </a:rPr>
              <a:t>.</a:t>
            </a:r>
            <a:endParaRPr lang="en-GB"/>
          </a:p>
        </p:txBody>
      </p:sp>
    </p:spTree>
    <p:extLst>
      <p:ext uri="{BB962C8B-B14F-4D97-AF65-F5344CB8AC3E}">
        <p14:creationId xmlns:p14="http://schemas.microsoft.com/office/powerpoint/2010/main" val="424551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545701"/>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sp>
        <p:nvSpPr>
          <p:cNvPr id="3" name="Freeform 3"/>
          <p:cNvSpPr/>
          <p:nvPr/>
        </p:nvSpPr>
        <p:spPr>
          <a:xfrm>
            <a:off x="-268992" y="4128100"/>
            <a:ext cx="19184045" cy="9314518"/>
          </a:xfrm>
          <a:custGeom>
            <a:avLst/>
            <a:gdLst/>
            <a:ahLst/>
            <a:cxnLst/>
            <a:rect l="l" t="t" r="r" b="b"/>
            <a:pathLst>
              <a:path w="19184045" h="9314518">
                <a:moveTo>
                  <a:pt x="0" y="0"/>
                </a:moveTo>
                <a:lnTo>
                  <a:pt x="19184046" y="0"/>
                </a:lnTo>
                <a:lnTo>
                  <a:pt x="19184046" y="9314518"/>
                </a:lnTo>
                <a:lnTo>
                  <a:pt x="0" y="9314518"/>
                </a:lnTo>
                <a:lnTo>
                  <a:pt x="0" y="0"/>
                </a:lnTo>
                <a:close/>
              </a:path>
            </a:pathLst>
          </a:custGeom>
          <a:blipFill>
            <a:blip r:embed="rId3"/>
            <a:stretch>
              <a:fillRect/>
            </a:stretch>
          </a:blipFill>
        </p:spPr>
      </p:sp>
      <p:grpSp>
        <p:nvGrpSpPr>
          <p:cNvPr id="4" name="Group 4"/>
          <p:cNvGrpSpPr/>
          <p:nvPr/>
        </p:nvGrpSpPr>
        <p:grpSpPr>
          <a:xfrm>
            <a:off x="609600" y="1146216"/>
            <a:ext cx="5837362" cy="4987884"/>
            <a:chOff x="0" y="0"/>
            <a:chExt cx="1699573" cy="1367653"/>
          </a:xfrm>
        </p:grpSpPr>
        <p:sp>
          <p:nvSpPr>
            <p:cNvPr id="5" name="Freeform 5"/>
            <p:cNvSpPr/>
            <p:nvPr/>
          </p:nvSpPr>
          <p:spPr>
            <a:xfrm>
              <a:off x="0" y="0"/>
              <a:ext cx="1699573" cy="1367653"/>
            </a:xfrm>
            <a:custGeom>
              <a:avLst/>
              <a:gdLst/>
              <a:ahLst/>
              <a:cxnLst/>
              <a:rect l="l" t="t" r="r" b="b"/>
              <a:pathLst>
                <a:path w="1699573" h="1367653">
                  <a:moveTo>
                    <a:pt x="35888" y="0"/>
                  </a:moveTo>
                  <a:lnTo>
                    <a:pt x="1663686" y="0"/>
                  </a:lnTo>
                  <a:cubicBezTo>
                    <a:pt x="1683506" y="0"/>
                    <a:pt x="1699573" y="16067"/>
                    <a:pt x="1699573" y="35888"/>
                  </a:cubicBezTo>
                  <a:lnTo>
                    <a:pt x="1699573" y="1331765"/>
                  </a:lnTo>
                  <a:cubicBezTo>
                    <a:pt x="1699573" y="1341283"/>
                    <a:pt x="1695792" y="1350411"/>
                    <a:pt x="1689062" y="1357142"/>
                  </a:cubicBezTo>
                  <a:cubicBezTo>
                    <a:pt x="1682332" y="1363872"/>
                    <a:pt x="1673204" y="1367653"/>
                    <a:pt x="1663686" y="1367653"/>
                  </a:cubicBezTo>
                  <a:lnTo>
                    <a:pt x="35888" y="1367653"/>
                  </a:lnTo>
                  <a:cubicBezTo>
                    <a:pt x="16067" y="1367653"/>
                    <a:pt x="0" y="1351585"/>
                    <a:pt x="0" y="1331765"/>
                  </a:cubicBezTo>
                  <a:lnTo>
                    <a:pt x="0" y="35888"/>
                  </a:lnTo>
                  <a:cubicBezTo>
                    <a:pt x="0" y="26370"/>
                    <a:pt x="3781" y="17241"/>
                    <a:pt x="10511" y="10511"/>
                  </a:cubicBezTo>
                  <a:cubicBezTo>
                    <a:pt x="17241" y="3781"/>
                    <a:pt x="26370" y="0"/>
                    <a:pt x="35888" y="0"/>
                  </a:cubicBezTo>
                  <a:close/>
                </a:path>
              </a:pathLst>
            </a:custGeom>
            <a:solidFill>
              <a:srgbClr val="FFFFFF"/>
            </a:solidFill>
          </p:spPr>
        </p:sp>
        <p:sp>
          <p:nvSpPr>
            <p:cNvPr id="6" name="TextBox 6"/>
            <p:cNvSpPr txBox="1"/>
            <p:nvPr/>
          </p:nvSpPr>
          <p:spPr>
            <a:xfrm>
              <a:off x="0" y="-38100"/>
              <a:ext cx="1699573" cy="140575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grpSp>
        <p:nvGrpSpPr>
          <p:cNvPr id="9" name="Group 9"/>
          <p:cNvGrpSpPr/>
          <p:nvPr/>
        </p:nvGrpSpPr>
        <p:grpSpPr>
          <a:xfrm>
            <a:off x="7162800" y="1199766"/>
            <a:ext cx="10515600" cy="4934335"/>
            <a:chOff x="-109313" y="-38100"/>
            <a:chExt cx="1808886" cy="1405753"/>
          </a:xfrm>
        </p:grpSpPr>
        <p:sp>
          <p:nvSpPr>
            <p:cNvPr id="10" name="Freeform 10"/>
            <p:cNvSpPr/>
            <p:nvPr/>
          </p:nvSpPr>
          <p:spPr>
            <a:xfrm>
              <a:off x="-109313" y="0"/>
              <a:ext cx="1699573" cy="1367653"/>
            </a:xfrm>
            <a:custGeom>
              <a:avLst/>
              <a:gdLst/>
              <a:ahLst/>
              <a:cxnLst/>
              <a:rect l="l" t="t" r="r" b="b"/>
              <a:pathLst>
                <a:path w="1699573" h="1367653">
                  <a:moveTo>
                    <a:pt x="35888" y="0"/>
                  </a:moveTo>
                  <a:lnTo>
                    <a:pt x="1663686" y="0"/>
                  </a:lnTo>
                  <a:cubicBezTo>
                    <a:pt x="1683506" y="0"/>
                    <a:pt x="1699573" y="16067"/>
                    <a:pt x="1699573" y="35888"/>
                  </a:cubicBezTo>
                  <a:lnTo>
                    <a:pt x="1699573" y="1331765"/>
                  </a:lnTo>
                  <a:cubicBezTo>
                    <a:pt x="1699573" y="1341283"/>
                    <a:pt x="1695792" y="1350411"/>
                    <a:pt x="1689062" y="1357142"/>
                  </a:cubicBezTo>
                  <a:cubicBezTo>
                    <a:pt x="1682332" y="1363872"/>
                    <a:pt x="1673204" y="1367653"/>
                    <a:pt x="1663686" y="1367653"/>
                  </a:cubicBezTo>
                  <a:lnTo>
                    <a:pt x="35888" y="1367653"/>
                  </a:lnTo>
                  <a:cubicBezTo>
                    <a:pt x="16067" y="1367653"/>
                    <a:pt x="0" y="1351585"/>
                    <a:pt x="0" y="1331765"/>
                  </a:cubicBezTo>
                  <a:lnTo>
                    <a:pt x="0" y="35888"/>
                  </a:lnTo>
                  <a:cubicBezTo>
                    <a:pt x="0" y="26370"/>
                    <a:pt x="3781" y="17241"/>
                    <a:pt x="10511" y="10511"/>
                  </a:cubicBezTo>
                  <a:cubicBezTo>
                    <a:pt x="17241" y="3781"/>
                    <a:pt x="26370" y="0"/>
                    <a:pt x="35888" y="0"/>
                  </a:cubicBezTo>
                  <a:close/>
                </a:path>
              </a:pathLst>
            </a:custGeom>
            <a:solidFill>
              <a:srgbClr val="FFFFFF"/>
            </a:solidFill>
          </p:spPr>
        </p:sp>
        <p:sp>
          <p:nvSpPr>
            <p:cNvPr id="11" name="TextBox 11"/>
            <p:cNvSpPr txBox="1"/>
            <p:nvPr/>
          </p:nvSpPr>
          <p:spPr>
            <a:xfrm>
              <a:off x="0" y="-38100"/>
              <a:ext cx="1699573" cy="140575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3" name="TextBox 13"/>
          <p:cNvSpPr txBox="1"/>
          <p:nvPr/>
        </p:nvSpPr>
        <p:spPr>
          <a:xfrm>
            <a:off x="1295400" y="1333500"/>
            <a:ext cx="4947362" cy="4431983"/>
          </a:xfrm>
          <a:prstGeom prst="rect">
            <a:avLst/>
          </a:prstGeom>
        </p:spPr>
        <p:txBody>
          <a:bodyPr wrap="square" lIns="0" tIns="0" rIns="0" bIns="0" rtlCol="0" anchor="t">
            <a:spAutoFit/>
          </a:bodyPr>
          <a:lstStyle/>
          <a:p>
            <a:pPr algn="just"/>
            <a:r>
              <a:rPr lang="vi-VN" sz="3600" b="1" dirty="0">
                <a:latin typeface="Times New Roman" panose="02020603050405020304" pitchFamily="18" charset="0"/>
                <a:cs typeface="Times New Roman" panose="02020603050405020304" pitchFamily="18" charset="0"/>
              </a:rPr>
              <a:t>- Nhận xét về nhân vật ông Hai:</a:t>
            </a:r>
            <a:endParaRPr lang="en-GB" sz="3600" b="1"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Ông Hai là đại diện của tầng lớp nhân dân nghèo với tinh thần yêu quê hương đất nước sâu sắc.</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Tình yêu làng được hòa chung với lòng yêu nước.</a:t>
            </a:r>
            <a:endParaRPr lang="en-GB" sz="3600" dirty="0">
              <a:latin typeface="Times New Roman" panose="02020603050405020304" pitchFamily="18" charset="0"/>
              <a:cs typeface="Times New Roman" panose="02020603050405020304" pitchFamily="18" charset="0"/>
            </a:endParaRPr>
          </a:p>
        </p:txBody>
      </p:sp>
      <p:sp>
        <p:nvSpPr>
          <p:cNvPr id="14" name="TextBox 14"/>
          <p:cNvSpPr txBox="1"/>
          <p:nvPr/>
        </p:nvSpPr>
        <p:spPr>
          <a:xfrm>
            <a:off x="7736593" y="1333500"/>
            <a:ext cx="9350090" cy="4411464"/>
          </a:xfrm>
          <a:prstGeom prst="rect">
            <a:avLst/>
          </a:prstGeom>
        </p:spPr>
        <p:txBody>
          <a:bodyPr wrap="square" lIns="0" tIns="0" rIns="0" bIns="0" rtlCol="0" anchor="t">
            <a:spAutoFit/>
          </a:bodyPr>
          <a:lstStyle/>
          <a:p>
            <a:pPr algn="just">
              <a:lnSpc>
                <a:spcPts val="4326"/>
              </a:lnSpc>
              <a:spcBef>
                <a:spcPct val="0"/>
              </a:spcBef>
            </a:pPr>
            <a:r>
              <a:rPr lang="vi-VN" sz="3600"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Nghệ thuật miêu tả nội tâm nhân vật</a:t>
            </a:r>
            <a:r>
              <a:rPr lang="vi-VN" sz="3600" dirty="0">
                <a:latin typeface="Times New Roman" panose="02020603050405020304" pitchFamily="18" charset="0"/>
                <a:cs typeface="Times New Roman" panose="02020603050405020304" pitchFamily="18" charset="0"/>
              </a:rPr>
              <a:t>: nhân vật được đặt vào tình huống đặc biệt, từ đó tạo ra mâu thuẫn bên trong để khám phá chiều sâu tâm trạng. Tác giả miêu tả tâm lý nhân vật qua ngoại hình, hành động, cảm giác, ngôn ngữ độc thoại, đối thoại, rất hợp lý. Từ chỗ đau đớn rụng rời đến chỗ bế tắc tuyệt vọng và cuối cùng là sung sướng, hả hê, giải tỏa tâm lý bằng tin cải chính.</a:t>
            </a:r>
            <a:endParaRPr lang="en-US" sz="3600" dirty="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Tree>
    <p:extLst>
      <p:ext uri="{BB962C8B-B14F-4D97-AF65-F5344CB8AC3E}">
        <p14:creationId xmlns:p14="http://schemas.microsoft.com/office/powerpoint/2010/main" val="20254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TextBox 3"/>
          <p:cNvSpPr txBox="1"/>
          <p:nvPr/>
        </p:nvSpPr>
        <p:spPr>
          <a:xfrm>
            <a:off x="3756452" y="510535"/>
            <a:ext cx="10528116" cy="884858"/>
          </a:xfrm>
          <a:prstGeom prst="rect">
            <a:avLst/>
          </a:prstGeom>
        </p:spPr>
        <p:txBody>
          <a:bodyPr wrap="square" lIns="0" tIns="0" rIns="0" bIns="0" rtlCol="0" anchor="t">
            <a:spAutoFit/>
          </a:bodyPr>
          <a:lstStyle/>
          <a:p>
            <a:pPr algn="ctr">
              <a:lnSpc>
                <a:spcPts val="6937"/>
              </a:lnSpc>
              <a:spcBef>
                <a:spcPct val="0"/>
              </a:spcBef>
            </a:pPr>
            <a:r>
              <a:rPr lang="en-GB" sz="5400" b="1">
                <a:latin typeface="Times New Roman" panose="02020603050405020304" pitchFamily="18" charset="0"/>
                <a:cs typeface="Times New Roman" panose="02020603050405020304" pitchFamily="18" charset="0"/>
              </a:rPr>
              <a:t>3. Ngôn ngữ nhân vật trong truyện</a:t>
            </a:r>
            <a:endParaRPr lang="en-US" sz="5400">
              <a:solidFill>
                <a:srgbClr val="257167"/>
              </a:solidFill>
              <a:latin typeface="Times New Roman" panose="02020603050405020304" pitchFamily="18" charset="0"/>
              <a:ea typeface="Lilita One"/>
              <a:cs typeface="Times New Roman" panose="02020603050405020304" pitchFamily="18" charset="0"/>
              <a:sym typeface="Lilita One"/>
            </a:endParaRPr>
          </a:p>
        </p:txBody>
      </p:sp>
      <p:sp>
        <p:nvSpPr>
          <p:cNvPr id="4" name="Freeform 4"/>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sp>
      <p:sp>
        <p:nvSpPr>
          <p:cNvPr id="5" name="Freeform 5"/>
          <p:cNvSpPr/>
          <p:nvPr/>
        </p:nvSpPr>
        <p:spPr>
          <a:xfrm>
            <a:off x="14732590" y="-830581"/>
            <a:ext cx="5051575" cy="8543891"/>
          </a:xfrm>
          <a:custGeom>
            <a:avLst/>
            <a:gdLst/>
            <a:ahLst/>
            <a:cxnLst/>
            <a:rect l="l" t="t" r="r" b="b"/>
            <a:pathLst>
              <a:path w="5051575" h="8543891">
                <a:moveTo>
                  <a:pt x="0" y="0"/>
                </a:moveTo>
                <a:lnTo>
                  <a:pt x="5051576" y="0"/>
                </a:lnTo>
                <a:lnTo>
                  <a:pt x="5051576" y="8543891"/>
                </a:lnTo>
                <a:lnTo>
                  <a:pt x="0" y="8543891"/>
                </a:lnTo>
                <a:lnTo>
                  <a:pt x="0" y="0"/>
                </a:lnTo>
                <a:close/>
              </a:path>
            </a:pathLst>
          </a:custGeom>
          <a:blipFill>
            <a:blip r:embed="rId4"/>
            <a:stretch>
              <a:fillRect/>
            </a:stretch>
          </a:blipFill>
        </p:spPr>
      </p:sp>
      <p:grpSp>
        <p:nvGrpSpPr>
          <p:cNvPr id="6" name="Group 6"/>
          <p:cNvGrpSpPr/>
          <p:nvPr/>
        </p:nvGrpSpPr>
        <p:grpSpPr>
          <a:xfrm>
            <a:off x="2460900" y="1689558"/>
            <a:ext cx="14104493" cy="1158983"/>
            <a:chOff x="0" y="0"/>
            <a:chExt cx="2815378" cy="505893"/>
          </a:xfrm>
        </p:grpSpPr>
        <p:sp>
          <p:nvSpPr>
            <p:cNvPr id="7" name="Freeform 7"/>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sp>
        <p:sp>
          <p:nvSpPr>
            <p:cNvPr id="8" name="TextBox 8"/>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9" name="Group 9"/>
          <p:cNvGrpSpPr/>
          <p:nvPr/>
        </p:nvGrpSpPr>
        <p:grpSpPr>
          <a:xfrm>
            <a:off x="2464529" y="3046753"/>
            <a:ext cx="13974593" cy="1189693"/>
            <a:chOff x="0" y="0"/>
            <a:chExt cx="2815378" cy="505893"/>
          </a:xfrm>
        </p:grpSpPr>
        <p:sp>
          <p:nvSpPr>
            <p:cNvPr id="10" name="Freeform 10"/>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sp>
        <p:sp>
          <p:nvSpPr>
            <p:cNvPr id="11" name="TextBox 11"/>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TextBox 12"/>
          <p:cNvSpPr txBox="1"/>
          <p:nvPr/>
        </p:nvSpPr>
        <p:spPr>
          <a:xfrm>
            <a:off x="3231177" y="2047907"/>
            <a:ext cx="12745235" cy="525785"/>
          </a:xfrm>
          <a:prstGeom prst="rect">
            <a:avLst/>
          </a:prstGeom>
        </p:spPr>
        <p:txBody>
          <a:bodyPr lIns="0" tIns="0" rIns="0" bIns="0" rtlCol="0" anchor="t">
            <a:spAutoFit/>
          </a:bodyPr>
          <a:lstStyle/>
          <a:p>
            <a:pPr>
              <a:lnSpc>
                <a:spcPts val="4067"/>
              </a:lnSpc>
              <a:spcBef>
                <a:spcPct val="0"/>
              </a:spcBef>
            </a:pPr>
            <a:r>
              <a:rPr lang="en-GB" sz="3600">
                <a:latin typeface="Times New Roman" panose="02020603050405020304" pitchFamily="18" charset="0"/>
                <a:cs typeface="Times New Roman" panose="02020603050405020304" pitchFamily="18" charset="0"/>
              </a:rPr>
              <a:t>Ngôn ngữ nhân vật đan xen với ngôn ngữ người kể chuyện.</a:t>
            </a:r>
            <a:endParaRPr lang="en-US" sz="36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13" name="TextBox 13"/>
          <p:cNvSpPr txBox="1"/>
          <p:nvPr/>
        </p:nvSpPr>
        <p:spPr>
          <a:xfrm>
            <a:off x="3104906" y="3509885"/>
            <a:ext cx="12745235" cy="553998"/>
          </a:xfrm>
          <a:prstGeom prst="rect">
            <a:avLst/>
          </a:prstGeom>
        </p:spPr>
        <p:txBody>
          <a:bodyPr lIns="0" tIns="0" rIns="0" bIns="0" rtlCol="0" anchor="t">
            <a:spAutoFit/>
          </a:bodyPr>
          <a:lstStyle/>
          <a:p>
            <a:r>
              <a:rPr lang="en-GB" sz="3600">
                <a:latin typeface="Times New Roman" panose="02020603050405020304" pitchFamily="18" charset="0"/>
                <a:cs typeface="Times New Roman" panose="02020603050405020304" pitchFamily="18" charset="0"/>
              </a:rPr>
              <a:t>Ngôn ngữ nhân vật bao gồm: Đối </a:t>
            </a:r>
            <a:r>
              <a:rPr lang="vi-VN" sz="3600">
                <a:latin typeface="Times New Roman" panose="02020603050405020304" pitchFamily="18" charset="0"/>
                <a:cs typeface="Times New Roman" panose="02020603050405020304" pitchFamily="18" charset="0"/>
              </a:rPr>
              <a:t>thoại, đ</a:t>
            </a:r>
            <a:r>
              <a:rPr lang="en-GB" sz="3600">
                <a:latin typeface="Times New Roman" panose="02020603050405020304" pitchFamily="18" charset="0"/>
                <a:cs typeface="Times New Roman" panose="02020603050405020304" pitchFamily="18" charset="0"/>
              </a:rPr>
              <a:t>ộc </a:t>
            </a:r>
            <a:r>
              <a:rPr lang="vi-VN" sz="3600">
                <a:latin typeface="Times New Roman" panose="02020603050405020304" pitchFamily="18" charset="0"/>
                <a:cs typeface="Times New Roman" panose="02020603050405020304" pitchFamily="18" charset="0"/>
              </a:rPr>
              <a:t>thoại,</a:t>
            </a:r>
            <a:r>
              <a:rPr lang="en-GB"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đ</a:t>
            </a:r>
            <a:r>
              <a:rPr lang="en-GB" sz="3600">
                <a:latin typeface="Times New Roman" panose="02020603050405020304" pitchFamily="18" charset="0"/>
                <a:cs typeface="Times New Roman" panose="02020603050405020304" pitchFamily="18" charset="0"/>
              </a:rPr>
              <a:t>ộc thoại nội </a:t>
            </a:r>
            <a:r>
              <a:rPr lang="vi-VN" sz="3600">
                <a:latin typeface="Times New Roman" panose="02020603050405020304" pitchFamily="18" charset="0"/>
                <a:cs typeface="Times New Roman" panose="02020603050405020304" pitchFamily="18" charset="0"/>
              </a:rPr>
              <a:t>tâm.</a:t>
            </a:r>
            <a:endParaRPr lang="en-GB" sz="3600">
              <a:latin typeface="Times New Roman" panose="02020603050405020304" pitchFamily="18" charset="0"/>
              <a:cs typeface="Times New Roman" panose="02020603050405020304" pitchFamily="18" charset="0"/>
            </a:endParaRPr>
          </a:p>
        </p:txBody>
      </p:sp>
      <p:sp>
        <p:nvSpPr>
          <p:cNvPr id="14" name="Freeform 1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5"/>
            <a:stretch>
              <a:fillRect/>
            </a:stretch>
          </a:blipFill>
        </p:spPr>
      </p:sp>
      <p:sp>
        <p:nvSpPr>
          <p:cNvPr id="15" name="Freeform 15"/>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6"/>
            <a:stretch>
              <a:fillRect/>
            </a:stretch>
          </a:blipFill>
        </p:spPr>
      </p:sp>
      <p:sp>
        <p:nvSpPr>
          <p:cNvPr id="17" name="TextBox 17"/>
          <p:cNvSpPr txBox="1"/>
          <p:nvPr/>
        </p:nvSpPr>
        <p:spPr>
          <a:xfrm>
            <a:off x="1848878" y="6370719"/>
            <a:ext cx="934598" cy="607226"/>
          </a:xfrm>
          <a:prstGeom prst="rect">
            <a:avLst/>
          </a:prstGeom>
        </p:spPr>
        <p:txBody>
          <a:bodyPr lIns="0" tIns="0" rIns="0" bIns="0" rtlCol="0" anchor="t">
            <a:spAutoFit/>
          </a:bodyPr>
          <a:lstStyle/>
          <a:p>
            <a:pPr algn="ctr">
              <a:lnSpc>
                <a:spcPts val="4986"/>
              </a:lnSpc>
              <a:spcBef>
                <a:spcPct val="0"/>
              </a:spcBef>
            </a:pPr>
            <a:r>
              <a:rPr lang="en-US" sz="3561">
                <a:solidFill>
                  <a:srgbClr val="FFFFFF"/>
                </a:solidFill>
                <a:latin typeface="One Little Font Bold"/>
                <a:ea typeface="One Little Font Bold"/>
                <a:cs typeface="One Little Font Bold"/>
                <a:sym typeface="One Little Font Bold"/>
              </a:rPr>
              <a:t>02</a:t>
            </a:r>
          </a:p>
        </p:txBody>
      </p:sp>
      <p:grpSp>
        <p:nvGrpSpPr>
          <p:cNvPr id="18" name="Group 6"/>
          <p:cNvGrpSpPr/>
          <p:nvPr/>
        </p:nvGrpSpPr>
        <p:grpSpPr>
          <a:xfrm>
            <a:off x="2460900" y="4392356"/>
            <a:ext cx="13974593" cy="1571811"/>
            <a:chOff x="0" y="0"/>
            <a:chExt cx="2815378" cy="505893"/>
          </a:xfrm>
        </p:grpSpPr>
        <p:sp>
          <p:nvSpPr>
            <p:cNvPr id="19" name="Freeform 7"/>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sp>
        <p:sp>
          <p:nvSpPr>
            <p:cNvPr id="20" name="TextBox 8"/>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9"/>
          <p:cNvGrpSpPr/>
          <p:nvPr/>
        </p:nvGrpSpPr>
        <p:grpSpPr>
          <a:xfrm>
            <a:off x="2460900" y="6236967"/>
            <a:ext cx="13974593" cy="2367186"/>
            <a:chOff x="0" y="0"/>
            <a:chExt cx="2815378" cy="505893"/>
          </a:xfrm>
        </p:grpSpPr>
        <p:sp>
          <p:nvSpPr>
            <p:cNvPr id="22" name="Freeform 10"/>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sp>
        <p:sp>
          <p:nvSpPr>
            <p:cNvPr id="23" name="TextBox 11"/>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4" name="TextBox 12"/>
          <p:cNvSpPr txBox="1"/>
          <p:nvPr/>
        </p:nvSpPr>
        <p:spPr>
          <a:xfrm>
            <a:off x="3086763" y="4739975"/>
            <a:ext cx="12745235" cy="1051570"/>
          </a:xfrm>
          <a:prstGeom prst="rect">
            <a:avLst/>
          </a:prstGeom>
        </p:spPr>
        <p:txBody>
          <a:bodyPr lIns="0" tIns="0" rIns="0" bIns="0" rtlCol="0" anchor="t">
            <a:spAutoFit/>
          </a:bodyPr>
          <a:lstStyle/>
          <a:p>
            <a:pPr>
              <a:lnSpc>
                <a:spcPts val="4067"/>
              </a:lnSpc>
              <a:spcBef>
                <a:spcPct val="0"/>
              </a:spcBef>
            </a:pPr>
            <a:r>
              <a:rPr lang="en-GB" sz="3600">
                <a:latin typeface="Times New Roman" panose="02020603050405020304" pitchFamily="18" charset="0"/>
                <a:cs typeface="Times New Roman" panose="02020603050405020304" pitchFamily="18" charset="0"/>
              </a:rPr>
              <a:t>Ngôn ngữ nhân vật mang đậm chất khẩu ngữ và là lời ăn tiếng nói của người nông dân Bắc Bộ</a:t>
            </a:r>
            <a:endParaRPr lang="en-US" sz="36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25" name="TextBox 13"/>
          <p:cNvSpPr txBox="1"/>
          <p:nvPr/>
        </p:nvSpPr>
        <p:spPr>
          <a:xfrm>
            <a:off x="3086762" y="6545799"/>
            <a:ext cx="12745235" cy="1577355"/>
          </a:xfrm>
          <a:prstGeom prst="rect">
            <a:avLst/>
          </a:prstGeom>
        </p:spPr>
        <p:txBody>
          <a:bodyPr lIns="0" tIns="0" rIns="0" bIns="0" rtlCol="0" anchor="t">
            <a:spAutoFit/>
          </a:bodyPr>
          <a:lstStyle/>
          <a:p>
            <a:pPr algn="just">
              <a:lnSpc>
                <a:spcPts val="4067"/>
              </a:lnSpc>
              <a:spcBef>
                <a:spcPct val="0"/>
              </a:spcBef>
            </a:pPr>
            <a:r>
              <a:rPr lang="en-GB" sz="3600">
                <a:latin typeface="Times New Roman" panose="02020603050405020304" pitchFamily="18" charset="0"/>
                <a:cs typeface="Times New Roman" panose="02020603050405020304" pitchFamily="18" charset="0"/>
              </a:rPr>
              <a:t>Lời trần thuật và lời nhân vật có sự thống nhất về sắc thái, giọng điệu do truyện được trần thuật chủ yếu theo điểm nhìn của ông Hai, dù vẫn dùng cách trần thuật ở ngôi thứ ba.</a:t>
            </a:r>
            <a:endParaRPr lang="en-US" sz="36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Tree>
    <p:extLst>
      <p:ext uri="{BB962C8B-B14F-4D97-AF65-F5344CB8AC3E}">
        <p14:creationId xmlns:p14="http://schemas.microsoft.com/office/powerpoint/2010/main" val="357822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stretch>
              <a:fillRect t="-4777" b="-4777"/>
            </a:stretch>
          </a:blipFill>
        </p:spPr>
      </p:sp>
      <p:sp>
        <p:nvSpPr>
          <p:cNvPr id="3" name="Freeform 3"/>
          <p:cNvSpPr/>
          <p:nvPr/>
        </p:nvSpPr>
        <p:spPr>
          <a:xfrm>
            <a:off x="15211586" y="1258100"/>
            <a:ext cx="5051575" cy="8543891"/>
          </a:xfrm>
          <a:custGeom>
            <a:avLst/>
            <a:gdLst/>
            <a:ahLst/>
            <a:cxnLst/>
            <a:rect l="l" t="t" r="r" b="b"/>
            <a:pathLst>
              <a:path w="5051575" h="8543891">
                <a:moveTo>
                  <a:pt x="0" y="0"/>
                </a:moveTo>
                <a:lnTo>
                  <a:pt x="5051575" y="0"/>
                </a:lnTo>
                <a:lnTo>
                  <a:pt x="5051575" y="8543891"/>
                </a:lnTo>
                <a:lnTo>
                  <a:pt x="0" y="8543891"/>
                </a:lnTo>
                <a:lnTo>
                  <a:pt x="0" y="0"/>
                </a:lnTo>
                <a:close/>
              </a:path>
            </a:pathLst>
          </a:custGeom>
          <a:blipFill>
            <a:blip r:embed="rId5"/>
            <a:stretch>
              <a:fillRect/>
            </a:stretch>
          </a:blipFill>
        </p:spPr>
      </p:sp>
      <p:sp>
        <p:nvSpPr>
          <p:cNvPr id="4" name="Freeform 4"/>
          <p:cNvSpPr/>
          <p:nvPr/>
        </p:nvSpPr>
        <p:spPr>
          <a:xfrm>
            <a:off x="-784785" y="5530045"/>
            <a:ext cx="19274505" cy="9010831"/>
          </a:xfrm>
          <a:custGeom>
            <a:avLst/>
            <a:gdLst/>
            <a:ahLst/>
            <a:cxnLst/>
            <a:rect l="l" t="t" r="r" b="b"/>
            <a:pathLst>
              <a:path w="19274505" h="9010831">
                <a:moveTo>
                  <a:pt x="0" y="0"/>
                </a:moveTo>
                <a:lnTo>
                  <a:pt x="19274505" y="0"/>
                </a:lnTo>
                <a:lnTo>
                  <a:pt x="19274505" y="9010832"/>
                </a:lnTo>
                <a:lnTo>
                  <a:pt x="0" y="9010832"/>
                </a:lnTo>
                <a:lnTo>
                  <a:pt x="0" y="0"/>
                </a:lnTo>
                <a:close/>
              </a:path>
            </a:pathLst>
          </a:custGeom>
          <a:blipFill>
            <a:blip r:embed="rId6"/>
            <a:stretch>
              <a:fillRect/>
            </a:stretch>
          </a:blipFill>
        </p:spPr>
      </p:sp>
      <p:sp>
        <p:nvSpPr>
          <p:cNvPr id="5" name="Freeform 5"/>
          <p:cNvSpPr/>
          <p:nvPr/>
        </p:nvSpPr>
        <p:spPr>
          <a:xfrm>
            <a:off x="-3087507" y="601646"/>
            <a:ext cx="6757559" cy="5414494"/>
          </a:xfrm>
          <a:custGeom>
            <a:avLst/>
            <a:gdLst/>
            <a:ahLst/>
            <a:cxnLst/>
            <a:rect l="l" t="t" r="r" b="b"/>
            <a:pathLst>
              <a:path w="6757559" h="5414494">
                <a:moveTo>
                  <a:pt x="0" y="0"/>
                </a:moveTo>
                <a:lnTo>
                  <a:pt x="6757559" y="0"/>
                </a:lnTo>
                <a:lnTo>
                  <a:pt x="6757559" y="5414494"/>
                </a:lnTo>
                <a:lnTo>
                  <a:pt x="0" y="5414494"/>
                </a:lnTo>
                <a:lnTo>
                  <a:pt x="0" y="0"/>
                </a:lnTo>
                <a:close/>
              </a:path>
            </a:pathLst>
          </a:custGeom>
          <a:blipFill>
            <a:blip r:embed="rId7"/>
            <a:stretch>
              <a:fillRect/>
            </a:stretch>
          </a:blipFill>
        </p:spPr>
      </p:sp>
      <p:sp>
        <p:nvSpPr>
          <p:cNvPr id="6" name="Freeform 6"/>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8"/>
            <a:stretch>
              <a:fillRect/>
            </a:stretch>
          </a:blipFill>
        </p:spPr>
      </p:sp>
      <p:sp>
        <p:nvSpPr>
          <p:cNvPr id="7" name="Freeform 7"/>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9"/>
            <a:stretch>
              <a:fillRect/>
            </a:stretch>
          </a:blipFill>
        </p:spPr>
      </p:sp>
      <p:sp>
        <p:nvSpPr>
          <p:cNvPr id="10" name="Rectangle 9"/>
          <p:cNvSpPr/>
          <p:nvPr/>
        </p:nvSpPr>
        <p:spPr>
          <a:xfrm>
            <a:off x="3213210" y="193886"/>
            <a:ext cx="10839833" cy="2123658"/>
          </a:xfrm>
          <a:prstGeom prst="rect">
            <a:avLst/>
          </a:prstGeom>
        </p:spPr>
        <p:txBody>
          <a:bodyPr wrap="square">
            <a:spAutoFit/>
          </a:bodyPr>
          <a:lstStyle/>
          <a:p>
            <a:pPr algn="ctr"/>
            <a:r>
              <a:rPr lang="vi-VN" sz="4400" b="1">
                <a:solidFill>
                  <a:srgbClr val="222222"/>
                </a:solidFill>
                <a:latin typeface="Times New Roman" panose="02020603050405020304" pitchFamily="18" charset="0"/>
                <a:ea typeface="Calibri" panose="020F0502020204030204" pitchFamily="34" charset="0"/>
              </a:rPr>
              <a:t>Xem video và trả lời câu hỏi</a:t>
            </a:r>
          </a:p>
          <a:p>
            <a:pPr algn="ctr"/>
            <a:r>
              <a:rPr lang="vi-VN" sz="4400" b="1">
                <a:solidFill>
                  <a:srgbClr val="222222"/>
                </a:solidFill>
                <a:latin typeface="Times New Roman" panose="02020603050405020304" pitchFamily="18" charset="0"/>
                <a:ea typeface="Calibri" panose="020F0502020204030204" pitchFamily="34" charset="0"/>
              </a:rPr>
              <a:t>Giai điệu và bối cảnh âm nhạc ấy gợi cho em những suy nghĩ, cảm xúc gì? </a:t>
            </a:r>
            <a:endParaRPr lang="en-GB" sz="4400"/>
          </a:p>
        </p:txBody>
      </p:sp>
      <p:pic>
        <p:nvPicPr>
          <p:cNvPr id="11" name="Video bài 4.1.Trần Mạnh Tuấn biểu diễn tại bệnh viện dã chiến điều trị Covid -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756535" y="2511429"/>
            <a:ext cx="11753185" cy="6606005"/>
          </a:xfrm>
          <a:prstGeom prst="round2SameRect">
            <a:avLst>
              <a:gd name="adj1" fmla="val 6955"/>
              <a:gd name="adj2" fmla="val 0"/>
            </a:avLst>
          </a:prstGeom>
          <a:ln>
            <a:noFill/>
          </a:ln>
          <a:effectLst>
            <a:reflection blurRad="6350" stA="52000" endPos="35000" dist="25400" dir="5400000" sy="-100000" algn="bl" rotWithShape="0"/>
          </a:effectLst>
          <a:scene3d>
            <a:camera prst="orthographicFront"/>
            <a:lightRig rig="threePt" dir="t"/>
          </a:scene3d>
          <a:sp3d>
            <a:bevelT w="190500" prst="hardEdge"/>
            <a:contourClr>
              <a:srgbClr val="C0C0C0"/>
            </a:contourClr>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p:cNvSpPr/>
          <p:nvPr/>
        </p:nvSpPr>
        <p:spPr>
          <a:xfrm>
            <a:off x="-302128" y="4881248"/>
            <a:ext cx="18892255" cy="8910430"/>
          </a:xfrm>
          <a:custGeom>
            <a:avLst/>
            <a:gdLst/>
            <a:ahLst/>
            <a:cxnLst/>
            <a:rect l="l" t="t" r="r" b="b"/>
            <a:pathLst>
              <a:path w="18892255" h="8910430">
                <a:moveTo>
                  <a:pt x="0" y="0"/>
                </a:moveTo>
                <a:lnTo>
                  <a:pt x="18892256" y="0"/>
                </a:lnTo>
                <a:lnTo>
                  <a:pt x="18892256" y="8910431"/>
                </a:lnTo>
                <a:lnTo>
                  <a:pt x="0" y="8910431"/>
                </a:lnTo>
                <a:lnTo>
                  <a:pt x="0" y="0"/>
                </a:lnTo>
                <a:close/>
              </a:path>
            </a:pathLst>
          </a:custGeom>
          <a:blipFill>
            <a:blip r:embed="rId3"/>
            <a:stretch>
              <a:fillRect/>
            </a:stretch>
          </a:blipFill>
        </p:spPr>
      </p:sp>
      <p:grpSp>
        <p:nvGrpSpPr>
          <p:cNvPr id="4" name="Group 4"/>
          <p:cNvGrpSpPr/>
          <p:nvPr/>
        </p:nvGrpSpPr>
        <p:grpSpPr>
          <a:xfrm>
            <a:off x="1371600" y="3160407"/>
            <a:ext cx="3830413" cy="4535512"/>
            <a:chOff x="0" y="0"/>
            <a:chExt cx="976437" cy="913743"/>
          </a:xfrm>
        </p:grpSpPr>
        <p:sp>
          <p:nvSpPr>
            <p:cNvPr id="5" name="Freeform 5"/>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sp>
        <p:sp>
          <p:nvSpPr>
            <p:cNvPr id="6" name="TextBox 6"/>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5504142" y="3160407"/>
            <a:ext cx="6083626" cy="4535512"/>
            <a:chOff x="0" y="0"/>
            <a:chExt cx="976437" cy="913743"/>
          </a:xfrm>
        </p:grpSpPr>
        <p:sp>
          <p:nvSpPr>
            <p:cNvPr id="8" name="Freeform 8"/>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sp>
        <p:sp>
          <p:nvSpPr>
            <p:cNvPr id="9" name="TextBox 9"/>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0" name="Group 10"/>
          <p:cNvGrpSpPr/>
          <p:nvPr/>
        </p:nvGrpSpPr>
        <p:grpSpPr>
          <a:xfrm>
            <a:off x="12099233" y="3160407"/>
            <a:ext cx="4846707" cy="4535512"/>
            <a:chOff x="0" y="0"/>
            <a:chExt cx="976437" cy="913743"/>
          </a:xfrm>
        </p:grpSpPr>
        <p:sp>
          <p:nvSpPr>
            <p:cNvPr id="11" name="Freeform 11"/>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sp>
        <p:sp>
          <p:nvSpPr>
            <p:cNvPr id="12" name="TextBox 12"/>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3" name="Freeform 13"/>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14" name="Freeform 14"/>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16" name="TextBox 16"/>
          <p:cNvSpPr txBox="1"/>
          <p:nvPr/>
        </p:nvSpPr>
        <p:spPr>
          <a:xfrm>
            <a:off x="1744008" y="3437282"/>
            <a:ext cx="3229406" cy="3590727"/>
          </a:xfrm>
          <a:prstGeom prst="rect">
            <a:avLst/>
          </a:prstGeom>
        </p:spPr>
        <p:txBody>
          <a:bodyPr wrap="square" lIns="0" tIns="0" rIns="0" bIns="0" rtlCol="0" anchor="t">
            <a:spAutoFit/>
          </a:bodyPr>
          <a:lstStyle/>
          <a:p>
            <a:pPr algn="just">
              <a:lnSpc>
                <a:spcPts val="3956"/>
              </a:lnSpc>
              <a:spcBef>
                <a:spcPct val="0"/>
              </a:spcBef>
            </a:pPr>
            <a:r>
              <a:rPr lang="en-GB" sz="3600">
                <a:latin typeface="Times New Roman" panose="02020603050405020304" pitchFamily="18" charset="0"/>
                <a:cs typeface="Times New Roman" panose="02020603050405020304" pitchFamily="18" charset="0"/>
              </a:rPr>
              <a:t>Nếu đặt là “</a:t>
            </a:r>
            <a:r>
              <a:rPr lang="en-GB" sz="3600" i="1">
                <a:latin typeface="Times New Roman" panose="02020603050405020304" pitchFamily="18" charset="0"/>
                <a:cs typeface="Times New Roman" panose="02020603050405020304" pitchFamily="18" charset="0"/>
              </a:rPr>
              <a:t>Làng Chợ Dầu</a:t>
            </a:r>
            <a:r>
              <a:rPr lang="en-GB" sz="3600">
                <a:latin typeface="Times New Roman" panose="02020603050405020304" pitchFamily="18" charset="0"/>
                <a:cs typeface="Times New Roman" panose="02020603050405020304" pitchFamily="18" charset="0"/>
              </a:rPr>
              <a:t>” thì vấn đề mà tác giả đề cập tới chỉ nằm trong phạm vi nhỏ hẹp, cụ thể ở một làng. </a:t>
            </a:r>
            <a:endParaRPr lang="en-US" sz="32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20" name="TextBox 20"/>
          <p:cNvSpPr txBox="1"/>
          <p:nvPr/>
        </p:nvSpPr>
        <p:spPr>
          <a:xfrm>
            <a:off x="5830031" y="3451336"/>
            <a:ext cx="5518707" cy="3877985"/>
          </a:xfrm>
          <a:prstGeom prst="rect">
            <a:avLst/>
          </a:prstGeom>
        </p:spPr>
        <p:txBody>
          <a:bodyPr wrap="square" lIns="0" tIns="0" rIns="0" bIns="0" rtlCol="0" anchor="t">
            <a:spAutoFit/>
          </a:bodyPr>
          <a:lstStyle/>
          <a:p>
            <a:pPr algn="just"/>
            <a:r>
              <a:rPr lang="en-GB" sz="3600">
                <a:latin typeface="Times New Roman" panose="02020603050405020304" pitchFamily="18" charset="0"/>
                <a:cs typeface="Times New Roman" panose="02020603050405020304" pitchFamily="18" charset="0"/>
              </a:rPr>
              <a:t>Dụng ý của tác giả muốn nói tới một vấn đề mang tính phổ biến ở khắp các làng quê, có trong mọi người nông dân. Bởi thế “</a:t>
            </a:r>
            <a:r>
              <a:rPr lang="en-GB" sz="3600" i="1">
                <a:latin typeface="Times New Roman" panose="02020603050405020304" pitchFamily="18" charset="0"/>
                <a:cs typeface="Times New Roman" panose="02020603050405020304" pitchFamily="18" charset="0"/>
              </a:rPr>
              <a:t>Làng</a:t>
            </a:r>
            <a:r>
              <a:rPr lang="en-GB" sz="3600">
                <a:latin typeface="Times New Roman" panose="02020603050405020304" pitchFamily="18" charset="0"/>
                <a:cs typeface="Times New Roman" panose="02020603050405020304" pitchFamily="18" charset="0"/>
              </a:rPr>
              <a:t>” là nhan đề hợp lý và mang tính khái quát, rộng lớn hơn. </a:t>
            </a:r>
          </a:p>
        </p:txBody>
      </p:sp>
      <p:sp>
        <p:nvSpPr>
          <p:cNvPr id="21" name="TextBox 21"/>
          <p:cNvSpPr txBox="1"/>
          <p:nvPr/>
        </p:nvSpPr>
        <p:spPr>
          <a:xfrm>
            <a:off x="12468126" y="3437282"/>
            <a:ext cx="4116693" cy="3590727"/>
          </a:xfrm>
          <a:prstGeom prst="rect">
            <a:avLst/>
          </a:prstGeom>
        </p:spPr>
        <p:txBody>
          <a:bodyPr lIns="0" tIns="0" rIns="0" bIns="0" rtlCol="0" anchor="t">
            <a:spAutoFit/>
          </a:bodyPr>
          <a:lstStyle/>
          <a:p>
            <a:pPr algn="just">
              <a:lnSpc>
                <a:spcPts val="3956"/>
              </a:lnSpc>
              <a:spcBef>
                <a:spcPct val="0"/>
              </a:spcBef>
            </a:pPr>
            <a:r>
              <a:rPr lang="en-GB" sz="3600">
                <a:latin typeface="Times New Roman" panose="02020603050405020304" pitchFamily="18" charset="0"/>
                <a:cs typeface="Times New Roman" panose="02020603050405020304" pitchFamily="18" charset="0"/>
              </a:rPr>
              <a:t>Qua đó ta hiểu chủ đề của truyện: ca ngợi tình yêu làng quê tha thiết của những người nông dân Việt Nam trong kháng chiến chống Pháp.</a:t>
            </a:r>
            <a:endParaRPr lang="en-US" sz="32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22" name="Rectangle 21"/>
          <p:cNvSpPr/>
          <p:nvPr/>
        </p:nvSpPr>
        <p:spPr>
          <a:xfrm>
            <a:off x="3991437" y="652738"/>
            <a:ext cx="9155070" cy="821700"/>
          </a:xfrm>
          <a:prstGeom prst="rect">
            <a:avLst/>
          </a:prstGeom>
        </p:spPr>
        <p:txBody>
          <a:bodyPr wrap="none">
            <a:spAutoFit/>
          </a:bodyPr>
          <a:lstStyle/>
          <a:p>
            <a:pPr algn="just">
              <a:lnSpc>
                <a:spcPct val="115000"/>
              </a:lnSpc>
              <a:spcAft>
                <a:spcPts val="0"/>
              </a:spcAft>
              <a:tabLst>
                <a:tab pos="90170" algn="l"/>
                <a:tab pos="180340" algn="l"/>
              </a:tabLst>
            </a:pPr>
            <a:r>
              <a:rPr lang="en-GB" sz="4400" b="1">
                <a:latin typeface="Times New Roman" panose="02020603050405020304" pitchFamily="18" charset="0"/>
                <a:ea typeface="Times New Roman" panose="02020603050405020304" pitchFamily="18" charset="0"/>
                <a:cs typeface="Times New Roman" panose="02020603050405020304" pitchFamily="18" charset="0"/>
              </a:rPr>
              <a:t>4. Ý nghĩa nhan đề truyện ngắn </a:t>
            </a:r>
            <a:r>
              <a:rPr lang="en-GB" sz="4400" b="1" i="1">
                <a:latin typeface="Times New Roman" panose="02020603050405020304" pitchFamily="18" charset="0"/>
                <a:ea typeface="Times New Roman" panose="02020603050405020304" pitchFamily="18" charset="0"/>
                <a:cs typeface="Times New Roman" panose="02020603050405020304" pitchFamily="18" charset="0"/>
              </a:rPr>
              <a:t>Làng</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2667000" y="1854841"/>
            <a:ext cx="13422264" cy="707886"/>
          </a:xfrm>
          <a:prstGeom prst="rect">
            <a:avLst/>
          </a:prstGeom>
        </p:spPr>
        <p:txBody>
          <a:bodyPr wrap="none">
            <a:spAutoFit/>
          </a:bodyPr>
          <a:lstStyle/>
          <a:p>
            <a:r>
              <a:rPr lang="en-GB" sz="4000">
                <a:latin typeface="Times New Roman" panose="02020603050405020304" pitchFamily="18" charset="0"/>
                <a:ea typeface="Times New Roman" panose="02020603050405020304" pitchFamily="18" charset="0"/>
              </a:rPr>
              <a:t>Nhan đề của truyện là “</a:t>
            </a:r>
            <a:r>
              <a:rPr lang="en-GB" sz="4000" i="1">
                <a:latin typeface="Times New Roman" panose="02020603050405020304" pitchFamily="18" charset="0"/>
                <a:ea typeface="Times New Roman" panose="02020603050405020304" pitchFamily="18" charset="0"/>
              </a:rPr>
              <a:t>Làng</a:t>
            </a:r>
            <a:r>
              <a:rPr lang="en-GB" sz="4000">
                <a:latin typeface="Times New Roman" panose="02020603050405020304" pitchFamily="18" charset="0"/>
                <a:ea typeface="Times New Roman" panose="02020603050405020304" pitchFamily="18" charset="0"/>
              </a:rPr>
              <a:t>” không phải là “</a:t>
            </a:r>
            <a:r>
              <a:rPr lang="en-GB" sz="4000" i="1">
                <a:latin typeface="Times New Roman" panose="02020603050405020304" pitchFamily="18" charset="0"/>
                <a:ea typeface="Times New Roman" panose="02020603050405020304" pitchFamily="18" charset="0"/>
              </a:rPr>
              <a:t>Làng Chợ Dầu</a:t>
            </a:r>
            <a:r>
              <a:rPr lang="en-GB" sz="4000">
                <a:latin typeface="Times New Roman" panose="02020603050405020304" pitchFamily="18" charset="0"/>
                <a:ea typeface="Times New Roman" panose="02020603050405020304" pitchFamily="18" charset="0"/>
              </a:rPr>
              <a:t>” vì</a:t>
            </a:r>
            <a:endParaRPr lang="en-GB" sz="4000"/>
          </a:p>
        </p:txBody>
      </p:sp>
    </p:spTree>
    <p:extLst>
      <p:ext uri="{BB962C8B-B14F-4D97-AF65-F5344CB8AC3E}">
        <p14:creationId xmlns:p14="http://schemas.microsoft.com/office/powerpoint/2010/main" val="371487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12400"/>
          </a:xfrm>
          <a:prstGeom prst="rect">
            <a:avLst/>
          </a:prstGeom>
        </p:spPr>
      </p:pic>
      <p:sp>
        <p:nvSpPr>
          <p:cNvPr id="3" name="Rectangle 2"/>
          <p:cNvSpPr/>
          <p:nvPr/>
        </p:nvSpPr>
        <p:spPr>
          <a:xfrm>
            <a:off x="4343400" y="3009900"/>
            <a:ext cx="8518871" cy="1683731"/>
          </a:xfrm>
          <a:prstGeom prst="rect">
            <a:avLst/>
          </a:prstGeom>
        </p:spPr>
        <p:txBody>
          <a:bodyPr wrap="none">
            <a:spAutoFit/>
          </a:bodyPr>
          <a:lstStyle/>
          <a:p>
            <a:pPr>
              <a:lnSpc>
                <a:spcPct val="115000"/>
              </a:lnSpc>
              <a:spcAft>
                <a:spcPts val="0"/>
              </a:spcAft>
            </a:pPr>
            <a:r>
              <a:rPr lang="vi-VN" sz="9600" b="1">
                <a:solidFill>
                  <a:srgbClr val="FFFF00"/>
                </a:solidFill>
                <a:effectLst>
                  <a:glow rad="101600">
                    <a:schemeClr val="accent2">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IV. TỔNG KẾT</a:t>
            </a:r>
            <a:endParaRPr lang="en-GB" sz="9600">
              <a:solidFill>
                <a:srgbClr val="FFFF00"/>
              </a:solidFill>
              <a:effectLst>
                <a:glow rad="101600">
                  <a:schemeClr val="accent2">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102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70"/>
            <a:ext cx="18288000" cy="10925629"/>
          </a:xfrm>
          <a:prstGeom prst="rect">
            <a:avLst/>
          </a:prstGeom>
        </p:spPr>
      </p:pic>
      <p:sp>
        <p:nvSpPr>
          <p:cNvPr id="3" name="Rounded Rectangle 2"/>
          <p:cNvSpPr/>
          <p:nvPr/>
        </p:nvSpPr>
        <p:spPr>
          <a:xfrm>
            <a:off x="457200" y="342900"/>
            <a:ext cx="16154400" cy="4114800"/>
          </a:xfrm>
          <a:prstGeom prst="round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40000"/>
                  <a:lumOff val="60000"/>
                </a:schemeClr>
              </a:solidFill>
            </a:endParaRPr>
          </a:p>
        </p:txBody>
      </p:sp>
      <p:sp>
        <p:nvSpPr>
          <p:cNvPr id="4" name="Rectangle 3"/>
          <p:cNvSpPr/>
          <p:nvPr/>
        </p:nvSpPr>
        <p:spPr>
          <a:xfrm>
            <a:off x="5867400" y="471273"/>
            <a:ext cx="3429144" cy="808619"/>
          </a:xfrm>
          <a:prstGeom prst="rect">
            <a:avLst/>
          </a:prstGeom>
        </p:spPr>
        <p:txBody>
          <a:bodyPr wrap="none">
            <a:spAutoFit/>
          </a:bodyPr>
          <a:lstStyle/>
          <a:p>
            <a:pPr algn="ctr">
              <a:lnSpc>
                <a:spcPct val="115000"/>
              </a:lnSpc>
              <a:spcAft>
                <a:spcPts val="0"/>
              </a:spcAft>
            </a:pPr>
            <a:r>
              <a:rPr lang="vi-VN" sz="4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Nghệ thuật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762000" y="1446807"/>
            <a:ext cx="15011400" cy="2640723"/>
          </a:xfrm>
          <a:prstGeom prst="rect">
            <a:avLst/>
          </a:prstGeom>
        </p:spPr>
        <p:txBody>
          <a:bodyPr wrap="square">
            <a:spAutoFit/>
          </a:bodyPr>
          <a:lstStyle/>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Xây dựng cốt truyện tâm lí, tình huống truyện đặc sắc, thắt nút, cởi nút rất tự nhiên, hợp lý.</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Nghệ thuật miêu tả tâm lý nhân vật sâu sắc, tinh tế.</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Ngôn ngữ nhân vật sinh động, giàu tính khẩu ngữ thể hiện cá tính của nhân vật.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465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 y="0"/>
            <a:ext cx="18280744" cy="10337222"/>
          </a:xfrm>
          <a:prstGeom prst="rect">
            <a:avLst/>
          </a:prstGeom>
        </p:spPr>
      </p:pic>
      <p:sp>
        <p:nvSpPr>
          <p:cNvPr id="3" name="Rounded Rectangle 2"/>
          <p:cNvSpPr/>
          <p:nvPr/>
        </p:nvSpPr>
        <p:spPr>
          <a:xfrm>
            <a:off x="381000" y="419100"/>
            <a:ext cx="6477000" cy="5410200"/>
          </a:xfrm>
          <a:prstGeom prst="roundRect">
            <a:avLst/>
          </a:prstGeom>
          <a:solidFill>
            <a:schemeClr val="accent2">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265603" y="647700"/>
            <a:ext cx="2707793" cy="755400"/>
          </a:xfrm>
          <a:prstGeom prst="rect">
            <a:avLst/>
          </a:prstGeom>
        </p:spPr>
        <p:txBody>
          <a:bodyPr wrap="none">
            <a:spAutoFit/>
          </a:bodyPr>
          <a:lstStyle/>
          <a:p>
            <a:pPr algn="just">
              <a:lnSpc>
                <a:spcPct val="115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914400" y="1631700"/>
            <a:ext cx="5334000" cy="3785652"/>
          </a:xfrm>
          <a:prstGeom prst="rect">
            <a:avLst/>
          </a:prstGeom>
        </p:spPr>
        <p:txBody>
          <a:bodyPr wrap="square">
            <a:spAutoFit/>
          </a:bodyPr>
          <a:lstStyle/>
          <a:p>
            <a:pPr algn="just"/>
            <a:r>
              <a:rPr lang="vi-VN" sz="4000">
                <a:latin typeface="Times New Roman" panose="02020603050405020304" pitchFamily="18" charset="0"/>
                <a:ea typeface="MS Mincho"/>
              </a:rPr>
              <a:t>Tình yêu làng, yêu nước, yêu kháng chiến, của người nông dân phải rời làng đi tản cư được bộc lộ chân thực, cảm động qua nhân vật ông Hai. </a:t>
            </a:r>
            <a:endParaRPr lang="en-GB" sz="4000"/>
          </a:p>
        </p:txBody>
      </p:sp>
    </p:spTree>
    <p:extLst>
      <p:ext uri="{BB962C8B-B14F-4D97-AF65-F5344CB8AC3E}">
        <p14:creationId xmlns:p14="http://schemas.microsoft.com/office/powerpoint/2010/main" val="213031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328"/>
            <a:ext cx="18300323" cy="10270672"/>
          </a:xfrm>
          <a:prstGeom prst="rect">
            <a:avLst/>
          </a:prstGeom>
        </p:spPr>
      </p:pic>
      <p:sp>
        <p:nvSpPr>
          <p:cNvPr id="3" name="Rounded Rectangle 2"/>
          <p:cNvSpPr/>
          <p:nvPr/>
        </p:nvSpPr>
        <p:spPr>
          <a:xfrm>
            <a:off x="609600" y="266700"/>
            <a:ext cx="7010400" cy="6362916"/>
          </a:xfrm>
          <a:prstGeom prst="roundRect">
            <a:avLst/>
          </a:prstGeom>
          <a:solidFill>
            <a:schemeClr val="accent6">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958073" y="426573"/>
            <a:ext cx="2313454" cy="678327"/>
          </a:xfrm>
          <a:prstGeom prst="rect">
            <a:avLst/>
          </a:prstGeom>
        </p:spPr>
        <p:txBody>
          <a:bodyPr wrap="none">
            <a:spAutoFit/>
          </a:bodyPr>
          <a:lstStyle/>
          <a:p>
            <a:pPr algn="just">
              <a:lnSpc>
                <a:spcPct val="115000"/>
              </a:lnSpc>
              <a:spcAft>
                <a:spcPts val="0"/>
              </a:spcAft>
              <a:tabLst>
                <a:tab pos="90170" algn="l"/>
                <a:tab pos="180340" algn="l"/>
              </a:tabLst>
            </a:pPr>
            <a:r>
              <a:rPr lang="vi-VN" sz="36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Ý nghĩa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14400" y="1300843"/>
            <a:ext cx="6400800" cy="5143716"/>
          </a:xfrm>
          <a:prstGeom prst="rect">
            <a:avLst/>
          </a:prstGeom>
        </p:spPr>
        <p:txBody>
          <a:bodyPr wrap="square">
            <a:spAutoFit/>
          </a:bodyPr>
          <a:lstStyle/>
          <a:p>
            <a:pPr algn="just">
              <a:lnSpc>
                <a:spcPct val="115000"/>
              </a:lnSpc>
              <a:spcAft>
                <a:spcPts val="0"/>
              </a:spcAft>
              <a:tabLst>
                <a:tab pos="90170" algn="l"/>
                <a:tab pos="180340" algn="l"/>
              </a:tabLst>
            </a:pPr>
            <a:r>
              <a:rPr lang="vi-VN" sz="3200">
                <a:latin typeface="Times New Roman" panose="02020603050405020304" pitchFamily="18" charset="0"/>
                <a:ea typeface="Times New Roman" panose="02020603050405020304" pitchFamily="18" charset="0"/>
                <a:cs typeface="Times New Roman" panose="02020603050405020304" pitchFamily="18" charset="0"/>
              </a:rPr>
              <a:t>- Nhà văn đã gửi gắm thông điệp sâu sắc: tình yêu làng quê, yêu đất nước là thứ tình cảm cao quý, thiêng liêng bậc nhất của mỗi người.</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90170" algn="l"/>
                <a:tab pos="180340" algn="l"/>
              </a:tabLst>
            </a:pPr>
            <a:r>
              <a:rPr lang="vi-VN" sz="3200">
                <a:latin typeface="Times New Roman" panose="02020603050405020304" pitchFamily="18" charset="0"/>
                <a:ea typeface="Times New Roman" panose="02020603050405020304" pitchFamily="18" charset="0"/>
                <a:cs typeface="Times New Roman" panose="02020603050405020304" pitchFamily="18" charset="0"/>
              </a:rPr>
              <a:t>- Thông điệp ấy còn nguyên giá trị với cuộc sống ngày nay, tình yêu quê hương đất nước luôn là động lực, sức mạnh để con người có thể sống tốt đẹp hơn.</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154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sp>
        <p:nvSpPr>
          <p:cNvPr id="3" name="Freeform 3"/>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sp>
      <p:grpSp>
        <p:nvGrpSpPr>
          <p:cNvPr id="4" name="Group 4"/>
          <p:cNvGrpSpPr/>
          <p:nvPr/>
        </p:nvGrpSpPr>
        <p:grpSpPr>
          <a:xfrm>
            <a:off x="1155290" y="1562100"/>
            <a:ext cx="11265310" cy="6716531"/>
            <a:chOff x="0" y="0"/>
            <a:chExt cx="2002648" cy="1412484"/>
          </a:xfrm>
        </p:grpSpPr>
        <p:sp>
          <p:nvSpPr>
            <p:cNvPr id="5" name="Freeform 5"/>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sp>
        <p:sp>
          <p:nvSpPr>
            <p:cNvPr id="6" name="TextBox 6"/>
            <p:cNvSpPr txBox="1"/>
            <p:nvPr/>
          </p:nvSpPr>
          <p:spPr>
            <a:xfrm>
              <a:off x="0" y="-38100"/>
              <a:ext cx="2002648" cy="1450584"/>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10" name="TextBox 10"/>
          <p:cNvSpPr txBox="1"/>
          <p:nvPr/>
        </p:nvSpPr>
        <p:spPr>
          <a:xfrm>
            <a:off x="1432333" y="1959477"/>
            <a:ext cx="10076499" cy="5909310"/>
          </a:xfrm>
          <a:prstGeom prst="rect">
            <a:avLst/>
          </a:prstGeom>
        </p:spPr>
        <p:txBody>
          <a:bodyPr wrap="square" lIns="0" tIns="0" rIns="0" bIns="0" rtlCol="0" anchor="t">
            <a:spAutoFit/>
          </a:bodyPr>
          <a:lstStyle/>
          <a:p>
            <a:pPr algn="just"/>
            <a:r>
              <a:rPr lang="vi-VN" sz="3200">
                <a:latin typeface="Times New Roman" panose="02020603050405020304" pitchFamily="18" charset="0"/>
                <a:cs typeface="Times New Roman" panose="02020603050405020304" pitchFamily="18" charset="0"/>
              </a:rPr>
              <a:t>- Nắm được những nét chính về tác giả, xuất xứ tác phẩm (nếu có);</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Tóm tắt được nội dung của truyện.</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Xác định được ngôi kể, nhân vật chính của truyện;</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Nắm được những yếu tố nổi bật về nội dung của truyện: đề tài, chủ đề; tư tưởng, cảm hứng chủ đạo của tác giả,… được thể hiện trong truyện.</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Nắm được những đặc sắc về nghệ thuật truyện: cốt truyện, ngôn ngữ, nghệ thuật xây dựng nhân vật,…</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Nắm được ý nghĩa của văn bản trong bối cảnh tiếp nhận cụ thể.</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Rút ra được thông điệp/bài học ý nghĩa từ truyện.</a:t>
            </a:r>
            <a:endParaRPr lang="en-US" sz="2822">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11" name="Freeform 11"/>
          <p:cNvSpPr/>
          <p:nvPr/>
        </p:nvSpPr>
        <p:spPr>
          <a:xfrm>
            <a:off x="12135037" y="971490"/>
            <a:ext cx="8608171" cy="6897297"/>
          </a:xfrm>
          <a:custGeom>
            <a:avLst/>
            <a:gdLst/>
            <a:ahLst/>
            <a:cxnLst/>
            <a:rect l="l" t="t" r="r" b="b"/>
            <a:pathLst>
              <a:path w="8608171" h="6897297">
                <a:moveTo>
                  <a:pt x="0" y="0"/>
                </a:moveTo>
                <a:lnTo>
                  <a:pt x="8608171" y="0"/>
                </a:lnTo>
                <a:lnTo>
                  <a:pt x="8608171" y="6897297"/>
                </a:lnTo>
                <a:lnTo>
                  <a:pt x="0" y="6897297"/>
                </a:lnTo>
                <a:lnTo>
                  <a:pt x="0" y="0"/>
                </a:lnTo>
                <a:close/>
              </a:path>
            </a:pathLst>
          </a:custGeom>
          <a:blipFill>
            <a:blip r:embed="rId6"/>
            <a:stretch>
              <a:fillRect/>
            </a:stretch>
          </a:blipFill>
        </p:spPr>
      </p:sp>
      <p:sp>
        <p:nvSpPr>
          <p:cNvPr id="12" name="Rectangle 11"/>
          <p:cNvSpPr/>
          <p:nvPr/>
        </p:nvSpPr>
        <p:spPr>
          <a:xfrm>
            <a:off x="1620536" y="419337"/>
            <a:ext cx="9700091" cy="871008"/>
          </a:xfrm>
          <a:prstGeom prst="rect">
            <a:avLst/>
          </a:prstGeom>
        </p:spPr>
        <p:txBody>
          <a:bodyPr wrap="none">
            <a:spAutoFit/>
          </a:bodyPr>
          <a:lstStyle/>
          <a:p>
            <a:pPr algn="just">
              <a:lnSpc>
                <a:spcPct val="115000"/>
              </a:lnSpc>
              <a:spcAft>
                <a:spcPts val="0"/>
              </a:spcAft>
              <a:tabLst>
                <a:tab pos="90170" algn="l"/>
                <a:tab pos="180340" algn="l"/>
              </a:tabLst>
            </a:pPr>
            <a:r>
              <a:rPr lang="vi-VN" sz="4400" b="1">
                <a:latin typeface="Times New Roman" panose="02020603050405020304" pitchFamily="18" charset="0"/>
                <a:ea typeface="Times New Roman" panose="02020603050405020304" pitchFamily="18" charset="0"/>
                <a:cs typeface="Times New Roman" panose="02020603050405020304" pitchFamily="18" charset="0"/>
              </a:rPr>
              <a:t>4. Bài học về cách đọc hiểu truyện ngắn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72"/>
            <a:ext cx="18288000" cy="108929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29"/>
            <a:ext cx="7848600" cy="3374571"/>
          </a:xfrm>
          <a:prstGeom prst="rect">
            <a:avLst/>
          </a:prstGeom>
        </p:spPr>
      </p:pic>
    </p:spTree>
    <p:extLst>
      <p:ext uri="{BB962C8B-B14F-4D97-AF65-F5344CB8AC3E}">
        <p14:creationId xmlns:p14="http://schemas.microsoft.com/office/powerpoint/2010/main" val="379358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H1">
            <a:hlinkClick r:id="rId3" action="ppaction://hlinksldjump"/>
            <a:extLst>
              <a:ext uri="{FF2B5EF4-FFF2-40B4-BE49-F238E27FC236}">
                <a16:creationId xmlns:a16="http://schemas.microsoft.com/office/drawing/2014/main" id="{B3930045-BFA0-26EE-BE5B-C13D4A0B8749}"/>
              </a:ext>
            </a:extLst>
          </p:cNvPr>
          <p:cNvPicPr>
            <a:picLocks noChangeAspect="1"/>
          </p:cNvPicPr>
          <p:nvPr/>
        </p:nvPicPr>
        <p:blipFill>
          <a:blip r:embed="rId4"/>
          <a:stretch>
            <a:fillRect/>
          </a:stretch>
        </p:blipFill>
        <p:spPr>
          <a:xfrm>
            <a:off x="906422" y="4703794"/>
            <a:ext cx="1621269" cy="4165862"/>
          </a:xfrm>
          <a:prstGeom prst="rect">
            <a:avLst/>
          </a:prstGeom>
        </p:spPr>
      </p:pic>
      <p:pic>
        <p:nvPicPr>
          <p:cNvPr id="28" name="H2">
            <a:hlinkClick r:id="rId5" action="ppaction://hlinksldjump"/>
            <a:extLst>
              <a:ext uri="{FF2B5EF4-FFF2-40B4-BE49-F238E27FC236}">
                <a16:creationId xmlns:a16="http://schemas.microsoft.com/office/drawing/2014/main" id="{DA25FF4D-E6B5-4391-3C54-2C8703254168}"/>
              </a:ext>
            </a:extLst>
          </p:cNvPr>
          <p:cNvPicPr>
            <a:picLocks noChangeAspect="1"/>
          </p:cNvPicPr>
          <p:nvPr/>
        </p:nvPicPr>
        <p:blipFill>
          <a:blip r:embed="rId4"/>
          <a:stretch>
            <a:fillRect/>
          </a:stretch>
        </p:blipFill>
        <p:spPr>
          <a:xfrm>
            <a:off x="2891687" y="4703794"/>
            <a:ext cx="1621269" cy="4165862"/>
          </a:xfrm>
          <a:prstGeom prst="rect">
            <a:avLst/>
          </a:prstGeom>
        </p:spPr>
      </p:pic>
      <p:pic>
        <p:nvPicPr>
          <p:cNvPr id="29" name="H3">
            <a:hlinkClick r:id="rId6" action="ppaction://hlinksldjump"/>
            <a:extLst>
              <a:ext uri="{FF2B5EF4-FFF2-40B4-BE49-F238E27FC236}">
                <a16:creationId xmlns:a16="http://schemas.microsoft.com/office/drawing/2014/main" id="{0078CE2A-A7C0-6B27-0BE4-F014787688A5}"/>
              </a:ext>
            </a:extLst>
          </p:cNvPr>
          <p:cNvPicPr>
            <a:picLocks noChangeAspect="1"/>
          </p:cNvPicPr>
          <p:nvPr/>
        </p:nvPicPr>
        <p:blipFill>
          <a:blip r:embed="rId4"/>
          <a:stretch>
            <a:fillRect/>
          </a:stretch>
        </p:blipFill>
        <p:spPr>
          <a:xfrm>
            <a:off x="4789079" y="4703794"/>
            <a:ext cx="1621269" cy="4165862"/>
          </a:xfrm>
          <a:prstGeom prst="rect">
            <a:avLst/>
          </a:prstGeom>
        </p:spPr>
      </p:pic>
      <p:pic>
        <p:nvPicPr>
          <p:cNvPr id="30" name="H4">
            <a:hlinkClick r:id="rId7" action="ppaction://hlinksldjump"/>
            <a:extLst>
              <a:ext uri="{FF2B5EF4-FFF2-40B4-BE49-F238E27FC236}">
                <a16:creationId xmlns:a16="http://schemas.microsoft.com/office/drawing/2014/main" id="{2B1D098C-822C-E629-9928-494952B30F33}"/>
              </a:ext>
            </a:extLst>
          </p:cNvPr>
          <p:cNvPicPr>
            <a:picLocks noChangeAspect="1"/>
          </p:cNvPicPr>
          <p:nvPr/>
        </p:nvPicPr>
        <p:blipFill>
          <a:blip r:embed="rId4"/>
          <a:stretch>
            <a:fillRect/>
          </a:stretch>
        </p:blipFill>
        <p:spPr>
          <a:xfrm>
            <a:off x="6696317" y="4703794"/>
            <a:ext cx="1621269" cy="4165862"/>
          </a:xfrm>
          <a:prstGeom prst="rect">
            <a:avLst/>
          </a:prstGeom>
        </p:spPr>
      </p:pic>
      <p:pic>
        <p:nvPicPr>
          <p:cNvPr id="31" name="H5">
            <a:hlinkClick r:id="rId8" action="ppaction://hlinksldjump"/>
            <a:extLst>
              <a:ext uri="{FF2B5EF4-FFF2-40B4-BE49-F238E27FC236}">
                <a16:creationId xmlns:a16="http://schemas.microsoft.com/office/drawing/2014/main" id="{5BFC3EF6-9514-1AAB-A20D-8C1B28F49FE6}"/>
              </a:ext>
            </a:extLst>
          </p:cNvPr>
          <p:cNvPicPr>
            <a:picLocks noChangeAspect="1"/>
          </p:cNvPicPr>
          <p:nvPr/>
        </p:nvPicPr>
        <p:blipFill>
          <a:blip r:embed="rId4"/>
          <a:stretch>
            <a:fillRect/>
          </a:stretch>
        </p:blipFill>
        <p:spPr>
          <a:xfrm>
            <a:off x="8592584" y="4703794"/>
            <a:ext cx="1621269" cy="4165862"/>
          </a:xfrm>
          <a:prstGeom prst="rect">
            <a:avLst/>
          </a:prstGeom>
        </p:spPr>
      </p:pic>
      <p:pic>
        <p:nvPicPr>
          <p:cNvPr id="32" name="H6">
            <a:hlinkClick r:id="rId9" action="ppaction://hlinksldjump"/>
            <a:extLst>
              <a:ext uri="{FF2B5EF4-FFF2-40B4-BE49-F238E27FC236}">
                <a16:creationId xmlns:a16="http://schemas.microsoft.com/office/drawing/2014/main" id="{C65DA138-D473-A084-48BA-D2CAAD8AD6B9}"/>
              </a:ext>
            </a:extLst>
          </p:cNvPr>
          <p:cNvPicPr>
            <a:picLocks noChangeAspect="1"/>
          </p:cNvPicPr>
          <p:nvPr/>
        </p:nvPicPr>
        <p:blipFill>
          <a:blip r:embed="rId4"/>
          <a:stretch>
            <a:fillRect/>
          </a:stretch>
        </p:blipFill>
        <p:spPr>
          <a:xfrm>
            <a:off x="10442726" y="4703794"/>
            <a:ext cx="1621269" cy="4165862"/>
          </a:xfrm>
          <a:prstGeom prst="rect">
            <a:avLst/>
          </a:prstGeom>
        </p:spPr>
      </p:pic>
      <p:pic>
        <p:nvPicPr>
          <p:cNvPr id="33" name="H7">
            <a:hlinkClick r:id="rId3" action="ppaction://hlinksldjump"/>
            <a:extLst>
              <a:ext uri="{FF2B5EF4-FFF2-40B4-BE49-F238E27FC236}">
                <a16:creationId xmlns:a16="http://schemas.microsoft.com/office/drawing/2014/main" id="{D9FC46DD-2845-4374-811E-37901E1D88F1}"/>
              </a:ext>
            </a:extLst>
          </p:cNvPr>
          <p:cNvPicPr>
            <a:picLocks noChangeAspect="1"/>
          </p:cNvPicPr>
          <p:nvPr/>
        </p:nvPicPr>
        <p:blipFill>
          <a:blip r:embed="rId4"/>
          <a:stretch>
            <a:fillRect/>
          </a:stretch>
        </p:blipFill>
        <p:spPr>
          <a:xfrm>
            <a:off x="12224486" y="4703794"/>
            <a:ext cx="1621269" cy="4165862"/>
          </a:xfrm>
          <a:prstGeom prst="rect">
            <a:avLst/>
          </a:prstGeom>
        </p:spPr>
      </p:pic>
      <p:pic>
        <p:nvPicPr>
          <p:cNvPr id="34" name="H8">
            <a:hlinkClick r:id="rId10" action="ppaction://hlinksldjump"/>
            <a:extLst>
              <a:ext uri="{FF2B5EF4-FFF2-40B4-BE49-F238E27FC236}">
                <a16:creationId xmlns:a16="http://schemas.microsoft.com/office/drawing/2014/main" id="{C43FD7B2-2267-70A8-F7C2-D91FCC0BCCFF}"/>
              </a:ext>
            </a:extLst>
          </p:cNvPr>
          <p:cNvPicPr>
            <a:picLocks noChangeAspect="1"/>
          </p:cNvPicPr>
          <p:nvPr/>
        </p:nvPicPr>
        <p:blipFill>
          <a:blip r:embed="rId4"/>
          <a:stretch>
            <a:fillRect/>
          </a:stretch>
        </p:blipFill>
        <p:spPr>
          <a:xfrm>
            <a:off x="14153511" y="4703794"/>
            <a:ext cx="1621269" cy="4165862"/>
          </a:xfrm>
          <a:prstGeom prst="rect">
            <a:avLst/>
          </a:prstGeom>
        </p:spPr>
      </p:pic>
      <p:pic>
        <p:nvPicPr>
          <p:cNvPr id="35" name="H9">
            <a:hlinkClick r:id="rId11" action="ppaction://hlinksldjump"/>
            <a:extLst>
              <a:ext uri="{FF2B5EF4-FFF2-40B4-BE49-F238E27FC236}">
                <a16:creationId xmlns:a16="http://schemas.microsoft.com/office/drawing/2014/main" id="{DF2761AD-404B-847A-2837-B575AB970888}"/>
              </a:ext>
            </a:extLst>
          </p:cNvPr>
          <p:cNvPicPr>
            <a:picLocks noChangeAspect="1"/>
          </p:cNvPicPr>
          <p:nvPr/>
        </p:nvPicPr>
        <p:blipFill>
          <a:blip r:embed="rId4"/>
          <a:stretch>
            <a:fillRect/>
          </a:stretch>
        </p:blipFill>
        <p:spPr>
          <a:xfrm>
            <a:off x="16016556" y="4703794"/>
            <a:ext cx="1621269" cy="4165862"/>
          </a:xfrm>
          <a:prstGeom prst="rect">
            <a:avLst/>
          </a:prstGeom>
        </p:spPr>
      </p:pic>
      <p:pic>
        <p:nvPicPr>
          <p:cNvPr id="15" name="c1">
            <a:extLst>
              <a:ext uri="{FF2B5EF4-FFF2-40B4-BE49-F238E27FC236}">
                <a16:creationId xmlns:a16="http://schemas.microsoft.com/office/drawing/2014/main" id="{BB0793F4-2891-2DEE-EC62-C14D778D3213}"/>
              </a:ext>
            </a:extLst>
          </p:cNvPr>
          <p:cNvPicPr>
            <a:picLocks noChangeAspect="1"/>
          </p:cNvPicPr>
          <p:nvPr/>
        </p:nvPicPr>
        <p:blipFill>
          <a:blip r:embed="rId12"/>
          <a:stretch>
            <a:fillRect/>
          </a:stretch>
        </p:blipFill>
        <p:spPr>
          <a:xfrm>
            <a:off x="1032300" y="8197114"/>
            <a:ext cx="1369512" cy="1374884"/>
          </a:xfrm>
          <a:prstGeom prst="rect">
            <a:avLst/>
          </a:prstGeom>
        </p:spPr>
      </p:pic>
      <p:pic>
        <p:nvPicPr>
          <p:cNvPr id="16" name="c2">
            <a:extLst>
              <a:ext uri="{FF2B5EF4-FFF2-40B4-BE49-F238E27FC236}">
                <a16:creationId xmlns:a16="http://schemas.microsoft.com/office/drawing/2014/main" id="{2D2862B2-F898-826B-422D-3501665D8A0D}"/>
              </a:ext>
            </a:extLst>
          </p:cNvPr>
          <p:cNvPicPr>
            <a:picLocks noChangeAspect="1"/>
          </p:cNvPicPr>
          <p:nvPr/>
        </p:nvPicPr>
        <p:blipFill>
          <a:blip r:embed="rId12"/>
          <a:stretch>
            <a:fillRect/>
          </a:stretch>
        </p:blipFill>
        <p:spPr>
          <a:xfrm>
            <a:off x="2952195" y="8197114"/>
            <a:ext cx="1369512" cy="1374884"/>
          </a:xfrm>
          <a:prstGeom prst="rect">
            <a:avLst/>
          </a:prstGeom>
        </p:spPr>
      </p:pic>
      <p:pic>
        <p:nvPicPr>
          <p:cNvPr id="17" name="c3">
            <a:extLst>
              <a:ext uri="{FF2B5EF4-FFF2-40B4-BE49-F238E27FC236}">
                <a16:creationId xmlns:a16="http://schemas.microsoft.com/office/drawing/2014/main" id="{5B142A7B-5F94-334D-C3D5-E69C3C08A170}"/>
              </a:ext>
            </a:extLst>
          </p:cNvPr>
          <p:cNvPicPr>
            <a:picLocks noChangeAspect="1"/>
          </p:cNvPicPr>
          <p:nvPr/>
        </p:nvPicPr>
        <p:blipFill>
          <a:blip r:embed="rId12"/>
          <a:stretch>
            <a:fillRect/>
          </a:stretch>
        </p:blipFill>
        <p:spPr>
          <a:xfrm>
            <a:off x="4928181" y="8197114"/>
            <a:ext cx="1369512" cy="1374884"/>
          </a:xfrm>
          <a:prstGeom prst="rect">
            <a:avLst/>
          </a:prstGeom>
        </p:spPr>
      </p:pic>
      <p:pic>
        <p:nvPicPr>
          <p:cNvPr id="18" name="c4">
            <a:extLst>
              <a:ext uri="{FF2B5EF4-FFF2-40B4-BE49-F238E27FC236}">
                <a16:creationId xmlns:a16="http://schemas.microsoft.com/office/drawing/2014/main" id="{10A0AC91-9C7F-3284-7055-9DD3F9A949D9}"/>
              </a:ext>
            </a:extLst>
          </p:cNvPr>
          <p:cNvPicPr>
            <a:picLocks noChangeAspect="1"/>
          </p:cNvPicPr>
          <p:nvPr/>
        </p:nvPicPr>
        <p:blipFill>
          <a:blip r:embed="rId12"/>
          <a:stretch>
            <a:fillRect/>
          </a:stretch>
        </p:blipFill>
        <p:spPr>
          <a:xfrm>
            <a:off x="6816710" y="8197114"/>
            <a:ext cx="1369512" cy="1374884"/>
          </a:xfrm>
          <a:prstGeom prst="rect">
            <a:avLst/>
          </a:prstGeom>
        </p:spPr>
      </p:pic>
      <p:pic>
        <p:nvPicPr>
          <p:cNvPr id="19" name="c5">
            <a:extLst>
              <a:ext uri="{FF2B5EF4-FFF2-40B4-BE49-F238E27FC236}">
                <a16:creationId xmlns:a16="http://schemas.microsoft.com/office/drawing/2014/main" id="{7C64A7DA-12A3-05EF-33DD-AB1A8CE502B4}"/>
              </a:ext>
            </a:extLst>
          </p:cNvPr>
          <p:cNvPicPr>
            <a:picLocks noChangeAspect="1"/>
          </p:cNvPicPr>
          <p:nvPr/>
        </p:nvPicPr>
        <p:blipFill>
          <a:blip r:embed="rId12"/>
          <a:stretch>
            <a:fillRect/>
          </a:stretch>
        </p:blipFill>
        <p:spPr>
          <a:xfrm>
            <a:off x="8652978" y="8197114"/>
            <a:ext cx="1369512" cy="1374884"/>
          </a:xfrm>
          <a:prstGeom prst="rect">
            <a:avLst/>
          </a:prstGeom>
        </p:spPr>
      </p:pic>
      <p:pic>
        <p:nvPicPr>
          <p:cNvPr id="20" name="c6">
            <a:extLst>
              <a:ext uri="{FF2B5EF4-FFF2-40B4-BE49-F238E27FC236}">
                <a16:creationId xmlns:a16="http://schemas.microsoft.com/office/drawing/2014/main" id="{D1A3F3CB-E34D-0E95-DD57-4C0C874B119F}"/>
              </a:ext>
            </a:extLst>
          </p:cNvPr>
          <p:cNvPicPr>
            <a:picLocks noChangeAspect="1"/>
          </p:cNvPicPr>
          <p:nvPr/>
        </p:nvPicPr>
        <p:blipFill>
          <a:blip r:embed="rId12"/>
          <a:stretch>
            <a:fillRect/>
          </a:stretch>
        </p:blipFill>
        <p:spPr>
          <a:xfrm>
            <a:off x="10495415" y="8197114"/>
            <a:ext cx="1369512" cy="1374884"/>
          </a:xfrm>
          <a:prstGeom prst="rect">
            <a:avLst/>
          </a:prstGeom>
        </p:spPr>
      </p:pic>
      <p:pic>
        <p:nvPicPr>
          <p:cNvPr id="21" name="c7">
            <a:extLst>
              <a:ext uri="{FF2B5EF4-FFF2-40B4-BE49-F238E27FC236}">
                <a16:creationId xmlns:a16="http://schemas.microsoft.com/office/drawing/2014/main" id="{ABF14E47-F561-956F-020D-D9E478DC7F13}"/>
              </a:ext>
            </a:extLst>
          </p:cNvPr>
          <p:cNvPicPr>
            <a:picLocks noChangeAspect="1"/>
          </p:cNvPicPr>
          <p:nvPr/>
        </p:nvPicPr>
        <p:blipFill>
          <a:blip r:embed="rId12"/>
          <a:stretch>
            <a:fillRect/>
          </a:stretch>
        </p:blipFill>
        <p:spPr>
          <a:xfrm>
            <a:off x="12337851" y="8197114"/>
            <a:ext cx="1369512" cy="1374884"/>
          </a:xfrm>
          <a:prstGeom prst="rect">
            <a:avLst/>
          </a:prstGeom>
        </p:spPr>
      </p:pic>
      <p:pic>
        <p:nvPicPr>
          <p:cNvPr id="22" name="c8">
            <a:extLst>
              <a:ext uri="{FF2B5EF4-FFF2-40B4-BE49-F238E27FC236}">
                <a16:creationId xmlns:a16="http://schemas.microsoft.com/office/drawing/2014/main" id="{2EE82792-50F0-6F7E-4ED7-6C818A00E599}"/>
              </a:ext>
            </a:extLst>
          </p:cNvPr>
          <p:cNvPicPr>
            <a:picLocks noChangeAspect="1"/>
          </p:cNvPicPr>
          <p:nvPr/>
        </p:nvPicPr>
        <p:blipFill>
          <a:blip r:embed="rId12"/>
          <a:stretch>
            <a:fillRect/>
          </a:stretch>
        </p:blipFill>
        <p:spPr>
          <a:xfrm>
            <a:off x="14180288" y="8197112"/>
            <a:ext cx="1369512" cy="1374884"/>
          </a:xfrm>
          <a:prstGeom prst="rect">
            <a:avLst/>
          </a:prstGeom>
        </p:spPr>
      </p:pic>
      <p:pic>
        <p:nvPicPr>
          <p:cNvPr id="23" name="c9">
            <a:extLst>
              <a:ext uri="{FF2B5EF4-FFF2-40B4-BE49-F238E27FC236}">
                <a16:creationId xmlns:a16="http://schemas.microsoft.com/office/drawing/2014/main" id="{EF493782-D5D0-43D4-C755-DDFD5235A19C}"/>
              </a:ext>
            </a:extLst>
          </p:cNvPr>
          <p:cNvPicPr>
            <a:picLocks noChangeAspect="1"/>
          </p:cNvPicPr>
          <p:nvPr/>
        </p:nvPicPr>
        <p:blipFill>
          <a:blip r:embed="rId12"/>
          <a:stretch>
            <a:fillRect/>
          </a:stretch>
        </p:blipFill>
        <p:spPr>
          <a:xfrm>
            <a:off x="16016556" y="8182214"/>
            <a:ext cx="1369512" cy="1374884"/>
          </a:xfrm>
          <a:prstGeom prst="rect">
            <a:avLst/>
          </a:prstGeom>
        </p:spPr>
      </p:pic>
      <p:sp>
        <p:nvSpPr>
          <p:cNvPr id="37" name="Rectangle: Rounded Corners 36">
            <a:extLst>
              <a:ext uri="{FF2B5EF4-FFF2-40B4-BE49-F238E27FC236}">
                <a16:creationId xmlns:a16="http://schemas.microsoft.com/office/drawing/2014/main" id="{73AF0C7A-217A-676C-7B68-E5A97D9C9BF8}"/>
              </a:ext>
            </a:extLst>
          </p:cNvPr>
          <p:cNvSpPr/>
          <p:nvPr/>
        </p:nvSpPr>
        <p:spPr>
          <a:xfrm>
            <a:off x="5031894" y="1138241"/>
            <a:ext cx="9446106" cy="1291856"/>
          </a:xfrm>
          <a:prstGeom prst="roundRect">
            <a:avLst>
              <a:gd name="adj" fmla="val 10494"/>
            </a:avLst>
          </a:prstGeom>
          <a:solidFill>
            <a:srgbClr val="E15F94">
              <a:alpha val="88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7200">
                <a:solidFill>
                  <a:prstClr val="white"/>
                </a:solidFill>
                <a:latin typeface="#9Slide07 SVNAdam Gorry" panose="02040603050506020204" pitchFamily="18" charset="0"/>
              </a:rPr>
              <a:t>KHU VƯỜN VĂN HỌC</a:t>
            </a:r>
            <a:endParaRPr lang="en-US" sz="7200">
              <a:solidFill>
                <a:prstClr val="white"/>
              </a:solidFill>
              <a:latin typeface="#9Slide07 SVNAdam Gorry" panose="02040603050506020204" pitchFamily="18" charset="0"/>
            </a:endParaRPr>
          </a:p>
        </p:txBody>
      </p:sp>
    </p:spTree>
    <p:extLst>
      <p:ext uri="{BB962C8B-B14F-4D97-AF65-F5344CB8AC3E}">
        <p14:creationId xmlns:p14="http://schemas.microsoft.com/office/powerpoint/2010/main" val="4076290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0"/>
                                        <p:tgtEl>
                                          <p:spTgt spid="27"/>
                                        </p:tgtEl>
                                      </p:cBhvr>
                                    </p:animEffec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7"/>
                                        </p:tgtEl>
                                        <p:attrNameLst>
                                          <p:attrName>r</p:attrName>
                                        </p:attrNameLst>
                                      </p:cBhvr>
                                    </p:animRot>
                                    <p:animRot by="-240000">
                                      <p:cBhvr>
                                        <p:cTn id="13" dur="400" fill="hold">
                                          <p:stCondLst>
                                            <p:cond delay="400"/>
                                          </p:stCondLst>
                                        </p:cTn>
                                        <p:tgtEl>
                                          <p:spTgt spid="27"/>
                                        </p:tgtEl>
                                        <p:attrNameLst>
                                          <p:attrName>r</p:attrName>
                                        </p:attrNameLst>
                                      </p:cBhvr>
                                    </p:animRot>
                                    <p:animRot by="240000">
                                      <p:cBhvr>
                                        <p:cTn id="14" dur="400" fill="hold">
                                          <p:stCondLst>
                                            <p:cond delay="800"/>
                                          </p:stCondLst>
                                        </p:cTn>
                                        <p:tgtEl>
                                          <p:spTgt spid="27"/>
                                        </p:tgtEl>
                                        <p:attrNameLst>
                                          <p:attrName>r</p:attrName>
                                        </p:attrNameLst>
                                      </p:cBhvr>
                                    </p:animRot>
                                    <p:animRot by="-240000">
                                      <p:cBhvr>
                                        <p:cTn id="15" dur="400" fill="hold">
                                          <p:stCondLst>
                                            <p:cond delay="1200"/>
                                          </p:stCondLst>
                                        </p:cTn>
                                        <p:tgtEl>
                                          <p:spTgt spid="27"/>
                                        </p:tgtEl>
                                        <p:attrNameLst>
                                          <p:attrName>r</p:attrName>
                                        </p:attrNameLst>
                                      </p:cBhvr>
                                    </p:animRot>
                                    <p:animRot by="120000">
                                      <p:cBhvr>
                                        <p:cTn id="16" dur="400" fill="hold">
                                          <p:stCondLst>
                                            <p:cond delay="1600"/>
                                          </p:stCondLst>
                                        </p:cTn>
                                        <p:tgtEl>
                                          <p:spTgt spid="27"/>
                                        </p:tgtEl>
                                        <p:attrNameLst>
                                          <p:attrName>r</p:attrName>
                                        </p:attrNameLst>
                                      </p:cBhvr>
                                    </p:animRo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cTn>
                              </p:par>
                              <p:par>
                                <p:cTn id="23" presetID="2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0"/>
                                        <p:tgtEl>
                                          <p:spTgt spid="28"/>
                                        </p:tgtEl>
                                      </p:cBhvr>
                                    </p:animEffect>
                                  </p:childTnLst>
                                </p:cTn>
                              </p:par>
                              <p:par>
                                <p:cTn id="26" presetID="32" presetClass="emph" presetSubtype="0" repeatCount="indefinite" fill="hold" nodeType="withEffect">
                                  <p:stCondLst>
                                    <p:cond delay="0"/>
                                  </p:stCondLst>
                                  <p:childTnLst>
                                    <p:animRot by="120000">
                                      <p:cBhvr>
                                        <p:cTn id="27" dur="200" fill="hold">
                                          <p:stCondLst>
                                            <p:cond delay="0"/>
                                          </p:stCondLst>
                                        </p:cTn>
                                        <p:tgtEl>
                                          <p:spTgt spid="28"/>
                                        </p:tgtEl>
                                        <p:attrNameLst>
                                          <p:attrName>r</p:attrName>
                                        </p:attrNameLst>
                                      </p:cBhvr>
                                    </p:animRot>
                                    <p:animRot by="-240000">
                                      <p:cBhvr>
                                        <p:cTn id="28" dur="400" fill="hold">
                                          <p:stCondLst>
                                            <p:cond delay="400"/>
                                          </p:stCondLst>
                                        </p:cTn>
                                        <p:tgtEl>
                                          <p:spTgt spid="28"/>
                                        </p:tgtEl>
                                        <p:attrNameLst>
                                          <p:attrName>r</p:attrName>
                                        </p:attrNameLst>
                                      </p:cBhvr>
                                    </p:animRot>
                                    <p:animRot by="240000">
                                      <p:cBhvr>
                                        <p:cTn id="29" dur="400" fill="hold">
                                          <p:stCondLst>
                                            <p:cond delay="800"/>
                                          </p:stCondLst>
                                        </p:cTn>
                                        <p:tgtEl>
                                          <p:spTgt spid="28"/>
                                        </p:tgtEl>
                                        <p:attrNameLst>
                                          <p:attrName>r</p:attrName>
                                        </p:attrNameLst>
                                      </p:cBhvr>
                                    </p:animRot>
                                    <p:animRot by="-240000">
                                      <p:cBhvr>
                                        <p:cTn id="30" dur="400" fill="hold">
                                          <p:stCondLst>
                                            <p:cond delay="1200"/>
                                          </p:stCondLst>
                                        </p:cTn>
                                        <p:tgtEl>
                                          <p:spTgt spid="28"/>
                                        </p:tgtEl>
                                        <p:attrNameLst>
                                          <p:attrName>r</p:attrName>
                                        </p:attrNameLst>
                                      </p:cBhvr>
                                    </p:animRot>
                                    <p:animRot by="120000">
                                      <p:cBhvr>
                                        <p:cTn id="31" dur="400" fill="hold">
                                          <p:stCondLst>
                                            <p:cond delay="1600"/>
                                          </p:stCondLst>
                                        </p:cTn>
                                        <p:tgtEl>
                                          <p:spTgt spid="28"/>
                                        </p:tgtEl>
                                        <p:attrNameLst>
                                          <p:attrName>r</p:attrName>
                                        </p:attrNameLst>
                                      </p:cBhvr>
                                    </p:animRo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0"/>
                                        <p:tgtEl>
                                          <p:spTgt spid="29"/>
                                        </p:tgtEl>
                                      </p:cBhvr>
                                    </p:animEffec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29"/>
                                        </p:tgtEl>
                                        <p:attrNameLst>
                                          <p:attrName>r</p:attrName>
                                        </p:attrNameLst>
                                      </p:cBhvr>
                                    </p:animRot>
                                    <p:animRot by="-240000">
                                      <p:cBhvr>
                                        <p:cTn id="43" dur="400" fill="hold">
                                          <p:stCondLst>
                                            <p:cond delay="400"/>
                                          </p:stCondLst>
                                        </p:cTn>
                                        <p:tgtEl>
                                          <p:spTgt spid="29"/>
                                        </p:tgtEl>
                                        <p:attrNameLst>
                                          <p:attrName>r</p:attrName>
                                        </p:attrNameLst>
                                      </p:cBhvr>
                                    </p:animRot>
                                    <p:animRot by="240000">
                                      <p:cBhvr>
                                        <p:cTn id="44" dur="400" fill="hold">
                                          <p:stCondLst>
                                            <p:cond delay="800"/>
                                          </p:stCondLst>
                                        </p:cTn>
                                        <p:tgtEl>
                                          <p:spTgt spid="29"/>
                                        </p:tgtEl>
                                        <p:attrNameLst>
                                          <p:attrName>r</p:attrName>
                                        </p:attrNameLst>
                                      </p:cBhvr>
                                    </p:animRot>
                                    <p:animRot by="-240000">
                                      <p:cBhvr>
                                        <p:cTn id="45" dur="400" fill="hold">
                                          <p:stCondLst>
                                            <p:cond delay="1200"/>
                                          </p:stCondLst>
                                        </p:cTn>
                                        <p:tgtEl>
                                          <p:spTgt spid="29"/>
                                        </p:tgtEl>
                                        <p:attrNameLst>
                                          <p:attrName>r</p:attrName>
                                        </p:attrNameLst>
                                      </p:cBhvr>
                                    </p:animRot>
                                    <p:animRot by="120000">
                                      <p:cBhvr>
                                        <p:cTn id="46" dur="400" fill="hold">
                                          <p:stCondLst>
                                            <p:cond delay="1600"/>
                                          </p:stCondLst>
                                        </p:cTn>
                                        <p:tgtEl>
                                          <p:spTgt spid="29"/>
                                        </p:tgtEl>
                                        <p:attrNameLst>
                                          <p:attrName>r</p:attrName>
                                        </p:attrNameLst>
                                      </p:cBhvr>
                                    </p:animRot>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8"/>
                                        </p:tgtEl>
                                      </p:cBhvr>
                                    </p:animEffect>
                                    <p:animScale>
                                      <p:cBhvr>
                                        <p:cTn id="52" dur="250" autoRev="1" fill="hold"/>
                                        <p:tgtEl>
                                          <p:spTgt spid="18"/>
                                        </p:tgtEl>
                                      </p:cBhvr>
                                      <p:by x="105000" y="105000"/>
                                    </p:animScale>
                                  </p:childTnLst>
                                </p:cTn>
                              </p:par>
                              <p:par>
                                <p:cTn id="53" presetID="2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0"/>
                                        <p:tgtEl>
                                          <p:spTgt spid="30"/>
                                        </p:tgtEl>
                                      </p:cBhvr>
                                    </p:animEffect>
                                  </p:childTnLst>
                                </p:cTn>
                              </p:par>
                              <p:par>
                                <p:cTn id="56" presetID="32" presetClass="emph" presetSubtype="0" repeatCount="indefinite" fill="hold" nodeType="withEffect">
                                  <p:stCondLst>
                                    <p:cond delay="0"/>
                                  </p:stCondLst>
                                  <p:childTnLst>
                                    <p:animRot by="120000">
                                      <p:cBhvr>
                                        <p:cTn id="57" dur="200" fill="hold">
                                          <p:stCondLst>
                                            <p:cond delay="0"/>
                                          </p:stCondLst>
                                        </p:cTn>
                                        <p:tgtEl>
                                          <p:spTgt spid="30"/>
                                        </p:tgtEl>
                                        <p:attrNameLst>
                                          <p:attrName>r</p:attrName>
                                        </p:attrNameLst>
                                      </p:cBhvr>
                                    </p:animRot>
                                    <p:animRot by="-240000">
                                      <p:cBhvr>
                                        <p:cTn id="58" dur="400" fill="hold">
                                          <p:stCondLst>
                                            <p:cond delay="400"/>
                                          </p:stCondLst>
                                        </p:cTn>
                                        <p:tgtEl>
                                          <p:spTgt spid="30"/>
                                        </p:tgtEl>
                                        <p:attrNameLst>
                                          <p:attrName>r</p:attrName>
                                        </p:attrNameLst>
                                      </p:cBhvr>
                                    </p:animRot>
                                    <p:animRot by="240000">
                                      <p:cBhvr>
                                        <p:cTn id="59" dur="400" fill="hold">
                                          <p:stCondLst>
                                            <p:cond delay="800"/>
                                          </p:stCondLst>
                                        </p:cTn>
                                        <p:tgtEl>
                                          <p:spTgt spid="30"/>
                                        </p:tgtEl>
                                        <p:attrNameLst>
                                          <p:attrName>r</p:attrName>
                                        </p:attrNameLst>
                                      </p:cBhvr>
                                    </p:animRot>
                                    <p:animRot by="-240000">
                                      <p:cBhvr>
                                        <p:cTn id="60" dur="400" fill="hold">
                                          <p:stCondLst>
                                            <p:cond delay="1200"/>
                                          </p:stCondLst>
                                        </p:cTn>
                                        <p:tgtEl>
                                          <p:spTgt spid="30"/>
                                        </p:tgtEl>
                                        <p:attrNameLst>
                                          <p:attrName>r</p:attrName>
                                        </p:attrNameLst>
                                      </p:cBhvr>
                                    </p:animRot>
                                    <p:animRot by="120000">
                                      <p:cBhvr>
                                        <p:cTn id="61" dur="400" fill="hold">
                                          <p:stCondLst>
                                            <p:cond delay="1600"/>
                                          </p:stCondLst>
                                        </p:cTn>
                                        <p:tgtEl>
                                          <p:spTgt spid="30"/>
                                        </p:tgtEl>
                                        <p:attrNameLst>
                                          <p:attrName>r</p:attrName>
                                        </p:attrNameLst>
                                      </p:cBhvr>
                                    </p:animRo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9"/>
                                        </p:tgtEl>
                                      </p:cBhvr>
                                    </p:animEffect>
                                    <p:animScale>
                                      <p:cBhvr>
                                        <p:cTn id="67" dur="250" autoRev="1" fill="hold"/>
                                        <p:tgtEl>
                                          <p:spTgt spid="19"/>
                                        </p:tgtEl>
                                      </p:cBhvr>
                                      <p:by x="105000" y="105000"/>
                                    </p:animScale>
                                  </p:childTnLst>
                                </p:cTn>
                              </p:par>
                              <p:par>
                                <p:cTn id="68" presetID="22" presetClass="entr" presetSubtype="4"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0"/>
                                        <p:tgtEl>
                                          <p:spTgt spid="31"/>
                                        </p:tgtEl>
                                      </p:cBhvr>
                                    </p:animEffec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31"/>
                                        </p:tgtEl>
                                        <p:attrNameLst>
                                          <p:attrName>r</p:attrName>
                                        </p:attrNameLst>
                                      </p:cBhvr>
                                    </p:animRot>
                                    <p:animRot by="-240000">
                                      <p:cBhvr>
                                        <p:cTn id="73" dur="400" fill="hold">
                                          <p:stCondLst>
                                            <p:cond delay="400"/>
                                          </p:stCondLst>
                                        </p:cTn>
                                        <p:tgtEl>
                                          <p:spTgt spid="31"/>
                                        </p:tgtEl>
                                        <p:attrNameLst>
                                          <p:attrName>r</p:attrName>
                                        </p:attrNameLst>
                                      </p:cBhvr>
                                    </p:animRot>
                                    <p:animRot by="240000">
                                      <p:cBhvr>
                                        <p:cTn id="74" dur="400" fill="hold">
                                          <p:stCondLst>
                                            <p:cond delay="800"/>
                                          </p:stCondLst>
                                        </p:cTn>
                                        <p:tgtEl>
                                          <p:spTgt spid="31"/>
                                        </p:tgtEl>
                                        <p:attrNameLst>
                                          <p:attrName>r</p:attrName>
                                        </p:attrNameLst>
                                      </p:cBhvr>
                                    </p:animRot>
                                    <p:animRot by="-240000">
                                      <p:cBhvr>
                                        <p:cTn id="75" dur="400" fill="hold">
                                          <p:stCondLst>
                                            <p:cond delay="1200"/>
                                          </p:stCondLst>
                                        </p:cTn>
                                        <p:tgtEl>
                                          <p:spTgt spid="31"/>
                                        </p:tgtEl>
                                        <p:attrNameLst>
                                          <p:attrName>r</p:attrName>
                                        </p:attrNameLst>
                                      </p:cBhvr>
                                    </p:animRot>
                                    <p:animRot by="120000">
                                      <p:cBhvr>
                                        <p:cTn id="76" dur="400" fill="hold">
                                          <p:stCondLst>
                                            <p:cond delay="1600"/>
                                          </p:stCondLst>
                                        </p:cTn>
                                        <p:tgtEl>
                                          <p:spTgt spid="31"/>
                                        </p:tgtEl>
                                        <p:attrNameLst>
                                          <p:attrName>r</p:attrName>
                                        </p:attrNameLst>
                                      </p:cBhvr>
                                    </p:animRot>
                                  </p:child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cTn>
                              </p:par>
                              <p:par>
                                <p:cTn id="83" presetID="22" presetClass="entr" presetSubtype="4"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down)">
                                      <p:cBhvr>
                                        <p:cTn id="85" dur="5000"/>
                                        <p:tgtEl>
                                          <p:spTgt spid="32"/>
                                        </p:tgtEl>
                                      </p:cBhvr>
                                    </p:animEffec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32"/>
                                        </p:tgtEl>
                                        <p:attrNameLst>
                                          <p:attrName>r</p:attrName>
                                        </p:attrNameLst>
                                      </p:cBhvr>
                                    </p:animRot>
                                    <p:animRot by="-240000">
                                      <p:cBhvr>
                                        <p:cTn id="88" dur="400" fill="hold">
                                          <p:stCondLst>
                                            <p:cond delay="400"/>
                                          </p:stCondLst>
                                        </p:cTn>
                                        <p:tgtEl>
                                          <p:spTgt spid="32"/>
                                        </p:tgtEl>
                                        <p:attrNameLst>
                                          <p:attrName>r</p:attrName>
                                        </p:attrNameLst>
                                      </p:cBhvr>
                                    </p:animRot>
                                    <p:animRot by="240000">
                                      <p:cBhvr>
                                        <p:cTn id="89" dur="400" fill="hold">
                                          <p:stCondLst>
                                            <p:cond delay="800"/>
                                          </p:stCondLst>
                                        </p:cTn>
                                        <p:tgtEl>
                                          <p:spTgt spid="32"/>
                                        </p:tgtEl>
                                        <p:attrNameLst>
                                          <p:attrName>r</p:attrName>
                                        </p:attrNameLst>
                                      </p:cBhvr>
                                    </p:animRot>
                                    <p:animRot by="-240000">
                                      <p:cBhvr>
                                        <p:cTn id="90" dur="400" fill="hold">
                                          <p:stCondLst>
                                            <p:cond delay="1200"/>
                                          </p:stCondLst>
                                        </p:cTn>
                                        <p:tgtEl>
                                          <p:spTgt spid="32"/>
                                        </p:tgtEl>
                                        <p:attrNameLst>
                                          <p:attrName>r</p:attrName>
                                        </p:attrNameLst>
                                      </p:cBhvr>
                                    </p:animRot>
                                    <p:animRot by="120000">
                                      <p:cBhvr>
                                        <p:cTn id="91" dur="400" fill="hold">
                                          <p:stCondLst>
                                            <p:cond delay="1600"/>
                                          </p:stCondLst>
                                        </p:cTn>
                                        <p:tgtEl>
                                          <p:spTgt spid="32"/>
                                        </p:tgtEl>
                                        <p:attrNameLst>
                                          <p:attrName>r</p:attrName>
                                        </p:attrNameLst>
                                      </p:cBhvr>
                                    </p:animRo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21"/>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21"/>
                                        </p:tgtEl>
                                      </p:cBhvr>
                                    </p:animEffect>
                                    <p:animScale>
                                      <p:cBhvr>
                                        <p:cTn id="97" dur="250" autoRev="1" fill="hold"/>
                                        <p:tgtEl>
                                          <p:spTgt spid="21"/>
                                        </p:tgtEl>
                                      </p:cBhvr>
                                      <p:by x="105000" y="105000"/>
                                    </p:animScale>
                                  </p:childTnLst>
                                </p:cTn>
                              </p:par>
                              <p:par>
                                <p:cTn id="98" presetID="22" presetClass="entr" presetSubtype="4" fill="hold"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down)">
                                      <p:cBhvr>
                                        <p:cTn id="100" dur="5000"/>
                                        <p:tgtEl>
                                          <p:spTgt spid="33"/>
                                        </p:tgtEl>
                                      </p:cBhvr>
                                    </p:animEffect>
                                  </p:childTnLst>
                                </p:cTn>
                              </p:par>
                              <p:par>
                                <p:cTn id="101" presetID="32" presetClass="emph" presetSubtype="0" repeatCount="indefinite" fill="hold" nodeType="withEffect">
                                  <p:stCondLst>
                                    <p:cond delay="0"/>
                                  </p:stCondLst>
                                  <p:childTnLst>
                                    <p:animRot by="120000">
                                      <p:cBhvr>
                                        <p:cTn id="102" dur="200" fill="hold">
                                          <p:stCondLst>
                                            <p:cond delay="0"/>
                                          </p:stCondLst>
                                        </p:cTn>
                                        <p:tgtEl>
                                          <p:spTgt spid="33"/>
                                        </p:tgtEl>
                                        <p:attrNameLst>
                                          <p:attrName>r</p:attrName>
                                        </p:attrNameLst>
                                      </p:cBhvr>
                                    </p:animRot>
                                    <p:animRot by="-240000">
                                      <p:cBhvr>
                                        <p:cTn id="103" dur="400" fill="hold">
                                          <p:stCondLst>
                                            <p:cond delay="400"/>
                                          </p:stCondLst>
                                        </p:cTn>
                                        <p:tgtEl>
                                          <p:spTgt spid="33"/>
                                        </p:tgtEl>
                                        <p:attrNameLst>
                                          <p:attrName>r</p:attrName>
                                        </p:attrNameLst>
                                      </p:cBhvr>
                                    </p:animRot>
                                    <p:animRot by="240000">
                                      <p:cBhvr>
                                        <p:cTn id="104" dur="400" fill="hold">
                                          <p:stCondLst>
                                            <p:cond delay="800"/>
                                          </p:stCondLst>
                                        </p:cTn>
                                        <p:tgtEl>
                                          <p:spTgt spid="33"/>
                                        </p:tgtEl>
                                        <p:attrNameLst>
                                          <p:attrName>r</p:attrName>
                                        </p:attrNameLst>
                                      </p:cBhvr>
                                    </p:animRot>
                                    <p:animRot by="-240000">
                                      <p:cBhvr>
                                        <p:cTn id="105" dur="400" fill="hold">
                                          <p:stCondLst>
                                            <p:cond delay="1200"/>
                                          </p:stCondLst>
                                        </p:cTn>
                                        <p:tgtEl>
                                          <p:spTgt spid="33"/>
                                        </p:tgtEl>
                                        <p:attrNameLst>
                                          <p:attrName>r</p:attrName>
                                        </p:attrNameLst>
                                      </p:cBhvr>
                                    </p:animRot>
                                    <p:animRot by="120000">
                                      <p:cBhvr>
                                        <p:cTn id="106" dur="400" fill="hold">
                                          <p:stCondLst>
                                            <p:cond delay="1600"/>
                                          </p:stCondLst>
                                        </p:cTn>
                                        <p:tgtEl>
                                          <p:spTgt spid="33"/>
                                        </p:tgtEl>
                                        <p:attrNameLst>
                                          <p:attrName>r</p:attrName>
                                        </p:attrNameLst>
                                      </p:cBhvr>
                                    </p:animRot>
                                  </p:child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2"/>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22"/>
                                        </p:tgtEl>
                                      </p:cBhvr>
                                    </p:animEffect>
                                    <p:animScale>
                                      <p:cBhvr>
                                        <p:cTn id="112" dur="250" autoRev="1" fill="hold"/>
                                        <p:tgtEl>
                                          <p:spTgt spid="22"/>
                                        </p:tgtEl>
                                      </p:cBhvr>
                                      <p:by x="105000" y="105000"/>
                                    </p:animScale>
                                  </p:childTnLst>
                                </p:cTn>
                              </p:par>
                              <p:par>
                                <p:cTn id="113" presetID="22" presetClass="entr" presetSubtype="4"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down)">
                                      <p:cBhvr>
                                        <p:cTn id="115" dur="5000"/>
                                        <p:tgtEl>
                                          <p:spTgt spid="34"/>
                                        </p:tgtEl>
                                      </p:cBhvr>
                                    </p:animEffect>
                                  </p:childTnLst>
                                </p:cTn>
                              </p:par>
                              <p:par>
                                <p:cTn id="116" presetID="32" presetClass="emph" presetSubtype="0" repeatCount="indefinite" fill="hold" nodeType="withEffect">
                                  <p:stCondLst>
                                    <p:cond delay="0"/>
                                  </p:stCondLst>
                                  <p:childTnLst>
                                    <p:animRot by="120000">
                                      <p:cBhvr>
                                        <p:cTn id="117" dur="200" fill="hold">
                                          <p:stCondLst>
                                            <p:cond delay="0"/>
                                          </p:stCondLst>
                                        </p:cTn>
                                        <p:tgtEl>
                                          <p:spTgt spid="34"/>
                                        </p:tgtEl>
                                        <p:attrNameLst>
                                          <p:attrName>r</p:attrName>
                                        </p:attrNameLst>
                                      </p:cBhvr>
                                    </p:animRot>
                                    <p:animRot by="-240000">
                                      <p:cBhvr>
                                        <p:cTn id="118" dur="400" fill="hold">
                                          <p:stCondLst>
                                            <p:cond delay="400"/>
                                          </p:stCondLst>
                                        </p:cTn>
                                        <p:tgtEl>
                                          <p:spTgt spid="34"/>
                                        </p:tgtEl>
                                        <p:attrNameLst>
                                          <p:attrName>r</p:attrName>
                                        </p:attrNameLst>
                                      </p:cBhvr>
                                    </p:animRot>
                                    <p:animRot by="240000">
                                      <p:cBhvr>
                                        <p:cTn id="119" dur="400" fill="hold">
                                          <p:stCondLst>
                                            <p:cond delay="800"/>
                                          </p:stCondLst>
                                        </p:cTn>
                                        <p:tgtEl>
                                          <p:spTgt spid="34"/>
                                        </p:tgtEl>
                                        <p:attrNameLst>
                                          <p:attrName>r</p:attrName>
                                        </p:attrNameLst>
                                      </p:cBhvr>
                                    </p:animRot>
                                    <p:animRot by="-240000">
                                      <p:cBhvr>
                                        <p:cTn id="120" dur="400" fill="hold">
                                          <p:stCondLst>
                                            <p:cond delay="1200"/>
                                          </p:stCondLst>
                                        </p:cTn>
                                        <p:tgtEl>
                                          <p:spTgt spid="34"/>
                                        </p:tgtEl>
                                        <p:attrNameLst>
                                          <p:attrName>r</p:attrName>
                                        </p:attrNameLst>
                                      </p:cBhvr>
                                    </p:animRot>
                                    <p:animRot by="120000">
                                      <p:cBhvr>
                                        <p:cTn id="121" dur="400" fill="hold">
                                          <p:stCondLst>
                                            <p:cond delay="1600"/>
                                          </p:stCondLst>
                                        </p:cTn>
                                        <p:tgtEl>
                                          <p:spTgt spid="34"/>
                                        </p:tgtEl>
                                        <p:attrNameLst>
                                          <p:attrName>r</p:attrName>
                                        </p:attrNameLst>
                                      </p:cBhvr>
                                    </p:animRot>
                                  </p:childTnLst>
                                </p:cTn>
                              </p:par>
                            </p:childTnLst>
                          </p:cTn>
                        </p:par>
                      </p:childTnLst>
                    </p:cTn>
                  </p:par>
                </p:childTnLst>
              </p:cTn>
              <p:nextCondLst>
                <p:cond evt="onClick" delay="0">
                  <p:tgtEl>
                    <p:spTgt spid="22"/>
                  </p:tgtEl>
                </p:cond>
              </p:nextCondLst>
            </p:seq>
            <p:seq concurrent="1" nextAc="seek">
              <p:cTn id="122" restart="whenNotActive" fill="hold" evtFilter="cancelBubble" nodeType="interactiveSeq">
                <p:stCondLst>
                  <p:cond evt="onClick" delay="0">
                    <p:tgtEl>
                      <p:spTgt spid="23"/>
                    </p:tgtEl>
                  </p:cond>
                </p:stCondLst>
                <p:endSync evt="end" delay="0">
                  <p:rtn val="all"/>
                </p:endSync>
                <p:childTnLst>
                  <p:par>
                    <p:cTn id="123" fill="hold">
                      <p:stCondLst>
                        <p:cond delay="0"/>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23"/>
                                        </p:tgtEl>
                                      </p:cBhvr>
                                    </p:animEffect>
                                    <p:animScale>
                                      <p:cBhvr>
                                        <p:cTn id="127" dur="250" autoRev="1" fill="hold"/>
                                        <p:tgtEl>
                                          <p:spTgt spid="23"/>
                                        </p:tgtEl>
                                      </p:cBhvr>
                                      <p:by x="105000" y="105000"/>
                                    </p:animScale>
                                  </p:childTnLst>
                                </p:cTn>
                              </p:par>
                              <p:par>
                                <p:cTn id="128" presetID="22" presetClass="entr" presetSubtype="4" fill="hold" nodeType="withEffect">
                                  <p:stCondLst>
                                    <p:cond delay="0"/>
                                  </p:stCondLst>
                                  <p:childTnLst>
                                    <p:set>
                                      <p:cBhvr>
                                        <p:cTn id="129" dur="1" fill="hold">
                                          <p:stCondLst>
                                            <p:cond delay="0"/>
                                          </p:stCondLst>
                                        </p:cTn>
                                        <p:tgtEl>
                                          <p:spTgt spid="35"/>
                                        </p:tgtEl>
                                        <p:attrNameLst>
                                          <p:attrName>style.visibility</p:attrName>
                                        </p:attrNameLst>
                                      </p:cBhvr>
                                      <p:to>
                                        <p:strVal val="visible"/>
                                      </p:to>
                                    </p:set>
                                    <p:animEffect transition="in" filter="wipe(down)">
                                      <p:cBhvr>
                                        <p:cTn id="130" dur="5000"/>
                                        <p:tgtEl>
                                          <p:spTgt spid="35"/>
                                        </p:tgtEl>
                                      </p:cBhvr>
                                    </p:animEffect>
                                  </p:childTnLst>
                                </p:cTn>
                              </p:par>
                              <p:par>
                                <p:cTn id="131" presetID="32" presetClass="emph" presetSubtype="0" repeatCount="indefinite" fill="hold" nodeType="withEffect">
                                  <p:stCondLst>
                                    <p:cond delay="0"/>
                                  </p:stCondLst>
                                  <p:childTnLst>
                                    <p:animRot by="120000">
                                      <p:cBhvr>
                                        <p:cTn id="132" dur="200" fill="hold">
                                          <p:stCondLst>
                                            <p:cond delay="0"/>
                                          </p:stCondLst>
                                        </p:cTn>
                                        <p:tgtEl>
                                          <p:spTgt spid="35"/>
                                        </p:tgtEl>
                                        <p:attrNameLst>
                                          <p:attrName>r</p:attrName>
                                        </p:attrNameLst>
                                      </p:cBhvr>
                                    </p:animRot>
                                    <p:animRot by="-240000">
                                      <p:cBhvr>
                                        <p:cTn id="133" dur="400" fill="hold">
                                          <p:stCondLst>
                                            <p:cond delay="400"/>
                                          </p:stCondLst>
                                        </p:cTn>
                                        <p:tgtEl>
                                          <p:spTgt spid="35"/>
                                        </p:tgtEl>
                                        <p:attrNameLst>
                                          <p:attrName>r</p:attrName>
                                        </p:attrNameLst>
                                      </p:cBhvr>
                                    </p:animRot>
                                    <p:animRot by="240000">
                                      <p:cBhvr>
                                        <p:cTn id="134" dur="400" fill="hold">
                                          <p:stCondLst>
                                            <p:cond delay="800"/>
                                          </p:stCondLst>
                                        </p:cTn>
                                        <p:tgtEl>
                                          <p:spTgt spid="35"/>
                                        </p:tgtEl>
                                        <p:attrNameLst>
                                          <p:attrName>r</p:attrName>
                                        </p:attrNameLst>
                                      </p:cBhvr>
                                    </p:animRot>
                                    <p:animRot by="-240000">
                                      <p:cBhvr>
                                        <p:cTn id="135" dur="400" fill="hold">
                                          <p:stCondLst>
                                            <p:cond delay="1200"/>
                                          </p:stCondLst>
                                        </p:cTn>
                                        <p:tgtEl>
                                          <p:spTgt spid="35"/>
                                        </p:tgtEl>
                                        <p:attrNameLst>
                                          <p:attrName>r</p:attrName>
                                        </p:attrNameLst>
                                      </p:cBhvr>
                                    </p:animRot>
                                    <p:animRot by="120000">
                                      <p:cBhvr>
                                        <p:cTn id="136" dur="400" fill="hold">
                                          <p:stCondLst>
                                            <p:cond delay="1600"/>
                                          </p:stCondLst>
                                        </p:cTn>
                                        <p:tgtEl>
                                          <p:spTgt spid="35"/>
                                        </p:tgtEl>
                                        <p:attrNameLst>
                                          <p:attrName>r</p:attrName>
                                        </p:attrNameLst>
                                      </p:cBhvr>
                                    </p:animRot>
                                  </p:childTnLst>
                                </p:cTn>
                              </p:par>
                            </p:childTnLst>
                          </p:cTn>
                        </p:par>
                      </p:childTnLst>
                    </p:cTn>
                  </p:par>
                </p:childTnLst>
              </p:cTn>
              <p:nextCondLst>
                <p:cond evt="onClick" delay="0">
                  <p:tgtEl>
                    <p:spTgt spid="2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1425086"/>
            <a:ext cx="10668000" cy="1440873"/>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a:latin typeface="Times New Roman" panose="02020603050405020304" pitchFamily="18" charset="0"/>
                <a:cs typeface="Times New Roman" panose="02020603050405020304" pitchFamily="18" charset="0"/>
              </a:rPr>
              <a:t>Câu 1</a:t>
            </a:r>
            <a:endParaRPr lang="vi-VN" sz="4400" b="1">
              <a:latin typeface="Times New Roman" panose="02020603050405020304" pitchFamily="18" charset="0"/>
              <a:cs typeface="Times New Roman" panose="02020603050405020304" pitchFamily="18" charset="0"/>
            </a:endParaRPr>
          </a:p>
          <a:p>
            <a:pPr algn="ctr"/>
            <a:r>
              <a:rPr lang="vi-VN" sz="4400">
                <a:latin typeface="Times New Roman" panose="02020603050405020304" pitchFamily="18" charset="0"/>
                <a:cs typeface="Times New Roman" panose="02020603050405020304" pitchFamily="18" charset="0"/>
              </a:rPr>
              <a:t> Nhân vật chính truyện </a:t>
            </a:r>
            <a:r>
              <a:rPr lang="vi-VN" sz="4400" i="1">
                <a:latin typeface="Times New Roman" panose="02020603050405020304" pitchFamily="18" charset="0"/>
                <a:cs typeface="Times New Roman" panose="02020603050405020304" pitchFamily="18" charset="0"/>
              </a:rPr>
              <a:t>Làng</a:t>
            </a:r>
            <a:r>
              <a:rPr lang="vi-VN" sz="4400">
                <a:latin typeface="Times New Roman" panose="02020603050405020304" pitchFamily="18" charset="0"/>
                <a:cs typeface="Times New Roman" panose="02020603050405020304" pitchFamily="18" charset="0"/>
              </a:rPr>
              <a:t> là ai?</a:t>
            </a:r>
            <a:endParaRPr lang="en-GB" sz="44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6251943" y="3669520"/>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400">
                <a:latin typeface="Times New Roman" panose="02020603050405020304" pitchFamily="18" charset="0"/>
                <a:cs typeface="Times New Roman" panose="02020603050405020304" pitchFamily="18" charset="0"/>
              </a:rPr>
              <a:t>A. Ông Hai </a:t>
            </a:r>
            <a:endParaRPr lang="en-US" sz="44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2740787" y="5151956"/>
            <a:ext cx="4709012"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400">
                <a:solidFill>
                  <a:prstClr val="white"/>
                </a:solidFill>
                <a:latin typeface="Times New Roman" panose="02020603050405020304" pitchFamily="18" charset="0"/>
                <a:cs typeface="Times New Roman" panose="02020603050405020304" pitchFamily="18" charset="0"/>
              </a:rPr>
              <a:t>D. </a:t>
            </a:r>
            <a:r>
              <a:rPr lang="vi-VN" sz="4400">
                <a:latin typeface="Times New Roman" panose="02020603050405020304" pitchFamily="18" charset="0"/>
                <a:cs typeface="Times New Roman" panose="02020603050405020304" pitchFamily="18" charset="0"/>
              </a:rPr>
              <a:t>Đứa con út</a:t>
            </a:r>
            <a:endParaRPr lang="en-US" sz="44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740786" y="3669520"/>
            <a:ext cx="4709013"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400">
                <a:solidFill>
                  <a:prstClr val="white"/>
                </a:solidFill>
                <a:latin typeface="Times New Roman" panose="02020603050405020304" pitchFamily="18" charset="0"/>
                <a:cs typeface="Times New Roman" panose="02020603050405020304" pitchFamily="18" charset="0"/>
              </a:rPr>
              <a:t>C. </a:t>
            </a:r>
            <a:r>
              <a:rPr lang="vi-VN" sz="4400">
                <a:latin typeface="Times New Roman" panose="02020603050405020304" pitchFamily="18" charset="0"/>
                <a:cs typeface="Times New Roman" panose="02020603050405020304" pitchFamily="18" charset="0"/>
              </a:rPr>
              <a:t>Bà chủ nhà</a:t>
            </a:r>
            <a:endParaRPr lang="en-US" sz="4400">
              <a:solidFill>
                <a:prstClr val="white"/>
              </a:solidFill>
              <a:latin typeface="Times New Roman" panose="02020603050405020304" pitchFamily="18" charset="0"/>
              <a:cs typeface="Times New Roman" panose="02020603050405020304" pitchFamily="18" charset="0"/>
            </a:endParaRPr>
          </a:p>
        </p:txBody>
      </p:sp>
      <p:pic>
        <p:nvPicPr>
          <p:cNvPr id="33" name="hoa">
            <a:hlinkClick r:id="rId6"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7"/>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
        <p:nvSpPr>
          <p:cNvPr id="13" name="DAS1">
            <a:extLst>
              <a:ext uri="{FF2B5EF4-FFF2-40B4-BE49-F238E27FC236}">
                <a16:creationId xmlns:a16="http://schemas.microsoft.com/office/drawing/2014/main" id="{BAE34577-9A30-92C5-55A2-A19684DC64DD}"/>
              </a:ext>
            </a:extLst>
          </p:cNvPr>
          <p:cNvSpPr/>
          <p:nvPr/>
        </p:nvSpPr>
        <p:spPr>
          <a:xfrm>
            <a:off x="6251943" y="5426866"/>
            <a:ext cx="4323313"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400">
                <a:solidFill>
                  <a:prstClr val="white"/>
                </a:solidFill>
                <a:latin typeface="Times New Roman" panose="02020603050405020304" pitchFamily="18" charset="0"/>
                <a:cs typeface="Times New Roman" panose="02020603050405020304" pitchFamily="18" charset="0"/>
              </a:rPr>
              <a:t>B</a:t>
            </a:r>
            <a:r>
              <a:rPr lang="en-US" sz="4400">
                <a:solidFill>
                  <a:prstClr val="white"/>
                </a:solidFill>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Bà Hai</a:t>
            </a:r>
            <a:endParaRPr lang="en-US" sz="44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2475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2" name="âm thanh thu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6"/>
                                        </p:tgtEl>
                                        <p:attrNameLst>
                                          <p:attrName>fillcolor</p:attrName>
                                        </p:attrNameLst>
                                      </p:cBhvr>
                                      <p:to>
                                        <a:srgbClr val="C00000"/>
                                      </p:to>
                                    </p:animClr>
                                    <p:set>
                                      <p:cBhvr>
                                        <p:cTn id="15" dur="2000" fill="hold"/>
                                        <p:tgtEl>
                                          <p:spTgt spid="6"/>
                                        </p:tgtEl>
                                        <p:attrNameLst>
                                          <p:attrName>fill.type</p:attrName>
                                        </p:attrNameLst>
                                      </p:cBhvr>
                                      <p:to>
                                        <p:strVal val="solid"/>
                                      </p:to>
                                    </p:set>
                                    <p:set>
                                      <p:cBhvr>
                                        <p:cTn id="16" dur="2000" fill="hold"/>
                                        <p:tgtEl>
                                          <p:spTgt spid="6"/>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rgbClr val="71C055"/>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rgbClr val="71C055"/>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3"/>
                                        </p:tgtEl>
                                        <p:attrNameLst>
                                          <p:attrName>fillcolor</p:attrName>
                                        </p:attrNameLst>
                                      </p:cBhvr>
                                      <p:to>
                                        <a:srgbClr val="71C055"/>
                                      </p:to>
                                    </p:animClr>
                                    <p:set>
                                      <p:cBhvr>
                                        <p:cTn id="51" dur="2000" fill="hold"/>
                                        <p:tgtEl>
                                          <p:spTgt spid="13"/>
                                        </p:tgtEl>
                                        <p:attrNameLst>
                                          <p:attrName>fill.type</p:attrName>
                                        </p:attrNameLst>
                                      </p:cBhvr>
                                      <p:to>
                                        <p:strVal val="solid"/>
                                      </p:to>
                                    </p:set>
                                    <p:set>
                                      <p:cBhvr>
                                        <p:cTn id="5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1425086"/>
            <a:ext cx="10668000" cy="1440873"/>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400" b="1">
                <a:latin typeface="Times New Roman" panose="02020603050405020304" pitchFamily="18" charset="0"/>
                <a:cs typeface="Times New Roman" panose="02020603050405020304" pitchFamily="18" charset="0"/>
              </a:rPr>
              <a:t>Câu 2</a:t>
            </a:r>
          </a:p>
          <a:p>
            <a:pPr algn="ctr" defTabSz="685800"/>
            <a:r>
              <a:rPr lang="vi-VN" sz="4400">
                <a:latin typeface="Times New Roman" panose="02020603050405020304" pitchFamily="18" charset="0"/>
                <a:cs typeface="Times New Roman" panose="02020603050405020304" pitchFamily="18" charset="0"/>
              </a:rPr>
              <a:t> Truyện ngắn </a:t>
            </a:r>
            <a:r>
              <a:rPr lang="vi-VN" sz="4400" i="1">
                <a:latin typeface="Times New Roman" panose="02020603050405020304" pitchFamily="18" charset="0"/>
                <a:cs typeface="Times New Roman" panose="02020603050405020304" pitchFamily="18" charset="0"/>
              </a:rPr>
              <a:t>Làng</a:t>
            </a:r>
            <a:r>
              <a:rPr lang="vi-VN" sz="4400">
                <a:latin typeface="Times New Roman" panose="02020603050405020304" pitchFamily="18" charset="0"/>
                <a:cs typeface="Times New Roman" panose="02020603050405020304" pitchFamily="18" charset="0"/>
              </a:rPr>
              <a:t> viết về đề tài gì?</a:t>
            </a:r>
            <a:endParaRPr lang="en-US" sz="4400">
              <a:solidFill>
                <a:prstClr val="black"/>
              </a:solidFill>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5632438" y="5305248"/>
            <a:ext cx="4758364"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000">
                <a:solidFill>
                  <a:prstClr val="white"/>
                </a:solidFill>
                <a:latin typeface="Times New Roman" panose="02020603050405020304" pitchFamily="18" charset="0"/>
                <a:cs typeface="Times New Roman" panose="02020603050405020304" pitchFamily="18" charset="0"/>
              </a:rPr>
              <a:t>B</a:t>
            </a:r>
            <a:r>
              <a:rPr lang="en-US" sz="4000">
                <a:solidFill>
                  <a:prstClr val="white"/>
                </a:solidFill>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Người nông dân</a:t>
            </a:r>
            <a:endParaRPr lang="en-US" sz="4000">
              <a:solidFill>
                <a:prstClr val="white"/>
              </a:solidFill>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12862970" y="3523916"/>
            <a:ext cx="457498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000">
                <a:solidFill>
                  <a:prstClr val="white"/>
                </a:solidFill>
                <a:latin typeface="Times New Roman" panose="02020603050405020304" pitchFamily="18" charset="0"/>
                <a:cs typeface="Times New Roman" panose="02020603050405020304" pitchFamily="18" charset="0"/>
              </a:rPr>
              <a:t>C.</a:t>
            </a:r>
            <a:r>
              <a:rPr lang="vi-VN" sz="4000">
                <a:latin typeface="Times New Roman" panose="02020603050405020304" pitchFamily="18" charset="0"/>
                <a:cs typeface="Times New Roman" panose="02020603050405020304" pitchFamily="18" charset="0"/>
              </a:rPr>
              <a:t> Người phụ nữ</a:t>
            </a:r>
            <a:endParaRPr lang="en-US" sz="40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2837570" y="5142726"/>
            <a:ext cx="460038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solidFill>
                  <a:prstClr val="white"/>
                </a:solidFill>
                <a:latin typeface="Times New Roman" panose="02020603050405020304" pitchFamily="18" charset="0"/>
                <a:cs typeface="Times New Roman" panose="02020603050405020304" pitchFamily="18" charset="0"/>
              </a:rPr>
              <a:t>D. </a:t>
            </a:r>
            <a:r>
              <a:rPr lang="vi-VN" sz="4000">
                <a:latin typeface="Times New Roman" panose="02020603050405020304" pitchFamily="18" charset="0"/>
                <a:cs typeface="Times New Roman" panose="02020603050405020304" pitchFamily="18" charset="0"/>
              </a:rPr>
              <a:t>Người lính</a:t>
            </a:r>
            <a:endParaRPr lang="en-US" sz="40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5632438" y="3642997"/>
            <a:ext cx="4794650"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solidFill>
                  <a:prstClr val="white"/>
                </a:solidFill>
                <a:latin typeface="Times New Roman" panose="02020603050405020304" pitchFamily="18" charset="0"/>
                <a:cs typeface="Times New Roman" panose="02020603050405020304" pitchFamily="18" charset="0"/>
              </a:rPr>
              <a:t>A. </a:t>
            </a:r>
            <a:r>
              <a:rPr lang="vi-VN" sz="4000">
                <a:latin typeface="Times New Roman" panose="02020603050405020304" pitchFamily="18" charset="0"/>
                <a:cs typeface="Times New Roman" panose="02020603050405020304" pitchFamily="18" charset="0"/>
              </a:rPr>
              <a:t>Người trí thức</a:t>
            </a:r>
            <a:endParaRPr lang="en-US" sz="4000">
              <a:solidFill>
                <a:prstClr val="white"/>
              </a:solidFill>
              <a:latin typeface="Times New Roman" panose="02020603050405020304" pitchFamily="18" charset="0"/>
              <a:cs typeface="Times New Roman" panose="02020603050405020304" pitchFamily="18" charset="0"/>
            </a:endParaRPr>
          </a:p>
        </p:txBody>
      </p:sp>
      <p:pic>
        <p:nvPicPr>
          <p:cNvPr id="33" name="hoa">
            <a:hlinkClick r:id="rId6"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7"/>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1367539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019300"/>
            <a:ext cx="12344400" cy="4648200"/>
          </a:xfrm>
          <a:prstGeom prst="rect">
            <a:avLst/>
          </a:prstGeom>
        </p:spPr>
      </p:pic>
    </p:spTree>
    <p:extLst>
      <p:ext uri="{BB962C8B-B14F-4D97-AF65-F5344CB8AC3E}">
        <p14:creationId xmlns:p14="http://schemas.microsoft.com/office/powerpoint/2010/main" val="2083262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5882044" y="453856"/>
            <a:ext cx="11052543" cy="19134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Times New Roman" panose="02020603050405020304" pitchFamily="18" charset="0"/>
                <a:cs typeface="Times New Roman" panose="02020603050405020304" pitchFamily="18" charset="0"/>
              </a:rPr>
              <a:t>Câu 3</a:t>
            </a:r>
          </a:p>
          <a:p>
            <a:pPr algn="ctr"/>
            <a:r>
              <a:rPr lang="vi-VN" sz="4000">
                <a:latin typeface="Times New Roman" panose="02020603050405020304" pitchFamily="18" charset="0"/>
                <a:cs typeface="Times New Roman" panose="02020603050405020304" pitchFamily="18" charset="0"/>
              </a:rPr>
              <a:t>Tác giả đặt nhân vật chính vào tình huống như thế nào?</a:t>
            </a:r>
            <a:endParaRPr lang="en-GB" sz="40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6125750" y="6379858"/>
            <a:ext cx="4179156" cy="285849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B. </a:t>
            </a:r>
            <a:r>
              <a:rPr lang="vi-VN" sz="3200">
                <a:latin typeface="Times New Roman" panose="02020603050405020304" pitchFamily="18" charset="0"/>
                <a:cs typeface="Times New Roman" panose="02020603050405020304" pitchFamily="18" charset="0"/>
              </a:rPr>
              <a:t>Tin làng ông theo giặc mà tình cờ ông nghe được từ những người tản cư</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6125750" y="3162300"/>
            <a:ext cx="4179156" cy="289560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Ông Hai không có nhà, phải đi ở nhờ nhà người khác</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2736461" y="6379858"/>
            <a:ext cx="4179156" cy="285849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D. </a:t>
            </a:r>
            <a:r>
              <a:rPr lang="vi-VN" sz="3200">
                <a:latin typeface="Times New Roman" panose="02020603050405020304" pitchFamily="18" charset="0"/>
                <a:cs typeface="Times New Roman" panose="02020603050405020304" pitchFamily="18" charset="0"/>
              </a:rPr>
              <a:t>Ông Hai lúc nào cũng nhớ tha thiết cái làng chợ Dầu của mình</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740787" y="3245734"/>
            <a:ext cx="4179156" cy="2812166"/>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C. </a:t>
            </a:r>
            <a:r>
              <a:rPr lang="vi-VN" sz="3200">
                <a:latin typeface="Times New Roman" panose="02020603050405020304" pitchFamily="18" charset="0"/>
                <a:cs typeface="Times New Roman" panose="02020603050405020304" pitchFamily="18" charset="0"/>
              </a:rPr>
              <a:t>Bà chủ nhà hay dòm ngó, nói bóng gió vợ chồng ông Hai</a:t>
            </a:r>
            <a:endParaRPr lang="en-US" sz="3200">
              <a:solidFill>
                <a:prstClr val="white"/>
              </a:solidFill>
              <a:latin typeface="Times New Roman" panose="02020603050405020304" pitchFamily="18" charset="0"/>
              <a:cs typeface="Times New Roman" panose="02020603050405020304" pitchFamily="18" charset="0"/>
            </a:endParaRPr>
          </a:p>
        </p:txBody>
      </p:sp>
      <p:pic>
        <p:nvPicPr>
          <p:cNvPr id="33" name="hoa">
            <a:hlinkClick r:id="rId6"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7"/>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37822" y="6038785"/>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838025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495300"/>
            <a:ext cx="10668000" cy="23706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Times New Roman" panose="02020603050405020304" pitchFamily="18" charset="0"/>
                <a:cs typeface="Times New Roman" panose="02020603050405020304" pitchFamily="18" charset="0"/>
              </a:rPr>
              <a:t>Câu 4.</a:t>
            </a:r>
            <a:r>
              <a:rPr lang="vi-VN" sz="4400">
                <a:latin typeface="Times New Roman" panose="02020603050405020304" pitchFamily="18" charset="0"/>
                <a:cs typeface="Times New Roman" panose="02020603050405020304" pitchFamily="18" charset="0"/>
              </a:rPr>
              <a:t> Nhân vật chính trong văn bản </a:t>
            </a:r>
            <a:r>
              <a:rPr lang="vi-VN" sz="4400" i="1">
                <a:latin typeface="Times New Roman" panose="02020603050405020304" pitchFamily="18" charset="0"/>
                <a:cs typeface="Times New Roman" panose="02020603050405020304" pitchFamily="18" charset="0"/>
              </a:rPr>
              <a:t>Làng</a:t>
            </a:r>
            <a:r>
              <a:rPr lang="vi-VN" sz="4400">
                <a:latin typeface="Times New Roman" panose="02020603050405020304" pitchFamily="18" charset="0"/>
                <a:cs typeface="Times New Roman" panose="02020603050405020304" pitchFamily="18" charset="0"/>
              </a:rPr>
              <a:t> được miêu tả chủ yếu ở phương diện nào?</a:t>
            </a:r>
            <a:endParaRPr lang="en-GB" sz="44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6247932" y="5682749"/>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a:solidFill>
                  <a:prstClr val="white"/>
                </a:solidFill>
                <a:latin typeface="Times New Roman" panose="02020603050405020304" pitchFamily="18" charset="0"/>
                <a:cs typeface="Times New Roman" panose="02020603050405020304" pitchFamily="18" charset="0"/>
              </a:rPr>
              <a:t>B</a:t>
            </a:r>
            <a:r>
              <a:rPr lang="en-US" sz="3600">
                <a:solidFill>
                  <a:prstClr val="white"/>
                </a:solidFill>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Tâm trạng</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12740787" y="5580214"/>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a:solidFill>
                  <a:prstClr val="white"/>
                </a:solidFill>
                <a:latin typeface="Times New Roman" panose="02020603050405020304" pitchFamily="18" charset="0"/>
                <a:cs typeface="Times New Roman" panose="02020603050405020304" pitchFamily="18" charset="0"/>
              </a:rPr>
              <a:t>D.</a:t>
            </a:r>
            <a:r>
              <a:rPr lang="vi-VN" sz="4000">
                <a:latin typeface="Times New Roman" panose="02020603050405020304" pitchFamily="18" charset="0"/>
                <a:cs typeface="Times New Roman" panose="02020603050405020304" pitchFamily="18" charset="0"/>
              </a:rPr>
              <a:t> Hành động</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6247932" y="3677002"/>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A. </a:t>
            </a:r>
            <a:r>
              <a:rPr lang="vi-VN" sz="4000">
                <a:latin typeface="Times New Roman" panose="02020603050405020304" pitchFamily="18" charset="0"/>
                <a:cs typeface="Times New Roman" panose="02020603050405020304" pitchFamily="18" charset="0"/>
              </a:rPr>
              <a:t>Ngoại hình</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740787" y="3669520"/>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C. </a:t>
            </a:r>
            <a:r>
              <a:rPr lang="vi-VN" sz="4000">
                <a:latin typeface="Times New Roman" panose="02020603050405020304" pitchFamily="18" charset="0"/>
                <a:cs typeface="Times New Roman" panose="02020603050405020304" pitchFamily="18" charset="0"/>
              </a:rPr>
              <a:t>Tính cách</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33" name="hoa">
            <a:hlinkClick r:id="rId6"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7"/>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2929126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5105400" y="114300"/>
            <a:ext cx="12725400" cy="27516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latin typeface="Times New Roman" panose="02020603050405020304" pitchFamily="18" charset="0"/>
                <a:cs typeface="Times New Roman" panose="02020603050405020304" pitchFamily="18" charset="0"/>
              </a:rPr>
              <a:t>Câu 5.</a:t>
            </a:r>
            <a:r>
              <a:rPr lang="vi-VN" sz="4400" i="1">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Vì sao khi bị mụ chủ nhà đuổi, không còn chỗ để đi, ông Hai nhất định không quay về làng, thậm chí ông lại còn thù cái làng của mình?</a:t>
            </a:r>
            <a:endParaRPr lang="en-GB" sz="44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5410200" y="3669519"/>
            <a:ext cx="5020899" cy="276614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A. </a:t>
            </a:r>
            <a:r>
              <a:rPr lang="vi-VN" sz="3600">
                <a:latin typeface="Times New Roman" panose="02020603050405020304" pitchFamily="18" charset="0"/>
                <a:cs typeface="Times New Roman" panose="02020603050405020304" pitchFamily="18" charset="0"/>
              </a:rPr>
              <a:t>Vì làng theo Tây, với ông tình yêu nước rộng lớn hơn tình yêu làng</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5410200" y="6925811"/>
            <a:ext cx="5020899" cy="287104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B. </a:t>
            </a:r>
            <a:r>
              <a:rPr lang="vi-VN" sz="3600">
                <a:latin typeface="Times New Roman" panose="02020603050405020304" pitchFamily="18" charset="0"/>
                <a:cs typeface="Times New Roman" panose="02020603050405020304" pitchFamily="18" charset="0"/>
              </a:rPr>
              <a:t>Vì giặc Tây đã đốt cháy nhà của ông nên gia đình ông không có chỗ để quay về</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2740787" y="6924448"/>
            <a:ext cx="4937612" cy="276614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D. </a:t>
            </a:r>
            <a:r>
              <a:rPr lang="vi-VN" sz="3600">
                <a:latin typeface="Times New Roman" panose="02020603050405020304" pitchFamily="18" charset="0"/>
                <a:cs typeface="Times New Roman" panose="02020603050405020304" pitchFamily="18" charset="0"/>
              </a:rPr>
              <a:t>Vì ông muốn tìm cuộc sống ổn định, no đủ hơn cho làng quê nghèo của ông</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740786" y="3669520"/>
            <a:ext cx="4937613" cy="2766146"/>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C. </a:t>
            </a:r>
            <a:r>
              <a:rPr lang="vi-VN" sz="3600">
                <a:latin typeface="Times New Roman" panose="02020603050405020304" pitchFamily="18" charset="0"/>
                <a:cs typeface="Times New Roman" panose="02020603050405020304" pitchFamily="18" charset="0"/>
              </a:rPr>
              <a:t>Vì ông không ưa những tên kì mục và hào lí áp bức dân làng ông</a:t>
            </a:r>
            <a:endParaRPr lang="en-US" sz="3200">
              <a:solidFill>
                <a:prstClr val="white"/>
              </a:solidFill>
              <a:latin typeface="Times New Roman" panose="02020603050405020304" pitchFamily="18" charset="0"/>
              <a:cs typeface="Times New Roman" panose="02020603050405020304" pitchFamily="18" charset="0"/>
            </a:endParaRPr>
          </a:p>
        </p:txBody>
      </p:sp>
      <p:pic>
        <p:nvPicPr>
          <p:cNvPr id="33" name="hoa">
            <a:hlinkClick r:id="rId6"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7"/>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3260683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190500"/>
            <a:ext cx="10668000" cy="26754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latin typeface="Times New Roman" panose="02020603050405020304" pitchFamily="18" charset="0"/>
                <a:cs typeface="Times New Roman" panose="02020603050405020304" pitchFamily="18" charset="0"/>
              </a:rPr>
              <a:t>Câu 6. Dòng nào nhận xét </a:t>
            </a:r>
            <a:r>
              <a:rPr lang="vi-VN" sz="4400" i="1">
                <a:latin typeface="Times New Roman" panose="02020603050405020304" pitchFamily="18" charset="0"/>
                <a:cs typeface="Times New Roman" panose="02020603050405020304" pitchFamily="18" charset="0"/>
              </a:rPr>
              <a:t>không</a:t>
            </a:r>
            <a:r>
              <a:rPr lang="vi-VN" sz="4400">
                <a:latin typeface="Times New Roman" panose="02020603050405020304" pitchFamily="18" charset="0"/>
                <a:cs typeface="Times New Roman" panose="02020603050405020304" pitchFamily="18" charset="0"/>
              </a:rPr>
              <a:t> đúng về tính cách của nhân vật ông Hai được thể hiện trong tác phẩm?</a:t>
            </a:r>
            <a:endParaRPr lang="en-GB" sz="44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12862969" y="6819900"/>
            <a:ext cx="4663029" cy="296289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D. </a:t>
            </a:r>
            <a:r>
              <a:rPr lang="vi-VN" sz="4000">
                <a:latin typeface="Times New Roman" panose="02020603050405020304" pitchFamily="18" charset="0"/>
                <a:cs typeface="Times New Roman" panose="02020603050405020304" pitchFamily="18" charset="0"/>
              </a:rPr>
              <a:t>Yêu ngôi nhà và những đứa con của mình hơn mọi thứ trên đời</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5638800" y="6819900"/>
            <a:ext cx="4746791" cy="296334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B. </a:t>
            </a:r>
            <a:r>
              <a:rPr lang="vi-VN" sz="4000">
                <a:latin typeface="Times New Roman" panose="02020603050405020304" pitchFamily="18" charset="0"/>
                <a:cs typeface="Times New Roman" panose="02020603050405020304" pitchFamily="18" charset="0"/>
              </a:rPr>
              <a:t>Căm thù giặc Tây, những kẻ theo Tây làm Việt gian</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5638800" y="3677002"/>
            <a:ext cx="4788288" cy="283809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A. </a:t>
            </a:r>
            <a:r>
              <a:rPr lang="vi-VN" sz="4000">
                <a:latin typeface="Times New Roman" panose="02020603050405020304" pitchFamily="18" charset="0"/>
                <a:cs typeface="Times New Roman" panose="02020603050405020304" pitchFamily="18" charset="0"/>
              </a:rPr>
              <a:t>Yêu và tự hào về làng quê của mình</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740786" y="3669520"/>
            <a:ext cx="4785213" cy="284558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C. </a:t>
            </a:r>
            <a:r>
              <a:rPr lang="vi-VN" sz="4000">
                <a:latin typeface="Times New Roman" panose="02020603050405020304" pitchFamily="18" charset="0"/>
                <a:cs typeface="Times New Roman" panose="02020603050405020304" pitchFamily="18" charset="0"/>
              </a:rPr>
              <a:t>Thủy chung với kháng chiến, với cách mạng và lãnh tụ</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33" name="hoa">
            <a:hlinkClick r:id="rId6"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7"/>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3097508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190500"/>
            <a:ext cx="10668000" cy="26754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Times New Roman" panose="02020603050405020304" pitchFamily="18" charset="0"/>
                <a:cs typeface="Times New Roman" panose="02020603050405020304" pitchFamily="18" charset="0"/>
              </a:rPr>
              <a:t>Câu 7. </a:t>
            </a:r>
            <a:r>
              <a:rPr lang="vi-VN" sz="4400">
                <a:latin typeface="Times New Roman" panose="02020603050405020304" pitchFamily="18" charset="0"/>
                <a:cs typeface="Times New Roman" panose="02020603050405020304" pitchFamily="18" charset="0"/>
              </a:rPr>
              <a:t>Dòng nào nêu nhận xét </a:t>
            </a:r>
            <a:r>
              <a:rPr lang="vi-VN" sz="4400" b="1" i="1">
                <a:latin typeface="Times New Roman" panose="02020603050405020304" pitchFamily="18" charset="0"/>
                <a:cs typeface="Times New Roman" panose="02020603050405020304" pitchFamily="18" charset="0"/>
              </a:rPr>
              <a:t>không</a:t>
            </a:r>
            <a:r>
              <a:rPr lang="vi-VN" sz="4400">
                <a:latin typeface="Times New Roman" panose="02020603050405020304" pitchFamily="18" charset="0"/>
                <a:cs typeface="Times New Roman" panose="02020603050405020304" pitchFamily="18" charset="0"/>
              </a:rPr>
              <a:t> phù hợp với những nét đặc sắc nghệ thuật của tác phẩm?</a:t>
            </a:r>
            <a:endParaRPr lang="en-GB" sz="44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12862970" y="6819900"/>
            <a:ext cx="4891630" cy="296289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D. </a:t>
            </a:r>
            <a:r>
              <a:rPr lang="vi-VN" sz="4000">
                <a:latin typeface="Times New Roman" panose="02020603050405020304" pitchFamily="18" charset="0"/>
                <a:cs typeface="Times New Roman" panose="02020603050405020304" pitchFamily="18" charset="0"/>
              </a:rPr>
              <a:t>Giọng văn giàu màu sắc trữ tình, biểu cảm</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5867400" y="6819900"/>
            <a:ext cx="4518191" cy="296334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B. </a:t>
            </a:r>
            <a:r>
              <a:rPr lang="vi-VN" sz="4000">
                <a:latin typeface="Times New Roman" panose="02020603050405020304" pitchFamily="18" charset="0"/>
                <a:cs typeface="Times New Roman" panose="02020603050405020304" pitchFamily="18" charset="0"/>
              </a:rPr>
              <a:t>Miêu tả sinh động diễn biến tâm trạng, nhân vật</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5867400" y="3677002"/>
            <a:ext cx="4559688" cy="283809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A. </a:t>
            </a:r>
            <a:r>
              <a:rPr lang="vi-VN" sz="4000">
                <a:latin typeface="Times New Roman" panose="02020603050405020304" pitchFamily="18" charset="0"/>
                <a:cs typeface="Times New Roman" panose="02020603050405020304" pitchFamily="18" charset="0"/>
              </a:rPr>
              <a:t>Xây dựng tình huống tâm lí đặc sắc</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740786" y="3669520"/>
            <a:ext cx="4937613" cy="284558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C. </a:t>
            </a:r>
            <a:r>
              <a:rPr lang="vi-VN" sz="4000">
                <a:latin typeface="Times New Roman" panose="02020603050405020304" pitchFamily="18" charset="0"/>
                <a:cs typeface="Times New Roman" panose="02020603050405020304" pitchFamily="18" charset="0"/>
              </a:rPr>
              <a:t>Sử dụng chính xác ngôn ngữ quần chúng</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33" name="hoa">
            <a:hlinkClick r:id="rId6"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7"/>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3345043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5715000" y="114300"/>
            <a:ext cx="12115800" cy="27516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dirty="0">
                <a:latin typeface="Times New Roman" panose="02020603050405020304" pitchFamily="18" charset="0"/>
                <a:cs typeface="Times New Roman" panose="02020603050405020304" pitchFamily="18" charset="0"/>
              </a:rPr>
              <a:t>Câu 8.</a:t>
            </a:r>
            <a:r>
              <a:rPr lang="vi-VN" sz="4400" dirty="0">
                <a:latin typeface="Times New Roman" panose="02020603050405020304" pitchFamily="18" charset="0"/>
                <a:cs typeface="Times New Roman" panose="02020603050405020304" pitchFamily="18" charset="0"/>
              </a:rPr>
              <a:t> Dòng nào nêu đúng nhất thông điệp mà tác giả gửi gắm qua truyện ngắn </a:t>
            </a:r>
            <a:r>
              <a:rPr lang="vi-VN" sz="4400" i="1" dirty="0">
                <a:latin typeface="Times New Roman" panose="02020603050405020304" pitchFamily="18" charset="0"/>
                <a:cs typeface="Times New Roman" panose="02020603050405020304" pitchFamily="18" charset="0"/>
              </a:rPr>
              <a:t>Làng</a:t>
            </a:r>
            <a:r>
              <a:rPr lang="vi-VN" sz="4400" dirty="0">
                <a:latin typeface="Times New Roman" panose="02020603050405020304" pitchFamily="18" charset="0"/>
                <a:cs typeface="Times New Roman" panose="02020603050405020304" pitchFamily="18" charset="0"/>
              </a:rPr>
              <a:t>?</a:t>
            </a:r>
            <a:endParaRPr lang="en-GB" sz="4400" dirty="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5334000" y="3669519"/>
            <a:ext cx="5097099" cy="276614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white"/>
                </a:solidFill>
                <a:latin typeface="Times New Roman" panose="02020603050405020304" pitchFamily="18" charset="0"/>
                <a:cs typeface="Times New Roman" panose="02020603050405020304" pitchFamily="18" charset="0"/>
              </a:rPr>
              <a:t>A. </a:t>
            </a:r>
            <a:r>
              <a:rPr lang="vi-VN" sz="3600">
                <a:latin typeface="Times New Roman" panose="02020603050405020304" pitchFamily="18" charset="0"/>
                <a:cs typeface="Times New Roman" panose="02020603050405020304" pitchFamily="18" charset="0"/>
              </a:rPr>
              <a:t>Tình yêu quê hương, đất nước là tình cảm thiêng liêng, cao quý với mỗi người</a:t>
            </a:r>
            <a:endParaRPr lang="en-GB" sz="3600">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5334000" y="6925811"/>
            <a:ext cx="5334000" cy="287104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B. </a:t>
            </a:r>
            <a:r>
              <a:rPr lang="vi-VN" sz="3600">
                <a:latin typeface="Times New Roman" panose="02020603050405020304" pitchFamily="18" charset="0"/>
                <a:cs typeface="Times New Roman" panose="02020603050405020304" pitchFamily="18" charset="0"/>
              </a:rPr>
              <a:t>Thể hiện tình yêu thiên nhiên, vạn vật, tự hào về danh lam thắng cảnh của quê hương</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1822844" y="6924448"/>
            <a:ext cx="5097099" cy="276614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D. </a:t>
            </a:r>
            <a:r>
              <a:rPr lang="vi-VN" sz="3600">
                <a:latin typeface="Times New Roman" panose="02020603050405020304" pitchFamily="18" charset="0"/>
                <a:cs typeface="Times New Roman" panose="02020603050405020304" pitchFamily="18" charset="0"/>
              </a:rPr>
              <a:t>Thể hiện niềm tự hào về truyền thống chiến đấu chống giặc giữ nước của cha ông</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1822844" y="3669520"/>
            <a:ext cx="5097099" cy="2766146"/>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C. </a:t>
            </a:r>
            <a:r>
              <a:rPr lang="vi-VN" sz="3600">
                <a:latin typeface="Times New Roman" panose="02020603050405020304" pitchFamily="18" charset="0"/>
                <a:cs typeface="Times New Roman" panose="02020603050405020304" pitchFamily="18" charset="0"/>
              </a:rPr>
              <a:t>Thể hiện khát vọng hoà bình và niềm tin vào việc chiến thắng kẻ thù xâm lược</a:t>
            </a:r>
            <a:endParaRPr lang="en-US" sz="3200">
              <a:solidFill>
                <a:prstClr val="white"/>
              </a:solidFill>
              <a:latin typeface="Times New Roman" panose="02020603050405020304" pitchFamily="18" charset="0"/>
              <a:cs typeface="Times New Roman" panose="02020603050405020304" pitchFamily="18" charset="0"/>
            </a:endParaRPr>
          </a:p>
        </p:txBody>
      </p:sp>
      <p:pic>
        <p:nvPicPr>
          <p:cNvPr id="33" name="hoa">
            <a:hlinkClick r:id="rId6"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7"/>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2850263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 y="0"/>
            <a:ext cx="18313400" cy="10326752"/>
          </a:xfrm>
        </p:spPr>
      </p:pic>
      <p:sp>
        <p:nvSpPr>
          <p:cNvPr id="5" name="Rectangle 4"/>
          <p:cNvSpPr/>
          <p:nvPr/>
        </p:nvSpPr>
        <p:spPr>
          <a:xfrm>
            <a:off x="685800" y="542248"/>
            <a:ext cx="6481261" cy="3631763"/>
          </a:xfrm>
          <a:prstGeom prst="rect">
            <a:avLst/>
          </a:prstGeom>
        </p:spPr>
        <p:txBody>
          <a:bodyPr wrap="none">
            <a:spAutoFit/>
          </a:bodyPr>
          <a:lstStyle/>
          <a:p>
            <a:pPr algn="ctr" eaLnBrk="0" fontAlgn="base" hangingPunct="0">
              <a:lnSpc>
                <a:spcPct val="150000"/>
              </a:lnSpc>
              <a:spcAft>
                <a:spcPts val="0"/>
              </a:spcAft>
            </a:pPr>
            <a:r>
              <a:rPr lang="vi-VN" sz="8000" b="1">
                <a:solidFill>
                  <a:schemeClr val="bg1"/>
                </a:solidFill>
                <a:effectLst>
                  <a:outerShdw blurRad="38100" dist="38100" dir="2700000" algn="tl">
                    <a:srgbClr val="000000">
                      <a:alpha val="43137"/>
                    </a:srgbClr>
                  </a:outerShdw>
                </a:effectLst>
                <a:latin typeface="#9Slide05 Aphrodite Pro" panose="02000000000000000000" pitchFamily="2" charset="-93"/>
                <a:ea typeface="Times New Roman" panose="02020603050405020304" pitchFamily="18" charset="0"/>
              </a:rPr>
              <a:t>Hoạt động 4</a:t>
            </a:r>
          </a:p>
          <a:p>
            <a:pPr algn="ctr" eaLnBrk="0" fontAlgn="base" hangingPunct="0">
              <a:lnSpc>
                <a:spcPct val="150000"/>
              </a:lnSpc>
              <a:spcAft>
                <a:spcPts val="0"/>
              </a:spcAft>
            </a:pPr>
            <a:r>
              <a:rPr lang="vi-VN" sz="8000" b="1">
                <a:solidFill>
                  <a:schemeClr val="bg1"/>
                </a:solidFill>
                <a:effectLst>
                  <a:outerShdw blurRad="38100" dist="38100" dir="2700000" algn="tl">
                    <a:srgbClr val="000000">
                      <a:alpha val="43137"/>
                    </a:srgbClr>
                  </a:outerShdw>
                </a:effectLst>
                <a:latin typeface="#9Slide05 Aphrodite Pro" panose="02000000000000000000" pitchFamily="2" charset="-93"/>
              </a:rPr>
              <a:t>Vận Dụng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383275"/>
            <a:ext cx="6633661" cy="4754359"/>
          </a:xfrm>
          <a:prstGeom prst="rect">
            <a:avLst/>
          </a:prstGeom>
        </p:spPr>
      </p:pic>
    </p:spTree>
    <p:extLst>
      <p:ext uri="{BB962C8B-B14F-4D97-AF65-F5344CB8AC3E}">
        <p14:creationId xmlns:p14="http://schemas.microsoft.com/office/powerpoint/2010/main" val="207585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sp>
        <p:nvSpPr>
          <p:cNvPr id="3" name="Freeform 3"/>
          <p:cNvSpPr/>
          <p:nvPr/>
        </p:nvSpPr>
        <p:spPr>
          <a:xfrm>
            <a:off x="15211586" y="1258100"/>
            <a:ext cx="5051575" cy="8543891"/>
          </a:xfrm>
          <a:custGeom>
            <a:avLst/>
            <a:gdLst/>
            <a:ahLst/>
            <a:cxnLst/>
            <a:rect l="l" t="t" r="r" b="b"/>
            <a:pathLst>
              <a:path w="5051575" h="8543891">
                <a:moveTo>
                  <a:pt x="0" y="0"/>
                </a:moveTo>
                <a:lnTo>
                  <a:pt x="5051575" y="0"/>
                </a:lnTo>
                <a:lnTo>
                  <a:pt x="5051575" y="8543891"/>
                </a:lnTo>
                <a:lnTo>
                  <a:pt x="0" y="8543891"/>
                </a:lnTo>
                <a:lnTo>
                  <a:pt x="0" y="0"/>
                </a:lnTo>
                <a:close/>
              </a:path>
            </a:pathLst>
          </a:custGeom>
          <a:blipFill>
            <a:blip r:embed="rId3"/>
            <a:stretch>
              <a:fillRect/>
            </a:stretch>
          </a:blipFill>
        </p:spPr>
      </p:sp>
      <p:sp>
        <p:nvSpPr>
          <p:cNvPr id="4" name="Freeform 4"/>
          <p:cNvSpPr/>
          <p:nvPr/>
        </p:nvSpPr>
        <p:spPr>
          <a:xfrm>
            <a:off x="-784785" y="5530045"/>
            <a:ext cx="19274505" cy="9010831"/>
          </a:xfrm>
          <a:custGeom>
            <a:avLst/>
            <a:gdLst/>
            <a:ahLst/>
            <a:cxnLst/>
            <a:rect l="l" t="t" r="r" b="b"/>
            <a:pathLst>
              <a:path w="19274505" h="9010831">
                <a:moveTo>
                  <a:pt x="0" y="0"/>
                </a:moveTo>
                <a:lnTo>
                  <a:pt x="19274505" y="0"/>
                </a:lnTo>
                <a:lnTo>
                  <a:pt x="19274505" y="9010832"/>
                </a:lnTo>
                <a:lnTo>
                  <a:pt x="0" y="9010832"/>
                </a:lnTo>
                <a:lnTo>
                  <a:pt x="0" y="0"/>
                </a:lnTo>
                <a:close/>
              </a:path>
            </a:pathLst>
          </a:custGeom>
          <a:blipFill>
            <a:blip r:embed="rId4"/>
            <a:stretch>
              <a:fillRect/>
            </a:stretch>
          </a:blipFill>
        </p:spPr>
      </p:sp>
      <p:sp>
        <p:nvSpPr>
          <p:cNvPr id="5" name="Freeform 5"/>
          <p:cNvSpPr/>
          <p:nvPr/>
        </p:nvSpPr>
        <p:spPr>
          <a:xfrm>
            <a:off x="-3087507" y="601646"/>
            <a:ext cx="6757559" cy="5414494"/>
          </a:xfrm>
          <a:custGeom>
            <a:avLst/>
            <a:gdLst/>
            <a:ahLst/>
            <a:cxnLst/>
            <a:rect l="l" t="t" r="r" b="b"/>
            <a:pathLst>
              <a:path w="6757559" h="5414494">
                <a:moveTo>
                  <a:pt x="0" y="0"/>
                </a:moveTo>
                <a:lnTo>
                  <a:pt x="6757559" y="0"/>
                </a:lnTo>
                <a:lnTo>
                  <a:pt x="6757559" y="5414494"/>
                </a:lnTo>
                <a:lnTo>
                  <a:pt x="0" y="5414494"/>
                </a:lnTo>
                <a:lnTo>
                  <a:pt x="0" y="0"/>
                </a:lnTo>
                <a:close/>
              </a:path>
            </a:pathLst>
          </a:custGeom>
          <a:blipFill>
            <a:blip r:embed="rId5"/>
            <a:stretch>
              <a:fillRect/>
            </a:stretch>
          </a:blipFill>
        </p:spPr>
      </p:sp>
      <p:sp>
        <p:nvSpPr>
          <p:cNvPr id="6" name="Freeform 6"/>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6"/>
            <a:stretch>
              <a:fillRect/>
            </a:stretch>
          </a:blipFill>
        </p:spPr>
      </p:sp>
      <p:sp>
        <p:nvSpPr>
          <p:cNvPr id="7" name="Freeform 7"/>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7"/>
            <a:stretch>
              <a:fillRect/>
            </a:stretch>
          </a:blipFill>
        </p:spPr>
      </p:sp>
      <p:sp>
        <p:nvSpPr>
          <p:cNvPr id="8" name="Rectangle 7"/>
          <p:cNvSpPr/>
          <p:nvPr/>
        </p:nvSpPr>
        <p:spPr>
          <a:xfrm>
            <a:off x="4092425" y="1085320"/>
            <a:ext cx="10691966" cy="4764381"/>
          </a:xfrm>
          <a:prstGeom prst="rect">
            <a:avLst/>
          </a:prstGeom>
        </p:spPr>
        <p:txBody>
          <a:bodyPr wrap="square">
            <a:spAutoFit/>
          </a:bodyPr>
          <a:lstStyle/>
          <a:p>
            <a:pPr algn="just">
              <a:lnSpc>
                <a:spcPct val="115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Hãy tưởng tượng: Nếu ông Hai trong truyện ngắn </a:t>
            </a:r>
            <a:r>
              <a:rPr lang="vi-VN" sz="4400" b="1" i="1">
                <a:latin typeface="Times New Roman" panose="02020603050405020304" pitchFamily="18" charset="0"/>
                <a:ea typeface="Times New Roman" panose="02020603050405020304" pitchFamily="18" charset="0"/>
                <a:cs typeface="Times New Roman" panose="02020603050405020304" pitchFamily="18" charset="0"/>
              </a:rPr>
              <a:t>Làng</a:t>
            </a:r>
            <a:r>
              <a:rPr lang="vi-VN" sz="4400" b="1">
                <a:latin typeface="Times New Roman" panose="02020603050405020304" pitchFamily="18" charset="0"/>
                <a:ea typeface="Times New Roman" panose="02020603050405020304" pitchFamily="18" charset="0"/>
                <a:cs typeface="Times New Roman" panose="02020603050405020304" pitchFamily="18" charset="0"/>
              </a:rPr>
              <a:t> của Kim Lân sống ở làng chợ Dầu trong bối cảnh cuộc sống hôm nay, thì em nghĩ ông sẽ chia sẻ với mọi người điều gì về làng quê của mình?</a:t>
            </a:r>
            <a:endParaRPr lang="en-GB" sz="44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 </a:t>
            </a:r>
            <a:r>
              <a:rPr lang="vi-VN" sz="4400">
                <a:latin typeface="Times New Roman" panose="02020603050405020304" pitchFamily="18" charset="0"/>
                <a:ea typeface="Times New Roman" panose="02020603050405020304" pitchFamily="18" charset="0"/>
                <a:cs typeface="Times New Roman" panose="02020603050405020304" pitchFamily="18" charset="0"/>
              </a:rPr>
              <a:t>Trả lời bằng một đoạn văn khoảng 10 dòng.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538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sp>
        <p:nvSpPr>
          <p:cNvPr id="27" name="Freeform 27"/>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sp>
        <p:nvSpPr>
          <p:cNvPr id="28" name="Freeform 28"/>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29" name="Freeform 29"/>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34" name="Rectangle 33"/>
          <p:cNvSpPr/>
          <p:nvPr/>
        </p:nvSpPr>
        <p:spPr>
          <a:xfrm>
            <a:off x="1828800" y="1258559"/>
            <a:ext cx="15268318" cy="5826210"/>
          </a:xfrm>
          <a:prstGeom prst="rect">
            <a:avLst/>
          </a:prstGeom>
        </p:spPr>
        <p:txBody>
          <a:bodyPr wrap="square">
            <a:spAutoFit/>
          </a:bodyPr>
          <a:lstStyle/>
          <a:p>
            <a:pPr algn="ctr">
              <a:lnSpc>
                <a:spcPct val="115000"/>
              </a:lnSpc>
              <a:spcAft>
                <a:spcPts val="0"/>
              </a:spcAft>
              <a:tabLst>
                <a:tab pos="1386840" algn="l"/>
              </a:tabLst>
            </a:pPr>
            <a:r>
              <a:rPr lang="vi-VN" sz="3600" b="1">
                <a:latin typeface="Times New Roman" panose="02020603050405020304" pitchFamily="18" charset="0"/>
                <a:ea typeface="MS Mincho"/>
                <a:cs typeface="Times New Roman" panose="02020603050405020304" pitchFamily="18" charset="0"/>
              </a:rPr>
              <a:t>PHIẾU CHỈNH SỬA BÀI VIẾT</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386840" algn="l"/>
              </a:tabLst>
            </a:pPr>
            <a:r>
              <a:rPr lang="vi-VN" sz="3600" b="1">
                <a:latin typeface="Times New Roman" panose="02020603050405020304" pitchFamily="18" charset="0"/>
                <a:ea typeface="MS Mincho"/>
                <a:cs typeface="Times New Roman" panose="02020603050405020304" pitchFamily="18" charset="0"/>
              </a:rPr>
              <a:t>Nhiệm vụ: Hãy đọc bài viết của mình và hoàn chỉnh bài viết bằng cách trả lời các câu hỏi sau:</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latin typeface="Times New Roman" panose="02020603050405020304" pitchFamily="18" charset="0"/>
                <a:ea typeface="MS Mincho"/>
                <a:cs typeface="Times New Roman" panose="02020603050405020304" pitchFamily="18" charset="0"/>
              </a:rPr>
              <a:t>1. Bài viết  đảm bảo hình thức đoạn văn chưa?</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latin typeface="Times New Roman" panose="02020603050405020304" pitchFamily="18" charset="0"/>
                <a:ea typeface="MS Mincho"/>
                <a:cs typeface="Times New Roman" panose="02020603050405020304" pitchFamily="18" charset="0"/>
              </a:rPr>
              <a:t>...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latin typeface="Times New Roman" panose="02020603050405020304" pitchFamily="18" charset="0"/>
                <a:ea typeface="MS Mincho"/>
                <a:cs typeface="Times New Roman" panose="02020603050405020304" pitchFamily="18" charset="0"/>
              </a:rPr>
              <a:t>2. Nội dung đã đảm bảo đáp ứng yêu cầu câu hỏi chưa?</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latin typeface="Times New Roman" panose="02020603050405020304" pitchFamily="18" charset="0"/>
                <a:ea typeface="MS Mincho"/>
                <a:cs typeface="Times New Roman" panose="02020603050405020304" pitchFamily="18" charset="0"/>
              </a:rPr>
              <a:t>..............................................................................................................................</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latin typeface="Times New Roman" panose="02020603050405020304" pitchFamily="18" charset="0"/>
                <a:ea typeface="MS Mincho"/>
                <a:cs typeface="Times New Roman" panose="02020603050405020304" pitchFamily="18" charset="0"/>
              </a:rPr>
              <a:t>3. Bài viết có sai chính tả không? Nếu có em sửa chữa như thế nào?</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latin typeface="Times New Roman" panose="02020603050405020304" pitchFamily="18" charset="0"/>
                <a:ea typeface="MS Mincho"/>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sp>
        <p:nvSpPr>
          <p:cNvPr id="3" name="Freeform 3"/>
          <p:cNvSpPr/>
          <p:nvPr/>
        </p:nvSpPr>
        <p:spPr>
          <a:xfrm>
            <a:off x="-268992" y="4128100"/>
            <a:ext cx="19184045" cy="9314518"/>
          </a:xfrm>
          <a:custGeom>
            <a:avLst/>
            <a:gdLst/>
            <a:ahLst/>
            <a:cxnLst/>
            <a:rect l="l" t="t" r="r" b="b"/>
            <a:pathLst>
              <a:path w="19184045" h="9314518">
                <a:moveTo>
                  <a:pt x="0" y="0"/>
                </a:moveTo>
                <a:lnTo>
                  <a:pt x="19184046" y="0"/>
                </a:lnTo>
                <a:lnTo>
                  <a:pt x="19184046" y="9314518"/>
                </a:lnTo>
                <a:lnTo>
                  <a:pt x="0" y="9314518"/>
                </a:lnTo>
                <a:lnTo>
                  <a:pt x="0" y="0"/>
                </a:lnTo>
                <a:close/>
              </a:path>
            </a:pathLst>
          </a:custGeom>
          <a:blipFill>
            <a:blip r:embed="rId3"/>
            <a:stretch>
              <a:fillRect/>
            </a:stretch>
          </a:blipFill>
        </p:spPr>
      </p:sp>
      <p:sp>
        <p:nvSpPr>
          <p:cNvPr id="7" name="Freeform 7"/>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15" name="Rectangle 14"/>
          <p:cNvSpPr/>
          <p:nvPr/>
        </p:nvSpPr>
        <p:spPr>
          <a:xfrm>
            <a:off x="1676400" y="1212253"/>
            <a:ext cx="15620999" cy="2882649"/>
          </a:xfrm>
          <a:prstGeom prst="rect">
            <a:avLst/>
          </a:prstGeom>
        </p:spPr>
        <p:txBody>
          <a:bodyPr wrap="square">
            <a:spAutoFit/>
          </a:bodyPr>
          <a:lstStyle/>
          <a:p>
            <a:pPr algn="just">
              <a:lnSpc>
                <a:spcPct val="115000"/>
              </a:lnSpc>
              <a:spcAft>
                <a:spcPts val="0"/>
              </a:spcAft>
            </a:pPr>
            <a:r>
              <a:rPr lang="pt-BR" sz="5400" dirty="0">
                <a:latin typeface="Times New Roman" panose="02020603050405020304" pitchFamily="18" charset="0"/>
                <a:ea typeface="Times New Roman" panose="02020603050405020304" pitchFamily="18" charset="0"/>
                <a:cs typeface="Times New Roman" panose="02020603050405020304" pitchFamily="18" charset="0"/>
              </a:rPr>
              <a:t>HS thực hiện ở nhà</a:t>
            </a:r>
            <a:endParaRPr lang="en-GB" sz="5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pt-BR" sz="5400" b="1" dirty="0">
                <a:latin typeface="Times New Roman" panose="02020603050405020304" pitchFamily="18" charset="0"/>
                <a:ea typeface="Times New Roman" panose="02020603050405020304" pitchFamily="18" charset="0"/>
                <a:cs typeface="Times New Roman" panose="02020603050405020304" pitchFamily="18" charset="0"/>
              </a:rPr>
              <a:t>- </a:t>
            </a:r>
            <a:r>
              <a:rPr lang="pt-BR" sz="5400" dirty="0">
                <a:latin typeface="Times New Roman" panose="02020603050405020304" pitchFamily="18" charset="0"/>
                <a:ea typeface="Times New Roman" panose="02020603050405020304" pitchFamily="18" charset="0"/>
                <a:cs typeface="Times New Roman" panose="02020603050405020304" pitchFamily="18" charset="0"/>
              </a:rPr>
              <a:t>Tìm đọc các truyện ngắn của Kim Lân.</a:t>
            </a:r>
            <a:endParaRPr lang="en-GB" sz="5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4594860" algn="l"/>
              </a:tabLst>
            </a:pPr>
            <a:r>
              <a:rPr lang="pt-BR" sz="5400" dirty="0">
                <a:latin typeface="Times New Roman" panose="02020603050405020304" pitchFamily="18" charset="0"/>
                <a:ea typeface="Times New Roman" panose="02020603050405020304" pitchFamily="18" charset="0"/>
                <a:cs typeface="Times New Roman" panose="02020603050405020304" pitchFamily="18" charset="0"/>
              </a:rPr>
              <a:t>- Soạn văn bản: “</a:t>
            </a:r>
            <a:r>
              <a:rPr lang="pt-BR" sz="5400" i="1" dirty="0">
                <a:latin typeface="Times New Roman" panose="02020603050405020304" pitchFamily="18" charset="0"/>
                <a:ea typeface="Times New Roman" panose="02020603050405020304" pitchFamily="18" charset="0"/>
                <a:cs typeface="Times New Roman" panose="02020603050405020304" pitchFamily="18" charset="0"/>
              </a:rPr>
              <a:t>Ông lão bên cầu</a:t>
            </a:r>
            <a:r>
              <a:rPr lang="pt-BR" sz="5400" dirty="0">
                <a:latin typeface="Times New Roman" panose="02020603050405020304" pitchFamily="18" charset="0"/>
                <a:ea typeface="Times New Roman" panose="02020603050405020304" pitchFamily="18" charset="0"/>
                <a:cs typeface="Times New Roman" panose="02020603050405020304" pitchFamily="18" charset="0"/>
              </a:rPr>
              <a:t>” (Hê- Minh- Uê)</a:t>
            </a:r>
            <a:endParaRPr lang="en-GB"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TextBox 3"/>
          <p:cNvSpPr txBox="1"/>
          <p:nvPr/>
        </p:nvSpPr>
        <p:spPr>
          <a:xfrm>
            <a:off x="4488099" y="976778"/>
            <a:ext cx="9150275" cy="884858"/>
          </a:xfrm>
          <a:prstGeom prst="rect">
            <a:avLst/>
          </a:prstGeom>
        </p:spPr>
        <p:txBody>
          <a:bodyPr wrap="square" lIns="0" tIns="0" rIns="0" bIns="0" rtlCol="0" anchor="t">
            <a:spAutoFit/>
          </a:bodyPr>
          <a:lstStyle/>
          <a:p>
            <a:pPr algn="ctr">
              <a:lnSpc>
                <a:spcPts val="6937"/>
              </a:lnSpc>
              <a:spcBef>
                <a:spcPct val="0"/>
              </a:spcBef>
            </a:pPr>
            <a:r>
              <a:rPr lang="pt-BR" sz="8000" b="1"/>
              <a:t> </a:t>
            </a:r>
            <a:r>
              <a:rPr lang="pt-BR" sz="8000" b="1">
                <a:latin typeface="Times New Roman" panose="02020603050405020304" pitchFamily="18" charset="0"/>
                <a:cs typeface="Times New Roman" panose="02020603050405020304" pitchFamily="18" charset="0"/>
              </a:rPr>
              <a:t>Giới thiệu bài học</a:t>
            </a:r>
            <a:endParaRPr lang="en-US" sz="7459">
              <a:solidFill>
                <a:srgbClr val="257167"/>
              </a:solidFill>
              <a:latin typeface="Times New Roman" panose="02020603050405020304" pitchFamily="18" charset="0"/>
              <a:ea typeface="Lilita One"/>
              <a:cs typeface="Times New Roman" panose="02020603050405020304" pitchFamily="18" charset="0"/>
              <a:sym typeface="Lilita One"/>
            </a:endParaRPr>
          </a:p>
        </p:txBody>
      </p:sp>
      <p:sp>
        <p:nvSpPr>
          <p:cNvPr id="4" name="Freeform 4"/>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sp>
      <p:sp>
        <p:nvSpPr>
          <p:cNvPr id="5" name="Freeform 5"/>
          <p:cNvSpPr/>
          <p:nvPr/>
        </p:nvSpPr>
        <p:spPr>
          <a:xfrm>
            <a:off x="14732590" y="-830581"/>
            <a:ext cx="5051575" cy="8543891"/>
          </a:xfrm>
          <a:custGeom>
            <a:avLst/>
            <a:gdLst/>
            <a:ahLst/>
            <a:cxnLst/>
            <a:rect l="l" t="t" r="r" b="b"/>
            <a:pathLst>
              <a:path w="5051575" h="8543891">
                <a:moveTo>
                  <a:pt x="0" y="0"/>
                </a:moveTo>
                <a:lnTo>
                  <a:pt x="5051576" y="0"/>
                </a:lnTo>
                <a:lnTo>
                  <a:pt x="5051576" y="8543891"/>
                </a:lnTo>
                <a:lnTo>
                  <a:pt x="0" y="8543891"/>
                </a:lnTo>
                <a:lnTo>
                  <a:pt x="0" y="0"/>
                </a:lnTo>
                <a:close/>
              </a:path>
            </a:pathLst>
          </a:custGeom>
          <a:blipFill>
            <a:blip r:embed="rId4"/>
            <a:stretch>
              <a:fillRect/>
            </a:stretch>
          </a:blipFill>
        </p:spPr>
      </p:sp>
      <p:grpSp>
        <p:nvGrpSpPr>
          <p:cNvPr id="6" name="Group 6"/>
          <p:cNvGrpSpPr/>
          <p:nvPr/>
        </p:nvGrpSpPr>
        <p:grpSpPr>
          <a:xfrm>
            <a:off x="2464529" y="2706109"/>
            <a:ext cx="13974593" cy="2511081"/>
            <a:chOff x="0" y="0"/>
            <a:chExt cx="2815378" cy="505893"/>
          </a:xfrm>
        </p:grpSpPr>
        <p:sp>
          <p:nvSpPr>
            <p:cNvPr id="7" name="Freeform 7"/>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sp>
        <p:sp>
          <p:nvSpPr>
            <p:cNvPr id="8" name="TextBox 8"/>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9" name="Group 9"/>
          <p:cNvGrpSpPr/>
          <p:nvPr/>
        </p:nvGrpSpPr>
        <p:grpSpPr>
          <a:xfrm>
            <a:off x="2464529" y="5452129"/>
            <a:ext cx="13974593" cy="2511081"/>
            <a:chOff x="0" y="0"/>
            <a:chExt cx="2815378" cy="505893"/>
          </a:xfrm>
        </p:grpSpPr>
        <p:sp>
          <p:nvSpPr>
            <p:cNvPr id="10" name="Freeform 10"/>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sp>
        <p:sp>
          <p:nvSpPr>
            <p:cNvPr id="11" name="TextBox 11"/>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TextBox 12"/>
          <p:cNvSpPr txBox="1"/>
          <p:nvPr/>
        </p:nvSpPr>
        <p:spPr>
          <a:xfrm>
            <a:off x="3050141" y="2857024"/>
            <a:ext cx="12745235" cy="2031325"/>
          </a:xfrm>
          <a:prstGeom prst="rect">
            <a:avLst/>
          </a:prstGeom>
        </p:spPr>
        <p:txBody>
          <a:bodyPr lIns="0" tIns="0" rIns="0" bIns="0" rtlCol="0" anchor="t">
            <a:spAutoFit/>
          </a:bodyPr>
          <a:lstStyle/>
          <a:p>
            <a:r>
              <a:rPr lang="pt-BR" sz="4400" b="1">
                <a:latin typeface="Times New Roman" panose="02020603050405020304" pitchFamily="18" charset="0"/>
                <a:cs typeface="Times New Roman" panose="02020603050405020304" pitchFamily="18" charset="0"/>
              </a:rPr>
              <a:t>- VB đọc chính:</a:t>
            </a:r>
            <a:endParaRPr lang="en-GB" sz="4400">
              <a:latin typeface="Times New Roman" panose="02020603050405020304" pitchFamily="18" charset="0"/>
              <a:cs typeface="Times New Roman" panose="02020603050405020304" pitchFamily="18" charset="0"/>
            </a:endParaRPr>
          </a:p>
          <a:p>
            <a:r>
              <a:rPr lang="pt-BR" sz="4400">
                <a:latin typeface="Times New Roman" panose="02020603050405020304" pitchFamily="18" charset="0"/>
                <a:cs typeface="Times New Roman" panose="02020603050405020304" pitchFamily="18" charset="0"/>
              </a:rPr>
              <a:t>+ VB1: </a:t>
            </a:r>
            <a:r>
              <a:rPr lang="pt-BR" sz="4400" i="1">
                <a:latin typeface="Times New Roman" panose="02020603050405020304" pitchFamily="18" charset="0"/>
                <a:cs typeface="Times New Roman" panose="02020603050405020304" pitchFamily="18" charset="0"/>
              </a:rPr>
              <a:t>Làng</a:t>
            </a:r>
            <a:r>
              <a:rPr lang="pt-BR" sz="4400">
                <a:latin typeface="Times New Roman" panose="02020603050405020304" pitchFamily="18" charset="0"/>
                <a:cs typeface="Times New Roman" panose="02020603050405020304" pitchFamily="18" charset="0"/>
              </a:rPr>
              <a:t> (Kim Lân)</a:t>
            </a:r>
            <a:endParaRPr lang="en-GB" sz="4400">
              <a:latin typeface="Times New Roman" panose="02020603050405020304" pitchFamily="18" charset="0"/>
              <a:cs typeface="Times New Roman" panose="02020603050405020304" pitchFamily="18" charset="0"/>
            </a:endParaRPr>
          </a:p>
          <a:p>
            <a:r>
              <a:rPr lang="pt-BR" sz="4400">
                <a:latin typeface="Times New Roman" panose="02020603050405020304" pitchFamily="18" charset="0"/>
                <a:cs typeface="Times New Roman" panose="02020603050405020304" pitchFamily="18" charset="0"/>
              </a:rPr>
              <a:t>+ VB2: </a:t>
            </a:r>
            <a:r>
              <a:rPr lang="pt-BR" sz="4400" i="1">
                <a:latin typeface="Times New Roman" panose="02020603050405020304" pitchFamily="18" charset="0"/>
                <a:cs typeface="Times New Roman" panose="02020603050405020304" pitchFamily="18" charset="0"/>
              </a:rPr>
              <a:t>Ông lão bên chiếc cầu</a:t>
            </a:r>
            <a:r>
              <a:rPr lang="pt-BR" sz="4400">
                <a:latin typeface="Times New Roman" panose="02020603050405020304" pitchFamily="18" charset="0"/>
                <a:cs typeface="Times New Roman" panose="02020603050405020304" pitchFamily="18" charset="0"/>
              </a:rPr>
              <a:t> (Hê-minh-uê)</a:t>
            </a:r>
            <a:endParaRPr lang="en-GB" sz="4400">
              <a:latin typeface="Times New Roman" panose="02020603050405020304" pitchFamily="18" charset="0"/>
              <a:cs typeface="Times New Roman" panose="02020603050405020304" pitchFamily="18" charset="0"/>
            </a:endParaRPr>
          </a:p>
        </p:txBody>
      </p:sp>
      <p:sp>
        <p:nvSpPr>
          <p:cNvPr id="13" name="TextBox 13"/>
          <p:cNvSpPr txBox="1"/>
          <p:nvPr/>
        </p:nvSpPr>
        <p:spPr>
          <a:xfrm>
            <a:off x="3050141" y="5603044"/>
            <a:ext cx="12745235" cy="2031325"/>
          </a:xfrm>
          <a:prstGeom prst="rect">
            <a:avLst/>
          </a:prstGeom>
        </p:spPr>
        <p:txBody>
          <a:bodyPr lIns="0" tIns="0" rIns="0" bIns="0" rtlCol="0" anchor="t">
            <a:spAutoFit/>
          </a:bodyPr>
          <a:lstStyle/>
          <a:p>
            <a:r>
              <a:rPr lang="vi-VN" sz="4400" b="1">
                <a:latin typeface="Times New Roman" panose="02020603050405020304" pitchFamily="18" charset="0"/>
                <a:cs typeface="Times New Roman" panose="02020603050405020304" pitchFamily="18" charset="0"/>
              </a:rPr>
              <a:t>- VB thực hành đọc: </a:t>
            </a:r>
            <a:endParaRPr lang="en-GB" sz="4400">
              <a:latin typeface="Times New Roman" panose="02020603050405020304" pitchFamily="18" charset="0"/>
              <a:cs typeface="Times New Roman" panose="02020603050405020304" pitchFamily="18" charset="0"/>
            </a:endParaRPr>
          </a:p>
          <a:p>
            <a:r>
              <a:rPr lang="vi-VN" sz="4400" i="1">
                <a:latin typeface="Times New Roman" panose="02020603050405020304" pitchFamily="18" charset="0"/>
                <a:cs typeface="Times New Roman" panose="02020603050405020304" pitchFamily="18" charset="0"/>
              </a:rPr>
              <a:t>+ </a:t>
            </a:r>
            <a:r>
              <a:rPr lang="pt-BR" sz="4400" i="1">
                <a:latin typeface="Times New Roman" panose="02020603050405020304" pitchFamily="18" charset="0"/>
                <a:cs typeface="Times New Roman" panose="02020603050405020304" pitchFamily="18" charset="0"/>
              </a:rPr>
              <a:t>Chiếc lược ngà</a:t>
            </a:r>
            <a:r>
              <a:rPr lang="pt-BR" sz="4400">
                <a:latin typeface="Times New Roman" panose="02020603050405020304" pitchFamily="18" charset="0"/>
                <a:cs typeface="Times New Roman" panose="02020603050405020304" pitchFamily="18" charset="0"/>
              </a:rPr>
              <a:t> (Nguyễn Quang Sáng)</a:t>
            </a:r>
            <a:endParaRPr lang="en-GB" sz="4400">
              <a:latin typeface="Times New Roman" panose="02020603050405020304" pitchFamily="18" charset="0"/>
              <a:cs typeface="Times New Roman" panose="02020603050405020304" pitchFamily="18" charset="0"/>
            </a:endParaRPr>
          </a:p>
          <a:p>
            <a:r>
              <a:rPr lang="vi-VN" sz="4400" i="1">
                <a:latin typeface="Times New Roman" panose="02020603050405020304" pitchFamily="18" charset="0"/>
                <a:cs typeface="Times New Roman" panose="02020603050405020304" pitchFamily="18" charset="0"/>
              </a:rPr>
              <a:t>+ </a:t>
            </a:r>
            <a:r>
              <a:rPr lang="pt-BR" sz="4400" i="1">
                <a:latin typeface="Times New Roman" panose="02020603050405020304" pitchFamily="18" charset="0"/>
                <a:cs typeface="Times New Roman" panose="02020603050405020304" pitchFamily="18" charset="0"/>
              </a:rPr>
              <a:t>Chiếc lá cuối cùng</a:t>
            </a:r>
            <a:r>
              <a:rPr lang="pt-BR" sz="4400">
                <a:latin typeface="Times New Roman" panose="02020603050405020304" pitchFamily="18" charset="0"/>
                <a:cs typeface="Times New Roman" panose="02020603050405020304" pitchFamily="18" charset="0"/>
              </a:rPr>
              <a:t> (O’ Hen-ri)</a:t>
            </a:r>
            <a:endParaRPr lang="en-GB" sz="4400">
              <a:latin typeface="Times New Roman" panose="02020603050405020304" pitchFamily="18" charset="0"/>
              <a:cs typeface="Times New Roman" panose="02020603050405020304" pitchFamily="18" charset="0"/>
            </a:endParaRPr>
          </a:p>
        </p:txBody>
      </p:sp>
      <p:sp>
        <p:nvSpPr>
          <p:cNvPr id="14" name="Freeform 1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5"/>
            <a:stretch>
              <a:fillRect/>
            </a:stretch>
          </a:blipFill>
        </p:spPr>
      </p:sp>
      <p:sp>
        <p:nvSpPr>
          <p:cNvPr id="15" name="Freeform 15"/>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6"/>
            <a:stretch>
              <a:fillRect/>
            </a:stretch>
          </a:blipFill>
        </p:spPr>
      </p:sp>
      <p:sp>
        <p:nvSpPr>
          <p:cNvPr id="17" name="TextBox 17"/>
          <p:cNvSpPr txBox="1"/>
          <p:nvPr/>
        </p:nvSpPr>
        <p:spPr>
          <a:xfrm>
            <a:off x="1848878" y="6370719"/>
            <a:ext cx="934598" cy="607226"/>
          </a:xfrm>
          <a:prstGeom prst="rect">
            <a:avLst/>
          </a:prstGeom>
        </p:spPr>
        <p:txBody>
          <a:bodyPr lIns="0" tIns="0" rIns="0" bIns="0" rtlCol="0" anchor="t">
            <a:spAutoFit/>
          </a:bodyPr>
          <a:lstStyle/>
          <a:p>
            <a:pPr algn="ctr">
              <a:lnSpc>
                <a:spcPts val="4986"/>
              </a:lnSpc>
              <a:spcBef>
                <a:spcPct val="0"/>
              </a:spcBef>
            </a:pPr>
            <a:r>
              <a:rPr lang="en-US" sz="3561">
                <a:solidFill>
                  <a:srgbClr val="FFFFFF"/>
                </a:solidFill>
                <a:latin typeface="One Little Font Bold"/>
                <a:ea typeface="One Little Font Bold"/>
                <a:cs typeface="One Little Font Bold"/>
                <a:sym typeface="One Little Font Bold"/>
              </a:rPr>
              <a:t>02</a:t>
            </a:r>
          </a:p>
        </p:txBody>
      </p:sp>
    </p:spTree>
    <p:extLst>
      <p:ext uri="{BB962C8B-B14F-4D97-AF65-F5344CB8AC3E}">
        <p14:creationId xmlns:p14="http://schemas.microsoft.com/office/powerpoint/2010/main" val="95723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sp>
        <p:nvSpPr>
          <p:cNvPr id="3" name="Freeform 3"/>
          <p:cNvSpPr/>
          <p:nvPr/>
        </p:nvSpPr>
        <p:spPr>
          <a:xfrm>
            <a:off x="15211586" y="1258100"/>
            <a:ext cx="5051575" cy="8543891"/>
          </a:xfrm>
          <a:custGeom>
            <a:avLst/>
            <a:gdLst/>
            <a:ahLst/>
            <a:cxnLst/>
            <a:rect l="l" t="t" r="r" b="b"/>
            <a:pathLst>
              <a:path w="5051575" h="8543891">
                <a:moveTo>
                  <a:pt x="0" y="0"/>
                </a:moveTo>
                <a:lnTo>
                  <a:pt x="5051575" y="0"/>
                </a:lnTo>
                <a:lnTo>
                  <a:pt x="5051575" y="8543891"/>
                </a:lnTo>
                <a:lnTo>
                  <a:pt x="0" y="8543891"/>
                </a:lnTo>
                <a:lnTo>
                  <a:pt x="0" y="0"/>
                </a:lnTo>
                <a:close/>
              </a:path>
            </a:pathLst>
          </a:custGeom>
          <a:blipFill>
            <a:blip r:embed="rId3"/>
            <a:stretch>
              <a:fillRect/>
            </a:stretch>
          </a:blipFill>
        </p:spPr>
      </p:sp>
      <p:sp>
        <p:nvSpPr>
          <p:cNvPr id="4" name="TextBox 4"/>
          <p:cNvSpPr txBox="1"/>
          <p:nvPr/>
        </p:nvSpPr>
        <p:spPr>
          <a:xfrm>
            <a:off x="3873013" y="2762259"/>
            <a:ext cx="10541975" cy="2810723"/>
          </a:xfrm>
          <a:prstGeom prst="rect">
            <a:avLst/>
          </a:prstGeom>
        </p:spPr>
        <p:txBody>
          <a:bodyPr lIns="0" tIns="0" rIns="0" bIns="0" rtlCol="0" anchor="t">
            <a:spAutoFit/>
          </a:bodyPr>
          <a:lstStyle/>
          <a:p>
            <a:pPr marL="0" lvl="0" indent="0" algn="ctr">
              <a:lnSpc>
                <a:spcPts val="10681"/>
              </a:lnSpc>
              <a:spcBef>
                <a:spcPct val="0"/>
              </a:spcBef>
            </a:pPr>
            <a:r>
              <a:rPr lang="en-US" sz="11485" b="1" u="none" strike="noStrike">
                <a:solidFill>
                  <a:srgbClr val="257167"/>
                </a:solidFill>
                <a:effectLst>
                  <a:outerShdw blurRad="38100" dist="38100" dir="2700000" algn="tl">
                    <a:srgbClr val="000000">
                      <a:alpha val="43137"/>
                    </a:srgbClr>
                  </a:outerShdw>
                </a:effectLst>
                <a:latin typeface="Times New Roman" panose="02020603050405020304" pitchFamily="18" charset="0"/>
                <a:ea typeface="Lilita One"/>
                <a:cs typeface="Times New Roman" panose="02020603050405020304" pitchFamily="18" charset="0"/>
                <a:sym typeface="Lilita One"/>
              </a:rPr>
              <a:t>THANK</a:t>
            </a:r>
          </a:p>
          <a:p>
            <a:pPr marL="0" lvl="0" indent="0" algn="ctr">
              <a:lnSpc>
                <a:spcPts val="10681"/>
              </a:lnSpc>
              <a:spcBef>
                <a:spcPct val="0"/>
              </a:spcBef>
            </a:pPr>
            <a:r>
              <a:rPr lang="en-US" sz="11485" b="1" u="none" strike="noStrike">
                <a:solidFill>
                  <a:srgbClr val="257167"/>
                </a:solidFill>
                <a:effectLst>
                  <a:outerShdw blurRad="38100" dist="38100" dir="2700000" algn="tl">
                    <a:srgbClr val="000000">
                      <a:alpha val="43137"/>
                    </a:srgbClr>
                  </a:outerShdw>
                </a:effectLst>
                <a:latin typeface="Times New Roman" panose="02020603050405020304" pitchFamily="18" charset="0"/>
                <a:ea typeface="Lilita One"/>
                <a:cs typeface="Times New Roman" panose="02020603050405020304" pitchFamily="18" charset="0"/>
                <a:sym typeface="Lilita One"/>
              </a:rPr>
              <a:t>YOU</a:t>
            </a:r>
          </a:p>
        </p:txBody>
      </p:sp>
      <p:sp>
        <p:nvSpPr>
          <p:cNvPr id="5" name="Freeform 5"/>
          <p:cNvSpPr/>
          <p:nvPr/>
        </p:nvSpPr>
        <p:spPr>
          <a:xfrm>
            <a:off x="-784785" y="5530045"/>
            <a:ext cx="19274505" cy="9010831"/>
          </a:xfrm>
          <a:custGeom>
            <a:avLst/>
            <a:gdLst/>
            <a:ahLst/>
            <a:cxnLst/>
            <a:rect l="l" t="t" r="r" b="b"/>
            <a:pathLst>
              <a:path w="19274505" h="9010831">
                <a:moveTo>
                  <a:pt x="0" y="0"/>
                </a:moveTo>
                <a:lnTo>
                  <a:pt x="19274505" y="0"/>
                </a:lnTo>
                <a:lnTo>
                  <a:pt x="19274505" y="9010832"/>
                </a:lnTo>
                <a:lnTo>
                  <a:pt x="0" y="9010832"/>
                </a:lnTo>
                <a:lnTo>
                  <a:pt x="0" y="0"/>
                </a:lnTo>
                <a:close/>
              </a:path>
            </a:pathLst>
          </a:custGeom>
          <a:blipFill>
            <a:blip r:embed="rId4"/>
            <a:stretch>
              <a:fillRect/>
            </a:stretch>
          </a:blipFill>
        </p:spPr>
      </p:sp>
      <p:sp>
        <p:nvSpPr>
          <p:cNvPr id="6" name="Freeform 6"/>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5"/>
            <a:stretch>
              <a:fillRect/>
            </a:stretch>
          </a:blipFill>
        </p:spPr>
      </p:sp>
      <p:sp>
        <p:nvSpPr>
          <p:cNvPr id="7" name="Freeform 7"/>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6"/>
            <a:stretch>
              <a:fillRect/>
            </a:stretch>
          </a:blipFill>
        </p:spPr>
      </p:sp>
      <p:sp>
        <p:nvSpPr>
          <p:cNvPr id="8" name="Freeform 8"/>
          <p:cNvSpPr/>
          <p:nvPr/>
        </p:nvSpPr>
        <p:spPr>
          <a:xfrm>
            <a:off x="-3087507" y="601646"/>
            <a:ext cx="6757559" cy="5414494"/>
          </a:xfrm>
          <a:custGeom>
            <a:avLst/>
            <a:gdLst/>
            <a:ahLst/>
            <a:cxnLst/>
            <a:rect l="l" t="t" r="r" b="b"/>
            <a:pathLst>
              <a:path w="6757559" h="5414494">
                <a:moveTo>
                  <a:pt x="0" y="0"/>
                </a:moveTo>
                <a:lnTo>
                  <a:pt x="6757559" y="0"/>
                </a:lnTo>
                <a:lnTo>
                  <a:pt x="6757559" y="5414494"/>
                </a:lnTo>
                <a:lnTo>
                  <a:pt x="0" y="5414494"/>
                </a:lnTo>
                <a:lnTo>
                  <a:pt x="0" y="0"/>
                </a:lnTo>
                <a:close/>
              </a:path>
            </a:pathLst>
          </a:custGeom>
          <a:blipFill>
            <a:blip r:embed="rId7"/>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sp>
      <p:sp>
        <p:nvSpPr>
          <p:cNvPr id="27" name="Freeform 27"/>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sp>
        <p:nvSpPr>
          <p:cNvPr id="28" name="Freeform 28"/>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29" name="Freeform 29"/>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34" name="Rectangle 33"/>
          <p:cNvSpPr/>
          <p:nvPr/>
        </p:nvSpPr>
        <p:spPr>
          <a:xfrm>
            <a:off x="5029200" y="605989"/>
            <a:ext cx="7467365" cy="873701"/>
          </a:xfrm>
          <a:prstGeom prst="rect">
            <a:avLst/>
          </a:prstGeom>
        </p:spPr>
        <p:txBody>
          <a:bodyPr wrap="none">
            <a:spAutoFit/>
          </a:bodyPr>
          <a:lstStyle/>
          <a:p>
            <a:pPr algn="just">
              <a:lnSpc>
                <a:spcPct val="115000"/>
              </a:lnSpc>
              <a:spcAft>
                <a:spcPts val="800"/>
              </a:spcAft>
              <a:tabLst>
                <a:tab pos="1386840" algn="l"/>
              </a:tabLst>
            </a:pPr>
            <a:r>
              <a:rPr lang="de-DE" sz="4800" b="1">
                <a:latin typeface="Times New Roman" panose="02020603050405020304" pitchFamily="18" charset="0"/>
                <a:ea typeface="Times New Roman" panose="02020603050405020304" pitchFamily="18" charset="0"/>
                <a:cs typeface="Times New Roman" panose="02020603050405020304" pitchFamily="18" charset="0"/>
              </a:rPr>
              <a:t>I. KIẾN THỨC NGỮ VĂN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34"/>
          <p:cNvSpPr/>
          <p:nvPr/>
        </p:nvSpPr>
        <p:spPr>
          <a:xfrm>
            <a:off x="3152894" y="1819126"/>
            <a:ext cx="12208791" cy="830997"/>
          </a:xfrm>
          <a:prstGeom prst="rect">
            <a:avLst/>
          </a:prstGeom>
        </p:spPr>
        <p:txBody>
          <a:bodyPr wrap="none">
            <a:spAutoFit/>
          </a:bodyPr>
          <a:lstStyle/>
          <a:p>
            <a:r>
              <a:rPr lang="vi-VN" sz="4800" b="1">
                <a:latin typeface="Times New Roman" panose="02020603050405020304" pitchFamily="18" charset="0"/>
                <a:ea typeface="Times New Roman" panose="02020603050405020304" pitchFamily="18" charset="0"/>
                <a:cs typeface="Times New Roman" panose="02020603050405020304" pitchFamily="18" charset="0"/>
              </a:rPr>
              <a:t>1. Nội dung và hình thức của văn bản văn học</a:t>
            </a:r>
            <a:endParaRPr lang="en-GB" sz="7200">
              <a:latin typeface="Times New Roman" panose="02020603050405020304" pitchFamily="18" charset="0"/>
              <a:cs typeface="Times New Roman" panose="02020603050405020304" pitchFamily="18" charset="0"/>
            </a:endParaRPr>
          </a:p>
        </p:txBody>
      </p:sp>
      <p:graphicFrame>
        <p:nvGraphicFramePr>
          <p:cNvPr id="36" name="Table 35"/>
          <p:cNvGraphicFramePr>
            <a:graphicFrameLocks noGrp="1"/>
          </p:cNvGraphicFramePr>
          <p:nvPr>
            <p:extLst>
              <p:ext uri="{D42A27DB-BD31-4B8C-83A1-F6EECF244321}">
                <p14:modId xmlns:p14="http://schemas.microsoft.com/office/powerpoint/2010/main" val="3156126885"/>
              </p:ext>
            </p:extLst>
          </p:nvPr>
        </p:nvGraphicFramePr>
        <p:xfrm>
          <a:off x="2819399" y="3689614"/>
          <a:ext cx="12877801" cy="4432366"/>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105401">
                  <a:extLst>
                    <a:ext uri="{9D8B030D-6E8A-4147-A177-3AD203B41FA5}">
                      <a16:colId xmlns:a16="http://schemas.microsoft.com/office/drawing/2014/main" val="20000"/>
                    </a:ext>
                  </a:extLst>
                </a:gridCol>
                <a:gridCol w="3748518">
                  <a:extLst>
                    <a:ext uri="{9D8B030D-6E8A-4147-A177-3AD203B41FA5}">
                      <a16:colId xmlns:a16="http://schemas.microsoft.com/office/drawing/2014/main" val="20001"/>
                    </a:ext>
                  </a:extLst>
                </a:gridCol>
                <a:gridCol w="4023882">
                  <a:extLst>
                    <a:ext uri="{9D8B030D-6E8A-4147-A177-3AD203B41FA5}">
                      <a16:colId xmlns:a16="http://schemas.microsoft.com/office/drawing/2014/main" val="20002"/>
                    </a:ext>
                  </a:extLst>
                </a:gridCol>
              </a:tblGrid>
              <a:tr h="0">
                <a:tc gridSpan="3">
                  <a:txBody>
                    <a:bodyPr/>
                    <a:lstStyle/>
                    <a:p>
                      <a:pPr algn="ctr">
                        <a:lnSpc>
                          <a:spcPct val="107000"/>
                        </a:lnSpc>
                        <a:spcAft>
                          <a:spcPts val="0"/>
                        </a:spcAft>
                      </a:pPr>
                      <a:r>
                        <a:rPr lang="de-DE"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 THỨC THỂ LOẠI TRUYỆN NGẮN</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0">
                <a:tc>
                  <a:txBody>
                    <a:bodyPr/>
                    <a:lstStyle/>
                    <a:p>
                      <a:pPr>
                        <a:lnSpc>
                          <a:spcPct val="107000"/>
                        </a:lnSpc>
                        <a:spcAft>
                          <a:spcPts val="0"/>
                        </a:spcAft>
                      </a:pPr>
                      <a:r>
                        <a:rPr lang="de-DE"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07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Khái niệm</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07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Các yếu tố cơ bản</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07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Mối quan hệ nội dung, hình thức</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515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circle(in)">
                                      <p:cBhvr>
                                        <p:cTn id="19"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4" name="Freeform 4"/>
          <p:cNvSpPr/>
          <p:nvPr/>
        </p:nvSpPr>
        <p:spPr>
          <a:xfrm>
            <a:off x="-315943" y="8724900"/>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sp>
        <p:nvSpPr>
          <p:cNvPr id="5" name="Freeform 5"/>
          <p:cNvSpPr/>
          <p:nvPr/>
        </p:nvSpPr>
        <p:spPr>
          <a:xfrm>
            <a:off x="-1988403" y="8928619"/>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6" name="Freeform 6"/>
          <p:cNvSpPr/>
          <p:nvPr/>
        </p:nvSpPr>
        <p:spPr>
          <a:xfrm>
            <a:off x="14251236" y="9071560"/>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graphicFrame>
        <p:nvGraphicFramePr>
          <p:cNvPr id="12" name="Table 11"/>
          <p:cNvGraphicFramePr>
            <a:graphicFrameLocks noGrp="1"/>
          </p:cNvGraphicFramePr>
          <p:nvPr>
            <p:extLst>
              <p:ext uri="{D42A27DB-BD31-4B8C-83A1-F6EECF244321}">
                <p14:modId xmlns:p14="http://schemas.microsoft.com/office/powerpoint/2010/main" val="3846184280"/>
              </p:ext>
            </p:extLst>
          </p:nvPr>
        </p:nvGraphicFramePr>
        <p:xfrm>
          <a:off x="381000" y="154350"/>
          <a:ext cx="17526000" cy="877824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3161082">
                  <a:extLst>
                    <a:ext uri="{9D8B030D-6E8A-4147-A177-3AD203B41FA5}">
                      <a16:colId xmlns:a16="http://schemas.microsoft.com/office/drawing/2014/main" val="20000"/>
                    </a:ext>
                  </a:extLst>
                </a:gridCol>
                <a:gridCol w="5594555">
                  <a:extLst>
                    <a:ext uri="{9D8B030D-6E8A-4147-A177-3AD203B41FA5}">
                      <a16:colId xmlns:a16="http://schemas.microsoft.com/office/drawing/2014/main" val="20001"/>
                    </a:ext>
                  </a:extLst>
                </a:gridCol>
                <a:gridCol w="8770363">
                  <a:extLst>
                    <a:ext uri="{9D8B030D-6E8A-4147-A177-3AD203B41FA5}">
                      <a16:colId xmlns:a16="http://schemas.microsoft.com/office/drawing/2014/main" val="20002"/>
                    </a:ext>
                  </a:extLst>
                </a:gridCol>
              </a:tblGrid>
              <a:tr h="109536">
                <a:tc gridSpan="3">
                  <a:txBody>
                    <a:bodyPr/>
                    <a:lstStyle/>
                    <a:p>
                      <a:pPr algn="ctr">
                        <a:lnSpc>
                          <a:spcPct val="100000"/>
                        </a:lnSpc>
                        <a:spcAft>
                          <a:spcPts val="0"/>
                        </a:spcAft>
                      </a:pPr>
                      <a:r>
                        <a:rPr lang="vi-VN"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 THỨC THỂ LOẠI TRUYỆN NGẮN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09536">
                <a:tc>
                  <a:txBody>
                    <a:bodyPr/>
                    <a:lstStyle/>
                    <a:p>
                      <a:pPr>
                        <a:lnSpc>
                          <a:spcPct val="100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77316">
                <a:tc>
                  <a:txBody>
                    <a:bodyPr/>
                    <a:lstStyle/>
                    <a:p>
                      <a:pPr algn="ctr">
                        <a:lnSpc>
                          <a:spcPct val="100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Khái niệm</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Là hiện thực cuộc sống được miêu tả, phản ánh trong văn bản từ cách nhìn nhận, suy nghĩ và lựa chọn của tác giả.</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Hình thức của văn bản được thể hiện bằng ngôn từ nghệ thuật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72363">
                <a:tc>
                  <a:txBody>
                    <a:bodyPr/>
                    <a:lstStyle/>
                    <a:p>
                      <a:pPr algn="ctr">
                        <a:lnSpc>
                          <a:spcPct val="100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Các yếu tố cơ bản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Đề tài (viết về cái gì);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Chủ đề (vấn đề cơ bản đặt ra từ chủ đề);</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Tư tưởng (ý kiến, quan điểm của tác giả trước vấn đề nêu ra);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Cảm hứng chủ đạo (thái độ, tình cảm, nhiệt huyết của tác giả trước vấn đề);…</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Các yếu tố cơ bản: ngôn từ, hình ảnh, nhịp điệu, bối cảnh, nhân vật, chi tiết, bút pháp miêu tả, trần thuật, điểm nhìn…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Yếu tố hình thức mang đặc trưng thể loại: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Thơ: cái “tôi”, chủ thể trữ tình, vần, khổ, dòng,…</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Kịch: lời thoại, chỉ dẫn sân khấu,…</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Truyện: lời kể, sự kiện, sự việc, tình tiết, hành động, diễn biến, cốt truyện,…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Kí: cái “tôi” độc đáo, cá tính, sự kết hợp tự sự và trữ tình, sự thật và hư cấu,…</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7213">
                <a:tc>
                  <a:txBody>
                    <a:bodyPr/>
                    <a:lstStyle/>
                    <a:p>
                      <a:pPr algn="ctr">
                        <a:lnSpc>
                          <a:spcPct val="100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Mối quan hệ nội dung, hình thức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Nội dung và hình thức là hai phương diện cơ bản không tách rời nhau của văn bản văn học.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2399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4" name="Freeform 4"/>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sp>
      <p:sp>
        <p:nvSpPr>
          <p:cNvPr id="5" name="Freeform 5"/>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6" name="Freeform 6"/>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graphicFrame>
        <p:nvGraphicFramePr>
          <p:cNvPr id="12" name="Table 11"/>
          <p:cNvGraphicFramePr>
            <a:graphicFrameLocks noGrp="1"/>
          </p:cNvGraphicFramePr>
          <p:nvPr>
            <p:extLst>
              <p:ext uri="{D42A27DB-BD31-4B8C-83A1-F6EECF244321}">
                <p14:modId xmlns:p14="http://schemas.microsoft.com/office/powerpoint/2010/main" val="647846506"/>
              </p:ext>
            </p:extLst>
          </p:nvPr>
        </p:nvGraphicFramePr>
        <p:xfrm>
          <a:off x="1295400" y="2717961"/>
          <a:ext cx="15849600" cy="484709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460375">
                  <a:extLst>
                    <a:ext uri="{9D8B030D-6E8A-4147-A177-3AD203B41FA5}">
                      <a16:colId xmlns:a16="http://schemas.microsoft.com/office/drawing/2014/main" val="20000"/>
                    </a:ext>
                  </a:extLst>
                </a:gridCol>
                <a:gridCol w="10389225">
                  <a:extLst>
                    <a:ext uri="{9D8B030D-6E8A-4147-A177-3AD203B41FA5}">
                      <a16:colId xmlns:a16="http://schemas.microsoft.com/office/drawing/2014/main" val="20001"/>
                    </a:ext>
                  </a:extLst>
                </a:gridCol>
              </a:tblGrid>
              <a:tr h="226299">
                <a:tc gridSpan="2">
                  <a:txBody>
                    <a:bodyPr/>
                    <a:lstStyle/>
                    <a:p>
                      <a:pPr algn="ctr">
                        <a:lnSpc>
                          <a:spcPct val="107000"/>
                        </a:lnSpc>
                        <a:spcAft>
                          <a:spcPts val="0"/>
                        </a:spcAft>
                      </a:pPr>
                      <a:r>
                        <a:rPr lang="en-US"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984" marR="67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1584087">
                <a:tc>
                  <a:txBody>
                    <a:bodyPr/>
                    <a:lstStyle/>
                    <a:p>
                      <a:pPr algn="ctr">
                        <a:lnSpc>
                          <a:spcPct val="107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Vai trò của người đọc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984" marR="67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 Để đọc hiểu văn bản, người đọc cần làm gì?</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984" marR="67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15577">
                <a:tc>
                  <a:txBody>
                    <a:bodyPr/>
                    <a:lstStyle/>
                    <a:p>
                      <a:pPr algn="ctr">
                        <a:lnSpc>
                          <a:spcPct val="107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Bối cảnh tiếp nhận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984" marR="67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 Bối cảnh tiếp nhận văn bản cụ thể là gì?</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 Bối cảnh cụ thể có vai trò gì trong tiếp nhận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984" marR="67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extBox 15"/>
          <p:cNvSpPr txBox="1"/>
          <p:nvPr/>
        </p:nvSpPr>
        <p:spPr>
          <a:xfrm>
            <a:off x="3405647" y="527984"/>
            <a:ext cx="11096526" cy="1661993"/>
          </a:xfrm>
          <a:prstGeom prst="rect">
            <a:avLst/>
          </a:prstGeom>
        </p:spPr>
        <p:txBody>
          <a:bodyPr wrap="square" lIns="0" tIns="0" rIns="0" bIns="0" rtlCol="0" anchor="t">
            <a:spAutoFit/>
          </a:bodyPr>
          <a:lstStyle/>
          <a:p>
            <a:pPr algn="ctr">
              <a:spcBef>
                <a:spcPct val="0"/>
              </a:spcBef>
            </a:pPr>
            <a:r>
              <a:rPr lang="de-DE" sz="5400" b="1">
                <a:latin typeface="Times New Roman" panose="02020603050405020304" pitchFamily="18" charset="0"/>
                <a:cs typeface="Times New Roman" panose="02020603050405020304" pitchFamily="18" charset="0"/>
              </a:rPr>
              <a:t>2. Người đọc trong quá trình tiếp nhận tác phẩm</a:t>
            </a:r>
            <a:endParaRPr lang="en-US" sz="5400">
              <a:solidFill>
                <a:srgbClr val="257167"/>
              </a:solidFill>
              <a:latin typeface="Times New Roman" panose="02020603050405020304" pitchFamily="18" charset="0"/>
              <a:ea typeface="Lilita One"/>
              <a:cs typeface="Times New Roman" panose="02020603050405020304" pitchFamily="18" charset="0"/>
              <a:sym typeface="Lilita One"/>
            </a:endParaRPr>
          </a:p>
        </p:txBody>
      </p:sp>
    </p:spTree>
    <p:extLst>
      <p:ext uri="{BB962C8B-B14F-4D97-AF65-F5344CB8AC3E}">
        <p14:creationId xmlns:p14="http://schemas.microsoft.com/office/powerpoint/2010/main" val="224208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sp>
      <p:sp>
        <p:nvSpPr>
          <p:cNvPr id="3" name="Freeform 3"/>
          <p:cNvSpPr/>
          <p:nvPr/>
        </p:nvSpPr>
        <p:spPr>
          <a:xfrm>
            <a:off x="-302128" y="4881248"/>
            <a:ext cx="18892255" cy="8910430"/>
          </a:xfrm>
          <a:custGeom>
            <a:avLst/>
            <a:gdLst/>
            <a:ahLst/>
            <a:cxnLst/>
            <a:rect l="l" t="t" r="r" b="b"/>
            <a:pathLst>
              <a:path w="18892255" h="8910430">
                <a:moveTo>
                  <a:pt x="0" y="0"/>
                </a:moveTo>
                <a:lnTo>
                  <a:pt x="18892256" y="0"/>
                </a:lnTo>
                <a:lnTo>
                  <a:pt x="18892256" y="8910431"/>
                </a:lnTo>
                <a:lnTo>
                  <a:pt x="0" y="8910431"/>
                </a:lnTo>
                <a:lnTo>
                  <a:pt x="0" y="0"/>
                </a:lnTo>
                <a:close/>
              </a:path>
            </a:pathLst>
          </a:custGeom>
          <a:blipFill>
            <a:blip r:embed="rId3"/>
            <a:stretch>
              <a:fillRect/>
            </a:stretch>
          </a:blipFill>
        </p:spPr>
      </p:sp>
      <p:grpSp>
        <p:nvGrpSpPr>
          <p:cNvPr id="4" name="Group 4"/>
          <p:cNvGrpSpPr/>
          <p:nvPr/>
        </p:nvGrpSpPr>
        <p:grpSpPr>
          <a:xfrm>
            <a:off x="1447800" y="2298653"/>
            <a:ext cx="6997504" cy="5235707"/>
            <a:chOff x="0" y="0"/>
            <a:chExt cx="976437" cy="913743"/>
          </a:xfrm>
        </p:grpSpPr>
        <p:sp>
          <p:nvSpPr>
            <p:cNvPr id="5" name="Freeform 5"/>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sp>
        <p:sp>
          <p:nvSpPr>
            <p:cNvPr id="6" name="TextBox 6"/>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9708046" y="2298653"/>
            <a:ext cx="7379632" cy="5235707"/>
            <a:chOff x="0" y="0"/>
            <a:chExt cx="976437" cy="913743"/>
          </a:xfrm>
        </p:grpSpPr>
        <p:sp>
          <p:nvSpPr>
            <p:cNvPr id="8" name="Freeform 8"/>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sp>
        <p:sp>
          <p:nvSpPr>
            <p:cNvPr id="9" name="TextBox 9"/>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3" name="Freeform 13"/>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sp>
      <p:sp>
        <p:nvSpPr>
          <p:cNvPr id="14" name="Freeform 14"/>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sp>
      <p:sp>
        <p:nvSpPr>
          <p:cNvPr id="16" name="TextBox 16"/>
          <p:cNvSpPr txBox="1"/>
          <p:nvPr/>
        </p:nvSpPr>
        <p:spPr>
          <a:xfrm>
            <a:off x="1892964" y="2938756"/>
            <a:ext cx="6143188" cy="4062651"/>
          </a:xfrm>
          <a:prstGeom prst="rect">
            <a:avLst/>
          </a:prstGeom>
        </p:spPr>
        <p:txBody>
          <a:bodyPr wrap="square" lIns="0" tIns="0" rIns="0" bIns="0" rtlCol="0" anchor="t">
            <a:spAutoFit/>
          </a:bodyPr>
          <a:lstStyle/>
          <a:p>
            <a:pPr algn="just"/>
            <a:r>
              <a:rPr lang="de-DE" sz="4400">
                <a:latin typeface="Times New Roman" panose="02020603050405020304" pitchFamily="18" charset="0"/>
                <a:cs typeface="Times New Roman" panose="02020603050405020304" pitchFamily="18" charset="0"/>
              </a:rPr>
              <a:t>Chủ động, tích cực huy động tri thức và trải nghiệm thực tế để hình dung, tưởng tượng bức tranh đời sống được nhà văn thể hiện trong câu chữ; </a:t>
            </a:r>
            <a:endParaRPr lang="en-GB" sz="4400">
              <a:latin typeface="Times New Roman" panose="02020603050405020304" pitchFamily="18" charset="0"/>
              <a:cs typeface="Times New Roman" panose="02020603050405020304" pitchFamily="18" charset="0"/>
            </a:endParaRPr>
          </a:p>
        </p:txBody>
      </p:sp>
      <p:sp>
        <p:nvSpPr>
          <p:cNvPr id="18" name="TextBox 18"/>
          <p:cNvSpPr txBox="1"/>
          <p:nvPr/>
        </p:nvSpPr>
        <p:spPr>
          <a:xfrm>
            <a:off x="7748832" y="2949275"/>
            <a:ext cx="2790336" cy="606608"/>
          </a:xfrm>
          <a:prstGeom prst="rect">
            <a:avLst/>
          </a:prstGeom>
        </p:spPr>
        <p:txBody>
          <a:bodyPr lIns="0" tIns="0" rIns="0" bIns="0" rtlCol="0" anchor="t">
            <a:spAutoFit/>
          </a:bodyPr>
          <a:lstStyle/>
          <a:p>
            <a:pPr algn="ctr">
              <a:lnSpc>
                <a:spcPts val="4986"/>
              </a:lnSpc>
              <a:spcBef>
                <a:spcPct val="0"/>
              </a:spcBef>
            </a:pPr>
            <a:r>
              <a:rPr lang="en-US" sz="3561">
                <a:solidFill>
                  <a:srgbClr val="FFFFFF"/>
                </a:solidFill>
                <a:latin typeface="One Little Font Bold"/>
                <a:ea typeface="One Little Font Bold"/>
                <a:cs typeface="One Little Font Bold"/>
                <a:sym typeface="One Little Font Bold"/>
              </a:rPr>
              <a:t>02</a:t>
            </a:r>
          </a:p>
        </p:txBody>
      </p:sp>
      <p:sp>
        <p:nvSpPr>
          <p:cNvPr id="19" name="TextBox 19"/>
          <p:cNvSpPr txBox="1"/>
          <p:nvPr/>
        </p:nvSpPr>
        <p:spPr>
          <a:xfrm>
            <a:off x="13107006" y="2949275"/>
            <a:ext cx="2790336" cy="606608"/>
          </a:xfrm>
          <a:prstGeom prst="rect">
            <a:avLst/>
          </a:prstGeom>
        </p:spPr>
        <p:txBody>
          <a:bodyPr lIns="0" tIns="0" rIns="0" bIns="0" rtlCol="0" anchor="t">
            <a:spAutoFit/>
          </a:bodyPr>
          <a:lstStyle/>
          <a:p>
            <a:pPr algn="ctr">
              <a:lnSpc>
                <a:spcPts val="4986"/>
              </a:lnSpc>
              <a:spcBef>
                <a:spcPct val="0"/>
              </a:spcBef>
            </a:pPr>
            <a:r>
              <a:rPr lang="en-US" sz="3561">
                <a:solidFill>
                  <a:srgbClr val="FFFFFF"/>
                </a:solidFill>
                <a:latin typeface="One Little Font Bold"/>
                <a:ea typeface="One Little Font Bold"/>
                <a:cs typeface="One Little Font Bold"/>
                <a:sym typeface="One Little Font Bold"/>
              </a:rPr>
              <a:t>03</a:t>
            </a:r>
          </a:p>
        </p:txBody>
      </p:sp>
      <p:sp>
        <p:nvSpPr>
          <p:cNvPr id="22" name="Rectangle 21"/>
          <p:cNvSpPr/>
          <p:nvPr/>
        </p:nvSpPr>
        <p:spPr>
          <a:xfrm>
            <a:off x="10028354" y="2595090"/>
            <a:ext cx="6627274" cy="4154984"/>
          </a:xfrm>
          <a:prstGeom prst="rect">
            <a:avLst/>
          </a:prstGeom>
        </p:spPr>
        <p:txBody>
          <a:bodyPr wrap="square">
            <a:spAutoFit/>
          </a:bodyPr>
          <a:lstStyle/>
          <a:p>
            <a:pPr lvl="0" algn="just"/>
            <a:r>
              <a:rPr lang="de-DE" sz="4400">
                <a:solidFill>
                  <a:prstClr val="black"/>
                </a:solidFill>
                <a:latin typeface="Times New Roman" panose="02020603050405020304" pitchFamily="18" charset="0"/>
                <a:cs typeface="Times New Roman" panose="02020603050405020304" pitchFamily="18" charset="0"/>
              </a:rPr>
              <a:t>Lắng nghe, cảm nhận, kết nối thông tin trong và ngoài văn bản để suy luận, phân tích, khám phá vẻ đẹp nội dung, hình thức và ý nghĩa của văn bản. </a:t>
            </a:r>
            <a:endParaRPr lang="en-GB" sz="440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533060" y="573912"/>
            <a:ext cx="9937336" cy="923330"/>
          </a:xfrm>
          <a:prstGeom prst="rect">
            <a:avLst/>
          </a:prstGeom>
        </p:spPr>
        <p:txBody>
          <a:bodyPr wrap="none">
            <a:spAutoFit/>
          </a:bodyPr>
          <a:lstStyle/>
          <a:p>
            <a:pPr lvl="0"/>
            <a:r>
              <a:rPr lang="de-DE" sz="5400" b="1" i="1">
                <a:solidFill>
                  <a:prstClr val="black"/>
                </a:solidFill>
                <a:latin typeface="Times New Roman" panose="02020603050405020304" pitchFamily="18" charset="0"/>
                <a:cs typeface="Times New Roman" panose="02020603050405020304" pitchFamily="18" charset="0"/>
              </a:rPr>
              <a:t>Để đọc hiểu văn bản văn học</a:t>
            </a:r>
            <a:r>
              <a:rPr lang="vi-VN" sz="5400" b="1" i="1">
                <a:solidFill>
                  <a:prstClr val="black"/>
                </a:solidFill>
                <a:latin typeface="Times New Roman" panose="02020603050405020304" pitchFamily="18" charset="0"/>
                <a:cs typeface="Times New Roman" panose="02020603050405020304" pitchFamily="18" charset="0"/>
              </a:rPr>
              <a:t> </a:t>
            </a:r>
            <a:r>
              <a:rPr lang="de-DE" sz="5400" b="1" i="1">
                <a:solidFill>
                  <a:prstClr val="black"/>
                </a:solidFill>
                <a:latin typeface="Times New Roman" panose="02020603050405020304" pitchFamily="18" charset="0"/>
                <a:cs typeface="Times New Roman" panose="02020603050405020304" pitchFamily="18" charset="0"/>
              </a:rPr>
              <a:t>cần:</a:t>
            </a:r>
            <a:endParaRPr lang="en-GB" sz="5400" b="1" i="1">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762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3345</Words>
  <Application>Microsoft Office PowerPoint</Application>
  <PresentationFormat>Custom</PresentationFormat>
  <Paragraphs>248</Paragraphs>
  <Slides>50</Slides>
  <Notes>0</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50</vt:i4>
      </vt:variant>
    </vt:vector>
  </HeadingPairs>
  <TitlesOfParts>
    <vt:vector size="66" baseType="lpstr">
      <vt:lpstr>MS Mincho</vt:lpstr>
      <vt:lpstr>#9Slide05 Agile Script Calligra</vt:lpstr>
      <vt:lpstr>#9Slide05 Aphrodite Pro</vt:lpstr>
      <vt:lpstr>#9Slide07 SVNAdam Gorry</vt:lpstr>
      <vt:lpstr>Arial</vt:lpstr>
      <vt:lpstr>Calibri</vt:lpstr>
      <vt:lpstr>Calibri Light</vt:lpstr>
      <vt:lpstr>Lilita One</vt:lpstr>
      <vt:lpstr>One Little Font</vt:lpstr>
      <vt:lpstr>One Little Font Bold</vt:lpstr>
      <vt:lpstr>Segoe UI</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cp:lastModifiedBy>Admin</cp:lastModifiedBy>
  <cp:revision>158</cp:revision>
  <dcterms:created xsi:type="dcterms:W3CDTF">2006-08-16T00:00:00Z</dcterms:created>
  <dcterms:modified xsi:type="dcterms:W3CDTF">2025-04-28T06:32:26Z</dcterms:modified>
  <dc:identifier>DAGKjeX-BLo</dc:identifier>
</cp:coreProperties>
</file>