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6" r:id="rId3"/>
    <p:sldId id="256" r:id="rId4"/>
    <p:sldId id="266" r:id="rId5"/>
    <p:sldId id="268" r:id="rId6"/>
    <p:sldId id="267" r:id="rId7"/>
    <p:sldId id="269" r:id="rId8"/>
    <p:sldId id="273" r:id="rId9"/>
    <p:sldId id="270" r:id="rId10"/>
    <p:sldId id="272" r:id="rId11"/>
    <p:sldId id="275" r:id="rId12"/>
    <p:sldId id="274" r:id="rId13"/>
    <p:sldId id="276" r:id="rId14"/>
    <p:sldId id="277" r:id="rId15"/>
    <p:sldId id="278" r:id="rId16"/>
    <p:sldId id="307" r:id="rId17"/>
    <p:sldId id="281" r:id="rId18"/>
    <p:sldId id="283" r:id="rId19"/>
    <p:sldId id="284" r:id="rId20"/>
    <p:sldId id="308" r:id="rId21"/>
    <p:sldId id="310" r:id="rId22"/>
    <p:sldId id="311" r:id="rId23"/>
    <p:sldId id="312" r:id="rId24"/>
    <p:sldId id="313" r:id="rId25"/>
    <p:sldId id="285" r:id="rId26"/>
    <p:sldId id="314" r:id="rId27"/>
    <p:sldId id="286" r:id="rId28"/>
    <p:sldId id="258" r:id="rId29"/>
    <p:sldId id="279"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3" r:id="rId46"/>
    <p:sldId id="304" r:id="rId47"/>
    <p:sldId id="263" r:id="rId48"/>
    <p:sldId id="264" r:id="rId49"/>
    <p:sldId id="259" r:id="rId50"/>
    <p:sldId id="262" r:id="rId51"/>
    <p:sldId id="257" r:id="rId52"/>
    <p:sldId id="265"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633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236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14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38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969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83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31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11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7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08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33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92738BB-EDEF-48A5-AB0C-1EC64D6DD4D8}" type="datetimeFigureOut">
              <a:rPr lang="en-US" smtClean="0">
                <a:solidFill>
                  <a:prstClr val="black">
                    <a:tint val="75000"/>
                  </a:prstClr>
                </a:solidFill>
              </a:rPr>
              <a:pPr/>
              <a:t>28/4/2025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84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audio1.wav"/><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image" Target="../media/image7.gif"/><Relationship Id="rId5" Type="http://schemas.openxmlformats.org/officeDocument/2006/relationships/image" Target="../media/image3.gif"/><Relationship Id="rId10" Type="http://schemas.openxmlformats.org/officeDocument/2006/relationships/image" Target="../media/image1.wmf"/><Relationship Id="rId4" Type="http://schemas.openxmlformats.org/officeDocument/2006/relationships/image" Target="../media/image2.jpeg"/><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9.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10" Type="http://schemas.openxmlformats.org/officeDocument/2006/relationships/image" Target="../media/image19.svg"/><Relationship Id="rId4" Type="http://schemas.openxmlformats.org/officeDocument/2006/relationships/image" Target="../media/image28.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image" Target="../media/image8.png"/><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19.sv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svg"/><Relationship Id="rId10" Type="http://schemas.openxmlformats.org/officeDocument/2006/relationships/image" Target="../media/image17.jpeg"/><Relationship Id="rId4" Type="http://schemas.openxmlformats.org/officeDocument/2006/relationships/image" Target="../media/image18.png"/><Relationship Id="rId9"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5" Type="http://schemas.openxmlformats.org/officeDocument/2006/relationships/image" Target="../media/image49.svg"/><Relationship Id="rId10" Type="http://schemas.openxmlformats.org/officeDocument/2006/relationships/image" Target="../media/image21.png"/><Relationship Id="rId4" Type="http://schemas.openxmlformats.org/officeDocument/2006/relationships/image" Target="../media/image48.png"/><Relationship Id="rId9" Type="http://schemas.openxmlformats.org/officeDocument/2006/relationships/image" Target="../media/image56.jpe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22.svg"/><Relationship Id="rId5" Type="http://schemas.openxmlformats.org/officeDocument/2006/relationships/image" Target="../media/image9.sv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19.sv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19.sv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17" Type="http://schemas.openxmlformats.org/officeDocument/2006/relationships/image" Target="../media/image57.png"/><Relationship Id="rId2" Type="http://schemas.openxmlformats.org/officeDocument/2006/relationships/image" Target="../media/image8.pn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audio" Target="../media/audio4.wav"/></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17" Type="http://schemas.openxmlformats.org/officeDocument/2006/relationships/image" Target="../media/image64.png"/><Relationship Id="rId2" Type="http://schemas.openxmlformats.org/officeDocument/2006/relationships/image" Target="../media/image8.png"/><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19.sv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24.png"/></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sv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9.sv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9.svg"/><Relationship Id="rId10" Type="http://schemas.openxmlformats.org/officeDocument/2006/relationships/image" Target="../media/image22.svg"/><Relationship Id="rId4" Type="http://schemas.openxmlformats.org/officeDocument/2006/relationships/image" Target="../media/image18.png"/><Relationship Id="rId9"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sv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22.svg"/><Relationship Id="rId15" Type="http://schemas.openxmlformats.org/officeDocument/2006/relationships/image" Target="../media/image67.pn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13.svg"/><Relationship Id="rId1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5.png"/><Relationship Id="rId17" Type="http://schemas.openxmlformats.org/officeDocument/2006/relationships/image" Target="../media/image34.png"/><Relationship Id="rId2" Type="http://schemas.openxmlformats.org/officeDocument/2006/relationships/image" Target="../media/image8.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2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9.png"/><Relationship Id="rId5" Type="http://schemas.openxmlformats.org/officeDocument/2006/relationships/image" Target="../media/image22.svg"/><Relationship Id="rId10" Type="http://schemas.openxmlformats.org/officeDocument/2006/relationships/image" Target="../media/image38.jpeg"/><Relationship Id="rId4" Type="http://schemas.openxmlformats.org/officeDocument/2006/relationships/image" Target="../media/image21.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idx="4294967295"/>
          </p:nvPr>
        </p:nvSpPr>
        <p:spPr>
          <a:xfrm>
            <a:off x="1371600" y="3195638"/>
            <a:ext cx="15544800" cy="2205038"/>
          </a:xfrm>
        </p:spPr>
        <p:txBody>
          <a:bodyPr/>
          <a:lstStyle/>
          <a:p>
            <a:pPr eaLnBrk="1" hangingPunct="1"/>
            <a:endParaRPr lang="vi-VN">
              <a:latin typeface="Times New Roman" pitchFamily="18" charset="0"/>
            </a:endParaRPr>
          </a:p>
        </p:txBody>
      </p:sp>
      <p:sp>
        <p:nvSpPr>
          <p:cNvPr id="1028" name="Rectangle 3"/>
          <p:cNvSpPr>
            <a:spLocks noGrp="1" noChangeArrowheads="1"/>
          </p:cNvSpPr>
          <p:nvPr>
            <p:ph type="subTitle" idx="4294967295"/>
          </p:nvPr>
        </p:nvSpPr>
        <p:spPr>
          <a:xfrm>
            <a:off x="2743200" y="5829300"/>
            <a:ext cx="12801600" cy="2628900"/>
          </a:xfrm>
        </p:spPr>
        <p:txBody>
          <a:bodyPr/>
          <a:lstStyle/>
          <a:p>
            <a:pPr marL="0" indent="0" algn="ctr">
              <a:buNone/>
            </a:pPr>
            <a:endParaRPr lang="vi-VN" dirty="0">
              <a:latin typeface="Times New Roman" pitchFamily="18" charset="0"/>
            </a:endParaRPr>
          </a:p>
        </p:txBody>
      </p:sp>
      <p:grpSp>
        <p:nvGrpSpPr>
          <p:cNvPr id="2" name="Group 4"/>
          <p:cNvGrpSpPr>
            <a:grpSpLocks/>
          </p:cNvGrpSpPr>
          <p:nvPr/>
        </p:nvGrpSpPr>
        <p:grpSpPr bwMode="auto">
          <a:xfrm>
            <a:off x="0" y="0"/>
            <a:ext cx="18288000" cy="10287000"/>
            <a:chOff x="0" y="0"/>
            <a:chExt cx="5760" cy="4320"/>
          </a:xfrm>
        </p:grpSpPr>
        <p:pic>
          <p:nvPicPr>
            <p:cNvPr id="1052" name="Picture 5" descr="yfbkgd"/>
            <p:cNvPicPr>
              <a:picLocks noChangeAspect="1" noChangeArrowheads="1"/>
            </p:cNvPicPr>
            <p:nvPr/>
          </p:nvPicPr>
          <p:blipFill>
            <a:blip r:embed="rId4"/>
            <a:srcRect/>
            <a:stretch>
              <a:fillRect/>
            </a:stretch>
          </p:blipFill>
          <p:spPr bwMode="auto">
            <a:xfrm>
              <a:off x="2688" y="0"/>
              <a:ext cx="3072" cy="2160"/>
            </a:xfrm>
            <a:prstGeom prst="rect">
              <a:avLst/>
            </a:prstGeom>
            <a:noFill/>
            <a:ln w="9525">
              <a:noFill/>
              <a:miter lim="800000"/>
              <a:headEnd/>
              <a:tailEnd/>
            </a:ln>
          </p:spPr>
        </p:pic>
        <p:pic>
          <p:nvPicPr>
            <p:cNvPr id="1053" name="Picture 6" descr="yfbkgd"/>
            <p:cNvPicPr>
              <a:picLocks noChangeAspect="1" noChangeArrowheads="1"/>
            </p:cNvPicPr>
            <p:nvPr/>
          </p:nvPicPr>
          <p:blipFill>
            <a:blip r:embed="rId4"/>
            <a:srcRect/>
            <a:stretch>
              <a:fillRect/>
            </a:stretch>
          </p:blipFill>
          <p:spPr bwMode="auto">
            <a:xfrm>
              <a:off x="0" y="0"/>
              <a:ext cx="2976" cy="2208"/>
            </a:xfrm>
            <a:prstGeom prst="rect">
              <a:avLst/>
            </a:prstGeom>
            <a:noFill/>
            <a:ln w="9525">
              <a:noFill/>
              <a:miter lim="800000"/>
              <a:headEnd/>
              <a:tailEnd/>
            </a:ln>
          </p:spPr>
        </p:pic>
        <p:pic>
          <p:nvPicPr>
            <p:cNvPr id="1054" name="Picture 7" descr="yfbkgd"/>
            <p:cNvPicPr>
              <a:picLocks noChangeAspect="1" noChangeArrowheads="1"/>
            </p:cNvPicPr>
            <p:nvPr/>
          </p:nvPicPr>
          <p:blipFill>
            <a:blip r:embed="rId4"/>
            <a:srcRect/>
            <a:stretch>
              <a:fillRect/>
            </a:stretch>
          </p:blipFill>
          <p:spPr bwMode="auto">
            <a:xfrm>
              <a:off x="0" y="2064"/>
              <a:ext cx="2976" cy="2256"/>
            </a:xfrm>
            <a:prstGeom prst="rect">
              <a:avLst/>
            </a:prstGeom>
            <a:noFill/>
            <a:ln w="9525">
              <a:noFill/>
              <a:miter lim="800000"/>
              <a:headEnd/>
              <a:tailEnd/>
            </a:ln>
          </p:spPr>
        </p:pic>
        <p:pic>
          <p:nvPicPr>
            <p:cNvPr id="1055" name="Picture 8" descr="yfbkgd"/>
            <p:cNvPicPr>
              <a:picLocks noChangeAspect="1" noChangeArrowheads="1"/>
            </p:cNvPicPr>
            <p:nvPr/>
          </p:nvPicPr>
          <p:blipFill>
            <a:blip r:embed="rId4"/>
            <a:srcRect/>
            <a:stretch>
              <a:fillRect/>
            </a:stretch>
          </p:blipFill>
          <p:spPr bwMode="auto">
            <a:xfrm>
              <a:off x="2976" y="2112"/>
              <a:ext cx="2784" cy="2208"/>
            </a:xfrm>
            <a:prstGeom prst="rect">
              <a:avLst/>
            </a:prstGeom>
            <a:noFill/>
            <a:ln w="9525">
              <a:noFill/>
              <a:miter lim="800000"/>
              <a:headEnd/>
              <a:tailEnd/>
            </a:ln>
          </p:spPr>
        </p:pic>
      </p:grpSp>
      <p:pic>
        <p:nvPicPr>
          <p:cNvPr id="1030" name="Picture 9" descr="DOVEC"/>
          <p:cNvPicPr>
            <a:picLocks noChangeAspect="1" noChangeArrowheads="1" noCrop="1"/>
          </p:cNvPicPr>
          <p:nvPr/>
        </p:nvPicPr>
        <p:blipFill>
          <a:blip r:embed="rId5"/>
          <a:srcRect/>
          <a:stretch>
            <a:fillRect/>
          </a:stretch>
        </p:blipFill>
        <p:spPr bwMode="auto">
          <a:xfrm rot="1725605">
            <a:off x="3048000" y="7086601"/>
            <a:ext cx="2552700" cy="1414463"/>
          </a:xfrm>
          <a:prstGeom prst="rect">
            <a:avLst/>
          </a:prstGeom>
          <a:noFill/>
          <a:ln w="9525">
            <a:noFill/>
            <a:miter lim="800000"/>
            <a:headEnd/>
            <a:tailEnd/>
          </a:ln>
        </p:spPr>
      </p:pic>
      <p:pic>
        <p:nvPicPr>
          <p:cNvPr id="1031" name="Picture 10" descr="DOVEC"/>
          <p:cNvPicPr>
            <a:picLocks noChangeAspect="1" noChangeArrowheads="1" noCrop="1"/>
          </p:cNvPicPr>
          <p:nvPr/>
        </p:nvPicPr>
        <p:blipFill>
          <a:blip r:embed="rId5"/>
          <a:srcRect/>
          <a:stretch>
            <a:fillRect/>
          </a:stretch>
        </p:blipFill>
        <p:spPr bwMode="auto">
          <a:xfrm rot="1725605">
            <a:off x="914400" y="7543801"/>
            <a:ext cx="2552700" cy="1414463"/>
          </a:xfrm>
          <a:prstGeom prst="rect">
            <a:avLst/>
          </a:prstGeom>
          <a:noFill/>
          <a:ln w="9525">
            <a:noFill/>
            <a:miter lim="800000"/>
            <a:headEnd/>
            <a:tailEnd/>
          </a:ln>
        </p:spPr>
      </p:pic>
      <p:pic>
        <p:nvPicPr>
          <p:cNvPr id="1032" name="Picture 11" descr="DOVEC"/>
          <p:cNvPicPr>
            <a:picLocks noChangeAspect="1" noChangeArrowheads="1" noCrop="1"/>
          </p:cNvPicPr>
          <p:nvPr/>
        </p:nvPicPr>
        <p:blipFill>
          <a:blip r:embed="rId5"/>
          <a:srcRect/>
          <a:stretch>
            <a:fillRect/>
          </a:stretch>
        </p:blipFill>
        <p:spPr bwMode="auto">
          <a:xfrm rot="1725605">
            <a:off x="1981200" y="7200901"/>
            <a:ext cx="2552700" cy="1414463"/>
          </a:xfrm>
          <a:prstGeom prst="rect">
            <a:avLst/>
          </a:prstGeom>
          <a:noFill/>
          <a:ln w="9525">
            <a:noFill/>
            <a:miter lim="800000"/>
            <a:headEnd/>
            <a:tailEnd/>
          </a:ln>
        </p:spPr>
      </p:pic>
      <p:pic>
        <p:nvPicPr>
          <p:cNvPr id="1033" name="Picture 12" descr="DOVEC"/>
          <p:cNvPicPr>
            <a:picLocks noChangeAspect="1" noChangeArrowheads="1" noCrop="1"/>
          </p:cNvPicPr>
          <p:nvPr/>
        </p:nvPicPr>
        <p:blipFill>
          <a:blip r:embed="rId5"/>
          <a:srcRect/>
          <a:stretch>
            <a:fillRect/>
          </a:stretch>
        </p:blipFill>
        <p:spPr bwMode="auto">
          <a:xfrm rot="1725605">
            <a:off x="1981200" y="6172200"/>
            <a:ext cx="2552700" cy="1414463"/>
          </a:xfrm>
          <a:prstGeom prst="rect">
            <a:avLst/>
          </a:prstGeom>
          <a:noFill/>
          <a:ln w="9525">
            <a:noFill/>
            <a:miter lim="800000"/>
            <a:headEnd/>
            <a:tailEnd/>
          </a:ln>
        </p:spPr>
      </p:pic>
      <p:pic>
        <p:nvPicPr>
          <p:cNvPr id="1034" name="Picture 13" descr="DOVEC"/>
          <p:cNvPicPr>
            <a:picLocks noChangeAspect="1" noChangeArrowheads="1" noCrop="1"/>
          </p:cNvPicPr>
          <p:nvPr/>
        </p:nvPicPr>
        <p:blipFill>
          <a:blip r:embed="rId5"/>
          <a:srcRect/>
          <a:stretch>
            <a:fillRect/>
          </a:stretch>
        </p:blipFill>
        <p:spPr bwMode="auto">
          <a:xfrm rot="1725605">
            <a:off x="762000" y="6286501"/>
            <a:ext cx="2552700" cy="1414463"/>
          </a:xfrm>
          <a:prstGeom prst="rect">
            <a:avLst/>
          </a:prstGeom>
          <a:noFill/>
          <a:ln w="9525">
            <a:noFill/>
            <a:miter lim="800000"/>
            <a:headEnd/>
            <a:tailEnd/>
          </a:ln>
        </p:spPr>
      </p:pic>
      <p:pic>
        <p:nvPicPr>
          <p:cNvPr id="1035" name="Picture 14" descr="DOVEC"/>
          <p:cNvPicPr>
            <a:picLocks noChangeAspect="1" noChangeArrowheads="1" noCrop="1"/>
          </p:cNvPicPr>
          <p:nvPr/>
        </p:nvPicPr>
        <p:blipFill>
          <a:blip r:embed="rId5"/>
          <a:srcRect/>
          <a:stretch>
            <a:fillRect/>
          </a:stretch>
        </p:blipFill>
        <p:spPr bwMode="auto">
          <a:xfrm rot="1725605">
            <a:off x="0" y="7086601"/>
            <a:ext cx="2552700" cy="1414463"/>
          </a:xfrm>
          <a:prstGeom prst="rect">
            <a:avLst/>
          </a:prstGeom>
          <a:noFill/>
          <a:ln w="9525">
            <a:noFill/>
            <a:miter lim="800000"/>
            <a:headEnd/>
            <a:tailEnd/>
          </a:ln>
        </p:spPr>
      </p:pic>
      <p:pic>
        <p:nvPicPr>
          <p:cNvPr id="45071" name="Picture 15" descr="FIREWRK8"/>
          <p:cNvPicPr>
            <a:picLocks noChangeAspect="1" noChangeArrowheads="1"/>
          </p:cNvPicPr>
          <p:nvPr/>
        </p:nvPicPr>
        <p:blipFill>
          <a:blip r:embed="rId6"/>
          <a:srcRect/>
          <a:stretch>
            <a:fillRect/>
          </a:stretch>
        </p:blipFill>
        <p:spPr bwMode="auto">
          <a:xfrm>
            <a:off x="6096000" y="6591300"/>
            <a:ext cx="4114800" cy="2314575"/>
          </a:xfrm>
          <a:prstGeom prst="rect">
            <a:avLst/>
          </a:prstGeom>
          <a:noFill/>
          <a:ln w="9525">
            <a:noFill/>
            <a:miter lim="800000"/>
            <a:headEnd/>
            <a:tailEnd/>
          </a:ln>
        </p:spPr>
      </p:pic>
      <p:pic>
        <p:nvPicPr>
          <p:cNvPr id="45072" name="Picture 16" descr="FIREWRK8"/>
          <p:cNvPicPr>
            <a:picLocks noChangeAspect="1" noChangeArrowheads="1"/>
          </p:cNvPicPr>
          <p:nvPr/>
        </p:nvPicPr>
        <p:blipFill>
          <a:blip r:embed="rId6"/>
          <a:srcRect/>
          <a:stretch>
            <a:fillRect/>
          </a:stretch>
        </p:blipFill>
        <p:spPr bwMode="auto">
          <a:xfrm>
            <a:off x="457200" y="457200"/>
            <a:ext cx="3886200" cy="3000375"/>
          </a:xfrm>
          <a:prstGeom prst="rect">
            <a:avLst/>
          </a:prstGeom>
          <a:noFill/>
          <a:ln w="9525">
            <a:noFill/>
            <a:miter lim="800000"/>
            <a:headEnd/>
            <a:tailEnd/>
          </a:ln>
        </p:spPr>
      </p:pic>
      <p:pic>
        <p:nvPicPr>
          <p:cNvPr id="45073" name="Picture 17" descr="FIREWRK8"/>
          <p:cNvPicPr>
            <a:picLocks noChangeAspect="1" noChangeArrowheads="1"/>
          </p:cNvPicPr>
          <p:nvPr/>
        </p:nvPicPr>
        <p:blipFill>
          <a:blip r:embed="rId6"/>
          <a:srcRect/>
          <a:stretch>
            <a:fillRect/>
          </a:stretch>
        </p:blipFill>
        <p:spPr bwMode="auto">
          <a:xfrm>
            <a:off x="12192000" y="952499"/>
            <a:ext cx="2590800" cy="1981201"/>
          </a:xfrm>
          <a:prstGeom prst="rect">
            <a:avLst/>
          </a:prstGeom>
          <a:noFill/>
          <a:ln w="9525">
            <a:noFill/>
            <a:miter lim="800000"/>
            <a:headEnd/>
            <a:tailEnd/>
          </a:ln>
        </p:spPr>
      </p:pic>
      <p:sp>
        <p:nvSpPr>
          <p:cNvPr id="45074" name="Text Box 18"/>
          <p:cNvSpPr txBox="1">
            <a:spLocks noChangeArrowheads="1"/>
          </p:cNvSpPr>
          <p:nvPr/>
        </p:nvSpPr>
        <p:spPr bwMode="auto">
          <a:xfrm>
            <a:off x="1066800" y="2971801"/>
            <a:ext cx="15544800" cy="4104419"/>
          </a:xfrm>
          <a:prstGeom prst="rect">
            <a:avLst/>
          </a:prstGeom>
          <a:noFill/>
          <a:ln w="9525">
            <a:noFill/>
            <a:miter lim="800000"/>
            <a:headEnd/>
            <a:tailEnd/>
          </a:ln>
          <a:effectLst/>
        </p:spPr>
        <p:txBody>
          <a:bodyPr lIns="163284" tIns="81642" rIns="163284" bIns="81642">
            <a:spAutoFit/>
          </a:bodyPr>
          <a:lstStyle/>
          <a:p>
            <a:pPr algn="ctr">
              <a:spcBef>
                <a:spcPct val="50000"/>
              </a:spcBef>
              <a:defRPr/>
            </a:pPr>
            <a:r>
              <a:rPr lang="en-US" sz="6400" b="1" dirty="0" err="1">
                <a:solidFill>
                  <a:srgbClr val="0000FF"/>
                </a:solidFill>
                <a:latin typeface="+mj-lt"/>
              </a:rPr>
              <a:t>KÍNH</a:t>
            </a:r>
            <a:r>
              <a:rPr lang="en-US" sz="6400" b="1" dirty="0">
                <a:solidFill>
                  <a:srgbClr val="0000FF"/>
                </a:solidFill>
                <a:latin typeface="+mj-lt"/>
              </a:rPr>
              <a:t> </a:t>
            </a:r>
            <a:r>
              <a:rPr lang="en-US" sz="6400" b="1" dirty="0" err="1">
                <a:solidFill>
                  <a:srgbClr val="0000FF"/>
                </a:solidFill>
                <a:latin typeface="+mj-lt"/>
              </a:rPr>
              <a:t>CHÀO</a:t>
            </a:r>
            <a:r>
              <a:rPr lang="en-US" sz="6400" b="1" dirty="0">
                <a:solidFill>
                  <a:srgbClr val="0000FF"/>
                </a:solidFill>
                <a:latin typeface="+mj-lt"/>
              </a:rPr>
              <a:t> </a:t>
            </a:r>
            <a:r>
              <a:rPr lang="en-US" sz="6400" b="1" dirty="0" err="1">
                <a:solidFill>
                  <a:srgbClr val="0000FF"/>
                </a:solidFill>
                <a:latin typeface="+mj-lt"/>
              </a:rPr>
              <a:t>QUÝ</a:t>
            </a:r>
            <a:r>
              <a:rPr lang="en-US" sz="6400" b="1" dirty="0">
                <a:solidFill>
                  <a:srgbClr val="0000FF"/>
                </a:solidFill>
                <a:latin typeface="+mj-lt"/>
              </a:rPr>
              <a:t> </a:t>
            </a:r>
            <a:r>
              <a:rPr lang="en-US" sz="6400" b="1" dirty="0" err="1">
                <a:solidFill>
                  <a:srgbClr val="0000FF"/>
                </a:solidFill>
                <a:latin typeface="+mj-lt"/>
              </a:rPr>
              <a:t>THẦY</a:t>
            </a:r>
            <a:r>
              <a:rPr lang="en-US" sz="6400" b="1" dirty="0">
                <a:solidFill>
                  <a:srgbClr val="0000FF"/>
                </a:solidFill>
                <a:latin typeface="+mj-lt"/>
              </a:rPr>
              <a:t> </a:t>
            </a:r>
            <a:r>
              <a:rPr lang="en-US" sz="6400" b="1" dirty="0" err="1">
                <a:solidFill>
                  <a:srgbClr val="0000FF"/>
                </a:solidFill>
                <a:latin typeface="+mj-lt"/>
              </a:rPr>
              <a:t>CÔ</a:t>
            </a:r>
            <a:r>
              <a:rPr lang="en-US" sz="6400" b="1" dirty="0">
                <a:solidFill>
                  <a:srgbClr val="0000FF"/>
                </a:solidFill>
                <a:latin typeface="+mj-lt"/>
              </a:rPr>
              <a:t> </a:t>
            </a:r>
            <a:r>
              <a:rPr lang="en-US" sz="6400" b="1" dirty="0" err="1">
                <a:solidFill>
                  <a:srgbClr val="0000FF"/>
                </a:solidFill>
                <a:latin typeface="+mj-lt"/>
              </a:rPr>
              <a:t>GIÁO</a:t>
            </a:r>
            <a:r>
              <a:rPr lang="en-US" sz="6400" b="1" dirty="0">
                <a:solidFill>
                  <a:srgbClr val="0000FF"/>
                </a:solidFill>
                <a:latin typeface="+mj-lt"/>
              </a:rPr>
              <a:t> </a:t>
            </a:r>
          </a:p>
          <a:p>
            <a:pPr algn="ctr">
              <a:spcBef>
                <a:spcPct val="50000"/>
              </a:spcBef>
              <a:defRPr/>
            </a:pPr>
            <a:r>
              <a:rPr lang="en-US" sz="6400" b="1" dirty="0" err="1">
                <a:solidFill>
                  <a:srgbClr val="0000FF"/>
                </a:solidFill>
                <a:latin typeface="+mj-lt"/>
              </a:rPr>
              <a:t>VÀ</a:t>
            </a:r>
            <a:r>
              <a:rPr lang="en-US" sz="6400" b="1" dirty="0">
                <a:solidFill>
                  <a:srgbClr val="0000FF"/>
                </a:solidFill>
                <a:latin typeface="+mj-lt"/>
              </a:rPr>
              <a:t> </a:t>
            </a:r>
            <a:r>
              <a:rPr lang="en-US" sz="6400" b="1" dirty="0" err="1">
                <a:solidFill>
                  <a:srgbClr val="0000FF"/>
                </a:solidFill>
                <a:latin typeface="+mj-lt"/>
              </a:rPr>
              <a:t>CÁC</a:t>
            </a:r>
            <a:r>
              <a:rPr lang="en-US" sz="6400" b="1" dirty="0">
                <a:solidFill>
                  <a:srgbClr val="0000FF"/>
                </a:solidFill>
                <a:latin typeface="+mj-lt"/>
              </a:rPr>
              <a:t> </a:t>
            </a:r>
            <a:r>
              <a:rPr lang="en-US" sz="6400" b="1" dirty="0" err="1">
                <a:solidFill>
                  <a:srgbClr val="0000FF"/>
                </a:solidFill>
                <a:latin typeface="+mj-lt"/>
              </a:rPr>
              <a:t>EM</a:t>
            </a:r>
            <a:r>
              <a:rPr lang="en-US" sz="6400" b="1" dirty="0">
                <a:solidFill>
                  <a:srgbClr val="0000FF"/>
                </a:solidFill>
                <a:latin typeface="+mj-lt"/>
              </a:rPr>
              <a:t> </a:t>
            </a:r>
            <a:r>
              <a:rPr lang="en-US" sz="6400" b="1" dirty="0" err="1">
                <a:solidFill>
                  <a:srgbClr val="0000FF"/>
                </a:solidFill>
                <a:latin typeface="+mj-lt"/>
              </a:rPr>
              <a:t>HỌC</a:t>
            </a:r>
            <a:r>
              <a:rPr lang="en-US" sz="6400" b="1" dirty="0">
                <a:solidFill>
                  <a:srgbClr val="0000FF"/>
                </a:solidFill>
                <a:latin typeface="+mj-lt"/>
              </a:rPr>
              <a:t> </a:t>
            </a:r>
            <a:r>
              <a:rPr lang="en-US" sz="6400" b="1" dirty="0" err="1">
                <a:solidFill>
                  <a:srgbClr val="0000FF"/>
                </a:solidFill>
                <a:latin typeface="+mj-lt"/>
              </a:rPr>
              <a:t>SINH</a:t>
            </a:r>
            <a:r>
              <a:rPr lang="en-US" sz="6400" b="1" dirty="0">
                <a:solidFill>
                  <a:srgbClr val="0000FF"/>
                </a:solidFill>
                <a:latin typeface="+mj-lt"/>
              </a:rPr>
              <a:t> </a:t>
            </a:r>
          </a:p>
          <a:p>
            <a:pPr algn="ctr">
              <a:spcBef>
                <a:spcPct val="50000"/>
              </a:spcBef>
              <a:defRPr/>
            </a:pPr>
            <a:r>
              <a:rPr lang="en-US" sz="6400" b="1" dirty="0" err="1">
                <a:solidFill>
                  <a:srgbClr val="0000FF"/>
                </a:solidFill>
                <a:latin typeface="+mj-lt"/>
              </a:rPr>
              <a:t>THÂN</a:t>
            </a:r>
            <a:r>
              <a:rPr lang="en-US" sz="6400" b="1" dirty="0">
                <a:solidFill>
                  <a:srgbClr val="0000FF"/>
                </a:solidFill>
                <a:latin typeface="+mj-lt"/>
              </a:rPr>
              <a:t> </a:t>
            </a:r>
            <a:r>
              <a:rPr lang="en-US" sz="6400" b="1" dirty="0" err="1">
                <a:solidFill>
                  <a:srgbClr val="0000FF"/>
                </a:solidFill>
                <a:latin typeface="+mj-lt"/>
              </a:rPr>
              <a:t>MẾN</a:t>
            </a:r>
            <a:r>
              <a:rPr lang="en-US" sz="6400" b="1" dirty="0">
                <a:solidFill>
                  <a:srgbClr val="0000FF"/>
                </a:solidFill>
                <a:latin typeface="+mj-lt"/>
              </a:rPr>
              <a:t>!</a:t>
            </a:r>
          </a:p>
        </p:txBody>
      </p:sp>
      <p:pic>
        <p:nvPicPr>
          <p:cNvPr id="1040" name="Picture 19" descr="Guage-02"/>
          <p:cNvPicPr>
            <a:picLocks noChangeAspect="1" noChangeArrowheads="1" noCrop="1"/>
          </p:cNvPicPr>
          <p:nvPr/>
        </p:nvPicPr>
        <p:blipFill>
          <a:blip r:embed="rId7"/>
          <a:srcRect/>
          <a:stretch>
            <a:fillRect/>
          </a:stretch>
        </p:blipFill>
        <p:spPr bwMode="auto">
          <a:xfrm>
            <a:off x="0" y="9029700"/>
            <a:ext cx="1981200" cy="1257300"/>
          </a:xfrm>
          <a:prstGeom prst="rect">
            <a:avLst/>
          </a:prstGeom>
          <a:noFill/>
          <a:ln w="9525">
            <a:noFill/>
            <a:miter lim="800000"/>
            <a:headEnd/>
            <a:tailEnd/>
          </a:ln>
        </p:spPr>
      </p:pic>
      <p:pic>
        <p:nvPicPr>
          <p:cNvPr id="1041" name="Picture 20" descr="butterflies_flowers_md_wht"/>
          <p:cNvPicPr>
            <a:picLocks noChangeAspect="1" noChangeArrowheads="1" noCrop="1"/>
          </p:cNvPicPr>
          <p:nvPr/>
        </p:nvPicPr>
        <p:blipFill>
          <a:blip r:embed="rId8"/>
          <a:srcRect/>
          <a:stretch>
            <a:fillRect/>
          </a:stretch>
        </p:blipFill>
        <p:spPr bwMode="auto">
          <a:xfrm>
            <a:off x="1981200" y="9029700"/>
            <a:ext cx="1981200" cy="1257300"/>
          </a:xfrm>
          <a:prstGeom prst="rect">
            <a:avLst/>
          </a:prstGeom>
          <a:noFill/>
          <a:ln w="9525">
            <a:noFill/>
            <a:miter lim="800000"/>
            <a:headEnd/>
            <a:tailEnd/>
          </a:ln>
        </p:spPr>
      </p:pic>
      <p:pic>
        <p:nvPicPr>
          <p:cNvPr id="1042" name="Picture 21" descr="butterflies_flowers_md_wht"/>
          <p:cNvPicPr>
            <a:picLocks noChangeAspect="1" noChangeArrowheads="1" noCrop="1"/>
          </p:cNvPicPr>
          <p:nvPr/>
        </p:nvPicPr>
        <p:blipFill>
          <a:blip r:embed="rId8"/>
          <a:srcRect/>
          <a:stretch>
            <a:fillRect/>
          </a:stretch>
        </p:blipFill>
        <p:spPr bwMode="auto">
          <a:xfrm>
            <a:off x="3810000" y="9029700"/>
            <a:ext cx="1981200" cy="1257300"/>
          </a:xfrm>
          <a:prstGeom prst="rect">
            <a:avLst/>
          </a:prstGeom>
          <a:noFill/>
          <a:ln w="9525">
            <a:noFill/>
            <a:miter lim="800000"/>
            <a:headEnd/>
            <a:tailEnd/>
          </a:ln>
        </p:spPr>
      </p:pic>
      <p:pic>
        <p:nvPicPr>
          <p:cNvPr id="1043" name="Picture 22" descr="butterflies_flowers_md_wht"/>
          <p:cNvPicPr>
            <a:picLocks noChangeAspect="1" noChangeArrowheads="1" noCrop="1"/>
          </p:cNvPicPr>
          <p:nvPr/>
        </p:nvPicPr>
        <p:blipFill>
          <a:blip r:embed="rId8"/>
          <a:srcRect/>
          <a:stretch>
            <a:fillRect/>
          </a:stretch>
        </p:blipFill>
        <p:spPr bwMode="auto">
          <a:xfrm>
            <a:off x="5638800" y="9029700"/>
            <a:ext cx="2133600" cy="1257300"/>
          </a:xfrm>
          <a:prstGeom prst="rect">
            <a:avLst/>
          </a:prstGeom>
          <a:noFill/>
          <a:ln w="9525">
            <a:noFill/>
            <a:miter lim="800000"/>
            <a:headEnd/>
            <a:tailEnd/>
          </a:ln>
        </p:spPr>
      </p:pic>
      <p:pic>
        <p:nvPicPr>
          <p:cNvPr id="1044" name="Picture 23" descr="butterflies_flowers_md_wht"/>
          <p:cNvPicPr>
            <a:picLocks noChangeAspect="1" noChangeArrowheads="1" noCrop="1"/>
          </p:cNvPicPr>
          <p:nvPr/>
        </p:nvPicPr>
        <p:blipFill>
          <a:blip r:embed="rId8"/>
          <a:srcRect/>
          <a:stretch>
            <a:fillRect/>
          </a:stretch>
        </p:blipFill>
        <p:spPr bwMode="auto">
          <a:xfrm>
            <a:off x="7620000" y="9029700"/>
            <a:ext cx="2133600" cy="1257300"/>
          </a:xfrm>
          <a:prstGeom prst="rect">
            <a:avLst/>
          </a:prstGeom>
          <a:noFill/>
          <a:ln w="9525">
            <a:noFill/>
            <a:miter lim="800000"/>
            <a:headEnd/>
            <a:tailEnd/>
          </a:ln>
        </p:spPr>
      </p:pic>
      <p:pic>
        <p:nvPicPr>
          <p:cNvPr id="1045" name="Picture 24" descr="butterflies_flowers_md_wht"/>
          <p:cNvPicPr>
            <a:picLocks noChangeAspect="1" noChangeArrowheads="1" noCrop="1"/>
          </p:cNvPicPr>
          <p:nvPr/>
        </p:nvPicPr>
        <p:blipFill>
          <a:blip r:embed="rId8"/>
          <a:srcRect/>
          <a:stretch>
            <a:fillRect/>
          </a:stretch>
        </p:blipFill>
        <p:spPr bwMode="auto">
          <a:xfrm>
            <a:off x="9601200" y="9029700"/>
            <a:ext cx="2133600" cy="1257300"/>
          </a:xfrm>
          <a:prstGeom prst="rect">
            <a:avLst/>
          </a:prstGeom>
          <a:noFill/>
          <a:ln w="9525">
            <a:noFill/>
            <a:miter lim="800000"/>
            <a:headEnd/>
            <a:tailEnd/>
          </a:ln>
        </p:spPr>
      </p:pic>
      <p:pic>
        <p:nvPicPr>
          <p:cNvPr id="1046" name="Picture 25" descr="butterflies_flowers_md_wht"/>
          <p:cNvPicPr>
            <a:picLocks noChangeAspect="1" noChangeArrowheads="1" noCrop="1"/>
          </p:cNvPicPr>
          <p:nvPr/>
        </p:nvPicPr>
        <p:blipFill>
          <a:blip r:embed="rId8"/>
          <a:srcRect/>
          <a:stretch>
            <a:fillRect/>
          </a:stretch>
        </p:blipFill>
        <p:spPr bwMode="auto">
          <a:xfrm>
            <a:off x="11734800" y="9029700"/>
            <a:ext cx="2438400" cy="1257300"/>
          </a:xfrm>
          <a:prstGeom prst="rect">
            <a:avLst/>
          </a:prstGeom>
          <a:noFill/>
          <a:ln w="9525">
            <a:noFill/>
            <a:miter lim="800000"/>
            <a:headEnd/>
            <a:tailEnd/>
          </a:ln>
        </p:spPr>
      </p:pic>
      <p:graphicFrame>
        <p:nvGraphicFramePr>
          <p:cNvPr id="1026" name="Object 26"/>
          <p:cNvGraphicFramePr>
            <a:graphicFrameLocks noChangeAspect="1"/>
          </p:cNvGraphicFramePr>
          <p:nvPr/>
        </p:nvGraphicFramePr>
        <p:xfrm>
          <a:off x="14376400" y="5029200"/>
          <a:ext cx="3911600" cy="5257800"/>
        </p:xfrm>
        <a:graphic>
          <a:graphicData uri="http://schemas.openxmlformats.org/presentationml/2006/ole">
            <mc:AlternateContent xmlns:mc="http://schemas.openxmlformats.org/markup-compatibility/2006">
              <mc:Choice xmlns:v="urn:schemas-microsoft-com:vml" Requires="v">
                <p:oleObj spid="_x0000_s1040" name="Clip" r:id="rId9" imgW="1999440" imgH="1831320" progId="">
                  <p:embed/>
                </p:oleObj>
              </mc:Choice>
              <mc:Fallback>
                <p:oleObj name="Clip" r:id="rId9" imgW="1999440" imgH="1831320" progId="">
                  <p:embed/>
                  <p:pic>
                    <p:nvPicPr>
                      <p:cNvPr id="0"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76400" y="5029200"/>
                        <a:ext cx="3911600" cy="525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83" name="WordArt 27"/>
          <p:cNvSpPr>
            <a:spLocks noChangeArrowheads="1" noChangeShapeType="1" noTextEdit="1"/>
          </p:cNvSpPr>
          <p:nvPr/>
        </p:nvSpPr>
        <p:spPr bwMode="auto">
          <a:xfrm flipH="1" flipV="1">
            <a:off x="579166" y="342900"/>
            <a:ext cx="3070766" cy="2971800"/>
          </a:xfrm>
          <a:prstGeom prst="rect">
            <a:avLst/>
          </a:prstGeom>
        </p:spPr>
        <p:txBody>
          <a:bodyPr spcFirstLastPara="1" wrap="none" lIns="163284" tIns="81642" rIns="163284" bIns="81642" fromWordArt="1">
            <a:prstTxWarp prst="textCircle">
              <a:avLst>
                <a:gd name="adj" fmla="val 11280892"/>
              </a:avLst>
            </a:prstTxWarp>
          </a:bodyPr>
          <a:lstStyle/>
          <a:p>
            <a:pPr algn="ct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Đoàn</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a:t>
            </a: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kết</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a:t>
            </a: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Chăm</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a:t>
            </a: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ngoan</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 </a:t>
            </a: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Học</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a:t>
            </a:r>
            <a:r>
              <a:rPr lang="en-US" sz="6400" kern="10" dirty="0" err="1">
                <a:ln w="9525">
                  <a:solidFill>
                    <a:srgbClr val="FF6600"/>
                  </a:solidFill>
                  <a:round/>
                  <a:headEnd/>
                  <a:tailEnd/>
                </a:ln>
                <a:solidFill>
                  <a:srgbClr val="FF0000"/>
                </a:solidFill>
                <a:latin typeface="Arial" panose="020B0604020202020204" pitchFamily="34" charset="0"/>
                <a:cs typeface="Arial" panose="020B0604020202020204" pitchFamily="34" charset="0"/>
              </a:rPr>
              <a:t>giỏi</a:t>
            </a:r>
            <a:r>
              <a:rPr lang="en-US" sz="6400" kern="10" dirty="0">
                <a:ln w="9525">
                  <a:solidFill>
                    <a:srgbClr val="FF6600"/>
                  </a:solidFill>
                  <a:round/>
                  <a:headEnd/>
                  <a:tailEnd/>
                </a:ln>
                <a:solidFill>
                  <a:srgbClr val="FF0000"/>
                </a:solidFill>
                <a:latin typeface="Arial" panose="020B0604020202020204" pitchFamily="34" charset="0"/>
                <a:cs typeface="Arial" panose="020B0604020202020204" pitchFamily="34" charset="0"/>
              </a:rPr>
              <a:t> -</a:t>
            </a:r>
          </a:p>
        </p:txBody>
      </p:sp>
      <p:sp>
        <p:nvSpPr>
          <p:cNvPr id="45084" name="Oval 28"/>
          <p:cNvSpPr>
            <a:spLocks noChangeArrowheads="1"/>
          </p:cNvSpPr>
          <p:nvPr/>
        </p:nvSpPr>
        <p:spPr bwMode="auto">
          <a:xfrm>
            <a:off x="990600" y="1257300"/>
            <a:ext cx="2286000" cy="1371600"/>
          </a:xfrm>
          <a:prstGeom prst="ellipse">
            <a:avLst/>
          </a:prstGeom>
          <a:noFill/>
          <a:ln w="9525">
            <a:solidFill>
              <a:srgbClr val="FFFFFF"/>
            </a:solidFill>
            <a:round/>
            <a:headEnd/>
            <a:tailEnd/>
          </a:ln>
        </p:spPr>
        <p:txBody>
          <a:bodyPr wrap="none" lIns="163284" tIns="81642" rIns="163284" bIns="81642" anchor="ctr"/>
          <a:lstStyle/>
          <a:p>
            <a:pPr algn="ctr" eaLnBrk="0" hangingPunct="0"/>
            <a:r>
              <a:rPr lang="en-US" sz="4300" b="1" dirty="0" err="1">
                <a:solidFill>
                  <a:srgbClr val="FF0066"/>
                </a:solidFill>
              </a:rPr>
              <a:t>LỚP</a:t>
            </a:r>
            <a:r>
              <a:rPr lang="en-US" sz="4300" b="1" dirty="0">
                <a:solidFill>
                  <a:srgbClr val="FF0066"/>
                </a:solidFill>
              </a:rPr>
              <a:t>: </a:t>
            </a:r>
            <a:r>
              <a:rPr lang="en-US" sz="4300" b="1" dirty="0" err="1">
                <a:solidFill>
                  <a:srgbClr val="FF0066"/>
                </a:solidFill>
              </a:rPr>
              <a:t>9A</a:t>
            </a:r>
            <a:endParaRPr lang="en-US" sz="4300" b="1" dirty="0">
              <a:solidFill>
                <a:srgbClr val="FF0066"/>
              </a:solidFill>
            </a:endParaRPr>
          </a:p>
        </p:txBody>
      </p:sp>
      <p:sp>
        <p:nvSpPr>
          <p:cNvPr id="45085" name="Text Box 29"/>
          <p:cNvSpPr txBox="1">
            <a:spLocks noChangeArrowheads="1"/>
          </p:cNvSpPr>
          <p:nvPr/>
        </p:nvSpPr>
        <p:spPr bwMode="auto">
          <a:xfrm>
            <a:off x="6781800" y="52388"/>
            <a:ext cx="6324600" cy="718876"/>
          </a:xfrm>
          <a:prstGeom prst="rect">
            <a:avLst/>
          </a:prstGeom>
          <a:solidFill>
            <a:srgbClr val="FFFFCC"/>
          </a:solidFill>
          <a:ln w="9525">
            <a:solidFill>
              <a:schemeClr val="bg1"/>
            </a:solidFill>
            <a:miter lim="800000"/>
            <a:headEnd/>
            <a:tailEnd/>
          </a:ln>
          <a:effectLst/>
        </p:spPr>
        <p:txBody>
          <a:bodyPr wrap="square" lIns="163284" tIns="81642" rIns="163284" bIns="81642">
            <a:spAutoFit/>
          </a:bodyPr>
          <a:lstStyle/>
          <a:p>
            <a:pPr algn="ctr">
              <a:spcBef>
                <a:spcPct val="50000"/>
              </a:spcBef>
              <a:defRPr/>
            </a:pPr>
            <a:r>
              <a:rPr lang="en-US" sz="3600" b="1" dirty="0" err="1">
                <a:solidFill>
                  <a:srgbClr val="0000CC"/>
                </a:solidFill>
                <a:latin typeface="+mj-lt"/>
              </a:rPr>
              <a:t>TRƯỜNG</a:t>
            </a:r>
            <a:r>
              <a:rPr lang="en-US" sz="3600" b="1" dirty="0">
                <a:solidFill>
                  <a:srgbClr val="0000CC"/>
                </a:solidFill>
                <a:latin typeface="+mj-lt"/>
              </a:rPr>
              <a:t> </a:t>
            </a:r>
            <a:r>
              <a:rPr lang="en-US" sz="3600" b="1" dirty="0" err="1">
                <a:solidFill>
                  <a:srgbClr val="0000CC"/>
                </a:solidFill>
                <a:latin typeface="+mj-lt"/>
              </a:rPr>
              <a:t>THCS</a:t>
            </a:r>
            <a:r>
              <a:rPr lang="en-US" sz="3600" b="1" dirty="0">
                <a:solidFill>
                  <a:srgbClr val="0000CC"/>
                </a:solidFill>
                <a:latin typeface="+mj-lt"/>
              </a:rPr>
              <a:t> </a:t>
            </a:r>
            <a:r>
              <a:rPr lang="en-US" sz="3600" b="1" dirty="0" err="1">
                <a:solidFill>
                  <a:srgbClr val="0000CC"/>
                </a:solidFill>
                <a:latin typeface="+mj-lt"/>
              </a:rPr>
              <a:t>XÃ</a:t>
            </a:r>
            <a:r>
              <a:rPr lang="en-US" sz="3600" b="1" dirty="0">
                <a:solidFill>
                  <a:srgbClr val="0000CC"/>
                </a:solidFill>
                <a:latin typeface="+mj-lt"/>
              </a:rPr>
              <a:t> </a:t>
            </a:r>
            <a:r>
              <a:rPr lang="en-US" sz="3600" b="1" dirty="0" err="1">
                <a:solidFill>
                  <a:srgbClr val="0000CC"/>
                </a:solidFill>
                <a:latin typeface="+mj-lt"/>
              </a:rPr>
              <a:t>NGỌK</a:t>
            </a:r>
            <a:r>
              <a:rPr lang="en-US" sz="3600" b="1" dirty="0">
                <a:solidFill>
                  <a:srgbClr val="0000CC"/>
                </a:solidFill>
                <a:latin typeface="+mj-lt"/>
              </a:rPr>
              <a:t> </a:t>
            </a:r>
            <a:r>
              <a:rPr lang="en-US" sz="3600" b="1" dirty="0" err="1">
                <a:solidFill>
                  <a:srgbClr val="0000CC"/>
                </a:solidFill>
                <a:latin typeface="+mj-lt"/>
              </a:rPr>
              <a:t>RÉO</a:t>
            </a:r>
            <a:endParaRPr lang="en-US" sz="3600" b="1" dirty="0">
              <a:solidFill>
                <a:srgbClr val="0000CC"/>
              </a:solidFill>
              <a:latin typeface="+mj-lt"/>
            </a:endParaRPr>
          </a:p>
        </p:txBody>
      </p:sp>
      <p:sp>
        <p:nvSpPr>
          <p:cNvPr id="45086" name="Text Box 30"/>
          <p:cNvSpPr txBox="1">
            <a:spLocks noChangeArrowheads="1"/>
          </p:cNvSpPr>
          <p:nvPr/>
        </p:nvSpPr>
        <p:spPr bwMode="auto">
          <a:xfrm>
            <a:off x="7289800" y="8229601"/>
            <a:ext cx="7010400" cy="718876"/>
          </a:xfrm>
          <a:prstGeom prst="rect">
            <a:avLst/>
          </a:prstGeom>
          <a:solidFill>
            <a:srgbClr val="FFFFCC"/>
          </a:solidFill>
          <a:ln w="9525">
            <a:noFill/>
            <a:miter lim="800000"/>
            <a:headEnd/>
            <a:tailEnd/>
          </a:ln>
          <a:effectLst/>
        </p:spPr>
        <p:txBody>
          <a:bodyPr lIns="163284" tIns="81642" rIns="163284" bIns="81642">
            <a:spAutoFit/>
          </a:bodyPr>
          <a:lstStyle/>
          <a:p>
            <a:pPr algn="ctr">
              <a:spcBef>
                <a:spcPct val="50000"/>
              </a:spcBef>
              <a:defRPr/>
            </a:pPr>
            <a:r>
              <a:rPr lang="en-US" sz="3600" b="1" dirty="0" err="1">
                <a:solidFill>
                  <a:srgbClr val="0000CC"/>
                </a:solidFill>
                <a:latin typeface="+mj-lt"/>
              </a:rPr>
              <a:t>Giáo</a:t>
            </a:r>
            <a:r>
              <a:rPr lang="en-US" sz="3600" b="1" dirty="0">
                <a:solidFill>
                  <a:srgbClr val="0000CC"/>
                </a:solidFill>
                <a:latin typeface="+mj-lt"/>
              </a:rPr>
              <a:t> </a:t>
            </a:r>
            <a:r>
              <a:rPr lang="en-US" sz="3600" b="1" dirty="0" err="1">
                <a:solidFill>
                  <a:srgbClr val="0000CC"/>
                </a:solidFill>
                <a:latin typeface="+mj-lt"/>
              </a:rPr>
              <a:t>viên</a:t>
            </a:r>
            <a:r>
              <a:rPr lang="en-US" sz="3600" b="1" dirty="0">
                <a:solidFill>
                  <a:srgbClr val="0000CC"/>
                </a:solidFill>
                <a:latin typeface="+mj-lt"/>
              </a:rPr>
              <a:t>: </a:t>
            </a:r>
            <a:r>
              <a:rPr lang="en-US" sz="3600" b="1" dirty="0" err="1">
                <a:solidFill>
                  <a:srgbClr val="0000CC"/>
                </a:solidFill>
                <a:latin typeface="+mj-lt"/>
              </a:rPr>
              <a:t>Phạm</a:t>
            </a:r>
            <a:r>
              <a:rPr lang="en-US" sz="3600" b="1" dirty="0">
                <a:solidFill>
                  <a:srgbClr val="0000CC"/>
                </a:solidFill>
                <a:latin typeface="+mj-lt"/>
              </a:rPr>
              <a:t> Thu </a:t>
            </a:r>
            <a:r>
              <a:rPr lang="en-US" sz="3600" b="1" dirty="0" err="1">
                <a:solidFill>
                  <a:srgbClr val="0000CC"/>
                </a:solidFill>
                <a:latin typeface="+mj-lt"/>
              </a:rPr>
              <a:t>Hiền</a:t>
            </a:r>
            <a:endParaRPr lang="en-US" sz="3600" b="1" dirty="0">
              <a:solidFill>
                <a:srgbClr val="0000CC"/>
              </a:solidFill>
              <a:latin typeface="+mj-lt"/>
            </a:endParaRPr>
          </a:p>
        </p:txBody>
      </p:sp>
      <p:pic>
        <p:nvPicPr>
          <p:cNvPr id="1051" name="Picture 31" descr="Bellcoll"/>
          <p:cNvPicPr>
            <a:picLocks noChangeAspect="1" noChangeArrowheads="1" noCrop="1"/>
          </p:cNvPicPr>
          <p:nvPr/>
        </p:nvPicPr>
        <p:blipFill>
          <a:blip r:embed="rId11"/>
          <a:srcRect/>
          <a:stretch>
            <a:fillRect/>
          </a:stretch>
        </p:blipFill>
        <p:spPr bwMode="auto">
          <a:xfrm>
            <a:off x="15544800" y="-23813"/>
            <a:ext cx="2743200" cy="1885950"/>
          </a:xfrm>
          <a:prstGeom prst="rect">
            <a:avLst/>
          </a:prstGeom>
          <a:noFill/>
          <a:ln w="9525">
            <a:noFill/>
            <a:miter lim="800000"/>
            <a:headEnd/>
            <a:tailEnd/>
          </a:ln>
        </p:spPr>
      </p:pic>
    </p:spTree>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4507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507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5073"/>
                                        </p:tgtEl>
                                        <p:attrNameLst>
                                          <p:attrName>r</p:attrName>
                                        </p:attrNameLst>
                                      </p:cBhvr>
                                    </p:animRot>
                                  </p:childTnLst>
                                </p:cTn>
                              </p:par>
                              <p:par>
                                <p:cTn id="11" presetID="40" presetClass="entr" presetSubtype="0" repeatCount="indefinite" fill="hold" grpId="0" nodeType="withEffect">
                                  <p:stCondLst>
                                    <p:cond delay="0"/>
                                  </p:stCondLst>
                                  <p:iterate type="lt">
                                    <p:tmPct val="10000"/>
                                  </p:iterate>
                                  <p:childTnLst>
                                    <p:set>
                                      <p:cBhvr>
                                        <p:cTn id="12" dur="1" fill="hold">
                                          <p:stCondLst>
                                            <p:cond delay="0"/>
                                          </p:stCondLst>
                                        </p:cTn>
                                        <p:tgtEl>
                                          <p:spTgt spid="45074"/>
                                        </p:tgtEl>
                                        <p:attrNameLst>
                                          <p:attrName>style.visibility</p:attrName>
                                        </p:attrNameLst>
                                      </p:cBhvr>
                                      <p:to>
                                        <p:strVal val="visible"/>
                                      </p:to>
                                    </p:set>
                                    <p:animEffect transition="in" filter="fade">
                                      <p:cBhvr>
                                        <p:cTn id="13" dur="1000"/>
                                        <p:tgtEl>
                                          <p:spTgt spid="45074"/>
                                        </p:tgtEl>
                                      </p:cBhvr>
                                    </p:animEffect>
                                    <p:anim calcmode="lin" valueType="num">
                                      <p:cBhvr>
                                        <p:cTn id="14" dur="1000" fill="hold"/>
                                        <p:tgtEl>
                                          <p:spTgt spid="45074"/>
                                        </p:tgtEl>
                                        <p:attrNameLst>
                                          <p:attrName>ppt_x</p:attrName>
                                        </p:attrNameLst>
                                      </p:cBhvr>
                                      <p:tavLst>
                                        <p:tav tm="0">
                                          <p:val>
                                            <p:strVal val="#ppt_x-.1"/>
                                          </p:val>
                                        </p:tav>
                                        <p:tav tm="100000">
                                          <p:val>
                                            <p:strVal val="#ppt_x"/>
                                          </p:val>
                                        </p:tav>
                                      </p:tavLst>
                                    </p:anim>
                                    <p:anim calcmode="lin" valueType="num">
                                      <p:cBhvr>
                                        <p:cTn id="15" dur="1000" fill="hold"/>
                                        <p:tgtEl>
                                          <p:spTgt spid="4507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grpId="0" nodeType="withEffect">
                                  <p:stCondLst>
                                    <p:cond delay="0"/>
                                  </p:stCondLst>
                                  <p:childTnLst>
                                    <p:animRot by="21600000">
                                      <p:cBhvr>
                                        <p:cTn id="17" dur="25000" fill="hold"/>
                                        <p:tgtEl>
                                          <p:spTgt spid="45083"/>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3" name="Mai truong men yeu.wav"/>
                                        </p:tgtEl>
                                      </p:cMediaNode>
                                    </p:audio>
                                  </p:subTnLst>
                                </p:cTn>
                              </p:par>
                              <p:par>
                                <p:cTn id="18" presetID="23" presetClass="emph" presetSubtype="0" repeatCount="indefinite" fill="hold" grpId="0" nodeType="withEffect">
                                  <p:stCondLst>
                                    <p:cond delay="0"/>
                                  </p:stCondLst>
                                  <p:childTnLst>
                                    <p:animClr clrSpc="hsl" dir="cw">
                                      <p:cBhvr override="childStyle">
                                        <p:cTn id="19" dur="500" fill="hold"/>
                                        <p:tgtEl>
                                          <p:spTgt spid="45084"/>
                                        </p:tgtEl>
                                        <p:attrNameLst>
                                          <p:attrName>style.color</p:attrName>
                                        </p:attrNameLst>
                                      </p:cBhvr>
                                      <p:by>
                                        <p:hsl h="10842353" s="0" l="0"/>
                                      </p:by>
                                    </p:animClr>
                                    <p:animClr clrSpc="hsl" dir="cw">
                                      <p:cBhvr>
                                        <p:cTn id="20" dur="500" fill="hold"/>
                                        <p:tgtEl>
                                          <p:spTgt spid="45084"/>
                                        </p:tgtEl>
                                        <p:attrNameLst>
                                          <p:attrName>fillcolor</p:attrName>
                                        </p:attrNameLst>
                                      </p:cBhvr>
                                      <p:by>
                                        <p:hsl h="10842353" s="0" l="0"/>
                                      </p:by>
                                    </p:animClr>
                                    <p:animClr clrSpc="hsl" dir="cw">
                                      <p:cBhvr>
                                        <p:cTn id="21" dur="500" fill="hold"/>
                                        <p:tgtEl>
                                          <p:spTgt spid="45084"/>
                                        </p:tgtEl>
                                        <p:attrNameLst>
                                          <p:attrName>stroke.color</p:attrName>
                                        </p:attrNameLst>
                                      </p:cBhvr>
                                      <p:by>
                                        <p:hsl h="10842353" s="0" l="0"/>
                                      </p:by>
                                    </p:animClr>
                                    <p:set>
                                      <p:cBhvr>
                                        <p:cTn id="22" dur="500" fill="hold"/>
                                        <p:tgtEl>
                                          <p:spTgt spid="45084"/>
                                        </p:tgtEl>
                                        <p:attrNameLst>
                                          <p:attrName>fill.type</p:attrName>
                                        </p:attrNameLst>
                                      </p:cBhvr>
                                      <p:to>
                                        <p:strVal val="solid"/>
                                      </p:to>
                                    </p:set>
                                  </p:childTnLst>
                                </p:cTn>
                              </p:par>
                              <p:par>
                                <p:cTn id="23" presetID="8" presetClass="entr" presetSubtype="16" fill="hold" grpId="0" nodeType="withEffect">
                                  <p:stCondLst>
                                    <p:cond delay="0"/>
                                  </p:stCondLst>
                                  <p:childTnLst>
                                    <p:set>
                                      <p:cBhvr>
                                        <p:cTn id="24" dur="1" fill="hold">
                                          <p:stCondLst>
                                            <p:cond delay="0"/>
                                          </p:stCondLst>
                                        </p:cTn>
                                        <p:tgtEl>
                                          <p:spTgt spid="45085"/>
                                        </p:tgtEl>
                                        <p:attrNameLst>
                                          <p:attrName>style.visibility</p:attrName>
                                        </p:attrNameLst>
                                      </p:cBhvr>
                                      <p:to>
                                        <p:strVal val="visible"/>
                                      </p:to>
                                    </p:set>
                                    <p:animEffect transition="in" filter="diamond(in)">
                                      <p:cBhvr>
                                        <p:cTn id="25" dur="2000"/>
                                        <p:tgtEl>
                                          <p:spTgt spid="4508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45086"/>
                                        </p:tgtEl>
                                        <p:attrNameLst>
                                          <p:attrName>style.visibility</p:attrName>
                                        </p:attrNameLst>
                                      </p:cBhvr>
                                      <p:to>
                                        <p:strVal val="visible"/>
                                      </p:to>
                                    </p:set>
                                    <p:animEffect transition="in" filter="diamond(in)">
                                      <p:cBhvr>
                                        <p:cTn id="28" dur="2000"/>
                                        <p:tgtEl>
                                          <p:spTgt spid="45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4" grpId="0"/>
      <p:bldP spid="45083" grpId="0" animBg="1"/>
      <p:bldP spid="45084" grpId="0" animBg="1"/>
      <p:bldP spid="45085" grpId="0" animBg="1"/>
      <p:bldP spid="4508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 y="-21385"/>
            <a:ext cx="18282928" cy="10293870"/>
          </a:xfrm>
          <a:prstGeom prst="rect">
            <a:avLst/>
          </a:prstGeom>
        </p:spPr>
      </p:pic>
      <p:sp>
        <p:nvSpPr>
          <p:cNvPr id="3" name="Rectangle 2"/>
          <p:cNvSpPr/>
          <p:nvPr/>
        </p:nvSpPr>
        <p:spPr>
          <a:xfrm>
            <a:off x="5715000" y="419100"/>
            <a:ext cx="6156365" cy="1015663"/>
          </a:xfrm>
          <a:prstGeom prst="rect">
            <a:avLst/>
          </a:prstGeom>
        </p:spPr>
        <p:txBody>
          <a:bodyPr wrap="none">
            <a:spAutoFit/>
          </a:bodyPr>
          <a:lstStyle/>
          <a:p>
            <a:r>
              <a:rPr lang="vi-VN" sz="6000" b="1" dirty="0">
                <a:solidFill>
                  <a:srgbClr val="0D0D0D"/>
                </a:solidFill>
                <a:effectLst>
                  <a:glow rad="139700">
                    <a:schemeClr val="accent2">
                      <a:satMod val="175000"/>
                      <a:alpha val="40000"/>
                    </a:schemeClr>
                  </a:glow>
                </a:effectLst>
                <a:latin typeface="Times New Roman" panose="02020603050405020304" pitchFamily="18" charset="0"/>
                <a:ea typeface="MS Mincho"/>
              </a:rPr>
              <a:t>b. Tìm hiểu chung</a:t>
            </a:r>
            <a:endParaRPr lang="en-GB" sz="6000" dirty="0">
              <a:effectLst>
                <a:glow rad="139700">
                  <a:schemeClr val="accent2">
                    <a:satMod val="175000"/>
                    <a:alpha val="40000"/>
                  </a:schemeClr>
                </a:glow>
              </a:effectLst>
            </a:endParaRPr>
          </a:p>
        </p:txBody>
      </p:sp>
    </p:spTree>
    <p:extLst>
      <p:ext uri="{BB962C8B-B14F-4D97-AF65-F5344CB8AC3E}">
        <p14:creationId xmlns:p14="http://schemas.microsoft.com/office/powerpoint/2010/main" val="2650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748084157"/>
              </p:ext>
            </p:extLst>
          </p:nvPr>
        </p:nvGraphicFramePr>
        <p:xfrm>
          <a:off x="990600" y="1638491"/>
          <a:ext cx="16230600" cy="448456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943149">
                  <a:extLst>
                    <a:ext uri="{9D8B030D-6E8A-4147-A177-3AD203B41FA5}">
                      <a16:colId xmlns:a16="http://schemas.microsoft.com/office/drawing/2014/main" val="20000"/>
                    </a:ext>
                  </a:extLst>
                </a:gridCol>
                <a:gridCol w="13287451">
                  <a:extLst>
                    <a:ext uri="{9D8B030D-6E8A-4147-A177-3AD203B41FA5}">
                      <a16:colId xmlns:a16="http://schemas.microsoft.com/office/drawing/2014/main" val="20001"/>
                    </a:ext>
                  </a:extLst>
                </a:gridCol>
              </a:tblGrid>
              <a:tr h="192594">
                <a:tc gridSpan="2">
                  <a:txBody>
                    <a:bodyPr/>
                    <a:lstStyle/>
                    <a:p>
                      <a:pPr algn="ctr">
                        <a:lnSpc>
                          <a:spcPct val="107000"/>
                        </a:lnSpc>
                        <a:spcAft>
                          <a:spcPts val="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TÌM HIỂU CHUNG VỀ TÁC PHẨM</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92594">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2594">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tài</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5587">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9999">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40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kể</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222">
                <a:tc>
                  <a:txBody>
                    <a:bodyPr/>
                    <a:lstStyle/>
                    <a:p>
                      <a:pPr>
                        <a:lnSpc>
                          <a:spcPct val="107000"/>
                        </a:lnSpc>
                        <a:spcAft>
                          <a:spcPts val="0"/>
                        </a:spcAft>
                      </a:pPr>
                      <a:r>
                        <a:rPr lang="en-US" sz="4000" b="1" i="0" dirty="0" err="1">
                          <a:effectLst/>
                          <a:latin typeface="Times New Roman" panose="02020603050405020304" pitchFamily="18" charset="0"/>
                          <a:ea typeface="Calibri" panose="020F0502020204030204" pitchFamily="34" charset="0"/>
                          <a:cs typeface="Times New Roman" panose="02020603050405020304" pitchFamily="18" charset="0"/>
                        </a:rPr>
                        <a:t>PTBĐ</a:t>
                      </a:r>
                      <a:endParaRPr lang="en-GB" sz="4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4961">
                <a:tc>
                  <a:txBody>
                    <a:bodyPr/>
                    <a:lstStyle/>
                    <a:p>
                      <a:pPr>
                        <a:lnSpc>
                          <a:spcPct val="107000"/>
                        </a:lnSpc>
                        <a:spcAft>
                          <a:spcPts val="0"/>
                        </a:spcAft>
                      </a:pPr>
                      <a:r>
                        <a:rPr lang="en-US" sz="4000" b="1" i="0">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GB" sz="4000" b="1" i="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9" marR="28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564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9" name="TextBox 19"/>
          <p:cNvSpPr txBox="1"/>
          <p:nvPr/>
        </p:nvSpPr>
        <p:spPr>
          <a:xfrm>
            <a:off x="533401" y="1104900"/>
            <a:ext cx="7391400" cy="738664"/>
          </a:xfrm>
          <a:prstGeom prst="rect">
            <a:avLst/>
          </a:prstGeom>
        </p:spPr>
        <p:txBody>
          <a:bodyPr wrap="square" lIns="0" tIns="0" rIns="0" bIns="0" rtlCol="0" anchor="t">
            <a:spAutoFit/>
          </a:bodyPr>
          <a:lstStyle/>
          <a:p>
            <a:r>
              <a:rPr lang="en-GB" sz="4800" b="1" dirty="0">
                <a:solidFill>
                  <a:srgbClr val="0000FF"/>
                </a:solidFill>
                <a:latin typeface="Times New Roman" panose="02020603050405020304" pitchFamily="18" charset="0"/>
                <a:cs typeface="Times New Roman" panose="02020603050405020304" pitchFamily="18" charset="0"/>
              </a:rPr>
              <a:t>- </a:t>
            </a:r>
            <a:r>
              <a:rPr lang="en-GB" sz="4800" b="1" dirty="0" err="1">
                <a:solidFill>
                  <a:srgbClr val="0000FF"/>
                </a:solidFill>
                <a:latin typeface="Times New Roman" panose="02020603050405020304" pitchFamily="18" charset="0"/>
                <a:cs typeface="Times New Roman" panose="02020603050405020304" pitchFamily="18" charset="0"/>
              </a:rPr>
              <a:t>Thể</a:t>
            </a:r>
            <a:r>
              <a:rPr lang="en-GB" sz="4800" b="1" dirty="0">
                <a:solidFill>
                  <a:srgbClr val="0000FF"/>
                </a:solidFill>
                <a:latin typeface="Times New Roman" panose="02020603050405020304" pitchFamily="18" charset="0"/>
                <a:cs typeface="Times New Roman" panose="02020603050405020304" pitchFamily="18" charset="0"/>
              </a:rPr>
              <a:t> </a:t>
            </a:r>
            <a:r>
              <a:rPr lang="en-GB" sz="4800" b="1" dirty="0" err="1">
                <a:solidFill>
                  <a:srgbClr val="0000FF"/>
                </a:solidFill>
                <a:latin typeface="Times New Roman" panose="02020603050405020304" pitchFamily="18" charset="0"/>
                <a:cs typeface="Times New Roman" panose="02020603050405020304" pitchFamily="18" charset="0"/>
              </a:rPr>
              <a:t>loại</a:t>
            </a:r>
            <a:r>
              <a:rPr lang="en-GB" sz="4800" b="1" dirty="0">
                <a:solidFill>
                  <a:srgbClr val="0000FF"/>
                </a:solidFill>
                <a:latin typeface="Times New Roman" panose="02020603050405020304" pitchFamily="18" charset="0"/>
                <a:cs typeface="Times New Roman" panose="02020603050405020304" pitchFamily="18" charset="0"/>
              </a:rPr>
              <a:t>:</a:t>
            </a:r>
            <a:r>
              <a:rPr lang="en-GB" sz="4800" dirty="0">
                <a:solidFill>
                  <a:srgbClr val="0000FF"/>
                </a:solidFill>
                <a:latin typeface="Times New Roman" panose="02020603050405020304" pitchFamily="18" charset="0"/>
                <a:cs typeface="Times New Roman" panose="02020603050405020304" pitchFamily="18" charset="0"/>
              </a:rPr>
              <a:t> </a:t>
            </a:r>
            <a:r>
              <a:rPr lang="en-GB" sz="4800" dirty="0" err="1">
                <a:solidFill>
                  <a:srgbClr val="0000FF"/>
                </a:solidFill>
                <a:latin typeface="Times New Roman" panose="02020603050405020304" pitchFamily="18" charset="0"/>
                <a:cs typeface="Times New Roman" panose="02020603050405020304" pitchFamily="18" charset="0"/>
              </a:rPr>
              <a:t>Truyện</a:t>
            </a:r>
            <a:r>
              <a:rPr lang="en-GB" sz="4800" dirty="0">
                <a:solidFill>
                  <a:srgbClr val="0000FF"/>
                </a:solidFill>
                <a:latin typeface="Times New Roman" panose="02020603050405020304" pitchFamily="18" charset="0"/>
                <a:cs typeface="Times New Roman" panose="02020603050405020304" pitchFamily="18" charset="0"/>
              </a:rPr>
              <a:t> </a:t>
            </a:r>
            <a:r>
              <a:rPr lang="en-GB" sz="4800" dirty="0" err="1">
                <a:solidFill>
                  <a:srgbClr val="0000FF"/>
                </a:solidFill>
                <a:latin typeface="Times New Roman" panose="02020603050405020304" pitchFamily="18" charset="0"/>
                <a:cs typeface="Times New Roman" panose="02020603050405020304" pitchFamily="18" charset="0"/>
              </a:rPr>
              <a:t>ngắn</a:t>
            </a:r>
            <a:r>
              <a:rPr lang="en-GB" sz="4800" dirty="0">
                <a:solidFill>
                  <a:srgbClr val="0000FF"/>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589350" y="2019300"/>
            <a:ext cx="5659050" cy="873701"/>
          </a:xfrm>
          <a:prstGeom prst="rect">
            <a:avLst/>
          </a:prstGeom>
        </p:spPr>
        <p:txBody>
          <a:bodyPr wrap="none">
            <a:spAutoFit/>
          </a:bodyPr>
          <a:lstStyle/>
          <a:p>
            <a:pPr algn="just">
              <a:lnSpc>
                <a:spcPct val="115000"/>
              </a:lnSpc>
              <a:spcAft>
                <a:spcPts val="0"/>
              </a:spcAft>
            </a:pP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Đề</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tài</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cha con</a:t>
            </a:r>
            <a:endParaRPr lang="en-GB" sz="4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381000" y="3086100"/>
            <a:ext cx="10439400" cy="1791260"/>
          </a:xfrm>
          <a:prstGeom prst="rect">
            <a:avLst/>
          </a:prstGeom>
        </p:spPr>
        <p:txBody>
          <a:bodyPr wrap="square">
            <a:spAutoFit/>
          </a:bodyPr>
          <a:lstStyle/>
          <a:p>
            <a:pPr algn="just">
              <a:lnSpc>
                <a:spcPct val="115000"/>
              </a:lnSpc>
              <a:spcAft>
                <a:spcPts val="0"/>
              </a:spcAft>
            </a:pP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Nhân</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Ông</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Sáu</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bé</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Thu,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ông</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Ba</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kể</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chuyện</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GB" sz="4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600" y="419100"/>
            <a:ext cx="5332772" cy="753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381000" y="4838700"/>
            <a:ext cx="10439400" cy="1791260"/>
          </a:xfrm>
          <a:prstGeom prst="rect">
            <a:avLst/>
          </a:prstGeom>
        </p:spPr>
        <p:txBody>
          <a:bodyPr wrap="square">
            <a:spAutoFit/>
          </a:bodyPr>
          <a:lstStyle/>
          <a:p>
            <a:pPr algn="just">
              <a:lnSpc>
                <a:spcPct val="115000"/>
              </a:lnSpc>
              <a:spcAft>
                <a:spcPts val="0"/>
              </a:spcAft>
            </a:pP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Phương</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GB" sz="4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đạt</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Tự</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sự</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kết</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miêu</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tả</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GB" sz="4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GB" sz="4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cảm</a:t>
            </a:r>
            <a:endParaRPr lang="en-GB" sz="4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4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amond(in)">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967077"/>
            <a:ext cx="5176360" cy="5264687"/>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670856" y="967077"/>
            <a:ext cx="5461770" cy="5303512"/>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2476670" y="967077"/>
            <a:ext cx="5641119" cy="5342336"/>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53" name="Freeform 53"/>
          <p:cNvSpPr/>
          <p:nvPr/>
        </p:nvSpPr>
        <p:spPr>
          <a:xfrm rot="-367599">
            <a:off x="99029" y="7641267"/>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2" cstate="print"/>
            <a:stretch>
              <a:fillRect/>
            </a:stretch>
          </a:blipFill>
        </p:spPr>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126" y="6430050"/>
            <a:ext cx="6726874" cy="34956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p:cNvSpPr/>
          <p:nvPr/>
        </p:nvSpPr>
        <p:spPr>
          <a:xfrm>
            <a:off x="1372054" y="1614158"/>
            <a:ext cx="4419146" cy="3970318"/>
          </a:xfrm>
          <a:prstGeom prst="rect">
            <a:avLst/>
          </a:prstGeom>
        </p:spPr>
        <p:txBody>
          <a:bodyPr wrap="square">
            <a:spAutoFit/>
          </a:bodyPr>
          <a:lstStyle/>
          <a:p>
            <a:pPr algn="just"/>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xảy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GB"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hiệp</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Giơ</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vơ</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tháng</a:t>
            </a:r>
            <a:r>
              <a:rPr lang="en-GB" sz="3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7/1954.</a:t>
            </a:r>
            <a:endParaRPr lang="en-GB" sz="3600" i="1" dirty="0">
              <a:latin typeface="Times New Roman" panose="02020603050405020304" pitchFamily="18" charset="0"/>
              <a:cs typeface="Times New Roman" panose="02020603050405020304" pitchFamily="18" charset="0"/>
            </a:endParaRPr>
          </a:p>
        </p:txBody>
      </p:sp>
      <p:sp>
        <p:nvSpPr>
          <p:cNvPr id="61" name="Rectangle 60"/>
          <p:cNvSpPr/>
          <p:nvPr/>
        </p:nvSpPr>
        <p:spPr>
          <a:xfrm>
            <a:off x="6958747" y="1132579"/>
            <a:ext cx="4935211" cy="5138010"/>
          </a:xfrm>
          <a:prstGeom prst="rect">
            <a:avLst/>
          </a:prstGeom>
        </p:spPr>
        <p:txBody>
          <a:bodyPr wrap="square">
            <a:spAutoFit/>
          </a:bodyPr>
          <a:lstStyle/>
          <a:p>
            <a:pPr algn="just">
              <a:lnSpc>
                <a:spcPct val="115000"/>
              </a:lnSpc>
              <a:spcAft>
                <a:spcPts val="0"/>
              </a:spcAft>
            </a:pPr>
            <a:r>
              <a:rPr lang="en-GB" sz="3600" b="1" dirty="0" err="1">
                <a:latin typeface="Times New Roman" panose="02020603050405020304" pitchFamily="18" charset="0"/>
                <a:ea typeface="Calibri" panose="020F0502020204030204" pitchFamily="34" charset="0"/>
                <a:cs typeface="Times New Roman" panose="02020603050405020304" pitchFamily="18" charset="0"/>
              </a:rPr>
              <a:t>Ngôi</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kể</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qua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Sáu</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cha con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Sáu</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12715338" y="1261045"/>
            <a:ext cx="5020448" cy="4552015"/>
          </a:xfrm>
          <a:prstGeom prst="rect">
            <a:avLst/>
          </a:prstGeom>
        </p:spPr>
        <p:txBody>
          <a:bodyPr wrap="square">
            <a:spAutoFit/>
          </a:bodyPr>
          <a:lstStyle/>
          <a:p>
            <a:pPr algn="just">
              <a:lnSpc>
                <a:spcPct val="115000"/>
              </a:lnSpc>
              <a:spcAft>
                <a:spcPts val="0"/>
              </a:spcAft>
            </a:pPr>
            <a:r>
              <a:rPr lang="en-GB" sz="3600" b="1">
                <a:latin typeface="Times New Roman" panose="02020603050405020304" pitchFamily="18" charset="0"/>
                <a:ea typeface="Times New Roman" panose="02020603050405020304" pitchFamily="18" charset="0"/>
                <a:cs typeface="Times New Roman" panose="02020603050405020304" pitchFamily="18" charset="0"/>
              </a:rPr>
              <a:t>Nhan đề:</a:t>
            </a:r>
            <a:r>
              <a:rPr lang="en-GB"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a:latin typeface="Times New Roman" panose="02020603050405020304" pitchFamily="18" charset="0"/>
                <a:ea typeface="Times New Roman" panose="02020603050405020304" pitchFamily="18" charset="0"/>
                <a:cs typeface="Times New Roman" panose="02020603050405020304" pitchFamily="18" charset="0"/>
              </a:rPr>
              <a:t>“</a:t>
            </a:r>
            <a:r>
              <a:rPr lang="en-GB" sz="3600" i="1">
                <a:latin typeface="Times New Roman" panose="02020603050405020304" pitchFamily="18" charset="0"/>
                <a:ea typeface="Times New Roman" panose="02020603050405020304" pitchFamily="18" charset="0"/>
                <a:cs typeface="Times New Roman" panose="02020603050405020304" pitchFamily="18" charset="0"/>
              </a:rPr>
              <a:t>Chiếc lược ngà</a:t>
            </a:r>
            <a:r>
              <a:rPr lang="en-GB" sz="3600">
                <a:latin typeface="Times New Roman" panose="02020603050405020304" pitchFamily="18" charset="0"/>
                <a:ea typeface="Times New Roman" panose="02020603050405020304" pitchFamily="18" charset="0"/>
                <a:cs typeface="Times New Roman" panose="02020603050405020304" pitchFamily="18" charset="0"/>
              </a:rPr>
              <a:t>” liên quan đến chi tiết bé Thu nói với anh Sáu khi về nhớ mua cho bé một cây lược và chi tiết anh Sáu tỉ mẩn làm cây lược ở chiến trường.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15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par>
                                <p:cTn id="16" presetID="2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circle(in)">
                                      <p:cBhvr>
                                        <p:cTn id="23" dur="2000"/>
                                        <p:tgtEl>
                                          <p:spTgt spid="62"/>
                                        </p:tgtEl>
                                      </p:cBhvr>
                                    </p:animEffect>
                                  </p:childTnLst>
                                </p:cTn>
                              </p:par>
                              <p:par>
                                <p:cTn id="24" presetID="6" presetClass="entr" presetSubtype="16"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ircle(in)">
                                      <p:cBhvr>
                                        <p:cTn id="2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967077"/>
            <a:ext cx="5176360" cy="5264687"/>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581451" y="2405376"/>
            <a:ext cx="6026385" cy="5303512"/>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2932754" y="967077"/>
            <a:ext cx="5185035" cy="5342336"/>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9" name="Rectangle 8"/>
          <p:cNvSpPr/>
          <p:nvPr/>
        </p:nvSpPr>
        <p:spPr>
          <a:xfrm>
            <a:off x="1124369" y="1026067"/>
            <a:ext cx="4904883" cy="5016758"/>
          </a:xfrm>
          <a:prstGeom prst="rect">
            <a:avLst/>
          </a:prstGeom>
        </p:spPr>
        <p:txBody>
          <a:bodyPr wrap="square">
            <a:spAutoFit/>
          </a:bodyPr>
          <a:lstStyle/>
          <a:p>
            <a:pPr algn="ctr"/>
            <a:r>
              <a:rPr lang="vi-VN" sz="4000" b="1">
                <a:latin typeface="Times New Roman" panose="02020603050405020304" pitchFamily="18" charset="0"/>
                <a:cs typeface="Times New Roman" panose="02020603050405020304" pitchFamily="18" charset="0"/>
              </a:rPr>
              <a:t>Phần 1 </a:t>
            </a:r>
          </a:p>
          <a:p>
            <a:pPr algn="just"/>
            <a:r>
              <a:rPr lang="vi-VN" sz="4000">
                <a:latin typeface="Times New Roman" panose="02020603050405020304" pitchFamily="18" charset="0"/>
                <a:cs typeface="Times New Roman" panose="02020603050405020304" pitchFamily="18" charset="0"/>
              </a:rPr>
              <a:t>(từ đầu đến </a:t>
            </a:r>
            <a:r>
              <a:rPr lang="en-GB" sz="400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chị cũng không muốn bắt nó về</a:t>
            </a:r>
            <a:r>
              <a:rPr lang="en-GB"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 Ông Sáu trở về thăm nhà trong ba ngày nghỉ phép nhưng bé Thu không nhận ông là ba.</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61" name="Rectangle 60"/>
          <p:cNvSpPr/>
          <p:nvPr/>
        </p:nvSpPr>
        <p:spPr>
          <a:xfrm>
            <a:off x="6707493" y="2490982"/>
            <a:ext cx="5578645" cy="3631763"/>
          </a:xfrm>
          <a:prstGeom prst="rect">
            <a:avLst/>
          </a:prstGeom>
        </p:spPr>
        <p:txBody>
          <a:bodyPr wrap="square">
            <a:spAutoFit/>
          </a:bodyPr>
          <a:lstStyle/>
          <a:p>
            <a:pPr algn="ctr">
              <a:lnSpc>
                <a:spcPct val="115000"/>
              </a:lnSpc>
            </a:pPr>
            <a:r>
              <a:rPr lang="vi-VN" sz="4000" b="1">
                <a:latin typeface="Times New Roman" panose="02020603050405020304" pitchFamily="18" charset="0"/>
                <a:cs typeface="Times New Roman" panose="02020603050405020304" pitchFamily="18" charset="0"/>
              </a:rPr>
              <a:t>Phần 2</a:t>
            </a:r>
          </a:p>
          <a:p>
            <a:pPr algn="just">
              <a:lnSpc>
                <a:spcPct val="115000"/>
              </a:lnSpc>
            </a:pPr>
            <a:r>
              <a:rPr lang="vi-VN" sz="4000">
                <a:latin typeface="Times New Roman" panose="02020603050405020304" pitchFamily="18" charset="0"/>
                <a:cs typeface="Times New Roman" panose="02020603050405020304" pitchFamily="18" charset="0"/>
              </a:rPr>
              <a:t>(tiếp theo đến “</a:t>
            </a:r>
            <a:r>
              <a:rPr lang="vi-VN" sz="4000" i="1">
                <a:latin typeface="Times New Roman" panose="02020603050405020304" pitchFamily="18" charset="0"/>
                <a:cs typeface="Times New Roman" panose="02020603050405020304" pitchFamily="18" charset="0"/>
              </a:rPr>
              <a:t>vừa nói vừa từ từ tuột xuống</a:t>
            </a:r>
            <a:r>
              <a:rPr lang="vi-VN" sz="4000">
                <a:latin typeface="Times New Roman" panose="02020603050405020304" pitchFamily="18" charset="0"/>
                <a:cs typeface="Times New Roman" panose="02020603050405020304" pitchFamily="18" charset="0"/>
              </a:rPr>
              <a:t>”): Bé Thu nhận ra ba và cuộc chia tay của hai cha con.</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13321524" y="1105909"/>
            <a:ext cx="4591058" cy="3631763"/>
          </a:xfrm>
          <a:prstGeom prst="rect">
            <a:avLst/>
          </a:prstGeom>
        </p:spPr>
        <p:txBody>
          <a:bodyPr wrap="square">
            <a:spAutoFit/>
          </a:bodyPr>
          <a:lstStyle/>
          <a:p>
            <a:pPr algn="ctr">
              <a:lnSpc>
                <a:spcPct val="115000"/>
              </a:lnSpc>
            </a:pPr>
            <a:r>
              <a:rPr lang="vi-VN" sz="4000" b="1">
                <a:latin typeface="Times New Roman" panose="02020603050405020304" pitchFamily="18" charset="0"/>
                <a:cs typeface="Times New Roman" panose="02020603050405020304" pitchFamily="18" charset="0"/>
              </a:rPr>
              <a:t>Phần 3 </a:t>
            </a:r>
          </a:p>
          <a:p>
            <a:pPr algn="just">
              <a:lnSpc>
                <a:spcPct val="115000"/>
              </a:lnSpc>
            </a:pPr>
            <a:r>
              <a:rPr lang="vi-VN" sz="4000">
                <a:latin typeface="Times New Roman" panose="02020603050405020304" pitchFamily="18" charset="0"/>
                <a:cs typeface="Times New Roman" panose="02020603050405020304" pitchFamily="18" charset="0"/>
              </a:rPr>
              <a:t>(đoạn còn lại): Ông Sáu hi sinh ở chiến trường và chuyện chiếc lược ngà.</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491313" y="551936"/>
            <a:ext cx="3413114" cy="1446550"/>
          </a:xfrm>
          <a:prstGeom prst="rect">
            <a:avLst/>
          </a:prstGeom>
        </p:spPr>
        <p:txBody>
          <a:bodyPr wrap="none">
            <a:spAutoFit/>
          </a:bodyPr>
          <a:lstStyle/>
          <a:p>
            <a:r>
              <a:rPr lang="vi-VN" sz="8800" b="1" dirty="0">
                <a:effectLst>
                  <a:glow rad="139700">
                    <a:schemeClr val="accent2">
                      <a:satMod val="175000"/>
                      <a:alpha val="40000"/>
                    </a:schemeClr>
                  </a:glow>
                </a:effectLst>
                <a:latin typeface="Times New Roman" panose="02020603050405020304" pitchFamily="18" charset="0"/>
                <a:ea typeface="Calibri" panose="020F0502020204030204" pitchFamily="34" charset="0"/>
              </a:rPr>
              <a:t>Bố cục</a:t>
            </a:r>
            <a:endParaRPr lang="en-GB" sz="8800" dirty="0">
              <a:effectLst>
                <a:glow rad="139700">
                  <a:schemeClr val="accent2">
                    <a:satMod val="175000"/>
                    <a:alpha val="40000"/>
                  </a:schemeClr>
                </a:glow>
              </a:effectLst>
            </a:endParaRPr>
          </a:p>
        </p:txBody>
      </p:sp>
      <p:pic>
        <p:nvPicPr>
          <p:cNvPr id="25" name="Picture 20" descr="VAN THAOGIA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3" y="6068027"/>
            <a:ext cx="5371556" cy="3419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6" name="Picture 10" descr="Cha con ong Sau trong gio phut chia tay"/>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a:stretch>
            <a:fillRect/>
          </a:stretch>
        </p:blipFill>
        <p:spPr bwMode="auto">
          <a:xfrm rot="860442">
            <a:off x="7038693" y="6798721"/>
            <a:ext cx="4954248" cy="29907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7" name="Picture 19" descr="VAN THAOGIANG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307" y="5153851"/>
            <a:ext cx="4914496" cy="33104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436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amond(in)">
                                      <p:cBhvr>
                                        <p:cTn id="12" dur="9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ox(in)">
                                      <p:cBhvr>
                                        <p:cTn id="17" dur="9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900" fill="hold"/>
                                        <p:tgtEl>
                                          <p:spTgt spid="27"/>
                                        </p:tgtEl>
                                        <p:attrNameLst>
                                          <p:attrName>ppt_x</p:attrName>
                                        </p:attrNameLst>
                                      </p:cBhvr>
                                      <p:tavLst>
                                        <p:tav tm="0">
                                          <p:val>
                                            <p:strVal val="#ppt_x-.2"/>
                                          </p:val>
                                        </p:tav>
                                        <p:tav tm="100000">
                                          <p:val>
                                            <p:strVal val="#ppt_x"/>
                                          </p:val>
                                        </p:tav>
                                      </p:tavLst>
                                    </p:anim>
                                    <p:anim calcmode="lin" valueType="num">
                                      <p:cBhvr>
                                        <p:cTn id="23" dur="9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4" dur="9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par>
                                <p:cTn id="38" presetID="22" presetClass="entr" presetSubtype="4"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par>
                                <p:cTn id="46" presetID="22" presetClass="entr" presetSubtype="4"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c lược ngà _ Vẽ tranh cát Quỳnh Hoa - Copy">
            <a:hlinkClick r:id="" action="ppaction://media"/>
            <a:extLst>
              <a:ext uri="{FF2B5EF4-FFF2-40B4-BE49-F238E27FC236}">
                <a16:creationId xmlns:a16="http://schemas.microsoft.com/office/drawing/2014/main" id="{B29C6F22-7791-46AF-864B-AF5DC96255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495300"/>
            <a:ext cx="16840200" cy="89154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838200" y="1439384"/>
            <a:ext cx="9456963" cy="732316"/>
          </a:xfrm>
          <a:prstGeom prst="rect">
            <a:avLst/>
          </a:prstGeom>
        </p:spPr>
        <p:txBody>
          <a:bodyPr wrap="square" lIns="0" tIns="0" rIns="0" bIns="0" rtlCol="0" anchor="t">
            <a:spAutoFit/>
          </a:bodyPr>
          <a:lstStyle/>
          <a:p>
            <a:pPr>
              <a:lnSpc>
                <a:spcPts val="6404"/>
              </a:lnSpc>
            </a:pPr>
            <a:r>
              <a:rPr lang="en-US" sz="4000" b="1" dirty="0">
                <a:solidFill>
                  <a:srgbClr val="C00000"/>
                </a:solidFill>
                <a:latin typeface="Arial" pitchFamily="34" charset="0"/>
                <a:cs typeface="Arial" pitchFamily="34" charset="0"/>
              </a:rPr>
              <a:t>1. </a:t>
            </a:r>
            <a:r>
              <a:rPr lang="en-US" sz="4000" b="1" dirty="0" err="1">
                <a:solidFill>
                  <a:srgbClr val="C00000"/>
                </a:solidFill>
                <a:latin typeface="Arial" pitchFamily="34" charset="0"/>
                <a:cs typeface="Arial" pitchFamily="34" charset="0"/>
              </a:rPr>
              <a:t>Nhân</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vật</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bé</a:t>
            </a:r>
            <a:r>
              <a:rPr lang="en-US" sz="4000" b="1" dirty="0">
                <a:solidFill>
                  <a:srgbClr val="C00000"/>
                </a:solidFill>
                <a:latin typeface="Arial" pitchFamily="34" charset="0"/>
                <a:cs typeface="Arial" pitchFamily="34" charset="0"/>
              </a:rPr>
              <a:t> Thu</a:t>
            </a:r>
            <a:endParaRPr lang="en-US" sz="4000" dirty="0">
              <a:solidFill>
                <a:srgbClr val="C00000"/>
              </a:solidFill>
              <a:latin typeface="Arial" pitchFamily="34" charset="0"/>
              <a:ea typeface="Anicon Sans"/>
              <a:cs typeface="Arial" pitchFamily="34" charset="0"/>
              <a:sym typeface="Anicon Sans"/>
            </a:endParaRPr>
          </a:p>
        </p:txBody>
      </p:sp>
      <p:sp>
        <p:nvSpPr>
          <p:cNvPr id="17" name="Freeform 17"/>
          <p:cNvSpPr/>
          <p:nvPr/>
        </p:nvSpPr>
        <p:spPr>
          <a:xfrm flipH="1">
            <a:off x="270634" y="13887"/>
            <a:ext cx="1710566" cy="1091013"/>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1447800" y="647700"/>
            <a:ext cx="5867400" cy="677108"/>
          </a:xfrm>
          <a:prstGeom prst="rect">
            <a:avLst/>
          </a:prstGeom>
        </p:spPr>
        <p:txBody>
          <a:bodyPr wrap="square" lIns="0" tIns="0" rIns="0" bIns="0" rtlCol="0" anchor="t">
            <a:spAutoFit/>
          </a:bodyPr>
          <a:lstStyle/>
          <a:p>
            <a:r>
              <a:rPr lang="en-US" sz="4400" b="1" dirty="0">
                <a:solidFill>
                  <a:srgbClr val="C00000"/>
                </a:solidFill>
                <a:latin typeface="Arial" pitchFamily="34" charset="0"/>
                <a:cs typeface="Arial" pitchFamily="34" charset="0"/>
              </a:rPr>
              <a:t>II. </a:t>
            </a:r>
            <a:r>
              <a:rPr lang="en-US" sz="4400" b="1" dirty="0" err="1">
                <a:solidFill>
                  <a:srgbClr val="C00000"/>
                </a:solidFill>
                <a:latin typeface="Arial" pitchFamily="34" charset="0"/>
                <a:cs typeface="Arial" pitchFamily="34" charset="0"/>
              </a:rPr>
              <a:t>Đọc</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hiểu</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văn</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bản</a:t>
            </a:r>
            <a:endParaRPr lang="en-GB" sz="4400" dirty="0">
              <a:solidFill>
                <a:srgbClr val="C00000"/>
              </a:solidFill>
              <a:latin typeface="Arial" pitchFamily="34" charset="0"/>
              <a:cs typeface="Arial"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1600" y="2324100"/>
            <a:ext cx="5022531" cy="64703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368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amond(in)">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amond(in)">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5" name="TextBox 15"/>
          <p:cNvSpPr txBox="1"/>
          <p:nvPr/>
        </p:nvSpPr>
        <p:spPr>
          <a:xfrm>
            <a:off x="609600" y="342900"/>
            <a:ext cx="6553200" cy="615553"/>
          </a:xfrm>
          <a:prstGeom prst="rect">
            <a:avLst/>
          </a:prstGeom>
        </p:spPr>
        <p:txBody>
          <a:bodyPr wrap="square" lIns="0" tIns="0" rIns="0" bIns="0" rtlCol="0" anchor="t">
            <a:spAutoFit/>
          </a:bodyPr>
          <a:lstStyle/>
          <a:p>
            <a:r>
              <a:rPr lang="en-US" sz="4000" b="1" i="1" dirty="0" err="1">
                <a:solidFill>
                  <a:srgbClr val="C00000"/>
                </a:solidFill>
                <a:latin typeface="Arial" pitchFamily="34" charset="0"/>
                <a:cs typeface="Arial" pitchFamily="34" charset="0"/>
              </a:rPr>
              <a:t>a.Trước</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ra</a:t>
            </a:r>
            <a:r>
              <a:rPr lang="en-US" sz="4000" b="1" i="1" dirty="0">
                <a:solidFill>
                  <a:srgbClr val="C00000"/>
                </a:solidFill>
                <a:latin typeface="Arial" pitchFamily="34" charset="0"/>
                <a:cs typeface="Arial" pitchFamily="34" charset="0"/>
              </a:rPr>
              <a:t> cha</a:t>
            </a:r>
            <a:endParaRPr lang="en-US" sz="4000" i="1" dirty="0">
              <a:solidFill>
                <a:srgbClr val="C00000"/>
              </a:solidFill>
              <a:latin typeface="Arial" pitchFamily="34" charset="0"/>
              <a:ea typeface="Stella"/>
              <a:cs typeface="Arial" pitchFamily="34" charset="0"/>
              <a:sym typeface="Stella"/>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566" y="34290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5" name="Cloud Callout 24"/>
          <p:cNvSpPr/>
          <p:nvPr/>
        </p:nvSpPr>
        <p:spPr>
          <a:xfrm>
            <a:off x="3352800" y="3390900"/>
            <a:ext cx="9372600" cy="4267200"/>
          </a:xfrm>
          <a:prstGeom prst="cloudCallout">
            <a:avLst>
              <a:gd name="adj1" fmla="val -34295"/>
              <a:gd name="adj2" fmla="val 81250"/>
            </a:avLst>
          </a:prstGeom>
          <a:solidFill>
            <a:srgbClr val="FFFF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latin typeface="Arial" pitchFamily="34" charset="0"/>
                <a:cs typeface="Arial" pitchFamily="34" charset="0"/>
              </a:rPr>
              <a:t>Tìm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những</a:t>
            </a:r>
            <a:r>
              <a:rPr lang="en-US" sz="3200" dirty="0">
                <a:solidFill>
                  <a:srgbClr val="FF0000"/>
                </a:solidFill>
                <a:latin typeface="Arial" pitchFamily="34" charset="0"/>
                <a:cs typeface="Arial" pitchFamily="34" charset="0"/>
              </a:rPr>
              <a:t> chi </a:t>
            </a:r>
            <a:r>
              <a:rPr lang="en-US" sz="3200" dirty="0" err="1">
                <a:solidFill>
                  <a:srgbClr val="FF0000"/>
                </a:solidFill>
                <a:latin typeface="Arial" pitchFamily="34" charset="0"/>
                <a:cs typeface="Arial" pitchFamily="34" charset="0"/>
              </a:rPr>
              <a:t>tiết</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thể</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hiện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cảm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xúc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hành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động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của</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bé</a:t>
            </a:r>
            <a:r>
              <a:rPr lang="en-US" sz="3200" dirty="0">
                <a:solidFill>
                  <a:srgbClr val="FF0000"/>
                </a:solidFill>
                <a:latin typeface="Arial" pitchFamily="34" charset="0"/>
                <a:cs typeface="Arial" pitchFamily="34" charset="0"/>
              </a:rPr>
              <a:t> Thu </a:t>
            </a:r>
            <a:r>
              <a:rPr lang="en-US" sz="3200" dirty="0" err="1">
                <a:solidFill>
                  <a:srgbClr val="FF0000"/>
                </a:solidFill>
                <a:latin typeface="Arial" pitchFamily="34" charset="0"/>
                <a:cs typeface="Arial" pitchFamily="34" charset="0"/>
              </a:rPr>
              <a:t>với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ông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Sáu</a:t>
            </a:r>
            <a:r>
              <a:rPr lang="en-US" sz="3200" dirty="0">
                <a:solidFill>
                  <a:srgbClr val="FF0000"/>
                </a:solidFill>
                <a:latin typeface="Arial" pitchFamily="34" charset="0"/>
                <a:cs typeface="Arial" pitchFamily="34" charset="0"/>
              </a:rPr>
              <a:t> ở </a:t>
            </a:r>
            <a:r>
              <a:rPr lang="en-US" sz="3200" dirty="0" err="1">
                <a:solidFill>
                  <a:srgbClr val="FF0000"/>
                </a:solidFill>
                <a:latin typeface="Arial" pitchFamily="34" charset="0"/>
                <a:cs typeface="Arial" pitchFamily="34" charset="0"/>
              </a:rPr>
              <a:t>phần</a:t>
            </a:r>
            <a:r>
              <a:rPr lang="en-US" sz="3200" dirty="0">
                <a:solidFill>
                  <a:srgbClr val="FF0000"/>
                </a:solidFill>
                <a:latin typeface="Arial" pitchFamily="34" charset="0"/>
                <a:cs typeface="Arial" pitchFamily="34" charset="0"/>
              </a:rPr>
              <a:t> 1 </a:t>
            </a:r>
            <a:r>
              <a:rPr lang="en-US" sz="3200" dirty="0" err="1">
                <a:solidFill>
                  <a:srgbClr val="FF0000"/>
                </a:solidFill>
                <a:latin typeface="Arial" pitchFamily="34" charset="0"/>
                <a:cs typeface="Arial" pitchFamily="34" charset="0"/>
              </a:rPr>
              <a:t>của</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văn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bản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Hãy</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cho</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biết</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dụng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của</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những</a:t>
            </a:r>
            <a:r>
              <a:rPr lang="en-US" sz="3200" dirty="0">
                <a:solidFill>
                  <a:srgbClr val="FF0000"/>
                </a:solidFill>
                <a:latin typeface="Arial" pitchFamily="34" charset="0"/>
                <a:cs typeface="Arial" pitchFamily="34" charset="0"/>
              </a:rPr>
              <a:t> chi </a:t>
            </a:r>
            <a:r>
              <a:rPr lang="en-US" sz="3200" dirty="0" err="1">
                <a:solidFill>
                  <a:srgbClr val="FF0000"/>
                </a:solidFill>
                <a:latin typeface="Arial" pitchFamily="34" charset="0"/>
                <a:cs typeface="Arial" pitchFamily="34" charset="0"/>
              </a:rPr>
              <a:t>tiết</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ấy</a:t>
            </a:r>
            <a:r>
              <a:rPr lang="en-US" sz="3200" dirty="0">
                <a:solidFill>
                  <a:srgbClr val="FF0000"/>
                </a:solidFill>
                <a:latin typeface="Arial" pitchFamily="34" charset="0"/>
                <a:cs typeface="Arial" pitchFamily="34" charset="0"/>
              </a:rPr>
              <a:t>.</a:t>
            </a:r>
            <a:endParaRPr lang="en-GB"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9881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amond(in)">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amond(in)">
                                      <p:cBhvr>
                                        <p:cTn id="1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2" y="1192244"/>
            <a:ext cx="6877497" cy="5856253"/>
            <a:chOff x="0" y="-38100"/>
            <a:chExt cx="3228995" cy="635362"/>
          </a:xfrm>
        </p:grpSpPr>
        <p:sp>
          <p:nvSpPr>
            <p:cNvPr id="19" name="Freeform 19"/>
            <p:cNvSpPr/>
            <p:nvPr/>
          </p:nvSpPr>
          <p:spPr>
            <a:xfrm>
              <a:off x="0" y="4385"/>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51" name="Freeform 51"/>
          <p:cNvSpPr/>
          <p:nvPr/>
        </p:nvSpPr>
        <p:spPr>
          <a:xfrm flipH="1">
            <a:off x="-359005" y="-390860"/>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3" name="Freeform 53"/>
          <p:cNvSpPr/>
          <p:nvPr/>
        </p:nvSpPr>
        <p:spPr>
          <a:xfrm rot="-367599">
            <a:off x="-232886" y="8383887"/>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4" cstate="print"/>
            <a:stretch>
              <a:fillRect/>
            </a:stretch>
          </a:blipFill>
        </p:spPr>
      </p:sp>
      <p:sp>
        <p:nvSpPr>
          <p:cNvPr id="9" name="Rectangle 8"/>
          <p:cNvSpPr/>
          <p:nvPr/>
        </p:nvSpPr>
        <p:spPr>
          <a:xfrm>
            <a:off x="1316540" y="1986865"/>
            <a:ext cx="6227260" cy="3970318"/>
          </a:xfrm>
          <a:prstGeom prst="rect">
            <a:avLst/>
          </a:prstGeom>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ngạc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tròn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mắt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lùng</a:t>
            </a:r>
            <a:r>
              <a:rPr lang="en-US" sz="36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Con </a:t>
            </a:r>
            <a:r>
              <a:rPr lang="en-US" sz="3600" i="1" dirty="0" err="1">
                <a:latin typeface="Times New Roman" panose="02020603050405020304" pitchFamily="18" charset="0"/>
                <a:cs typeface="Times New Roman" panose="02020603050405020304" pitchFamily="18" charset="0"/>
              </a:rPr>
              <a:t>bé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thấy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quá</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mặt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bỗng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rồi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chạy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kêu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thét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Má</a:t>
            </a:r>
            <a:r>
              <a:rPr lang="en-US" sz="3600" i="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10" name="Rectangle 9"/>
          <p:cNvSpPr/>
          <p:nvPr/>
        </p:nvSpPr>
        <p:spPr>
          <a:xfrm>
            <a:off x="3798553" y="398380"/>
            <a:ext cx="12017457"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Hành động, cảm xúc của Thu khi gặp lại ông Sáu</a:t>
            </a:r>
            <a:endParaRPr lang="en-GB" sz="4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16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5" name="TextBox 15"/>
          <p:cNvSpPr txBox="1"/>
          <p:nvPr/>
        </p:nvSpPr>
        <p:spPr>
          <a:xfrm>
            <a:off x="609600" y="342900"/>
            <a:ext cx="6553200" cy="615553"/>
          </a:xfrm>
          <a:prstGeom prst="rect">
            <a:avLst/>
          </a:prstGeom>
        </p:spPr>
        <p:txBody>
          <a:bodyPr wrap="square" lIns="0" tIns="0" rIns="0" bIns="0" rtlCol="0" anchor="t">
            <a:spAutoFit/>
          </a:bodyPr>
          <a:lstStyle/>
          <a:p>
            <a:r>
              <a:rPr lang="en-US" sz="4000" b="1" i="1" dirty="0" err="1">
                <a:solidFill>
                  <a:srgbClr val="C00000"/>
                </a:solidFill>
                <a:latin typeface="Arial" pitchFamily="34" charset="0"/>
                <a:cs typeface="Arial" pitchFamily="34" charset="0"/>
              </a:rPr>
              <a:t>a.Trước</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ra</a:t>
            </a:r>
            <a:r>
              <a:rPr lang="en-US" sz="4000" b="1" i="1" dirty="0">
                <a:solidFill>
                  <a:srgbClr val="C00000"/>
                </a:solidFill>
                <a:latin typeface="Arial" pitchFamily="34" charset="0"/>
                <a:cs typeface="Arial" pitchFamily="34" charset="0"/>
              </a:rPr>
              <a:t> cha</a:t>
            </a:r>
            <a:endParaRPr lang="en-US" sz="4000" i="1" dirty="0">
              <a:solidFill>
                <a:srgbClr val="C00000"/>
              </a:solidFill>
              <a:latin typeface="Arial" pitchFamily="34" charset="0"/>
              <a:ea typeface="Stella"/>
              <a:cs typeface="Arial" pitchFamily="34" charset="0"/>
              <a:sym typeface="Stella"/>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566" y="34290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6" name="Rectangle 25"/>
          <p:cNvSpPr/>
          <p:nvPr/>
        </p:nvSpPr>
        <p:spPr>
          <a:xfrm>
            <a:off x="381000" y="1144369"/>
            <a:ext cx="4134465"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Khi gặp ông Sáu: </a:t>
            </a:r>
            <a:endParaRPr lang="en-US" sz="3600" i="1" dirty="0">
              <a:solidFill>
                <a:srgbClr val="0000FF"/>
              </a:solidFill>
              <a:latin typeface="Arial" pitchFamily="34" charset="0"/>
              <a:cs typeface="Arial" pitchFamily="34" charset="0"/>
            </a:endParaRPr>
          </a:p>
        </p:txBody>
      </p:sp>
      <p:sp>
        <p:nvSpPr>
          <p:cNvPr id="54273" name="Rectangle 1"/>
          <p:cNvSpPr>
            <a:spLocks noChangeArrowheads="1"/>
          </p:cNvSpPr>
          <p:nvPr/>
        </p:nvSpPr>
        <p:spPr bwMode="auto">
          <a:xfrm>
            <a:off x="228600" y="2143898"/>
            <a:ext cx="11049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Nghe gọi, giật mình, ngơ ngác, lạ lùng.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Mặt tái đi, rồi vụt chạy và kêu thét lên: “Má! Má!”</a:t>
            </a:r>
            <a:endParaRPr kumimoji="0" lang="nl-NL" sz="3600" b="0" i="0" u="none" strike="noStrike" cap="none" normalizeH="0" baseline="0" dirty="0">
              <a:ln>
                <a:noFill/>
              </a:ln>
              <a:solidFill>
                <a:srgbClr val="0000FF"/>
              </a:solidFill>
              <a:effectLst/>
              <a:latin typeface="Arial" pitchFamily="34" charset="0"/>
              <a:cs typeface="Arial" pitchFamily="34" charset="0"/>
            </a:endParaRPr>
          </a:p>
        </p:txBody>
      </p:sp>
      <p:sp>
        <p:nvSpPr>
          <p:cNvPr id="27" name="Rectangle 26"/>
          <p:cNvSpPr/>
          <p:nvPr/>
        </p:nvSpPr>
        <p:spPr>
          <a:xfrm>
            <a:off x="304800" y="3543300"/>
            <a:ext cx="5540299" cy="646331"/>
          </a:xfrm>
          <a:prstGeom prst="rect">
            <a:avLst/>
          </a:prstGeom>
        </p:spPr>
        <p:txBody>
          <a:bodyPr wrap="none">
            <a:spAutoFit/>
          </a:bodyPr>
          <a:lstStyle/>
          <a:p>
            <a:r>
              <a:rPr lang="nl-NL" sz="3600" dirty="0">
                <a:solidFill>
                  <a:srgbClr val="0000FF"/>
                </a:solidFill>
                <a:latin typeface="Arial" pitchFamily="34" charset="0"/>
                <a:cs typeface="Arial" pitchFamily="34" charset="0"/>
              </a:rPr>
              <a:t>=&gt; Thái độ sợ hãi, lo lắng.</a:t>
            </a:r>
            <a:endParaRPr lang="en-US" sz="36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9881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4273"/>
                                        </p:tgtEl>
                                        <p:attrNameLst>
                                          <p:attrName>style.visibility</p:attrName>
                                        </p:attrNameLst>
                                      </p:cBhvr>
                                      <p:to>
                                        <p:strVal val="visible"/>
                                      </p:to>
                                    </p:set>
                                    <p:animEffect transition="in" filter="diamond(in)">
                                      <p:cBhvr>
                                        <p:cTn id="12" dur="1000"/>
                                        <p:tgtEl>
                                          <p:spTgt spid="5427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amond(in)">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427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3229219" y="-216139"/>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479441" y="140177"/>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3894025" y="1629197"/>
            <a:ext cx="10817647" cy="5465214"/>
          </a:xfrm>
          <a:prstGeom prst="rect">
            <a:avLst/>
          </a:prstGeom>
        </p:spPr>
        <p:txBody>
          <a:bodyPr lIns="0" tIns="0" rIns="0" bIns="0" rtlCol="0" anchor="t">
            <a:spAutoFit/>
          </a:bodyPr>
          <a:lstStyle/>
          <a:p>
            <a:pPr algn="ctr">
              <a:lnSpc>
                <a:spcPts val="23092"/>
              </a:lnSpc>
            </a:pPr>
            <a:r>
              <a:rPr lang="vi-VN" sz="9600" b="1" dirty="0">
                <a:solidFill>
                  <a:srgbClr val="6B452F"/>
                </a:solidFill>
                <a:effectLst>
                  <a:outerShdw blurRad="38100" dist="38100" dir="2700000" algn="tl">
                    <a:srgbClr val="000000">
                      <a:alpha val="43137"/>
                    </a:srgbClr>
                  </a:outerShdw>
                </a:effectLst>
                <a:latin typeface="#9Slide05 Angelline" pitchFamily="2" charset="-93"/>
                <a:ea typeface="Stella"/>
                <a:cs typeface="Stella"/>
                <a:sym typeface="Stella"/>
              </a:rPr>
              <a:t>Chiếc  à</a:t>
            </a:r>
            <a:endParaRPr lang="en-US" sz="9600" b="1" dirty="0">
              <a:solidFill>
                <a:srgbClr val="6B452F"/>
              </a:solidFill>
              <a:effectLst>
                <a:outerShdw blurRad="38100" dist="38100" dir="2700000" algn="tl">
                  <a:srgbClr val="000000">
                    <a:alpha val="43137"/>
                  </a:srgbClr>
                </a:outerShdw>
              </a:effectLst>
              <a:latin typeface="#9Slide05 Angelline" pitchFamily="2" charset="-93"/>
              <a:ea typeface="Stella"/>
              <a:cs typeface="Stella"/>
              <a:sym typeface="Stella"/>
            </a:endParaRPr>
          </a:p>
        </p:txBody>
      </p:sp>
      <p:sp>
        <p:nvSpPr>
          <p:cNvPr id="14" name="Freeform 14"/>
          <p:cNvSpPr/>
          <p:nvPr/>
        </p:nvSpPr>
        <p:spPr>
          <a:xfrm rot="-847289">
            <a:off x="2471290" y="250332"/>
            <a:ext cx="2404542" cy="2595997"/>
          </a:xfrm>
          <a:custGeom>
            <a:avLst/>
            <a:gdLst/>
            <a:ahLst/>
            <a:cxnLst/>
            <a:rect l="l" t="t" r="r" b="b"/>
            <a:pathLst>
              <a:path w="2404542" h="2595997">
                <a:moveTo>
                  <a:pt x="0" y="0"/>
                </a:moveTo>
                <a:lnTo>
                  <a:pt x="2404541" y="0"/>
                </a:lnTo>
                <a:lnTo>
                  <a:pt x="2404541" y="2595997"/>
                </a:lnTo>
                <a:lnTo>
                  <a:pt x="0" y="2595997"/>
                </a:lnTo>
                <a:lnTo>
                  <a:pt x="0" y="0"/>
                </a:lnTo>
                <a:close/>
              </a:path>
            </a:pathLst>
          </a:custGeom>
          <a:blipFill>
            <a:blip r:embed="rId8" cstate="print"/>
            <a:stretch>
              <a:fillRect/>
            </a:stretch>
          </a:blipFill>
        </p:spPr>
      </p:sp>
      <p:sp>
        <p:nvSpPr>
          <p:cNvPr id="15" name="Freeform 15"/>
          <p:cNvSpPr/>
          <p:nvPr/>
        </p:nvSpPr>
        <p:spPr>
          <a:xfrm rot="-5400000">
            <a:off x="13412671" y="878427"/>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5886008" y="4692937"/>
            <a:ext cx="6777620" cy="701923"/>
          </a:xfrm>
          <a:prstGeom prst="rect">
            <a:avLst/>
          </a:prstGeom>
        </p:spPr>
        <p:txBody>
          <a:bodyPr lIns="0" tIns="0" rIns="0" bIns="0" rtlCol="0" anchor="t">
            <a:spAutoFit/>
          </a:bodyPr>
          <a:lstStyle/>
          <a:p>
            <a:pPr algn="ctr">
              <a:lnSpc>
                <a:spcPts val="5968"/>
              </a:lnSpc>
            </a:pPr>
            <a:r>
              <a:rPr lang="vi-VN" sz="4263" b="1" dirty="0">
                <a:solidFill>
                  <a:srgbClr val="000000"/>
                </a:solidFill>
                <a:effectLst>
                  <a:outerShdw blurRad="38100" dist="38100" dir="2700000" algn="tl">
                    <a:srgbClr val="000000">
                      <a:alpha val="43137"/>
                    </a:srgbClr>
                  </a:outerShdw>
                </a:effectLst>
                <a:latin typeface="#9Slide05 Angelline" pitchFamily="2" charset="-93"/>
                <a:ea typeface="Anicon Sans"/>
                <a:cs typeface="Anicon Sans"/>
                <a:sym typeface="Anicon Sans"/>
              </a:rPr>
              <a:t>Nguyễn</a:t>
            </a:r>
            <a:endParaRPr lang="en-US" sz="4263" b="1" dirty="0">
              <a:solidFill>
                <a:srgbClr val="000000"/>
              </a:solidFill>
              <a:effectLst>
                <a:outerShdw blurRad="38100" dist="38100" dir="2700000" algn="tl">
                  <a:srgbClr val="000000">
                    <a:alpha val="43137"/>
                  </a:srgbClr>
                </a:outerShdw>
              </a:effectLst>
              <a:latin typeface="#9Slide05 Angelline" pitchFamily="2" charset="-93"/>
              <a:ea typeface="Anicon Sans"/>
              <a:cs typeface="Anicon Sans"/>
              <a:sym typeface="Anicon Sans"/>
            </a:endParaRPr>
          </a:p>
        </p:txBody>
      </p:sp>
      <p:sp>
        <p:nvSpPr>
          <p:cNvPr id="17" name="Freeform 17"/>
          <p:cNvSpPr/>
          <p:nvPr/>
        </p:nvSpPr>
        <p:spPr>
          <a:xfrm rot="4981409">
            <a:off x="3949345" y="8159655"/>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152" y="3799692"/>
            <a:ext cx="4477223" cy="6536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Freeform 12"/>
          <p:cNvSpPr/>
          <p:nvPr/>
        </p:nvSpPr>
        <p:spPr>
          <a:xfrm rot="10414307" flipH="1" flipV="1">
            <a:off x="-783475" y="7028268"/>
            <a:ext cx="3113393" cy="416634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72513">
            <a:off x="14409818" y="478844"/>
            <a:ext cx="4572000" cy="6677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Freeform 11"/>
          <p:cNvSpPr/>
          <p:nvPr/>
        </p:nvSpPr>
        <p:spPr>
          <a:xfrm rot="10414307" flipV="1">
            <a:off x="16160224" y="-591415"/>
            <a:ext cx="3113393" cy="4166341"/>
          </a:xfrm>
          <a:custGeom>
            <a:avLst/>
            <a:gdLst/>
            <a:ahLst/>
            <a:cxnLst/>
            <a:rect l="l" t="t" r="r" b="b"/>
            <a:pathLst>
              <a:path w="3113393" h="4166341">
                <a:moveTo>
                  <a:pt x="0" y="4166341"/>
                </a:moveTo>
                <a:lnTo>
                  <a:pt x="3113393" y="4166341"/>
                </a:lnTo>
                <a:lnTo>
                  <a:pt x="3113393" y="0"/>
                </a:lnTo>
                <a:lnTo>
                  <a:pt x="0" y="0"/>
                </a:lnTo>
                <a:lnTo>
                  <a:pt x="0" y="4166341"/>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10"/>
          <p:cNvSpPr/>
          <p:nvPr/>
        </p:nvSpPr>
        <p:spPr>
          <a:xfrm flipH="1">
            <a:off x="14096607" y="6824149"/>
            <a:ext cx="3680350" cy="2850598"/>
          </a:xfrm>
          <a:custGeom>
            <a:avLst/>
            <a:gdLst/>
            <a:ahLst/>
            <a:cxnLst/>
            <a:rect l="l" t="t" r="r" b="b"/>
            <a:pathLst>
              <a:path w="3680350" h="2850598">
                <a:moveTo>
                  <a:pt x="3680350" y="0"/>
                </a:moveTo>
                <a:lnTo>
                  <a:pt x="0" y="0"/>
                </a:lnTo>
                <a:lnTo>
                  <a:pt x="0" y="2850598"/>
                </a:lnTo>
                <a:lnTo>
                  <a:pt x="3680350" y="2850598"/>
                </a:lnTo>
                <a:lnTo>
                  <a:pt x="368035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1" y="1979752"/>
            <a:ext cx="9396139" cy="38376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18" name="Group 18"/>
          <p:cNvGrpSpPr/>
          <p:nvPr/>
        </p:nvGrpSpPr>
        <p:grpSpPr>
          <a:xfrm>
            <a:off x="971103" y="1543419"/>
            <a:ext cx="4599684" cy="7486281"/>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202525" y="1105854"/>
            <a:ext cx="7193577" cy="7967370"/>
            <a:chOff x="0" y="-38100"/>
            <a:chExt cx="3539865" cy="630977"/>
          </a:xfrm>
        </p:grpSpPr>
        <p:sp>
          <p:nvSpPr>
            <p:cNvPr id="31" name="Freeform 31"/>
            <p:cNvSpPr/>
            <p:nvPr/>
          </p:nvSpPr>
          <p:spPr>
            <a:xfrm>
              <a:off x="0" y="0"/>
              <a:ext cx="353986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51" name="Freeform 51"/>
          <p:cNvSpPr/>
          <p:nvPr/>
        </p:nvSpPr>
        <p:spPr>
          <a:xfrm flipH="1">
            <a:off x="-359005" y="-390860"/>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Rectangle 8"/>
          <p:cNvSpPr/>
          <p:nvPr/>
        </p:nvSpPr>
        <p:spPr>
          <a:xfrm>
            <a:off x="1316540" y="1986865"/>
            <a:ext cx="3974272" cy="6740307"/>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Trước sự xúc động của ông Sáu, bé Thu ngạc nhiên, hoảng sợ, mặt tái đi, bỏ chạy, cầu cứu má: “</a:t>
            </a:r>
            <a:r>
              <a:rPr lang="en-US" sz="3600" i="1">
                <a:latin typeface="Times New Roman" panose="02020603050405020304" pitchFamily="18" charset="0"/>
                <a:cs typeface="Times New Roman" panose="02020603050405020304" pitchFamily="18" charset="0"/>
              </a:rPr>
              <a:t>tròn mắt nhìn, nó ngơ ngác, lạ lùng</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Con bé thấy lạ quá… mặt nó bỗng tái đi rồi vụt chạy và kêu thét lên “Má! Má!</a:t>
            </a:r>
            <a:r>
              <a:rPr lang="en-US"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61" name="Rectangle 60"/>
          <p:cNvSpPr/>
          <p:nvPr/>
        </p:nvSpPr>
        <p:spPr>
          <a:xfrm>
            <a:off x="6486330" y="1959930"/>
            <a:ext cx="6909771" cy="6740307"/>
          </a:xfrm>
          <a:prstGeom prst="rect">
            <a:avLst/>
          </a:prstGeom>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cơm</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cơm</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trổng</a:t>
            </a:r>
            <a:r>
              <a:rPr lang="en-US" sz="3600" dirty="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Cơm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sôi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rồi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chắt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dùm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cái</a:t>
            </a:r>
            <a:r>
              <a:rPr lang="en-US" sz="3600" i="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Ba. </a:t>
            </a:r>
            <a:endParaRPr lang="en-GB" sz="3600" dirty="0">
              <a:latin typeface="Times New Roman" panose="02020603050405020304" pitchFamily="18" charset="0"/>
              <a:cs typeface="Times New Roman" panose="02020603050405020304" pitchFamily="18" charset="0"/>
            </a:endParaRPr>
          </a:p>
        </p:txBody>
      </p:sp>
      <p:sp>
        <p:nvSpPr>
          <p:cNvPr id="10" name="Rectangle 9"/>
          <p:cNvSpPr/>
          <p:nvPr/>
        </p:nvSpPr>
        <p:spPr>
          <a:xfrm>
            <a:off x="3798553" y="398380"/>
            <a:ext cx="12017457"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Hành động, cảm xúc của Thu khi gặp lại ông Sáu</a:t>
            </a:r>
            <a:endParaRPr lang="en-GB" sz="4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8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5" name="TextBox 15"/>
          <p:cNvSpPr txBox="1"/>
          <p:nvPr/>
        </p:nvSpPr>
        <p:spPr>
          <a:xfrm>
            <a:off x="609600" y="342900"/>
            <a:ext cx="6553200" cy="615553"/>
          </a:xfrm>
          <a:prstGeom prst="rect">
            <a:avLst/>
          </a:prstGeom>
        </p:spPr>
        <p:txBody>
          <a:bodyPr wrap="square" lIns="0" tIns="0" rIns="0" bIns="0" rtlCol="0" anchor="t">
            <a:spAutoFit/>
          </a:bodyPr>
          <a:lstStyle/>
          <a:p>
            <a:r>
              <a:rPr lang="en-US" sz="4000" b="1" i="1" dirty="0" err="1">
                <a:solidFill>
                  <a:srgbClr val="C00000"/>
                </a:solidFill>
                <a:latin typeface="Arial" pitchFamily="34" charset="0"/>
                <a:cs typeface="Arial" pitchFamily="34" charset="0"/>
              </a:rPr>
              <a:t>a.Trước</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ra</a:t>
            </a:r>
            <a:r>
              <a:rPr lang="en-US" sz="4000" b="1" i="1" dirty="0">
                <a:solidFill>
                  <a:srgbClr val="C00000"/>
                </a:solidFill>
                <a:latin typeface="Arial" pitchFamily="34" charset="0"/>
                <a:cs typeface="Arial" pitchFamily="34" charset="0"/>
              </a:rPr>
              <a:t> cha</a:t>
            </a:r>
            <a:endParaRPr lang="en-US" sz="4000" i="1" dirty="0">
              <a:solidFill>
                <a:srgbClr val="C00000"/>
              </a:solidFill>
              <a:latin typeface="Arial" pitchFamily="34" charset="0"/>
              <a:ea typeface="Stella"/>
              <a:cs typeface="Arial" pitchFamily="34" charset="0"/>
              <a:sym typeface="Stella"/>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566" y="34290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6" name="Rectangle 25"/>
          <p:cNvSpPr/>
          <p:nvPr/>
        </p:nvSpPr>
        <p:spPr>
          <a:xfrm>
            <a:off x="381000" y="1144369"/>
            <a:ext cx="4134465"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Khi gặp ông Sáu: </a:t>
            </a:r>
            <a:endParaRPr lang="en-US" sz="3600" i="1" dirty="0">
              <a:solidFill>
                <a:srgbClr val="0000FF"/>
              </a:solidFill>
              <a:latin typeface="Arial" pitchFamily="34" charset="0"/>
              <a:cs typeface="Arial" pitchFamily="34" charset="0"/>
            </a:endParaRPr>
          </a:p>
        </p:txBody>
      </p:sp>
      <p:sp>
        <p:nvSpPr>
          <p:cNvPr id="54273" name="Rectangle 1"/>
          <p:cNvSpPr>
            <a:spLocks noChangeArrowheads="1"/>
          </p:cNvSpPr>
          <p:nvPr/>
        </p:nvSpPr>
        <p:spPr bwMode="auto">
          <a:xfrm>
            <a:off x="228600" y="1866900"/>
            <a:ext cx="11049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Nghe gọi, giật mình, ngơ ngác, lạ lùng.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Mặt bỗng tái đi, rồi vụt chạy và kêu thét lên: “Má! Má!”</a:t>
            </a:r>
            <a:endParaRPr kumimoji="0" lang="nl-NL" sz="3600" b="0" i="0" u="none" strike="noStrike" cap="none" normalizeH="0" baseline="0" dirty="0">
              <a:ln>
                <a:noFill/>
              </a:ln>
              <a:solidFill>
                <a:srgbClr val="0000FF"/>
              </a:solidFill>
              <a:effectLst/>
              <a:latin typeface="Arial" pitchFamily="34" charset="0"/>
              <a:cs typeface="Arial" pitchFamily="34" charset="0"/>
            </a:endParaRPr>
          </a:p>
        </p:txBody>
      </p:sp>
      <p:sp>
        <p:nvSpPr>
          <p:cNvPr id="27" name="Rectangle 26"/>
          <p:cNvSpPr/>
          <p:nvPr/>
        </p:nvSpPr>
        <p:spPr>
          <a:xfrm>
            <a:off x="304800" y="3543300"/>
            <a:ext cx="5403723" cy="646331"/>
          </a:xfrm>
          <a:prstGeom prst="rect">
            <a:avLst/>
          </a:prstGeom>
        </p:spPr>
        <p:txBody>
          <a:bodyPr wrap="none">
            <a:spAutoFit/>
          </a:bodyPr>
          <a:lstStyle/>
          <a:p>
            <a:r>
              <a:rPr lang="nl-NL" sz="3600" dirty="0">
                <a:solidFill>
                  <a:srgbClr val="0000FF"/>
                </a:solidFill>
                <a:latin typeface="Arial" pitchFamily="34" charset="0"/>
                <a:cs typeface="Arial" pitchFamily="34" charset="0"/>
              </a:rPr>
              <a:t>=&gt; Thái độ sợ hãi lo lắng.</a:t>
            </a:r>
            <a:endParaRPr lang="en-US" sz="3600" dirty="0">
              <a:solidFill>
                <a:srgbClr val="0000FF"/>
              </a:solidFill>
              <a:latin typeface="Arial" pitchFamily="34" charset="0"/>
              <a:cs typeface="Arial" pitchFamily="34" charset="0"/>
            </a:endParaRPr>
          </a:p>
        </p:txBody>
      </p:sp>
      <p:sp>
        <p:nvSpPr>
          <p:cNvPr id="28" name="Rectangle 27"/>
          <p:cNvSpPr/>
          <p:nvPr/>
        </p:nvSpPr>
        <p:spPr>
          <a:xfrm>
            <a:off x="304800" y="4192369"/>
            <a:ext cx="7542642"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Trong những ngày ông Sáu ở nhà:</a:t>
            </a:r>
            <a:endParaRPr lang="en-US" sz="3600" i="1" dirty="0">
              <a:solidFill>
                <a:srgbClr val="0000FF"/>
              </a:solidFill>
              <a:latin typeface="Arial" pitchFamily="34" charset="0"/>
              <a:cs typeface="Arial" pitchFamily="34" charset="0"/>
            </a:endParaRPr>
          </a:p>
        </p:txBody>
      </p:sp>
      <p:sp>
        <p:nvSpPr>
          <p:cNvPr id="54274" name="Rectangle 2"/>
          <p:cNvSpPr>
            <a:spLocks noChangeArrowheads="1"/>
          </p:cNvSpPr>
          <p:nvPr/>
        </p:nvSpPr>
        <p:spPr bwMode="auto">
          <a:xfrm>
            <a:off x="76199" y="4869513"/>
            <a:ext cx="11125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gọi ba, nói trống không với ông.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nhờ ông Sáu chắt nước cơm .</a:t>
            </a:r>
            <a:endParaRPr kumimoji="0" lang="en-US" sz="3600" b="0" i="0" u="none" strike="noStrike" cap="none" normalizeH="0" baseline="0" dirty="0">
              <a:ln>
                <a:noFill/>
              </a:ln>
              <a:solidFill>
                <a:srgbClr val="0000FF"/>
              </a:solidFill>
              <a:effectLst/>
              <a:latin typeface="Arial" pitchFamily="34" charset="0"/>
              <a:cs typeface="Arial" pitchFamily="34" charset="0"/>
            </a:endParaRPr>
          </a:p>
        </p:txBody>
      </p:sp>
    </p:spTree>
    <p:extLst>
      <p:ext uri="{BB962C8B-B14F-4D97-AF65-F5344CB8AC3E}">
        <p14:creationId xmlns:p14="http://schemas.microsoft.com/office/powerpoint/2010/main" val="41408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amond(in)">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diamond(in)">
                                      <p:cBhvr>
                                        <p:cTn id="12" dur="1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42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971103" y="1543419"/>
            <a:ext cx="4599684" cy="7486281"/>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6202525" y="1586944"/>
            <a:ext cx="6561839" cy="7486280"/>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13411200" y="1543419"/>
            <a:ext cx="4706589" cy="7486280"/>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51" name="Freeform 51"/>
          <p:cNvSpPr/>
          <p:nvPr/>
        </p:nvSpPr>
        <p:spPr>
          <a:xfrm flipH="1">
            <a:off x="-359005" y="-390860"/>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Freeform 52"/>
          <p:cNvSpPr/>
          <p:nvPr/>
        </p:nvSpPr>
        <p:spPr>
          <a:xfrm>
            <a:off x="16941268" y="8413540"/>
            <a:ext cx="1346732" cy="2590799"/>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Freeform 53"/>
          <p:cNvSpPr/>
          <p:nvPr/>
        </p:nvSpPr>
        <p:spPr>
          <a:xfrm rot="-367599">
            <a:off x="-232886" y="8383887"/>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8" cstate="print"/>
            <a:stretch>
              <a:fillRect/>
            </a:stretch>
          </a:blipFill>
        </p:spPr>
      </p:sp>
      <p:sp>
        <p:nvSpPr>
          <p:cNvPr id="9" name="Rectangle 8"/>
          <p:cNvSpPr/>
          <p:nvPr/>
        </p:nvSpPr>
        <p:spPr>
          <a:xfrm>
            <a:off x="1316540" y="1986865"/>
            <a:ext cx="3974272" cy="6740307"/>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Trước sự xúc động của ông Sáu, bé Thu ngạc nhiên, hoảng sợ, mặt tái đi, bỏ chạy, cầu cứu má: “</a:t>
            </a:r>
            <a:r>
              <a:rPr lang="en-US" sz="3600" i="1">
                <a:latin typeface="Times New Roman" panose="02020603050405020304" pitchFamily="18" charset="0"/>
                <a:cs typeface="Times New Roman" panose="02020603050405020304" pitchFamily="18" charset="0"/>
              </a:rPr>
              <a:t>tròn mắt nhìn, nó ngơ ngác, lạ lùng</a:t>
            </a:r>
            <a:r>
              <a:rPr lang="en-US" sz="360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Con bé thấy lạ quá… mặt nó bỗng tái đi rồi vụt chạy và kêu thét lên “Má! Má!</a:t>
            </a:r>
            <a:r>
              <a:rPr lang="en-US"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61" name="Rectangle 60"/>
          <p:cNvSpPr/>
          <p:nvPr/>
        </p:nvSpPr>
        <p:spPr>
          <a:xfrm>
            <a:off x="6486331" y="1959930"/>
            <a:ext cx="5955006" cy="6740307"/>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Những ngày sau, Thu nhất định không chịu gọi ông là cha: Khi phải mời ba vào ăn cơm, con bé chỉ nói trống không, còn gọi ông Sáu là “</a:t>
            </a:r>
            <a:r>
              <a:rPr lang="en-US" sz="3600" i="1">
                <a:latin typeface="Times New Roman" panose="02020603050405020304" pitchFamily="18" charset="0"/>
                <a:cs typeface="Times New Roman" panose="02020603050405020304" pitchFamily="18" charset="0"/>
              </a:rPr>
              <a:t>người ta</a:t>
            </a:r>
            <a:r>
              <a:rPr lang="en-US" sz="3600">
                <a:latin typeface="Times New Roman" panose="02020603050405020304" pitchFamily="18" charset="0"/>
                <a:cs typeface="Times New Roman" panose="02020603050405020304" pitchFamily="18" charset="0"/>
              </a:rPr>
              <a:t>” xa lạ; Khi cần nhờ ông Sáu hỗ trợ chắt nước cơm, Thu thà tự làm lấy một công việc quá sức và nguy hiểm chứ nhất định không chịu nhượng bộ hoàn cảnh để phải gọi ông sáu một tiếng Ba. </a:t>
            </a:r>
            <a:endParaRPr lang="en-GB" sz="3600">
              <a:latin typeface="Times New Roman" panose="02020603050405020304" pitchFamily="18" charset="0"/>
              <a:cs typeface="Times New Roman" panose="02020603050405020304" pitchFamily="18" charset="0"/>
            </a:endParaRPr>
          </a:p>
        </p:txBody>
      </p:sp>
      <p:sp>
        <p:nvSpPr>
          <p:cNvPr id="62" name="Rectangle 61"/>
          <p:cNvSpPr/>
          <p:nvPr/>
        </p:nvSpPr>
        <p:spPr>
          <a:xfrm>
            <a:off x="13768027" y="2316026"/>
            <a:ext cx="4142344" cy="5632311"/>
          </a:xfrm>
          <a:prstGeom prst="rect">
            <a:avLst/>
          </a:prstGeom>
        </p:spPr>
        <p:txBody>
          <a:bodyPr wrap="square">
            <a:spAutoFit/>
          </a:bodyPr>
          <a:lstStyle/>
          <a:p>
            <a:pPr algn="just"/>
            <a:r>
              <a:rPr lang="en-US" sz="3600">
                <a:latin typeface="Times New Roman" panose="02020603050405020304" pitchFamily="18" charset="0"/>
                <a:cs typeface="Times New Roman" panose="02020603050405020304" pitchFamily="18" charset="0"/>
              </a:rPr>
              <a:t> Nó hất miếng trứng cá ông gắp cho ra khỏi bát làm đổ cả cơm. Lúc ông Sáu không kìm được nỗi đau khổ nên đánh mắng một cái, con bé ngay lập tức giận dỗi bỏ sang nhà bà ngoại không chịu về.</a:t>
            </a:r>
            <a:endParaRPr lang="en-GB" sz="3600">
              <a:latin typeface="Times New Roman" panose="02020603050405020304" pitchFamily="18" charset="0"/>
              <a:cs typeface="Times New Roman" panose="02020603050405020304" pitchFamily="18" charset="0"/>
            </a:endParaRPr>
          </a:p>
        </p:txBody>
      </p:sp>
      <p:sp>
        <p:nvSpPr>
          <p:cNvPr id="10" name="Rectangle 9"/>
          <p:cNvSpPr/>
          <p:nvPr/>
        </p:nvSpPr>
        <p:spPr>
          <a:xfrm>
            <a:off x="3798553" y="398380"/>
            <a:ext cx="12017457"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Hành động, cảm xúc của Thu khi gặp lại ông Sáu</a:t>
            </a:r>
            <a:endParaRPr lang="en-GB" sz="44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0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5" name="TextBox 15"/>
          <p:cNvSpPr txBox="1"/>
          <p:nvPr/>
        </p:nvSpPr>
        <p:spPr>
          <a:xfrm>
            <a:off x="609600" y="342900"/>
            <a:ext cx="6553200" cy="615553"/>
          </a:xfrm>
          <a:prstGeom prst="rect">
            <a:avLst/>
          </a:prstGeom>
        </p:spPr>
        <p:txBody>
          <a:bodyPr wrap="square" lIns="0" tIns="0" rIns="0" bIns="0" rtlCol="0" anchor="t">
            <a:spAutoFit/>
          </a:bodyPr>
          <a:lstStyle/>
          <a:p>
            <a:r>
              <a:rPr lang="en-US" sz="4000" b="1" i="1" dirty="0" err="1">
                <a:solidFill>
                  <a:srgbClr val="C00000"/>
                </a:solidFill>
                <a:latin typeface="Arial" pitchFamily="34" charset="0"/>
                <a:cs typeface="Arial" pitchFamily="34" charset="0"/>
              </a:rPr>
              <a:t>a.Trước</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ra</a:t>
            </a:r>
            <a:r>
              <a:rPr lang="en-US" sz="4000" b="1" i="1" dirty="0">
                <a:solidFill>
                  <a:srgbClr val="C00000"/>
                </a:solidFill>
                <a:latin typeface="Arial" pitchFamily="34" charset="0"/>
                <a:cs typeface="Arial" pitchFamily="34" charset="0"/>
              </a:rPr>
              <a:t> cha</a:t>
            </a:r>
            <a:endParaRPr lang="en-US" sz="4000" i="1" dirty="0">
              <a:solidFill>
                <a:srgbClr val="C00000"/>
              </a:solidFill>
              <a:latin typeface="Arial" pitchFamily="34" charset="0"/>
              <a:ea typeface="Stella"/>
              <a:cs typeface="Arial" pitchFamily="34" charset="0"/>
              <a:sym typeface="Stella"/>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566" y="34290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6" name="Rectangle 25"/>
          <p:cNvSpPr/>
          <p:nvPr/>
        </p:nvSpPr>
        <p:spPr>
          <a:xfrm>
            <a:off x="381000" y="1144369"/>
            <a:ext cx="4134465"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Khi gặp ông Sáu: </a:t>
            </a:r>
            <a:endParaRPr lang="en-US" sz="3600" i="1" dirty="0">
              <a:solidFill>
                <a:srgbClr val="0000FF"/>
              </a:solidFill>
              <a:latin typeface="Arial" pitchFamily="34" charset="0"/>
              <a:cs typeface="Arial" pitchFamily="34" charset="0"/>
            </a:endParaRPr>
          </a:p>
        </p:txBody>
      </p:sp>
      <p:sp>
        <p:nvSpPr>
          <p:cNvPr id="54273" name="Rectangle 1"/>
          <p:cNvSpPr>
            <a:spLocks noChangeArrowheads="1"/>
          </p:cNvSpPr>
          <p:nvPr/>
        </p:nvSpPr>
        <p:spPr bwMode="auto">
          <a:xfrm>
            <a:off x="228600" y="1866900"/>
            <a:ext cx="11049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Nghe gọi, giật mình, ngơ ngác, lạ lùng.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Mặt bỗng tái đi, rồi vụt chạy và kêu thét lên: “Má! Má!”</a:t>
            </a:r>
            <a:endParaRPr kumimoji="0" lang="nl-NL" sz="3600" b="0" i="0" u="none" strike="noStrike" cap="none" normalizeH="0" baseline="0" dirty="0">
              <a:ln>
                <a:noFill/>
              </a:ln>
              <a:solidFill>
                <a:srgbClr val="0000FF"/>
              </a:solidFill>
              <a:effectLst/>
              <a:latin typeface="Arial" pitchFamily="34" charset="0"/>
              <a:cs typeface="Arial" pitchFamily="34" charset="0"/>
            </a:endParaRPr>
          </a:p>
        </p:txBody>
      </p:sp>
      <p:sp>
        <p:nvSpPr>
          <p:cNvPr id="27" name="Rectangle 26"/>
          <p:cNvSpPr/>
          <p:nvPr/>
        </p:nvSpPr>
        <p:spPr>
          <a:xfrm>
            <a:off x="304800" y="3543300"/>
            <a:ext cx="5403723" cy="646331"/>
          </a:xfrm>
          <a:prstGeom prst="rect">
            <a:avLst/>
          </a:prstGeom>
        </p:spPr>
        <p:txBody>
          <a:bodyPr wrap="none">
            <a:spAutoFit/>
          </a:bodyPr>
          <a:lstStyle/>
          <a:p>
            <a:r>
              <a:rPr lang="nl-NL" sz="3600" dirty="0">
                <a:solidFill>
                  <a:srgbClr val="0000FF"/>
                </a:solidFill>
                <a:latin typeface="Arial" pitchFamily="34" charset="0"/>
                <a:cs typeface="Arial" pitchFamily="34" charset="0"/>
              </a:rPr>
              <a:t>=&gt; Thái độ sợ hãi lo lắng.</a:t>
            </a:r>
            <a:endParaRPr lang="en-US" sz="3600" dirty="0">
              <a:solidFill>
                <a:srgbClr val="0000FF"/>
              </a:solidFill>
              <a:latin typeface="Arial" pitchFamily="34" charset="0"/>
              <a:cs typeface="Arial" pitchFamily="34" charset="0"/>
            </a:endParaRPr>
          </a:p>
        </p:txBody>
      </p:sp>
      <p:sp>
        <p:nvSpPr>
          <p:cNvPr id="28" name="Rectangle 27"/>
          <p:cNvSpPr/>
          <p:nvPr/>
        </p:nvSpPr>
        <p:spPr>
          <a:xfrm>
            <a:off x="304800" y="4192369"/>
            <a:ext cx="7542642"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Trong những ngày ông Sáu ở nhà:</a:t>
            </a:r>
            <a:endParaRPr lang="en-US" sz="3600" i="1" dirty="0">
              <a:solidFill>
                <a:srgbClr val="0000FF"/>
              </a:solidFill>
              <a:latin typeface="Arial" pitchFamily="34" charset="0"/>
              <a:cs typeface="Arial" pitchFamily="34" charset="0"/>
            </a:endParaRPr>
          </a:p>
        </p:txBody>
      </p:sp>
      <p:sp>
        <p:nvSpPr>
          <p:cNvPr id="54274" name="Rectangle 2"/>
          <p:cNvSpPr>
            <a:spLocks noChangeArrowheads="1"/>
          </p:cNvSpPr>
          <p:nvPr/>
        </p:nvSpPr>
        <p:spPr bwMode="auto">
          <a:xfrm>
            <a:off x="190500" y="4811173"/>
            <a:ext cx="11125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gọi ba, nói trống không với ông.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nhờ ông Sáu chắt nước cơm .</a:t>
            </a:r>
            <a:endParaRPr kumimoji="0" lang="en-US" sz="3600" b="0" i="0" u="none" strike="noStrike" cap="none" normalizeH="0" baseline="0" dirty="0">
              <a:ln>
                <a:noFill/>
              </a:ln>
              <a:solidFill>
                <a:srgbClr val="0000FF"/>
              </a:solidFill>
              <a:effectLst/>
              <a:latin typeface="Arial" pitchFamily="34" charset="0"/>
              <a:cs typeface="Arial" pitchFamily="34" charset="0"/>
            </a:endParaRPr>
          </a:p>
        </p:txBody>
      </p:sp>
      <p:sp>
        <p:nvSpPr>
          <p:cNvPr id="2" name="Rectangle 1">
            <a:extLst>
              <a:ext uri="{FF2B5EF4-FFF2-40B4-BE49-F238E27FC236}">
                <a16:creationId xmlns:a16="http://schemas.microsoft.com/office/drawing/2014/main" id="{DEC1D3B3-4FF1-4A6B-8F99-3D7FC3B6E018}"/>
              </a:ext>
            </a:extLst>
          </p:cNvPr>
          <p:cNvSpPr/>
          <p:nvPr/>
        </p:nvSpPr>
        <p:spPr>
          <a:xfrm>
            <a:off x="228598" y="6011502"/>
            <a:ext cx="12344401" cy="1754326"/>
          </a:xfrm>
          <a:prstGeom prst="rect">
            <a:avLst/>
          </a:prstGeom>
        </p:spPr>
        <p:txBody>
          <a:bodyPr wrap="square">
            <a:spAutoFit/>
          </a:bodyPr>
          <a:lstStyle/>
          <a:p>
            <a:pPr lvl="0" algn="just" eaLnBrk="0" fontAlgn="base" hangingPunct="0">
              <a:spcBef>
                <a:spcPct val="0"/>
              </a:spcBef>
              <a:spcAft>
                <a:spcPct val="0"/>
              </a:spcAft>
            </a:pPr>
            <a:r>
              <a:rPr lang="nl-NL" sz="3600" dirty="0">
                <a:solidFill>
                  <a:srgbClr val="0000FF"/>
                </a:solidFill>
                <a:latin typeface="Arial" pitchFamily="34" charset="0"/>
                <a:ea typeface="Times New Roman" pitchFamily="18" charset="0"/>
                <a:cs typeface="Arial" pitchFamily="34" charset="0"/>
              </a:rPr>
              <a:t>+ Hất cái trứng cá ba gắp ra khỏi chén.</a:t>
            </a:r>
            <a:endParaRPr lang="en-US" sz="3600" dirty="0">
              <a:solidFill>
                <a:srgbClr val="0000FF"/>
              </a:solidFill>
              <a:latin typeface="Arial" pitchFamily="34" charset="0"/>
              <a:cs typeface="Arial" pitchFamily="34" charset="0"/>
            </a:endParaRPr>
          </a:p>
          <a:p>
            <a:pPr lvl="0" algn="just" eaLnBrk="0" fontAlgn="base" hangingPunct="0">
              <a:spcBef>
                <a:spcPct val="0"/>
              </a:spcBef>
              <a:spcAft>
                <a:spcPct val="0"/>
              </a:spcAft>
            </a:pPr>
            <a:r>
              <a:rPr lang="nl-NL" sz="3600" dirty="0">
                <a:solidFill>
                  <a:srgbClr val="0000FF"/>
                </a:solidFill>
                <a:latin typeface="Arial" pitchFamily="34" charset="0"/>
                <a:ea typeface="Times New Roman" pitchFamily="18" charset="0"/>
                <a:cs typeface="Arial" pitchFamily="34" charset="0"/>
              </a:rPr>
              <a:t>+ Bị đánh nhưng không khóc, bỏ về nhà ngoại, khi xuống xuồng cố ý khua dây cột xuồng kêu thật to.</a:t>
            </a:r>
            <a:endParaRPr lang="nl-NL" sz="36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45479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76506" y="-667944"/>
            <a:ext cx="18651016" cy="12239729"/>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solidFill>
                  <a:prstClr val="black"/>
                </a:solidFill>
              </a:endParaRPr>
            </a:p>
          </p:txBody>
        </p:sp>
      </p:grpSp>
      <p:grpSp>
        <p:nvGrpSpPr>
          <p:cNvPr id="11" name="Group 11"/>
          <p:cNvGrpSpPr/>
          <p:nvPr/>
        </p:nvGrpSpPr>
        <p:grpSpPr>
          <a:xfrm>
            <a:off x="-207879" y="-229157"/>
            <a:ext cx="17313762" cy="11362156"/>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solidFill>
                  <a:prstClr val="black"/>
                </a:solidFill>
              </a:endParaRPr>
            </a:p>
          </p:txBody>
        </p:sp>
      </p:grpSp>
      <p:sp>
        <p:nvSpPr>
          <p:cNvPr id="15" name="TextBox 15"/>
          <p:cNvSpPr txBox="1"/>
          <p:nvPr/>
        </p:nvSpPr>
        <p:spPr>
          <a:xfrm>
            <a:off x="4120104" y="3787259"/>
            <a:ext cx="3871968" cy="2215991"/>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Tái hiện được hoàn cảnh éo le, đáng thương  của cô bé trong chiến tranh.</a:t>
            </a:r>
            <a:endParaRPr lang="en-GB" sz="3600">
              <a:latin typeface="Times New Roman" panose="02020603050405020304" pitchFamily="18" charset="0"/>
              <a:cs typeface="Times New Roman" panose="02020603050405020304" pitchFamily="18" charset="0"/>
            </a:endParaRPr>
          </a:p>
        </p:txBody>
      </p:sp>
      <p:sp>
        <p:nvSpPr>
          <p:cNvPr id="16" name="TextBox 16"/>
          <p:cNvSpPr txBox="1"/>
          <p:nvPr/>
        </p:nvSpPr>
        <p:spPr>
          <a:xfrm>
            <a:off x="4712530" y="1236866"/>
            <a:ext cx="8158269" cy="2031325"/>
          </a:xfrm>
          <a:prstGeom prst="rect">
            <a:avLst/>
          </a:prstGeom>
        </p:spPr>
        <p:txBody>
          <a:bodyPr wrap="square" lIns="0" tIns="0" rIns="0" bIns="0" rtlCol="0" anchor="t">
            <a:spAutoFit/>
          </a:bodyPr>
          <a:lstStyle/>
          <a:p>
            <a:pPr algn="ctr">
              <a:spcBef>
                <a:spcPct val="0"/>
              </a:spcBef>
            </a:pP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Thu</a:t>
            </a:r>
            <a:endParaRPr lang="en-US" sz="4000" b="1"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17" name="TextBox 17"/>
          <p:cNvSpPr txBox="1"/>
          <p:nvPr/>
        </p:nvSpPr>
        <p:spPr>
          <a:xfrm>
            <a:off x="3205624" y="3000572"/>
            <a:ext cx="838280" cy="1731243"/>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1.</a:t>
            </a:r>
          </a:p>
        </p:txBody>
      </p:sp>
      <p:sp>
        <p:nvSpPr>
          <p:cNvPr id="19" name="Freeform 19"/>
          <p:cNvSpPr/>
          <p:nvPr/>
        </p:nvSpPr>
        <p:spPr>
          <a:xfrm flipH="1">
            <a:off x="13033100" y="8225909"/>
            <a:ext cx="4226200" cy="3273384"/>
          </a:xfrm>
          <a:custGeom>
            <a:avLst/>
            <a:gdLst/>
            <a:ahLst/>
            <a:cxnLst/>
            <a:rect l="l" t="t" r="r" b="b"/>
            <a:pathLst>
              <a:path w="4226200" h="3273384">
                <a:moveTo>
                  <a:pt x="4226200" y="0"/>
                </a:moveTo>
                <a:lnTo>
                  <a:pt x="0" y="0"/>
                </a:lnTo>
                <a:lnTo>
                  <a:pt x="0" y="3273383"/>
                </a:lnTo>
                <a:lnTo>
                  <a:pt x="4226200" y="3273383"/>
                </a:lnTo>
                <a:lnTo>
                  <a:pt x="422620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4244096" y="1028700"/>
            <a:ext cx="3134748" cy="2209997"/>
          </a:xfrm>
          <a:custGeom>
            <a:avLst/>
            <a:gdLst/>
            <a:ahLst/>
            <a:cxnLst/>
            <a:rect l="l" t="t" r="r" b="b"/>
            <a:pathLst>
              <a:path w="3134748" h="2209997">
                <a:moveTo>
                  <a:pt x="0" y="0"/>
                </a:moveTo>
                <a:lnTo>
                  <a:pt x="3134748" y="0"/>
                </a:lnTo>
                <a:lnTo>
                  <a:pt x="3134748" y="2209997"/>
                </a:lnTo>
                <a:lnTo>
                  <a:pt x="0" y="2209997"/>
                </a:lnTo>
                <a:lnTo>
                  <a:pt x="0" y="0"/>
                </a:lnTo>
                <a:close/>
              </a:path>
            </a:pathLst>
          </a:custGeom>
          <a:blipFill>
            <a:blip r:embed="rId6" cstate="print"/>
            <a:stretch>
              <a:fillRect/>
            </a:stretch>
          </a:blipFill>
        </p:spPr>
      </p:sp>
      <p:sp>
        <p:nvSpPr>
          <p:cNvPr id="21" name="TextBox 21"/>
          <p:cNvSpPr txBox="1"/>
          <p:nvPr/>
        </p:nvSpPr>
        <p:spPr>
          <a:xfrm>
            <a:off x="10019972" y="3796784"/>
            <a:ext cx="5296227" cy="2769989"/>
          </a:xfrm>
          <a:prstGeom prst="rect">
            <a:avLst/>
          </a:prstGeom>
        </p:spPr>
        <p:txBody>
          <a:bodyPr wrap="square" lIns="0" tIns="0" rIns="0" bIns="0" rtlCol="0" anchor="t">
            <a:spAutoFit/>
          </a:bodyPr>
          <a:lstStyle/>
          <a:p>
            <a:pPr algn="just">
              <a:spcAft>
                <a:spcPts val="0"/>
              </a:spcAft>
            </a:pP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thấy thái độ, tình cảm của Thu với ông Sáu. Khi cô bé chưa nhận ra ông Sáu là ba mình (vì ông có vết thẹo khác với bức hình)</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2"/>
          <p:cNvSpPr txBox="1"/>
          <p:nvPr/>
        </p:nvSpPr>
        <p:spPr>
          <a:xfrm>
            <a:off x="4454593" y="7084990"/>
            <a:ext cx="8912996" cy="2215991"/>
          </a:xfrm>
          <a:prstGeom prst="rect">
            <a:avLst/>
          </a:prstGeom>
        </p:spPr>
        <p:txBody>
          <a:bodyPr wrap="square" lIns="0" tIns="0" rIns="0" bIns="0" rtlCol="0" anchor="t">
            <a:spAutoFit/>
          </a:bodyPr>
          <a:lstStyle/>
          <a:p>
            <a:pPr algn="just">
              <a:spcBef>
                <a:spcPct val="0"/>
              </a:spcBef>
            </a:pPr>
            <a:r>
              <a:rPr lang="vi-VN" sz="3600" dirty="0">
                <a:latin typeface="Times New Roman" panose="02020603050405020304" pitchFamily="18" charset="0"/>
                <a:cs typeface="Times New Roman" panose="02020603050405020304" pitchFamily="18" charset="0"/>
              </a:rPr>
              <a:t>T</a:t>
            </a:r>
            <a:r>
              <a:rPr lang="en-US" sz="3600" dirty="0" err="1">
                <a:latin typeface="Times New Roman" panose="02020603050405020304" pitchFamily="18" charset="0"/>
                <a:cs typeface="Times New Roman" panose="02020603050405020304" pitchFamily="18" charset="0"/>
              </a:rPr>
              <a: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Thu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a:t>
            </a:r>
            <a:endParaRPr lang="en-US" sz="3499"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23" name="TextBox 23"/>
          <p:cNvSpPr txBox="1"/>
          <p:nvPr/>
        </p:nvSpPr>
        <p:spPr>
          <a:xfrm>
            <a:off x="9076918" y="3000572"/>
            <a:ext cx="838280" cy="1987724"/>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2.</a:t>
            </a:r>
          </a:p>
        </p:txBody>
      </p:sp>
      <p:sp>
        <p:nvSpPr>
          <p:cNvPr id="24" name="TextBox 24"/>
          <p:cNvSpPr txBox="1"/>
          <p:nvPr/>
        </p:nvSpPr>
        <p:spPr>
          <a:xfrm>
            <a:off x="3540113" y="6288779"/>
            <a:ext cx="838280" cy="1987724"/>
          </a:xfrm>
          <a:prstGeom prst="rect">
            <a:avLst/>
          </a:prstGeom>
        </p:spPr>
        <p:txBody>
          <a:bodyPr lIns="0" tIns="0" rIns="0" bIns="0" rtlCol="0" anchor="t">
            <a:spAutoFit/>
          </a:bodyPr>
          <a:lstStyle/>
          <a:p>
            <a:pPr algn="ctr">
              <a:lnSpc>
                <a:spcPts val="15487"/>
              </a:lnSpc>
            </a:pPr>
            <a:r>
              <a:rPr lang="en-US" sz="8000" b="1">
                <a:solidFill>
                  <a:srgbClr val="6B452F"/>
                </a:solidFill>
                <a:latin typeface="Times New Roman" panose="02020603050405020304" pitchFamily="18" charset="0"/>
                <a:ea typeface="Stella"/>
                <a:cs typeface="Times New Roman" panose="02020603050405020304" pitchFamily="18" charset="0"/>
                <a:sym typeface="Stella"/>
              </a:rPr>
              <a:t>3.</a:t>
            </a:r>
          </a:p>
        </p:txBody>
      </p:sp>
      <p:sp>
        <p:nvSpPr>
          <p:cNvPr id="26" name="Freeform 26"/>
          <p:cNvSpPr/>
          <p:nvPr/>
        </p:nvSpPr>
        <p:spPr>
          <a:xfrm rot="-576677" flipH="1">
            <a:off x="-416714" y="7543093"/>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662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15" name="TextBox 15"/>
          <p:cNvSpPr txBox="1"/>
          <p:nvPr/>
        </p:nvSpPr>
        <p:spPr>
          <a:xfrm>
            <a:off x="609600" y="342900"/>
            <a:ext cx="6553200" cy="615553"/>
          </a:xfrm>
          <a:prstGeom prst="rect">
            <a:avLst/>
          </a:prstGeom>
        </p:spPr>
        <p:txBody>
          <a:bodyPr wrap="square" lIns="0" tIns="0" rIns="0" bIns="0" rtlCol="0" anchor="t">
            <a:spAutoFit/>
          </a:bodyPr>
          <a:lstStyle/>
          <a:p>
            <a:r>
              <a:rPr lang="en-US" sz="4000" b="1" i="1" dirty="0" err="1">
                <a:solidFill>
                  <a:srgbClr val="C00000"/>
                </a:solidFill>
                <a:latin typeface="Arial" pitchFamily="34" charset="0"/>
                <a:cs typeface="Arial" pitchFamily="34" charset="0"/>
              </a:rPr>
              <a:t>a.Trước</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ra</a:t>
            </a:r>
            <a:r>
              <a:rPr lang="en-US" sz="4000" b="1" i="1" dirty="0">
                <a:solidFill>
                  <a:srgbClr val="C00000"/>
                </a:solidFill>
                <a:latin typeface="Arial" pitchFamily="34" charset="0"/>
                <a:cs typeface="Arial" pitchFamily="34" charset="0"/>
              </a:rPr>
              <a:t> cha</a:t>
            </a:r>
            <a:endParaRPr lang="en-US" sz="4000" i="1" dirty="0">
              <a:solidFill>
                <a:srgbClr val="C00000"/>
              </a:solidFill>
              <a:latin typeface="Arial" pitchFamily="34" charset="0"/>
              <a:ea typeface="Stella"/>
              <a:cs typeface="Arial" pitchFamily="34" charset="0"/>
              <a:sym typeface="Stella"/>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566" y="342900"/>
            <a:ext cx="7771434" cy="4067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6" name="Rectangle 25"/>
          <p:cNvSpPr/>
          <p:nvPr/>
        </p:nvSpPr>
        <p:spPr>
          <a:xfrm>
            <a:off x="381000" y="1144369"/>
            <a:ext cx="4134465"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Khi gặp ông Sáu: </a:t>
            </a:r>
            <a:endParaRPr lang="en-US" sz="3600" i="1" dirty="0">
              <a:solidFill>
                <a:srgbClr val="0000FF"/>
              </a:solidFill>
              <a:latin typeface="Arial" pitchFamily="34" charset="0"/>
              <a:cs typeface="Arial" pitchFamily="34" charset="0"/>
            </a:endParaRPr>
          </a:p>
        </p:txBody>
      </p:sp>
      <p:sp>
        <p:nvSpPr>
          <p:cNvPr id="54273" name="Rectangle 1"/>
          <p:cNvSpPr>
            <a:spLocks noChangeArrowheads="1"/>
          </p:cNvSpPr>
          <p:nvPr/>
        </p:nvSpPr>
        <p:spPr bwMode="auto">
          <a:xfrm>
            <a:off x="228600" y="1866900"/>
            <a:ext cx="11049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Nghe gọi, giật mình, ngơ ngác, lạ lùng.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Mặt bỗng tái đi, rồi vụt chạy và kêu thét lên: “Má! Má!”</a:t>
            </a:r>
            <a:endParaRPr kumimoji="0" lang="nl-NL" sz="3600" b="0" i="0" u="none" strike="noStrike" cap="none" normalizeH="0" baseline="0" dirty="0">
              <a:ln>
                <a:noFill/>
              </a:ln>
              <a:solidFill>
                <a:srgbClr val="0000FF"/>
              </a:solidFill>
              <a:effectLst/>
              <a:latin typeface="Arial" pitchFamily="34" charset="0"/>
              <a:cs typeface="Arial" pitchFamily="34" charset="0"/>
            </a:endParaRPr>
          </a:p>
        </p:txBody>
      </p:sp>
      <p:sp>
        <p:nvSpPr>
          <p:cNvPr id="27" name="Rectangle 26"/>
          <p:cNvSpPr/>
          <p:nvPr/>
        </p:nvSpPr>
        <p:spPr>
          <a:xfrm>
            <a:off x="304800" y="3543300"/>
            <a:ext cx="5403723" cy="646331"/>
          </a:xfrm>
          <a:prstGeom prst="rect">
            <a:avLst/>
          </a:prstGeom>
        </p:spPr>
        <p:txBody>
          <a:bodyPr wrap="none">
            <a:spAutoFit/>
          </a:bodyPr>
          <a:lstStyle/>
          <a:p>
            <a:r>
              <a:rPr lang="nl-NL" sz="3600" dirty="0">
                <a:solidFill>
                  <a:srgbClr val="0000FF"/>
                </a:solidFill>
                <a:latin typeface="Arial" pitchFamily="34" charset="0"/>
                <a:cs typeface="Arial" pitchFamily="34" charset="0"/>
              </a:rPr>
              <a:t>=&gt; Thái độ sợ hãi lo lắng.</a:t>
            </a:r>
            <a:endParaRPr lang="en-US" sz="3600" dirty="0">
              <a:solidFill>
                <a:srgbClr val="0000FF"/>
              </a:solidFill>
              <a:latin typeface="Arial" pitchFamily="34" charset="0"/>
              <a:cs typeface="Arial" pitchFamily="34" charset="0"/>
            </a:endParaRPr>
          </a:p>
        </p:txBody>
      </p:sp>
      <p:sp>
        <p:nvSpPr>
          <p:cNvPr id="28" name="Rectangle 27"/>
          <p:cNvSpPr/>
          <p:nvPr/>
        </p:nvSpPr>
        <p:spPr>
          <a:xfrm>
            <a:off x="304800" y="4192369"/>
            <a:ext cx="7542642" cy="646331"/>
          </a:xfrm>
          <a:prstGeom prst="rect">
            <a:avLst/>
          </a:prstGeom>
        </p:spPr>
        <p:txBody>
          <a:bodyPr wrap="none">
            <a:spAutoFit/>
          </a:bodyPr>
          <a:lstStyle/>
          <a:p>
            <a:r>
              <a:rPr lang="nl-NL" sz="3600" i="1" dirty="0">
                <a:solidFill>
                  <a:srgbClr val="0000FF"/>
                </a:solidFill>
                <a:latin typeface="Arial" pitchFamily="34" charset="0"/>
                <a:cs typeface="Arial" pitchFamily="34" charset="0"/>
              </a:rPr>
              <a:t>- Trong những ngày ông Sáu ở nhà:</a:t>
            </a:r>
            <a:endParaRPr lang="en-US" sz="3600" i="1" dirty="0">
              <a:solidFill>
                <a:srgbClr val="0000FF"/>
              </a:solidFill>
              <a:latin typeface="Arial" pitchFamily="34" charset="0"/>
              <a:cs typeface="Arial" pitchFamily="34" charset="0"/>
            </a:endParaRPr>
          </a:p>
        </p:txBody>
      </p:sp>
      <p:sp>
        <p:nvSpPr>
          <p:cNvPr id="54274" name="Rectangle 2"/>
          <p:cNvSpPr>
            <a:spLocks noChangeArrowheads="1"/>
          </p:cNvSpPr>
          <p:nvPr/>
        </p:nvSpPr>
        <p:spPr bwMode="auto">
          <a:xfrm>
            <a:off x="190500" y="4811173"/>
            <a:ext cx="11125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gọi ba, nói trống không với ông.</a:t>
            </a:r>
            <a:endParaRPr kumimoji="0" lang="en-US" sz="3600" b="0" i="0" u="none" strike="noStrike" cap="none" normalizeH="0" baseline="0" dirty="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3600" b="0" i="0" u="none" strike="noStrike" cap="none" normalizeH="0" baseline="0" dirty="0">
                <a:ln>
                  <a:noFill/>
                </a:ln>
                <a:solidFill>
                  <a:srgbClr val="0000FF"/>
                </a:solidFill>
                <a:effectLst/>
                <a:latin typeface="Arial" pitchFamily="34" charset="0"/>
                <a:ea typeface="Times New Roman" pitchFamily="18" charset="0"/>
                <a:cs typeface="Arial" pitchFamily="34" charset="0"/>
              </a:rPr>
              <a:t>+ Không chịu nhờ ông Sáu chắt nước cơm .</a:t>
            </a:r>
            <a:endParaRPr kumimoji="0" lang="en-US" sz="3600" b="0" i="0" u="none" strike="noStrike" cap="none" normalizeH="0" baseline="0" dirty="0">
              <a:ln>
                <a:noFill/>
              </a:ln>
              <a:solidFill>
                <a:srgbClr val="0000FF"/>
              </a:solidFill>
              <a:effectLst/>
              <a:latin typeface="Arial" pitchFamily="34" charset="0"/>
              <a:cs typeface="Arial" pitchFamily="34" charset="0"/>
            </a:endParaRPr>
          </a:p>
        </p:txBody>
      </p:sp>
      <p:sp>
        <p:nvSpPr>
          <p:cNvPr id="54275" name="Rectangle 3"/>
          <p:cNvSpPr>
            <a:spLocks noChangeArrowheads="1"/>
          </p:cNvSpPr>
          <p:nvPr/>
        </p:nvSpPr>
        <p:spPr bwMode="auto">
          <a:xfrm rot="10800000" flipV="1">
            <a:off x="228600" y="7734300"/>
            <a:ext cx="128016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3600" b="0" u="none" strike="noStrike" cap="none" normalizeH="0" baseline="0" dirty="0">
                <a:ln>
                  <a:noFill/>
                </a:ln>
                <a:solidFill>
                  <a:srgbClr val="0000FF"/>
                </a:solidFill>
                <a:effectLst/>
                <a:latin typeface="Arial" pitchFamily="34" charset="0"/>
                <a:ea typeface="Times New Roman" pitchFamily="18" charset="0"/>
                <a:cs typeface="Arial" pitchFamily="34" charset="0"/>
              </a:rPr>
              <a:t>=&gt; Thái độ cự tuyệt, sự bướng bỉnh gan lì và cũng rất trẻ thơ của bé Thu. Thể hiện tình cảm sâu đậm mà em dành cho người cha của mình.  </a:t>
            </a:r>
            <a:endParaRPr kumimoji="0" lang="nl-NL" sz="3600" b="0" u="none" strike="noStrike" cap="none" normalizeH="0" baseline="0" dirty="0">
              <a:ln>
                <a:noFill/>
              </a:ln>
              <a:solidFill>
                <a:srgbClr val="0000FF"/>
              </a:solidFill>
              <a:effectLst/>
              <a:latin typeface="Arial" pitchFamily="34" charset="0"/>
              <a:cs typeface="Arial" pitchFamily="34" charset="0"/>
            </a:endParaRPr>
          </a:p>
        </p:txBody>
      </p:sp>
      <p:sp>
        <p:nvSpPr>
          <p:cNvPr id="2" name="Rectangle 1">
            <a:extLst>
              <a:ext uri="{FF2B5EF4-FFF2-40B4-BE49-F238E27FC236}">
                <a16:creationId xmlns:a16="http://schemas.microsoft.com/office/drawing/2014/main" id="{DEC1D3B3-4FF1-4A6B-8F99-3D7FC3B6E018}"/>
              </a:ext>
            </a:extLst>
          </p:cNvPr>
          <p:cNvSpPr/>
          <p:nvPr/>
        </p:nvSpPr>
        <p:spPr>
          <a:xfrm>
            <a:off x="228598" y="6011502"/>
            <a:ext cx="12344401" cy="1754326"/>
          </a:xfrm>
          <a:prstGeom prst="rect">
            <a:avLst/>
          </a:prstGeom>
        </p:spPr>
        <p:txBody>
          <a:bodyPr wrap="square">
            <a:spAutoFit/>
          </a:bodyPr>
          <a:lstStyle/>
          <a:p>
            <a:pPr lvl="0" algn="just" eaLnBrk="0" fontAlgn="base" hangingPunct="0">
              <a:spcBef>
                <a:spcPct val="0"/>
              </a:spcBef>
              <a:spcAft>
                <a:spcPct val="0"/>
              </a:spcAft>
            </a:pPr>
            <a:r>
              <a:rPr lang="nl-NL" sz="3600" dirty="0">
                <a:solidFill>
                  <a:srgbClr val="0000FF"/>
                </a:solidFill>
                <a:latin typeface="Arial" pitchFamily="34" charset="0"/>
                <a:ea typeface="Times New Roman" pitchFamily="18" charset="0"/>
                <a:cs typeface="Arial" pitchFamily="34" charset="0"/>
              </a:rPr>
              <a:t>+ Hất thức ăn ba gắp ra khỏi chén.</a:t>
            </a:r>
            <a:endParaRPr lang="en-US" sz="3600" dirty="0">
              <a:solidFill>
                <a:srgbClr val="0000FF"/>
              </a:solidFill>
              <a:latin typeface="Arial" pitchFamily="34" charset="0"/>
              <a:cs typeface="Arial" pitchFamily="34" charset="0"/>
            </a:endParaRPr>
          </a:p>
          <a:p>
            <a:pPr lvl="0" algn="just" eaLnBrk="0" fontAlgn="base" hangingPunct="0">
              <a:spcBef>
                <a:spcPct val="0"/>
              </a:spcBef>
              <a:spcAft>
                <a:spcPct val="0"/>
              </a:spcAft>
            </a:pPr>
            <a:r>
              <a:rPr lang="nl-NL" sz="3600" dirty="0">
                <a:solidFill>
                  <a:srgbClr val="0000FF"/>
                </a:solidFill>
                <a:latin typeface="Arial" pitchFamily="34" charset="0"/>
                <a:ea typeface="Times New Roman" pitchFamily="18" charset="0"/>
                <a:cs typeface="Arial" pitchFamily="34" charset="0"/>
              </a:rPr>
              <a:t> + Bị đánh nhưng vẫn không khóc bỏ về nhà ngoại, khi xuống xuồng cố ý khua dây cột xuồng kêu thật to.</a:t>
            </a:r>
            <a:endParaRPr lang="nl-NL" sz="36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7778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diamond(in)">
                                      <p:cBhvr>
                                        <p:cTn id="7" dur="1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1" name="TextBox 15">
            <a:extLst>
              <a:ext uri="{FF2B5EF4-FFF2-40B4-BE49-F238E27FC236}">
                <a16:creationId xmlns:a16="http://schemas.microsoft.com/office/drawing/2014/main" id="{8B387528-629C-4D28-9247-E2FD54327DFC}"/>
              </a:ext>
            </a:extLst>
          </p:cNvPr>
          <p:cNvSpPr txBox="1"/>
          <p:nvPr/>
        </p:nvSpPr>
        <p:spPr>
          <a:xfrm>
            <a:off x="609600" y="342900"/>
            <a:ext cx="6553200" cy="615553"/>
          </a:xfrm>
          <a:prstGeom prst="rect">
            <a:avLst/>
          </a:prstGeom>
        </p:spPr>
        <p:txBody>
          <a:bodyPr wrap="square" lIns="0" tIns="0" rIns="0" bIns="0" rtlCol="0" anchor="t">
            <a:spAutoFit/>
          </a:bodyPr>
          <a:lstStyle/>
          <a:p>
            <a:r>
              <a:rPr lang="en-US" sz="4000" b="1" i="1" dirty="0">
                <a:solidFill>
                  <a:srgbClr val="C00000"/>
                </a:solidFill>
                <a:latin typeface="Arial" pitchFamily="34" charset="0"/>
                <a:cs typeface="Arial" pitchFamily="34" charset="0"/>
              </a:rPr>
              <a:t>b. </a:t>
            </a:r>
            <a:r>
              <a:rPr lang="en-US" sz="4000" b="1" i="1" dirty="0" err="1">
                <a:solidFill>
                  <a:srgbClr val="C00000"/>
                </a:solidFill>
                <a:latin typeface="Arial" pitchFamily="34" charset="0"/>
                <a:cs typeface="Arial" pitchFamily="34" charset="0"/>
              </a:rPr>
              <a:t>Khi</a:t>
            </a:r>
            <a:r>
              <a:rPr lang="en-US" sz="4000" b="1" i="1" dirty="0">
                <a:solidFill>
                  <a:srgbClr val="C00000"/>
                </a:solidFill>
                <a:latin typeface="Arial" pitchFamily="34" charset="0"/>
                <a:cs typeface="Arial" pitchFamily="34" charset="0"/>
              </a:rPr>
              <a:t> </a:t>
            </a:r>
            <a:r>
              <a:rPr lang="en-US" sz="4000" b="1" i="1" dirty="0" err="1">
                <a:solidFill>
                  <a:srgbClr val="C00000"/>
                </a:solidFill>
                <a:latin typeface="Arial" pitchFamily="34" charset="0"/>
                <a:cs typeface="Arial" pitchFamily="34" charset="0"/>
              </a:rPr>
              <a:t>nhận</a:t>
            </a:r>
            <a:r>
              <a:rPr lang="en-US" sz="4000" b="1" i="1" dirty="0">
                <a:solidFill>
                  <a:srgbClr val="C00000"/>
                </a:solidFill>
                <a:latin typeface="Arial" pitchFamily="34" charset="0"/>
                <a:cs typeface="Arial" pitchFamily="34" charset="0"/>
              </a:rPr>
              <a:t> ra cha</a:t>
            </a:r>
            <a:endParaRPr lang="en-US" sz="4000" i="1" dirty="0">
              <a:solidFill>
                <a:srgbClr val="C00000"/>
              </a:solidFill>
              <a:latin typeface="Arial" pitchFamily="34" charset="0"/>
              <a:ea typeface="Stella"/>
              <a:cs typeface="Arial" pitchFamily="34" charset="0"/>
              <a:sym typeface="Stella"/>
            </a:endParaRPr>
          </a:p>
        </p:txBody>
      </p:sp>
      <p:sp>
        <p:nvSpPr>
          <p:cNvPr id="22" name="TextBox 33">
            <a:extLst>
              <a:ext uri="{FF2B5EF4-FFF2-40B4-BE49-F238E27FC236}">
                <a16:creationId xmlns:a16="http://schemas.microsoft.com/office/drawing/2014/main" id="{FE0DFE6A-F1C1-4065-8F6D-065A6D2D3802}"/>
              </a:ext>
            </a:extLst>
          </p:cNvPr>
          <p:cNvSpPr txBox="1"/>
          <p:nvPr/>
        </p:nvSpPr>
        <p:spPr>
          <a:xfrm>
            <a:off x="518002" y="1028700"/>
            <a:ext cx="11216798" cy="1107996"/>
          </a:xfrm>
          <a:prstGeom prst="rect">
            <a:avLst/>
          </a:prstGeom>
        </p:spPr>
        <p:txBody>
          <a:bodyPr wrap="square" lIns="0" tIns="0" rIns="0" bIns="0" rtlCol="0" anchor="t">
            <a:spAutoFit/>
          </a:bodyPr>
          <a:lstStyle/>
          <a:p>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Nó</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không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cau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có</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bướng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bỉnh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buồn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rầu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nghĩ</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ngợi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xa</a:t>
            </a:r>
            <a:r>
              <a:rPr lang="en-US" sz="3600" dirty="0">
                <a:solidFill>
                  <a:srgbClr val="0000FF"/>
                </a:solidFill>
                <a:latin typeface="Arial" panose="020B0604020202020204" pitchFamily="34" charset="0"/>
                <a:cs typeface="Arial" panose="020B0604020202020204" pitchFamily="34" charset="0"/>
              </a:rPr>
              <a:t>.</a:t>
            </a:r>
            <a:endParaRPr lang="en-US" sz="3600" dirty="0">
              <a:solidFill>
                <a:srgbClr val="0000FF"/>
              </a:solidFill>
              <a:latin typeface="Arial" panose="020B0604020202020204" pitchFamily="34" charset="0"/>
              <a:ea typeface="Anicon Sans"/>
              <a:cs typeface="Arial" panose="020B0604020202020204" pitchFamily="34" charset="0"/>
              <a:sym typeface="Anicon Sans"/>
            </a:endParaRPr>
          </a:p>
        </p:txBody>
      </p:sp>
      <p:pic>
        <p:nvPicPr>
          <p:cNvPr id="23" name="Picture 22">
            <a:extLst>
              <a:ext uri="{FF2B5EF4-FFF2-40B4-BE49-F238E27FC236}">
                <a16:creationId xmlns:a16="http://schemas.microsoft.com/office/drawing/2014/main" id="{1F0CB28A-E0E8-4D74-BD1A-F6610441F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600" y="-38100"/>
            <a:ext cx="7500249" cy="5365333"/>
          </a:xfrm>
          <a:prstGeom prst="rect">
            <a:avLst/>
          </a:prstGeom>
        </p:spPr>
      </p:pic>
    </p:spTree>
    <p:extLst>
      <p:ext uri="{BB962C8B-B14F-4D97-AF65-F5344CB8AC3E}">
        <p14:creationId xmlns:p14="http://schemas.microsoft.com/office/powerpoint/2010/main" val="21157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800"/>
                                        <p:tgtEl>
                                          <p:spTgt spid="22"/>
                                        </p:tgtEl>
                                      </p:cBhvr>
                                    </p:animEffect>
                                    <p:anim calcmode="lin" valueType="num">
                                      <p:cBhvr>
                                        <p:cTn id="17" dur="800" fill="hold"/>
                                        <p:tgtEl>
                                          <p:spTgt spid="22"/>
                                        </p:tgtEl>
                                        <p:attrNameLst>
                                          <p:attrName>ppt_x</p:attrName>
                                        </p:attrNameLst>
                                      </p:cBhvr>
                                      <p:tavLst>
                                        <p:tav tm="0">
                                          <p:val>
                                            <p:strVal val="#ppt_x"/>
                                          </p:val>
                                        </p:tav>
                                        <p:tav tm="100000">
                                          <p:val>
                                            <p:strVal val="#ppt_x"/>
                                          </p:val>
                                        </p:tav>
                                      </p:tavLst>
                                    </p:anim>
                                    <p:anim calcmode="lin" valueType="num">
                                      <p:cBhvr>
                                        <p:cTn id="18" dur="8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97561" y="4271412"/>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40020" y="4423790"/>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87886" y="6770917"/>
            <a:ext cx="12451639" cy="2854937"/>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9002" y="6869144"/>
            <a:ext cx="12260090" cy="2575139"/>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sp>
        <p:nvSpPr>
          <p:cNvPr id="37" name="Freeform 37"/>
          <p:cNvSpPr/>
          <p:nvPr/>
        </p:nvSpPr>
        <p:spPr>
          <a:xfrm flipH="1">
            <a:off x="15211296" y="-529989"/>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1" name="Group 9"/>
          <p:cNvGrpSpPr/>
          <p:nvPr/>
        </p:nvGrpSpPr>
        <p:grpSpPr>
          <a:xfrm>
            <a:off x="187886" y="70495"/>
            <a:ext cx="12451639" cy="139572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44" name="Group 12"/>
          <p:cNvGrpSpPr/>
          <p:nvPr/>
        </p:nvGrpSpPr>
        <p:grpSpPr>
          <a:xfrm>
            <a:off x="187886" y="222872"/>
            <a:ext cx="12260090" cy="1043408"/>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47" name="Group 21"/>
          <p:cNvGrpSpPr/>
          <p:nvPr/>
        </p:nvGrpSpPr>
        <p:grpSpPr>
          <a:xfrm>
            <a:off x="196377" y="1654862"/>
            <a:ext cx="12451639" cy="2440091"/>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50" name="Group 24"/>
          <p:cNvGrpSpPr/>
          <p:nvPr/>
        </p:nvGrpSpPr>
        <p:grpSpPr>
          <a:xfrm>
            <a:off x="339002" y="1832110"/>
            <a:ext cx="12260090" cy="2139726"/>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sp>
        <p:nvSpPr>
          <p:cNvPr id="53" name="TextBox 33"/>
          <p:cNvSpPr txBox="1"/>
          <p:nvPr/>
        </p:nvSpPr>
        <p:spPr>
          <a:xfrm>
            <a:off x="518002" y="480579"/>
            <a:ext cx="11988648" cy="553998"/>
          </a:xfrm>
          <a:prstGeom prst="rect">
            <a:avLst/>
          </a:prstGeom>
        </p:spPr>
        <p:txBody>
          <a:bodyPr wrap="square" lIns="0" tIns="0" rIns="0" bIns="0" rtlCol="0" anchor="t">
            <a:spAutoFit/>
          </a:bodyPr>
          <a:lstStyle/>
          <a:p>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a:t>
            </a:r>
            <a:endParaRPr lang="en-US" sz="3600" dirty="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511790" y="2024974"/>
            <a:ext cx="11838768" cy="1754326"/>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bắt gặp cái nhìn trìu mến, buồn bã của ba, đôi mắt nó bỗng xôn xao. Đó là cái xôn xao của sự đồng cảm. Bé Thu nhận ra những tiếc nuối, xót xa, yêu thương trong ánh mắt của ba mình.</a:t>
            </a:r>
            <a:endParaRPr lang="en-GB" sz="3600">
              <a:latin typeface="Times New Roman" panose="02020603050405020304" pitchFamily="18" charset="0"/>
              <a:cs typeface="Times New Roman" panose="02020603050405020304" pitchFamily="18" charset="0"/>
            </a:endParaRPr>
          </a:p>
        </p:txBody>
      </p:sp>
      <p:sp>
        <p:nvSpPr>
          <p:cNvPr id="56" name="Rectangle 55"/>
          <p:cNvSpPr/>
          <p:nvPr/>
        </p:nvSpPr>
        <p:spPr>
          <a:xfrm>
            <a:off x="529926" y="4552446"/>
            <a:ext cx="11976724" cy="1754326"/>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 giây phút cuối cùng, khi ông Sáu cất lời từ biệt, lúc này Thu mới cất lên tiếng gọi ba xé lòng. Tiếng gọi bị kìm nén suốt 8 năm. Tiếng gọi chất chứa bao tình yêu thương thắm thiết.</a:t>
            </a:r>
            <a:endParaRPr lang="en-GB" sz="3600">
              <a:latin typeface="Times New Roman" panose="02020603050405020304" pitchFamily="18" charset="0"/>
              <a:cs typeface="Times New Roman" panose="02020603050405020304" pitchFamily="18" charset="0"/>
            </a:endParaRPr>
          </a:p>
        </p:txBody>
      </p:sp>
      <p:sp>
        <p:nvSpPr>
          <p:cNvPr id="57" name="Rectangle 56"/>
          <p:cNvSpPr/>
          <p:nvPr/>
        </p:nvSpPr>
        <p:spPr>
          <a:xfrm>
            <a:off x="533731" y="7076546"/>
            <a:ext cx="11725885" cy="2308324"/>
          </a:xfrm>
          <a:prstGeom prst="rect">
            <a:avLst/>
          </a:prstGeom>
        </p:spPr>
        <p:txBody>
          <a:bodyPr wrap="square">
            <a:spAutoFit/>
          </a:bodyPr>
          <a:lstStyle/>
          <a:p>
            <a:pPr algn="just"/>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chỉ vậy, nó chạy xô đến ôm chặt lấy ba, hôn ba, hôn cả lên vết thẹo trên mặt ba. Con bé muốn giữ chặt ba, không cho ba đi. Nó lo sợ ba sẽ đi mất. Nó muốn bày tỏ tất cả tình yêu của mình dành cho ba.</a:t>
            </a:r>
            <a:endParaRPr lang="en-GB" sz="3600">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68836" y="1846481"/>
            <a:ext cx="7500249" cy="5365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394241" y="1562100"/>
            <a:ext cx="21320041"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4612754" y="233806"/>
            <a:ext cx="20155479" cy="12296909"/>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sp>
        <p:nvSpPr>
          <p:cNvPr id="16" name="Freeform 16"/>
          <p:cNvSpPr/>
          <p:nvPr/>
        </p:nvSpPr>
        <p:spPr>
          <a:xfrm>
            <a:off x="17347168" y="5173728"/>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flipH="1">
            <a:off x="-1497648" y="-1440414"/>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37698" y="464963"/>
            <a:ext cx="10200191" cy="1757725"/>
          </a:xfrm>
          <a:prstGeom prst="rect">
            <a:avLst/>
          </a:prstGeom>
        </p:spPr>
        <p:txBody>
          <a:bodyPr lIns="0" tIns="0" rIns="0" bIns="0" rtlCol="0" anchor="t">
            <a:spAutoFit/>
          </a:bodyPr>
          <a:lstStyle/>
          <a:p>
            <a:pPr algn="ctr">
              <a:lnSpc>
                <a:spcPts val="16939"/>
              </a:lnSpc>
            </a:pPr>
            <a:r>
              <a:rPr lang="it-IT" sz="4800" b="1">
                <a:latin typeface="Times New Roman" panose="02020603050405020304" pitchFamily="18" charset="0"/>
                <a:cs typeface="Times New Roman" panose="02020603050405020304" pitchFamily="18" charset="0"/>
              </a:rPr>
              <a:t>Tóm tắt truyện</a:t>
            </a:r>
            <a:endParaRPr lang="en-US" sz="480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9" name="TextBox 19"/>
          <p:cNvSpPr txBox="1"/>
          <p:nvPr/>
        </p:nvSpPr>
        <p:spPr>
          <a:xfrm>
            <a:off x="369946" y="2560379"/>
            <a:ext cx="13227085" cy="6391943"/>
          </a:xfrm>
          <a:prstGeom prst="rect">
            <a:avLst/>
          </a:prstGeom>
        </p:spPr>
        <p:txBody>
          <a:bodyPr wrap="square" lIns="0" tIns="0" rIns="0" bIns="0" rtlCol="0" anchor="t">
            <a:spAutoFit/>
          </a:bodyPr>
          <a:lstStyle/>
          <a:p>
            <a:pPr algn="just">
              <a:lnSpc>
                <a:spcPts val="5599"/>
              </a:lnSpc>
            </a:pPr>
            <a:r>
              <a:rPr lang="vi-VN" sz="3600">
                <a:latin typeface="Times New Roman" panose="02020603050405020304" pitchFamily="18" charset="0"/>
                <a:cs typeface="Times New Roman" panose="02020603050405020304" pitchFamily="18" charset="0"/>
              </a:rPr>
              <a:t>Vì chiến tranh chia cắt mà bé Thu không biết mặt cha, chỉ được nhìn thấy qua tấm ảnh chụp với mẹ. Đến khi ông Sáu về nghỉ phép thì bé Thu đã lớn, nhìn vết thẹo trên mặt ông mà bé sợ, bé không nhận ông Sáu là ba. Suốt những ngày nghỉ phép ở nhà, dù ông Sáu có quan tâm con bé thế nào thì nó cũng ương bướng, xa lánh ông. Cho đến khi ông chuẩn bị lên đường về đơn vị, cô bé mới khóc òa lên nhận cha, cảnh đoàn tụ của hai cha con khiến mọi người xúc động. Những ngày ở chiến khu, ông luôn nghĩ về con, tự tay làm tặng con một chiếc lược bằng ngà voi. Cuối cùng, ông Sáu hi sinh, chiếc lược vẫn chưa trao được cho con.</a:t>
            </a:r>
            <a:endParaRPr lang="en-US" sz="3600">
              <a:solidFill>
                <a:srgbClr val="000000"/>
              </a:solidFill>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49730" y="1206322"/>
            <a:ext cx="4015835" cy="6840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Freeform 14"/>
          <p:cNvSpPr/>
          <p:nvPr/>
        </p:nvSpPr>
        <p:spPr>
          <a:xfrm rot="10414307" flipV="1">
            <a:off x="16309624" y="-1497126"/>
            <a:ext cx="3083346" cy="4126132"/>
          </a:xfrm>
          <a:custGeom>
            <a:avLst/>
            <a:gdLst/>
            <a:ahLst/>
            <a:cxnLst/>
            <a:rect l="l" t="t" r="r" b="b"/>
            <a:pathLst>
              <a:path w="3083346" h="4126132">
                <a:moveTo>
                  <a:pt x="0" y="4126132"/>
                </a:moveTo>
                <a:lnTo>
                  <a:pt x="3083347" y="4126132"/>
                </a:lnTo>
                <a:lnTo>
                  <a:pt x="3083347" y="0"/>
                </a:lnTo>
                <a:lnTo>
                  <a:pt x="0" y="0"/>
                </a:lnTo>
                <a:lnTo>
                  <a:pt x="0" y="4126132"/>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5113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4043904" y="752475"/>
            <a:ext cx="10200191" cy="1661993"/>
          </a:xfrm>
          <a:prstGeom prst="rect">
            <a:avLst/>
          </a:prstGeom>
        </p:spPr>
        <p:txBody>
          <a:bodyPr lIns="0" tIns="0" rIns="0" bIns="0" rtlCol="0" anchor="t">
            <a:spAutoFit/>
          </a:bodyPr>
          <a:lstStyle/>
          <a:p>
            <a:pPr algn="ctr">
              <a:spcAft>
                <a:spcPts val="0"/>
              </a:spcAft>
            </a:pPr>
            <a:r>
              <a:rPr lang="vi-VN" sz="5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5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Trạm 3</a:t>
            </a:r>
            <a:endParaRPr lang="vi-VN" sz="5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5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Nhận xét về tính cách của bé Thu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416798" y="3581199"/>
            <a:ext cx="9588491" cy="4308872"/>
          </a:xfrm>
          <a:prstGeom prst="rect">
            <a:avLst/>
          </a:prstGeom>
        </p:spPr>
        <p:txBody>
          <a:bodyPr wrap="square" lIns="0" tIns="0" rIns="0" bIns="0" rtlCol="0" anchor="t">
            <a:spAutoFit/>
          </a:bodyPr>
          <a:lstStyle/>
          <a:p>
            <a:pPr algn="just">
              <a:lnSpc>
                <a:spcPts val="5599"/>
              </a:lnSpc>
            </a:pPr>
            <a:r>
              <a:rPr lang="en-US" sz="4000">
                <a:latin typeface="Times New Roman" panose="02020603050405020304" pitchFamily="18" charset="0"/>
                <a:cs typeface="Times New Roman" panose="02020603050405020304" pitchFamily="18" charset="0"/>
              </a:rPr>
              <a:t>Từ những chuyển biến trong cảm xúc và hành động của bé Thu trước và sau khi nhận ra cha, ta thấy: Bé Thu là người có cuộc sống nội tâm phong phú, bề ngoài có vẻ cương quyết, lạnh lùng nhưng thực chất lại rất giàu tình cảm, đặc biệt là tình yêu thương cha sâu nặng.</a:t>
            </a: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6"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24296" y="279728"/>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9263529" flipH="1" flipV="1">
            <a:off x="1168739" y="1689524"/>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993839">
            <a:off x="1690141" y="6410867"/>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cstate="print"/>
            <a:stretch>
              <a:fillRect/>
            </a:stretch>
          </a:blipFill>
        </p:spPr>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68140" y="2417843"/>
            <a:ext cx="5514973" cy="7790994"/>
          </a:xfrm>
          <a:prstGeom prst="rect">
            <a:avLst/>
          </a:prstGeom>
        </p:spPr>
      </p:pic>
    </p:spTree>
    <p:extLst>
      <p:ext uri="{BB962C8B-B14F-4D97-AF65-F5344CB8AC3E}">
        <p14:creationId xmlns:p14="http://schemas.microsoft.com/office/powerpoint/2010/main" val="3469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1860367" y="753016"/>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376866" y="3145915"/>
            <a:ext cx="4660108" cy="4660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92307" y="3153983"/>
            <a:ext cx="7724616" cy="4296445"/>
          </a:xfrm>
          <a:prstGeom prst="rect">
            <a:avLst/>
          </a:prstGeom>
        </p:spPr>
      </p:pic>
    </p:spTree>
    <p:extLst>
      <p:ext uri="{BB962C8B-B14F-4D97-AF65-F5344CB8AC3E}">
        <p14:creationId xmlns:p14="http://schemas.microsoft.com/office/powerpoint/2010/main" val="725408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4469774" y="1513202"/>
            <a:ext cx="6483415" cy="830997"/>
          </a:xfrm>
          <a:prstGeom prst="rect">
            <a:avLst/>
          </a:prstGeom>
        </p:spPr>
        <p:txBody>
          <a:bodyPr lIns="0" tIns="0" rIns="0" bIns="0" rtlCol="0" anchor="t">
            <a:spAutoFit/>
          </a:bodyPr>
          <a:lstStyle/>
          <a:p>
            <a:pPr algn="ctr"/>
            <a:r>
              <a:rPr lang="de-DE" sz="5400" b="1">
                <a:latin typeface="Times New Roman" panose="02020603050405020304" pitchFamily="18" charset="0"/>
                <a:cs typeface="Times New Roman" panose="02020603050405020304" pitchFamily="18" charset="0"/>
              </a:rPr>
              <a:t>2. Nhân vật ông Sáu</a:t>
            </a:r>
            <a:endParaRPr lang="en-GB" sz="5400">
              <a:latin typeface="Times New Roman" panose="02020603050405020304" pitchFamily="18" charset="0"/>
              <a:cs typeface="Times New Roman" panose="02020603050405020304" pitchFamily="18" charset="0"/>
            </a:endParaRPr>
          </a:p>
        </p:txBody>
      </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1372600" y="709753"/>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80792" y="7249539"/>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8" cstate="print"/>
            <a:stretch>
              <a:fillRect/>
            </a:stretch>
          </a:blipFill>
        </p:spPr>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7026" y="43824"/>
            <a:ext cx="10287000" cy="10287000"/>
          </a:xfrm>
          <a:prstGeom prst="rect">
            <a:avLst/>
          </a:prstGeom>
        </p:spPr>
      </p:pic>
      <p:sp>
        <p:nvSpPr>
          <p:cNvPr id="23" name="Oval 22"/>
          <p:cNvSpPr>
            <a:spLocks noChangeArrowheads="1"/>
          </p:cNvSpPr>
          <p:nvPr/>
        </p:nvSpPr>
        <p:spPr bwMode="auto">
          <a:xfrm>
            <a:off x="5918000" y="3809590"/>
            <a:ext cx="3302200" cy="3253679"/>
          </a:xfrm>
          <a:prstGeom prst="ellipse">
            <a:avLst/>
          </a:prstGeom>
          <a:solidFill>
            <a:srgbClr val="FFFF99"/>
          </a:solidFill>
          <a:ln w="9525">
            <a:noFill/>
            <a:prstDash val="dash"/>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Nhận xét chung về nhân vật ông Sáu</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 Box 7"/>
          <p:cNvSpPr txBox="1">
            <a:spLocks noChangeArrowheads="1"/>
          </p:cNvSpPr>
          <p:nvPr/>
        </p:nvSpPr>
        <p:spPr bwMode="auto">
          <a:xfrm>
            <a:off x="2619334" y="3908244"/>
            <a:ext cx="2413207" cy="1446829"/>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 Box 11"/>
          <p:cNvSpPr txBox="1">
            <a:spLocks noChangeArrowheads="1"/>
          </p:cNvSpPr>
          <p:nvPr/>
        </p:nvSpPr>
        <p:spPr bwMode="auto">
          <a:xfrm>
            <a:off x="2619335" y="5941133"/>
            <a:ext cx="2684264" cy="1278024"/>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 Box 57"/>
          <p:cNvSpPr txBox="1">
            <a:spLocks noChangeArrowheads="1"/>
          </p:cNvSpPr>
          <p:nvPr/>
        </p:nvSpPr>
        <p:spPr bwMode="auto">
          <a:xfrm>
            <a:off x="9791033" y="3805401"/>
            <a:ext cx="2749855" cy="1346332"/>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 Box 52"/>
          <p:cNvSpPr txBox="1">
            <a:spLocks noChangeArrowheads="1"/>
          </p:cNvSpPr>
          <p:nvPr/>
        </p:nvSpPr>
        <p:spPr bwMode="auto">
          <a:xfrm>
            <a:off x="9736962" y="6040613"/>
            <a:ext cx="2582778" cy="1277467"/>
          </a:xfrm>
          <a:prstGeom prst="rect">
            <a:avLst/>
          </a:prstGeom>
          <a:solidFill>
            <a:srgbClr val="FFFFFF"/>
          </a:solidFill>
          <a:ln w="9525" cap="rnd">
            <a:noFill/>
            <a:prstDash val="sysDot"/>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vert="horz" wrap="square" lIns="91440" tIns="45720" rIns="91440" bIns="45720" anchor="t" anchorCtr="0" upright="1">
            <a:noAutofit/>
          </a:bodyPr>
          <a:lstStyle/>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Ấn tượng cá nhân</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77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4"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971103" y="967077"/>
            <a:ext cx="5176360" cy="4076323"/>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30" name="Group 30"/>
          <p:cNvGrpSpPr/>
          <p:nvPr/>
        </p:nvGrpSpPr>
        <p:grpSpPr>
          <a:xfrm>
            <a:off x="939779" y="5399898"/>
            <a:ext cx="5380367" cy="4322270"/>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grpSp>
        <p:nvGrpSpPr>
          <p:cNvPr id="42" name="Group 42"/>
          <p:cNvGrpSpPr/>
          <p:nvPr/>
        </p:nvGrpSpPr>
        <p:grpSpPr>
          <a:xfrm>
            <a:off x="6665777" y="2561475"/>
            <a:ext cx="4552475" cy="6544425"/>
            <a:chOff x="0" y="0"/>
            <a:chExt cx="3228995" cy="592877"/>
          </a:xfrm>
        </p:grpSpPr>
        <p:sp>
          <p:nvSpPr>
            <p:cNvPr id="43" name="Freeform 43"/>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sp>
        <p:sp>
          <p:nvSpPr>
            <p:cNvPr id="44" name="TextBox 44"/>
            <p:cNvSpPr txBox="1"/>
            <p:nvPr/>
          </p:nvSpPr>
          <p:spPr>
            <a:xfrm>
              <a:off x="0" y="-38100"/>
              <a:ext cx="3228995" cy="630977"/>
            </a:xfrm>
            <a:prstGeom prst="rect">
              <a:avLst/>
            </a:prstGeom>
          </p:spPr>
          <p:txBody>
            <a:bodyPr lIns="31632" tIns="31632" rIns="31632" bIns="31632" rtlCol="0" anchor="ctr"/>
            <a:lstStyle/>
            <a:p>
              <a:pPr algn="ctr">
                <a:lnSpc>
                  <a:spcPts val="2660"/>
                </a:lnSpc>
              </a:pPr>
              <a:endParaRPr>
                <a:solidFill>
                  <a:prstClr val="black"/>
                </a:solidFill>
              </a:endParaRPr>
            </a:p>
          </p:txBody>
        </p:sp>
      </p:grpSp>
      <p:sp>
        <p:nvSpPr>
          <p:cNvPr id="51" name="Freeform 51"/>
          <p:cNvSpPr/>
          <p:nvPr/>
        </p:nvSpPr>
        <p:spPr>
          <a:xfrm flipH="1">
            <a:off x="-641456" y="-820833"/>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Freeform 52"/>
          <p:cNvSpPr/>
          <p:nvPr/>
        </p:nvSpPr>
        <p:spPr>
          <a:xfrm>
            <a:off x="15591321" y="6398388"/>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Freeform 53"/>
          <p:cNvSpPr/>
          <p:nvPr/>
        </p:nvSpPr>
        <p:spPr>
          <a:xfrm rot="-367599">
            <a:off x="-657362" y="8427644"/>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8" cstate="print"/>
            <a:stretch>
              <a:fillRect/>
            </a:stretch>
          </a:blipFill>
        </p:spPr>
      </p:sp>
      <p:sp>
        <p:nvSpPr>
          <p:cNvPr id="9" name="Rectangle 8"/>
          <p:cNvSpPr/>
          <p:nvPr/>
        </p:nvSpPr>
        <p:spPr>
          <a:xfrm>
            <a:off x="1274565" y="1215746"/>
            <a:ext cx="4652881" cy="3539430"/>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Ông sung sướng, mong chờ gặp con từng giây từng phút “</a:t>
            </a:r>
            <a:r>
              <a:rPr lang="de-DE" sz="3200" i="1">
                <a:latin typeface="Times New Roman" panose="02020603050405020304" pitchFamily="18" charset="0"/>
                <a:cs typeface="Times New Roman" panose="02020603050405020304" pitchFamily="18" charset="0"/>
              </a:rPr>
              <a:t>cái tình người cha cứ nôn nao trong lòng anh</a:t>
            </a:r>
            <a:r>
              <a:rPr lang="de-DE" sz="3200">
                <a:latin typeface="Times New Roman" panose="02020603050405020304" pitchFamily="18" charset="0"/>
                <a:cs typeface="Times New Roman" panose="02020603050405020304" pitchFamily="18" charset="0"/>
              </a:rPr>
              <a:t>”, “</a:t>
            </a:r>
            <a:r>
              <a:rPr lang="de-DE" sz="3200" i="1">
                <a:latin typeface="Times New Roman" panose="02020603050405020304" pitchFamily="18" charset="0"/>
                <a:cs typeface="Times New Roman" panose="02020603050405020304" pitchFamily="18" charset="0"/>
              </a:rPr>
              <a:t>anh nhún chân nhảy thót lên, xô chiếc xuồng tạt ra</a:t>
            </a:r>
            <a:r>
              <a:rPr lang="de-DE" sz="3200">
                <a:latin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61" name="Rectangle 60"/>
          <p:cNvSpPr/>
          <p:nvPr/>
        </p:nvSpPr>
        <p:spPr>
          <a:xfrm>
            <a:off x="1108525" y="5549334"/>
            <a:ext cx="4935211" cy="4056495"/>
          </a:xfrm>
          <a:prstGeom prst="rect">
            <a:avLst/>
          </a:prstGeom>
        </p:spPr>
        <p:txBody>
          <a:bodyPr wrap="square">
            <a:spAutoFit/>
          </a:bodyPr>
          <a:lstStyle/>
          <a:p>
            <a:pPr algn="just">
              <a:lnSpc>
                <a:spcPct val="115000"/>
              </a:lnSpc>
            </a:pPr>
            <a:r>
              <a:rPr lang="de-DE" sz="3200">
                <a:latin typeface="Times New Roman" panose="02020603050405020304" pitchFamily="18" charset="0"/>
                <a:cs typeface="Times New Roman" panose="02020603050405020304" pitchFamily="18" charset="0"/>
              </a:rPr>
              <a:t>Ông mong mỏi được ôm con, được nghe con gọi tiếng ba: “Anh vừa bước vừa khom người đưa tay đón chờ con”; “</a:t>
            </a:r>
            <a:r>
              <a:rPr lang="de-DE" sz="3200" i="1">
                <a:latin typeface="Times New Roman" panose="02020603050405020304" pitchFamily="18" charset="0"/>
                <a:cs typeface="Times New Roman" panose="02020603050405020304" pitchFamily="18" charset="0"/>
              </a:rPr>
              <a:t>anh chầm chậm bước tới, giọng lặp bặp run run: Ba đây con</a:t>
            </a:r>
            <a:r>
              <a:rPr lang="de-DE" sz="3200">
                <a:latin typeface="Times New Roman" panose="02020603050405020304" pitchFamily="18" charset="0"/>
                <a:cs typeface="Times New Roman" panose="02020603050405020304" pitchFamily="18" charset="0"/>
              </a:rPr>
              <a:t>!”.</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6858870" y="2829559"/>
            <a:ext cx="4113241" cy="6001643"/>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Nhưng ông Sáu cũng phải đau đớn tột cùng khi con gái không những không nhận ra ông mà còn sợ hãi, bỏ chạy, xa lánh ông: “</a:t>
            </a:r>
            <a:r>
              <a:rPr lang="de-DE" sz="3200" i="1">
                <a:latin typeface="Times New Roman" panose="02020603050405020304" pitchFamily="18" charset="0"/>
                <a:cs typeface="Times New Roman" panose="02020603050405020304" pitchFamily="18" charset="0"/>
              </a:rPr>
              <a:t>anh đứng sững lại đó, nhìn theo con, nỗi đau đớn khiến mặt anh sầm lại trông thật đáng thương và hai tay buông xuống như bị gãy</a:t>
            </a:r>
            <a:r>
              <a:rPr lang="de-DE" sz="3200">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7704981" y="264492"/>
            <a:ext cx="8048998" cy="769441"/>
          </a:xfrm>
          <a:prstGeom prst="rect">
            <a:avLst/>
          </a:prstGeom>
        </p:spPr>
        <p:txBody>
          <a:bodyPr wrap="none">
            <a:spAutoFit/>
          </a:bodyPr>
          <a:lstStyle/>
          <a:p>
            <a:r>
              <a:rPr lang="de-DE" sz="4400" b="1">
                <a:latin typeface="Times New Roman" panose="02020603050405020304" pitchFamily="18" charset="0"/>
                <a:cs typeface="Times New Roman" panose="02020603050405020304" pitchFamily="18" charset="0"/>
              </a:rPr>
              <a:t>a. Ấn tượng về nhân vật ông Sáu</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25" name="Picture 20" descr="VAN THAOGIANG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48758" y="3437042"/>
            <a:ext cx="4620040" cy="437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48414" y="1114499"/>
            <a:ext cx="10362132" cy="769441"/>
          </a:xfrm>
          <a:prstGeom prst="rect">
            <a:avLst/>
          </a:prstGeom>
        </p:spPr>
        <p:txBody>
          <a:bodyPr wrap="none">
            <a:spAutoFit/>
          </a:bodyPr>
          <a:lstStyle/>
          <a:p>
            <a:r>
              <a:rPr lang="de-DE" sz="4400" b="1">
                <a:latin typeface="Times New Roman" panose="02020603050405020304" pitchFamily="18" charset="0"/>
                <a:ea typeface="Times New Roman" panose="02020603050405020304" pitchFamily="18" charset="0"/>
                <a:cs typeface="Times New Roman" panose="02020603050405020304" pitchFamily="18" charset="0"/>
              </a:rPr>
              <a:t>Tâm trạng của ông Sáu khi gặp lại con gái</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8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par>
                                <p:cTn id="31" presetID="16" presetClass="entr" presetSubtype="21"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down)">
                                      <p:cBhvr>
                                        <p:cTn id="38" dur="500"/>
                                        <p:tgtEl>
                                          <p:spTgt spid="62"/>
                                        </p:tgtEl>
                                      </p:cBhvr>
                                    </p:animEffect>
                                  </p:childTnLst>
                                </p:cTn>
                              </p:par>
                              <p:par>
                                <p:cTn id="39" presetID="2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1" grpId="0"/>
      <p:bldP spid="62" grpId="0"/>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46560" y="5043054"/>
            <a:ext cx="12451639" cy="185743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246560" y="5195432"/>
            <a:ext cx="12260090" cy="1488969"/>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223877" y="6928068"/>
            <a:ext cx="12451639" cy="2584752"/>
            <a:chOff x="0" y="-38100"/>
            <a:chExt cx="3279444" cy="680758"/>
          </a:xfrm>
        </p:grpSpPr>
        <p:sp>
          <p:nvSpPr>
            <p:cNvPr id="22" name="Freeform 22"/>
            <p:cNvSpPr/>
            <p:nvPr/>
          </p:nvSpPr>
          <p:spPr>
            <a:xfrm>
              <a:off x="0" y="0"/>
              <a:ext cx="3279444" cy="433451"/>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246560" y="7217390"/>
            <a:ext cx="12260090" cy="1645759"/>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1" name="Group 9"/>
          <p:cNvGrpSpPr/>
          <p:nvPr/>
        </p:nvGrpSpPr>
        <p:grpSpPr>
          <a:xfrm>
            <a:off x="187886" y="70495"/>
            <a:ext cx="12451639" cy="184754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4" name="Group 12"/>
          <p:cNvGrpSpPr/>
          <p:nvPr/>
        </p:nvGrpSpPr>
        <p:grpSpPr>
          <a:xfrm>
            <a:off x="187886" y="222872"/>
            <a:ext cx="12260090" cy="1550507"/>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7" name="Group 21"/>
          <p:cNvGrpSpPr/>
          <p:nvPr/>
        </p:nvGrpSpPr>
        <p:grpSpPr>
          <a:xfrm>
            <a:off x="113875" y="2031652"/>
            <a:ext cx="12451639" cy="2861219"/>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0" name="Group 24"/>
          <p:cNvGrpSpPr/>
          <p:nvPr/>
        </p:nvGrpSpPr>
        <p:grpSpPr>
          <a:xfrm>
            <a:off x="187886" y="2183410"/>
            <a:ext cx="12260090" cy="2499270"/>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3" name="TextBox 33"/>
          <p:cNvSpPr txBox="1"/>
          <p:nvPr/>
        </p:nvSpPr>
        <p:spPr>
          <a:xfrm>
            <a:off x="490863" y="349562"/>
            <a:ext cx="11845684" cy="1231106"/>
          </a:xfrm>
          <a:prstGeom prst="rect">
            <a:avLst/>
          </a:prstGeom>
        </p:spPr>
        <p:txBody>
          <a:bodyPr wrap="square" lIns="0" tIns="0" rIns="0" bIns="0" rtlCol="0" anchor="t">
            <a:spAutoFit/>
          </a:bodyPr>
          <a:lstStyle/>
          <a:p>
            <a:r>
              <a:rPr lang="de-DE" sz="4000">
                <a:latin typeface="Times New Roman" panose="02020603050405020304" pitchFamily="18" charset="0"/>
                <a:cs typeface="Times New Roman" panose="02020603050405020304" pitchFamily="18" charset="0"/>
              </a:rPr>
              <a:t>Lúc chuẩn bị lên đường, ông Sáu cũng muốn ôm con nhưng lại sợ con bỏ chạy như những lần trước.</a:t>
            </a:r>
            <a:endParaRPr lang="en-US" sz="400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321078" y="2198234"/>
            <a:ext cx="11845684" cy="2554545"/>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Ông nhìn con với “</a:t>
            </a:r>
            <a:r>
              <a:rPr lang="de-DE" sz="4000" i="1">
                <a:latin typeface="Times New Roman" panose="02020603050405020304" pitchFamily="18" charset="0"/>
                <a:cs typeface="Times New Roman" panose="02020603050405020304" pitchFamily="18" charset="0"/>
              </a:rPr>
              <a:t>đôi mắt trìu mến lẫn buồn rầu</a:t>
            </a:r>
            <a:r>
              <a:rPr lang="de-DE" sz="4000">
                <a:latin typeface="Times New Roman" panose="02020603050405020304" pitchFamily="18" charset="0"/>
                <a:cs typeface="Times New Roman" panose="02020603050405020304" pitchFamily="18" charset="0"/>
              </a:rPr>
              <a:t>”. Và chính trong khoảnh khắc không ngờ ấy, ông lại được nghe tiếng gọi “ba” mà ông mong mỏi, ông được đón nhận tình yêu thương vồn vã của con gái.</a:t>
            </a:r>
            <a:endParaRPr lang="en-GB" sz="4000">
              <a:latin typeface="Times New Roman" panose="02020603050405020304" pitchFamily="18" charset="0"/>
              <a:cs typeface="Times New Roman" panose="02020603050405020304" pitchFamily="18" charset="0"/>
            </a:endParaRPr>
          </a:p>
        </p:txBody>
      </p:sp>
      <p:sp>
        <p:nvSpPr>
          <p:cNvPr id="56" name="Rectangle 55"/>
          <p:cNvSpPr/>
          <p:nvPr/>
        </p:nvSpPr>
        <p:spPr>
          <a:xfrm>
            <a:off x="321078" y="5249841"/>
            <a:ext cx="11845684" cy="132343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Trước niềm hạnh phúc bất ngờ, ông Sáu đã khóc “Anh Sáu một tay ôm con, một tay rút khă lau nước mắt”. </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41290" y="7395049"/>
            <a:ext cx="11725472" cy="132343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Dù rất muốn ở lại với con, nhưng vì nhiệm vụ, ông Sáu vẫn buộc phải từ biệt con để lên đường.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033056" y="394393"/>
            <a:ext cx="4640745" cy="2123658"/>
          </a:xfrm>
          <a:prstGeom prst="rect">
            <a:avLst/>
          </a:prstGeom>
        </p:spPr>
        <p:txBody>
          <a:bodyPr wrap="square">
            <a:spAutoFit/>
          </a:bodyPr>
          <a:lstStyle/>
          <a:p>
            <a:pPr algn="ctr"/>
            <a:r>
              <a:rPr lang="de-DE" sz="4400" b="1">
                <a:latin typeface="Times New Roman" panose="02020603050405020304" pitchFamily="18" charset="0"/>
                <a:ea typeface="Times New Roman" panose="02020603050405020304" pitchFamily="18" charset="0"/>
              </a:rPr>
              <a:t>Cảm động trước cảnh chia tay của cha con ông Sáu</a:t>
            </a:r>
            <a:endParaRPr lang="en-GB" sz="440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3506" y="2852256"/>
            <a:ext cx="4894707" cy="6677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7849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63568" y="4747176"/>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163568" y="4899554"/>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21"/>
          <p:cNvGrpSpPr/>
          <p:nvPr/>
        </p:nvGrpSpPr>
        <p:grpSpPr>
          <a:xfrm>
            <a:off x="246560" y="7845095"/>
            <a:ext cx="12451639" cy="2440091"/>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4" name="Group 24"/>
          <p:cNvGrpSpPr/>
          <p:nvPr/>
        </p:nvGrpSpPr>
        <p:grpSpPr>
          <a:xfrm>
            <a:off x="246560" y="7466197"/>
            <a:ext cx="12260090" cy="2668806"/>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26" name="TextBox 26"/>
            <p:cNvSpPr txBox="1"/>
            <p:nvPr/>
          </p:nvSpPr>
          <p:spPr>
            <a:xfrm>
              <a:off x="0" y="-38100"/>
              <a:ext cx="3228995" cy="601649"/>
            </a:xfrm>
            <a:prstGeom prst="rect">
              <a:avLst/>
            </a:prstGeom>
          </p:spPr>
          <p:txBody>
            <a:bodyPr lIns="50800" tIns="50800" rIns="50800" bIns="50800" rtlCol="0" anchor="ctr"/>
            <a:lstStyle/>
            <a:p>
              <a:pPr algn="just">
                <a:lnSpc>
                  <a:spcPts val="2659"/>
                </a:lnSpc>
              </a:pPr>
              <a:endParaRPr sz="4000">
                <a:solidFill>
                  <a:prstClr val="black"/>
                </a:solidFill>
                <a:latin typeface="Times New Roman" panose="02020603050405020304" pitchFamily="18" charset="0"/>
                <a:cs typeface="Times New Roman" panose="02020603050405020304" pitchFamily="18" charset="0"/>
              </a:endParaRPr>
            </a:p>
          </p:txBody>
        </p:sp>
      </p:grpSp>
      <p:grpSp>
        <p:nvGrpSpPr>
          <p:cNvPr id="41" name="Group 9"/>
          <p:cNvGrpSpPr/>
          <p:nvPr/>
        </p:nvGrpSpPr>
        <p:grpSpPr>
          <a:xfrm>
            <a:off x="187886" y="70495"/>
            <a:ext cx="12451639" cy="2013716"/>
            <a:chOff x="0" y="0"/>
            <a:chExt cx="3279444" cy="642658"/>
          </a:xfrm>
        </p:grpSpPr>
        <p:sp>
          <p:nvSpPr>
            <p:cNvPr id="42"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3"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4" name="Group 12"/>
          <p:cNvGrpSpPr/>
          <p:nvPr/>
        </p:nvGrpSpPr>
        <p:grpSpPr>
          <a:xfrm>
            <a:off x="187886" y="222872"/>
            <a:ext cx="12260090" cy="1706300"/>
            <a:chOff x="0" y="0"/>
            <a:chExt cx="3228995" cy="563549"/>
          </a:xfrm>
        </p:grpSpPr>
        <p:sp>
          <p:nvSpPr>
            <p:cNvPr id="45"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46"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7" name="Group 21"/>
          <p:cNvGrpSpPr/>
          <p:nvPr/>
        </p:nvGrpSpPr>
        <p:grpSpPr>
          <a:xfrm>
            <a:off x="217650" y="2162424"/>
            <a:ext cx="12451639" cy="2440091"/>
            <a:chOff x="0" y="0"/>
            <a:chExt cx="3279444" cy="642658"/>
          </a:xfrm>
        </p:grpSpPr>
        <p:sp>
          <p:nvSpPr>
            <p:cNvPr id="48"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49"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0" name="Group 24"/>
          <p:cNvGrpSpPr/>
          <p:nvPr/>
        </p:nvGrpSpPr>
        <p:grpSpPr>
          <a:xfrm>
            <a:off x="170471" y="2268311"/>
            <a:ext cx="12260090" cy="2139726"/>
            <a:chOff x="0" y="0"/>
            <a:chExt cx="3228995" cy="563549"/>
          </a:xfrm>
        </p:grpSpPr>
        <p:sp>
          <p:nvSpPr>
            <p:cNvPr id="51"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sp>
        <p:sp>
          <p:nvSpPr>
            <p:cNvPr id="52"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3" name="TextBox 33"/>
          <p:cNvSpPr txBox="1"/>
          <p:nvPr/>
        </p:nvSpPr>
        <p:spPr>
          <a:xfrm>
            <a:off x="411953" y="406972"/>
            <a:ext cx="11845684" cy="1231106"/>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Canh cánh lời dặn của con lúc chia tay, ông Sáu nuôi ý định tự tay làm cho con cây lược.</a:t>
            </a:r>
            <a:endParaRPr lang="en-US" sz="4000">
              <a:solidFill>
                <a:srgbClr val="6B452F"/>
              </a:solidFill>
              <a:latin typeface="Times New Roman" panose="02020603050405020304" pitchFamily="18" charset="0"/>
              <a:ea typeface="Anicon Sans"/>
              <a:cs typeface="Times New Roman" panose="02020603050405020304" pitchFamily="18" charset="0"/>
              <a:sym typeface="Anicon Sans"/>
            </a:endParaRPr>
          </a:p>
        </p:txBody>
      </p:sp>
      <p:sp>
        <p:nvSpPr>
          <p:cNvPr id="55" name="Rectangle 54"/>
          <p:cNvSpPr/>
          <p:nvPr/>
        </p:nvSpPr>
        <p:spPr>
          <a:xfrm>
            <a:off x="340076" y="2357402"/>
            <a:ext cx="11703847" cy="193899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Nhặt được khúc ngà voi, vật liệu quý để làm lược, ông vui không giấu nổi “</a:t>
            </a:r>
            <a:r>
              <a:rPr lang="de-DE" sz="4000" i="1">
                <a:latin typeface="Times New Roman" panose="02020603050405020304" pitchFamily="18" charset="0"/>
                <a:cs typeface="Times New Roman" panose="02020603050405020304" pitchFamily="18" charset="0"/>
              </a:rPr>
              <a:t>mặt anh hớn hở như một đứa trẻ được quà</a:t>
            </a:r>
            <a:r>
              <a:rPr lang="de-DE"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56" name="Rectangle 55"/>
          <p:cNvSpPr/>
          <p:nvPr/>
        </p:nvSpPr>
        <p:spPr>
          <a:xfrm>
            <a:off x="241811" y="4954979"/>
            <a:ext cx="11932834" cy="193899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Tự tay làm lược cho con “</a:t>
            </a:r>
            <a:r>
              <a:rPr lang="de-DE" sz="4000" i="1">
                <a:latin typeface="Times New Roman" panose="02020603050405020304" pitchFamily="18" charset="0"/>
                <a:cs typeface="Times New Roman" panose="02020603050405020304" pitchFamily="18" charset="0"/>
              </a:rPr>
              <a:t>tỉ mỉ, cố công như người thợ bạc</a:t>
            </a:r>
            <a:r>
              <a:rPr lang="de-DE" sz="4000">
                <a:latin typeface="Times New Roman" panose="02020603050405020304" pitchFamily="18" charset="0"/>
                <a:cs typeface="Times New Roman" panose="02020603050405020304" pitchFamily="18" charset="0"/>
              </a:rPr>
              <a:t>”, “</a:t>
            </a:r>
            <a:r>
              <a:rPr lang="de-DE" sz="4000" i="1">
                <a:latin typeface="Times New Roman" panose="02020603050405020304" pitchFamily="18" charset="0"/>
                <a:cs typeface="Times New Roman" panose="02020603050405020304" pitchFamily="18" charset="0"/>
              </a:rPr>
              <a:t>gò lưng, tẩn mẩm khắc từng nét: Yêu nhớ tặng Thu con của ba</a:t>
            </a:r>
            <a:r>
              <a:rPr lang="de-DE" sz="4000">
                <a:latin typeface="Times New Roman" panose="02020603050405020304" pitchFamily="18" charset="0"/>
                <a:cs typeface="Times New Roman" panose="02020603050405020304" pitchFamily="18" charset="0"/>
              </a:rPr>
              <a:t>”.</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11953" y="7522194"/>
            <a:ext cx="11845684" cy="317009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Lúc hi sinh, dù không còn sức nói lời trăng trối nhưng hành động đưa tay lấy cây lược đặt vào tay bác Ba, ánh mắt trao gửi cho thấy điều cuối cùng ông Sáu trăn trở trước khi nhắm mắt là lời hứa chưa thành với con. </a:t>
            </a:r>
            <a:endParaRPr lang="en-GB" sz="4000">
              <a:latin typeface="Times New Roman" panose="02020603050405020304" pitchFamily="18" charset="0"/>
              <a:cs typeface="Times New Roman" panose="02020603050405020304" pitchFamily="18" charset="0"/>
            </a:endParaRPr>
          </a:p>
          <a:p>
            <a:pPr algn="just"/>
            <a:endParaRPr lang="en-GB" sz="40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819990" y="266154"/>
            <a:ext cx="5079622" cy="2123658"/>
          </a:xfrm>
          <a:prstGeom prst="rect">
            <a:avLst/>
          </a:prstGeom>
        </p:spPr>
        <p:txBody>
          <a:bodyPr wrap="square">
            <a:spAutoFit/>
          </a:bodyPr>
          <a:lstStyle/>
          <a:p>
            <a:pPr algn="ctr"/>
            <a:r>
              <a:rPr lang="de-DE" sz="4400" b="1">
                <a:latin typeface="Times New Roman" panose="02020603050405020304" pitchFamily="18" charset="0"/>
                <a:cs typeface="Times New Roman" panose="02020603050405020304" pitchFamily="18" charset="0"/>
              </a:rPr>
              <a:t>Ấn tượng về việc ông Sáu làm lược ngà cho con</a:t>
            </a:r>
            <a:endParaRPr lang="en-GB" sz="4400">
              <a:latin typeface="Times New Roman" panose="02020603050405020304" pitchFamily="18" charset="0"/>
              <a:cs typeface="Times New Roman" panose="02020603050405020304" pitchFamily="18" charset="0"/>
            </a:endParaRPr>
          </a:p>
        </p:txBody>
      </p:sp>
      <p:sp>
        <p:nvSpPr>
          <p:cNvPr id="54"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19" descr="VAN THAOGIANG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3954">
            <a:off x="13256775" y="6481978"/>
            <a:ext cx="4493091" cy="3026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282" y="2596666"/>
            <a:ext cx="4566012" cy="34245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228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solidFill>
                  <a:prstClr val="black"/>
                </a:solidFill>
              </a:endParaRPr>
            </a:p>
          </p:txBody>
        </p:sp>
      </p:grpSp>
      <p:sp>
        <p:nvSpPr>
          <p:cNvPr id="14" name="Freeform 14"/>
          <p:cNvSpPr/>
          <p:nvPr/>
        </p:nvSpPr>
        <p:spPr>
          <a:xfrm rot="10414307" flipV="1">
            <a:off x="15990285" y="-719240"/>
            <a:ext cx="3083346" cy="4126132"/>
          </a:xfrm>
          <a:custGeom>
            <a:avLst/>
            <a:gdLst/>
            <a:ahLst/>
            <a:cxnLst/>
            <a:rect l="l" t="t" r="r" b="b"/>
            <a:pathLst>
              <a:path w="3083346" h="4126132">
                <a:moveTo>
                  <a:pt x="0" y="4126132"/>
                </a:moveTo>
                <a:lnTo>
                  <a:pt x="3083347" y="4126132"/>
                </a:lnTo>
                <a:lnTo>
                  <a:pt x="3083347" y="0"/>
                </a:lnTo>
                <a:lnTo>
                  <a:pt x="0" y="0"/>
                </a:lnTo>
                <a:lnTo>
                  <a:pt x="0" y="412613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1500630" y="7777744"/>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4043904" y="752475"/>
            <a:ext cx="8190051" cy="2031325"/>
          </a:xfrm>
          <a:prstGeom prst="rect">
            <a:avLst/>
          </a:prstGeom>
        </p:spPr>
        <p:txBody>
          <a:bodyPr wrap="square" lIns="0" tIns="0" rIns="0" bIns="0" rtlCol="0" anchor="t">
            <a:spAutoFit/>
          </a:bodyPr>
          <a:lstStyle/>
          <a:p>
            <a:pPr algn="ctr"/>
            <a:r>
              <a:rPr lang="de-DE" sz="6600" b="1">
                <a:latin typeface="Times New Roman" panose="02020603050405020304" pitchFamily="18" charset="0"/>
                <a:cs typeface="Times New Roman" panose="02020603050405020304" pitchFamily="18" charset="0"/>
              </a:rPr>
              <a:t>b. Nhận xét chung về nhân vật</a:t>
            </a:r>
            <a:endParaRPr lang="en-US" sz="8000">
              <a:solidFill>
                <a:srgbClr val="6B452F"/>
              </a:solidFill>
              <a:latin typeface="Times New Roman" panose="02020603050405020304" pitchFamily="18" charset="0"/>
              <a:ea typeface="Stella"/>
              <a:cs typeface="Times New Roman" panose="02020603050405020304" pitchFamily="18" charset="0"/>
              <a:sym typeface="Stella"/>
            </a:endParaRPr>
          </a:p>
        </p:txBody>
      </p:sp>
      <p:sp>
        <p:nvSpPr>
          <p:cNvPr id="19" name="TextBox 19"/>
          <p:cNvSpPr txBox="1"/>
          <p:nvPr/>
        </p:nvSpPr>
        <p:spPr>
          <a:xfrm>
            <a:off x="666991" y="4770573"/>
            <a:ext cx="8560604" cy="4985980"/>
          </a:xfrm>
          <a:prstGeom prst="rect">
            <a:avLst/>
          </a:prstGeom>
        </p:spPr>
        <p:txBody>
          <a:bodyPr wrap="square" lIns="0" tIns="0" rIns="0" bIns="0" rtlCol="0" anchor="t">
            <a:spAutoFit/>
          </a:bodyPr>
          <a:lstStyle/>
          <a:p>
            <a:pPr algn="just"/>
            <a:r>
              <a:rPr lang="de-DE" sz="5400">
                <a:latin typeface="Times New Roman" panose="02020603050405020304" pitchFamily="18" charset="0"/>
                <a:cs typeface="Times New Roman" panose="02020603050405020304" pitchFamily="18" charset="0"/>
              </a:rPr>
              <a:t>- Ông Sáu là người lính chịu nhiều thiệt thòi, mất mát trong chiến tranh, ông đã hi sinh vì tổ quốc. </a:t>
            </a:r>
            <a:endParaRPr lang="en-GB" sz="5400">
              <a:latin typeface="Times New Roman" panose="02020603050405020304" pitchFamily="18" charset="0"/>
              <a:cs typeface="Times New Roman" panose="02020603050405020304" pitchFamily="18" charset="0"/>
            </a:endParaRPr>
          </a:p>
          <a:p>
            <a:pPr algn="just"/>
            <a:r>
              <a:rPr lang="de-DE" sz="5400">
                <a:latin typeface="Times New Roman" panose="02020603050405020304" pitchFamily="18" charset="0"/>
                <a:cs typeface="Times New Roman" panose="02020603050405020304" pitchFamily="18" charset="0"/>
              </a:rPr>
              <a:t>- Ông là người cha có tình yêu thương con sâu sắc.</a:t>
            </a:r>
            <a:endParaRPr lang="en-US" sz="4800">
              <a:solidFill>
                <a:srgbClr val="000000"/>
              </a:solidFill>
              <a:latin typeface="Times New Roman" panose="02020603050405020304" pitchFamily="18" charset="0"/>
              <a:ea typeface="Anicon Sans"/>
              <a:cs typeface="Times New Roman" panose="02020603050405020304" pitchFamily="18" charset="0"/>
              <a:sym typeface="Anicon Sans"/>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10290" y="2331815"/>
            <a:ext cx="4697260" cy="6858000"/>
          </a:xfrm>
          <a:prstGeom prst="rect">
            <a:avLst/>
          </a:prstGeom>
          <a:ln>
            <a:noFill/>
          </a:ln>
          <a:effectLst>
            <a:softEdge rad="112500"/>
          </a:effectLst>
        </p:spPr>
      </p:pic>
    </p:spTree>
    <p:extLst>
      <p:ext uri="{BB962C8B-B14F-4D97-AF65-F5344CB8AC3E}">
        <p14:creationId xmlns:p14="http://schemas.microsoft.com/office/powerpoint/2010/main" val="7047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2732545" y="118927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Rectangle 16"/>
          <p:cNvSpPr/>
          <p:nvPr/>
        </p:nvSpPr>
        <p:spPr>
          <a:xfrm>
            <a:off x="4903327" y="2948449"/>
            <a:ext cx="7710318" cy="4764381"/>
          </a:xfrm>
          <a:prstGeom prst="rect">
            <a:avLst/>
          </a:prstGeom>
        </p:spPr>
        <p:txBody>
          <a:bodyPr wrap="square">
            <a:spAutoFit/>
          </a:bodyPr>
          <a:lstStyle/>
          <a:p>
            <a:pPr algn="ctr">
              <a:lnSpc>
                <a:spcPct val="115000"/>
              </a:lnSpc>
              <a:spcAft>
                <a:spcPts val="0"/>
              </a:spcAft>
            </a:pPr>
            <a:r>
              <a:rPr lang="de-DE" sz="6600" b="1">
                <a:latin typeface="Times New Roman" panose="02020603050405020304" pitchFamily="18" charset="0"/>
                <a:ea typeface="MS Mincho"/>
                <a:cs typeface="Times New Roman" panose="02020603050405020304" pitchFamily="18" charset="0"/>
              </a:rPr>
              <a:t>3. Nghệ thuật xây dựng cốt truyện và nghệ thuật miêu tả nhân vật</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3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4785966" y="222575"/>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Rectangle 21"/>
          <p:cNvSpPr/>
          <p:nvPr/>
        </p:nvSpPr>
        <p:spPr>
          <a:xfrm>
            <a:off x="4917560" y="1454083"/>
            <a:ext cx="9156674" cy="830997"/>
          </a:xfrm>
          <a:prstGeom prst="rect">
            <a:avLst/>
          </a:prstGeom>
        </p:spPr>
        <p:txBody>
          <a:bodyPr wrap="none">
            <a:spAutoFit/>
          </a:bodyPr>
          <a:lstStyle/>
          <a:p>
            <a:r>
              <a:rPr lang="de-DE" sz="4800" b="1">
                <a:latin typeface="Times New Roman" panose="02020603050405020304" pitchFamily="18" charset="0"/>
                <a:ea typeface="Times New Roman" panose="02020603050405020304" pitchFamily="18" charset="0"/>
                <a:cs typeface="Times New Roman" panose="02020603050405020304" pitchFamily="18" charset="0"/>
              </a:rPr>
              <a:t>a. Nghệ thuật xây dựng cốt truyện</a:t>
            </a:r>
            <a:endParaRPr lang="en-GB" sz="4800">
              <a:latin typeface="Times New Roman" panose="02020603050405020304" pitchFamily="18" charset="0"/>
              <a:cs typeface="Times New Roman" panose="02020603050405020304" pitchFamily="18" charset="0"/>
            </a:endParaRPr>
          </a:p>
        </p:txBody>
      </p:sp>
      <p:sp>
        <p:nvSpPr>
          <p:cNvPr id="23" name="Rectangle 22"/>
          <p:cNvSpPr/>
          <p:nvPr/>
        </p:nvSpPr>
        <p:spPr>
          <a:xfrm>
            <a:off x="3352800" y="2923034"/>
            <a:ext cx="13340353" cy="6463308"/>
          </a:xfrm>
          <a:prstGeom prst="rect">
            <a:avLst/>
          </a:prstGeom>
        </p:spPr>
        <p:txBody>
          <a:bodyPr wrap="square">
            <a:spAutoFit/>
          </a:bodyPr>
          <a:lstStyle/>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Thành công trong việc xây dựng cốt truyện trước hết là tạo ra được tình huống truyện độc đáo có thắt nút, cao trào và cởi nút.</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Diễn biến cốt truyện bất ngờ, tự nhiên và hợp lý:</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Mở đầu: vì chiến tranh, cha con không được gặp nhau, ngày gặp lại, con không nhận ra cha + Diễn biến: suốt mấy ngày phép của cha, con vẫn lạnh lùng, không chịu đón nhận, gần gũi cha mình.</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de-DE" sz="4000">
                <a:latin typeface="Times New Roman" panose="02020603050405020304" pitchFamily="18" charset="0"/>
                <a:ea typeface="Times New Roman" panose="02020603050405020304" pitchFamily="18" charset="0"/>
                <a:cs typeface="Times New Roman" panose="02020603050405020304" pitchFamily="18" charset="0"/>
              </a:rPr>
              <a:t>+ Kết thúc: đến phút chia li, mâu thuẫn, khúc mắc của hai cha con mới được giải quyết một cách bất ngờ, xúc động.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2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4785966" y="222575"/>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Rectangle 21"/>
          <p:cNvSpPr/>
          <p:nvPr/>
        </p:nvSpPr>
        <p:spPr>
          <a:xfrm>
            <a:off x="5189779" y="925421"/>
            <a:ext cx="8347157" cy="830997"/>
          </a:xfrm>
          <a:prstGeom prst="rect">
            <a:avLst/>
          </a:prstGeom>
        </p:spPr>
        <p:txBody>
          <a:bodyPr wrap="none">
            <a:spAutoFit/>
          </a:bodyPr>
          <a:lstStyle/>
          <a:p>
            <a:r>
              <a:rPr lang="de-DE" sz="4800" b="1">
                <a:latin typeface="Times New Roman" panose="02020603050405020304" pitchFamily="18" charset="0"/>
                <a:cs typeface="Times New Roman" panose="02020603050405020304" pitchFamily="18" charset="0"/>
              </a:rPr>
              <a:t>b. Nghệ thuật miêu tả nhân vật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05200" y="2443118"/>
            <a:ext cx="12667802" cy="6863417"/>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Nhân vật được khắc hoạ chủ yếu qua các phương diện: hành động, lời nói và diễn biến nội tâm.</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H</a:t>
            </a:r>
            <a:r>
              <a:rPr lang="de-DE" sz="4000">
                <a:latin typeface="Times New Roman" panose="02020603050405020304" pitchFamily="18" charset="0"/>
                <a:cs typeface="Times New Roman" panose="02020603050405020304" pitchFamily="18" charset="0"/>
              </a:rPr>
              <a:t>ành động và lời nói của nhân vật rất phù hợp với các diễn biến tình cảm của từng nhân vật:</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Người cha thì mong mỏi, tha thiết muốn gần gũi, thân thiết, yêu thương con cho thoả nỗi nhớ mong bao năm xa cách, cũng như để bù đắp phần nào sự thiệt thòi của con gái.</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Con vì chưa nhận ra cha mà luôn phản ứng với cha như người xa lạ. Nhưng khi khúc mắc trong lòng được hoá giải, nhận ra cha thì ngôn ngữ, hành động của con đã hoàn toàn thay đổi.</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4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550816" y="4410694"/>
            <a:ext cx="7757627" cy="2132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en-US" sz="9600" b="1">
                <a:latin typeface="Times New Roman" panose="02020603050405020304" pitchFamily="18" charset="0"/>
                <a:cs typeface="Times New Roman" panose="02020603050405020304" pitchFamily="18" charset="0"/>
              </a:rPr>
              <a:t>III. Tổng kết</a:t>
            </a:r>
            <a:endParaRPr lang="en-GB" sz="96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Anicon Sans"/>
              <a:ea typeface="Anicon Sans"/>
              <a:cs typeface="Anicon Sans"/>
              <a:sym typeface="Anicon Sans"/>
            </a:endParaRPr>
          </a:p>
        </p:txBody>
      </p:sp>
      <p:sp>
        <p:nvSpPr>
          <p:cNvPr id="17" name="Freeform 17"/>
          <p:cNvSpPr/>
          <p:nvPr/>
        </p:nvSpPr>
        <p:spPr>
          <a:xfrm>
            <a:off x="13395258" y="286448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9263529" flipH="1" flipV="1">
            <a:off x="2438795" y="1661789"/>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993839">
            <a:off x="2428144" y="6738921"/>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8" cstate="print"/>
            <a:stretch>
              <a:fillRect/>
            </a:stretch>
          </a:blipFill>
        </p:spPr>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8501" y="1282971"/>
            <a:ext cx="5999403" cy="8687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752349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5662019" y="1068025"/>
            <a:ext cx="10200191"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1</a:t>
            </a:r>
            <a:r>
              <a:rPr lang="vi-VN" sz="8000" b="1">
                <a:latin typeface="Times New Roman" panose="02020603050405020304" pitchFamily="18" charset="0"/>
                <a:cs typeface="Times New Roman" panose="02020603050405020304" pitchFamily="18" charset="0"/>
              </a:rPr>
              <a:t>. Nghệ thuật</a:t>
            </a:r>
            <a:endParaRPr lang="en-GB" sz="8000">
              <a:latin typeface="Times New Roman" panose="02020603050405020304" pitchFamily="18" charset="0"/>
              <a:cs typeface="Times New Roman" panose="02020603050405020304" pitchFamily="18" charset="0"/>
            </a:endParaRPr>
          </a:p>
        </p:txBody>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921333" y="3635020"/>
            <a:ext cx="8854729" cy="5150128"/>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Tình huống truyện độc đáo, tạo được sự hồi hộp, bất ngờ cho người đọc.</a:t>
            </a:r>
            <a:endParaRPr lang="en-GB"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Nghệ thuật xây dựng tính cách nhân vật rất đặc sắc thông qua miêu tả tâm lí, ngôn ngữ, hành động.</a:t>
            </a:r>
            <a:endParaRPr lang="en-GB" sz="48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6"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138325" y="2848020"/>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9263529" flipH="1" flipV="1">
            <a:off x="2438795" y="1661789"/>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993839">
            <a:off x="2428144" y="6738921"/>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cstate="print"/>
            <a:stretch>
              <a:fillRect/>
            </a:stretch>
          </a:blipFill>
        </p:spPr>
      </p:sp>
    </p:spTree>
    <p:extLst>
      <p:ext uri="{BB962C8B-B14F-4D97-AF65-F5344CB8AC3E}">
        <p14:creationId xmlns:p14="http://schemas.microsoft.com/office/powerpoint/2010/main" val="13136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8" name="Freeform 18"/>
          <p:cNvSpPr/>
          <p:nvPr/>
        </p:nvSpPr>
        <p:spPr>
          <a:xfrm>
            <a:off x="14175005" y="44979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28511" y="7857400"/>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8" cstate="print"/>
            <a:stretch>
              <a:fillRect/>
            </a:stretch>
          </a:blipFill>
        </p:spPr>
      </p:sp>
      <p:pic>
        <p:nvPicPr>
          <p:cNvPr id="22" name="Video baid 4.4. Tình cha - Trường V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91594" y="1796296"/>
            <a:ext cx="12166632" cy="68437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1" name="Freeform 17"/>
          <p:cNvSpPr/>
          <p:nvPr/>
        </p:nvSpPr>
        <p:spPr>
          <a:xfrm flipH="1">
            <a:off x="2007798" y="95575"/>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728517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5265186" y="609108"/>
            <a:ext cx="12410069" cy="1231106"/>
          </a:xfrm>
          <a:prstGeom prst="rect">
            <a:avLst/>
          </a:prstGeom>
        </p:spPr>
        <p:txBody>
          <a:bodyPr wrap="square" lIns="0" tIns="0" rIns="0" bIns="0" rtlCol="0" anchor="t">
            <a:spAutoFit/>
          </a:bodyPr>
          <a:lstStyle/>
          <a:p>
            <a:r>
              <a:rPr lang="vi-VN" sz="8000" b="1">
                <a:latin typeface="Times New Roman" panose="02020603050405020304" pitchFamily="18" charset="0"/>
                <a:cs typeface="Times New Roman" panose="02020603050405020304" pitchFamily="18" charset="0"/>
              </a:rPr>
              <a:t>2. Nội dung</a:t>
            </a:r>
            <a:r>
              <a:rPr lang="en-US" sz="8000" b="1">
                <a:latin typeface="Times New Roman" panose="02020603050405020304" pitchFamily="18" charset="0"/>
                <a:cs typeface="Times New Roman" panose="02020603050405020304" pitchFamily="18" charset="0"/>
              </a:rPr>
              <a:t>- chủ đề</a:t>
            </a:r>
            <a:endParaRPr lang="en-GB" sz="8000">
              <a:solidFill>
                <a:prstClr val="black"/>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3565233" y="2169594"/>
            <a:ext cx="11708681" cy="7724886"/>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3818006" y="2396179"/>
            <a:ext cx="11269594" cy="7237792"/>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4134857" y="2750038"/>
            <a:ext cx="10635891" cy="6873677"/>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Truyện tập trung thể hiện thật cảm động tình cha con sâu nặng và cao đẹp trong cảnh ngộ éo le của chiến tranh.</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Ý nghĩa chủ đề: Những hi sinh, mất mát về tình cảm gia đình, tình cảm cha con trong chiến tranh luôn nhắc nhở những người sống trong hoà bình nhớ về một thời gian khổ, ác liệt của dân tộc; biết ơn những người đã ngã xuống vì đất nước và đặc biệt biết trân trọng tình cảm gia đình, tình phụ tử thiêng liêng cao cả trong cuộc sống hôm nay.</a:t>
            </a:r>
            <a:endParaRPr lang="en-GB" sz="4000">
              <a:latin typeface="Times New Roman" panose="02020603050405020304" pitchFamily="18" charset="0"/>
              <a:cs typeface="Times New Roman" panose="02020603050405020304" pitchFamily="18" charset="0"/>
            </a:endParaRPr>
          </a:p>
          <a:p>
            <a:pPr algn="just">
              <a:lnSpc>
                <a:spcPts val="5599"/>
              </a:lnSpc>
            </a:pPr>
            <a:endParaRPr lang="en-US" sz="3999">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6"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5445782" y="2829169"/>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9263529" flipH="1" flipV="1">
            <a:off x="1291395" y="918831"/>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993839">
            <a:off x="-107148" y="6449113"/>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cstate="print"/>
            <a:stretch>
              <a:fillRect/>
            </a:stretch>
          </a:blipFill>
        </p:spPr>
      </p:sp>
    </p:spTree>
    <p:extLst>
      <p:ext uri="{BB962C8B-B14F-4D97-AF65-F5344CB8AC3E}">
        <p14:creationId xmlns:p14="http://schemas.microsoft.com/office/powerpoint/2010/main" val="17609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4160312" y="259654"/>
            <a:ext cx="10200191" cy="2031325"/>
          </a:xfrm>
          <a:prstGeom prst="rect">
            <a:avLst/>
          </a:prstGeom>
        </p:spPr>
        <p:txBody>
          <a:bodyPr lIns="0" tIns="0" rIns="0" bIns="0" rtlCol="0" anchor="t">
            <a:spAutoFit/>
          </a:bodyPr>
          <a:lstStyle/>
          <a:p>
            <a:pPr algn="ctr"/>
            <a:r>
              <a:rPr lang="en-US" sz="6600" b="1">
                <a:latin typeface="Times New Roman" panose="02020603050405020304" pitchFamily="18" charset="0"/>
                <a:cs typeface="Times New Roman" panose="02020603050405020304" pitchFamily="18" charset="0"/>
              </a:rPr>
              <a:t>3. Bài học về đọc hiểu truyện ngắn</a:t>
            </a:r>
            <a:endParaRPr lang="en-GB" sz="6600">
              <a:solidFill>
                <a:prstClr val="black"/>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2728187" y="2705099"/>
            <a:ext cx="13207109" cy="715424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solidFill>
                  <a:prstClr val="black"/>
                </a:solidFill>
              </a:endParaRPr>
            </a:p>
          </p:txBody>
        </p:sp>
      </p:grpSp>
      <p:grpSp>
        <p:nvGrpSpPr>
          <p:cNvPr id="12" name="Group 12"/>
          <p:cNvGrpSpPr/>
          <p:nvPr/>
        </p:nvGrpSpPr>
        <p:grpSpPr>
          <a:xfrm>
            <a:off x="2971800" y="2925162"/>
            <a:ext cx="12725400" cy="6790338"/>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solidFill>
                  <a:prstClr val="black"/>
                </a:solidFill>
              </a:endParaRPr>
            </a:p>
          </p:txBody>
        </p:sp>
      </p:grpSp>
      <p:sp>
        <p:nvSpPr>
          <p:cNvPr id="15" name="TextBox 15"/>
          <p:cNvSpPr txBox="1"/>
          <p:nvPr/>
        </p:nvSpPr>
        <p:spPr>
          <a:xfrm>
            <a:off x="3248580" y="3399067"/>
            <a:ext cx="12050469" cy="5416868"/>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 Nắm được nội dung, chủ đề của truyện.</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Nắm được các đặc sắc về hình thức nghệ thuật chung của thể loại truyện. Đặc biệt: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Phân biệt được lời người kể chuyện và lời nhân vật;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Phân biệt lời đối thoại và độc thoại, tác dụng của chúng trong biểu đạt nội dung chủ đề.</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Nắm được tác dụng, ý nghĩa của việc chọn ngôi kể.</a:t>
            </a:r>
            <a:endParaRPr lang="en-US" sz="4000">
              <a:solidFill>
                <a:srgbClr val="000000"/>
              </a:solidFill>
              <a:latin typeface="Times New Roman" panose="02020603050405020304" pitchFamily="18" charset="0"/>
              <a:ea typeface="Anicon Sans"/>
              <a:cs typeface="Times New Roman" panose="02020603050405020304" pitchFamily="18" charset="0"/>
              <a:sym typeface="Anicon Sans"/>
            </a:endParaRPr>
          </a:p>
        </p:txBody>
      </p:sp>
      <p:sp>
        <p:nvSpPr>
          <p:cNvPr id="16"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5935297" y="2925162"/>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9263529" flipH="1" flipV="1">
            <a:off x="642419" y="922055"/>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993839">
            <a:off x="-251640" y="7461686"/>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cstate="print"/>
            <a:stretch>
              <a:fillRect/>
            </a:stretch>
          </a:blipFill>
        </p:spPr>
      </p:sp>
    </p:spTree>
    <p:extLst>
      <p:ext uri="{BB962C8B-B14F-4D97-AF65-F5344CB8AC3E}">
        <p14:creationId xmlns:p14="http://schemas.microsoft.com/office/powerpoint/2010/main" val="8450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3735177" y="3529870"/>
            <a:ext cx="10817647" cy="2954655"/>
          </a:xfrm>
          <a:prstGeom prst="rect">
            <a:avLst/>
          </a:prstGeom>
        </p:spPr>
        <p:txBody>
          <a:bodyPr lIns="0" tIns="0" rIns="0" bIns="0" rtlCol="0" anchor="t">
            <a:spAutoFit/>
          </a:bodyPr>
          <a:lstStyle/>
          <a:p>
            <a:pPr algn="ctr"/>
            <a:r>
              <a:rPr lang="nl-NL" sz="9600" b="1">
                <a:latin typeface="#9Slide07 SVNDessert Menu Scrip" panose="00000500000000000000" pitchFamily="2" charset="0"/>
              </a:rPr>
              <a:t>HOẠT ĐỘNG 3 LUYỆN TẬP</a:t>
            </a:r>
            <a:endParaRPr lang="en-GB" sz="9600">
              <a:solidFill>
                <a:prstClr val="black"/>
              </a:solidFill>
              <a:latin typeface="#9Slide07 SVNDessert Menu Scrip" panose="00000500000000000000" pitchFamily="2" charset="0"/>
            </a:endParaRPr>
          </a:p>
        </p:txBody>
      </p:sp>
      <p:sp>
        <p:nvSpPr>
          <p:cNvPr id="19"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6155" y="1943871"/>
            <a:ext cx="3852518" cy="5442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Freeform 15"/>
          <p:cNvSpPr/>
          <p:nvPr/>
        </p:nvSpPr>
        <p:spPr>
          <a:xfrm>
            <a:off x="13033296" y="330065"/>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60132" y="3215590"/>
            <a:ext cx="8817751" cy="3369385"/>
          </a:xfrm>
          <a:prstGeom prst="rect">
            <a:avLst/>
          </a:prstGeom>
        </p:spPr>
      </p:pic>
    </p:spTree>
    <p:extLst>
      <p:ext uri="{BB962C8B-B14F-4D97-AF65-F5344CB8AC3E}">
        <p14:creationId xmlns:p14="http://schemas.microsoft.com/office/powerpoint/2010/main" val="2346569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5874832" y="6448677"/>
            <a:ext cx="6538328" cy="1800493"/>
          </a:xfrm>
          <a:prstGeom prst="rect">
            <a:avLst/>
          </a:prstGeom>
          <a:noFill/>
        </p:spPr>
        <p:txBody>
          <a:bodyPr wrap="none" lIns="137160" tIns="68580" rIns="137160" bIns="68580">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0" y="1778439"/>
            <a:ext cx="8073395" cy="3923670"/>
          </a:xfrm>
          <a:prstGeom prst="rect">
            <a:avLst/>
          </a:prstGeom>
        </p:spPr>
      </p:pic>
    </p:spTree>
    <p:extLst>
      <p:ext uri="{BB962C8B-B14F-4D97-AF65-F5344CB8AC3E}">
        <p14:creationId xmlns:p14="http://schemas.microsoft.com/office/powerpoint/2010/main" val="412334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988933" y="4260850"/>
            <a:ext cx="14313416" cy="538785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mj-lt"/>
              </a:rPr>
              <a:t>Câu 1:</a:t>
            </a:r>
            <a:r>
              <a:rPr lang="vi-VN" sz="4400" i="1">
                <a:latin typeface="+mj-lt"/>
              </a:rPr>
              <a:t> </a:t>
            </a:r>
            <a:r>
              <a:rPr lang="vi-VN" sz="4400">
                <a:latin typeface="+mj-lt"/>
              </a:rPr>
              <a:t>Văn bản </a:t>
            </a:r>
            <a:r>
              <a:rPr lang="vi-VN" sz="4400" i="1">
                <a:latin typeface="+mj-lt"/>
              </a:rPr>
              <a:t>Chiếc lược ngà </a:t>
            </a:r>
            <a:r>
              <a:rPr lang="vi-VN" sz="4400">
                <a:latin typeface="+mj-lt"/>
              </a:rPr>
              <a:t>thuộc thể loại gì?</a:t>
            </a:r>
            <a:endParaRPr lang="en-GB" sz="4400">
              <a:latin typeface="+mj-lt"/>
            </a:endParaRPr>
          </a:p>
          <a:p>
            <a:pPr marL="742950" indent="-742950">
              <a:buAutoNum type="alphaUcPeriod"/>
            </a:pPr>
            <a:r>
              <a:rPr lang="vi-VN" sz="4400">
                <a:latin typeface="+mj-lt"/>
              </a:rPr>
              <a:t>Tiểu thuyết.     </a:t>
            </a:r>
          </a:p>
          <a:p>
            <a:r>
              <a:rPr lang="vi-VN" sz="4400">
                <a:latin typeface="+mj-lt"/>
              </a:rPr>
              <a:t>B. Truyện ngắn.    </a:t>
            </a:r>
          </a:p>
          <a:p>
            <a:r>
              <a:rPr lang="vi-VN" sz="4400">
                <a:latin typeface="+mj-lt"/>
              </a:rPr>
              <a:t>C. Hồi kí.       </a:t>
            </a:r>
          </a:p>
          <a:p>
            <a:r>
              <a:rPr lang="vi-VN" sz="4400">
                <a:latin typeface="+mj-lt"/>
              </a:rPr>
              <a:t>D. Bút kí</a:t>
            </a:r>
            <a:endParaRPr lang="en-GB" sz="4400">
              <a:latin typeface="+mj-lt"/>
            </a:endParaRPr>
          </a:p>
        </p:txBody>
      </p:sp>
      <p:sp>
        <p:nvSpPr>
          <p:cNvPr id="410" name="Q2">
            <a:extLst>
              <a:ext uri="{FF2B5EF4-FFF2-40B4-BE49-F238E27FC236}">
                <a16:creationId xmlns:a16="http://schemas.microsoft.com/office/drawing/2014/main" id="{FDFBE095-7E10-4FD6-878E-C5E20FAD6656}"/>
              </a:ext>
            </a:extLst>
          </p:cNvPr>
          <p:cNvSpPr/>
          <p:nvPr/>
        </p:nvSpPr>
        <p:spPr>
          <a:xfrm>
            <a:off x="2969243" y="4276428"/>
            <a:ext cx="14313416" cy="5356696"/>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latin typeface="+mj-lt"/>
              </a:rPr>
              <a:t>Câu 2: Đề tài của văn bản </a:t>
            </a:r>
            <a:r>
              <a:rPr lang="vi-VN" sz="4400" i="1">
                <a:latin typeface="+mj-lt"/>
              </a:rPr>
              <a:t>Chiếc lược ngà</a:t>
            </a:r>
            <a:r>
              <a:rPr lang="vi-VN" sz="4400">
                <a:latin typeface="+mj-lt"/>
              </a:rPr>
              <a:t> là:</a:t>
            </a:r>
            <a:endParaRPr lang="en-GB" sz="4400">
              <a:latin typeface="+mj-lt"/>
            </a:endParaRPr>
          </a:p>
          <a:p>
            <a:r>
              <a:rPr lang="vi-VN" sz="4400">
                <a:latin typeface="+mj-lt"/>
              </a:rPr>
              <a:t>A. Tình phụ tử                                   B. Tình đồng đội</a:t>
            </a:r>
            <a:endParaRPr lang="en-GB" sz="4400">
              <a:latin typeface="+mj-lt"/>
            </a:endParaRPr>
          </a:p>
          <a:p>
            <a:r>
              <a:rPr lang="vi-VN" sz="4400">
                <a:latin typeface="+mj-lt"/>
              </a:rPr>
              <a:t>C. Tình yêu quê hương                      D. tình xóm giềng</a:t>
            </a:r>
            <a:endParaRPr lang="en-GB" sz="4400">
              <a:effectLst/>
              <a:latin typeface="+mj-lt"/>
            </a:endParaRPr>
          </a:p>
        </p:txBody>
      </p:sp>
      <p:sp>
        <p:nvSpPr>
          <p:cNvPr id="411" name="Q3">
            <a:extLst>
              <a:ext uri="{FF2B5EF4-FFF2-40B4-BE49-F238E27FC236}">
                <a16:creationId xmlns:a16="http://schemas.microsoft.com/office/drawing/2014/main" id="{5A0C38EA-A0E3-400A-9442-B83F7A56B225}"/>
              </a:ext>
            </a:extLst>
          </p:cNvPr>
          <p:cNvSpPr/>
          <p:nvPr/>
        </p:nvSpPr>
        <p:spPr>
          <a:xfrm>
            <a:off x="3022958" y="4265750"/>
            <a:ext cx="14313416" cy="5349223"/>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3</a:t>
            </a:r>
            <a:r>
              <a:rPr lang="vi-VN" sz="4400">
                <a:latin typeface="+mj-lt"/>
              </a:rPr>
              <a:t>: Người kể chuyện trong văn bản </a:t>
            </a:r>
            <a:r>
              <a:rPr lang="vi-VN" sz="4400" i="1">
                <a:latin typeface="+mj-lt"/>
              </a:rPr>
              <a:t>Chiếc lược ngà</a:t>
            </a:r>
            <a:r>
              <a:rPr lang="vi-VN" sz="4400">
                <a:latin typeface="+mj-lt"/>
              </a:rPr>
              <a:t> là ai?</a:t>
            </a:r>
            <a:endParaRPr lang="en-GB" sz="4400">
              <a:latin typeface="+mj-lt"/>
            </a:endParaRPr>
          </a:p>
          <a:p>
            <a:pPr marL="742950" indent="-742950">
              <a:buAutoNum type="alphaUcPeriod"/>
            </a:pPr>
            <a:r>
              <a:rPr lang="vi-VN" sz="4400">
                <a:latin typeface="+mj-lt"/>
              </a:rPr>
              <a:t>Ông Sáu.               </a:t>
            </a:r>
          </a:p>
          <a:p>
            <a:r>
              <a:rPr lang="vi-VN" sz="4400">
                <a:latin typeface="+mj-lt"/>
              </a:rPr>
              <a:t>B. Bé Thu.                 </a:t>
            </a:r>
          </a:p>
          <a:p>
            <a:r>
              <a:rPr lang="vi-VN" sz="4400">
                <a:latin typeface="+mj-lt"/>
              </a:rPr>
              <a:t>C. Bác Ba.                    </a:t>
            </a:r>
          </a:p>
          <a:p>
            <a:r>
              <a:rPr lang="vi-VN" sz="4400">
                <a:latin typeface="+mj-lt"/>
              </a:rPr>
              <a:t>D. Nhà văn</a:t>
            </a:r>
            <a:endParaRPr lang="en-GB" sz="4400">
              <a:latin typeface="+mj-lt"/>
            </a:endParaRPr>
          </a:p>
        </p:txBody>
      </p:sp>
      <p:sp>
        <p:nvSpPr>
          <p:cNvPr id="412" name="Q4">
            <a:extLst>
              <a:ext uri="{FF2B5EF4-FFF2-40B4-BE49-F238E27FC236}">
                <a16:creationId xmlns:a16="http://schemas.microsoft.com/office/drawing/2014/main" id="{AD832735-102C-46EB-BA98-B08D4A0D8454}"/>
              </a:ext>
            </a:extLst>
          </p:cNvPr>
          <p:cNvSpPr/>
          <p:nvPr/>
        </p:nvSpPr>
        <p:spPr>
          <a:xfrm>
            <a:off x="2986256" y="4343940"/>
            <a:ext cx="14313416" cy="532034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latin typeface="+mj-lt"/>
              </a:rPr>
              <a:t>Câu 4</a:t>
            </a:r>
            <a:r>
              <a:rPr lang="vi-VN" sz="3200">
                <a:latin typeface="+mj-lt"/>
              </a:rPr>
              <a:t>: Khi gặp ông Sáu, bé Thu có đặc điểm như thế nào?</a:t>
            </a:r>
            <a:endParaRPr lang="en-GB" sz="3200">
              <a:latin typeface="+mj-lt"/>
            </a:endParaRPr>
          </a:p>
          <a:p>
            <a:r>
              <a:rPr lang="vi-VN" sz="3200">
                <a:latin typeface="+mj-lt"/>
              </a:rPr>
              <a:t>A. Tóc cắt ngang vai, mặc quần đen, áo bông đỏ, đang chơi nhà chòi dưới bóng cây xoài trước sân nhà.</a:t>
            </a:r>
            <a:endParaRPr lang="en-GB" sz="3200">
              <a:latin typeface="+mj-lt"/>
            </a:endParaRPr>
          </a:p>
          <a:p>
            <a:r>
              <a:rPr lang="vi-VN" sz="3200">
                <a:latin typeface="+mj-lt"/>
              </a:rPr>
              <a:t>B. Tóc dài ngang lưng, mặc quần đen, áo bông đỏ, đang chơi nhà chòi dưới bóng cây xoài trước sân nhà.</a:t>
            </a:r>
            <a:endParaRPr lang="en-GB" sz="3200">
              <a:latin typeface="+mj-lt"/>
            </a:endParaRPr>
          </a:p>
          <a:p>
            <a:r>
              <a:rPr lang="vi-VN" sz="3200">
                <a:latin typeface="+mj-lt"/>
              </a:rPr>
              <a:t>C. Tóc cắt ngang vai, mặc quần đen, áo bông vàng, đang chơi nhà chòi dưới bóng cây xoài trước sân nhà.</a:t>
            </a:r>
            <a:endParaRPr lang="en-GB" sz="3200">
              <a:latin typeface="+mj-lt"/>
            </a:endParaRPr>
          </a:p>
          <a:p>
            <a:r>
              <a:rPr lang="vi-VN" sz="3200">
                <a:latin typeface="+mj-lt"/>
              </a:rPr>
              <a:t>D. Tóc cắt ngang vai, mặc quần đen, áo bông đỏ, đang chơi nhà chòi dưới bóng cây ổi trước sân nhà.</a:t>
            </a:r>
            <a:endParaRPr lang="en-GB" sz="3200">
              <a:latin typeface="+mj-lt"/>
            </a:endParaRPr>
          </a:p>
        </p:txBody>
      </p:sp>
      <p:sp>
        <p:nvSpPr>
          <p:cNvPr id="413" name="Q5">
            <a:extLst>
              <a:ext uri="{FF2B5EF4-FFF2-40B4-BE49-F238E27FC236}">
                <a16:creationId xmlns:a16="http://schemas.microsoft.com/office/drawing/2014/main" id="{3583678D-71F4-4598-9CD7-E3303390264D}"/>
              </a:ext>
            </a:extLst>
          </p:cNvPr>
          <p:cNvSpPr/>
          <p:nvPr/>
        </p:nvSpPr>
        <p:spPr>
          <a:xfrm>
            <a:off x="2895476" y="4299092"/>
            <a:ext cx="14440897" cy="53651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5: </a:t>
            </a:r>
            <a:r>
              <a:rPr lang="vi-VN" sz="4400">
                <a:latin typeface="+mj-lt"/>
              </a:rPr>
              <a:t>Phần in đậm trong câu văn: “</a:t>
            </a:r>
            <a:r>
              <a:rPr lang="vi-VN" sz="4400" i="1">
                <a:latin typeface="+mj-lt"/>
              </a:rPr>
              <a:t>Thấy nó luýnh quýnh, tôi vừa tội nghiệp vừa buồn cười, nghĩ </a:t>
            </a:r>
            <a:r>
              <a:rPr lang="vi-VN" sz="4400" b="1" i="1">
                <a:latin typeface="+mj-lt"/>
              </a:rPr>
              <a:t>chắc thế nào nó cũng chịu thua</a:t>
            </a:r>
            <a:r>
              <a:rPr lang="vi-VN" sz="4400">
                <a:latin typeface="+mj-lt"/>
              </a:rPr>
              <a:t>.” là:</a:t>
            </a:r>
            <a:endParaRPr lang="en-GB" sz="4400">
              <a:latin typeface="+mj-lt"/>
            </a:endParaRPr>
          </a:p>
          <a:p>
            <a:r>
              <a:rPr lang="vi-VN" sz="4400">
                <a:latin typeface="+mj-lt"/>
              </a:rPr>
              <a:t> A. dẫn trực tiếp lời nói của nhân vật                         </a:t>
            </a:r>
            <a:endParaRPr lang="en-GB" sz="4400">
              <a:latin typeface="+mj-lt"/>
            </a:endParaRPr>
          </a:p>
          <a:p>
            <a:r>
              <a:rPr lang="vi-VN" sz="4400">
                <a:latin typeface="+mj-lt"/>
              </a:rPr>
              <a:t>B.</a:t>
            </a:r>
            <a:r>
              <a:rPr lang="vi-VN" sz="4400" b="1">
                <a:latin typeface="+mj-lt"/>
              </a:rPr>
              <a:t> </a:t>
            </a:r>
            <a:r>
              <a:rPr lang="vi-VN" sz="4400">
                <a:latin typeface="+mj-lt"/>
              </a:rPr>
              <a:t>dẫn gián tiếp lời nói thành tiếng của nhân vật                         </a:t>
            </a:r>
            <a:endParaRPr lang="en-GB" sz="4400">
              <a:latin typeface="+mj-lt"/>
            </a:endParaRPr>
          </a:p>
          <a:p>
            <a:r>
              <a:rPr lang="vi-VN" sz="4400">
                <a:latin typeface="+mj-lt"/>
              </a:rPr>
              <a:t>C. dẫn trực tiếp ý nghĩ của nhân vật                         </a:t>
            </a:r>
            <a:endParaRPr lang="en-GB" sz="4400">
              <a:latin typeface="+mj-lt"/>
            </a:endParaRPr>
          </a:p>
          <a:p>
            <a:r>
              <a:rPr lang="vi-VN" sz="4400" b="1">
                <a:latin typeface="+mj-lt"/>
              </a:rPr>
              <a:t>D</a:t>
            </a:r>
            <a:r>
              <a:rPr lang="vi-VN" sz="4400">
                <a:latin typeface="+mj-lt"/>
              </a:rPr>
              <a:t>. dẫn gián tiếp ý nghĩ của nhân vật                         </a:t>
            </a:r>
            <a:endParaRPr lang="en-GB" sz="4400">
              <a:latin typeface="+mj-lt"/>
            </a:endParaRPr>
          </a:p>
        </p:txBody>
      </p:sp>
      <p:sp>
        <p:nvSpPr>
          <p:cNvPr id="414" name="Q6">
            <a:extLst>
              <a:ext uri="{FF2B5EF4-FFF2-40B4-BE49-F238E27FC236}">
                <a16:creationId xmlns:a16="http://schemas.microsoft.com/office/drawing/2014/main" id="{C43BFAA6-060C-4768-A8C0-60E533310862}"/>
              </a:ext>
            </a:extLst>
          </p:cNvPr>
          <p:cNvSpPr/>
          <p:nvPr/>
        </p:nvSpPr>
        <p:spPr>
          <a:xfrm>
            <a:off x="2917073" y="4292007"/>
            <a:ext cx="14419299" cy="533364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6</a:t>
            </a:r>
            <a:r>
              <a:rPr lang="vi-VN" sz="4400">
                <a:latin typeface="+mj-lt"/>
              </a:rPr>
              <a:t>: Vì sao bé Thu không nhận ông Sáu là ba?</a:t>
            </a:r>
            <a:endParaRPr lang="en-GB" sz="4400">
              <a:latin typeface="+mj-lt"/>
            </a:endParaRPr>
          </a:p>
          <a:p>
            <a:r>
              <a:rPr lang="vi-VN" sz="4400">
                <a:latin typeface="+mj-lt"/>
              </a:rPr>
              <a:t>A. Vì ông Sáu già hơn trước.</a:t>
            </a:r>
            <a:endParaRPr lang="en-GB" sz="4400">
              <a:latin typeface="+mj-lt"/>
            </a:endParaRPr>
          </a:p>
          <a:p>
            <a:r>
              <a:rPr lang="vi-VN" sz="4400">
                <a:latin typeface="+mj-lt"/>
              </a:rPr>
              <a:t>B. Vì ông Sáu không hiền như trước.</a:t>
            </a:r>
            <a:endParaRPr lang="en-GB" sz="4400">
              <a:latin typeface="+mj-lt"/>
            </a:endParaRPr>
          </a:p>
          <a:p>
            <a:r>
              <a:rPr lang="vi-VN" sz="4400">
                <a:latin typeface="+mj-lt"/>
              </a:rPr>
              <a:t>C. Vì mặt ông Sáu có thêm vết thẹo.</a:t>
            </a:r>
            <a:endParaRPr lang="en-GB" sz="4400">
              <a:latin typeface="+mj-lt"/>
            </a:endParaRPr>
          </a:p>
          <a:p>
            <a:r>
              <a:rPr lang="vi-VN" sz="4400">
                <a:latin typeface="+mj-lt"/>
              </a:rPr>
              <a:t>D. Vì ông Sáu khiến bé Thu sợ hãi. </a:t>
            </a:r>
            <a:endParaRPr lang="en-GB" sz="4400">
              <a:latin typeface="+mj-lt"/>
            </a:endParaRPr>
          </a:p>
        </p:txBody>
      </p:sp>
      <p:sp>
        <p:nvSpPr>
          <p:cNvPr id="415" name="Q7">
            <a:extLst>
              <a:ext uri="{FF2B5EF4-FFF2-40B4-BE49-F238E27FC236}">
                <a16:creationId xmlns:a16="http://schemas.microsoft.com/office/drawing/2014/main" id="{D95E524B-BCEB-4127-9132-83A3A4FB2433}"/>
              </a:ext>
            </a:extLst>
          </p:cNvPr>
          <p:cNvSpPr/>
          <p:nvPr/>
        </p:nvSpPr>
        <p:spPr>
          <a:xfrm>
            <a:off x="2887980" y="4299092"/>
            <a:ext cx="14411692" cy="5378880"/>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7</a:t>
            </a:r>
            <a:r>
              <a:rPr lang="vi-VN" sz="4400">
                <a:latin typeface="+mj-lt"/>
              </a:rPr>
              <a:t>: Câu văn “</a:t>
            </a:r>
            <a:r>
              <a:rPr lang="vi-VN" sz="4400" i="1">
                <a:latin typeface="+mj-lt"/>
              </a:rPr>
              <a:t>Tiếng kêu của nó như tiếng xé, xé im lặng và xé cả ruột gan mọi người, nghe thật xót xa</a:t>
            </a:r>
            <a:r>
              <a:rPr lang="vi-VN" sz="4400">
                <a:latin typeface="+mj-lt"/>
              </a:rPr>
              <a:t>” sử dụng biện pháp nghệ thuật nào?</a:t>
            </a:r>
            <a:endParaRPr lang="en-GB" sz="4400">
              <a:latin typeface="+mj-lt"/>
            </a:endParaRPr>
          </a:p>
          <a:p>
            <a:pPr marL="742950" indent="-742950">
              <a:buAutoNum type="alphaUcPeriod"/>
            </a:pPr>
            <a:r>
              <a:rPr lang="vi-VN" sz="4400">
                <a:latin typeface="+mj-lt"/>
              </a:rPr>
              <a:t>Nhân hóa.                    </a:t>
            </a:r>
          </a:p>
          <a:p>
            <a:r>
              <a:rPr lang="vi-VN" sz="4400">
                <a:latin typeface="+mj-lt"/>
              </a:rPr>
              <a:t>B. Ẩn dụ.             </a:t>
            </a:r>
          </a:p>
          <a:p>
            <a:r>
              <a:rPr lang="en-US" sz="4400">
                <a:latin typeface="+mj-lt"/>
              </a:rPr>
              <a:t>C. So sánh.                        </a:t>
            </a:r>
            <a:endParaRPr lang="vi-VN" sz="4400">
              <a:latin typeface="+mj-lt"/>
            </a:endParaRPr>
          </a:p>
          <a:p>
            <a:r>
              <a:rPr lang="en-US" sz="4400">
                <a:latin typeface="+mj-lt"/>
              </a:rPr>
              <a:t>D. Hoán dụ. </a:t>
            </a:r>
            <a:endParaRPr lang="en-GB" sz="4400">
              <a:latin typeface="+mj-lt"/>
            </a:endParaRPr>
          </a:p>
        </p:txBody>
      </p:sp>
      <p:sp>
        <p:nvSpPr>
          <p:cNvPr id="416" name="Q8">
            <a:extLst>
              <a:ext uri="{FF2B5EF4-FFF2-40B4-BE49-F238E27FC236}">
                <a16:creationId xmlns:a16="http://schemas.microsoft.com/office/drawing/2014/main" id="{9464EF76-0C7F-4D29-9282-174A4DF5822A}"/>
              </a:ext>
            </a:extLst>
          </p:cNvPr>
          <p:cNvSpPr/>
          <p:nvPr/>
        </p:nvSpPr>
        <p:spPr>
          <a:xfrm>
            <a:off x="2864244" y="4242698"/>
            <a:ext cx="14435427" cy="539751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400">
                <a:latin typeface="Times New Roman" panose="02020603050405020304" pitchFamily="18" charset="0"/>
                <a:cs typeface="Times New Roman" panose="02020603050405020304" pitchFamily="18" charset="0"/>
              </a:rPr>
              <a:t>Câu 8. Đâu là tình huống thể hiện chủ đề tư tưởng của văn bản </a:t>
            </a:r>
            <a:r>
              <a:rPr lang="de-DE" sz="3400" i="1">
                <a:latin typeface="Times New Roman" panose="02020603050405020304" pitchFamily="18" charset="0"/>
                <a:cs typeface="Times New Roman" panose="02020603050405020304" pitchFamily="18" charset="0"/>
              </a:rPr>
              <a:t>Chiếc lược ngà</a:t>
            </a:r>
            <a:r>
              <a:rPr lang="de-DE" sz="3400">
                <a:latin typeface="Times New Roman" panose="02020603050405020304" pitchFamily="18" charset="0"/>
                <a:cs typeface="Times New Roman" panose="02020603050405020304" pitchFamily="18" charset="0"/>
              </a:rPr>
              <a:t>?</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A. Ông Sáu sau tám năm xa cách trở về gặp con nhưng đứa con không nhận mặt cha.</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B. Ông Sáu trở lại chiến trường, làm cho con chiếc lược ngà nhưng chưa kịp trao cho con thì ông hy sinh.</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C. Bé Thu “nói trổng” và thể hiện thái độ không tốt với ông Sáu.</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D. Ông Sáu sau tám năm xa cách trở về gặp con nhưng đứa con không nhận mặt cha và ông Sáu trở lại chiến trường, làm cho con chiếc lược ngà nhưng chưa kịp trao cho con thì ông </a:t>
            </a:r>
            <a:r>
              <a:rPr lang="de-DE" sz="3400"/>
              <a:t>hy sinh. </a:t>
            </a:r>
            <a:endParaRPr lang="en-GB" sz="3400"/>
          </a:p>
        </p:txBody>
      </p:sp>
      <p:sp>
        <p:nvSpPr>
          <p:cNvPr id="417" name="Q9">
            <a:extLst>
              <a:ext uri="{FF2B5EF4-FFF2-40B4-BE49-F238E27FC236}">
                <a16:creationId xmlns:a16="http://schemas.microsoft.com/office/drawing/2014/main" id="{4D0FBCC3-BC73-43A6-AA80-7B53CC2E90CB}"/>
              </a:ext>
            </a:extLst>
          </p:cNvPr>
          <p:cNvSpPr/>
          <p:nvPr/>
        </p:nvSpPr>
        <p:spPr>
          <a:xfrm>
            <a:off x="2892798" y="4239283"/>
            <a:ext cx="14477600" cy="543868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b="1">
                <a:latin typeface="Times New Roman" panose="02020603050405020304" pitchFamily="18" charset="0"/>
                <a:cs typeface="Times New Roman" panose="02020603050405020304" pitchFamily="18" charset="0"/>
              </a:rPr>
              <a:t>Câu 9.</a:t>
            </a:r>
            <a:r>
              <a:rPr lang="de-DE" sz="4400" b="1" i="1">
                <a:latin typeface="Times New Roman" panose="02020603050405020304" pitchFamily="18" charset="0"/>
                <a:cs typeface="Times New Roman" panose="02020603050405020304" pitchFamily="18" charset="0"/>
              </a:rPr>
              <a:t> </a:t>
            </a:r>
            <a:r>
              <a:rPr lang="de-DE" sz="4400">
                <a:latin typeface="Times New Roman" panose="02020603050405020304" pitchFamily="18" charset="0"/>
                <a:cs typeface="Times New Roman" panose="02020603050405020304" pitchFamily="18" charset="0"/>
              </a:rPr>
              <a:t>Nhận định nào sau đây không phù hợp với giá trị nghệ thuật của truyện </a:t>
            </a:r>
            <a:r>
              <a:rPr lang="de-DE" sz="4400" i="1">
                <a:latin typeface="Times New Roman" panose="02020603050405020304" pitchFamily="18" charset="0"/>
                <a:cs typeface="Times New Roman" panose="02020603050405020304" pitchFamily="18" charset="0"/>
              </a:rPr>
              <a:t>Chiếc lược ngà</a:t>
            </a:r>
            <a:r>
              <a:rPr lang="de-DE"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A. Xây dựng được cốt truyện chặt chẽ, có nhiều yếu tố bất ngờ.</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B. Đặt nhân vật vào tình huống đặc biệt để bộc lộ tính cách và tâm lí.</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C. Xây dựng được nhân vật người kể chuyện thích hợp. </a:t>
            </a:r>
            <a:endParaRPr lang="en-GB" sz="4400">
              <a:latin typeface="Times New Roman" panose="02020603050405020304" pitchFamily="18" charset="0"/>
              <a:cs typeface="Times New Roman" panose="02020603050405020304" pitchFamily="18" charset="0"/>
            </a:endParaRPr>
          </a:p>
          <a:p>
            <a:r>
              <a:rPr lang="de-DE" sz="4400">
                <a:latin typeface="Times New Roman" panose="02020603050405020304" pitchFamily="18" charset="0"/>
                <a:cs typeface="Times New Roman" panose="02020603050405020304" pitchFamily="18" charset="0"/>
              </a:rPr>
              <a:t>D. Nghệ thuật tả cảnh và độc thoại nội tâm sâu sắc. </a:t>
            </a:r>
            <a:endParaRPr lang="en-GB" sz="4400">
              <a:latin typeface="Times New Roman" panose="02020603050405020304" pitchFamily="18" charset="0"/>
              <a:cs typeface="Times New Roman" panose="02020603050405020304" pitchFamily="18" charset="0"/>
            </a:endParaRPr>
          </a:p>
        </p:txBody>
      </p:sp>
      <p:sp>
        <p:nvSpPr>
          <p:cNvPr id="418" name="Q10">
            <a:extLst>
              <a:ext uri="{FF2B5EF4-FFF2-40B4-BE49-F238E27FC236}">
                <a16:creationId xmlns:a16="http://schemas.microsoft.com/office/drawing/2014/main" id="{2FD38172-095B-4012-8805-D3EAB0E3B197}"/>
              </a:ext>
            </a:extLst>
          </p:cNvPr>
          <p:cNvSpPr/>
          <p:nvPr/>
        </p:nvSpPr>
        <p:spPr>
          <a:xfrm>
            <a:off x="2846760" y="4286579"/>
            <a:ext cx="14523638" cy="5383691"/>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400" b="1">
                <a:latin typeface="Times New Roman" panose="02020603050405020304" pitchFamily="18" charset="0"/>
                <a:cs typeface="Times New Roman" panose="02020603050405020304" pitchFamily="18" charset="0"/>
              </a:rPr>
              <a:t>Câu 10.</a:t>
            </a:r>
            <a:r>
              <a:rPr lang="de-DE" sz="3400">
                <a:latin typeface="Times New Roman" panose="02020603050405020304" pitchFamily="18" charset="0"/>
                <a:cs typeface="Times New Roman" panose="02020603050405020304" pitchFamily="18" charset="0"/>
              </a:rPr>
              <a:t> Tình yêu thương con của ông Sáu còn như một lời khẳng định cho điều gì?</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A. Khẳng định tình đồng chí, đồng đội gắn bó keo sơn.</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B. Bom đạn của kẻ thù chỉ có thể hủy diệt được sự sống của con người, còn tình cảm của con người – tình phụ tử thiêng liêng thì không bom đạn nào có thể giết chết được. </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C. Tình cảm gia đình thiêng liêng, sâu nặng không gì có thể chia cách được, xa nhau rồi cũng sẽ quay trở về bên nhau.</a:t>
            </a:r>
            <a:endParaRPr lang="en-GB" sz="3400">
              <a:latin typeface="Times New Roman" panose="02020603050405020304" pitchFamily="18" charset="0"/>
              <a:cs typeface="Times New Roman" panose="02020603050405020304" pitchFamily="18" charset="0"/>
            </a:endParaRPr>
          </a:p>
          <a:p>
            <a:r>
              <a:rPr lang="de-DE" sz="3400">
                <a:latin typeface="Times New Roman" panose="02020603050405020304" pitchFamily="18" charset="0"/>
                <a:cs typeface="Times New Roman" panose="02020603050405020304" pitchFamily="18" charset="0"/>
              </a:rPr>
              <a:t>D. Trẻ em chính là nạn nhân của chiến tranh, chịu nhiều mất mát, đau thương nhất. </a:t>
            </a:r>
            <a:endParaRPr lang="en-US" sz="340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3184103" y="339507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3185471" y="344074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700" b="1">
                <a:solidFill>
                  <a:prstClr val="white"/>
                </a:solidFill>
                <a:latin typeface="Times New Roman" panose="02020603050405020304" pitchFamily="18" charset="0"/>
                <a:cs typeface="Times New Roman" panose="02020603050405020304" pitchFamily="18" charset="0"/>
              </a:rPr>
              <a:t>Click chuột</a:t>
            </a:r>
            <a:endParaRPr lang="en-US" sz="2700" b="1">
              <a:solidFill>
                <a:prstClr val="white"/>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379" y="7184214"/>
            <a:ext cx="3310415" cy="2606267"/>
          </a:xfrm>
          <a:prstGeom prst="rect">
            <a:avLst/>
          </a:prstGeom>
        </p:spPr>
      </p:pic>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521" y="6650819"/>
            <a:ext cx="1518036" cy="1179678"/>
          </a:xfrm>
          <a:prstGeom prst="rect">
            <a:avLst/>
          </a:prstGeom>
        </p:spPr>
      </p:pic>
      <p:sp>
        <p:nvSpPr>
          <p:cNvPr id="405" name="0">
            <a:extLst>
              <a:ext uri="{FF2B5EF4-FFF2-40B4-BE49-F238E27FC236}">
                <a16:creationId xmlns:a16="http://schemas.microsoft.com/office/drawing/2014/main" id="{9D20E7DA-90EB-4A3C-9A16-044A46CC9F26}"/>
              </a:ext>
            </a:extLst>
          </p:cNvPr>
          <p:cNvSpPr/>
          <p:nvPr/>
        </p:nvSpPr>
        <p:spPr>
          <a:xfrm>
            <a:off x="1936421" y="6712646"/>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69" y="662292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1" y="606443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69" y="597472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1" y="542516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69"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1" y="478588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69" y="469616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1" y="414660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69"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1" y="350732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69" y="341761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1" y="286805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69"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1" y="2228774"/>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69" y="2139056"/>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1" y="1589497"/>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69"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1" y="950219"/>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69" y="860501"/>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1" y="310942"/>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69"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9363" y="-221502"/>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343400" y="1499778"/>
            <a:ext cx="9040615" cy="1800493"/>
          </a:xfrm>
          <a:prstGeom prst="rect">
            <a:avLst/>
          </a:prstGeom>
          <a:noFill/>
        </p:spPr>
        <p:txBody>
          <a:bodyPr wrap="none" lIns="137160" tIns="68580" rIns="137160" bIns="68580">
            <a:spAutoFit/>
          </a:bodyPr>
          <a:lstStyle/>
          <a:p>
            <a:pPr algn="ctr"/>
            <a:r>
              <a:rPr lang="en-US" sz="10800" b="1">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Tree>
    <p:extLst>
      <p:ext uri="{BB962C8B-B14F-4D97-AF65-F5344CB8AC3E}">
        <p14:creationId xmlns:p14="http://schemas.microsoft.com/office/powerpoint/2010/main" val="33325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52"/>
                                        </p:tgtEl>
                                      </p:cBhvr>
                                    </p:animEffect>
                                    <p:animScale>
                                      <p:cBhvr>
                                        <p:cTn id="7" dur="1000" autoRev="1" fill="hold"/>
                                        <p:tgtEl>
                                          <p:spTgt spid="552"/>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1000" fill="hold"/>
                                        <p:tgtEl>
                                          <p:spTgt spid="4"/>
                                        </p:tgtEl>
                                        <p:attrNameLst>
                                          <p:attrName>fillcolor</p:attrName>
                                        </p:attrNameLst>
                                      </p:cBhvr>
                                      <p:to>
                                        <a:srgbClr val="66FB2A"/>
                                      </p:to>
                                    </p:animClr>
                                    <p:set>
                                      <p:cBhvr>
                                        <p:cTn id="19" dur="1000" fill="hold"/>
                                        <p:tgtEl>
                                          <p:spTgt spid="4"/>
                                        </p:tgtEl>
                                        <p:attrNameLst>
                                          <p:attrName>fill.type</p:attrName>
                                        </p:attrNameLst>
                                      </p:cBhvr>
                                      <p:to>
                                        <p:strVal val="solid"/>
                                      </p:to>
                                    </p:set>
                                    <p:set>
                                      <p:cBhvr>
                                        <p:cTn id="20" dur="1000" fill="hold"/>
                                        <p:tgtEl>
                                          <p:spTgt spid="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4"/>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1000" fill="hold"/>
                                        <p:tgtEl>
                                          <p:spTgt spid="54"/>
                                        </p:tgtEl>
                                        <p:attrNameLst>
                                          <p:attrName>fillcolor</p:attrName>
                                        </p:attrNameLst>
                                      </p:cBhvr>
                                      <p:to>
                                        <a:srgbClr val="66FB2A"/>
                                      </p:to>
                                    </p:animClr>
                                    <p:set>
                                      <p:cBhvr>
                                        <p:cTn id="26" dur="1000" fill="hold"/>
                                        <p:tgtEl>
                                          <p:spTgt spid="54"/>
                                        </p:tgtEl>
                                        <p:attrNameLst>
                                          <p:attrName>fill.type</p:attrName>
                                        </p:attrNameLst>
                                      </p:cBhvr>
                                      <p:to>
                                        <p:strVal val="solid"/>
                                      </p:to>
                                    </p:set>
                                    <p:set>
                                      <p:cBhvr>
                                        <p:cTn id="27" dur="1000" fill="hold"/>
                                        <p:tgtEl>
                                          <p:spTgt spid="54"/>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4"/>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1000" fill="hold"/>
                                        <p:tgtEl>
                                          <p:spTgt spid="56"/>
                                        </p:tgtEl>
                                        <p:attrNameLst>
                                          <p:attrName>fillcolor</p:attrName>
                                        </p:attrNameLst>
                                      </p:cBhvr>
                                      <p:to>
                                        <a:srgbClr val="66FB2A"/>
                                      </p:to>
                                    </p:animClr>
                                    <p:set>
                                      <p:cBhvr>
                                        <p:cTn id="33" dur="1000" fill="hold"/>
                                        <p:tgtEl>
                                          <p:spTgt spid="56"/>
                                        </p:tgtEl>
                                        <p:attrNameLst>
                                          <p:attrName>fill.type</p:attrName>
                                        </p:attrNameLst>
                                      </p:cBhvr>
                                      <p:to>
                                        <p:strVal val="solid"/>
                                      </p:to>
                                    </p:set>
                                    <p:set>
                                      <p:cBhvr>
                                        <p:cTn id="34" dur="1000" fill="hold"/>
                                        <p:tgtEl>
                                          <p:spTgt spid="5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6"/>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58"/>
                                        </p:tgtEl>
                                        <p:attrNameLst>
                                          <p:attrName>fillcolor</p:attrName>
                                        </p:attrNameLst>
                                      </p:cBhvr>
                                      <p:to>
                                        <a:srgbClr val="66FB2A"/>
                                      </p:to>
                                    </p:animClr>
                                    <p:set>
                                      <p:cBhvr>
                                        <p:cTn id="40" dur="1000" fill="hold"/>
                                        <p:tgtEl>
                                          <p:spTgt spid="58"/>
                                        </p:tgtEl>
                                        <p:attrNameLst>
                                          <p:attrName>fill.type</p:attrName>
                                        </p:attrNameLst>
                                      </p:cBhvr>
                                      <p:to>
                                        <p:strVal val="solid"/>
                                      </p:to>
                                    </p:set>
                                    <p:set>
                                      <p:cBhvr>
                                        <p:cTn id="41" dur="1000" fill="hold"/>
                                        <p:tgtEl>
                                          <p:spTgt spid="5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8"/>
                  </p:tgtEl>
                </p:cond>
              </p:nextCondLst>
            </p:seq>
            <p:seq concurrent="1" nextAc="seek">
              <p:cTn id="42" restart="whenNotActive" fill="hold" evtFilter="cancelBubble" nodeType="interactiveSeq">
                <p:stCondLst>
                  <p:cond evt="onClick" delay="0">
                    <p:tgtEl>
                      <p:spTgt spid="6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60"/>
                                        </p:tgtEl>
                                        <p:attrNameLst>
                                          <p:attrName>fillcolor</p:attrName>
                                        </p:attrNameLst>
                                      </p:cBhvr>
                                      <p:to>
                                        <a:srgbClr val="66FB2A"/>
                                      </p:to>
                                    </p:animClr>
                                    <p:set>
                                      <p:cBhvr>
                                        <p:cTn id="47" dur="1000" fill="hold"/>
                                        <p:tgtEl>
                                          <p:spTgt spid="60"/>
                                        </p:tgtEl>
                                        <p:attrNameLst>
                                          <p:attrName>fill.type</p:attrName>
                                        </p:attrNameLst>
                                      </p:cBhvr>
                                      <p:to>
                                        <p:strVal val="solid"/>
                                      </p:to>
                                    </p:set>
                                    <p:set>
                                      <p:cBhvr>
                                        <p:cTn id="48" dur="1000" fill="hold"/>
                                        <p:tgtEl>
                                          <p:spTgt spid="6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6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62"/>
                                        </p:tgtEl>
                                        <p:attrNameLst>
                                          <p:attrName>fillcolor</p:attrName>
                                        </p:attrNameLst>
                                      </p:cBhvr>
                                      <p:to>
                                        <a:srgbClr val="66FB2A"/>
                                      </p:to>
                                    </p:animClr>
                                    <p:set>
                                      <p:cBhvr>
                                        <p:cTn id="54" dur="1000" fill="hold"/>
                                        <p:tgtEl>
                                          <p:spTgt spid="62"/>
                                        </p:tgtEl>
                                        <p:attrNameLst>
                                          <p:attrName>fill.type</p:attrName>
                                        </p:attrNameLst>
                                      </p:cBhvr>
                                      <p:to>
                                        <p:strVal val="solid"/>
                                      </p:to>
                                    </p:set>
                                    <p:set>
                                      <p:cBhvr>
                                        <p:cTn id="55" dur="1000" fill="hold"/>
                                        <p:tgtEl>
                                          <p:spTgt spid="6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2"/>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4"/>
                                        </p:tgtEl>
                                        <p:attrNameLst>
                                          <p:attrName>fillcolor</p:attrName>
                                        </p:attrNameLst>
                                      </p:cBhvr>
                                      <p:to>
                                        <a:srgbClr val="66FB2A"/>
                                      </p:to>
                                    </p:animClr>
                                    <p:set>
                                      <p:cBhvr>
                                        <p:cTn id="61" dur="1000" fill="hold"/>
                                        <p:tgtEl>
                                          <p:spTgt spid="64"/>
                                        </p:tgtEl>
                                        <p:attrNameLst>
                                          <p:attrName>fill.type</p:attrName>
                                        </p:attrNameLst>
                                      </p:cBhvr>
                                      <p:to>
                                        <p:strVal val="solid"/>
                                      </p:to>
                                    </p:set>
                                    <p:set>
                                      <p:cBhvr>
                                        <p:cTn id="62" dur="1000" fill="hold"/>
                                        <p:tgtEl>
                                          <p:spTgt spid="6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4"/>
                  </p:tgtEl>
                </p:cond>
              </p:nextCondLst>
            </p:seq>
            <p:seq concurrent="1" nextAc="seek">
              <p:cTn id="63" restart="whenNotActive" fill="hold" evtFilter="cancelBubble" nodeType="interactiveSeq">
                <p:stCondLst>
                  <p:cond evt="onClick" delay="0">
                    <p:tgtEl>
                      <p:spTgt spid="6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1000" fill="hold"/>
                                        <p:tgtEl>
                                          <p:spTgt spid="66"/>
                                        </p:tgtEl>
                                        <p:attrNameLst>
                                          <p:attrName>fillcolor</p:attrName>
                                        </p:attrNameLst>
                                      </p:cBhvr>
                                      <p:to>
                                        <a:srgbClr val="66FB2A"/>
                                      </p:to>
                                    </p:animClr>
                                    <p:set>
                                      <p:cBhvr>
                                        <p:cTn id="68" dur="1000" fill="hold"/>
                                        <p:tgtEl>
                                          <p:spTgt spid="66"/>
                                        </p:tgtEl>
                                        <p:attrNameLst>
                                          <p:attrName>fill.type</p:attrName>
                                        </p:attrNameLst>
                                      </p:cBhvr>
                                      <p:to>
                                        <p:strVal val="solid"/>
                                      </p:to>
                                    </p:set>
                                    <p:set>
                                      <p:cBhvr>
                                        <p:cTn id="69" dur="1000" fill="hold"/>
                                        <p:tgtEl>
                                          <p:spTgt spid="6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6"/>
                  </p:tgtEl>
                </p:cond>
              </p:nextCondLst>
            </p:seq>
            <p:seq concurrent="1" nextAc="seek">
              <p:cTn id="70" restart="whenNotActive" fill="hold" evtFilter="cancelBubble" nodeType="interactiveSeq">
                <p:stCondLst>
                  <p:cond evt="onClick" delay="0">
                    <p:tgtEl>
                      <p:spTgt spid="6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68"/>
                                        </p:tgtEl>
                                        <p:attrNameLst>
                                          <p:attrName>fillcolor</p:attrName>
                                        </p:attrNameLst>
                                      </p:cBhvr>
                                      <p:to>
                                        <a:srgbClr val="66FB2A"/>
                                      </p:to>
                                    </p:animClr>
                                    <p:set>
                                      <p:cBhvr>
                                        <p:cTn id="75" dur="1000" fill="hold"/>
                                        <p:tgtEl>
                                          <p:spTgt spid="68"/>
                                        </p:tgtEl>
                                        <p:attrNameLst>
                                          <p:attrName>fill.type</p:attrName>
                                        </p:attrNameLst>
                                      </p:cBhvr>
                                      <p:to>
                                        <p:strVal val="solid"/>
                                      </p:to>
                                    </p:set>
                                    <p:set>
                                      <p:cBhvr>
                                        <p:cTn id="76" dur="1000" fill="hold"/>
                                        <p:tgtEl>
                                          <p:spTgt spid="6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68"/>
                  </p:tgtEl>
                </p:cond>
              </p:nextCondLst>
            </p:seq>
            <p:seq concurrent="1" nextAc="seek">
              <p:cTn id="77" restart="whenNotActive" fill="hold" evtFilter="cancelBubble" nodeType="interactiveSeq">
                <p:stCondLst>
                  <p:cond evt="onClick" delay="0">
                    <p:tgtEl>
                      <p:spTgt spid="7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1000" fill="hold"/>
                                        <p:tgtEl>
                                          <p:spTgt spid="70"/>
                                        </p:tgtEl>
                                        <p:attrNameLst>
                                          <p:attrName>fillcolor</p:attrName>
                                        </p:attrNameLst>
                                      </p:cBhvr>
                                      <p:to>
                                        <a:srgbClr val="66FB2A"/>
                                      </p:to>
                                    </p:animClr>
                                    <p:set>
                                      <p:cBhvr>
                                        <p:cTn id="82" dur="1000" fill="hold"/>
                                        <p:tgtEl>
                                          <p:spTgt spid="70"/>
                                        </p:tgtEl>
                                        <p:attrNameLst>
                                          <p:attrName>fill.type</p:attrName>
                                        </p:attrNameLst>
                                      </p:cBhvr>
                                      <p:to>
                                        <p:strVal val="solid"/>
                                      </p:to>
                                    </p:set>
                                    <p:set>
                                      <p:cBhvr>
                                        <p:cTn id="83" dur="1000" fill="hold"/>
                                        <p:tgtEl>
                                          <p:spTgt spid="70"/>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childTnLst>
                          </p:cTn>
                        </p:par>
                        <p:par>
                          <p:cTn id="84" fill="hold">
                            <p:stCondLst>
                              <p:cond delay="1000"/>
                            </p:stCondLst>
                            <p:childTnLst>
                              <p:par>
                                <p:cTn id="85" presetID="2" presetClass="entr" presetSubtype="4" fill="hold" grpId="0" nodeType="afterEffect">
                                  <p:stCondLst>
                                    <p:cond delay="0"/>
                                  </p:stCondLst>
                                  <p:iterate type="lt">
                                    <p:tmPct val="0"/>
                                  </p:iterate>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applause.wav"/>
                                        </p:tgtEl>
                                      </p:cMediaNode>
                                    </p:audio>
                                  </p:subTnLst>
                                </p:cTn>
                              </p:par>
                            </p:childTnLst>
                          </p:cTn>
                        </p:par>
                        <p:par>
                          <p:cTn id="89" fill="hold">
                            <p:stCondLst>
                              <p:cond delay="1500"/>
                            </p:stCondLst>
                            <p:childTnLst>
                              <p:par>
                                <p:cTn id="90"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91" dur="250" accel="50000" decel="50000" autoRev="1" fill="hold">
                                          <p:stCondLst>
                                            <p:cond delay="0"/>
                                          </p:stCondLst>
                                        </p:cTn>
                                        <p:tgtEl>
                                          <p:spTgt spid="35"/>
                                        </p:tgtEl>
                                        <p:attrNameLst>
                                          <p:attrName>ppt_x</p:attrName>
                                          <p:attrName>ppt_y</p:attrName>
                                        </p:attrNameLst>
                                      </p:cBhvr>
                                      <p:rCtr x="0" y="-3611"/>
                                    </p:animMotion>
                                    <p:animRot by="1500000">
                                      <p:cBhvr>
                                        <p:cTn id="92" dur="125" fill="hold">
                                          <p:stCondLst>
                                            <p:cond delay="0"/>
                                          </p:stCondLst>
                                        </p:cTn>
                                        <p:tgtEl>
                                          <p:spTgt spid="35"/>
                                        </p:tgtEl>
                                        <p:attrNameLst>
                                          <p:attrName>r</p:attrName>
                                        </p:attrNameLst>
                                      </p:cBhvr>
                                    </p:animRot>
                                    <p:animRot by="-1500000">
                                      <p:cBhvr>
                                        <p:cTn id="93" dur="125" fill="hold">
                                          <p:stCondLst>
                                            <p:cond delay="125"/>
                                          </p:stCondLst>
                                        </p:cTn>
                                        <p:tgtEl>
                                          <p:spTgt spid="35"/>
                                        </p:tgtEl>
                                        <p:attrNameLst>
                                          <p:attrName>r</p:attrName>
                                        </p:attrNameLst>
                                      </p:cBhvr>
                                    </p:animRot>
                                    <p:animRot by="-1500000">
                                      <p:cBhvr>
                                        <p:cTn id="94" dur="125" fill="hold">
                                          <p:stCondLst>
                                            <p:cond delay="250"/>
                                          </p:stCondLst>
                                        </p:cTn>
                                        <p:tgtEl>
                                          <p:spTgt spid="35"/>
                                        </p:tgtEl>
                                        <p:attrNameLst>
                                          <p:attrName>r</p:attrName>
                                        </p:attrNameLst>
                                      </p:cBhvr>
                                    </p:animRot>
                                    <p:animRot by="1500000">
                                      <p:cBhvr>
                                        <p:cTn id="95"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96" restart="whenNotActive" fill="hold" evtFilter="cancelBubble" nodeType="interactiveSeq">
                <p:stCondLst>
                  <p:cond evt="onClick" delay="0">
                    <p:tgtEl>
                      <p:spTgt spid="405"/>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1000" fill="hold"/>
                                        <p:tgtEl>
                                          <p:spTgt spid="405"/>
                                        </p:tgtEl>
                                        <p:attrNameLst>
                                          <p:attrName>fillcolor</p:attrName>
                                        </p:attrNameLst>
                                      </p:cBhvr>
                                      <p:to>
                                        <a:srgbClr val="1E4E79"/>
                                      </p:to>
                                    </p:animClr>
                                    <p:set>
                                      <p:cBhvr>
                                        <p:cTn id="101" dur="1000" fill="hold"/>
                                        <p:tgtEl>
                                          <p:spTgt spid="405"/>
                                        </p:tgtEl>
                                        <p:attrNameLst>
                                          <p:attrName>fill.type</p:attrName>
                                        </p:attrNameLst>
                                      </p:cBhvr>
                                      <p:to>
                                        <p:strVal val="solid"/>
                                      </p:to>
                                    </p:set>
                                    <p:set>
                                      <p:cBhvr>
                                        <p:cTn id="102" dur="1000" fill="hold"/>
                                        <p:tgtEl>
                                          <p:spTgt spid="40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5"/>
                  </p:tgtEl>
                </p:cond>
              </p:nextCondLst>
            </p:seq>
            <p:seq concurrent="1" nextAc="seek">
              <p:cTn id="103" restart="whenNotActive" fill="hold" evtFilter="cancelBubble" nodeType="interactiveSeq">
                <p:stCondLst>
                  <p:cond evt="onClick" delay="0">
                    <p:tgtEl>
                      <p:spTgt spid="55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550"/>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08"/>
                                        </p:tgtEl>
                                        <p:attrNameLst>
                                          <p:attrName>style.visibility</p:attrName>
                                        </p:attrNameLst>
                                      </p:cBhvr>
                                      <p:to>
                                        <p:strVal val="visible"/>
                                      </p:to>
                                    </p:set>
                                    <p:animEffect transition="in" filter="fade">
                                      <p:cBhvr>
                                        <p:cTn id="110" dur="1000"/>
                                        <p:tgtEl>
                                          <p:spTgt spid="408"/>
                                        </p:tgtEl>
                                      </p:cBhvr>
                                    </p:animEffect>
                                  </p:childTnLst>
                                  <p:subTnLst>
                                    <p:audio>
                                      <p:cMediaNode>
                                        <p:cTn display="0" masterRel="sameClick">
                                          <p:stCondLst>
                                            <p:cond evt="begin" delay="0">
                                              <p:tn val="10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550"/>
                  </p:tgtEl>
                </p:cond>
              </p:nextCondLst>
            </p:seq>
            <p:seq concurrent="1" nextAc="seek">
              <p:cTn id="111" restart="whenNotActive" fill="hold" evtFilter="cancelBubble" nodeType="interactiveSeq">
                <p:stCondLst>
                  <p:cond evt="onClick" delay="0">
                    <p:tgtEl>
                      <p:spTgt spid="409"/>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10"/>
                                        </p:tgtEl>
                                        <p:attrNameLst>
                                          <p:attrName>style.visibility</p:attrName>
                                        </p:attrNameLst>
                                      </p:cBhvr>
                                      <p:to>
                                        <p:strVal val="visible"/>
                                      </p:to>
                                    </p:set>
                                    <p:animEffect transition="in" filter="fade">
                                      <p:cBhvr>
                                        <p:cTn id="116" dur="1000"/>
                                        <p:tgtEl>
                                          <p:spTgt spid="410"/>
                                        </p:tgtEl>
                                      </p:cBhvr>
                                    </p:animEffect>
                                  </p:childTnLst>
                                  <p:subTnLst>
                                    <p:audio>
                                      <p:cMediaNode>
                                        <p:cTn display="0" masterRel="sameClick">
                                          <p:stCondLst>
                                            <p:cond evt="begin" delay="0">
                                              <p:tn val="114"/>
                                            </p:cond>
                                          </p:stCondLst>
                                          <p:endCondLst>
                                            <p:cond evt="onStopAudio" delay="0">
                                              <p:tgtEl>
                                                <p:sldTgt/>
                                              </p:tgtEl>
                                            </p:cond>
                                          </p:endCondLst>
                                        </p:cTn>
                                        <p:tgtEl>
                                          <p:sndTgt r:embed="rId4" name="BREEZE.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11"/>
                                        </p:tgtEl>
                                        <p:attrNameLst>
                                          <p:attrName>style.visibility</p:attrName>
                                        </p:attrNameLst>
                                      </p:cBhvr>
                                      <p:to>
                                        <p:strVal val="visible"/>
                                      </p:to>
                                    </p:set>
                                    <p:animEffect transition="in" filter="fade">
                                      <p:cBhvr>
                                        <p:cTn id="121" dur="1000"/>
                                        <p:tgtEl>
                                          <p:spTgt spid="411"/>
                                        </p:tgtEl>
                                      </p:cBhvr>
                                    </p:animEffect>
                                  </p:childTnLst>
                                  <p:subTnLst>
                                    <p:audio>
                                      <p:cMediaNode>
                                        <p:cTn display="0" masterRel="sameClick">
                                          <p:stCondLst>
                                            <p:cond evt="begin" delay="0">
                                              <p:tn val="119"/>
                                            </p:cond>
                                          </p:stCondLst>
                                          <p:endCondLst>
                                            <p:cond evt="onStopAudio" delay="0">
                                              <p:tgtEl>
                                                <p:sldTgt/>
                                              </p:tgtEl>
                                            </p:cond>
                                          </p:endCondLst>
                                        </p:cTn>
                                        <p:tgtEl>
                                          <p:sndTgt r:embed="rId4" name="BREEZE.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12"/>
                                        </p:tgtEl>
                                        <p:attrNameLst>
                                          <p:attrName>style.visibility</p:attrName>
                                        </p:attrNameLst>
                                      </p:cBhvr>
                                      <p:to>
                                        <p:strVal val="visible"/>
                                      </p:to>
                                    </p:set>
                                    <p:animEffect transition="in" filter="fade">
                                      <p:cBhvr>
                                        <p:cTn id="126" dur="1000"/>
                                        <p:tgtEl>
                                          <p:spTgt spid="412"/>
                                        </p:tgtEl>
                                      </p:cBhvr>
                                    </p:animEffect>
                                  </p:childTnLst>
                                  <p:subTnLst>
                                    <p:audio>
                                      <p:cMediaNode>
                                        <p:cTn display="0" masterRel="sameClick">
                                          <p:stCondLst>
                                            <p:cond evt="begin" delay="0">
                                              <p:tn val="124"/>
                                            </p:cond>
                                          </p:stCondLst>
                                          <p:endCondLst>
                                            <p:cond evt="onStopAudio" delay="0">
                                              <p:tgtEl>
                                                <p:sldTgt/>
                                              </p:tgtEl>
                                            </p:cond>
                                          </p:endCondLst>
                                        </p:cTn>
                                        <p:tgtEl>
                                          <p:sndTgt r:embed="rId4" name="BREEZE.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13"/>
                                        </p:tgtEl>
                                        <p:attrNameLst>
                                          <p:attrName>style.visibility</p:attrName>
                                        </p:attrNameLst>
                                      </p:cBhvr>
                                      <p:to>
                                        <p:strVal val="visible"/>
                                      </p:to>
                                    </p:set>
                                    <p:animEffect transition="in" filter="fade">
                                      <p:cBhvr>
                                        <p:cTn id="131" dur="1000"/>
                                        <p:tgtEl>
                                          <p:spTgt spid="413"/>
                                        </p:tgtEl>
                                      </p:cBhvr>
                                    </p:animEffect>
                                  </p:childTnLst>
                                  <p:subTnLst>
                                    <p:audio>
                                      <p:cMediaNode>
                                        <p:cTn display="0" masterRel="sameClick">
                                          <p:stCondLst>
                                            <p:cond evt="begin" delay="0">
                                              <p:tn val="129"/>
                                            </p:cond>
                                          </p:stCondLst>
                                          <p:endCondLst>
                                            <p:cond evt="onStopAudio" delay="0">
                                              <p:tgtEl>
                                                <p:sldTgt/>
                                              </p:tgtEl>
                                            </p:cond>
                                          </p:endCondLst>
                                        </p:cTn>
                                        <p:tgtEl>
                                          <p:sndTgt r:embed="rId4" name="BREEZE.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14"/>
                                        </p:tgtEl>
                                        <p:attrNameLst>
                                          <p:attrName>style.visibility</p:attrName>
                                        </p:attrNameLst>
                                      </p:cBhvr>
                                      <p:to>
                                        <p:strVal val="visible"/>
                                      </p:to>
                                    </p:set>
                                    <p:animEffect transition="in" filter="fade">
                                      <p:cBhvr>
                                        <p:cTn id="136" dur="1000"/>
                                        <p:tgtEl>
                                          <p:spTgt spid="414"/>
                                        </p:tgtEl>
                                      </p:cBhvr>
                                    </p:animEffect>
                                  </p:childTnLst>
                                  <p:subTnLst>
                                    <p:audio>
                                      <p:cMediaNode>
                                        <p:cTn display="0" masterRel="sameClick">
                                          <p:stCondLst>
                                            <p:cond evt="begin" delay="0">
                                              <p:tn val="134"/>
                                            </p:cond>
                                          </p:stCondLst>
                                          <p:endCondLst>
                                            <p:cond evt="onStopAudio" delay="0">
                                              <p:tgtEl>
                                                <p:sldTgt/>
                                              </p:tgtEl>
                                            </p:cond>
                                          </p:endCondLst>
                                        </p:cTn>
                                        <p:tgtEl>
                                          <p:sndTgt r:embed="rId4" name="BREEZE.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15"/>
                                        </p:tgtEl>
                                        <p:attrNameLst>
                                          <p:attrName>style.visibility</p:attrName>
                                        </p:attrNameLst>
                                      </p:cBhvr>
                                      <p:to>
                                        <p:strVal val="visible"/>
                                      </p:to>
                                    </p:set>
                                    <p:animEffect transition="in" filter="fade">
                                      <p:cBhvr>
                                        <p:cTn id="141" dur="1000"/>
                                        <p:tgtEl>
                                          <p:spTgt spid="415"/>
                                        </p:tgtEl>
                                      </p:cBhvr>
                                    </p:animEffect>
                                  </p:childTnLst>
                                  <p:subTnLst>
                                    <p:audio>
                                      <p:cMediaNode>
                                        <p:cTn display="0" masterRel="sameClick">
                                          <p:stCondLst>
                                            <p:cond evt="begin" delay="0">
                                              <p:tn val="139"/>
                                            </p:cond>
                                          </p:stCondLst>
                                          <p:endCondLst>
                                            <p:cond evt="onStopAudio" delay="0">
                                              <p:tgtEl>
                                                <p:sldTgt/>
                                              </p:tgtEl>
                                            </p:cond>
                                          </p:endCondLst>
                                        </p:cTn>
                                        <p:tgtEl>
                                          <p:sndTgt r:embed="rId4" name="BREEZE.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16"/>
                                        </p:tgtEl>
                                        <p:attrNameLst>
                                          <p:attrName>style.visibility</p:attrName>
                                        </p:attrNameLst>
                                      </p:cBhvr>
                                      <p:to>
                                        <p:strVal val="visible"/>
                                      </p:to>
                                    </p:set>
                                    <p:animEffect transition="in" filter="fade">
                                      <p:cBhvr>
                                        <p:cTn id="146" dur="1000"/>
                                        <p:tgtEl>
                                          <p:spTgt spid="416"/>
                                        </p:tgtEl>
                                      </p:cBhvr>
                                    </p:animEffect>
                                  </p:childTnLst>
                                  <p:subTnLst>
                                    <p:audio>
                                      <p:cMediaNode>
                                        <p:cTn display="0" masterRel="sameClick">
                                          <p:stCondLst>
                                            <p:cond evt="begin" delay="0">
                                              <p:tn val="144"/>
                                            </p:cond>
                                          </p:stCondLst>
                                          <p:endCondLst>
                                            <p:cond evt="onStopAudio" delay="0">
                                              <p:tgtEl>
                                                <p:sldTgt/>
                                              </p:tgtEl>
                                            </p:cond>
                                          </p:endCondLst>
                                        </p:cTn>
                                        <p:tgtEl>
                                          <p:sndTgt r:embed="rId4" name="BREEZE.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17"/>
                                        </p:tgtEl>
                                        <p:attrNameLst>
                                          <p:attrName>style.visibility</p:attrName>
                                        </p:attrNameLst>
                                      </p:cBhvr>
                                      <p:to>
                                        <p:strVal val="visible"/>
                                      </p:to>
                                    </p:set>
                                    <p:animEffect transition="in" filter="fade">
                                      <p:cBhvr>
                                        <p:cTn id="151" dur="1000"/>
                                        <p:tgtEl>
                                          <p:spTgt spid="417"/>
                                        </p:tgtEl>
                                      </p:cBhvr>
                                    </p:animEffect>
                                  </p:childTnLst>
                                  <p:subTnLst>
                                    <p:audio>
                                      <p:cMediaNode>
                                        <p:cTn display="0" masterRel="sameClick">
                                          <p:stCondLst>
                                            <p:cond evt="begin" delay="0">
                                              <p:tn val="149"/>
                                            </p:cond>
                                          </p:stCondLst>
                                          <p:endCondLst>
                                            <p:cond evt="onStopAudio" delay="0">
                                              <p:tgtEl>
                                                <p:sldTgt/>
                                              </p:tgtEl>
                                            </p:cond>
                                          </p:endCondLst>
                                        </p:cTn>
                                        <p:tgtEl>
                                          <p:sndTgt r:embed="rId4" name="BREEZE.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18"/>
                                        </p:tgtEl>
                                        <p:attrNameLst>
                                          <p:attrName>style.visibility</p:attrName>
                                        </p:attrNameLst>
                                      </p:cBhvr>
                                      <p:to>
                                        <p:strVal val="visible"/>
                                      </p:to>
                                    </p:set>
                                    <p:animEffect transition="in" filter="fade">
                                      <p:cBhvr>
                                        <p:cTn id="156" dur="1000"/>
                                        <p:tgtEl>
                                          <p:spTgt spid="418"/>
                                        </p:tgtEl>
                                      </p:cBhvr>
                                    </p:animEffect>
                                  </p:childTnLst>
                                  <p:subTnLst>
                                    <p:audio>
                                      <p:cMediaNode>
                                        <p:cTn display="0" masterRel="sameClick">
                                          <p:stCondLst>
                                            <p:cond evt="begin" delay="0">
                                              <p:tn val="15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09"/>
                  </p:tgtEl>
                </p:cond>
              </p:nextCondLst>
            </p:seq>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2909457" y="20915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3349833" y="3493004"/>
            <a:ext cx="10817647" cy="2954655"/>
          </a:xfrm>
          <a:prstGeom prst="rect">
            <a:avLst/>
          </a:prstGeom>
        </p:spPr>
        <p:txBody>
          <a:bodyPr lIns="0" tIns="0" rIns="0" bIns="0" rtlCol="0" anchor="t">
            <a:spAutoFit/>
          </a:bodyPr>
          <a:lstStyle/>
          <a:p>
            <a:pPr algn="ctr"/>
            <a:r>
              <a:rPr lang="nl-NL" sz="9600" b="1">
                <a:latin typeface="#9Slide07 SVNDessert Menu Scrip" panose="00000500000000000000" pitchFamily="2" charset="0"/>
              </a:rPr>
              <a:t>HOẠT ĐỘNG 4</a:t>
            </a:r>
            <a:endParaRPr lang="vi-VN" sz="9600" b="1"/>
          </a:p>
          <a:p>
            <a:pPr algn="ctr"/>
            <a:r>
              <a:rPr lang="nl-NL" sz="9600" b="1">
                <a:latin typeface="#9Slide07 SVNDessert Menu Scrip" panose="00000500000000000000" pitchFamily="2" charset="0"/>
              </a:rPr>
              <a:t> VẬN DỤNG</a:t>
            </a:r>
            <a:endParaRPr lang="en-GB" sz="9600">
              <a:latin typeface="#9Slide07 SVNDessert Menu Scrip" panose="00000500000000000000" pitchFamily="2" charset="0"/>
            </a:endParaRPr>
          </a:p>
        </p:txBody>
      </p:sp>
      <p:sp>
        <p:nvSpPr>
          <p:cNvPr id="19"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96155" y="1943871"/>
            <a:ext cx="3852518" cy="5442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75827" y="3368583"/>
            <a:ext cx="8847025" cy="3270187"/>
          </a:xfrm>
          <a:prstGeom prst="rect">
            <a:avLst/>
          </a:prstGeom>
        </p:spPr>
      </p:pic>
    </p:spTree>
    <p:extLst>
      <p:ext uri="{BB962C8B-B14F-4D97-AF65-F5344CB8AC3E}">
        <p14:creationId xmlns:p14="http://schemas.microsoft.com/office/powerpoint/2010/main" val="3584752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565234" y="2996470"/>
            <a:ext cx="11157532"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p>
          </p:txBody>
        </p:sp>
      </p:grpSp>
      <p:grpSp>
        <p:nvGrpSpPr>
          <p:cNvPr id="12" name="Group 12"/>
          <p:cNvGrpSpPr/>
          <p:nvPr/>
        </p:nvGrpSpPr>
        <p:grpSpPr>
          <a:xfrm>
            <a:off x="3927497" y="3247266"/>
            <a:ext cx="10433006"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5265186" y="3789379"/>
            <a:ext cx="8340691" cy="4873129"/>
          </a:xfrm>
          <a:prstGeom prst="rect">
            <a:avLst/>
          </a:prstGeom>
        </p:spPr>
        <p:txBody>
          <a:bodyPr wrap="square" lIns="0" tIns="0" rIns="0" bIns="0" rtlCol="0" anchor="t">
            <a:spAutoFit/>
          </a:bodyPr>
          <a:lstStyle/>
          <a:p>
            <a:pPr algn="ctr"/>
            <a:r>
              <a:rPr lang="nl-NL" sz="5400">
                <a:latin typeface="Times New Roman" panose="02020603050405020304" pitchFamily="18" charset="0"/>
                <a:cs typeface="Times New Roman" panose="02020603050405020304" pitchFamily="18" charset="0"/>
              </a:rPr>
              <a:t>Từ việc đọc hiểu văn bản </a:t>
            </a:r>
            <a:r>
              <a:rPr lang="nl-NL" sz="5400" i="1">
                <a:latin typeface="Times New Roman" panose="02020603050405020304" pitchFamily="18" charset="0"/>
                <a:cs typeface="Times New Roman" panose="02020603050405020304" pitchFamily="18" charset="0"/>
              </a:rPr>
              <a:t>Chiếc lược ngà</a:t>
            </a:r>
            <a:r>
              <a:rPr lang="nl-NL" sz="5400">
                <a:latin typeface="Times New Roman" panose="02020603050405020304" pitchFamily="18" charset="0"/>
                <a:cs typeface="Times New Roman" panose="02020603050405020304" pitchFamily="18" charset="0"/>
              </a:rPr>
              <a:t>, em hãy nêu suy nghĩ về vai trò của tình phụ tử? (Trình bày thành đoạn văn khoảng 6 – 8 dòng)</a:t>
            </a:r>
            <a:endParaRPr lang="en-GB" sz="5400">
              <a:latin typeface="Times New Roman" panose="02020603050405020304" pitchFamily="18" charset="0"/>
              <a:cs typeface="Times New Roman" panose="02020603050405020304" pitchFamily="18" charset="0"/>
            </a:endParaRPr>
          </a:p>
          <a:p>
            <a:pPr algn="ctr">
              <a:lnSpc>
                <a:spcPts val="5599"/>
              </a:lnSpc>
            </a:pPr>
            <a:endParaRPr lang="en-US" sz="3999">
              <a:solidFill>
                <a:srgbClr val="000000"/>
              </a:solidFill>
              <a:latin typeface="Anicon Sans"/>
              <a:ea typeface="Anicon Sans"/>
              <a:cs typeface="Anicon Sans"/>
              <a:sym typeface="Anicon Sans"/>
            </a:endParaRPr>
          </a:p>
        </p:txBody>
      </p:sp>
      <p:sp>
        <p:nvSpPr>
          <p:cNvPr id="16" name="Freeform 16"/>
          <p:cNvSpPr/>
          <p:nvPr/>
        </p:nvSpPr>
        <p:spPr>
          <a:xfrm>
            <a:off x="14509994" y="279728"/>
            <a:ext cx="3337128" cy="2584757"/>
          </a:xfrm>
          <a:custGeom>
            <a:avLst/>
            <a:gdLst/>
            <a:ahLst/>
            <a:cxnLst/>
            <a:rect l="l" t="t" r="r" b="b"/>
            <a:pathLst>
              <a:path w="3337128" h="2584757">
                <a:moveTo>
                  <a:pt x="0" y="0"/>
                </a:moveTo>
                <a:lnTo>
                  <a:pt x="3337128" y="0"/>
                </a:lnTo>
                <a:lnTo>
                  <a:pt x="3337128" y="2584758"/>
                </a:lnTo>
                <a:lnTo>
                  <a:pt x="0" y="2584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3395258" y="286448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9263529" flipH="1" flipV="1">
            <a:off x="2438795" y="1661789"/>
            <a:ext cx="2519047" cy="3370988"/>
          </a:xfrm>
          <a:custGeom>
            <a:avLst/>
            <a:gdLst/>
            <a:ahLst/>
            <a:cxnLst/>
            <a:rect l="l" t="t" r="r" b="b"/>
            <a:pathLst>
              <a:path w="2519047" h="3370988">
                <a:moveTo>
                  <a:pt x="2519047" y="3370988"/>
                </a:moveTo>
                <a:lnTo>
                  <a:pt x="0" y="3370988"/>
                </a:lnTo>
                <a:lnTo>
                  <a:pt x="0" y="0"/>
                </a:lnTo>
                <a:lnTo>
                  <a:pt x="2519047" y="0"/>
                </a:lnTo>
                <a:lnTo>
                  <a:pt x="2519047" y="337098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993839">
            <a:off x="2428144" y="6738921"/>
            <a:ext cx="2585605" cy="3142000"/>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10" cstate="print"/>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996800" y="929874"/>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2732545" y="118927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Rectangle 16"/>
          <p:cNvSpPr/>
          <p:nvPr/>
        </p:nvSpPr>
        <p:spPr>
          <a:xfrm>
            <a:off x="4136100" y="3623688"/>
            <a:ext cx="9533379" cy="2800767"/>
          </a:xfrm>
          <a:prstGeom prst="rect">
            <a:avLst/>
          </a:prstGeom>
        </p:spPr>
        <p:txBody>
          <a:bodyPr wrap="none">
            <a:spAutoFit/>
          </a:bodyPr>
          <a:lstStyle/>
          <a:p>
            <a:pPr algn="ctr"/>
            <a:r>
              <a:rPr lang="en-US" sz="8800" b="1">
                <a:latin typeface="Times New Roman" panose="02020603050405020304" pitchFamily="18" charset="0"/>
                <a:ea typeface="Times New Roman" panose="02020603050405020304" pitchFamily="18" charset="0"/>
              </a:rPr>
              <a:t>Rubrics</a:t>
            </a:r>
            <a:endParaRPr lang="vi-VN" sz="8800" b="1">
              <a:latin typeface="Times New Roman" panose="02020603050405020304" pitchFamily="18" charset="0"/>
              <a:ea typeface="Times New Roman" panose="02020603050405020304" pitchFamily="18" charset="0"/>
            </a:endParaRPr>
          </a:p>
          <a:p>
            <a:pPr algn="ctr"/>
            <a:r>
              <a:rPr lang="en-US" sz="8800" b="1">
                <a:latin typeface="Times New Roman" panose="02020603050405020304" pitchFamily="18" charset="0"/>
                <a:ea typeface="Times New Roman" panose="02020603050405020304" pitchFamily="18" charset="0"/>
              </a:rPr>
              <a:t> Đánh giá đoạn văn</a:t>
            </a:r>
            <a:endParaRPr lang="en-GB" sz="7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876506" y="-667944"/>
            <a:ext cx="19697906" cy="12239729"/>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p>
          </p:txBody>
        </p:sp>
      </p:grpSp>
      <p:sp>
        <p:nvSpPr>
          <p:cNvPr id="18" name="Freeform 18"/>
          <p:cNvSpPr/>
          <p:nvPr/>
        </p:nvSpPr>
        <p:spPr>
          <a:xfrm flipH="1">
            <a:off x="-995674" y="-1115545"/>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flipH="1">
            <a:off x="14717157" y="7873142"/>
            <a:ext cx="4226200" cy="3273384"/>
          </a:xfrm>
          <a:custGeom>
            <a:avLst/>
            <a:gdLst/>
            <a:ahLst/>
            <a:cxnLst/>
            <a:rect l="l" t="t" r="r" b="b"/>
            <a:pathLst>
              <a:path w="4226200" h="3273384">
                <a:moveTo>
                  <a:pt x="4226200" y="0"/>
                </a:moveTo>
                <a:lnTo>
                  <a:pt x="0" y="0"/>
                </a:lnTo>
                <a:lnTo>
                  <a:pt x="0" y="3273383"/>
                </a:lnTo>
                <a:lnTo>
                  <a:pt x="4226200" y="3273383"/>
                </a:lnTo>
                <a:lnTo>
                  <a:pt x="422620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5819711" y="-404532"/>
            <a:ext cx="3134748" cy="2209997"/>
          </a:xfrm>
          <a:custGeom>
            <a:avLst/>
            <a:gdLst/>
            <a:ahLst/>
            <a:cxnLst/>
            <a:rect l="l" t="t" r="r" b="b"/>
            <a:pathLst>
              <a:path w="3134748" h="2209997">
                <a:moveTo>
                  <a:pt x="0" y="0"/>
                </a:moveTo>
                <a:lnTo>
                  <a:pt x="3134748" y="0"/>
                </a:lnTo>
                <a:lnTo>
                  <a:pt x="3134748" y="2209997"/>
                </a:lnTo>
                <a:lnTo>
                  <a:pt x="0" y="2209997"/>
                </a:lnTo>
                <a:lnTo>
                  <a:pt x="0" y="0"/>
                </a:lnTo>
                <a:close/>
              </a:path>
            </a:pathLst>
          </a:custGeom>
          <a:blipFill>
            <a:blip r:embed="rId6" cstate="print"/>
            <a:stretch>
              <a:fillRect/>
            </a:stretch>
          </a:blipFill>
        </p:spPr>
      </p:sp>
      <p:sp>
        <p:nvSpPr>
          <p:cNvPr id="26" name="Freeform 26"/>
          <p:cNvSpPr/>
          <p:nvPr/>
        </p:nvSpPr>
        <p:spPr>
          <a:xfrm rot="-576677" flipH="1">
            <a:off x="-1023816" y="7150749"/>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640629844"/>
              </p:ext>
            </p:extLst>
          </p:nvPr>
        </p:nvGraphicFramePr>
        <p:xfrm>
          <a:off x="2517140" y="1394443"/>
          <a:ext cx="12047417" cy="796290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blPr>
              <a:tblGrid>
                <a:gridCol w="1763626">
                  <a:extLst>
                    <a:ext uri="{9D8B030D-6E8A-4147-A177-3AD203B41FA5}">
                      <a16:colId xmlns:a16="http://schemas.microsoft.com/office/drawing/2014/main" val="20000"/>
                    </a:ext>
                  </a:extLst>
                </a:gridCol>
                <a:gridCol w="9143170">
                  <a:extLst>
                    <a:ext uri="{9D8B030D-6E8A-4147-A177-3AD203B41FA5}">
                      <a16:colId xmlns:a16="http://schemas.microsoft.com/office/drawing/2014/main" val="20001"/>
                    </a:ext>
                  </a:extLst>
                </a:gridCol>
                <a:gridCol w="1140621">
                  <a:extLst>
                    <a:ext uri="{9D8B030D-6E8A-4147-A177-3AD203B41FA5}">
                      <a16:colId xmlns:a16="http://schemas.microsoft.com/office/drawing/2014/main" val="20002"/>
                    </a:ext>
                  </a:extLst>
                </a:gridCol>
              </a:tblGrid>
              <a:tr h="268569">
                <a:tc>
                  <a:txBody>
                    <a:bodyPr/>
                    <a:lstStyle/>
                    <a:p>
                      <a:pPr algn="ctr">
                        <a:lnSpc>
                          <a:spcPct val="115000"/>
                        </a:lnSpc>
                        <a:spcAft>
                          <a:spcPts val="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2076">
                <a:tc rowSpan="2">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(6-8  dòng)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4152">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của đoạn văn.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076">
                <a:tc rowSpan="4">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Xác định đúng vấn đề: vai trò của tình phụ tử.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4865">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Nêu được vai trò của tình phụ tử đối với mỗi con người trong cuộc sống.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4865">
                <a:tc vMerge="1">
                  <a:txBody>
                    <a:bodyPr/>
                    <a:lstStyle/>
                    <a:p>
                      <a:endParaRPr lang="en-GB"/>
                    </a:p>
                  </a:txBody>
                  <a:tcPr/>
                </a:tc>
                <a:tc>
                  <a:txBody>
                    <a:bodyPr/>
                    <a:lstStyle/>
                    <a:p>
                      <a:pPr marL="342900" lvl="0" indent="-342900" algn="just">
                        <a:lnSpc>
                          <a:spcPct val="115000"/>
                        </a:lnSpc>
                        <a:spcAft>
                          <a:spcPts val="0"/>
                        </a:spcAft>
                        <a:buSzPts val="1400"/>
                        <a:buFont typeface="Times New Roman" panose="02020603050405020304" pitchFamily="18" charset="0"/>
                        <a:buChar char="-"/>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Nêu được dẫn chứng tiêu biểu để chứng minh cho vấn đề bàn luận: vai trò của tình phụ tử.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4865">
                <a:tc vMerge="1">
                  <a:txBody>
                    <a:bodyPr/>
                    <a:lstStyle/>
                    <a:p>
                      <a:endParaRPr lang="en-GB"/>
                    </a:p>
                  </a:txBody>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Khẳng định cảm xúc, nhận thức của người viết.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4865">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Diễn đạt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Diễn đạt trôi chảy, văn viết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có giọng điệu</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2076">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cách dùng từ, đặt câu.</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4192">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Trình bày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Trình bày sạch đẹp, chữ đúng chính tả.</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51" name="Freeform 51"/>
          <p:cNvSpPr/>
          <p:nvPr/>
        </p:nvSpPr>
        <p:spPr>
          <a:xfrm flipH="1">
            <a:off x="-1023659" y="-594752"/>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3" name="Freeform 53"/>
          <p:cNvSpPr/>
          <p:nvPr/>
        </p:nvSpPr>
        <p:spPr>
          <a:xfrm rot="-367599">
            <a:off x="16933554" y="-192160"/>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4" cstate="print"/>
            <a:stretch>
              <a:fillRect/>
            </a:stretch>
          </a:blipFill>
        </p:spPr>
      </p:sp>
      <p:sp>
        <p:nvSpPr>
          <p:cNvPr id="60" name="Rectangle 59"/>
          <p:cNvSpPr/>
          <p:nvPr/>
        </p:nvSpPr>
        <p:spPr>
          <a:xfrm>
            <a:off x="816516" y="114300"/>
            <a:ext cx="16219606" cy="9945992"/>
          </a:xfrm>
          <a:prstGeom prst="rect">
            <a:avLst/>
          </a:prstGeom>
        </p:spPr>
        <p:txBody>
          <a:bodyPr wrap="square">
            <a:spAutoFit/>
          </a:bodyPr>
          <a:lstStyle/>
          <a:p>
            <a:pPr algn="ctr">
              <a:lnSpc>
                <a:spcPct val="115000"/>
              </a:lnSpc>
              <a:spcAft>
                <a:spcPts val="0"/>
              </a:spcAft>
              <a:tabLst>
                <a:tab pos="492760" algn="l"/>
              </a:tabLst>
            </a:pPr>
            <a:r>
              <a:rPr lang="en-US" sz="4000" b="1">
                <a:latin typeface="Times New Roman" panose="02020603050405020304" pitchFamily="18" charset="0"/>
                <a:ea typeface="Times New Roman" panose="02020603050405020304" pitchFamily="18" charset="0"/>
                <a:cs typeface="Times New Roman" panose="02020603050405020304" pitchFamily="18" charset="0"/>
              </a:rPr>
              <a:t>Đoạn văn tham khảo</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tabLst>
                <a:tab pos="492760" algn="l"/>
              </a:tabLst>
            </a:pP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phụ tử – một tình cảm thiêng liêng, sâu sắc theo ta suốt cuộc đời như người xưa từng nói “</a:t>
            </a:r>
            <a:r>
              <a:rPr lang="vi-VN"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 trời lồng lộng không phủ kín công cha</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Thật vậy, công ơn của cha dành cho những đứa con rất to lớn, chứa đựng tình yêu thương vô bờ bến, cha là trụ cột gia đình người luôn vất vả hơn để có thể cho gia đình một cuộc sống ấm no. Cha là người luôn nghiêm khắc với chúng ta, nhưng rất yêu thương và luôn bảo bọc, tâm sự khi chúng ta cần. Nếu mẹ luôn dỗ dành chúng ta, chở che chúng ta thì cha lại luôn mong muốn chúng ta tự lập, tự bước đi trên đôi chân của chính mình. Cha là điểm tựa tinh thần, vật chất vô cùng lớn trong cuộc đời con cái... Tình yêu thương sâu nặng, vì con mà có thể làm tất cả như ông Sáu trong truyện ngắn </a:t>
            </a:r>
            <a:r>
              <a:rPr lang="vi-VN"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 lược ngà</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ngay cả lúc sắp nhắm mắt đi xuôi vẫn trăn trở nhớ về lời hứa với con. Mỗi chúng ta hãy luôn trân trọng, yêu thương cha của mình, trân trọng sự dạy bảo và công ơn của cha khi còn may mắn có cha ở bên.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4204263" y="-2118895"/>
            <a:ext cx="18938898" cy="12428652"/>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solidFill>
                  <a:prstClr val="black"/>
                </a:solidFill>
              </a:endParaRPr>
            </a:p>
          </p:txBody>
        </p:sp>
      </p:grpSp>
      <p:grpSp>
        <p:nvGrpSpPr>
          <p:cNvPr id="11" name="Group 11"/>
          <p:cNvGrpSpPr/>
          <p:nvPr/>
        </p:nvGrpSpPr>
        <p:grpSpPr>
          <a:xfrm>
            <a:off x="-3525316" y="-1673336"/>
            <a:ext cx="17581004" cy="11537534"/>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79560" tIns="79560" rIns="79560" bIns="79560" rtlCol="0" anchor="ctr"/>
            <a:lstStyle/>
            <a:p>
              <a:pPr algn="ctr">
                <a:lnSpc>
                  <a:spcPts val="2659"/>
                </a:lnSpc>
                <a:spcBef>
                  <a:spcPct val="0"/>
                </a:spcBef>
              </a:pPr>
              <a:endParaRPr>
                <a:solidFill>
                  <a:prstClr val="black"/>
                </a:solidFill>
              </a:endParaRPr>
            </a:p>
          </p:txBody>
        </p:sp>
      </p:grpSp>
      <p:sp>
        <p:nvSpPr>
          <p:cNvPr id="16" name="TextBox 16"/>
          <p:cNvSpPr txBox="1"/>
          <p:nvPr/>
        </p:nvSpPr>
        <p:spPr>
          <a:xfrm>
            <a:off x="1645637" y="2344306"/>
            <a:ext cx="8822140" cy="4975721"/>
          </a:xfrm>
          <a:prstGeom prst="rect">
            <a:avLst/>
          </a:prstGeom>
        </p:spPr>
        <p:txBody>
          <a:bodyPr lIns="0" tIns="0" rIns="0" bIns="0" rtlCol="0" anchor="t">
            <a:spAutoFit/>
          </a:bodyPr>
          <a:lstStyle/>
          <a:p>
            <a:pPr algn="just"/>
            <a:r>
              <a:rPr lang="en-US" sz="5400" dirty="0">
                <a:latin typeface="Times New Roman" panose="02020603050405020304" pitchFamily="18" charset="0"/>
                <a:cs typeface="Times New Roman" panose="02020603050405020304" pitchFamily="18" charset="0"/>
              </a:rPr>
              <a:t>Ca </a:t>
            </a:r>
            <a:r>
              <a:rPr lang="en-US" sz="5400" dirty="0" err="1">
                <a:latin typeface="Times New Roman" panose="02020603050405020304" pitchFamily="18" charset="0"/>
                <a:cs typeface="Times New Roman" panose="02020603050405020304" pitchFamily="18" charset="0"/>
              </a:rPr>
              <a:t>từ</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ảnh</a:t>
            </a:r>
            <a:r>
              <a:rPr lang="en-US" sz="5400" dirty="0">
                <a:latin typeface="Times New Roman" panose="02020603050405020304" pitchFamily="18" charset="0"/>
                <a:cs typeface="Times New Roman" panose="02020603050405020304" pitchFamily="18" charset="0"/>
              </a:rPr>
              <a:t> minh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video </a:t>
            </a:r>
            <a:r>
              <a:rPr lang="en-US" sz="5400" dirty="0" err="1">
                <a:latin typeface="Times New Roman" panose="02020603050405020304" pitchFamily="18" charset="0"/>
                <a:cs typeface="Times New Roman" panose="02020603050405020304" pitchFamily="18" charset="0"/>
              </a:rPr>
              <a:t>gợi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nghĩ</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a:p>
            <a:pPr>
              <a:lnSpc>
                <a:spcPts val="6404"/>
              </a:lnSpc>
            </a:pPr>
            <a:endParaRPr lang="en-US" sz="4574" dirty="0">
              <a:solidFill>
                <a:srgbClr val="000000"/>
              </a:solidFill>
              <a:latin typeface="Anicon Sans"/>
              <a:ea typeface="Anicon Sans"/>
              <a:cs typeface="Anicon Sans"/>
              <a:sym typeface="Anicon Sans"/>
            </a:endParaRPr>
          </a:p>
        </p:txBody>
      </p:sp>
      <p:sp>
        <p:nvSpPr>
          <p:cNvPr id="17" name="Freeform 17"/>
          <p:cNvSpPr/>
          <p:nvPr/>
        </p:nvSpPr>
        <p:spPr>
          <a:xfrm flipH="1">
            <a:off x="270634"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67292" y="2103948"/>
            <a:ext cx="5131925" cy="6677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Freeform 19"/>
          <p:cNvSpPr/>
          <p:nvPr/>
        </p:nvSpPr>
        <p:spPr>
          <a:xfrm>
            <a:off x="14976949" y="944632"/>
            <a:ext cx="2556086" cy="3150799"/>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9" cstate="print"/>
            <a:stretch>
              <a:fillRect/>
            </a:stretch>
          </a:blipFill>
        </p:spPr>
      </p:sp>
    </p:spTree>
    <p:extLst>
      <p:ext uri="{BB962C8B-B14F-4D97-AF65-F5344CB8AC3E}">
        <p14:creationId xmlns:p14="http://schemas.microsoft.com/office/powerpoint/2010/main" val="23387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87431" y="2864486"/>
            <a:ext cx="19731527" cy="12948815"/>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0" name="TextBox 10"/>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grpSp>
        <p:nvGrpSpPr>
          <p:cNvPr id="11" name="Group 11"/>
          <p:cNvGrpSpPr/>
          <p:nvPr/>
        </p:nvGrpSpPr>
        <p:grpSpPr>
          <a:xfrm>
            <a:off x="-4780069" y="3328692"/>
            <a:ext cx="18316802" cy="12020401"/>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3" name="TextBox 13"/>
            <p:cNvSpPr txBox="1"/>
            <p:nvPr/>
          </p:nvSpPr>
          <p:spPr>
            <a:xfrm>
              <a:off x="38100" y="50800"/>
              <a:ext cx="736600" cy="406400"/>
            </a:xfrm>
            <a:prstGeom prst="rect">
              <a:avLst/>
            </a:prstGeom>
          </p:spPr>
          <p:txBody>
            <a:bodyPr lIns="82889" tIns="82889" rIns="82889" bIns="82889" rtlCol="0" anchor="ctr"/>
            <a:lstStyle/>
            <a:p>
              <a:pPr algn="ctr">
                <a:lnSpc>
                  <a:spcPts val="2659"/>
                </a:lnSpc>
                <a:spcBef>
                  <a:spcPct val="0"/>
                </a:spcBef>
              </a:pPr>
              <a:endParaRPr/>
            </a:p>
          </p:txBody>
        </p:sp>
      </p:grpSp>
      <p:sp>
        <p:nvSpPr>
          <p:cNvPr id="14" name="Freeform 14"/>
          <p:cNvSpPr/>
          <p:nvPr/>
        </p:nvSpPr>
        <p:spPr>
          <a:xfrm rot="10414307" flipV="1">
            <a:off x="15990285" y="-719240"/>
            <a:ext cx="3083346" cy="4126132"/>
          </a:xfrm>
          <a:custGeom>
            <a:avLst/>
            <a:gdLst/>
            <a:ahLst/>
            <a:cxnLst/>
            <a:rect l="l" t="t" r="r" b="b"/>
            <a:pathLst>
              <a:path w="3083346" h="4126132">
                <a:moveTo>
                  <a:pt x="0" y="4126132"/>
                </a:moveTo>
                <a:lnTo>
                  <a:pt x="3083347" y="4126132"/>
                </a:lnTo>
                <a:lnTo>
                  <a:pt x="3083347" y="0"/>
                </a:lnTo>
                <a:lnTo>
                  <a:pt x="0" y="0"/>
                </a:lnTo>
                <a:lnTo>
                  <a:pt x="0" y="412613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1772369" y="3566524"/>
            <a:ext cx="5486931" cy="4211219"/>
          </a:xfrm>
          <a:custGeom>
            <a:avLst/>
            <a:gdLst/>
            <a:ahLst/>
            <a:cxnLst/>
            <a:rect l="l" t="t" r="r" b="b"/>
            <a:pathLst>
              <a:path w="5486931" h="4211219">
                <a:moveTo>
                  <a:pt x="0" y="0"/>
                </a:moveTo>
                <a:lnTo>
                  <a:pt x="5486931" y="0"/>
                </a:lnTo>
                <a:lnTo>
                  <a:pt x="5486931" y="4211220"/>
                </a:lnTo>
                <a:lnTo>
                  <a:pt x="0" y="4211220"/>
                </a:lnTo>
                <a:lnTo>
                  <a:pt x="0" y="0"/>
                </a:lnTo>
                <a:close/>
              </a:path>
            </a:pathLst>
          </a:custGeom>
          <a:blipFill>
            <a:blip r:embed="rId6"/>
            <a:stretch>
              <a:fillRect/>
            </a:stretch>
          </a:blipFill>
        </p:spPr>
      </p:sp>
      <p:sp>
        <p:nvSpPr>
          <p:cNvPr id="16" name="Freeform 16"/>
          <p:cNvSpPr/>
          <p:nvPr/>
        </p:nvSpPr>
        <p:spPr>
          <a:xfrm>
            <a:off x="11500630" y="7777744"/>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642941" y="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666990" y="4826109"/>
            <a:ext cx="10076013" cy="4062651"/>
          </a:xfrm>
          <a:prstGeom prst="rect">
            <a:avLst/>
          </a:prstGeom>
        </p:spPr>
        <p:txBody>
          <a:bodyPr lIns="0" tIns="0" rIns="0" bIns="0" rtlCol="0" anchor="t">
            <a:spAutoFit/>
          </a:bodyPr>
          <a:lstStyle/>
          <a:p>
            <a:pPr algn="ctr"/>
            <a:r>
              <a:rPr lang="vi-VN" sz="4400" b="1">
                <a:latin typeface="Times New Roman" panose="02020603050405020304" pitchFamily="18" charset="0"/>
                <a:cs typeface="Times New Roman" panose="02020603050405020304" pitchFamily="18" charset="0"/>
              </a:rPr>
              <a:t>H</a:t>
            </a:r>
            <a:r>
              <a:rPr lang="pt-BR" sz="4400" b="1">
                <a:latin typeface="Times New Roman" panose="02020603050405020304" pitchFamily="18" charset="0"/>
                <a:cs typeface="Times New Roman" panose="02020603050405020304" pitchFamily="18" charset="0"/>
              </a:rPr>
              <a:t>ướng dẫn học ở nhà</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endParaRPr lang="en-GB" sz="4400">
              <a:latin typeface="Times New Roman" panose="02020603050405020304" pitchFamily="18" charset="0"/>
              <a:cs typeface="Times New Roman" panose="02020603050405020304" pitchFamily="18" charset="0"/>
            </a:endParaRPr>
          </a:p>
          <a:p>
            <a:r>
              <a:rPr lang="pt-BR" sz="4400">
                <a:latin typeface="Times New Roman" panose="02020603050405020304" pitchFamily="18" charset="0"/>
                <a:cs typeface="Times New Roman" panose="02020603050405020304" pitchFamily="18" charset="0"/>
              </a:rPr>
              <a:t>- Chuẩn bị: Thực hành đọc hiểu “</a:t>
            </a:r>
            <a:r>
              <a:rPr lang="pt-BR" sz="4400" i="1">
                <a:latin typeface="Times New Roman" panose="02020603050405020304" pitchFamily="18" charset="0"/>
                <a:cs typeface="Times New Roman" panose="02020603050405020304" pitchFamily="18" charset="0"/>
              </a:rPr>
              <a:t>Chiếc lá cuối cùng</a:t>
            </a:r>
            <a:r>
              <a:rPr lang="pt-BR"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3663386">
            <a:off x="-455848" y="-260321"/>
            <a:ext cx="3328458" cy="2578042"/>
          </a:xfrm>
          <a:custGeom>
            <a:avLst/>
            <a:gdLst/>
            <a:ahLst/>
            <a:cxnLst/>
            <a:rect l="l" t="t" r="r" b="b"/>
            <a:pathLst>
              <a:path w="3328458" h="2578042">
                <a:moveTo>
                  <a:pt x="0" y="0"/>
                </a:moveTo>
                <a:lnTo>
                  <a:pt x="3328459" y="0"/>
                </a:lnTo>
                <a:lnTo>
                  <a:pt x="3328459" y="2578042"/>
                </a:lnTo>
                <a:lnTo>
                  <a:pt x="0" y="257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883899" flipH="1">
            <a:off x="15595071" y="-8755"/>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77269" y="7083643"/>
            <a:ext cx="4226200" cy="3273384"/>
          </a:xfrm>
          <a:custGeom>
            <a:avLst/>
            <a:gdLst/>
            <a:ahLst/>
            <a:cxnLst/>
            <a:rect l="l" t="t" r="r" b="b"/>
            <a:pathLst>
              <a:path w="4226200" h="3273384">
                <a:moveTo>
                  <a:pt x="0" y="0"/>
                </a:moveTo>
                <a:lnTo>
                  <a:pt x="4226199" y="0"/>
                </a:lnTo>
                <a:lnTo>
                  <a:pt x="4226199" y="3273384"/>
                </a:lnTo>
                <a:lnTo>
                  <a:pt x="0" y="3273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14542858" y="7013616"/>
            <a:ext cx="4226200" cy="3273384"/>
          </a:xfrm>
          <a:custGeom>
            <a:avLst/>
            <a:gdLst/>
            <a:ahLst/>
            <a:cxnLst/>
            <a:rect l="l" t="t" r="r" b="b"/>
            <a:pathLst>
              <a:path w="4226200" h="3273384">
                <a:moveTo>
                  <a:pt x="4226199" y="0"/>
                </a:moveTo>
                <a:lnTo>
                  <a:pt x="0" y="0"/>
                </a:lnTo>
                <a:lnTo>
                  <a:pt x="0" y="3273384"/>
                </a:lnTo>
                <a:lnTo>
                  <a:pt x="4226199" y="3273384"/>
                </a:lnTo>
                <a:lnTo>
                  <a:pt x="42261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3870476" y="1028700"/>
            <a:ext cx="10547047" cy="7229521"/>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4195125" y="1251231"/>
            <a:ext cx="9897751" cy="6784458"/>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3993417" flipH="1">
            <a:off x="10544384" y="8254257"/>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576677" flipH="1">
            <a:off x="4641144" y="8319351"/>
            <a:ext cx="3563211" cy="4768288"/>
          </a:xfrm>
          <a:custGeom>
            <a:avLst/>
            <a:gdLst/>
            <a:ahLst/>
            <a:cxnLst/>
            <a:rect l="l" t="t" r="r" b="b"/>
            <a:pathLst>
              <a:path w="3563211" h="4768288">
                <a:moveTo>
                  <a:pt x="3563211" y="0"/>
                </a:moveTo>
                <a:lnTo>
                  <a:pt x="0" y="0"/>
                </a:lnTo>
                <a:lnTo>
                  <a:pt x="0" y="4768288"/>
                </a:lnTo>
                <a:lnTo>
                  <a:pt x="3563211" y="4768288"/>
                </a:lnTo>
                <a:lnTo>
                  <a:pt x="35632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4043904" y="2560637"/>
            <a:ext cx="10200191" cy="2717732"/>
          </a:xfrm>
          <a:prstGeom prst="rect">
            <a:avLst/>
          </a:prstGeom>
        </p:spPr>
        <p:txBody>
          <a:bodyPr lIns="0" tIns="0" rIns="0" bIns="0" rtlCol="0" anchor="t">
            <a:spAutoFit/>
          </a:bodyPr>
          <a:lstStyle/>
          <a:p>
            <a:pPr algn="ctr">
              <a:lnSpc>
                <a:spcPts val="23099"/>
              </a:lnSpc>
            </a:pPr>
            <a:r>
              <a:rPr lang="en-US" sz="13800" b="1">
                <a:solidFill>
                  <a:srgbClr val="6B452F"/>
                </a:solidFill>
                <a:effectLst>
                  <a:outerShdw blurRad="38100" dist="38100" dir="2700000" algn="tl">
                    <a:srgbClr val="000000">
                      <a:alpha val="43137"/>
                    </a:srgbClr>
                  </a:outerShdw>
                </a:effectLst>
                <a:latin typeface="Times New Roman" panose="02020603050405020304" pitchFamily="18" charset="0"/>
                <a:ea typeface="Stella"/>
                <a:cs typeface="Times New Roman" panose="02020603050405020304" pitchFamily="18" charset="0"/>
                <a:sym typeface="Stella"/>
              </a:rPr>
              <a:t>Thank You</a:t>
            </a:r>
          </a:p>
        </p:txBody>
      </p:sp>
      <p:sp>
        <p:nvSpPr>
          <p:cNvPr id="17" name="Freeform 17"/>
          <p:cNvSpPr/>
          <p:nvPr/>
        </p:nvSpPr>
        <p:spPr>
          <a:xfrm>
            <a:off x="6149206" y="5143500"/>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2862135" y="753887"/>
            <a:ext cx="1997345" cy="2099706"/>
          </a:xfrm>
          <a:custGeom>
            <a:avLst/>
            <a:gdLst/>
            <a:ahLst/>
            <a:cxnLst/>
            <a:rect l="l" t="t" r="r" b="b"/>
            <a:pathLst>
              <a:path w="1997345" h="2099706">
                <a:moveTo>
                  <a:pt x="0" y="0"/>
                </a:moveTo>
                <a:lnTo>
                  <a:pt x="1997346" y="0"/>
                </a:lnTo>
                <a:lnTo>
                  <a:pt x="1997346" y="2099706"/>
                </a:lnTo>
                <a:lnTo>
                  <a:pt x="0" y="2099706"/>
                </a:lnTo>
                <a:lnTo>
                  <a:pt x="0" y="0"/>
                </a:lnTo>
                <a:close/>
              </a:path>
            </a:pathLst>
          </a:custGeom>
          <a:blipFill>
            <a:blip r:embed="rId14" cstate="print"/>
            <a:stretch>
              <a:fillRect/>
            </a:stretch>
          </a:blipFill>
        </p:spPr>
      </p:sp>
      <p:sp>
        <p:nvSpPr>
          <p:cNvPr id="19" name="Freeform 19"/>
          <p:cNvSpPr/>
          <p:nvPr/>
        </p:nvSpPr>
        <p:spPr>
          <a:xfrm>
            <a:off x="3791237" y="6061633"/>
            <a:ext cx="1767605" cy="1646083"/>
          </a:xfrm>
          <a:custGeom>
            <a:avLst/>
            <a:gdLst/>
            <a:ahLst/>
            <a:cxnLst/>
            <a:rect l="l" t="t" r="r" b="b"/>
            <a:pathLst>
              <a:path w="1767605" h="1646083">
                <a:moveTo>
                  <a:pt x="0" y="0"/>
                </a:moveTo>
                <a:lnTo>
                  <a:pt x="1767606" y="0"/>
                </a:lnTo>
                <a:lnTo>
                  <a:pt x="1767606" y="1646082"/>
                </a:lnTo>
                <a:lnTo>
                  <a:pt x="0" y="1646082"/>
                </a:lnTo>
                <a:lnTo>
                  <a:pt x="0" y="0"/>
                </a:lnTo>
                <a:close/>
              </a:path>
            </a:pathLst>
          </a:custGeom>
          <a:blipFill>
            <a:blip r:embed="rId15" cstate="print"/>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990600" y="571500"/>
            <a:ext cx="12294401" cy="8427253"/>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83214" y="663411"/>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4020" y="6506528"/>
            <a:ext cx="3680350" cy="2850598"/>
          </a:xfrm>
          <a:custGeom>
            <a:avLst/>
            <a:gdLst/>
            <a:ahLst/>
            <a:cxnLst/>
            <a:rect l="l" t="t" r="r" b="b"/>
            <a:pathLst>
              <a:path w="3680350" h="2850598">
                <a:moveTo>
                  <a:pt x="0" y="0"/>
                </a:moveTo>
                <a:lnTo>
                  <a:pt x="3680350" y="0"/>
                </a:lnTo>
                <a:lnTo>
                  <a:pt x="3680350" y="2850598"/>
                </a:lnTo>
                <a:lnTo>
                  <a:pt x="0" y="2850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0414307" flipH="1" flipV="1">
            <a:off x="-942814" y="205013"/>
            <a:ext cx="3113393" cy="4166341"/>
          </a:xfrm>
          <a:custGeom>
            <a:avLst/>
            <a:gdLst/>
            <a:ahLst/>
            <a:cxnLst/>
            <a:rect l="l" t="t" r="r" b="b"/>
            <a:pathLst>
              <a:path w="3113393" h="4166341">
                <a:moveTo>
                  <a:pt x="3113393" y="4166341"/>
                </a:moveTo>
                <a:lnTo>
                  <a:pt x="0" y="4166341"/>
                </a:lnTo>
                <a:lnTo>
                  <a:pt x="0" y="0"/>
                </a:lnTo>
                <a:lnTo>
                  <a:pt x="3113393" y="0"/>
                </a:lnTo>
                <a:lnTo>
                  <a:pt x="3113393" y="41663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8396681">
            <a:off x="3438472" y="1510799"/>
            <a:ext cx="952270" cy="1193049"/>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1996296">
            <a:off x="14208620" y="7608616"/>
            <a:ext cx="952270" cy="1193049"/>
          </a:xfrm>
          <a:custGeom>
            <a:avLst/>
            <a:gdLst/>
            <a:ahLst/>
            <a:cxnLst/>
            <a:rect l="l" t="t" r="r" b="b"/>
            <a:pathLst>
              <a:path w="952270" h="1193049">
                <a:moveTo>
                  <a:pt x="0" y="0"/>
                </a:moveTo>
                <a:lnTo>
                  <a:pt x="952270" y="0"/>
                </a:lnTo>
                <a:lnTo>
                  <a:pt x="952270" y="1193050"/>
                </a:lnTo>
                <a:lnTo>
                  <a:pt x="0" y="1193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2732545" y="1189272"/>
            <a:ext cx="2453729" cy="2776854"/>
          </a:xfrm>
          <a:custGeom>
            <a:avLst/>
            <a:gdLst/>
            <a:ahLst/>
            <a:cxnLst/>
            <a:rect l="l" t="t" r="r" b="b"/>
            <a:pathLst>
              <a:path w="2453729" h="2776854">
                <a:moveTo>
                  <a:pt x="0" y="0"/>
                </a:moveTo>
                <a:lnTo>
                  <a:pt x="2453730" y="0"/>
                </a:lnTo>
                <a:lnTo>
                  <a:pt x="2453730" y="2776855"/>
                </a:lnTo>
                <a:lnTo>
                  <a:pt x="0" y="2776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47026" y="43824"/>
            <a:ext cx="10287000" cy="10287000"/>
          </a:xfrm>
          <a:prstGeom prst="rect">
            <a:avLst/>
          </a:prstGeom>
        </p:spPr>
      </p:pic>
      <p:sp>
        <p:nvSpPr>
          <p:cNvPr id="19" name="Freeform 12"/>
          <p:cNvSpPr/>
          <p:nvPr/>
        </p:nvSpPr>
        <p:spPr>
          <a:xfrm rot="-10266238" flipV="1">
            <a:off x="16230761" y="7014557"/>
            <a:ext cx="3113393" cy="4166341"/>
          </a:xfrm>
          <a:custGeom>
            <a:avLst/>
            <a:gdLst/>
            <a:ahLst/>
            <a:cxnLst/>
            <a:rect l="l" t="t" r="r" b="b"/>
            <a:pathLst>
              <a:path w="3113393" h="4166341">
                <a:moveTo>
                  <a:pt x="0" y="4166341"/>
                </a:moveTo>
                <a:lnTo>
                  <a:pt x="3113392" y="4166341"/>
                </a:lnTo>
                <a:lnTo>
                  <a:pt x="3113392" y="0"/>
                </a:lnTo>
                <a:lnTo>
                  <a:pt x="0" y="0"/>
                </a:lnTo>
                <a:lnTo>
                  <a:pt x="0" y="4166341"/>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38400" y="2552700"/>
            <a:ext cx="8824745" cy="4314319"/>
          </a:xfrm>
          <a:prstGeom prst="rect">
            <a:avLst/>
          </a:prstGeom>
        </p:spPr>
      </p:pic>
    </p:spTree>
    <p:extLst>
      <p:ext uri="{BB962C8B-B14F-4D97-AF65-F5344CB8AC3E}">
        <p14:creationId xmlns:p14="http://schemas.microsoft.com/office/powerpoint/2010/main" val="419485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78500" cy="10287000"/>
          </a:xfrm>
          <a:prstGeom prst="rect">
            <a:avLst/>
          </a:prstGeom>
        </p:spPr>
      </p:pic>
      <p:sp>
        <p:nvSpPr>
          <p:cNvPr id="3" name="Rounded Rectangle 2"/>
          <p:cNvSpPr/>
          <p:nvPr/>
        </p:nvSpPr>
        <p:spPr>
          <a:xfrm>
            <a:off x="7924800" y="-9071"/>
            <a:ext cx="6477000" cy="46101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458200" y="800100"/>
            <a:ext cx="5796780" cy="707886"/>
          </a:xfrm>
          <a:prstGeom prst="rect">
            <a:avLst/>
          </a:prstGeom>
        </p:spPr>
        <p:txBody>
          <a:bodyPr wrap="none">
            <a:spAutoFit/>
          </a:bodyPr>
          <a:lstStyle/>
          <a:p>
            <a:r>
              <a:rPr lang="en-US" sz="4000" b="1" dirty="0">
                <a:solidFill>
                  <a:srgbClr val="C00000"/>
                </a:solidFill>
                <a:latin typeface="Arial" pitchFamily="34" charset="0"/>
                <a:ea typeface="MS Mincho"/>
                <a:cs typeface="Arial" pitchFamily="34" charset="0"/>
              </a:rPr>
              <a:t>I. </a:t>
            </a:r>
            <a:r>
              <a:rPr lang="en-US" sz="4000" b="1" dirty="0" err="1">
                <a:solidFill>
                  <a:srgbClr val="C00000"/>
                </a:solidFill>
                <a:latin typeface="Arial" pitchFamily="34" charset="0"/>
                <a:ea typeface="MS Mincho"/>
                <a:cs typeface="Arial" pitchFamily="34" charset="0"/>
              </a:rPr>
              <a:t>Đọc</a:t>
            </a:r>
            <a:r>
              <a:rPr lang="en-US" sz="4000" b="1" dirty="0">
                <a:solidFill>
                  <a:srgbClr val="C00000"/>
                </a:solidFill>
                <a:latin typeface="Arial" pitchFamily="34" charset="0"/>
                <a:ea typeface="MS Mincho"/>
                <a:cs typeface="Arial" pitchFamily="34" charset="0"/>
              </a:rPr>
              <a:t> - </a:t>
            </a:r>
            <a:r>
              <a:rPr lang="en-US" sz="4000" b="1" dirty="0" err="1">
                <a:solidFill>
                  <a:srgbClr val="C00000"/>
                </a:solidFill>
                <a:latin typeface="Arial" pitchFamily="34" charset="0"/>
                <a:ea typeface="MS Mincho"/>
                <a:cs typeface="Arial" pitchFamily="34" charset="0"/>
              </a:rPr>
              <a:t>tìm</a:t>
            </a:r>
            <a:r>
              <a:rPr lang="en-US" sz="4000" b="1" dirty="0">
                <a:solidFill>
                  <a:srgbClr val="C00000"/>
                </a:solidFill>
                <a:latin typeface="Arial" pitchFamily="34" charset="0"/>
                <a:ea typeface="MS Mincho"/>
                <a:cs typeface="Arial" pitchFamily="34" charset="0"/>
              </a:rPr>
              <a:t> </a:t>
            </a:r>
            <a:r>
              <a:rPr lang="en-US" sz="4000" b="1" dirty="0" err="1">
                <a:solidFill>
                  <a:srgbClr val="C00000"/>
                </a:solidFill>
                <a:latin typeface="Arial" pitchFamily="34" charset="0"/>
                <a:ea typeface="MS Mincho"/>
                <a:cs typeface="Arial" pitchFamily="34" charset="0"/>
              </a:rPr>
              <a:t>hiểu</a:t>
            </a:r>
            <a:r>
              <a:rPr lang="en-US" sz="4000" b="1" dirty="0">
                <a:solidFill>
                  <a:srgbClr val="C00000"/>
                </a:solidFill>
                <a:latin typeface="Arial" pitchFamily="34" charset="0"/>
                <a:ea typeface="MS Mincho"/>
                <a:cs typeface="Arial" pitchFamily="34" charset="0"/>
              </a:rPr>
              <a:t> </a:t>
            </a:r>
            <a:r>
              <a:rPr lang="en-US" sz="4000" b="1" dirty="0" err="1">
                <a:solidFill>
                  <a:srgbClr val="C00000"/>
                </a:solidFill>
                <a:latin typeface="Arial" pitchFamily="34" charset="0"/>
                <a:ea typeface="MS Mincho"/>
                <a:cs typeface="Arial" pitchFamily="34" charset="0"/>
              </a:rPr>
              <a:t>chung</a:t>
            </a:r>
            <a:endParaRPr lang="en-GB" sz="4000" dirty="0">
              <a:solidFill>
                <a:srgbClr val="C00000"/>
              </a:solidFill>
              <a:latin typeface="Arial" pitchFamily="34" charset="0"/>
              <a:cs typeface="Arial" pitchFamily="34" charset="0"/>
            </a:endParaRPr>
          </a:p>
        </p:txBody>
      </p:sp>
      <p:sp>
        <p:nvSpPr>
          <p:cNvPr id="5" name="Rectangle 4"/>
          <p:cNvSpPr/>
          <p:nvPr/>
        </p:nvSpPr>
        <p:spPr>
          <a:xfrm>
            <a:off x="8534400" y="1638300"/>
            <a:ext cx="1866217" cy="800219"/>
          </a:xfrm>
          <a:prstGeom prst="rect">
            <a:avLst/>
          </a:prstGeom>
        </p:spPr>
        <p:txBody>
          <a:bodyPr wrap="none">
            <a:spAutoFit/>
          </a:bodyPr>
          <a:lstStyle/>
          <a:p>
            <a:pPr>
              <a:lnSpc>
                <a:spcPct val="115000"/>
              </a:lnSpc>
              <a:spcAft>
                <a:spcPts val="0"/>
              </a:spcAft>
              <a:tabLst>
                <a:tab pos="1386840" algn="l"/>
              </a:tabLst>
            </a:pPr>
            <a:r>
              <a:rPr lang="vi-VN" sz="4000" b="1" dirty="0">
                <a:solidFill>
                  <a:srgbClr val="C00000"/>
                </a:solidFill>
                <a:latin typeface="Arial" pitchFamily="34" charset="0"/>
                <a:ea typeface="MS Mincho"/>
                <a:cs typeface="Arial" pitchFamily="34" charset="0"/>
              </a:rPr>
              <a:t> </a:t>
            </a:r>
            <a:r>
              <a:rPr lang="en-US" sz="4000" b="1" dirty="0">
                <a:solidFill>
                  <a:srgbClr val="C00000"/>
                </a:solidFill>
                <a:latin typeface="Arial" pitchFamily="34" charset="0"/>
                <a:ea typeface="MS Mincho"/>
                <a:cs typeface="Arial" pitchFamily="34" charset="0"/>
              </a:rPr>
              <a:t>1</a:t>
            </a:r>
            <a:r>
              <a:rPr lang="vi-VN" sz="4000" b="1" dirty="0">
                <a:solidFill>
                  <a:srgbClr val="C00000"/>
                </a:solidFill>
                <a:latin typeface="Arial" pitchFamily="34" charset="0"/>
                <a:ea typeface="MS Mincho"/>
                <a:cs typeface="Arial" pitchFamily="34" charset="0"/>
              </a:rPr>
              <a:t>. Đọc</a:t>
            </a:r>
            <a:endParaRPr lang="en-GB" sz="4000" dirty="0">
              <a:solidFill>
                <a:srgbClr val="C00000"/>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1750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8" name="TextBox 8"/>
          <p:cNvSpPr txBox="1"/>
          <p:nvPr/>
        </p:nvSpPr>
        <p:spPr>
          <a:xfrm>
            <a:off x="609600" y="342901"/>
            <a:ext cx="5562600" cy="615553"/>
          </a:xfrm>
          <a:prstGeom prst="rect">
            <a:avLst/>
          </a:prstGeom>
        </p:spPr>
        <p:txBody>
          <a:bodyPr wrap="square" lIns="0" tIns="0" rIns="0" bIns="0" rtlCol="0" anchor="t">
            <a:spAutoFit/>
          </a:bodyPr>
          <a:lstStyle/>
          <a:p>
            <a:r>
              <a:rPr lang="en-US" sz="4000" b="1" dirty="0">
                <a:solidFill>
                  <a:srgbClr val="C00000"/>
                </a:solidFill>
                <a:latin typeface="Arial" pitchFamily="34" charset="0"/>
                <a:cs typeface="Arial" pitchFamily="34" charset="0"/>
              </a:rPr>
              <a:t>2. </a:t>
            </a:r>
            <a:r>
              <a:rPr lang="en-US" sz="4000" b="1" dirty="0" err="1">
                <a:solidFill>
                  <a:srgbClr val="C00000"/>
                </a:solidFill>
                <a:latin typeface="Arial" pitchFamily="34" charset="0"/>
                <a:cs typeface="Arial" pitchFamily="34" charset="0"/>
              </a:rPr>
              <a:t>Tìm</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hiểu</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chung</a:t>
            </a:r>
            <a:endParaRPr lang="en-GB" sz="4000" dirty="0">
              <a:solidFill>
                <a:srgbClr val="C00000"/>
              </a:solidFill>
              <a:latin typeface="Arial" pitchFamily="34" charset="0"/>
              <a:cs typeface="Arial" pitchFamily="34" charset="0"/>
            </a:endParaRPr>
          </a:p>
        </p:txBody>
      </p:sp>
      <p:sp>
        <p:nvSpPr>
          <p:cNvPr id="33" name="TextBox 33"/>
          <p:cNvSpPr txBox="1"/>
          <p:nvPr/>
        </p:nvSpPr>
        <p:spPr>
          <a:xfrm>
            <a:off x="457200" y="2095501"/>
            <a:ext cx="10591800" cy="664990"/>
          </a:xfrm>
          <a:prstGeom prst="rect">
            <a:avLst/>
          </a:prstGeom>
        </p:spPr>
        <p:txBody>
          <a:bodyPr wrap="square" lIns="0" tIns="0" rIns="0" bIns="0" rtlCol="0" anchor="t">
            <a:spAutoFit/>
          </a:bodyPr>
          <a:lstStyle/>
          <a:p>
            <a:pPr>
              <a:lnSpc>
                <a:spcPts val="5718"/>
              </a:lnSpc>
              <a:buFontTx/>
              <a:buChar char="-"/>
            </a:pP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Nguyễn</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Quang</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Sáng</a:t>
            </a:r>
            <a:r>
              <a:rPr lang="en-US" sz="4000" dirty="0">
                <a:solidFill>
                  <a:srgbClr val="0000FF"/>
                </a:solidFill>
                <a:latin typeface="Arial" pitchFamily="34" charset="0"/>
                <a:cs typeface="Arial" pitchFamily="34" charset="0"/>
              </a:rPr>
              <a:t> (1932 - 2014).</a:t>
            </a:r>
          </a:p>
        </p:txBody>
      </p:sp>
      <p:sp>
        <p:nvSpPr>
          <p:cNvPr id="41" name="Rectangle 40"/>
          <p:cNvSpPr/>
          <p:nvPr/>
        </p:nvSpPr>
        <p:spPr>
          <a:xfrm>
            <a:off x="381000" y="1104900"/>
            <a:ext cx="2287806" cy="675249"/>
          </a:xfrm>
          <a:prstGeom prst="rect">
            <a:avLst/>
          </a:prstGeom>
        </p:spPr>
        <p:txBody>
          <a:bodyPr wrap="none">
            <a:spAutoFit/>
          </a:bodyPr>
          <a:lstStyle/>
          <a:p>
            <a:pPr>
              <a:lnSpc>
                <a:spcPct val="115000"/>
              </a:lnSpc>
              <a:spcAft>
                <a:spcPts val="0"/>
              </a:spcAft>
            </a:pPr>
            <a:r>
              <a:rPr lang="en-US" sz="3600" b="1" i="1" dirty="0">
                <a:solidFill>
                  <a:srgbClr val="C00000"/>
                </a:solidFill>
                <a:latin typeface="Arial" pitchFamily="34" charset="0"/>
                <a:ea typeface="Calibri" panose="020F0502020204030204" pitchFamily="34" charset="0"/>
                <a:cs typeface="Arial" pitchFamily="34" charset="0"/>
              </a:rPr>
              <a:t>a. </a:t>
            </a:r>
            <a:r>
              <a:rPr lang="en-US" sz="3600" b="1" i="1" dirty="0" err="1">
                <a:solidFill>
                  <a:srgbClr val="C00000"/>
                </a:solidFill>
                <a:latin typeface="Arial" pitchFamily="34" charset="0"/>
                <a:ea typeface="Calibri" panose="020F0502020204030204" pitchFamily="34" charset="0"/>
                <a:cs typeface="Arial" pitchFamily="34" charset="0"/>
              </a:rPr>
              <a:t>Tác</a:t>
            </a:r>
            <a:r>
              <a:rPr lang="en-US" sz="3600" b="1" i="1" dirty="0">
                <a:solidFill>
                  <a:srgbClr val="C00000"/>
                </a:solidFill>
                <a:latin typeface="Arial" pitchFamily="34" charset="0"/>
                <a:ea typeface="Calibri" panose="020F0502020204030204" pitchFamily="34" charset="0"/>
                <a:cs typeface="Arial" pitchFamily="34" charset="0"/>
              </a:rPr>
              <a:t> </a:t>
            </a:r>
            <a:r>
              <a:rPr lang="en-US" sz="3600" b="1" i="1" dirty="0" err="1">
                <a:solidFill>
                  <a:srgbClr val="C00000"/>
                </a:solidFill>
                <a:latin typeface="Arial" pitchFamily="34" charset="0"/>
                <a:ea typeface="Calibri" panose="020F0502020204030204" pitchFamily="34" charset="0"/>
                <a:cs typeface="Arial" pitchFamily="34" charset="0"/>
              </a:rPr>
              <a:t>giả</a:t>
            </a:r>
            <a:endParaRPr lang="en-GB" sz="3600" i="1" dirty="0">
              <a:solidFill>
                <a:srgbClr val="C00000"/>
              </a:solidFill>
              <a:effectLst/>
              <a:latin typeface="Arial" pitchFamily="34" charset="0"/>
              <a:ea typeface="Calibri" panose="020F0502020204030204" pitchFamily="34" charset="0"/>
              <a:cs typeface="Arial" pitchFamily="34" charset="0"/>
            </a:endParaRPr>
          </a:p>
        </p:txBody>
      </p:sp>
      <p:sp>
        <p:nvSpPr>
          <p:cNvPr id="47" name="TextBox 26"/>
          <p:cNvSpPr txBox="1"/>
          <p:nvPr/>
        </p:nvSpPr>
        <p:spPr>
          <a:xfrm>
            <a:off x="685800" y="5923962"/>
            <a:ext cx="12260090" cy="2115052"/>
          </a:xfrm>
          <a:prstGeom prst="rect">
            <a:avLst/>
          </a:prstGeom>
        </p:spPr>
        <p:txBody>
          <a:bodyPr lIns="50800" tIns="50800" rIns="50800" bIns="50800" rtlCol="0" anchor="ctr"/>
          <a:lstStyle/>
          <a:p>
            <a:pPr algn="ctr">
              <a:lnSpc>
                <a:spcPts val="2659"/>
              </a:lnSpc>
            </a:pPr>
            <a:endParaRPr>
              <a:solidFill>
                <a:prstClr val="black"/>
              </a:solidFill>
            </a:endParaRPr>
          </a:p>
        </p:txBody>
      </p:sp>
      <p:sp>
        <p:nvSpPr>
          <p:cNvPr id="51" name="TextBox 34"/>
          <p:cNvSpPr txBox="1"/>
          <p:nvPr/>
        </p:nvSpPr>
        <p:spPr>
          <a:xfrm>
            <a:off x="443998" y="5295900"/>
            <a:ext cx="11671802" cy="1395960"/>
          </a:xfrm>
          <a:prstGeom prst="rect">
            <a:avLst/>
          </a:prstGeom>
        </p:spPr>
        <p:txBody>
          <a:bodyPr wrap="square" lIns="0" tIns="0" rIns="0" bIns="0" rtlCol="0" anchor="t">
            <a:spAutoFit/>
          </a:bodyPr>
          <a:lstStyle/>
          <a:p>
            <a:pPr algn="just">
              <a:lnSpc>
                <a:spcPts val="5718"/>
              </a:lnSpc>
            </a:pPr>
            <a:r>
              <a:rPr lang="en-US" sz="4000" b="1" dirty="0">
                <a:solidFill>
                  <a:srgbClr val="0000FF"/>
                </a:solidFill>
                <a:latin typeface="Arial" pitchFamily="34" charset="0"/>
                <a:cs typeface="Arial" pitchFamily="34" charset="0"/>
              </a:rPr>
              <a:t>- </a:t>
            </a:r>
            <a:r>
              <a:rPr lang="vi-VN" sz="4000" b="1" dirty="0">
                <a:solidFill>
                  <a:srgbClr val="0000FF"/>
                </a:solidFill>
                <a:latin typeface="Arial" pitchFamily="34" charset="0"/>
                <a:cs typeface="Arial" pitchFamily="34" charset="0"/>
              </a:rPr>
              <a:t>Tác phẩm chính</a:t>
            </a:r>
            <a:r>
              <a:rPr lang="vi-VN" sz="4000" dirty="0">
                <a:solidFill>
                  <a:srgbClr val="0000FF"/>
                </a:solidFill>
                <a:latin typeface="Arial" pitchFamily="34" charset="0"/>
                <a:cs typeface="Arial" pitchFamily="34" charset="0"/>
              </a:rPr>
              <a:t>: “</a:t>
            </a:r>
            <a:r>
              <a:rPr lang="vi-VN" sz="4000" i="1" dirty="0">
                <a:solidFill>
                  <a:srgbClr val="0000FF"/>
                </a:solidFill>
                <a:latin typeface="Arial" pitchFamily="34" charset="0"/>
                <a:cs typeface="Arial" pitchFamily="34" charset="0"/>
              </a:rPr>
              <a:t>Người con đi xa</a:t>
            </a:r>
            <a:r>
              <a:rPr lang="vi-VN" sz="4000" dirty="0">
                <a:solidFill>
                  <a:srgbClr val="0000FF"/>
                </a:solidFill>
                <a:latin typeface="Arial" pitchFamily="34" charset="0"/>
                <a:cs typeface="Arial" pitchFamily="34" charset="0"/>
              </a:rPr>
              <a:t>”, “</a:t>
            </a:r>
            <a:r>
              <a:rPr lang="vi-VN" sz="4000" i="1" dirty="0">
                <a:solidFill>
                  <a:srgbClr val="0000FF"/>
                </a:solidFill>
                <a:latin typeface="Arial" pitchFamily="34" charset="0"/>
                <a:cs typeface="Arial" pitchFamily="34" charset="0"/>
              </a:rPr>
              <a:t>Bông cẩm thạch</a:t>
            </a:r>
            <a:r>
              <a:rPr lang="vi-VN" sz="4000" dirty="0">
                <a:solidFill>
                  <a:srgbClr val="0000FF"/>
                </a:solidFill>
                <a:latin typeface="Arial" pitchFamily="34" charset="0"/>
                <a:cs typeface="Arial" pitchFamily="34" charset="0"/>
              </a:rPr>
              <a:t>”; “</a:t>
            </a:r>
            <a:r>
              <a:rPr lang="vi-VN" sz="4000" i="1" dirty="0">
                <a:solidFill>
                  <a:srgbClr val="0000FF"/>
                </a:solidFill>
                <a:latin typeface="Arial" pitchFamily="34" charset="0"/>
                <a:cs typeface="Arial" pitchFamily="34" charset="0"/>
              </a:rPr>
              <a:t>Chiếc lược ngà</a:t>
            </a:r>
            <a:r>
              <a:rPr lang="vi-VN" sz="4000" dirty="0">
                <a:solidFill>
                  <a:srgbClr val="0000FF"/>
                </a:solidFill>
                <a:latin typeface="Arial" pitchFamily="34" charset="0"/>
                <a:cs typeface="Arial" pitchFamily="34" charset="0"/>
              </a:rPr>
              <a:t>”,…</a:t>
            </a:r>
            <a:endParaRPr lang="en-US" sz="4000" b="1" dirty="0">
              <a:solidFill>
                <a:srgbClr val="0000FF"/>
              </a:solidFill>
              <a:latin typeface="Arial" pitchFamily="34" charset="0"/>
              <a:ea typeface="Anicon Sans"/>
              <a:cs typeface="Arial" pitchFamily="34" charset="0"/>
              <a:sym typeface="Anicon Sans"/>
            </a:endParaRPr>
          </a:p>
        </p:txBody>
      </p:sp>
      <p:sp>
        <p:nvSpPr>
          <p:cNvPr id="52" name="Rectangle 51"/>
          <p:cNvSpPr/>
          <p:nvPr/>
        </p:nvSpPr>
        <p:spPr>
          <a:xfrm>
            <a:off x="381000" y="2933700"/>
            <a:ext cx="8673144" cy="823302"/>
          </a:xfrm>
          <a:prstGeom prst="rect">
            <a:avLst/>
          </a:prstGeom>
        </p:spPr>
        <p:txBody>
          <a:bodyPr wrap="none">
            <a:spAutoFit/>
          </a:bodyPr>
          <a:lstStyle/>
          <a:p>
            <a:pPr>
              <a:lnSpc>
                <a:spcPts val="5718"/>
              </a:lnSpc>
              <a:buFontTx/>
              <a:buChar char="-"/>
            </a:pP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Quê</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huyện</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Chợ</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Mới</a:t>
            </a:r>
            <a:r>
              <a:rPr lang="en-US" sz="4000" dirty="0">
                <a:solidFill>
                  <a:srgbClr val="0000FF"/>
                </a:solidFill>
                <a:latin typeface="Arial" pitchFamily="34" charset="0"/>
                <a:cs typeface="Arial" pitchFamily="34" charset="0"/>
              </a:rPr>
              <a:t>, </a:t>
            </a:r>
            <a:r>
              <a:rPr lang="en-US" sz="4000" dirty="0" err="1">
                <a:solidFill>
                  <a:srgbClr val="0000FF"/>
                </a:solidFill>
                <a:latin typeface="Arial" pitchFamily="34" charset="0"/>
                <a:cs typeface="Arial" pitchFamily="34" charset="0"/>
              </a:rPr>
              <a:t>tỉnh</a:t>
            </a:r>
            <a:r>
              <a:rPr lang="en-US" sz="4000" dirty="0">
                <a:solidFill>
                  <a:srgbClr val="0000FF"/>
                </a:solidFill>
                <a:latin typeface="Arial" pitchFamily="34" charset="0"/>
                <a:cs typeface="Arial" pitchFamily="34" charset="0"/>
              </a:rPr>
              <a:t> An </a:t>
            </a:r>
            <a:r>
              <a:rPr lang="en-US" sz="4000" dirty="0" err="1">
                <a:solidFill>
                  <a:srgbClr val="0000FF"/>
                </a:solidFill>
                <a:latin typeface="Arial" pitchFamily="34" charset="0"/>
                <a:cs typeface="Arial" pitchFamily="34" charset="0"/>
              </a:rPr>
              <a:t>Giang</a:t>
            </a:r>
            <a:r>
              <a:rPr lang="en-US" sz="4000" dirty="0">
                <a:solidFill>
                  <a:srgbClr val="0000FF"/>
                </a:solidFill>
                <a:latin typeface="Arial" pitchFamily="34" charset="0"/>
                <a:cs typeface="Arial" pitchFamily="34" charset="0"/>
              </a:rPr>
              <a:t>.</a:t>
            </a:r>
            <a:endParaRPr lang="en-US" sz="4000" dirty="0">
              <a:solidFill>
                <a:srgbClr val="0000FF"/>
              </a:solidFill>
              <a:latin typeface="Arial" pitchFamily="34" charset="0"/>
              <a:ea typeface="Anicon Sans"/>
              <a:cs typeface="Arial" pitchFamily="34" charset="0"/>
              <a:sym typeface="Anicon Sans"/>
            </a:endParaRPr>
          </a:p>
        </p:txBody>
      </p:sp>
      <p:sp>
        <p:nvSpPr>
          <p:cNvPr id="66561" name="Rectangle 1"/>
          <p:cNvSpPr>
            <a:spLocks noChangeArrowheads="1"/>
          </p:cNvSpPr>
          <p:nvPr/>
        </p:nvSpPr>
        <p:spPr bwMode="auto">
          <a:xfrm>
            <a:off x="457200" y="3771900"/>
            <a:ext cx="116586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nl-NL" sz="4000" b="0" i="0" u="none" strike="noStrike" cap="none" normalizeH="0" baseline="0" dirty="0">
                <a:ln>
                  <a:noFill/>
                </a:ln>
                <a:solidFill>
                  <a:srgbClr val="0000FF"/>
                </a:solidFill>
                <a:effectLst/>
                <a:latin typeface="Arial" pitchFamily="34" charset="0"/>
                <a:ea typeface="Times New Roman" pitchFamily="18" charset="0"/>
                <a:cs typeface="Arial" pitchFamily="34" charset="0"/>
              </a:rPr>
              <a:t> Là nhà văn quân đội chuyên viết về cuộc sống và con người Nam Bộ trong hai cuộc kháng chiến.</a:t>
            </a:r>
            <a:endParaRPr kumimoji="0" lang="nl-NL" sz="4000" b="0" i="0" u="none" strike="noStrike" cap="none" normalizeH="0" baseline="0" dirty="0">
              <a:ln>
                <a:noFill/>
              </a:ln>
              <a:solidFill>
                <a:srgbClr val="0000FF"/>
              </a:solidFill>
              <a:effectLst/>
              <a:latin typeface="Arial" pitchFamily="34" charset="0"/>
              <a:cs typeface="Arial" pitchFamily="34" charset="0"/>
            </a:endParaRPr>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0" y="1562100"/>
            <a:ext cx="5257800" cy="640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TextBox 33"/>
          <p:cNvSpPr txBox="1"/>
          <p:nvPr/>
        </p:nvSpPr>
        <p:spPr>
          <a:xfrm>
            <a:off x="12801600" y="8191500"/>
            <a:ext cx="5105400" cy="664990"/>
          </a:xfrm>
          <a:prstGeom prst="rect">
            <a:avLst/>
          </a:prstGeom>
          <a:ln>
            <a:solidFill>
              <a:srgbClr val="CCFFCC"/>
            </a:solidFill>
          </a:ln>
        </p:spPr>
        <p:txBody>
          <a:bodyPr wrap="square" lIns="0" tIns="0" rIns="0" bIns="0" rtlCol="0" anchor="t">
            <a:spAutoFit/>
          </a:bodyPr>
          <a:lstStyle/>
          <a:p>
            <a:pPr>
              <a:lnSpc>
                <a:spcPts val="5718"/>
              </a:lnSpc>
            </a:pPr>
            <a:r>
              <a:rPr lang="en-US" sz="4000" dirty="0" err="1">
                <a:solidFill>
                  <a:srgbClr val="00B050"/>
                </a:solidFill>
                <a:latin typeface="Arial" pitchFamily="34" charset="0"/>
                <a:cs typeface="Arial" pitchFamily="34" charset="0"/>
              </a:rPr>
              <a:t>Nguyễn</a:t>
            </a:r>
            <a:r>
              <a:rPr lang="en-US" sz="4000" dirty="0">
                <a:solidFill>
                  <a:srgbClr val="00B050"/>
                </a:solidFill>
                <a:latin typeface="Arial" pitchFamily="34" charset="0"/>
                <a:cs typeface="Arial" pitchFamily="34" charset="0"/>
              </a:rPr>
              <a:t> </a:t>
            </a:r>
            <a:r>
              <a:rPr lang="en-US" sz="4000" dirty="0" err="1">
                <a:solidFill>
                  <a:srgbClr val="00B050"/>
                </a:solidFill>
                <a:latin typeface="Arial" pitchFamily="34" charset="0"/>
                <a:cs typeface="Arial" pitchFamily="34" charset="0"/>
              </a:rPr>
              <a:t>Quang</a:t>
            </a:r>
            <a:r>
              <a:rPr lang="en-US" sz="4000" dirty="0">
                <a:solidFill>
                  <a:srgbClr val="00B050"/>
                </a:solidFill>
                <a:latin typeface="Arial" pitchFamily="34" charset="0"/>
                <a:cs typeface="Arial" pitchFamily="34" charset="0"/>
              </a:rPr>
              <a:t> </a:t>
            </a:r>
            <a:r>
              <a:rPr lang="en-US" sz="4000" dirty="0" err="1">
                <a:solidFill>
                  <a:srgbClr val="00B050"/>
                </a:solidFill>
                <a:latin typeface="Arial" pitchFamily="34" charset="0"/>
                <a:cs typeface="Arial" pitchFamily="34" charset="0"/>
              </a:rPr>
              <a:t>Sáng</a:t>
            </a:r>
            <a:endParaRPr lang="en-US" sz="4000" dirty="0">
              <a:solidFill>
                <a:srgbClr val="00B050"/>
              </a:solidFill>
              <a:latin typeface="Arial" pitchFamily="34" charset="0"/>
              <a:cs typeface="Arial" pitchFamily="34" charset="0"/>
            </a:endParaRPr>
          </a:p>
        </p:txBody>
      </p:sp>
    </p:spTree>
    <p:extLst>
      <p:ext uri="{BB962C8B-B14F-4D97-AF65-F5344CB8AC3E}">
        <p14:creationId xmlns:p14="http://schemas.microsoft.com/office/powerpoint/2010/main" val="411931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diamond(in)">
                                      <p:cBhvr>
                                        <p:cTn id="17" dur="10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diamond(in)">
                                      <p:cBhvr>
                                        <p:cTn id="30" dur="10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66561"/>
                                        </p:tgtEl>
                                        <p:attrNameLst>
                                          <p:attrName>style.visibility</p:attrName>
                                        </p:attrNameLst>
                                      </p:cBhvr>
                                      <p:to>
                                        <p:strVal val="visible"/>
                                      </p:to>
                                    </p:set>
                                    <p:animEffect transition="in" filter="diamond(in)">
                                      <p:cBhvr>
                                        <p:cTn id="35" dur="1000"/>
                                        <p:tgtEl>
                                          <p:spTgt spid="6656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41" grpId="0"/>
      <p:bldP spid="51" grpId="0"/>
      <p:bldP spid="52" grpId="0"/>
      <p:bldP spid="66561" grpId="0"/>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grpSp>
        <p:nvGrpSpPr>
          <p:cNvPr id="2" name="Group 2"/>
          <p:cNvGrpSpPr/>
          <p:nvPr/>
        </p:nvGrpSpPr>
        <p:grpSpPr>
          <a:xfrm>
            <a:off x="-1166255" y="-1531134"/>
            <a:ext cx="22773029" cy="15212594"/>
            <a:chOff x="0" y="0"/>
            <a:chExt cx="30364039" cy="20283458"/>
          </a:xfrm>
        </p:grpSpPr>
        <p:sp>
          <p:nvSpPr>
            <p:cNvPr id="3" name="Freeform 3"/>
            <p:cNvSpPr/>
            <p:nvPr/>
          </p:nvSpPr>
          <p:spPr>
            <a:xfrm>
              <a:off x="0"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83246" y="0"/>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79193" y="0"/>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0083246" y="10098612"/>
              <a:ext cx="10184846" cy="10184846"/>
            </a:xfrm>
            <a:custGeom>
              <a:avLst/>
              <a:gdLst/>
              <a:ahLst/>
              <a:cxnLst/>
              <a:rect l="l" t="t" r="r" b="b"/>
              <a:pathLst>
                <a:path w="10184846" h="10184846">
                  <a:moveTo>
                    <a:pt x="0" y="0"/>
                  </a:moveTo>
                  <a:lnTo>
                    <a:pt x="10184847" y="0"/>
                  </a:lnTo>
                  <a:lnTo>
                    <a:pt x="10184847"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0179193" y="10098612"/>
              <a:ext cx="10184846" cy="10184846"/>
            </a:xfrm>
            <a:custGeom>
              <a:avLst/>
              <a:gdLst/>
              <a:ahLst/>
              <a:cxnLst/>
              <a:rect l="l" t="t" r="r" b="b"/>
              <a:pathLst>
                <a:path w="10184846" h="10184846">
                  <a:moveTo>
                    <a:pt x="0" y="0"/>
                  </a:moveTo>
                  <a:lnTo>
                    <a:pt x="10184846" y="0"/>
                  </a:lnTo>
                  <a:lnTo>
                    <a:pt x="10184846" y="10184846"/>
                  </a:lnTo>
                  <a:lnTo>
                    <a:pt x="0" y="101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9"/>
          <p:cNvGrpSpPr/>
          <p:nvPr/>
        </p:nvGrpSpPr>
        <p:grpSpPr>
          <a:xfrm>
            <a:off x="-311682" y="-994570"/>
            <a:ext cx="18911364" cy="12410582"/>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11" name="TextBox 11"/>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6278" y="-549659"/>
            <a:ext cx="17555443" cy="11520760"/>
            <a:chOff x="0" y="0"/>
            <a:chExt cx="812800" cy="533400"/>
          </a:xfrm>
        </p:grpSpPr>
        <p:sp>
          <p:nvSpPr>
            <p:cNvPr id="13" name="Freeform 1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sp>
        <p:sp>
          <p:nvSpPr>
            <p:cNvPr id="14" name="TextBox 14"/>
            <p:cNvSpPr txBox="1"/>
            <p:nvPr/>
          </p:nvSpPr>
          <p:spPr>
            <a:xfrm>
              <a:off x="38100" y="50800"/>
              <a:ext cx="736600" cy="406400"/>
            </a:xfrm>
            <a:prstGeom prst="rect">
              <a:avLst/>
            </a:prstGeom>
          </p:spPr>
          <p:txBody>
            <a:bodyPr lIns="79444" tIns="79444" rIns="79444" bIns="79444" rtlCol="0" anchor="ctr"/>
            <a:lstStyle/>
            <a:p>
              <a:pPr algn="ctr">
                <a:lnSpc>
                  <a:spcPts val="2659"/>
                </a:lnSpc>
                <a:spcBef>
                  <a:spcPct val="0"/>
                </a:spcBef>
              </a:pPr>
              <a:endParaRPr>
                <a:solidFill>
                  <a:prstClr val="black"/>
                </a:solidFill>
              </a:endParaRPr>
            </a:p>
          </p:txBody>
        </p:sp>
      </p:grpSp>
      <p:sp>
        <p:nvSpPr>
          <p:cNvPr id="17" name="Freeform 17"/>
          <p:cNvSpPr/>
          <p:nvPr/>
        </p:nvSpPr>
        <p:spPr>
          <a:xfrm flipH="1">
            <a:off x="1028700" y="13887"/>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4175005" y="44979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28511" y="7857400"/>
            <a:ext cx="2541956" cy="2544076"/>
          </a:xfrm>
          <a:custGeom>
            <a:avLst/>
            <a:gdLst/>
            <a:ahLst/>
            <a:cxnLst/>
            <a:rect l="l" t="t" r="r" b="b"/>
            <a:pathLst>
              <a:path w="2541956" h="2544076">
                <a:moveTo>
                  <a:pt x="0" y="0"/>
                </a:moveTo>
                <a:lnTo>
                  <a:pt x="2541956" y="0"/>
                </a:lnTo>
                <a:lnTo>
                  <a:pt x="2541956" y="2544076"/>
                </a:lnTo>
                <a:lnTo>
                  <a:pt x="0" y="2544076"/>
                </a:lnTo>
                <a:lnTo>
                  <a:pt x="0" y="0"/>
                </a:lnTo>
                <a:close/>
              </a:path>
            </a:pathLst>
          </a:custGeom>
          <a:blipFill>
            <a:blip r:embed="rId8" cstate="print"/>
            <a:stretch>
              <a:fillRect/>
            </a:stretch>
          </a:blipFill>
        </p:spPr>
      </p:sp>
      <p:pic>
        <p:nvPicPr>
          <p:cNvPr id="22" name="Picture 21" descr="Nhà văn Nguyễn Quang Sáng: Chi tiết nhỏ cho cuộc đời lớn - Báo Công an Nhân  dân điện tử"/>
          <p:cNvPicPr/>
          <p:nvPr/>
        </p:nvPicPr>
        <p:blipFill>
          <a:blip r:embed="rId9">
            <a:extLst>
              <a:ext uri="{28A0092B-C50C-407E-A947-70E740481C1C}">
                <a14:useLocalDpi xmlns:a14="http://schemas.microsoft.com/office/drawing/2010/main" val="0"/>
              </a:ext>
            </a:extLst>
          </a:blip>
          <a:srcRect/>
          <a:stretch>
            <a:fillRect/>
          </a:stretch>
        </p:blipFill>
        <p:spPr bwMode="auto">
          <a:xfrm>
            <a:off x="4845212" y="785965"/>
            <a:ext cx="10318588" cy="3837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3" descr="Nguyễn Quang Sáng - Một người thầy truyện ngắn của tôi - Báo Đồng Nai điện  tử"/>
          <p:cNvPicPr/>
          <p:nvPr/>
        </p:nvPicPr>
        <p:blipFill>
          <a:blip r:embed="rId10">
            <a:extLst>
              <a:ext uri="{28A0092B-C50C-407E-A947-70E740481C1C}">
                <a14:useLocalDpi xmlns:a14="http://schemas.microsoft.com/office/drawing/2010/main" val="0"/>
              </a:ext>
            </a:extLst>
          </a:blip>
          <a:srcRect/>
          <a:stretch>
            <a:fillRect/>
          </a:stretch>
        </p:blipFill>
        <p:spPr bwMode="auto">
          <a:xfrm>
            <a:off x="2814283" y="5177029"/>
            <a:ext cx="6119275" cy="3182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0414" y="5158299"/>
            <a:ext cx="7971786" cy="33197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4733435" y="8930044"/>
            <a:ext cx="8480207" cy="755400"/>
          </a:xfrm>
          <a:prstGeom prst="rect">
            <a:avLst/>
          </a:prstGeom>
        </p:spPr>
        <p:txBody>
          <a:bodyPr wrap="none">
            <a:spAutoFit/>
          </a:bodyPr>
          <a:lstStyle/>
          <a:p>
            <a:pPr>
              <a:lnSpc>
                <a:spcPct val="115000"/>
              </a:lnSpc>
              <a:spcAft>
                <a:spcPts val="0"/>
              </a:spcAft>
            </a:pPr>
            <a:r>
              <a:rPr lang="vi-VN" sz="4000" b="1" dirty="0">
                <a:latin typeface="Times New Roman" panose="02020603050405020304" pitchFamily="18" charset="0"/>
                <a:ea typeface="Calibri" panose="020F0502020204030204" pitchFamily="34" charset="0"/>
                <a:cs typeface="Times New Roman" panose="02020603050405020304" pitchFamily="18" charset="0"/>
              </a:rPr>
              <a:t>Các sáng tác của Nguyễn Quang Sáng</a:t>
            </a:r>
            <a:endParaRPr lang="en-GB"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7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4238</Words>
  <Application>Microsoft Office PowerPoint</Application>
  <PresentationFormat>Custom</PresentationFormat>
  <Paragraphs>260</Paragraphs>
  <Slides>51</Slides>
  <Notes>0</Notes>
  <HiddenSlides>0</HiddenSlides>
  <MMClips>3</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4" baseType="lpstr">
      <vt:lpstr>MS Mincho</vt:lpstr>
      <vt:lpstr>#9Slide05 Angelline</vt:lpstr>
      <vt:lpstr>#9Slide07 SVNDessert Menu Scrip</vt:lpstr>
      <vt:lpstr>Anicon Sans</vt:lpstr>
      <vt:lpstr>Arial</vt:lpstr>
      <vt:lpstr>Calibri</vt:lpstr>
      <vt:lpstr>Calibri Light</vt:lpstr>
      <vt:lpstr>Stella</vt:lpstr>
      <vt:lpstr>Tahoma</vt:lpstr>
      <vt:lpstr>Times New Roman</vt:lpstr>
      <vt:lpstr>Office Theme</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White Blue Illustrative Playful Group Project Presentation</dc:title>
  <cp:lastModifiedBy>Admin</cp:lastModifiedBy>
  <cp:revision>189</cp:revision>
  <dcterms:created xsi:type="dcterms:W3CDTF">2006-08-16T00:00:00Z</dcterms:created>
  <dcterms:modified xsi:type="dcterms:W3CDTF">2025-04-28T06:27:35Z</dcterms:modified>
  <dc:identifier>DAFoCcfEHnw</dc:identifier>
</cp:coreProperties>
</file>