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1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09A1B-AD0A-4DAF-907A-8CB93FEFA6D6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14D0A-64CD-46D1-B473-BEEFCF6DEA6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695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B14D0A-64CD-46D1-B473-BEEFCF6DEA6B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9673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408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0772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3214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966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24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1080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3785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222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8202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7477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1304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0641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886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4496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196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002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64411-93BF-4F6F-9672-0A907FF39270}" type="datetimeFigureOut">
              <a:rPr lang="vi-VN" smtClean="0"/>
              <a:t>15/05/2023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91AF2A-1F50-42A7-9374-6E71D43821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668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5.wmf"/><Relationship Id="rId7" Type="http://schemas.openxmlformats.org/officeDocument/2006/relationships/image" Target="../media/image17.e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3.wmf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4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1.bin"/><Relationship Id="rId5" Type="http://schemas.openxmlformats.org/officeDocument/2006/relationships/image" Target="../media/image21.emf"/><Relationship Id="rId10" Type="http://schemas.openxmlformats.org/officeDocument/2006/relationships/image" Target="../media/image23.emf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audio" Target="../media/audio1.wav"/><Relationship Id="rId7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F45C2-D3E9-A846-C333-C33BB4B2A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4084" y="133012"/>
            <a:ext cx="9144000" cy="781388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THPT………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27BCD-037D-F0C0-F705-CC9AAA617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5202238"/>
            <a:ext cx="9144000" cy="1655762"/>
          </a:xfrm>
        </p:spPr>
        <p:txBody>
          <a:bodyPr/>
          <a:lstStyle/>
          <a:p>
            <a:r>
              <a:rPr lang="en-US" dirty="0"/>
              <a:t>GV: ……………………………………………………..</a:t>
            </a:r>
            <a:endParaRPr lang="vi-V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24C69B-29E2-1F4F-24FB-2AF1B6563177}"/>
              </a:ext>
            </a:extLst>
          </p:cNvPr>
          <p:cNvSpPr txBox="1"/>
          <p:nvPr/>
        </p:nvSpPr>
        <p:spPr>
          <a:xfrm>
            <a:off x="1863776" y="1695436"/>
            <a:ext cx="8464445" cy="2412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 14. TÍNH BIẾN THIÊN ENTHALPY CỦA PHẢN ỨNG HOÁ HỌC </a:t>
            </a:r>
            <a:endParaRPr lang="vi-VN" sz="40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32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A1B7B1-325E-E7E0-7FB8-A2226DDBD5F6}"/>
              </a:ext>
            </a:extLst>
          </p:cNvPr>
          <p:cNvSpPr txBox="1"/>
          <p:nvPr/>
        </p:nvSpPr>
        <p:spPr>
          <a:xfrm>
            <a:off x="648325" y="500942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3FD23D-2C0E-F2D9-B6FC-0DD0EFDF9E15}"/>
              </a:ext>
            </a:extLst>
          </p:cNvPr>
          <p:cNvGrpSpPr/>
          <p:nvPr/>
        </p:nvGrpSpPr>
        <p:grpSpPr>
          <a:xfrm>
            <a:off x="648324" y="2392364"/>
            <a:ext cx="10519347" cy="4117007"/>
            <a:chOff x="648324" y="2392364"/>
            <a:chExt cx="10519347" cy="411700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79B1D5A-24DC-1988-F53F-7D9894DFDC8D}"/>
                </a:ext>
              </a:extLst>
            </p:cNvPr>
            <p:cNvSpPr txBox="1"/>
            <p:nvPr/>
          </p:nvSpPr>
          <p:spPr>
            <a:xfrm>
              <a:off x="648324" y="2392364"/>
              <a:ext cx="10519347" cy="11567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4: Cho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endPara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5567103-8411-BF8D-57A5-937E92FDF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14007" y="3968892"/>
              <a:ext cx="8829205" cy="13526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C453403-3F0F-3D05-4186-68194B48EFF0}"/>
                </a:ext>
              </a:extLst>
            </p:cNvPr>
            <p:cNvSpPr txBox="1"/>
            <p:nvPr/>
          </p:nvSpPr>
          <p:spPr>
            <a:xfrm>
              <a:off x="648324" y="5353157"/>
              <a:ext cx="9455046" cy="11562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enthalpy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30000"/>
                </a:lnSpc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(g) + 3CO(g) </a:t>
              </a:r>
              <a:r>
                <a:rPr lang="en-US" sz="2800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→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O(g) + 3CO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(g)</a:t>
              </a:r>
              <a:endParaRPr lang="vi-VN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275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2BD649-34EC-2453-FDA8-DBED84656109}"/>
              </a:ext>
            </a:extLst>
          </p:cNvPr>
          <p:cNvSpPr txBox="1"/>
          <p:nvPr/>
        </p:nvSpPr>
        <p:spPr>
          <a:xfrm>
            <a:off x="648325" y="500942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62FA9F14-2B53-F29E-2476-5E2DA129D7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071206"/>
              </p:ext>
            </p:extLst>
          </p:nvPr>
        </p:nvGraphicFramePr>
        <p:xfrm>
          <a:off x="4794250" y="2371725"/>
          <a:ext cx="1143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20" imgH="126720" progId="Equation.DSMT4">
                  <p:embed/>
                </p:oleObj>
              </mc:Choice>
              <mc:Fallback>
                <p:oleObj name="Equation" r:id="rId2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09E7C3B1-5D25-0441-BE7B-D59DBEFA7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0854891"/>
              </p:ext>
            </p:extLst>
          </p:nvPr>
        </p:nvGraphicFramePr>
        <p:xfrm>
          <a:off x="6038850" y="3363913"/>
          <a:ext cx="114300" cy="12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120" imgH="126720" progId="Equation.DSMT4">
                  <p:embed/>
                </p:oleObj>
              </mc:Choice>
              <mc:Fallback>
                <p:oleObj name="Equation" r:id="rId4" imgW="114120" imgH="126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38850" y="3363913"/>
                        <a:ext cx="114300" cy="12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4991A738-EA52-6CC7-9DF2-E9A55792F325}"/>
              </a:ext>
            </a:extLst>
          </p:cNvPr>
          <p:cNvGrpSpPr/>
          <p:nvPr/>
        </p:nvGrpSpPr>
        <p:grpSpPr>
          <a:xfrm>
            <a:off x="648325" y="1972563"/>
            <a:ext cx="9204335" cy="4171979"/>
            <a:chOff x="648325" y="1972563"/>
            <a:chExt cx="9204335" cy="417197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3DFBD4C-98D2-A003-D671-64AEB47ED524}"/>
                </a:ext>
              </a:extLst>
            </p:cNvPr>
            <p:cNvSpPr txBox="1"/>
            <p:nvPr/>
          </p:nvSpPr>
          <p:spPr>
            <a:xfrm>
              <a:off x="648325" y="1972563"/>
              <a:ext cx="6093500" cy="5961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Theo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công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thức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(2), ta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: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8B7EE0AE-9365-27C6-D53B-661679BCA33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0206342"/>
                </p:ext>
              </p:extLst>
            </p:nvPr>
          </p:nvGraphicFramePr>
          <p:xfrm>
            <a:off x="768246" y="2743653"/>
            <a:ext cx="8105931" cy="15580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589720" imgH="534285" progId="Equation.DSMT4">
                    <p:embed/>
                  </p:oleObj>
                </mc:Choice>
                <mc:Fallback>
                  <p:oleObj name="Equation" r:id="rId6" imgW="2589720" imgH="53428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768246" y="2743653"/>
                          <a:ext cx="8105931" cy="15580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81A5D8A-40DF-A776-64A8-4A85CEA9103F}"/>
                </a:ext>
              </a:extLst>
            </p:cNvPr>
            <p:cNvSpPr txBox="1"/>
            <p:nvPr/>
          </p:nvSpPr>
          <p:spPr>
            <a:xfrm>
              <a:off x="1023078" y="4491672"/>
              <a:ext cx="882958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= 82,05 + 3*(-393,50)-9,16-3*(-110,5) = -776,11 kJ</a:t>
              </a:r>
              <a:endParaRPr lang="vi-VN" sz="28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E93FA32-2667-2F52-C555-1A48B31F8E4F}"/>
                </a:ext>
              </a:extLst>
            </p:cNvPr>
            <p:cNvSpPr txBox="1"/>
            <p:nvPr/>
          </p:nvSpPr>
          <p:spPr>
            <a:xfrm>
              <a:off x="648325" y="5621322"/>
              <a:ext cx="768995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Do </a:t>
              </a:r>
              <a:endParaRPr lang="vi-VN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22" name="Object 21">
              <a:extLst>
                <a:ext uri="{FF2B5EF4-FFF2-40B4-BE49-F238E27FC236}">
                  <a16:creationId xmlns:a16="http://schemas.microsoft.com/office/drawing/2014/main" id="{3B183DD3-E46B-F5C7-2FE3-6A3E04F8AE6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2381181"/>
                </p:ext>
              </p:extLst>
            </p:nvPr>
          </p:nvGraphicFramePr>
          <p:xfrm>
            <a:off x="1535920" y="5621322"/>
            <a:ext cx="1065819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523558" imgH="257409" progId="Equation.DSMT4">
                    <p:embed/>
                  </p:oleObj>
                </mc:Choice>
                <mc:Fallback>
                  <p:oleObj name="Equation" r:id="rId8" imgW="523558" imgH="2574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535920" y="5621322"/>
                          <a:ext cx="1065819" cy="523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D8CBC87-C50C-CEDF-78AA-57D0031D9376}"/>
                </a:ext>
              </a:extLst>
            </p:cNvPr>
            <p:cNvSpPr txBox="1"/>
            <p:nvPr/>
          </p:nvSpPr>
          <p:spPr>
            <a:xfrm>
              <a:off x="2720340" y="5621322"/>
              <a:ext cx="609219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&lt; 0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nên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toả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.</a:t>
              </a:r>
              <a:endParaRPr lang="vi-VN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3544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493F81D-B93B-9AAC-870E-11D186F22EB3}"/>
              </a:ext>
            </a:extLst>
          </p:cNvPr>
          <p:cNvGrpSpPr/>
          <p:nvPr/>
        </p:nvGrpSpPr>
        <p:grpSpPr>
          <a:xfrm>
            <a:off x="760095" y="1004054"/>
            <a:ext cx="9583118" cy="3869884"/>
            <a:chOff x="760095" y="1004054"/>
            <a:chExt cx="9583118" cy="3869884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C819FCA-E7F7-05B2-EA95-2B3722F421B9}"/>
                </a:ext>
              </a:extLst>
            </p:cNvPr>
            <p:cNvSpPr txBox="1"/>
            <p:nvPr/>
          </p:nvSpPr>
          <p:spPr>
            <a:xfrm>
              <a:off x="760095" y="1004054"/>
              <a:ext cx="609219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phương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trình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hoá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học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tổng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quát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:</a:t>
              </a:r>
              <a:endParaRPr lang="vi-VN" dirty="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1AD1AF69-09F1-1862-FFC5-7D3AAF5B3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3968" y="1004054"/>
              <a:ext cx="147290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+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9D21F698-AF48-BFD2-A900-CDE49902BC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55168644"/>
                </p:ext>
              </p:extLst>
            </p:nvPr>
          </p:nvGraphicFramePr>
          <p:xfrm>
            <a:off x="7853753" y="1024354"/>
            <a:ext cx="891540" cy="6686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90417" imgH="139639" progId="Equation.DSMT4">
                    <p:embed/>
                  </p:oleObj>
                </mc:Choice>
                <mc:Fallback>
                  <p:oleObj name="Equation" r:id="rId2" imgW="190417" imgH="139639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853753" y="1024354"/>
                          <a:ext cx="891540" cy="66865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648F15CB-BC22-165F-A6B2-86CCBB7AD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5293" y="1004054"/>
              <a:ext cx="133081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m +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nN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FF39A31-C7CA-8282-8226-AD637B1D7A0F}"/>
                </a:ext>
              </a:extLst>
            </p:cNvPr>
            <p:cNvSpPr txBox="1"/>
            <p:nvPr/>
          </p:nvSpPr>
          <p:spPr>
            <a:xfrm>
              <a:off x="884419" y="2000151"/>
              <a:ext cx="945879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tính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được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biến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enthalpy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chuẩn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một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hoá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học</a:t>
              </a:r>
              <a:endParaRPr lang="vi-VN" sz="2800" dirty="0"/>
            </a:p>
          </p:txBody>
        </p:sp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DED7488B-434A-81F3-72B9-A5F1363B303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22140857"/>
                </p:ext>
              </p:extLst>
            </p:nvPr>
          </p:nvGraphicFramePr>
          <p:xfrm>
            <a:off x="1556698" y="3130863"/>
            <a:ext cx="8424471" cy="1743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577960" imgH="533160" progId="Equation.DSMT4">
                    <p:embed/>
                  </p:oleObj>
                </mc:Choice>
                <mc:Fallback>
                  <p:oleObj name="Equation" r:id="rId4" imgW="2577960" imgH="53316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556698" y="3130863"/>
                          <a:ext cx="8424471" cy="17430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615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654F6C-97A6-50F8-2905-F0B072056D66}"/>
              </a:ext>
            </a:extLst>
          </p:cNvPr>
          <p:cNvSpPr txBox="1"/>
          <p:nvPr/>
        </p:nvSpPr>
        <p:spPr>
          <a:xfrm>
            <a:off x="97099" y="587478"/>
            <a:ext cx="11133944" cy="75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Củng</a:t>
            </a: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cố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851CBDB-69A5-2899-D642-AA65DDF9BC51}"/>
              </a:ext>
            </a:extLst>
          </p:cNvPr>
          <p:cNvGrpSpPr/>
          <p:nvPr/>
        </p:nvGrpSpPr>
        <p:grpSpPr>
          <a:xfrm>
            <a:off x="30034" y="1437388"/>
            <a:ext cx="15561356" cy="1793469"/>
            <a:chOff x="30034" y="1437388"/>
            <a:chExt cx="15561356" cy="1793469"/>
          </a:xfrm>
        </p:grpSpPr>
        <p:sp>
          <p:nvSpPr>
            <p:cNvPr id="4" name="Rectangle 2">
              <a:extLst>
                <a:ext uri="{FF2B5EF4-FFF2-40B4-BE49-F238E27FC236}">
                  <a16:creationId xmlns:a16="http://schemas.microsoft.com/office/drawing/2014/main" id="{1F647C3D-5A0E-22D1-0745-16BAE35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4" y="1437605"/>
              <a:ext cx="2698175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1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Câu</a:t>
              </a:r>
              <a:r>
                <a:rPr kumimoji="0" lang="en-US" altLang="vi-VN" sz="28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1: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Xác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định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>
              <a:extLst>
                <a:ext uri="{FF2B5EF4-FFF2-40B4-BE49-F238E27FC236}">
                  <a16:creationId xmlns:a16="http://schemas.microsoft.com/office/drawing/2014/main" id="{6C7E8CD8-CAC8-7EDC-1370-C1B574DFE1A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1583032"/>
                </p:ext>
              </p:extLst>
            </p:nvPr>
          </p:nvGraphicFramePr>
          <p:xfrm>
            <a:off x="2570422" y="1477835"/>
            <a:ext cx="983866" cy="4829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507339" imgH="266353" progId="Equation.DSMT4">
                    <p:embed/>
                  </p:oleObj>
                </mc:Choice>
                <mc:Fallback>
                  <p:oleObj name="Equation" r:id="rId2" imgW="507339" imgH="266353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70422" y="1477835"/>
                          <a:ext cx="983866" cy="4829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C3520EA9-EE2F-F1D3-77E3-B14B46F83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288" y="1437388"/>
              <a:ext cx="1203710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sau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dựa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v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à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bảng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gi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á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trị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E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ở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à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14.1: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3B80782D-0AC8-5801-1A1A-C5A6257885F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5538"/>
                </p:ext>
              </p:extLst>
            </p:nvPr>
          </p:nvGraphicFramePr>
          <p:xfrm>
            <a:off x="2728209" y="2045158"/>
            <a:ext cx="6685614" cy="589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808499" imgH="248035" progId="Equation.DSMT4">
                    <p:embed/>
                  </p:oleObj>
                </mc:Choice>
                <mc:Fallback>
                  <p:oleObj name="Equation" r:id="rId4" imgW="2808499" imgH="248035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728209" y="2045158"/>
                          <a:ext cx="6685614" cy="5895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50F24C-ADE3-EF09-0DB0-B236B5CEAECA}"/>
                </a:ext>
              </a:extLst>
            </p:cNvPr>
            <p:cNvSpPr txBox="1"/>
            <p:nvPr/>
          </p:nvSpPr>
          <p:spPr>
            <a:xfrm>
              <a:off x="1204212" y="2634732"/>
              <a:ext cx="7644982" cy="5961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toả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hay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?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242CF72-9A68-8B99-C953-A632B4888DE5}"/>
              </a:ext>
            </a:extLst>
          </p:cNvPr>
          <p:cNvGrpSpPr/>
          <p:nvPr/>
        </p:nvGrpSpPr>
        <p:grpSpPr>
          <a:xfrm>
            <a:off x="30034" y="3627143"/>
            <a:ext cx="15110399" cy="2774314"/>
            <a:chOff x="30034" y="3627143"/>
            <a:chExt cx="15110399" cy="2774314"/>
          </a:xfrm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7A33E5B3-4918-0D98-3E29-AAC0FF5FA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4" y="3627144"/>
              <a:ext cx="206492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Câu</a:t>
              </a:r>
              <a:r>
                <a:rPr kumimoji="0" lang="en-US" altLang="vi-VN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2: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í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4" name="Object 13">
              <a:extLst>
                <a:ext uri="{FF2B5EF4-FFF2-40B4-BE49-F238E27FC236}">
                  <a16:creationId xmlns:a16="http://schemas.microsoft.com/office/drawing/2014/main" id="{0E7A2355-2FED-E199-8938-24AA538C26B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7760549"/>
                </p:ext>
              </p:extLst>
            </p:nvPr>
          </p:nvGraphicFramePr>
          <p:xfrm>
            <a:off x="2037512" y="3627143"/>
            <a:ext cx="1065819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507339" imgH="266353" progId="Equation.DSMT4">
                    <p:embed/>
                  </p:oleObj>
                </mc:Choice>
                <mc:Fallback>
                  <p:oleObj name="Equation" r:id="rId6" imgW="507339" imgH="266353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7512" y="3627143"/>
                          <a:ext cx="1065819" cy="52322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3AA4DDC7-896B-1EE2-F666-78748596FC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3103331" y="3627143"/>
              <a:ext cx="1203710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2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sau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: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6" name="Object 15">
              <a:extLst>
                <a:ext uri="{FF2B5EF4-FFF2-40B4-BE49-F238E27FC236}">
                  <a16:creationId xmlns:a16="http://schemas.microsoft.com/office/drawing/2014/main" id="{CE216E01-65AB-EA75-E28F-D2369A4283C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2883190"/>
                </p:ext>
              </p:extLst>
            </p:nvPr>
          </p:nvGraphicFramePr>
          <p:xfrm>
            <a:off x="1379121" y="4214835"/>
            <a:ext cx="2553314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1161542" imgH="238301" progId="Equation.DSMT4">
                    <p:embed/>
                  </p:oleObj>
                </mc:Choice>
                <mc:Fallback>
                  <p:oleObj name="Equation" r:id="rId7" imgW="1161542" imgH="2383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379121" y="4214835"/>
                          <a:ext cx="2553314" cy="523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C05AAEE7-BDA4-909C-0927-892CF77E767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5108112"/>
                </p:ext>
              </p:extLst>
            </p:nvPr>
          </p:nvGraphicFramePr>
          <p:xfrm>
            <a:off x="1349508" y="4802526"/>
            <a:ext cx="2553313" cy="52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9" imgW="1161542" imgH="238301" progId="Equation.DSMT4">
                    <p:embed/>
                  </p:oleObj>
                </mc:Choice>
                <mc:Fallback>
                  <p:oleObj name="Equation" r:id="rId9" imgW="1161542" imgH="238301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49508" y="4802526"/>
                          <a:ext cx="2553313" cy="523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5FCF969-7993-34B0-BE05-3795A7A33E00}"/>
                </a:ext>
              </a:extLst>
            </p:cNvPr>
            <p:cNvSpPr txBox="1"/>
            <p:nvPr/>
          </p:nvSpPr>
          <p:spPr>
            <a:xfrm>
              <a:off x="97099" y="5447350"/>
              <a:ext cx="3125786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hệ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giữa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giá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trị</a:t>
              </a:r>
              <a:endParaRPr lang="vi-VN" sz="2800" dirty="0"/>
            </a:p>
          </p:txBody>
        </p:sp>
        <p:graphicFrame>
          <p:nvGraphicFramePr>
            <p:cNvPr id="21" name="Object 20">
              <a:extLst>
                <a:ext uri="{FF2B5EF4-FFF2-40B4-BE49-F238E27FC236}">
                  <a16:creationId xmlns:a16="http://schemas.microsoft.com/office/drawing/2014/main" id="{5F800DFD-183D-B2B8-12B7-17999A95EE5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6014768"/>
                </p:ext>
              </p:extLst>
            </p:nvPr>
          </p:nvGraphicFramePr>
          <p:xfrm>
            <a:off x="2937128" y="5420612"/>
            <a:ext cx="1234320" cy="6059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523558" imgH="257409" progId="Equation.DSMT4">
                    <p:embed/>
                  </p:oleObj>
                </mc:Choice>
                <mc:Fallback>
                  <p:oleObj name="Equation" r:id="rId11" imgW="523558" imgH="257409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937128" y="5420612"/>
                          <a:ext cx="1234320" cy="60593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45578EF-4FAA-AEC4-CA3C-8C8B7A770FE1}"/>
                </a:ext>
              </a:extLst>
            </p:cNvPr>
            <p:cNvSpPr txBox="1"/>
            <p:nvPr/>
          </p:nvSpPr>
          <p:spPr>
            <a:xfrm>
              <a:off x="4171448" y="5447350"/>
              <a:ext cx="7565850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với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độ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bền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, 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và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giải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thích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,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phân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tử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gồm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1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đôi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O=O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và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1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đơn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</a:rPr>
                <a:t> O-O</a:t>
              </a:r>
              <a:endParaRPr lang="vi-VN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0300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1627A8-643E-29C3-4B3D-700F123B7C26}"/>
              </a:ext>
            </a:extLst>
          </p:cNvPr>
          <p:cNvSpPr txBox="1"/>
          <p:nvPr/>
        </p:nvSpPr>
        <p:spPr>
          <a:xfrm>
            <a:off x="-112764" y="213812"/>
            <a:ext cx="11133944" cy="75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Củng</a:t>
            </a: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cap="all" dirty="0" err="1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cố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041809-9A94-653D-8AEF-178B67AD7B82}"/>
              </a:ext>
            </a:extLst>
          </p:cNvPr>
          <p:cNvGrpSpPr/>
          <p:nvPr/>
        </p:nvGrpSpPr>
        <p:grpSpPr>
          <a:xfrm>
            <a:off x="378501" y="1338902"/>
            <a:ext cx="11448738" cy="4155594"/>
            <a:chOff x="378501" y="1338902"/>
            <a:chExt cx="11448738" cy="415559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00CC422-E3BD-6CFF-0552-5901E82C343C}"/>
                </a:ext>
              </a:extLst>
            </p:cNvPr>
            <p:cNvSpPr txBox="1"/>
            <p:nvPr/>
          </p:nvSpPr>
          <p:spPr>
            <a:xfrm>
              <a:off x="378501" y="1338902"/>
              <a:ext cx="11448738" cy="1716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b="1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Câu</a:t>
              </a:r>
              <a:r>
                <a:rPr lang="en-US" sz="2800" b="1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3: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enthalpy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phân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huỷ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trinitroglycerin (C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5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(NO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)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)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theo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phương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trình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(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nhiệt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tạo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nitroglycerin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-370,15 kJ/mol):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9CBCB883-C572-92E6-EC8C-10B4DB3B3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1999" y="3429000"/>
              <a:ext cx="304282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4 C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5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(NO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)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3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(s) 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aphicFrame>
          <p:nvGraphicFramePr>
            <p:cNvPr id="12" name="Object 11">
              <a:extLst>
                <a:ext uri="{FF2B5EF4-FFF2-40B4-BE49-F238E27FC236}">
                  <a16:creationId xmlns:a16="http://schemas.microsoft.com/office/drawing/2014/main" id="{4A103506-D073-891C-4FF6-FF6B70187B9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13313011"/>
                </p:ext>
              </p:extLst>
            </p:nvPr>
          </p:nvGraphicFramePr>
          <p:xfrm>
            <a:off x="3947409" y="3269663"/>
            <a:ext cx="1215790" cy="648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31613" imgH="228501" progId="Equation.DSMT4">
                    <p:embed/>
                  </p:oleObj>
                </mc:Choice>
                <mc:Fallback>
                  <p:oleObj name="Equation" r:id="rId2" imgW="431613" imgH="228501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7409" y="3269663"/>
                          <a:ext cx="1215790" cy="64842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C626A36A-2997-7861-69FE-61B2FBA4FD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5194001" y="3394864"/>
              <a:ext cx="609600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6N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(g) + 12CO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(g) + 10H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O(g) + 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(g)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7BA1D7C-B595-AB36-4A0B-3439EB7F45A8}"/>
                </a:ext>
              </a:extLst>
            </p:cNvPr>
            <p:cNvSpPr txBox="1"/>
            <p:nvPr/>
          </p:nvSpPr>
          <p:spPr>
            <a:xfrm>
              <a:off x="644577" y="4338217"/>
              <a:ext cx="10987790" cy="11562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giải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thích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vì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sao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trinitroglycerin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được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dụng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làm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phần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thuốc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súng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không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khói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.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42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9D1840-7005-D9A7-5E39-4A09B78E7B6A}"/>
              </a:ext>
            </a:extLst>
          </p:cNvPr>
          <p:cNvSpPr txBox="1"/>
          <p:nvPr/>
        </p:nvSpPr>
        <p:spPr>
          <a:xfrm>
            <a:off x="-142744" y="289434"/>
            <a:ext cx="11133944" cy="75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VẬN DỤNG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3640D07-7D21-33BD-0772-5EB8C16A2BD0}"/>
              </a:ext>
            </a:extLst>
          </p:cNvPr>
          <p:cNvGrpSpPr/>
          <p:nvPr/>
        </p:nvGrpSpPr>
        <p:grpSpPr>
          <a:xfrm>
            <a:off x="704539" y="1508104"/>
            <a:ext cx="10747946" cy="4952561"/>
            <a:chOff x="704539" y="1508104"/>
            <a:chExt cx="10747946" cy="495256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1DB906-0C8D-E989-D718-36A74C7C43B9}"/>
                </a:ext>
              </a:extLst>
            </p:cNvPr>
            <p:cNvSpPr txBox="1"/>
            <p:nvPr/>
          </p:nvSpPr>
          <p:spPr>
            <a:xfrm>
              <a:off x="704539" y="1508104"/>
              <a:ext cx="10747946" cy="115627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Dựa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vào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số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liệu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về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năng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lượng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ở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bảng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14.1,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hãy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tính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biến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thiên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enthalpy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của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2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phản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ứng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sau</a:t>
              </a:r>
              <a:r>
                <a:rPr lang="en-US" sz="2800" dirty="0">
                  <a:solidFill>
                    <a:srgbClr val="0D0D0D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>
              <a:extLst>
                <a:ext uri="{FF2B5EF4-FFF2-40B4-BE49-F238E27FC236}">
                  <a16:creationId xmlns:a16="http://schemas.microsoft.com/office/drawing/2014/main" id="{A3C602D3-76D0-6885-75DD-AE3ECBDE63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6258299"/>
                </p:ext>
              </p:extLst>
            </p:nvPr>
          </p:nvGraphicFramePr>
          <p:xfrm>
            <a:off x="2782628" y="2921046"/>
            <a:ext cx="5897775" cy="783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008950" imgH="267142" progId="Equation.DSMT4">
                    <p:embed/>
                  </p:oleObj>
                </mc:Choice>
                <mc:Fallback>
                  <p:oleObj name="Equation" r:id="rId2" imgW="2008950" imgH="26714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782628" y="2921046"/>
                          <a:ext cx="5897775" cy="78326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6">
              <a:extLst>
                <a:ext uri="{FF2B5EF4-FFF2-40B4-BE49-F238E27FC236}">
                  <a16:creationId xmlns:a16="http://schemas.microsoft.com/office/drawing/2014/main" id="{8FBEFBEA-B79E-ED90-DB38-A923E08770A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625476"/>
                </p:ext>
              </p:extLst>
            </p:nvPr>
          </p:nvGraphicFramePr>
          <p:xfrm>
            <a:off x="2583296" y="3704308"/>
            <a:ext cx="7025408" cy="6411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2922926" imgH="267142" progId="Equation.DSMT4">
                    <p:embed/>
                  </p:oleObj>
                </mc:Choice>
                <mc:Fallback>
                  <p:oleObj name="Equation" r:id="rId4" imgW="2922926" imgH="267142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583296" y="3704308"/>
                          <a:ext cx="7025408" cy="64110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35A763-8ECF-E6D9-900F-06BC19A2E6EE}"/>
                </a:ext>
              </a:extLst>
            </p:cNvPr>
            <p:cNvSpPr txBox="1"/>
            <p:nvPr/>
          </p:nvSpPr>
          <p:spPr>
            <a:xfrm>
              <a:off x="704540" y="4744233"/>
              <a:ext cx="10747945" cy="17164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800"/>
                </a:spcAft>
              </a:pP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So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sánh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quả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thu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được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từ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đó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2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hay C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7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16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nhiên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liệu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hiệu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quả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hơn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cho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lửa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(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biết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C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7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H</a:t>
              </a:r>
              <a:r>
                <a:rPr lang="en-US" sz="2800" baseline="-250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16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có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6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C-C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16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liên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kết</a:t>
              </a:r>
              <a:r>
                <a:rPr lang="en-US" sz="2800" dirty="0"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C-H).</a:t>
              </a:r>
              <a:endParaRPr lang="vi-VN" sz="2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5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E2EA-2ACB-0926-1593-C995D669F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589" y="118451"/>
            <a:ext cx="4588239" cy="70848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Ô CHỮ</a:t>
            </a:r>
            <a:endParaRPr lang="vi-VN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66AB31-46CB-0687-6F00-B470CAFFA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50675"/>
              </p:ext>
            </p:extLst>
          </p:nvPr>
        </p:nvGraphicFramePr>
        <p:xfrm>
          <a:off x="3268186" y="1309671"/>
          <a:ext cx="558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50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r>
                        <a:rPr lang="en-US" sz="5400" dirty="0">
                          <a:latin typeface="+mj-lt"/>
                        </a:rPr>
                        <a:t>T</a:t>
                      </a:r>
                      <a:endParaRPr lang="vi-VN" sz="5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O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Ả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I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Ệ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38090CA6-56BD-9712-08F5-0A93358207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267080"/>
              </p:ext>
            </p:extLst>
          </p:nvPr>
        </p:nvGraphicFramePr>
        <p:xfrm>
          <a:off x="1010090" y="2287434"/>
          <a:ext cx="1105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5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88834536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11243263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3551294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829329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0820202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2298411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97626544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3050772396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r>
                        <a:rPr lang="en-US" sz="5400" dirty="0">
                          <a:latin typeface="+mj-lt"/>
                        </a:rPr>
                        <a:t>E</a:t>
                      </a:r>
                      <a:endParaRPr lang="vi-VN" sz="5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A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L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P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Y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Ạ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O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T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À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F3C62083-F14D-65FE-0390-19904A935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31951"/>
              </p:ext>
            </p:extLst>
          </p:nvPr>
        </p:nvGraphicFramePr>
        <p:xfrm>
          <a:off x="1884598" y="3263042"/>
          <a:ext cx="486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104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786296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r>
                        <a:rPr lang="en-US" sz="5400" dirty="0">
                          <a:latin typeface="+mj-lt"/>
                        </a:rPr>
                        <a:t>T</a:t>
                      </a:r>
                      <a:endParaRPr lang="vi-VN" sz="54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Ấ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P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H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Ơ</a:t>
                      </a:r>
                      <a:endParaRPr lang="vi-VN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400" dirty="0"/>
                        <a:t>N</a:t>
                      </a:r>
                      <a:endParaRPr lang="vi-VN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AE600089-9B04-3565-6AEE-5F65B6C81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03735"/>
              </p:ext>
            </p:extLst>
          </p:nvPr>
        </p:nvGraphicFramePr>
        <p:xfrm>
          <a:off x="3268186" y="1297181"/>
          <a:ext cx="558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50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750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endParaRPr lang="vi-VN" sz="5400" dirty="0">
                        <a:latin typeface="+mj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4225FFAB-4FE0-4658-A2DB-89A66604B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098"/>
              </p:ext>
            </p:extLst>
          </p:nvPr>
        </p:nvGraphicFramePr>
        <p:xfrm>
          <a:off x="1010090" y="2287434"/>
          <a:ext cx="11052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50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82186404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888345368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112432636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43551294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8293295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980820202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2229841161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1976265440"/>
                    </a:ext>
                  </a:extLst>
                </a:gridCol>
                <a:gridCol w="690750">
                  <a:extLst>
                    <a:ext uri="{9D8B030D-6E8A-4147-A177-3AD203B41FA5}">
                      <a16:colId xmlns:a16="http://schemas.microsoft.com/office/drawing/2014/main" val="3050772396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endParaRPr lang="vi-VN" sz="5400" dirty="0">
                        <a:latin typeface="+mj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744CC5A2-81F4-425C-A43D-F2C7EACD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348634"/>
              </p:ext>
            </p:extLst>
          </p:nvPr>
        </p:nvGraphicFramePr>
        <p:xfrm>
          <a:off x="1932066" y="3250552"/>
          <a:ext cx="4860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191">
                  <a:extLst>
                    <a:ext uri="{9D8B030D-6E8A-4147-A177-3AD203B41FA5}">
                      <a16:colId xmlns:a16="http://schemas.microsoft.com/office/drawing/2014/main" val="2608744286"/>
                    </a:ext>
                  </a:extLst>
                </a:gridCol>
                <a:gridCol w="682209">
                  <a:extLst>
                    <a:ext uri="{9D8B030D-6E8A-4147-A177-3AD203B41FA5}">
                      <a16:colId xmlns:a16="http://schemas.microsoft.com/office/drawing/2014/main" val="2526270615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338470008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6292189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1085560661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2149670786"/>
                    </a:ext>
                  </a:extLst>
                </a:gridCol>
                <a:gridCol w="691320">
                  <a:extLst>
                    <a:ext uri="{9D8B030D-6E8A-4147-A177-3AD203B41FA5}">
                      <a16:colId xmlns:a16="http://schemas.microsoft.com/office/drawing/2014/main" val="465512180"/>
                    </a:ext>
                  </a:extLst>
                </a:gridCol>
              </a:tblGrid>
              <a:tr h="803040">
                <a:tc>
                  <a:txBody>
                    <a:bodyPr/>
                    <a:lstStyle/>
                    <a:p>
                      <a:endParaRPr lang="vi-VN" sz="5400" dirty="0">
                        <a:latin typeface="+mj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54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144374"/>
                  </a:ext>
                </a:extLst>
              </a:tr>
            </a:tbl>
          </a:graphicData>
        </a:graphic>
      </p:graphicFrame>
      <p:sp>
        <p:nvSpPr>
          <p:cNvPr id="3" name="Số 1">
            <a:extLst>
              <a:ext uri="{FF2B5EF4-FFF2-40B4-BE49-F238E27FC236}">
                <a16:creationId xmlns:a16="http://schemas.microsoft.com/office/drawing/2014/main" id="{11B23471-57D4-40A7-A370-660272FAA449}"/>
              </a:ext>
            </a:extLst>
          </p:cNvPr>
          <p:cNvSpPr/>
          <p:nvPr/>
        </p:nvSpPr>
        <p:spPr>
          <a:xfrm>
            <a:off x="2097375" y="1192784"/>
            <a:ext cx="986429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1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11" name="số 2">
            <a:extLst>
              <a:ext uri="{FF2B5EF4-FFF2-40B4-BE49-F238E27FC236}">
                <a16:creationId xmlns:a16="http://schemas.microsoft.com/office/drawing/2014/main" id="{769ED6E6-3856-F27C-1D59-021D4AEF8D13}"/>
              </a:ext>
            </a:extLst>
          </p:cNvPr>
          <p:cNvSpPr/>
          <p:nvPr/>
        </p:nvSpPr>
        <p:spPr>
          <a:xfrm>
            <a:off x="-65030" y="2218545"/>
            <a:ext cx="986429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2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15" name="số 3">
            <a:extLst>
              <a:ext uri="{FF2B5EF4-FFF2-40B4-BE49-F238E27FC236}">
                <a16:creationId xmlns:a16="http://schemas.microsoft.com/office/drawing/2014/main" id="{9D177BAD-E937-8130-2B4D-06C99B3BFF43}"/>
              </a:ext>
            </a:extLst>
          </p:cNvPr>
          <p:cNvSpPr/>
          <p:nvPr/>
        </p:nvSpPr>
        <p:spPr>
          <a:xfrm>
            <a:off x="814052" y="3250552"/>
            <a:ext cx="986429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3</a:t>
            </a:r>
            <a:endParaRPr lang="vi-VN" sz="4000" dirty="0">
              <a:solidFill>
                <a:srgbClr val="FF0000"/>
              </a:solidFill>
            </a:endParaRPr>
          </a:p>
        </p:txBody>
      </p:sp>
      <p:sp>
        <p:nvSpPr>
          <p:cNvPr id="6" name="câu 1">
            <a:extLst>
              <a:ext uri="{FF2B5EF4-FFF2-40B4-BE49-F238E27FC236}">
                <a16:creationId xmlns:a16="http://schemas.microsoft.com/office/drawing/2014/main" id="{3F2FD2EF-9FA1-D510-E114-8356C7AD77B5}"/>
              </a:ext>
            </a:extLst>
          </p:cNvPr>
          <p:cNvSpPr txBox="1"/>
          <p:nvPr/>
        </p:nvSpPr>
        <p:spPr>
          <a:xfrm>
            <a:off x="1010090" y="4820828"/>
            <a:ext cx="10667248" cy="1138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Sulfuric acid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toả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âu 2">
            <a:extLst>
              <a:ext uri="{FF2B5EF4-FFF2-40B4-BE49-F238E27FC236}">
                <a16:creationId xmlns:a16="http://schemas.microsoft.com/office/drawing/2014/main" id="{81558D30-4A9C-73AE-EF67-C5D804C196F7}"/>
              </a:ext>
            </a:extLst>
          </p:cNvPr>
          <p:cNvSpPr txBox="1"/>
          <p:nvPr/>
        </p:nvSpPr>
        <p:spPr>
          <a:xfrm>
            <a:off x="997974" y="4780782"/>
            <a:ext cx="10667248" cy="1138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mol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vi-VN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câu 3">
            <a:extLst>
              <a:ext uri="{FF2B5EF4-FFF2-40B4-BE49-F238E27FC236}">
                <a16:creationId xmlns:a16="http://schemas.microsoft.com/office/drawing/2014/main" id="{7B832329-2ECB-7B0E-8E8E-2D982E5560EF}"/>
              </a:ext>
            </a:extLst>
          </p:cNvPr>
          <p:cNvGrpSpPr/>
          <p:nvPr/>
        </p:nvGrpSpPr>
        <p:grpSpPr>
          <a:xfrm>
            <a:off x="985858" y="4774353"/>
            <a:ext cx="10667248" cy="1745059"/>
            <a:chOff x="4118050" y="889422"/>
            <a:chExt cx="10667248" cy="1745059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38AEF54-6462-C416-FF1F-983DEDD7D214}"/>
                </a:ext>
              </a:extLst>
            </p:cNvPr>
            <p:cNvGrpSpPr/>
            <p:nvPr/>
          </p:nvGrpSpPr>
          <p:grpSpPr>
            <a:xfrm>
              <a:off x="4118050" y="889422"/>
              <a:ext cx="10667248" cy="1742085"/>
              <a:chOff x="4058090" y="874906"/>
              <a:chExt cx="10667248" cy="174208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0C84759-AE43-EA31-898A-2262319E85EB}"/>
                  </a:ext>
                </a:extLst>
              </p:cNvPr>
              <p:cNvSpPr txBox="1"/>
              <p:nvPr/>
            </p:nvSpPr>
            <p:spPr>
              <a:xfrm>
                <a:off x="4058090" y="874906"/>
                <a:ext cx="10667248" cy="1661993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3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Câu</a:t>
                </a:r>
                <a:r>
                  <a:rPr lang="en-US" sz="3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3: 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Cho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phương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trình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nhiệt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hoá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học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3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</a:t>
                </a:r>
              </a:p>
              <a:p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sánh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trị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              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3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7" name="Object 6">
                <a:extLst>
                  <a:ext uri="{FF2B5EF4-FFF2-40B4-BE49-F238E27FC236}">
                    <a16:creationId xmlns:a16="http://schemas.microsoft.com/office/drawing/2014/main" id="{F7B76666-EAA6-FDB0-9D05-A4AB839648E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0473924"/>
                  </p:ext>
                </p:extLst>
              </p:nvPr>
            </p:nvGraphicFramePr>
            <p:xfrm>
              <a:off x="4497675" y="1320416"/>
              <a:ext cx="5302429" cy="7176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4" imgW="1688760" imgH="228600" progId="Equation.DSMT4">
                      <p:embed/>
                    </p:oleObj>
                  </mc:Choice>
                  <mc:Fallback>
                    <p:oleObj name="Equation" r:id="rId4" imgW="1688760" imgH="2286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5"/>
                          <a:stretch>
                            <a:fillRect/>
                          </a:stretch>
                        </p:blipFill>
                        <p:spPr>
                          <a:xfrm>
                            <a:off x="4497675" y="1320416"/>
                            <a:ext cx="5302429" cy="717622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" name="Object 8">
                <a:extLst>
                  <a:ext uri="{FF2B5EF4-FFF2-40B4-BE49-F238E27FC236}">
                    <a16:creationId xmlns:a16="http://schemas.microsoft.com/office/drawing/2014/main" id="{2B13E72B-0882-2F3C-AD68-0D43D478B5C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9939581"/>
                  </p:ext>
                </p:extLst>
              </p:nvPr>
            </p:nvGraphicFramePr>
            <p:xfrm>
              <a:off x="10094625" y="1362689"/>
              <a:ext cx="3251492" cy="60567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1295280" imgH="241200" progId="Equation.DSMT4">
                      <p:embed/>
                    </p:oleObj>
                  </mc:Choice>
                  <mc:Fallback>
                    <p:oleObj name="Equation" r:id="rId6" imgW="1295280" imgH="2412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7"/>
                          <a:stretch>
                            <a:fillRect/>
                          </a:stretch>
                        </p:blipFill>
                        <p:spPr>
                          <a:xfrm>
                            <a:off x="10094625" y="1362689"/>
                            <a:ext cx="3251492" cy="60567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8" name="Object 17">
                <a:extLst>
                  <a:ext uri="{FF2B5EF4-FFF2-40B4-BE49-F238E27FC236}">
                    <a16:creationId xmlns:a16="http://schemas.microsoft.com/office/drawing/2014/main" id="{A1813217-48AC-7016-77EB-7FD8C20047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88812995"/>
                  </p:ext>
                </p:extLst>
              </p:nvPr>
            </p:nvGraphicFramePr>
            <p:xfrm>
              <a:off x="6707581" y="1967976"/>
              <a:ext cx="1882144" cy="64901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736560" imgH="253800" progId="Equation.DSMT4">
                      <p:embed/>
                    </p:oleObj>
                  </mc:Choice>
                  <mc:Fallback>
                    <p:oleObj name="Equation" r:id="rId8" imgW="736560" imgH="25380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6707581" y="1967976"/>
                            <a:ext cx="1882144" cy="649015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4CF3749A-3FA5-DC9E-8015-870C520680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5690690"/>
                </p:ext>
              </p:extLst>
            </p:nvPr>
          </p:nvGraphicFramePr>
          <p:xfrm>
            <a:off x="9778276" y="1907908"/>
            <a:ext cx="2143390" cy="7265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49160" imgH="253800" progId="Equation.DSMT4">
                    <p:embed/>
                  </p:oleObj>
                </mc:Choice>
                <mc:Fallback>
                  <p:oleObj name="Equation" r:id="rId10" imgW="74916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9778276" y="1907908"/>
                          <a:ext cx="2143390" cy="72657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7150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  <p:bldP spid="1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26B09B-98B3-55F9-B73F-A516D53D7320}"/>
              </a:ext>
            </a:extLst>
          </p:cNvPr>
          <p:cNvSpPr txBox="1"/>
          <p:nvPr/>
        </p:nvSpPr>
        <p:spPr>
          <a:xfrm>
            <a:off x="389744" y="231119"/>
            <a:ext cx="11122701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XÁC ĐỊNH BIẾN THIÊN ENTHALPY CỦA PHẢN ỨNG DỰA VÀO NĂNG LƯỢNG LIÊN KẾT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83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6715D-120F-3A3E-3D0C-53176963A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A9CCE6-C4B1-DF59-52E9-787CD4AFB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715" y="1690688"/>
            <a:ext cx="11242623" cy="420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1E8F7C0-E2EE-0269-A3AB-6452183E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2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5EC64E-5C04-97F5-579C-89FEF5514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557" y="1469036"/>
            <a:ext cx="10679243" cy="502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85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41B4023-7B73-C230-5B51-76B52B56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3</a:t>
            </a:r>
            <a:endParaRPr 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373DD7-382D-54E2-F7E4-88F78F021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24067"/>
            <a:ext cx="10284502" cy="488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4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F2C6341-B92F-6175-50A8-DCC22BBB67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565111"/>
              </p:ext>
            </p:extLst>
          </p:nvPr>
        </p:nvGraphicFramePr>
        <p:xfrm>
          <a:off x="729522" y="2268667"/>
          <a:ext cx="10123358" cy="1403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43100" imgH="254000" progId="Equation.DSMT4">
                  <p:embed/>
                </p:oleObj>
              </mc:Choice>
              <mc:Fallback>
                <p:oleObj name="Equation" r:id="rId2" imgW="1943100" imgH="2540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522" y="2268667"/>
                        <a:ext cx="10123358" cy="14039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F8332F4-FC50-268D-F732-EA6588EA58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030378"/>
              </p:ext>
            </p:extLst>
          </p:nvPr>
        </p:nvGraphicFramePr>
        <p:xfrm>
          <a:off x="729522" y="4113862"/>
          <a:ext cx="10732958" cy="129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63800" imgH="254000" progId="Equation.DSMT4">
                  <p:embed/>
                </p:oleObj>
              </mc:Choice>
              <mc:Fallback>
                <p:oleObj name="Equation" r:id="rId4" imgW="2463800" imgH="254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522" y="4113862"/>
                        <a:ext cx="10732958" cy="1291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>
            <a:extLst>
              <a:ext uri="{FF2B5EF4-FFF2-40B4-BE49-F238E27FC236}">
                <a16:creationId xmlns:a16="http://schemas.microsoft.com/office/drawing/2014/main" id="{1FF15214-DAA7-EEF9-D88A-79D9D63A8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5FD1D62-82E3-B44D-1701-1C229C48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vi-VN" sz="1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kumimoji="0" lang="vi-VN" altLang="vi-VN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vi-V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603113B-8E39-D633-9E38-C81870DBD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1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4CB3E8-647E-93F8-A138-9FED67EB1331}"/>
              </a:ext>
            </a:extLst>
          </p:cNvPr>
          <p:cNvSpPr txBox="1"/>
          <p:nvPr/>
        </p:nvSpPr>
        <p:spPr>
          <a:xfrm>
            <a:off x="404734" y="714375"/>
            <a:ext cx="107329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anthalpy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lượng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3600" b="1" dirty="0"/>
          </a:p>
        </p:txBody>
      </p:sp>
    </p:spTree>
    <p:extLst>
      <p:ext uri="{BB962C8B-B14F-4D97-AF65-F5344CB8AC3E}">
        <p14:creationId xmlns:p14="http://schemas.microsoft.com/office/powerpoint/2010/main" val="282030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A1B7B1-325E-E7E0-7FB8-A2226DDBD5F6}"/>
              </a:ext>
            </a:extLst>
          </p:cNvPr>
          <p:cNvSpPr txBox="1"/>
          <p:nvPr/>
        </p:nvSpPr>
        <p:spPr>
          <a:xfrm>
            <a:off x="648325" y="500942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10BF44-93D5-BA4B-9CED-137D26AF7569}"/>
              </a:ext>
            </a:extLst>
          </p:cNvPr>
          <p:cNvGrpSpPr/>
          <p:nvPr/>
        </p:nvGrpSpPr>
        <p:grpSpPr>
          <a:xfrm>
            <a:off x="648325" y="2176366"/>
            <a:ext cx="10219544" cy="3219364"/>
            <a:chOff x="648325" y="1771632"/>
            <a:chExt cx="10219544" cy="3219364"/>
          </a:xfrm>
        </p:grpSpPr>
        <p:sp>
          <p:nvSpPr>
            <p:cNvPr id="6" name="Rectangle 2">
              <a:extLst>
                <a:ext uri="{FF2B5EF4-FFF2-40B4-BE49-F238E27FC236}">
                  <a16:creationId xmlns:a16="http://schemas.microsoft.com/office/drawing/2014/main" id="{10F56118-4480-AA4A-1868-60A93A2E1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325" y="1771632"/>
              <a:ext cx="10219544" cy="1231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3: Cho enthalpy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thành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tương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vi-V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2049" name="Picture 2">
              <a:extLst>
                <a:ext uri="{FF2B5EF4-FFF2-40B4-BE49-F238E27FC236}">
                  <a16:creationId xmlns:a16="http://schemas.microsoft.com/office/drawing/2014/main" id="{E6CB48E3-7560-9369-E31D-8B44D29ED4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866" y="2729091"/>
              <a:ext cx="7296462" cy="10283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3CDB0903-4825-157C-3ADD-088318BE4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325" y="4036889"/>
              <a:ext cx="8540645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biến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thiên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enthalpy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phản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vi-VN" sz="2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endParaRPr>
            </a:p>
            <a:p>
              <a:pPr marL="0" marR="0" lvl="0" indent="0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2NO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(g) 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→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N­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</a:t>
              </a:r>
              <a:r>
                <a:rPr kumimoji="0" lang="en-US" altLang="vi-VN" sz="2800" b="0" i="0" u="none" strike="noStrike" cap="none" normalizeH="0" baseline="-30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(g)</a:t>
              </a:r>
              <a:endParaRPr kumimoji="0" lang="en-US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04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288787-A7C1-0AF9-EFBB-46F69E2434E1}"/>
              </a:ext>
            </a:extLst>
          </p:cNvPr>
          <p:cNvSpPr txBox="1"/>
          <p:nvPr/>
        </p:nvSpPr>
        <p:spPr>
          <a:xfrm>
            <a:off x="412542" y="570417"/>
            <a:ext cx="11133944" cy="1471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3600" b="1" cap="all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XÁC ĐỊNH BIẾN THIÊN ENTHALPY CỦA PHẢN ỨNG DỰA VÀO ENTHALPY TẠO THÀNH</a:t>
            </a:r>
            <a:endParaRPr lang="vi-VN" sz="3600" b="1" cap="all" dirty="0">
              <a:solidFill>
                <a:srgbClr val="002060"/>
              </a:solidFill>
              <a:effectLst/>
              <a:latin typeface="Minion Pro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4AAB5A-D786-39F3-38E2-3B89E187E62E}"/>
              </a:ext>
            </a:extLst>
          </p:cNvPr>
          <p:cNvGrpSpPr/>
          <p:nvPr/>
        </p:nvGrpSpPr>
        <p:grpSpPr>
          <a:xfrm>
            <a:off x="764498" y="2211972"/>
            <a:ext cx="15762058" cy="3518644"/>
            <a:chOff x="764498" y="2211972"/>
            <a:chExt cx="15762058" cy="3518644"/>
          </a:xfrm>
        </p:grpSpPr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EBA57FB3-4B54-9DD2-56A9-7FD71AF6DB1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19502308"/>
                </p:ext>
              </p:extLst>
            </p:nvPr>
          </p:nvGraphicFramePr>
          <p:xfrm>
            <a:off x="3822492" y="4122294"/>
            <a:ext cx="437879" cy="1798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4102" imgH="126780" progId="Equation.DSMT4">
                    <p:embed/>
                  </p:oleObj>
                </mc:Choice>
                <mc:Fallback>
                  <p:oleObj name="Equation" r:id="rId2" imgW="114102" imgH="1267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2492" y="4122294"/>
                          <a:ext cx="437879" cy="17988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CC2C430-C55D-34FB-8528-861CC4E8E8DC}"/>
                </a:ext>
              </a:extLst>
            </p:cNvPr>
            <p:cNvGrpSpPr/>
            <p:nvPr/>
          </p:nvGrpSpPr>
          <p:grpSpPr>
            <a:xfrm>
              <a:off x="764498" y="2211972"/>
              <a:ext cx="15762058" cy="3518644"/>
              <a:chOff x="764498" y="2211972"/>
              <a:chExt cx="15762058" cy="3518644"/>
            </a:xfrm>
          </p:grpSpPr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51D6F101-0D3A-5EB2-D846-4261D572D5CF}"/>
                  </a:ext>
                </a:extLst>
              </p:cNvPr>
              <p:cNvGrpSpPr/>
              <p:nvPr/>
            </p:nvGrpSpPr>
            <p:grpSpPr>
              <a:xfrm>
                <a:off x="764498" y="2211972"/>
                <a:ext cx="15762058" cy="3518644"/>
                <a:chOff x="764498" y="2211972"/>
                <a:chExt cx="15762058" cy="3518644"/>
              </a:xfrm>
            </p:grpSpPr>
            <p:graphicFrame>
              <p:nvGraphicFramePr>
                <p:cNvPr id="4" name="Object 3">
                  <a:extLst>
                    <a:ext uri="{FF2B5EF4-FFF2-40B4-BE49-F238E27FC236}">
                      <a16:creationId xmlns:a16="http://schemas.microsoft.com/office/drawing/2014/main" id="{7CC63596-70BF-FFCA-72BD-73BC3B009A9A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100461072"/>
                    </p:ext>
                  </p:extLst>
                </p:nvPr>
              </p:nvGraphicFramePr>
              <p:xfrm>
                <a:off x="764498" y="2941607"/>
                <a:ext cx="8268919" cy="800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4" imgW="2654300" imgH="254000" progId="Equation.DSMT4">
                        <p:embed/>
                      </p:oleObj>
                    </mc:Choice>
                    <mc:Fallback>
                      <p:oleObj name="Equation" r:id="rId4" imgW="2654300" imgH="254000" progId="Equation.DSMT4">
                        <p:embed/>
                        <p:pic>
                          <p:nvPicPr>
                            <p:cNvPr id="0" name="Object 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64498" y="2941607"/>
                              <a:ext cx="8268919" cy="800218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6" name="Object 5">
                  <a:extLst>
                    <a:ext uri="{FF2B5EF4-FFF2-40B4-BE49-F238E27FC236}">
                      <a16:creationId xmlns:a16="http://schemas.microsoft.com/office/drawing/2014/main" id="{EAF10A89-0D09-EDFD-F876-A9006F1FC005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207302807"/>
                    </p:ext>
                  </p:extLst>
                </p:nvPr>
              </p:nvGraphicFramePr>
              <p:xfrm>
                <a:off x="764498" y="5096747"/>
                <a:ext cx="1648918" cy="63386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6" imgW="507339" imgH="266353" progId="Equation.DSMT4">
                        <p:embed/>
                      </p:oleObj>
                    </mc:Choice>
                    <mc:Fallback>
                      <p:oleObj name="Equation" r:id="rId6" imgW="507339" imgH="266353" progId="Equation.DSMT4">
                        <p:embed/>
                        <p:pic>
                          <p:nvPicPr>
                            <p:cNvPr id="0" name="Object 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764498" y="5096747"/>
                              <a:ext cx="1648918" cy="633869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7" name="Rectangle 4">
                  <a:extLst>
                    <a:ext uri="{FF2B5EF4-FFF2-40B4-BE49-F238E27FC236}">
                      <a16:creationId xmlns:a16="http://schemas.microsoft.com/office/drawing/2014/main" id="{9F811705-3411-5B3A-2565-37F325373D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4498" y="2211972"/>
                  <a:ext cx="3926075" cy="8002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non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Theo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công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thức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(2), ta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có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:</a:t>
                  </a:r>
                  <a:endParaRPr kumimoji="0" lang="vi-VN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vi-VN" altLang="vi-VN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" name="Rectangle 5">
                  <a:extLst>
                    <a:ext uri="{FF2B5EF4-FFF2-40B4-BE49-F238E27FC236}">
                      <a16:creationId xmlns:a16="http://schemas.microsoft.com/office/drawing/2014/main" id="{F70811C2-A5CC-BB8B-551F-58DD6487E1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3515" y="3911760"/>
                  <a:ext cx="14263041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= 9,16 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–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2 </a:t>
                  </a:r>
                  <a:endPara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0" name="Rectangle 7">
                  <a:extLst>
                    <a:ext uri="{FF2B5EF4-FFF2-40B4-BE49-F238E27FC236}">
                      <a16:creationId xmlns:a16="http://schemas.microsoft.com/office/drawing/2014/main" id="{1BCECBFE-1103-DE4A-4F46-21A3D23F6B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63515" y="5152071"/>
                  <a:ext cx="12341901" cy="5232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just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&lt; 0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nên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phản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ứng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toả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kumimoji="0" lang="en-US" altLang="vi-VN" sz="2800" b="0" i="0" u="none" strike="noStrike" cap="none" normalizeH="0" baseline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nhiệt</a:t>
                  </a:r>
                  <a:r>
                    <a:rPr kumimoji="0" lang="en-US" altLang="vi-VN" sz="2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 panose="020B0604020202020204" pitchFamily="34" charset="0"/>
                      <a:cs typeface="Times New Roman" panose="02020603050405020304" pitchFamily="18" charset="0"/>
                    </a:rPr>
                    <a:t>.</a:t>
                  </a:r>
                  <a:endPara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15F1BC7-49EF-53EB-6018-423B48656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22492" y="3935696"/>
                <a:ext cx="3073277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vi-VN" sz="2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33,20 = -57,24 kJ</a:t>
                </a:r>
                <a:endParaRPr kumimoji="0" lang="en-US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509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266</TotalTime>
  <Words>625</Words>
  <Application>Microsoft Office PowerPoint</Application>
  <PresentationFormat>Widescreen</PresentationFormat>
  <Paragraphs>88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Minion Pro</vt:lpstr>
      <vt:lpstr>Times New Roman</vt:lpstr>
      <vt:lpstr>Trebuchet MS</vt:lpstr>
      <vt:lpstr>Wingdings 3</vt:lpstr>
      <vt:lpstr>Facet</vt:lpstr>
      <vt:lpstr>Equation</vt:lpstr>
      <vt:lpstr>Trường THPT………</vt:lpstr>
      <vt:lpstr>TRÒ CHƠI Ô CHỮ</vt:lpstr>
      <vt:lpstr>PowerPoint Presentation</vt:lpstr>
      <vt:lpstr>PHIẾU HỌC TẬP SỐ 1</vt:lpstr>
      <vt:lpstr>PHIẾU HỌC TẬP SỐ 2</vt:lpstr>
      <vt:lpstr>PHIẾU HỌC TẬP SỐ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THPT………</dc:title>
  <dc:creator>Windows 11</dc:creator>
  <cp:lastModifiedBy>Trần Ngọc Giang Châu</cp:lastModifiedBy>
  <cp:revision>18</cp:revision>
  <dcterms:created xsi:type="dcterms:W3CDTF">2022-07-24T13:40:59Z</dcterms:created>
  <dcterms:modified xsi:type="dcterms:W3CDTF">2023-05-15T08:12:04Z</dcterms:modified>
</cp:coreProperties>
</file>