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6"/>
  </p:notesMasterIdLst>
  <p:sldIdLst>
    <p:sldId id="314" r:id="rId2"/>
    <p:sldId id="256" r:id="rId3"/>
    <p:sldId id="259" r:id="rId4"/>
    <p:sldId id="345" r:id="rId5"/>
    <p:sldId id="316" r:id="rId6"/>
    <p:sldId id="317" r:id="rId7"/>
    <p:sldId id="347" r:id="rId8"/>
    <p:sldId id="346" r:id="rId9"/>
    <p:sldId id="348" r:id="rId10"/>
    <p:sldId id="349" r:id="rId11"/>
    <p:sldId id="350" r:id="rId12"/>
    <p:sldId id="352" r:id="rId13"/>
    <p:sldId id="353" r:id="rId14"/>
    <p:sldId id="322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</p:sldIdLst>
  <p:sldSz cx="9144000" cy="5143500" type="screen16x9"/>
  <p:notesSz cx="6858000" cy="9144000"/>
  <p:embeddedFontLst>
    <p:embeddedFont>
      <p:font typeface="Jua" panose="020B0604020202020204" charset="-127"/>
      <p:regular r:id="rId27"/>
    </p:embeddedFont>
    <p:embeddedFont>
      <p:font typeface="Quicksand Medium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B17A72-9E07-480F-955D-5885F85E499C}">
  <a:tblStyle styleId="{8FB17A72-9E07-480F-955D-5885F85E49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24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18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32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502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919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657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720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êu đề và Bả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CF58BC-71B5-C754-4079-04B48876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Bảng 2">
            <a:extLst>
              <a:ext uri="{FF2B5EF4-FFF2-40B4-BE49-F238E27FC236}">
                <a16:creationId xmlns:a16="http://schemas.microsoft.com/office/drawing/2014/main" id="{118C3F59-FD75-7FF4-856D-9E15341EA2C5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74340E3-3F01-E7CE-2380-31FCC49A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A7282B-6A7C-AB89-AF07-B6A91D4E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CF627C7-B690-47D8-FE65-B2EAFE8E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EE66E4D-4AE2-4CB2-9C9E-8F418BFB8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10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0511-9226-49E3-A655-5258F79025D5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7561-93D3-4E15-91A1-174E04FB9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0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2" r:id="rId9"/>
    <p:sldLayoutId id="2147483663" r:id="rId10"/>
    <p:sldLayoutId id="2147483664" r:id="rId11"/>
    <p:sldLayoutId id="2147483665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 bwMode="auto">
          <a:xfrm>
            <a:off x="1376547" y="2017157"/>
            <a:ext cx="6842035" cy="1109186"/>
          </a:xfrm>
          <a:effectLst/>
          <a:scene3d>
            <a:camera prst="orthographicFront"/>
            <a:lightRig rig="threePt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rtlCol="0" anchor="ctr" anchorCtr="0" compatLnSpc="1">
            <a:no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00000"/>
              </a:lnSpc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CHÀO MỪNG QUÝ THẦY, CÔ </a:t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VỀ DỰ GIỜ THĂM LỚP</a:t>
            </a:r>
            <a:br>
              <a:rPr lang="en-US" sz="3000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 sz="30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9093" name="Picture 5" descr="ANd9GcRSA_n4Z8sgjD_kGemGJu_IV50v061IG71TtvocSkTUUhuGINMXv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10" y="3626584"/>
            <a:ext cx="1852136" cy="1606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092" name="Picture 4" descr="ANd9GcQKovbHu5YC9xNeaoLLeLLoTBowllJDqDEzSk1ZVd5wfo82_RwHfhOiDz5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63" y="3633847"/>
            <a:ext cx="1743072" cy="1689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1090669" y="166671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F0AE9C7-42CF-3167-0B17-D333AC7D7BAE}"/>
              </a:ext>
            </a:extLst>
          </p:cNvPr>
          <p:cNvSpPr txBox="1"/>
          <p:nvPr/>
        </p:nvSpPr>
        <p:spPr>
          <a:xfrm>
            <a:off x="738130" y="689891"/>
            <a:ext cx="7667740" cy="4096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trưng cho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phân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Nguyên nhân: do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nhân tăng,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năng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mạnh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tăng.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A: 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Nguyên nhân: do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tăng nên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năng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 &lt; Na &lt; Li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 &lt; S &lt;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1090669" y="166671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phi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F1FF070-B9CF-27B4-5F4F-F4CB1DB88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99" y="859316"/>
            <a:ext cx="7546554" cy="3657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PHIẾU BÀI TẬP SỐ 4</a:t>
            </a:r>
            <a:endParaRPr lang="en-US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6.3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phi kim?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phi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8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6775" y="627961"/>
            <a:ext cx="443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*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 KIM LOẠI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1777" y="681487"/>
            <a:ext cx="443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*TÍNH PHI KIM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09" y="1094060"/>
            <a:ext cx="4519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Là tính chất của một nguyên tố mà nguyên tử của nó dễ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electron) để trở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ion dương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4086" y="988211"/>
            <a:ext cx="5065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Là tính chất của một nguyên tố mà nguyên tử của nó dễ 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thu electron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 nhận electron) để trở 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 ion âm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5946" y="2118955"/>
            <a:ext cx="455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tử </a:t>
            </a:r>
            <a:r>
              <a:rPr lang="en-US" sz="1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 dễ mất electron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kim loại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của nguyên tố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 mạnh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20574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Nguyên tử </a:t>
            </a:r>
            <a:r>
              <a:rPr lang="en-US" sz="20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càng dễ thu electron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tính phi kim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của nguyên tố 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càng mạnh 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4539720" y="627961"/>
            <a:ext cx="32280" cy="2545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90453" y="3173150"/>
            <a:ext cx="1013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</a:t>
            </a:r>
            <a:r>
              <a:rPr lang="en-US" sz="1800" dirty="0"/>
              <a:t> </a:t>
            </a:r>
            <a:r>
              <a:rPr lang="vi-VN" sz="1800" dirty="0"/>
              <a:t>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Trong chu kì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,theo chiều tăng của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ĐTHN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kim loại </a:t>
            </a:r>
            <a:r>
              <a:rPr lang="vi-VN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vi-VN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414" y="3692389"/>
            <a:ext cx="871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,theo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ĐTHN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vi-V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185655"/>
            <a:ext cx="497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  <a:latin typeface="+mj-lt"/>
              </a:rPr>
              <a:t>Giải thích </a:t>
            </a:r>
            <a:r>
              <a:rPr lang="vi-VN" sz="1800" dirty="0">
                <a:latin typeface="+mj-lt"/>
              </a:rPr>
              <a:t>:-theo cấu hình electron</a:t>
            </a:r>
          </a:p>
          <a:p>
            <a:r>
              <a:rPr lang="vi-VN" sz="1800" dirty="0">
                <a:latin typeface="+mj-lt"/>
              </a:rPr>
              <a:t>                 - theo bán kính nguyên tử</a:t>
            </a:r>
            <a:endParaRPr lang="en-US" sz="1800" dirty="0">
              <a:latin typeface="+mj-lt"/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96116858-EE40-FBA6-E6AA-3A7EE0789772}"/>
              </a:ext>
            </a:extLst>
          </p:cNvPr>
          <p:cNvSpPr txBox="1"/>
          <p:nvPr/>
        </p:nvSpPr>
        <p:spPr>
          <a:xfrm>
            <a:off x="946457" y="-21202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3. Xu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phi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0070C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771182" y="192410"/>
            <a:ext cx="7844009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hydroxide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chu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52F31786-D7D1-8316-33AF-282195E8E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38" y="1146517"/>
            <a:ext cx="7656723" cy="380457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PHIẾU BÀI TẬP SỐ 5</a:t>
            </a:r>
            <a:endParaRPr lang="en-US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4,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6.2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công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A, chu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oxide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acid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base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oxide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hydroxide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công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hydroxide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A, chu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acid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base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hydroxide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1C86ED37-0B1A-4D2D-9869-76BB5B7F9DA8}"/>
              </a:ext>
            </a:extLst>
          </p:cNvPr>
          <p:cNvSpPr txBox="1"/>
          <p:nvPr/>
        </p:nvSpPr>
        <p:spPr>
          <a:xfrm>
            <a:off x="2362585" y="262657"/>
            <a:ext cx="32450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FF0066"/>
                </a:solidFill>
                <a:latin typeface="Times New Roman" panose="02020603050405020304" charset="0"/>
              </a:rPr>
              <a:t>LUYỆN TẬP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4A439A6-C6CF-7B98-8CD7-6ACA139DECBB}"/>
              </a:ext>
            </a:extLst>
          </p:cNvPr>
          <p:cNvSpPr txBox="1"/>
          <p:nvPr/>
        </p:nvSpPr>
        <p:spPr>
          <a:xfrm>
            <a:off x="802791" y="1146522"/>
            <a:ext cx="7538417" cy="228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pl-PL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1: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Trong 1 chu kì, bán kính nguyên tử các nguyên tố: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 theo chiều tăng của điện tích hạt nhân.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vi-VN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 theo chiều tăng của tính phi kim.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vi-VN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 theo chiều tăng của điện tích hạt nhân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 theo chiều tăng của tính kim loại</a:t>
            </a:r>
            <a:endParaRPr lang="en-US" sz="2400" dirty="0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41CDE23C-F659-3ED8-D0ED-1225E429D89D}"/>
              </a:ext>
            </a:extLst>
          </p:cNvPr>
          <p:cNvGrpSpPr>
            <a:grpSpLocks/>
          </p:cNvGrpSpPr>
          <p:nvPr/>
        </p:nvGrpSpPr>
        <p:grpSpPr bwMode="auto">
          <a:xfrm>
            <a:off x="774526" y="2571750"/>
            <a:ext cx="457200" cy="381000"/>
            <a:chOff x="1152" y="3600"/>
            <a:chExt cx="288" cy="240"/>
          </a:xfrm>
        </p:grpSpPr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0CDEAB3E-3F88-FDC2-B66A-287511B46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1B203BD9-71F0-B200-50DA-989E93390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82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E3E000E-FE5C-3B27-D092-7F7C3C4201C0}"/>
              </a:ext>
            </a:extLst>
          </p:cNvPr>
          <p:cNvSpPr txBox="1"/>
          <p:nvPr/>
        </p:nvSpPr>
        <p:spPr>
          <a:xfrm>
            <a:off x="1059873" y="917648"/>
            <a:ext cx="6889172" cy="2716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it-IT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2: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Trong chu kì, từ trái sang phải, theo chiều điện tích hạt nhân tăng dần: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 kim loại tăng, tính phi kim giảm.	   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 kim loại giảm, tính phi kim tăng.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 kim loại tăng, tính phi kim  tăng.	    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 kim loại giảm, tính phi kim giảm.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3818F6A1-5000-4AF4-5ACF-58766D96D6DE}"/>
              </a:ext>
            </a:extLst>
          </p:cNvPr>
          <p:cNvGrpSpPr>
            <a:grpSpLocks/>
          </p:cNvGrpSpPr>
          <p:nvPr/>
        </p:nvGrpSpPr>
        <p:grpSpPr bwMode="auto">
          <a:xfrm>
            <a:off x="1059873" y="2275872"/>
            <a:ext cx="457200" cy="381000"/>
            <a:chOff x="1152" y="3600"/>
            <a:chExt cx="288" cy="24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580ED4E-23E6-0A9C-7AAE-10338BACC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D4201297-589C-CA58-5B16-6A1116837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73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9C89564-3545-D7C4-0573-637F4A173068}"/>
              </a:ext>
            </a:extLst>
          </p:cNvPr>
          <p:cNvSpPr txBox="1"/>
          <p:nvPr/>
        </p:nvSpPr>
        <p:spPr>
          <a:xfrm>
            <a:off x="836468" y="975580"/>
            <a:ext cx="7471063" cy="2708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3: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cấu hình electron là: 1s</a:t>
            </a:r>
            <a:r>
              <a:rPr 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là: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B6F030-334E-E99D-0EF8-6160617E2883}"/>
              </a:ext>
            </a:extLst>
          </p:cNvPr>
          <p:cNvGrpSpPr>
            <a:grpSpLocks/>
          </p:cNvGrpSpPr>
          <p:nvPr/>
        </p:nvGrpSpPr>
        <p:grpSpPr bwMode="auto">
          <a:xfrm>
            <a:off x="836468" y="2436018"/>
            <a:ext cx="457200" cy="381000"/>
            <a:chOff x="1152" y="3600"/>
            <a:chExt cx="288" cy="24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FD19C134-6788-73C7-9423-0ECFF8CF5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15611EAC-99BE-74AC-0935-87552EEE36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030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D1202C6-98C3-B1BD-2F82-6132ED860D5A}"/>
              </a:ext>
            </a:extLst>
          </p:cNvPr>
          <p:cNvSpPr txBox="1"/>
          <p:nvPr/>
        </p:nvSpPr>
        <p:spPr>
          <a:xfrm>
            <a:off x="836468" y="1001159"/>
            <a:ext cx="7471063" cy="3141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fr-FR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fr-F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4: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chu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VIIA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oxit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 là: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O.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</a:t>
            </a:r>
            <a:r>
              <a:rPr lang="fr-F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24DF4470-290D-D931-E4EB-C09B93743555}"/>
              </a:ext>
            </a:extLst>
          </p:cNvPr>
          <p:cNvGrpSpPr>
            <a:grpSpLocks/>
          </p:cNvGrpSpPr>
          <p:nvPr/>
        </p:nvGrpSpPr>
        <p:grpSpPr bwMode="auto">
          <a:xfrm>
            <a:off x="836468" y="3221831"/>
            <a:ext cx="457200" cy="381000"/>
            <a:chOff x="1152" y="3600"/>
            <a:chExt cx="288" cy="24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2946A90F-5F98-448C-D788-502ECB176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17C7D331-C65C-C2B2-9B0C-471926C37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0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B78AA80-9BA4-DEF8-79DC-3EFE81C34E82}"/>
              </a:ext>
            </a:extLst>
          </p:cNvPr>
          <p:cNvSpPr txBox="1"/>
          <p:nvPr/>
        </p:nvSpPr>
        <p:spPr>
          <a:xfrm>
            <a:off x="935182" y="826000"/>
            <a:ext cx="7273636" cy="2716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nl-NL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5: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Độ âm điện của các nguyên tố : 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Cl, 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35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Br, 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53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ếp theo chiều giảm dần là: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 &gt; Cl &gt; Br &gt; I.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I&gt; Br &gt; Cl&gt; F.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Cl&gt; F &gt; I &gt; Br.			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&gt; Br&gt; F &gt; Cl.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4B98EC-753C-7027-C65E-D7954AEA4649}"/>
              </a:ext>
            </a:extLst>
          </p:cNvPr>
          <p:cNvGrpSpPr>
            <a:grpSpLocks/>
          </p:cNvGrpSpPr>
          <p:nvPr/>
        </p:nvGrpSpPr>
        <p:grpSpPr bwMode="auto">
          <a:xfrm>
            <a:off x="864394" y="1750219"/>
            <a:ext cx="457200" cy="381000"/>
            <a:chOff x="1152" y="3600"/>
            <a:chExt cx="288" cy="24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EF252D0C-0017-5F70-CF84-391C26709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1CAEDCC2-E148-EBDF-4168-6C3D6A08EB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65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CF116D-1BDE-D718-2B77-C64FEDD21CA8}"/>
              </a:ext>
            </a:extLst>
          </p:cNvPr>
          <p:cNvSpPr txBox="1"/>
          <p:nvPr/>
        </p:nvSpPr>
        <p:spPr>
          <a:xfrm>
            <a:off x="1042988" y="803381"/>
            <a:ext cx="6793706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6: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 (Z = 11), X (Z = 17), Y (Z = 9)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 (Z = 19).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A.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 &lt; X &lt; R &lt; Y.	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vi-VN" sz="2400" b="1" dirty="0">
                <a:solidFill>
                  <a:srgbClr val="33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 &lt; M &lt; X &lt; R.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 &lt; X &lt; Y &lt; R.	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vi-VN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 &lt; M &lt; 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&lt; Y.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27B2982A-0809-B571-606B-F9936DD83065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3721894"/>
            <a:ext cx="457200" cy="381000"/>
            <a:chOff x="1152" y="3600"/>
            <a:chExt cx="288" cy="240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D262C9E8-926A-47F9-F501-F2D5B0C20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5F8E3163-DA1B-94B1-36E4-529200BAC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47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319319" y="2148131"/>
            <a:ext cx="8251632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6 :</a:t>
            </a:r>
            <a:br>
              <a:rPr lang="vi-VN" sz="1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 HƯỚNG BIẾN ĐỔI MỘT SỐ TÍNH CHẤT CỦA NGUYÊN TỬ CÁC NGUYÊN TỐ, THÀNH PHẦN VÀ MỘT SỐ TÍNH CHẤT CỦA HỢP CHẤT TRONG MỘT CHU KỲ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vi-VN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74DCB0-79DD-CA06-67C1-816968FE4896}"/>
              </a:ext>
            </a:extLst>
          </p:cNvPr>
          <p:cNvSpPr txBox="1"/>
          <p:nvPr/>
        </p:nvSpPr>
        <p:spPr>
          <a:xfrm>
            <a:off x="1028700" y="755461"/>
            <a:ext cx="6679406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pt-B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7: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Cho các kí hiệu nguyên tử sau: 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F; 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Cl; 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35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Br; 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53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I. Bán kính nguyên tử của các nguyên tố halogen được xếp theo thứ tự tăng dần là: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Cl, Br, I.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I, Br, Cl, F.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Cl, Br, F, I.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Br, Cl, I, F.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61D5E6CC-F027-B722-99C1-89CB68256BC0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2190750"/>
            <a:ext cx="457200" cy="381000"/>
            <a:chOff x="1152" y="3600"/>
            <a:chExt cx="288" cy="240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2B01E3A8-6590-DC26-309F-4273B53B6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4F744856-7B64-BAAF-8120-6231DDD16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983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D2E372-DDDD-F998-EE17-1393ECDCCE4E}"/>
              </a:ext>
            </a:extLst>
          </p:cNvPr>
          <p:cNvSpPr txBox="1"/>
          <p:nvPr/>
        </p:nvSpPr>
        <p:spPr>
          <a:xfrm>
            <a:off x="1000125" y="572160"/>
            <a:ext cx="6643688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8: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dần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O, Li, Na.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Na, O, Li.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F, Li, O, Na.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Li, Na, O, F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7EF2B658-79D9-481C-C10F-D25AB74CD32D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1983581"/>
            <a:ext cx="457200" cy="381000"/>
            <a:chOff x="1152" y="3600"/>
            <a:chExt cx="288" cy="240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BCF343DA-0DBF-99CC-B851-6619C297F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1AC330D5-B03A-3A3B-DED4-440D1ED46D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22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711165F3-FBA5-BE64-E758-D427BCC88EDE}"/>
              </a:ext>
            </a:extLst>
          </p:cNvPr>
          <p:cNvGrpSpPr>
            <a:grpSpLocks/>
          </p:cNvGrpSpPr>
          <p:nvPr/>
        </p:nvGrpSpPr>
        <p:grpSpPr bwMode="auto">
          <a:xfrm>
            <a:off x="1119187" y="1891770"/>
            <a:ext cx="457200" cy="381000"/>
            <a:chOff x="1152" y="3600"/>
            <a:chExt cx="288" cy="240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98FC819B-2AC8-0EDC-C279-B777B4350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3AF92B3C-3FE1-CF62-A105-2D8204A949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72A0818-D729-2A36-010F-EADFB07D36F2}"/>
              </a:ext>
            </a:extLst>
          </p:cNvPr>
          <p:cNvSpPr txBox="1"/>
          <p:nvPr/>
        </p:nvSpPr>
        <p:spPr>
          <a:xfrm>
            <a:off x="1104900" y="548292"/>
            <a:ext cx="6731794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9: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Cho các nguyên tố: </a:t>
            </a:r>
            <a:r>
              <a:rPr lang="nl-NL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Na, </a:t>
            </a:r>
            <a:r>
              <a:rPr lang="nl-NL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Mg, </a:t>
            </a:r>
            <a:r>
              <a:rPr lang="nl-NL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Al, </a:t>
            </a:r>
            <a:r>
              <a:rPr lang="nl-NL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K. Dãy các nguyên tố nào sau đây được xếp  theo chiều tính kim loại tăng dần: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Al, Mg, Na, K.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Mg, Al, Na, K.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K, Na, Mg, Al.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Na, K, Mg,Al.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7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894C3E-28E2-246B-E6D2-27399072B7DE}"/>
              </a:ext>
            </a:extLst>
          </p:cNvPr>
          <p:cNvSpPr txBox="1"/>
          <p:nvPr/>
        </p:nvSpPr>
        <p:spPr>
          <a:xfrm>
            <a:off x="1064418" y="608860"/>
            <a:ext cx="6650831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pt-B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10: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Cho số hiệu các nguyên tố Mg=12, Al=13, K=19, Ca=20. Tính bazơ của các oxit tăng dần trong dãy: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  <a:tab pos="3261360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MgO,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		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  <a:tab pos="3261360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MgO,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MgO,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		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MgO.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0E8F4B2C-1654-FB16-2AD0-D12B7A0BED99}"/>
              </a:ext>
            </a:extLst>
          </p:cNvPr>
          <p:cNvGrpSpPr>
            <a:grpSpLocks/>
          </p:cNvGrpSpPr>
          <p:nvPr/>
        </p:nvGrpSpPr>
        <p:grpSpPr bwMode="auto">
          <a:xfrm>
            <a:off x="1092994" y="2571750"/>
            <a:ext cx="457200" cy="381000"/>
            <a:chOff x="1152" y="3600"/>
            <a:chExt cx="288" cy="240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26EFA2E7-0542-B0A7-ECE1-C49E3669F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EFB8CCD0-DFF4-6715-C98D-5122AFC33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09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97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3288534" y="190344"/>
            <a:ext cx="256693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30">
            <a:extLst>
              <a:ext uri="{FF2B5EF4-FFF2-40B4-BE49-F238E27FC236}">
                <a16:creationId xmlns:a16="http://schemas.microsoft.com/office/drawing/2014/main" id="{A74A43CD-7A8F-41A1-9683-5F6CF8FAC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13" y="803542"/>
            <a:ext cx="7535538" cy="402184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 TẬP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endParaRPr lang="en-US" sz="2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cấu hình e nguyên tử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vị trí các nguyên tố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bảng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 thống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 hoàn?		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 (Z=3); Na (Z=11); K (Z=19)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(Z=15); S (Z=16); Cl (Z=17)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Nguyên tố nào là kim loại, phi kim? Vì sao? Chúng nhường hay nhận e trong các phản ứng hóa học? Cho biết nguyên tố nào có tính kim loại mạnh hơn (câu a), nguyên tố nào có tính phi kim mạnh hơn (câu b).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Viết công thức hóa học của các nguyên tố trên với oxygen, nhận xét cách xác định hóa trị của các nguyên tố đó ?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3288534" y="190344"/>
            <a:ext cx="256693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4A90A50-2A59-84DA-BF2B-A4B668672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334" y="870334"/>
            <a:ext cx="7535536" cy="382285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PHIẾU BÀI TẬP SỐ 1</a:t>
            </a:r>
            <a:endParaRPr lang="en-US" sz="2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Li: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3, CK 2, nhóm IA, kim loại, Li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Na: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11, CK 3, nhóm IA, kim loại, Na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K: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19, CK 4, nhóm IA, kim loại, K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 có tính kim loại mạnh hơn.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P: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15, CK 3, nhóm VA, phi kim, P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S: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16, CK 3, nhóm VIA, phi kim, SO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Cl: : 1s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ô 17, CK 3, nhóm VIIA, phi kim, Cl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l-PL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 có tính phi kim mạnh hơn.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Hóa trị của nguyên tố trong hợp chất với oxygen bằng số thứ tự nhóm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4DCE80-59BA-4D01-BC1F-1AEB0EE2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43" y="1384840"/>
            <a:ext cx="6337652" cy="6561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t-IT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 hướng biến đổi bán kính nguyên </a:t>
            </a:r>
            <a:r>
              <a:rPr lang="it-IT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tử”</a:t>
            </a:r>
            <a:endParaRPr lang="en-US" sz="2400" dirty="0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4B9BA668-D749-4B2E-8844-F926153B1F3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00410" y="538556"/>
            <a:ext cx="5343180" cy="656100"/>
          </a:xfrm>
        </p:spPr>
        <p:txBody>
          <a:bodyPr/>
          <a:lstStyle/>
          <a:p>
            <a:r>
              <a:rPr lang="en-US" dirty="0"/>
              <a:t>NỘI DUNG CHÍNH</a:t>
            </a:r>
          </a:p>
        </p:txBody>
      </p:sp>
      <p:sp>
        <p:nvSpPr>
          <p:cNvPr id="5" name="Tiêu đề 1">
            <a:extLst>
              <a:ext uri="{FF2B5EF4-FFF2-40B4-BE49-F238E27FC236}">
                <a16:creationId xmlns:a16="http://schemas.microsoft.com/office/drawing/2014/main" id="{F9514674-3DDE-42AD-98CD-9A6175B0D9C9}"/>
              </a:ext>
            </a:extLst>
          </p:cNvPr>
          <p:cNvSpPr txBox="1">
            <a:spLocks/>
          </p:cNvSpPr>
          <p:nvPr/>
        </p:nvSpPr>
        <p:spPr>
          <a:xfrm>
            <a:off x="-135157" y="1950414"/>
            <a:ext cx="6337652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56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3000" dirty="0"/>
              <a:t> 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endParaRPr lang="en-US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C2E9FAF9-C8D5-485E-8A2A-90EB309A24A5}"/>
              </a:ext>
            </a:extLst>
          </p:cNvPr>
          <p:cNvSpPr txBox="1">
            <a:spLocks/>
          </p:cNvSpPr>
          <p:nvPr/>
        </p:nvSpPr>
        <p:spPr>
          <a:xfrm>
            <a:off x="527332" y="2697040"/>
            <a:ext cx="6541464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56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phi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5B223911-4AED-4EF1-AC43-5ACF7C115B96}"/>
              </a:ext>
            </a:extLst>
          </p:cNvPr>
          <p:cNvSpPr txBox="1">
            <a:spLocks/>
          </p:cNvSpPr>
          <p:nvPr/>
        </p:nvSpPr>
        <p:spPr>
          <a:xfrm>
            <a:off x="831035" y="3588602"/>
            <a:ext cx="748193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56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hydroxide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chu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it-IT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t-IT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6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991517" y="320907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bán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kính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D0E332F-CA75-00A7-14E3-EED53236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49" y="1211855"/>
            <a:ext cx="7403335" cy="334912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 TẬP </a:t>
            </a:r>
            <a:r>
              <a:rPr lang="fr-FR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endParaRPr lang="en-US" sz="2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6.1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ử?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29CC906-9AD9-3EDF-99D5-E7DB785F1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02" y="10714"/>
            <a:ext cx="9011796" cy="766763"/>
          </a:xfrm>
        </p:spPr>
        <p:txBody>
          <a:bodyPr/>
          <a:lstStyle/>
          <a:p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nm</a:t>
            </a:r>
          </a:p>
        </p:txBody>
      </p:sp>
      <p:graphicFrame>
        <p:nvGraphicFramePr>
          <p:cNvPr id="69635" name="Group 3">
            <a:extLst>
              <a:ext uri="{FF2B5EF4-FFF2-40B4-BE49-F238E27FC236}">
                <a16:creationId xmlns:a16="http://schemas.microsoft.com/office/drawing/2014/main" id="{86DD265E-5DE1-F153-67B1-ACCC32F213C8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95489504"/>
              </p:ext>
            </p:extLst>
          </p:nvPr>
        </p:nvGraphicFramePr>
        <p:xfrm>
          <a:off x="2022871" y="807457"/>
          <a:ext cx="5784058" cy="4039362"/>
        </p:xfrm>
        <a:graphic>
          <a:graphicData uri="http://schemas.openxmlformats.org/drawingml/2006/table">
            <a:tbl>
              <a:tblPr/>
              <a:tblGrid>
                <a:gridCol w="826294">
                  <a:extLst>
                    <a:ext uri="{9D8B030D-6E8A-4147-A177-3AD203B41FA5}">
                      <a16:colId xmlns:a16="http://schemas.microsoft.com/office/drawing/2014/main" val="854784056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2405073926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2117946770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3538353784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957596320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828496894"/>
                    </a:ext>
                  </a:extLst>
                </a:gridCol>
                <a:gridCol w="826294">
                  <a:extLst>
                    <a:ext uri="{9D8B030D-6E8A-4147-A177-3AD203B41FA5}">
                      <a16:colId xmlns:a16="http://schemas.microsoft.com/office/drawing/2014/main" val="3165201146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IA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IIA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IIIA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IVA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VIIA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822886"/>
                  </a:ext>
                </a:extLst>
              </a:tr>
              <a:tr h="772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0,123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0,089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0,080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0,077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0,070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0,066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0.064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57805"/>
                  </a:ext>
                </a:extLst>
              </a:tr>
              <a:tr h="772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0,157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0,136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0,125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0,117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0,110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0,104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0,099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345049"/>
                  </a:ext>
                </a:extLst>
              </a:tr>
              <a:tr h="1005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0,203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0,174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0,125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0,122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0,121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0,117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0,114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938587"/>
                  </a:ext>
                </a:extLst>
              </a:tr>
              <a:tr h="1074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0,216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0,191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0,150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0,140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0,140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0,137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0,133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563932"/>
                  </a:ext>
                </a:extLst>
              </a:tr>
            </a:tbl>
          </a:graphicData>
        </a:graphic>
      </p:graphicFrame>
      <p:sp>
        <p:nvSpPr>
          <p:cNvPr id="69695" name="Oval 63">
            <a:extLst>
              <a:ext uri="{FF2B5EF4-FFF2-40B4-BE49-F238E27FC236}">
                <a16:creationId xmlns:a16="http://schemas.microsoft.com/office/drawing/2014/main" id="{A3D532AE-2B67-B094-6A52-9E609C2D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428" y="1308497"/>
            <a:ext cx="403622" cy="342900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Li</a:t>
            </a:r>
          </a:p>
        </p:txBody>
      </p:sp>
      <p:sp>
        <p:nvSpPr>
          <p:cNvPr id="69696" name="Oval 64">
            <a:extLst>
              <a:ext uri="{FF2B5EF4-FFF2-40B4-BE49-F238E27FC236}">
                <a16:creationId xmlns:a16="http://schemas.microsoft.com/office/drawing/2014/main" id="{A9AE8D56-5795-754E-CD0E-91A6C078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156" y="1319213"/>
            <a:ext cx="342900" cy="2857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69697" name="Oval 65">
            <a:extLst>
              <a:ext uri="{FF2B5EF4-FFF2-40B4-BE49-F238E27FC236}">
                <a16:creationId xmlns:a16="http://schemas.microsoft.com/office/drawing/2014/main" id="{12C1004E-CBE6-828A-B2A7-AF0985B74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1340644"/>
            <a:ext cx="285750" cy="2857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69698" name="Oval 66">
            <a:extLst>
              <a:ext uri="{FF2B5EF4-FFF2-40B4-BE49-F238E27FC236}">
                <a16:creationId xmlns:a16="http://schemas.microsoft.com/office/drawing/2014/main" id="{DDC0EC72-FBEE-D1B7-A58A-BB96BB8D3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288" y="1353741"/>
            <a:ext cx="228600" cy="22860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69699" name="Oval 67">
            <a:extLst>
              <a:ext uri="{FF2B5EF4-FFF2-40B4-BE49-F238E27FC236}">
                <a16:creationId xmlns:a16="http://schemas.microsoft.com/office/drawing/2014/main" id="{2B890352-045B-B6A3-63EC-C849F578F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916" y="1314450"/>
            <a:ext cx="342900" cy="342900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Be</a:t>
            </a:r>
          </a:p>
        </p:txBody>
      </p:sp>
      <p:sp>
        <p:nvSpPr>
          <p:cNvPr id="69700" name="Oval 68">
            <a:extLst>
              <a:ext uri="{FF2B5EF4-FFF2-40B4-BE49-F238E27FC236}">
                <a16:creationId xmlns:a16="http://schemas.microsoft.com/office/drawing/2014/main" id="{B8FD1022-857A-8954-DEEC-CB575A649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8" y="1364456"/>
            <a:ext cx="171450" cy="1714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69701" name="Oval 69">
            <a:extLst>
              <a:ext uri="{FF2B5EF4-FFF2-40B4-BE49-F238E27FC236}">
                <a16:creationId xmlns:a16="http://schemas.microsoft.com/office/drawing/2014/main" id="{CF734E6E-8A11-E705-CEB5-881805308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706" y="1340644"/>
            <a:ext cx="285750" cy="2857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9702" name="Oval 70">
            <a:extLst>
              <a:ext uri="{FF2B5EF4-FFF2-40B4-BE49-F238E27FC236}">
                <a16:creationId xmlns:a16="http://schemas.microsoft.com/office/drawing/2014/main" id="{216395DF-8876-A418-6BE0-D682C49B1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4804" y="1987154"/>
            <a:ext cx="428625" cy="428625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Na</a:t>
            </a:r>
          </a:p>
        </p:txBody>
      </p:sp>
      <p:sp>
        <p:nvSpPr>
          <p:cNvPr id="69703" name="Oval 71">
            <a:extLst>
              <a:ext uri="{FF2B5EF4-FFF2-40B4-BE49-F238E27FC236}">
                <a16:creationId xmlns:a16="http://schemas.microsoft.com/office/drawing/2014/main" id="{68F7BDE8-2B45-36EA-2D9F-72A136F56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6207" y="1987154"/>
            <a:ext cx="369094" cy="369094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Al</a:t>
            </a:r>
          </a:p>
        </p:txBody>
      </p:sp>
      <p:sp>
        <p:nvSpPr>
          <p:cNvPr id="69704" name="Oval 72">
            <a:extLst>
              <a:ext uri="{FF2B5EF4-FFF2-40B4-BE49-F238E27FC236}">
                <a16:creationId xmlns:a16="http://schemas.microsoft.com/office/drawing/2014/main" id="{2D69AA58-AB63-5C57-0855-D709232B8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013347"/>
            <a:ext cx="357188" cy="357188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Si</a:t>
            </a:r>
          </a:p>
        </p:txBody>
      </p:sp>
      <p:sp>
        <p:nvSpPr>
          <p:cNvPr id="69705" name="Oval 73">
            <a:extLst>
              <a:ext uri="{FF2B5EF4-FFF2-40B4-BE49-F238E27FC236}">
                <a16:creationId xmlns:a16="http://schemas.microsoft.com/office/drawing/2014/main" id="{74500509-E66F-559B-A1AA-A19D675CD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760" y="2026444"/>
            <a:ext cx="333375" cy="333375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69706" name="Oval 74">
            <a:extLst>
              <a:ext uri="{FF2B5EF4-FFF2-40B4-BE49-F238E27FC236}">
                <a16:creationId xmlns:a16="http://schemas.microsoft.com/office/drawing/2014/main" id="{B67B0C42-D729-A416-BC56-7709B0A12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9679" y="1987154"/>
            <a:ext cx="428625" cy="428625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Mg</a:t>
            </a:r>
          </a:p>
        </p:txBody>
      </p:sp>
      <p:sp>
        <p:nvSpPr>
          <p:cNvPr id="69707" name="Oval 75">
            <a:extLst>
              <a:ext uri="{FF2B5EF4-FFF2-40B4-BE49-F238E27FC236}">
                <a16:creationId xmlns:a16="http://schemas.microsoft.com/office/drawing/2014/main" id="{6D5C8798-1531-E3B4-198D-7AFCDCCD0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2037160"/>
            <a:ext cx="223838" cy="223838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Cl</a:t>
            </a:r>
          </a:p>
        </p:txBody>
      </p:sp>
      <p:sp>
        <p:nvSpPr>
          <p:cNvPr id="69708" name="Oval 76">
            <a:extLst>
              <a:ext uri="{FF2B5EF4-FFF2-40B4-BE49-F238E27FC236}">
                <a16:creationId xmlns:a16="http://schemas.microsoft.com/office/drawing/2014/main" id="{8FD4A66D-13D5-82F2-4A1E-B95F7DDF4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2013347"/>
            <a:ext cx="357188" cy="357188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69709" name="Oval 77">
            <a:extLst>
              <a:ext uri="{FF2B5EF4-FFF2-40B4-BE49-F238E27FC236}">
                <a16:creationId xmlns:a16="http://schemas.microsoft.com/office/drawing/2014/main" id="{24D947CD-4709-CA9C-6808-00BE4618E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279" y="2771775"/>
            <a:ext cx="521494" cy="521494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K</a:t>
            </a:r>
          </a:p>
        </p:txBody>
      </p:sp>
      <p:sp>
        <p:nvSpPr>
          <p:cNvPr id="69710" name="Oval 78">
            <a:extLst>
              <a:ext uri="{FF2B5EF4-FFF2-40B4-BE49-F238E27FC236}">
                <a16:creationId xmlns:a16="http://schemas.microsoft.com/office/drawing/2014/main" id="{FE0701B9-D3DA-EED5-C3CF-E2339C914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681" y="2771775"/>
            <a:ext cx="448866" cy="448866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Ga</a:t>
            </a:r>
          </a:p>
        </p:txBody>
      </p:sp>
      <p:sp>
        <p:nvSpPr>
          <p:cNvPr id="69711" name="Oval 79">
            <a:extLst>
              <a:ext uri="{FF2B5EF4-FFF2-40B4-BE49-F238E27FC236}">
                <a16:creationId xmlns:a16="http://schemas.microsoft.com/office/drawing/2014/main" id="{B91B70F6-B7AE-E539-8DDD-4A603CD7F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2797969"/>
            <a:ext cx="434579" cy="434579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Ge</a:t>
            </a:r>
          </a:p>
        </p:txBody>
      </p:sp>
      <p:sp>
        <p:nvSpPr>
          <p:cNvPr id="69712" name="Oval 80">
            <a:extLst>
              <a:ext uri="{FF2B5EF4-FFF2-40B4-BE49-F238E27FC236}">
                <a16:creationId xmlns:a16="http://schemas.microsoft.com/office/drawing/2014/main" id="{BEFC276F-FB8E-22AC-0BC4-0DEC3D4A4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137" y="2811066"/>
            <a:ext cx="406004" cy="406003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Se</a:t>
            </a:r>
          </a:p>
        </p:txBody>
      </p:sp>
      <p:sp>
        <p:nvSpPr>
          <p:cNvPr id="69713" name="Oval 81">
            <a:extLst>
              <a:ext uri="{FF2B5EF4-FFF2-40B4-BE49-F238E27FC236}">
                <a16:creationId xmlns:a16="http://schemas.microsoft.com/office/drawing/2014/main" id="{70F21CD8-E884-764F-16BC-92CFA25D2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154" y="2771775"/>
            <a:ext cx="521494" cy="521494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Ca</a:t>
            </a:r>
          </a:p>
        </p:txBody>
      </p:sp>
      <p:sp>
        <p:nvSpPr>
          <p:cNvPr id="69714" name="Oval 82">
            <a:extLst>
              <a:ext uri="{FF2B5EF4-FFF2-40B4-BE49-F238E27FC236}">
                <a16:creationId xmlns:a16="http://schemas.microsoft.com/office/drawing/2014/main" id="{06592D41-6958-1986-C44C-AA63628CA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2821781"/>
            <a:ext cx="290513" cy="290513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Br</a:t>
            </a:r>
          </a:p>
        </p:txBody>
      </p:sp>
      <p:sp>
        <p:nvSpPr>
          <p:cNvPr id="69715" name="Oval 83">
            <a:extLst>
              <a:ext uri="{FF2B5EF4-FFF2-40B4-BE49-F238E27FC236}">
                <a16:creationId xmlns:a16="http://schemas.microsoft.com/office/drawing/2014/main" id="{F63BD0ED-DC15-AB68-EB54-82DFE0E8E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556" y="2797969"/>
            <a:ext cx="434579" cy="434579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As</a:t>
            </a:r>
          </a:p>
        </p:txBody>
      </p:sp>
      <p:sp>
        <p:nvSpPr>
          <p:cNvPr id="69716" name="Oval 84">
            <a:extLst>
              <a:ext uri="{FF2B5EF4-FFF2-40B4-BE49-F238E27FC236}">
                <a16:creationId xmlns:a16="http://schemas.microsoft.com/office/drawing/2014/main" id="{1C6560B5-9D8F-228C-7927-1D2753D66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794" y="3758804"/>
            <a:ext cx="607219" cy="607219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500">
                <a:solidFill>
                  <a:schemeClr val="bg1"/>
                </a:solidFill>
                <a:latin typeface="Arial" panose="020B0604020202020204" pitchFamily="34" charset="0"/>
              </a:rPr>
              <a:t>Rb</a:t>
            </a:r>
          </a:p>
        </p:txBody>
      </p:sp>
      <p:sp>
        <p:nvSpPr>
          <p:cNvPr id="69717" name="Oval 85">
            <a:extLst>
              <a:ext uri="{FF2B5EF4-FFF2-40B4-BE49-F238E27FC236}">
                <a16:creationId xmlns:a16="http://schemas.microsoft.com/office/drawing/2014/main" id="{AF5E5908-3D6B-B73C-9109-2B995420A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197" y="3758804"/>
            <a:ext cx="514350" cy="5143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69718" name="Oval 86">
            <a:extLst>
              <a:ext uri="{FF2B5EF4-FFF2-40B4-BE49-F238E27FC236}">
                <a16:creationId xmlns:a16="http://schemas.microsoft.com/office/drawing/2014/main" id="{D3C4CEDD-D45D-DD02-3B8A-ABDF64A09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642" y="3784998"/>
            <a:ext cx="448865" cy="448865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Sn</a:t>
            </a:r>
          </a:p>
        </p:txBody>
      </p:sp>
      <p:sp>
        <p:nvSpPr>
          <p:cNvPr id="69719" name="Oval 87">
            <a:extLst>
              <a:ext uri="{FF2B5EF4-FFF2-40B4-BE49-F238E27FC236}">
                <a16:creationId xmlns:a16="http://schemas.microsoft.com/office/drawing/2014/main" id="{FCF41431-4795-23DC-DD52-BB0320102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041" y="3798094"/>
            <a:ext cx="408384" cy="408385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</a:p>
        </p:txBody>
      </p:sp>
      <p:sp>
        <p:nvSpPr>
          <p:cNvPr id="69720" name="Oval 88">
            <a:extLst>
              <a:ext uri="{FF2B5EF4-FFF2-40B4-BE49-F238E27FC236}">
                <a16:creationId xmlns:a16="http://schemas.microsoft.com/office/drawing/2014/main" id="{4A432CD8-C78A-B9D3-EA3C-1F0D50D54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669" y="3758804"/>
            <a:ext cx="589360" cy="589359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Sr</a:t>
            </a:r>
          </a:p>
        </p:txBody>
      </p:sp>
      <p:sp>
        <p:nvSpPr>
          <p:cNvPr id="69721" name="Oval 89">
            <a:extLst>
              <a:ext uri="{FF2B5EF4-FFF2-40B4-BE49-F238E27FC236}">
                <a16:creationId xmlns:a16="http://schemas.microsoft.com/office/drawing/2014/main" id="{FCFB6070-1ED5-F53C-36AE-767FF16D9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485" y="3808810"/>
            <a:ext cx="355997" cy="355997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69722" name="Oval 90">
            <a:extLst>
              <a:ext uri="{FF2B5EF4-FFF2-40B4-BE49-F238E27FC236}">
                <a16:creationId xmlns:a16="http://schemas.microsoft.com/office/drawing/2014/main" id="{4AC170D9-DF9E-73F0-388F-71FE738C1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460" y="3784997"/>
            <a:ext cx="413147" cy="413147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Sb</a:t>
            </a:r>
          </a:p>
        </p:txBody>
      </p:sp>
      <p:sp>
        <p:nvSpPr>
          <p:cNvPr id="69723" name="Line 91">
            <a:extLst>
              <a:ext uri="{FF2B5EF4-FFF2-40B4-BE49-F238E27FC236}">
                <a16:creationId xmlns:a16="http://schemas.microsoft.com/office/drawing/2014/main" id="{BC181EA9-F4B7-32AC-B962-A5DE98F52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435" y="1028700"/>
            <a:ext cx="0" cy="3371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9724" name="Text Box 92">
            <a:extLst>
              <a:ext uri="{FF2B5EF4-FFF2-40B4-BE49-F238E27FC236}">
                <a16:creationId xmlns:a16="http://schemas.microsoft.com/office/drawing/2014/main" id="{E17B5EEB-0E20-2D1B-935B-CC299AF70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055" y="1170385"/>
            <a:ext cx="119419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tăng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dần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của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bán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kính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tử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69725" name="Text Box 93">
            <a:extLst>
              <a:ext uri="{FF2B5EF4-FFF2-40B4-BE49-F238E27FC236}">
                <a16:creationId xmlns:a16="http://schemas.microsoft.com/office/drawing/2014/main" id="{13192DD0-99AE-8299-D803-25CE6EA7D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49" y="4876800"/>
            <a:ext cx="57840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giảm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dần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của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bán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kính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tử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69726" name="Line 94">
            <a:extLst>
              <a:ext uri="{FF2B5EF4-FFF2-40B4-BE49-F238E27FC236}">
                <a16:creationId xmlns:a16="http://schemas.microsoft.com/office/drawing/2014/main" id="{8E74144A-7AC4-C5D0-AFB4-B36D83856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0300" y="4919663"/>
            <a:ext cx="502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23" grpId="0" animBg="1"/>
      <p:bldP spid="69724" grpId="0"/>
      <p:bldP spid="69725" grpId="0"/>
      <p:bldP spid="697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991517" y="320907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bán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kính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B764F6-3420-2FEC-DAA1-23AF6E58C0C3}"/>
              </a:ext>
            </a:extLst>
          </p:cNvPr>
          <p:cNvSpPr txBox="1"/>
          <p:nvPr/>
        </p:nvSpPr>
        <p:spPr>
          <a:xfrm>
            <a:off x="655503" y="1004592"/>
            <a:ext cx="7832993" cy="3711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 BKNT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Nguyên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 do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e, Z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=&gt; BKNT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A: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=&gt; BKNT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Nguyên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: do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 &lt; Na &lt; K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&lt; S &lt; P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>
            <a:extLst>
              <a:ext uri="{FF2B5EF4-FFF2-40B4-BE49-F238E27FC236}">
                <a16:creationId xmlns:a16="http://schemas.microsoft.com/office/drawing/2014/main" id="{C393D5A2-E71F-4599-A32E-1DCFE506867F}"/>
              </a:ext>
            </a:extLst>
          </p:cNvPr>
          <p:cNvSpPr txBox="1"/>
          <p:nvPr/>
        </p:nvSpPr>
        <p:spPr>
          <a:xfrm>
            <a:off x="1090669" y="166671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83A7C86-0459-5077-1025-313763A19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38" y="800059"/>
            <a:ext cx="7788924" cy="417677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 TẬP </a:t>
            </a:r>
            <a:r>
              <a:rPr lang="fr-FR" sz="2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endParaRPr lang="en-US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6.1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A.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trong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HTTH cho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trong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phân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sau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lệch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H</a:t>
            </a:r>
            <a:r>
              <a:rPr lang="vi-VN" sz="20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PCl</a:t>
            </a:r>
            <a:r>
              <a:rPr lang="vi-VN" sz="20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Phân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lệch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sao?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2195</Words>
  <Application>Microsoft Office PowerPoint</Application>
  <PresentationFormat>On-screen Show (16:9)</PresentationFormat>
  <Paragraphs>244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Quicksand Medium</vt:lpstr>
      <vt:lpstr>Times New Roman</vt:lpstr>
      <vt:lpstr>Calibri</vt:lpstr>
      <vt:lpstr>Arial</vt:lpstr>
      <vt:lpstr>Jua</vt:lpstr>
      <vt:lpstr>Nature Activities Binder by Slidesgo</vt:lpstr>
      <vt:lpstr>CHÀO MỪNG QUÝ THẦY, CÔ  VỀ DỰ GIỜ THĂM LỚP </vt:lpstr>
      <vt:lpstr>BÀI 6 :    XU HƯỚNG BIẾN ĐỔI MỘT SỐ TÍNH CHẤT CỦA NGUYÊN TỬ CÁC NGUYÊN TỐ, THÀNH PHẦN VÀ MỘT SỐ TÍNH CHẤT CỦA HỢP CHẤT TRONG MỘT CHU KỲ VÀ NHÓM.</vt:lpstr>
      <vt:lpstr>PowerPoint Presentation</vt:lpstr>
      <vt:lpstr>PowerPoint Presentation</vt:lpstr>
      <vt:lpstr>1. Xu hướng biến đổi bán kính nguyên tử”</vt:lpstr>
      <vt:lpstr>PowerPoint Presentation</vt:lpstr>
      <vt:lpstr> Bán kính nguyên tử của một số nguyên tố hoá học được biểu diễn bằng nm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THẦY, CÔ  ĐẾN DỰ GIỜ</dc:title>
  <dc:creator>HP</dc:creator>
  <cp:lastModifiedBy>Lê Thị Vinh</cp:lastModifiedBy>
  <cp:revision>32</cp:revision>
  <dcterms:modified xsi:type="dcterms:W3CDTF">2025-09-19T01:25:22Z</dcterms:modified>
</cp:coreProperties>
</file>