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2"/>
  </p:notesMasterIdLst>
  <p:sldIdLst>
    <p:sldId id="346" r:id="rId5"/>
    <p:sldId id="343" r:id="rId6"/>
    <p:sldId id="357" r:id="rId7"/>
    <p:sldId id="313" r:id="rId8"/>
    <p:sldId id="329" r:id="rId9"/>
    <p:sldId id="330" r:id="rId10"/>
    <p:sldId id="258" r:id="rId11"/>
    <p:sldId id="315" r:id="rId12"/>
    <p:sldId id="317" r:id="rId13"/>
    <p:sldId id="358" r:id="rId14"/>
    <p:sldId id="331" r:id="rId15"/>
    <p:sldId id="347" r:id="rId16"/>
    <p:sldId id="360" r:id="rId17"/>
    <p:sldId id="368" r:id="rId18"/>
    <p:sldId id="361" r:id="rId19"/>
    <p:sldId id="377" r:id="rId20"/>
    <p:sldId id="369" r:id="rId21"/>
    <p:sldId id="370" r:id="rId22"/>
    <p:sldId id="381" r:id="rId23"/>
    <p:sldId id="371" r:id="rId24"/>
    <p:sldId id="372" r:id="rId25"/>
    <p:sldId id="382" r:id="rId26"/>
    <p:sldId id="376" r:id="rId27"/>
    <p:sldId id="379" r:id="rId28"/>
    <p:sldId id="380" r:id="rId29"/>
    <p:sldId id="383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43"/>
            <p14:sldId id="357"/>
            <p14:sldId id="313"/>
            <p14:sldId id="329"/>
            <p14:sldId id="330"/>
            <p14:sldId id="258"/>
            <p14:sldId id="315"/>
            <p14:sldId id="317"/>
            <p14:sldId id="358"/>
            <p14:sldId id="331"/>
            <p14:sldId id="347"/>
            <p14:sldId id="360"/>
            <p14:sldId id="368"/>
            <p14:sldId id="361"/>
            <p14:sldId id="377"/>
            <p14:sldId id="369"/>
            <p14:sldId id="370"/>
            <p14:sldId id="381"/>
            <p14:sldId id="371"/>
            <p14:sldId id="372"/>
            <p14:sldId id="382"/>
            <p14:sldId id="376"/>
            <p14:sldId id="379"/>
            <p14:sldId id="380"/>
            <p14:sldId id="383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2883" autoAdjust="0"/>
  </p:normalViewPr>
  <p:slideViewPr>
    <p:cSldViewPr>
      <p:cViewPr>
        <p:scale>
          <a:sx n="71" d="100"/>
          <a:sy n="71" d="100"/>
        </p:scale>
        <p:origin x="-13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7934D-1CC4-42BD-A962-B337D779A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17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06B2-C28F-4D14-A64C-1249669EC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AA40-4507-4A18-A22E-790D49C58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37F4-FEAF-4460-B173-FA53BE1061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850-BA75-4225-A6AE-8201F5618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C5F9-C9AB-4023-9997-4E201C723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EA0F-C749-432A-9438-40A3F6F8F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466-87D3-4202-BCE1-08B1EDE0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043F-3B4B-41BA-895C-54DAAA47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B3A-6020-47FB-879A-9D1422D1B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733F-C9CA-4FBB-A712-A0F06AE84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DBB0-7779-4CDF-A0D6-BC23EC01A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AF96-C644-4CEC-B655-AAF763A2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9DA5-B5D7-4596-A4C9-B1F7FD3D3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FC4B-F175-4F89-9C6F-79ECC9577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9D42-01CA-4E4C-9F99-033C1903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7FB-F3B7-40DC-8E09-1255D0A51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74F4-3117-42F8-A2C1-6A1A90E9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BF4C-68CD-4240-9454-17113DED4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18-5DFA-41C1-A32C-0639D642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0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6C5A-3FFF-44BF-9408-25E8561B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B45-77B1-418D-AE9A-7199FF808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041-3C8D-4A30-9F27-3FBC49C42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0312-E8E4-4818-8780-684DF8783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249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8429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512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8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8627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879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73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9818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07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903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062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27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641-7087-4D1F-A8E9-39F210E89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C29F-9941-466F-B0C6-0C0B6ABBB5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15" imgW="7606349" imgH="926657" progId="">
                  <p:embed/>
                </p:oleObj>
              </mc:Choice>
              <mc:Fallback>
                <p:oleObj name="Image" r:id="rId15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4A620CFB-EA21-4A47-BA97-903DA2356D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3200" smtClea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>
              <a:defRPr/>
            </a:pPr>
            <a:fld id="{E17AAA9B-752E-4DA9-AE0A-4F4EE0A4A1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HỆ MẶT TRỜI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822920" y="1675765"/>
            <a:ext cx="1082080" cy="13079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656" y="1268760"/>
            <a:ext cx="5832648" cy="5044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905" y="3212976"/>
            <a:ext cx="4017095" cy="2088232"/>
            <a:chOff x="554905" y="3212976"/>
            <a:chExt cx="4017095" cy="20882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54905" y="3212976"/>
              <a:ext cx="4017095" cy="2088232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1080" y="3379929"/>
              <a:ext cx="34548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Nếu</a:t>
              </a:r>
              <a:r>
                <a:rPr lang="en-US" b="1" dirty="0" smtClean="0"/>
                <a:t> </a:t>
              </a:r>
              <a:r>
                <a:rPr lang="en-US" b="1" dirty="0" err="1"/>
                <a:t>xem</a:t>
              </a:r>
              <a:r>
                <a:rPr lang="en-US" b="1" dirty="0"/>
                <a:t> </a:t>
              </a:r>
              <a:r>
                <a:rPr lang="en-US" b="1" dirty="0" err="1"/>
                <a:t>một</a:t>
              </a:r>
              <a:r>
                <a:rPr lang="en-US" b="1" dirty="0"/>
                <a:t> </a:t>
              </a:r>
              <a:r>
                <a:rPr lang="en-US" b="1" dirty="0" err="1"/>
                <a:t>nguyên</a:t>
              </a:r>
              <a:r>
                <a:rPr lang="en-US" b="1" dirty="0"/>
                <a:t> </a:t>
              </a:r>
              <a:r>
                <a:rPr lang="en-US" b="1" dirty="0" err="1"/>
                <a:t>tử</a:t>
              </a:r>
              <a:r>
                <a:rPr lang="en-US" b="1" dirty="0"/>
                <a:t> </a:t>
              </a:r>
              <a:r>
                <a:rPr lang="en-US" b="1" dirty="0" err="1"/>
                <a:t>như</a:t>
              </a:r>
              <a:r>
                <a:rPr lang="en-US" b="1" dirty="0"/>
                <a:t> </a:t>
              </a:r>
              <a:r>
                <a:rPr lang="en-US" b="1" dirty="0" err="1"/>
                <a:t>hệ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hành</a:t>
              </a:r>
              <a:r>
                <a:rPr lang="en-US" b="1" dirty="0"/>
                <a:t> </a:t>
              </a:r>
              <a:r>
                <a:rPr lang="en-US" b="1" dirty="0" err="1" smtClean="0"/>
                <a:t>tinh</a:t>
              </a:r>
              <a:r>
                <a:rPr lang="en-US" b="1" dirty="0" smtClean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electron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hạt</a:t>
              </a:r>
              <a:r>
                <a:rPr lang="en-US" b="1" dirty="0"/>
                <a:t> </a:t>
              </a:r>
              <a:r>
                <a:rPr lang="en-US" b="1" dirty="0" err="1" smtClean="0"/>
                <a:t>nhân</a:t>
              </a:r>
              <a:r>
                <a:rPr lang="en-US" b="1" dirty="0" smtClean="0"/>
                <a:t>? </a:t>
              </a:r>
              <a:r>
                <a:rPr lang="en-US" b="1" dirty="0" err="1" smtClean="0"/>
                <a:t>Quan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sát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chuyển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động</a:t>
              </a:r>
              <a:r>
                <a:rPr lang="en-US" b="1" dirty="0"/>
                <a:t> </a:t>
              </a:r>
              <a:r>
                <a:rPr lang="en-US" b="1" dirty="0" err="1" smtClean="0"/>
                <a:t>và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rút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nhận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xét</a:t>
              </a:r>
              <a:r>
                <a:rPr lang="en-US" b="1" dirty="0" smtClean="0"/>
                <a:t> ?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184"/>
            <a:ext cx="72728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1227" y="4437112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" marR="609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dạng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Times New Roman"/>
              </a:rPr>
              <a:t> orbital s </a:t>
            </a:r>
            <a:r>
              <a:rPr lang="en-US" sz="2400" b="1" dirty="0" err="1" smtClean="0">
                <a:latin typeface="Times New Roman"/>
                <a:ea typeface="Times New Roman"/>
              </a:rPr>
              <a:t>và</a:t>
            </a:r>
            <a:r>
              <a:rPr lang="en-US" sz="2400" b="1" dirty="0" smtClean="0">
                <a:latin typeface="Times New Roman"/>
                <a:ea typeface="Times New Roman"/>
              </a:rPr>
              <a:t> p</a:t>
            </a:r>
            <a:endParaRPr lang="en-US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 err="1"/>
              <a:t>số</a:t>
            </a:r>
            <a:r>
              <a:rPr lang="en-US" dirty="0"/>
              <a:t> e, </a:t>
            </a:r>
            <a:r>
              <a:rPr lang="en-US" dirty="0" err="1"/>
              <a:t>số</a:t>
            </a:r>
            <a:r>
              <a:rPr lang="en-US" dirty="0"/>
              <a:t> 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(Z)?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783288" flipV="1">
            <a:off x="990600" y="5486400"/>
            <a:ext cx="731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Cl: Z =17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17e và 17p</a:t>
            </a:r>
          </a:p>
          <a:p>
            <a:pPr eaLnBrk="0" hangingPunct="0"/>
            <a:r>
              <a:rPr lang="en-US" sz="3200" b="1">
                <a:latin typeface="Times New Roman" pitchFamily="18" charset="0"/>
              </a:rPr>
              <a:t>O: Z =8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8e và 8p</a:t>
            </a:r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32783" name="Group 15"/>
          <p:cNvGraphicFramePr>
            <a:graphicFrameLocks noGrp="1"/>
          </p:cNvGraphicFramePr>
          <p:nvPr/>
        </p:nvGraphicFramePr>
        <p:xfrm>
          <a:off x="990600" y="2895600"/>
          <a:ext cx="7391400" cy="669925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e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(Z)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81000" y="1052736"/>
            <a:ext cx="1022648" cy="1290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 rot="10783288" flipV="1">
            <a:off x="533400" y="4114800"/>
            <a:ext cx="731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chemeClr val="accent2"/>
                </a:solidFill>
                <a:latin typeface="Times New Roman" pitchFamily="18" charset="0"/>
              </a:rPr>
              <a:t>Thí dụ:</a:t>
            </a:r>
            <a:r>
              <a:rPr lang="en-US" sz="3200">
                <a:latin typeface="Times New Roman" pitchFamily="18" charset="0"/>
              </a:rPr>
              <a:t>    </a:t>
            </a:r>
            <a:r>
              <a:rPr lang="en-US" sz="3200" b="1">
                <a:latin typeface="Times New Roman" pitchFamily="18" charset="0"/>
              </a:rPr>
              <a:t>Xác định số e và số p của nguyên tử O (Z=8) và Cl (Z=17)?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81" grpId="0" animBg="1"/>
      <p:bldP spid="32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/>
              <a:t>    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bố</a:t>
            </a:r>
            <a:r>
              <a:rPr lang="en-US" sz="2400" i="1" dirty="0"/>
              <a:t> electron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tử</a:t>
            </a:r>
            <a:endParaRPr lang="en-US" sz="2400" i="1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II. LỚP ELECTRON VÀ PHÂN LỚP ELECTRON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1. Lớp electron</a:t>
            </a:r>
          </a:p>
        </p:txBody>
      </p:sp>
      <p:pic>
        <p:nvPicPr>
          <p:cNvPr id="24585" name="Picture 9" descr="Hi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267200" cy="401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 animBg="1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7275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169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2423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1&lt; 2&lt;3&lt;4….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7222"/>
              </p:ext>
            </p:extLst>
          </p:nvPr>
        </p:nvGraphicFramePr>
        <p:xfrm>
          <a:off x="685800" y="4744590"/>
          <a:ext cx="7848600" cy="188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lớp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320" y="3834825"/>
            <a:ext cx="490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67588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130855" y="500186"/>
            <a:ext cx="462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</a:t>
            </a:r>
            <a:b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45032" y="2286000"/>
            <a:ext cx="77100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s, p, d, f.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0804" y="2800663"/>
            <a:ext cx="853440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s&lt;p&lt;d&lt;f.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5615" y="1109786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2003" y="4365104"/>
            <a:ext cx="7972002" cy="2347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K(n=1)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L(n=2)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(2s,2p).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M(n=3)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( 3s,3p,3d). 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N(n=4)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( 4s,4p,4d,4f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từ lớp O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 mỗi lớp đều có 4 phân lớp là: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ns,np,nd,nf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435" y="76200"/>
            <a:ext cx="8305800" cy="57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644" y="3282306"/>
            <a:ext cx="347272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055F5D-1B93-574D-9EF5-6CECAB8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48"/>
          <a:stretch/>
        </p:blipFill>
        <p:spPr>
          <a:xfrm>
            <a:off x="301280" y="13445"/>
            <a:ext cx="8854389" cy="42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Sè</a:t>
            </a:r>
            <a:r>
              <a:rPr lang="en-US" b="1" u="sng" dirty="0" smtClean="0"/>
              <a:t> </a:t>
            </a:r>
            <a:r>
              <a:rPr lang="en-US" b="1" u="sng" dirty="0" err="1"/>
              <a:t>obitan</a:t>
            </a:r>
            <a:r>
              <a:rPr lang="en-US" b="1" u="sng" dirty="0"/>
              <a:t> </a:t>
            </a:r>
            <a:r>
              <a:rPr lang="en-US" b="1" u="sng" dirty="0" err="1"/>
              <a:t>trong</a:t>
            </a:r>
            <a:r>
              <a:rPr lang="en-US" b="1" u="sng" dirty="0"/>
              <a:t> </a:t>
            </a:r>
            <a:r>
              <a:rPr lang="en-US" b="1" u="sng" dirty="0" err="1"/>
              <a:t>mét</a:t>
            </a:r>
            <a:r>
              <a:rPr lang="en-US" b="1" u="sng" dirty="0"/>
              <a:t> </a:t>
            </a:r>
            <a:r>
              <a:rPr lang="en-US" b="1" u="sng" dirty="0" err="1"/>
              <a:t>ph©n</a:t>
            </a:r>
            <a:r>
              <a:rPr lang="en-US" b="1" u="sng" dirty="0"/>
              <a:t> </a:t>
            </a:r>
            <a:r>
              <a:rPr lang="en-US" b="1" u="sng" dirty="0" err="1"/>
              <a:t>líp</a:t>
            </a:r>
            <a:r>
              <a:rPr lang="en-US" b="1" u="sng" dirty="0"/>
              <a:t> electron.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err="1" smtClean="0"/>
              <a:t>l­ượng</a:t>
            </a:r>
            <a:r>
              <a:rPr lang="en-US" dirty="0" smtClean="0"/>
              <a:t> </a:t>
            </a:r>
            <a:r>
              <a:rPr lang="en-US" dirty="0"/>
              <a:t>vµ </a:t>
            </a:r>
            <a:r>
              <a:rPr lang="en-US" dirty="0" err="1"/>
              <a:t>h×nh</a:t>
            </a:r>
            <a:r>
              <a:rPr lang="en-US" dirty="0"/>
              <a:t> d¹ng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thuéc</a:t>
            </a:r>
            <a:r>
              <a:rPr lang="en-US" dirty="0"/>
              <a:t> </a:t>
            </a:r>
            <a:r>
              <a:rPr lang="en-US" dirty="0" err="1"/>
              <a:t>vµo</a:t>
            </a:r>
            <a:r>
              <a:rPr lang="en-US" dirty="0"/>
              <a:t> ®</a:t>
            </a:r>
            <a:r>
              <a:rPr lang="en-US" dirty="0" err="1"/>
              <a:t>Æc</a:t>
            </a:r>
            <a:r>
              <a:rPr lang="en-US" dirty="0"/>
              <a:t> ®</a:t>
            </a:r>
            <a:r>
              <a:rPr lang="en-US" dirty="0" err="1"/>
              <a:t>iÓm</a:t>
            </a:r>
            <a:r>
              <a:rPr lang="en-US" dirty="0"/>
              <a:t>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mçi</a:t>
            </a:r>
            <a:r>
              <a:rPr lang="en-US" dirty="0"/>
              <a:t>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electron: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s: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cÇu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Ph©n</a:t>
            </a:r>
            <a:r>
              <a:rPr lang="en-US" dirty="0" smtClean="0"/>
              <a:t> </a:t>
            </a:r>
            <a:r>
              <a:rPr lang="en-US" dirty="0" err="1" smtClean="0"/>
              <a:t>líp</a:t>
            </a:r>
            <a:r>
              <a:rPr lang="en-US" dirty="0" smtClean="0"/>
              <a:t> p: </a:t>
            </a:r>
            <a:r>
              <a:rPr lang="en-US" b="1" dirty="0" err="1" smtClean="0">
                <a:solidFill>
                  <a:srgbClr val="FF0000"/>
                </a:solidFill>
              </a:rPr>
              <a:t>cã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sè</a:t>
            </a:r>
            <a:r>
              <a:rPr lang="en-US" b="1" dirty="0" smtClean="0">
                <a:solidFill>
                  <a:srgbClr val="FF0000"/>
                </a:solidFill>
              </a:rPr>
              <a:t> 8 </a:t>
            </a:r>
            <a:r>
              <a:rPr lang="en-US" b="1" dirty="0" err="1" smtClean="0">
                <a:solidFill>
                  <a:srgbClr val="FF0000"/>
                </a:solidFill>
              </a:rPr>
              <a:t>næi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d: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f: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7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22950" y="4027394"/>
            <a:ext cx="301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d¹ng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phøc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t¹p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526741" y="4141694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3200" smtClean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electron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obital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/>
              <a:t> (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AO)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gray">
          <a:xfrm>
            <a:off x="1219200" y="76200"/>
            <a:ext cx="6705600" cy="1676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Cấu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</a:rPr>
              <a:t> electron </a:t>
            </a:r>
            <a:r>
              <a:rPr lang="en-US" sz="3600" b="1" dirty="0" err="1" smtClean="0">
                <a:solidFill>
                  <a:schemeClr val="bg1"/>
                </a:solidFill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76550" y="5704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95600" y="46381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3647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95600" y="2885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95600" y="2123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895600" y="1513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95600" y="10567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629150" y="1456765"/>
            <a:ext cx="1143000" cy="228600"/>
            <a:chOff x="3072" y="816"/>
            <a:chExt cx="720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448050" y="1990165"/>
            <a:ext cx="685800" cy="228600"/>
            <a:chOff x="480" y="2688"/>
            <a:chExt cx="432" cy="14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429000" y="1380565"/>
            <a:ext cx="685800" cy="228600"/>
            <a:chOff x="480" y="2688"/>
            <a:chExt cx="432" cy="144"/>
          </a:xfrm>
        </p:grpSpPr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3429000" y="904315"/>
            <a:ext cx="685800" cy="228600"/>
            <a:chOff x="480" y="2688"/>
            <a:chExt cx="432" cy="144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4629150" y="961465"/>
            <a:ext cx="1143000" cy="228600"/>
            <a:chOff x="3072" y="816"/>
            <a:chExt cx="720" cy="144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648200" y="2980765"/>
            <a:ext cx="1143000" cy="228600"/>
            <a:chOff x="3072" y="816"/>
            <a:chExt cx="720" cy="144"/>
          </a:xfrm>
        </p:grpSpPr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6096000" y="1094815"/>
            <a:ext cx="1600200" cy="228600"/>
            <a:chOff x="528" y="1680"/>
            <a:chExt cx="1008" cy="144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895600" y="2275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2895600" y="1685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2895600" y="115196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6096000" y="1590115"/>
            <a:ext cx="1600200" cy="228600"/>
            <a:chOff x="528" y="1680"/>
            <a:chExt cx="1008" cy="144"/>
          </a:xfrm>
        </p:grpSpPr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4648200" y="2199715"/>
            <a:ext cx="1143000" cy="228600"/>
            <a:chOff x="3072" y="816"/>
            <a:chExt cx="720" cy="144"/>
          </a:xfrm>
        </p:grpSpPr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2895600" y="29998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2895600" y="3799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95600" y="4733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857500" y="57430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5" name="Group 79"/>
          <p:cNvGrpSpPr>
            <a:grpSpLocks/>
          </p:cNvGrpSpPr>
          <p:nvPr/>
        </p:nvGrpSpPr>
        <p:grpSpPr bwMode="auto">
          <a:xfrm>
            <a:off x="3429000" y="4504765"/>
            <a:ext cx="685800" cy="228600"/>
            <a:chOff x="480" y="2688"/>
            <a:chExt cx="432" cy="144"/>
          </a:xfrm>
        </p:grpSpPr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3429000" y="3495115"/>
            <a:ext cx="685800" cy="228600"/>
            <a:chOff x="480" y="2688"/>
            <a:chExt cx="432" cy="144"/>
          </a:xfrm>
        </p:grpSpPr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3429000" y="4485715"/>
            <a:ext cx="685800" cy="228600"/>
            <a:chOff x="480" y="2688"/>
            <a:chExt cx="432" cy="144"/>
          </a:xfrm>
        </p:grpSpPr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3429000" y="2733115"/>
            <a:ext cx="685800" cy="228600"/>
            <a:chOff x="480" y="2688"/>
            <a:chExt cx="432" cy="144"/>
          </a:xfrm>
        </p:grpSpPr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6" name="Rectangle 100"/>
          <p:cNvSpPr>
            <a:spLocks noChangeArrowheads="1"/>
          </p:cNvSpPr>
          <p:nvPr/>
        </p:nvSpPr>
        <p:spPr bwMode="auto">
          <a:xfrm rot="16200000">
            <a:off x="-502024" y="3209365"/>
            <a:ext cx="502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2590800" y="82811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2762250" y="3342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3S</a:t>
            </a: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2743200" y="1361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6S</a:t>
            </a: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2743200" y="5400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1S</a:t>
            </a: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2819400" y="1971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5C401A"/>
                </a:solidFill>
                <a:latin typeface="Verdana" pitchFamily="34" charset="0"/>
              </a:rPr>
              <a:t>5S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2762250" y="25616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4S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762000" y="6019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Verdana" pitchFamily="34" charset="0"/>
              </a:rPr>
              <a:t>Mối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quan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hệ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về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mức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năng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lượng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của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obitan</a:t>
            </a:r>
            <a:endParaRPr lang="en-US" sz="2400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trong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những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phân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lớp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khác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nhau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2762250" y="42190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2S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3505200" y="41237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2p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2743200" y="751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7S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3505200" y="31522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3p</a:t>
            </a: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3505200" y="2352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4p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3505200" y="16663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5p</a:t>
            </a: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3505200" y="1056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6p</a:t>
            </a: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3562350" y="5614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7p</a:t>
            </a: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029200" y="25426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3d</a:t>
            </a: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4953000" y="1132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5d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4953000" y="1818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4d</a:t>
            </a: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 rot="10707875" flipV="1">
            <a:off x="4953000" y="599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6d</a:t>
            </a: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705600" y="12662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4f</a:t>
            </a: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6705600" y="7328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5f</a:t>
            </a:r>
          </a:p>
        </p:txBody>
      </p:sp>
    </p:spTree>
    <p:extLst>
      <p:ext uri="{BB962C8B-B14F-4D97-AF65-F5344CB8AC3E}">
        <p14:creationId xmlns:p14="http://schemas.microsoft.com/office/powerpoint/2010/main" val="9273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71" grpId="0" animBg="1"/>
      <p:bldP spid="9272" grpId="0" animBg="1"/>
      <p:bldP spid="9273" grpId="0" animBg="1"/>
      <p:bldP spid="9290" grpId="0" animBg="1"/>
      <p:bldP spid="9291" grpId="0" animBg="1"/>
      <p:bldP spid="9292" grpId="0" animBg="1"/>
      <p:bldP spid="9294" grpId="0" animBg="1"/>
      <p:bldP spid="9316" grpId="0" animBg="1"/>
      <p:bldP spid="9318" grpId="0" animBg="1"/>
      <p:bldP spid="9319" grpId="0"/>
      <p:bldP spid="9320" grpId="0"/>
      <p:bldP spid="9321" grpId="0"/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/>
      <p:bldP spid="9330" grpId="0"/>
      <p:bldP spid="9331" grpId="0"/>
      <p:bldP spid="9332" grpId="0"/>
      <p:bldP spid="9333" grpId="0"/>
      <p:bldP spid="9334" grpId="0"/>
      <p:bldP spid="9335" grpId="0"/>
      <p:bldP spid="9336" grpId="0"/>
      <p:bldP spid="9337" grpId="0"/>
      <p:bldP spid="9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760413" y="4572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1053329">
            <a:off x="976313" y="317500"/>
            <a:ext cx="776287" cy="742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5004102"/>
            <a:ext cx="865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orbital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flipH="1" flipV="1">
            <a:off x="2351088" y="1522556"/>
            <a:ext cx="6350" cy="329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838200" y="1430481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MỨC NĂNG LƯỢNG</a:t>
            </a: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6934200" y="3716481"/>
            <a:ext cx="10017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2p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935788" y="3429144"/>
            <a:ext cx="512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3s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923088" y="3162444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3p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6873875" y="2551256"/>
            <a:ext cx="9048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6896100" y="2306781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4p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2971800" y="4707081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987675" y="419908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5462588" y="401969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V="1">
            <a:off x="4786313" y="4021281"/>
            <a:ext cx="6699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>
            <a:off x="4786313" y="4203844"/>
            <a:ext cx="669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 flipV="1">
            <a:off x="5468938" y="4378469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 flipV="1">
            <a:off x="2987675" y="241473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792663" y="2414731"/>
            <a:ext cx="669925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4792663" y="2235344"/>
            <a:ext cx="6699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flipV="1">
            <a:off x="5468938" y="22353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flipV="1">
            <a:off x="5468938" y="2594119"/>
            <a:ext cx="134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4781550" y="2402031"/>
            <a:ext cx="6858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flipV="1">
            <a:off x="4786313" y="1876569"/>
            <a:ext cx="67627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V="1">
            <a:off x="5468938" y="18797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5486400" y="3087831"/>
            <a:ext cx="13477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2987675" y="3308494"/>
            <a:ext cx="1798638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flipV="1">
            <a:off x="4792663" y="2771919"/>
            <a:ext cx="676275" cy="536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flipV="1">
            <a:off x="5468938" y="2771919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>
            <a:off x="4792663" y="3308494"/>
            <a:ext cx="669925" cy="173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4786313" y="3305319"/>
            <a:ext cx="676275" cy="352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flipV="1">
            <a:off x="5468938" y="34862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Line 41"/>
          <p:cNvSpPr>
            <a:spLocks noChangeShapeType="1"/>
          </p:cNvSpPr>
          <p:nvPr/>
        </p:nvSpPr>
        <p:spPr bwMode="auto">
          <a:xfrm flipV="1">
            <a:off x="5468938" y="36640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42"/>
          <p:cNvSpPr>
            <a:spLocks noChangeArrowheads="1"/>
          </p:cNvSpPr>
          <p:nvPr/>
        </p:nvSpPr>
        <p:spPr bwMode="auto">
          <a:xfrm>
            <a:off x="6934200" y="44784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1s</a:t>
            </a:r>
          </a:p>
        </p:txBody>
      </p:sp>
      <p:sp>
        <p:nvSpPr>
          <p:cNvPr id="6181" name="Rectangle 43"/>
          <p:cNvSpPr>
            <a:spLocks noChangeArrowheads="1"/>
          </p:cNvSpPr>
          <p:nvPr/>
        </p:nvSpPr>
        <p:spPr bwMode="auto">
          <a:xfrm>
            <a:off x="6934200" y="41736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2s</a:t>
            </a:r>
          </a:p>
        </p:txBody>
      </p:sp>
      <p:sp>
        <p:nvSpPr>
          <p:cNvPr id="6182" name="Rectangle 44"/>
          <p:cNvSpPr>
            <a:spLocks noChangeArrowheads="1"/>
          </p:cNvSpPr>
          <p:nvPr/>
        </p:nvSpPr>
        <p:spPr bwMode="auto">
          <a:xfrm>
            <a:off x="6931025" y="2825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4s</a:t>
            </a:r>
          </a:p>
        </p:txBody>
      </p:sp>
      <p:sp>
        <p:nvSpPr>
          <p:cNvPr id="6183" name="Rectangle 45"/>
          <p:cNvSpPr>
            <a:spLocks noChangeArrowheads="1"/>
          </p:cNvSpPr>
          <p:nvPr/>
        </p:nvSpPr>
        <p:spPr bwMode="auto">
          <a:xfrm>
            <a:off x="6918325" y="1998806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4d</a:t>
            </a:r>
          </a:p>
        </p:txBody>
      </p:sp>
      <p:sp>
        <p:nvSpPr>
          <p:cNvPr id="6184" name="Rectangle 46"/>
          <p:cNvSpPr>
            <a:spLocks noChangeArrowheads="1"/>
          </p:cNvSpPr>
          <p:nvPr/>
        </p:nvSpPr>
        <p:spPr bwMode="auto">
          <a:xfrm>
            <a:off x="6892925" y="16590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4f</a:t>
            </a:r>
          </a:p>
        </p:txBody>
      </p:sp>
      <p:sp>
        <p:nvSpPr>
          <p:cNvPr id="6185" name="Rectangle 47"/>
          <p:cNvSpPr>
            <a:spLocks noChangeArrowheads="1"/>
          </p:cNvSpPr>
          <p:nvPr/>
        </p:nvSpPr>
        <p:spPr bwMode="auto">
          <a:xfrm>
            <a:off x="2514600" y="21543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86" name="Rectangle 48"/>
          <p:cNvSpPr>
            <a:spLocks noChangeArrowheads="1"/>
          </p:cNvSpPr>
          <p:nvPr/>
        </p:nvSpPr>
        <p:spPr bwMode="auto">
          <a:xfrm>
            <a:off x="2520950" y="3067194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87" name="Rectangle 49"/>
          <p:cNvSpPr>
            <a:spLocks noChangeArrowheads="1"/>
          </p:cNvSpPr>
          <p:nvPr/>
        </p:nvSpPr>
        <p:spPr bwMode="auto">
          <a:xfrm>
            <a:off x="2511425" y="3959369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88" name="Rectangle 50"/>
          <p:cNvSpPr>
            <a:spLocks noChangeArrowheads="1"/>
          </p:cNvSpPr>
          <p:nvPr/>
        </p:nvSpPr>
        <p:spPr bwMode="auto">
          <a:xfrm>
            <a:off x="2511425" y="4476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904256" y="822325"/>
            <a:ext cx="716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THỨ </a:t>
            </a:r>
            <a:r>
              <a:rPr lang="en-US" sz="2000" b="1" dirty="0" smtClean="0">
                <a:solidFill>
                  <a:srgbClr val="000099"/>
                </a:solidFill>
              </a:rPr>
              <a:t>TỰ CÁC MỨC NĂNG LƯỢNG TRONG NGUYÊN TỬ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33400" y="598068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1s   2s2p   3s3p  4s 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5s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4d 5p 6s 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87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99" grpId="0" build="allAtOnce"/>
      <p:bldP spid="2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23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4078" y="1397078"/>
            <a:ext cx="5257800" cy="4267200"/>
          </a:xfrm>
        </p:spPr>
        <p:txBody>
          <a:bodyPr/>
          <a:lstStyle/>
          <a:p>
            <a:r>
              <a:rPr lang="en-US" b="1" dirty="0"/>
              <a:t>1s</a:t>
            </a:r>
          </a:p>
          <a:p>
            <a:r>
              <a:rPr lang="en-US" b="1" dirty="0"/>
              <a:t>2s  2p</a:t>
            </a:r>
          </a:p>
          <a:p>
            <a:r>
              <a:rPr lang="en-US" b="1" dirty="0"/>
              <a:t>3s  3p  3d</a:t>
            </a:r>
          </a:p>
          <a:p>
            <a:r>
              <a:rPr lang="en-US" b="1" dirty="0"/>
              <a:t>4s  4p  4d  4f</a:t>
            </a:r>
          </a:p>
          <a:p>
            <a:r>
              <a:rPr lang="en-US" b="1" dirty="0"/>
              <a:t>5s  5p  5d  5f  5g</a:t>
            </a:r>
          </a:p>
          <a:p>
            <a:r>
              <a:rPr lang="en-US" b="1" dirty="0"/>
              <a:t>6s  6p  6d  6f  6g  6h</a:t>
            </a:r>
          </a:p>
          <a:p>
            <a:r>
              <a:rPr lang="en-US" b="1" dirty="0"/>
              <a:t>7s  7p  7d  7f  7g  7h  7i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026478" y="1168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4026478" y="16256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4407478" y="1930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07478" y="2159078"/>
            <a:ext cx="1447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4331278" y="23876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4255078" y="30734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407478" y="3302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788478" y="36068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5321878" y="3683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5931478" y="4332366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45878" y="4216478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531678" y="47498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8065078" y="48260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07504" y="0"/>
            <a:ext cx="9433048" cy="90872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Trật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tự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năng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lượng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obitan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nguyên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tử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76" y="5897902"/>
            <a:ext cx="103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1s   2s2p   3s3p  4s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3d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5s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4d 5p 6s  ……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378" y="2159078"/>
            <a:ext cx="26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92994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Ô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tử</a:t>
            </a:r>
            <a:endParaRPr lang="en-US" dirty="0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: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 smtClean="0"/>
              <a:t>AOs</a:t>
            </a:r>
            <a:r>
              <a:rPr lang="en-US" dirty="0" smtClean="0"/>
              <a:t>          </a:t>
            </a:r>
            <a:r>
              <a:rPr lang="en-US" dirty="0" err="1" smtClean="0"/>
              <a:t>AOp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VD: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sz="2800" dirty="0" smtClean="0"/>
              <a:t>1s      2s  2p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z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68370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191944" y="2183747"/>
            <a:ext cx="1371600" cy="381000"/>
            <a:chOff x="2640" y="2448"/>
            <a:chExt cx="864" cy="240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58144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44144" y="21978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515544" y="3759994"/>
            <a:ext cx="1371600" cy="381000"/>
            <a:chOff x="2640" y="2448"/>
            <a:chExt cx="864" cy="24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1804219" y="2067719"/>
            <a:ext cx="534988" cy="1227138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Pauli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3744" y="1261790"/>
            <a:ext cx="82296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quay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e.</a:t>
            </a: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34407" y="4790328"/>
            <a:ext cx="609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411760" y="49046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185533" y="48898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20607" y="4790328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225407" y="48665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 rot="16200000">
            <a:off x="21487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6200000">
            <a:off x="60349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20007" y="6161928"/>
            <a:ext cx="20970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e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 smtClean="0"/>
              <a:t>đôi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57819" y="6161927"/>
            <a:ext cx="2097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D466D"/>
              </a:buClr>
            </a:pPr>
            <a:r>
              <a:rPr lang="en-US" sz="3200" dirty="0">
                <a:solidFill>
                  <a:srgbClr val="000000"/>
                </a:solidFill>
              </a:rPr>
              <a:t>e </a:t>
            </a:r>
            <a:r>
              <a:rPr lang="en-US" sz="3200" dirty="0" err="1">
                <a:solidFill>
                  <a:srgbClr val="000000"/>
                </a:solidFill>
              </a:rPr>
              <a:t>độc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4" grpId="0" animBg="1"/>
      <p:bldP spid="1127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50796"/>
              </p:ext>
            </p:extLst>
          </p:nvPr>
        </p:nvGraphicFramePr>
        <p:xfrm>
          <a:off x="0" y="24688"/>
          <a:ext cx="8991599" cy="6942866"/>
        </p:xfrm>
        <a:graphic>
          <a:graphicData uri="http://schemas.openxmlformats.org/drawingml/2006/table">
            <a:tbl>
              <a:tblPr/>
              <a:tblGrid>
                <a:gridCol w="2320412">
                  <a:extLst>
                    <a:ext uri="{9D8B030D-6E8A-4147-A177-3AD203B41FA5}">
                      <a16:colId xmlns="" xmlns:a16="http://schemas.microsoft.com/office/drawing/2014/main" val="2189206822"/>
                    </a:ext>
                  </a:extLst>
                </a:gridCol>
                <a:gridCol w="870155">
                  <a:extLst>
                    <a:ext uri="{9D8B030D-6E8A-4147-A177-3AD203B41FA5}">
                      <a16:colId xmlns="" xmlns:a16="http://schemas.microsoft.com/office/drawing/2014/main" val="1220112889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3257604387"/>
                    </a:ext>
                  </a:extLst>
                </a:gridCol>
                <a:gridCol w="648869">
                  <a:extLst>
                    <a:ext uri="{9D8B030D-6E8A-4147-A177-3AD203B41FA5}">
                      <a16:colId xmlns="" xmlns:a16="http://schemas.microsoft.com/office/drawing/2014/main" val="3520656726"/>
                    </a:ext>
                  </a:extLst>
                </a:gridCol>
                <a:gridCol w="583851">
                  <a:extLst>
                    <a:ext uri="{9D8B030D-6E8A-4147-A177-3AD203B41FA5}">
                      <a16:colId xmlns="" xmlns:a16="http://schemas.microsoft.com/office/drawing/2014/main" val="989784119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1965918413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1150802308"/>
                    </a:ext>
                  </a:extLst>
                </a:gridCol>
                <a:gridCol w="652616"/>
                <a:gridCol w="652616"/>
                <a:gridCol w="652616"/>
                <a:gridCol w="652616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638453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1221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118390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1541522"/>
                  </a:ext>
                </a:extLst>
              </a:tr>
              <a:tr h="102108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 rot="10812914" flipV="1">
            <a:off x="558059" y="6045292"/>
            <a:ext cx="64838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 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2n</a:t>
            </a:r>
            <a:r>
              <a:rPr lang="en-US" altLang="vi-VN" sz="2800" baseline="300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( n=1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4)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 rot="10812914" flipV="1">
            <a:off x="133111" y="6049295"/>
            <a:ext cx="8615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n(</a:t>
            </a:r>
            <a:r>
              <a:rPr lang="en-US" altLang="vi-VN" sz="2800" dirty="0" err="1" smtClean="0">
                <a:solidFill>
                  <a:prstClr val="black"/>
                </a:solidFill>
                <a:latin typeface=".VnArial" panose="020B7200000000000000" pitchFamily="34" charset="0"/>
              </a:rPr>
              <a:t>nếu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n=5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7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)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e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9602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8652" y="3280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9512" y="326449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52" y="326824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2462" y="3285730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824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07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1182" y="3270740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58262" y="3270740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2102" y="50008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9052" y="501834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497" y="497587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1482" y="500835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2634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9632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1684" y="2063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2544" y="204710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0884" y="205085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65494" y="2068348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127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210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14214" y="2053358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51294" y="2053358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77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7584" y="838200"/>
            <a:ext cx="806489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1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obital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electron </a:t>
            </a:r>
            <a:r>
              <a:rPr lang="en-US" sz="2800" b="1" dirty="0" err="1"/>
              <a:t>độc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 </a:t>
            </a:r>
            <a:r>
              <a:rPr lang="en-US" sz="2800" b="1" dirty="0" err="1"/>
              <a:t>đa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quay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168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Quy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tắc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Hund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080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3854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517712" y="3605641"/>
            <a:ext cx="2443935" cy="630361"/>
            <a:chOff x="2640" y="2448"/>
            <a:chExt cx="864" cy="2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58726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754870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779912" y="3672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715371" y="370653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555432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74750" y="371426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70894" y="37661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06794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3571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53345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637203" y="5287850"/>
            <a:ext cx="2443935" cy="630361"/>
            <a:chOff x="2640" y="2448"/>
            <a:chExt cx="864" cy="240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8217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2874361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99403" y="53551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95845" y="53887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794241" y="5396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090385" y="5448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187435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932040" y="5374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202322" y="2852936"/>
            <a:ext cx="2985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169806" y="4509120"/>
            <a:ext cx="42146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40594" y="539421"/>
            <a:ext cx="7315200" cy="51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CẤU </a:t>
            </a:r>
            <a:r>
              <a:rPr lang="en-US" sz="2800" b="1" dirty="0">
                <a:solidFill>
                  <a:srgbClr val="000066"/>
                </a:solidFill>
              </a:rPr>
              <a:t>HÌNH ELECTRON NGUYÊN TỬ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/>
              <a:t>	-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electron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95400" y="2438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Qui ước cách viết cấu hình  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2" y="2948548"/>
            <a:ext cx="886332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thứ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tự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electron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(1, 2, 3…)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 smtClean="0">
                <a:cs typeface="Times New Roman" pitchFamily="18" charset="0"/>
              </a:rPr>
              <a:t>Phân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lớp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được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thường</a:t>
            </a:r>
            <a:r>
              <a:rPr lang="en-US" sz="2600" dirty="0">
                <a:cs typeface="Times New Roman" pitchFamily="18" charset="0"/>
              </a:rPr>
              <a:t> (s, p, d, f)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e </a:t>
            </a:r>
            <a:r>
              <a:rPr lang="en-US" sz="2600" dirty="0" err="1">
                <a:cs typeface="Times New Roman" pitchFamily="18" charset="0"/>
              </a:rPr>
              <a:t>trong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một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phía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trên</a:t>
            </a:r>
            <a:endParaRPr lang="en-US" sz="2600" dirty="0"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600" dirty="0" err="1">
                <a:cs typeface="Times New Roman" pitchFamily="18" charset="0"/>
              </a:rPr>
              <a:t>bên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phải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của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p</a:t>
            </a:r>
            <a:r>
              <a:rPr lang="en-US" sz="2600" baseline="30000" dirty="0">
                <a:cs typeface="Times New Roman" pitchFamily="18" charset="0"/>
              </a:rPr>
              <a:t>6</a:t>
            </a:r>
            <a:r>
              <a:rPr lang="en-US" sz="2600" dirty="0">
                <a:cs typeface="Times New Roman" pitchFamily="18" charset="0"/>
              </a:rPr>
              <a:t>, d</a:t>
            </a:r>
            <a:r>
              <a:rPr lang="en-US" sz="2600" baseline="30000" dirty="0">
                <a:cs typeface="Times New Roman" pitchFamily="18" charset="0"/>
              </a:rPr>
              <a:t>10</a:t>
            </a:r>
            <a:r>
              <a:rPr lang="en-US" sz="2600" dirty="0">
                <a:cs typeface="Times New Roman" pitchFamily="18" charset="0"/>
              </a:rPr>
              <a:t>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615" y="569260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000000"/>
                </a:solidFill>
              </a:rPr>
              <a:t>1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106" y="583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solidFill>
                  <a:srgbClr val="FF0000"/>
                </a:solidFill>
              </a:rPr>
              <a:t>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448" y="56594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692AA2"/>
                </a:solidFill>
              </a:rPr>
              <a:t>2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692AA2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442" y="5593430"/>
            <a:ext cx="3876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917021" y="6525344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072161" y="5910207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3644382" y="6352346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120" y="6301317"/>
            <a:ext cx="2725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02" y="6000382"/>
            <a:ext cx="34483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  <p:bldP spid="6168" grpId="0"/>
      <p:bldP spid="6169" grpId="0"/>
      <p:bldP spid="9" grpId="0"/>
      <p:bldP spid="3" grpId="0"/>
      <p:bldP spid="10" grpId="0"/>
      <p:bldP spid="11" grpId="0"/>
      <p:bldP spid="4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331640" y="228600"/>
            <a:ext cx="6887652" cy="584775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99"/>
                </a:solidFill>
                <a:cs typeface="Times New Roman" pitchFamily="18" charset="0"/>
              </a:rPr>
              <a:t>Cách viết cấu hình electron</a:t>
            </a:r>
            <a:r>
              <a:rPr lang="en-US" sz="3200">
                <a:solidFill>
                  <a:srgbClr val="FFFF99"/>
                </a:solidFill>
                <a:latin typeface=".VnTime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0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Xác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định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số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trong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tử</a:t>
            </a:r>
            <a:r>
              <a:rPr lang="en-US" sz="2800" b="1" dirty="0">
                <a:solidFill>
                  <a:srgbClr val="009900"/>
                </a:solidFill>
              </a:rPr>
              <a:t> (Z)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9666" y="2246567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9900"/>
                </a:solidFill>
              </a:rPr>
              <a:t>Bước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2: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được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phân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bố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thứ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tự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AO </a:t>
            </a:r>
            <a:r>
              <a:rPr lang="en-US" sz="2800" b="1" dirty="0" err="1" smtClean="0">
                <a:solidFill>
                  <a:srgbClr val="009900"/>
                </a:solidFill>
              </a:rPr>
              <a:t>có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mức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lượng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tăng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dần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dirty="0" err="1" smtClean="0">
                <a:solidFill>
                  <a:srgbClr val="009900"/>
                </a:solidFill>
              </a:rPr>
              <a:t>theo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nguyên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lí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và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qui </a:t>
            </a:r>
            <a:r>
              <a:rPr lang="en-US" sz="2800" b="1" dirty="0" err="1" smtClean="0">
                <a:solidFill>
                  <a:srgbClr val="009900"/>
                </a:solidFill>
              </a:rPr>
              <a:t>tắc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6683" y="4417376"/>
            <a:ext cx="899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Bước</a:t>
            </a:r>
            <a:r>
              <a:rPr lang="en-US" sz="2600" b="1" dirty="0">
                <a:solidFill>
                  <a:srgbClr val="009900"/>
                </a:solidFill>
              </a:rPr>
              <a:t> 3: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nếu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Z&gt;20)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0080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307" y="169262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Z= e = 26e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363155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632415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7505" y="363155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3983" y="3631557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0088" y="363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84619" y="363155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1" y="3626369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1449" y="500798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676" y="5013176"/>
            <a:ext cx="4087706" cy="585635"/>
            <a:chOff x="561676" y="5013176"/>
            <a:chExt cx="4087706" cy="585635"/>
          </a:xfrm>
        </p:grpSpPr>
        <p:sp>
          <p:nvSpPr>
            <p:cNvPr id="18" name="Rectangle 17"/>
            <p:cNvSpPr/>
            <p:nvPr/>
          </p:nvSpPr>
          <p:spPr>
            <a:xfrm>
              <a:off x="561676" y="5014036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7621" y="5013179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4099" y="5013178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0204" y="5013177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735" y="5013176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0112" y="5007990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  <p:bldP spid="8" grpId="0"/>
      <p:bldP spid="3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41473" y="1519953"/>
            <a:ext cx="5810641" cy="590822"/>
            <a:chOff x="2341473" y="1519953"/>
            <a:chExt cx="5810641" cy="590822"/>
          </a:xfrm>
        </p:grpSpPr>
        <p:sp>
          <p:nvSpPr>
            <p:cNvPr id="4" name="Rectangle 3"/>
            <p:cNvSpPr/>
            <p:nvPr/>
          </p:nvSpPr>
          <p:spPr>
            <a:xfrm>
              <a:off x="6401246" y="1519953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1473" y="1526000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418" y="1525143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896" y="1525142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001" y="1525141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4532" y="1525140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9909" y="1519954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4s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575499" y="836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17758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7418" y="2276872"/>
            <a:ext cx="3788278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9900"/>
                </a:solidFill>
              </a:rPr>
              <a:t>Viết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gọn</a:t>
            </a:r>
            <a:r>
              <a:rPr lang="en-US" sz="2600" b="1" dirty="0" smtClean="0">
                <a:solidFill>
                  <a:srgbClr val="009900"/>
                </a:solidFill>
              </a:rPr>
              <a:t>: [</a:t>
            </a:r>
            <a:r>
              <a:rPr lang="en-US" sz="2600" b="1" dirty="0" err="1" smtClean="0">
                <a:solidFill>
                  <a:srgbClr val="009900"/>
                </a:solidFill>
              </a:rPr>
              <a:t>Ar</a:t>
            </a:r>
            <a:r>
              <a:rPr lang="en-US" sz="2600" b="1" dirty="0" smtClean="0">
                <a:solidFill>
                  <a:srgbClr val="009900"/>
                </a:solidFill>
              </a:rPr>
              <a:t>]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3029107"/>
            <a:ext cx="37882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009900"/>
                </a:solidFill>
              </a:rPr>
              <a:t>Cấu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hình</a:t>
            </a:r>
            <a:r>
              <a:rPr lang="en-US" sz="2600" b="1" dirty="0" smtClean="0">
                <a:solidFill>
                  <a:srgbClr val="009900"/>
                </a:solidFill>
              </a:rPr>
              <a:t> e </a:t>
            </a:r>
            <a:r>
              <a:rPr lang="en-US" sz="2600" b="1" dirty="0" err="1" smtClean="0">
                <a:solidFill>
                  <a:srgbClr val="009900"/>
                </a:solidFill>
              </a:rPr>
              <a:t>theo</a:t>
            </a:r>
            <a:r>
              <a:rPr lang="en-US" sz="2600" b="1" dirty="0" smtClean="0">
                <a:solidFill>
                  <a:srgbClr val="009900"/>
                </a:solidFill>
              </a:rPr>
              <a:t> ô AO: </a:t>
            </a:r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4063073"/>
            <a:ext cx="8763000" cy="1462870"/>
            <a:chOff x="381000" y="4063073"/>
            <a:chExt cx="8763000" cy="1462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7948" y="4063073"/>
              <a:ext cx="8701189" cy="700199"/>
              <a:chOff x="2175653" y="3618999"/>
              <a:chExt cx="8701189" cy="7001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175653" y="3618999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0062197" y="3688837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>
                <a:off x="3161306" y="3650298"/>
                <a:ext cx="6723650" cy="648747"/>
                <a:chOff x="2514" y="2465"/>
                <a:chExt cx="2377" cy="247"/>
              </a:xfrm>
            </p:grpSpPr>
            <p:sp>
              <p:nvSpPr>
                <p:cNvPr id="28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4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0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2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451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27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739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5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3" y="2471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10452699" y="379216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2413989" y="369222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3423131" y="3717858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358590" y="375143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19754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10625322" y="3784127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2630013" y="375278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371116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574229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366317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V="1">
                <a:off x="6139032" y="3699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7074491" y="373304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791344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642706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8662988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9441649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1000" y="4940342"/>
              <a:ext cx="8763000" cy="585601"/>
              <a:chOff x="381000" y="4940342"/>
              <a:chExt cx="8763000" cy="58560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67519" y="4940755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3p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83613" y="4940342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51795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4s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1000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46172" cy="6204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835696" y="1268760"/>
            <a:ext cx="6264696" cy="4104456"/>
            <a:chOff x="1835696" y="1628800"/>
            <a:chExt cx="6264696" cy="4104456"/>
          </a:xfrm>
        </p:grpSpPr>
        <p:sp>
          <p:nvSpPr>
            <p:cNvPr id="6" name="Oval Callout 5"/>
            <p:cNvSpPr/>
            <p:nvPr/>
          </p:nvSpPr>
          <p:spPr>
            <a:xfrm>
              <a:off x="1835696" y="1628800"/>
              <a:ext cx="6264696" cy="410445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884" y="2407528"/>
              <a:ext cx="51663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chiếm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sắp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bố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DDD071D-E653-4CE5-A99F-4500777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470" y="1484784"/>
            <a:ext cx="8225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BÀI 4: CẤU TRÚC LỚP VỎ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ELECTRON CỦA NGUYÊN TỬ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2570" y="6061938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: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Kiều</a:t>
            </a:r>
            <a:r>
              <a:rPr lang="en-US" b="1" dirty="0" smtClean="0"/>
              <a:t> Trinh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1470" y="3435389"/>
            <a:ext cx="7772400" cy="3265454"/>
            <a:chOff x="681470" y="3435389"/>
            <a:chExt cx="7772400" cy="3265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35389"/>
              <a:ext cx="3743325" cy="32654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5070" y="4121189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72470" y="4654589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1670" y="5187989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1070" y="381638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Electron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9340" y="4425989"/>
              <a:ext cx="160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 nhân</a:t>
              </a:r>
              <a:endPara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70" y="4730789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Quỹ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Electron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25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s.png"/>
          <p:cNvPicPr>
            <a:picLocks noChangeAspect="1"/>
          </p:cNvPicPr>
          <p:nvPr/>
        </p:nvPicPr>
        <p:blipFill>
          <a:blip r:embed="rId2" cstate="print"/>
          <a:srcRect l="45606" t="-1265"/>
          <a:stretch>
            <a:fillRect/>
          </a:stretch>
        </p:blipFill>
        <p:spPr>
          <a:xfrm>
            <a:off x="0" y="681991"/>
            <a:ext cx="245745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1835696" y="-99392"/>
            <a:ext cx="7221845" cy="2792717"/>
            <a:chOff x="1885212" y="-538452"/>
            <a:chExt cx="7716848" cy="2792717"/>
          </a:xfrm>
        </p:grpSpPr>
        <p:sp>
          <p:nvSpPr>
            <p:cNvPr id="32" name="Rounded Rectangle 31"/>
            <p:cNvSpPr/>
            <p:nvPr/>
          </p:nvSpPr>
          <p:spPr>
            <a:xfrm>
              <a:off x="2437773" y="1257298"/>
              <a:ext cx="7164287" cy="9969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I.SỰ CHUYỂN ĐỘNG CỦA CÁC ELECTRON TRONG NGUYÊN TỬ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181101"/>
              <a:ext cx="905770" cy="1073164"/>
              <a:chOff x="2743200" y="300992"/>
              <a:chExt cx="905770" cy="1073164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2743200" y="796291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6200000" flipH="1">
                <a:off x="2773804" y="498990"/>
                <a:ext cx="1073164" cy="677168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885212" y="-538452"/>
              <a:ext cx="7540473" cy="9969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8754" y="3310890"/>
            <a:ext cx="6253711" cy="1414253"/>
            <a:chOff x="2743200" y="2113822"/>
            <a:chExt cx="7315201" cy="762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743200" y="2113822"/>
              <a:ext cx="990600" cy="762000"/>
              <a:chOff x="2743200" y="300991"/>
              <a:chExt cx="990600" cy="762000"/>
            </a:xfrm>
            <a:solidFill>
              <a:srgbClr val="A13532"/>
            </a:solidFill>
          </p:grpSpPr>
          <p:sp>
            <p:nvSpPr>
              <p:cNvPr id="37" name="Oval 36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3048000" y="2177142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A1353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II.LỚP ELECTRON VÀ PHÂN LỚP ELECTRON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1442" y="4869160"/>
            <a:ext cx="6601023" cy="1152128"/>
            <a:chOff x="3048000" y="3141345"/>
            <a:chExt cx="7315201" cy="7620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0" y="3141345"/>
              <a:ext cx="990600" cy="762000"/>
              <a:chOff x="2743200" y="300991"/>
              <a:chExt cx="990600" cy="762000"/>
            </a:xfrm>
            <a:solidFill>
              <a:srgbClr val="50538D"/>
            </a:solidFill>
          </p:grpSpPr>
          <p:sp>
            <p:nvSpPr>
              <p:cNvPr id="40" name="Oval 39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3352800" y="3210376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50538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III.CẤU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ELECTRON NGUYÊN TỬ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1840" y="762000"/>
            <a:ext cx="5631160" cy="4107160"/>
          </a:xfrm>
          <a:prstGeom prst="cloudCallout">
            <a:avLst>
              <a:gd name="adj1" fmla="val -77931"/>
              <a:gd name="adj2" fmla="val 661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CÁC ELECTRON CHUYỂN ĐỘNG NHƯ THẾ NÀO ?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560" y="4667037"/>
            <a:ext cx="121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body" idx="1"/>
          </p:nvPr>
        </p:nvSpPr>
        <p:spPr>
          <a:xfrm>
            <a:off x="395536" y="952500"/>
            <a:ext cx="8610600" cy="6172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TK XX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ngtử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971600" y="958775"/>
            <a:ext cx="3962400" cy="3581400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TK XX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99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0650" y="4548555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65" y="836712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2861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4059" y="4294837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66273" y="4432462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675" y="4941168"/>
            <a:ext cx="8575848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545936" y="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613" y="1340768"/>
            <a:ext cx="3456384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(AO)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90%)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42" y="3859890"/>
            <a:ext cx="6272786" cy="29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6" y="1340768"/>
            <a:ext cx="35639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.VnBodoni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2001</TotalTime>
  <Words>1227</Words>
  <Application>Microsoft Office PowerPoint</Application>
  <PresentationFormat>On-screen Show (4:3)</PresentationFormat>
  <Paragraphs>254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c023TGp_natural_diagram_v2</vt:lpstr>
      <vt:lpstr>Level</vt:lpstr>
      <vt:lpstr>Default Design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PowerPoint Presentation</vt:lpstr>
      <vt:lpstr>Sè obitan trong mét ph©n líp electron.</vt:lpstr>
      <vt:lpstr>PowerPoint Presentation</vt:lpstr>
      <vt:lpstr>PowerPoint Presentation</vt:lpstr>
      <vt:lpstr>PowerPoint Presentation</vt:lpstr>
      <vt:lpstr>PowerPoint Presentation</vt:lpstr>
      <vt:lpstr>Nguyên lí Pauli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SONY</dc:creator>
  <cp:lastModifiedBy>Sony</cp:lastModifiedBy>
  <cp:revision>295</cp:revision>
  <dcterms:created xsi:type="dcterms:W3CDTF">2019-10-11T04:04:39Z</dcterms:created>
  <dcterms:modified xsi:type="dcterms:W3CDTF">2022-07-28T17:49:09Z</dcterms:modified>
</cp:coreProperties>
</file>