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573" r:id="rId2"/>
    <p:sldId id="574" r:id="rId3"/>
    <p:sldId id="575" r:id="rId4"/>
    <p:sldId id="576" r:id="rId5"/>
    <p:sldId id="577" r:id="rId6"/>
    <p:sldId id="578" r:id="rId7"/>
    <p:sldId id="580" r:id="rId8"/>
    <p:sldId id="579" r:id="rId9"/>
    <p:sldId id="264" r:id="rId10"/>
    <p:sldId id="581" r:id="rId11"/>
    <p:sldId id="582" r:id="rId12"/>
    <p:sldId id="583" r:id="rId13"/>
    <p:sldId id="584" r:id="rId14"/>
    <p:sldId id="257" r:id="rId15"/>
    <p:sldId id="256" r:id="rId16"/>
    <p:sldId id="587" r:id="rId17"/>
    <p:sldId id="567" r:id="rId18"/>
    <p:sldId id="340" r:id="rId19"/>
    <p:sldId id="348" r:id="rId20"/>
    <p:sldId id="560" r:id="rId21"/>
    <p:sldId id="259" r:id="rId22"/>
    <p:sldId id="572" r:id="rId23"/>
    <p:sldId id="566" r:id="rId24"/>
    <p:sldId id="258" r:id="rId25"/>
    <p:sldId id="568" r:id="rId26"/>
    <p:sldId id="571" r:id="rId27"/>
    <p:sldId id="570" r:id="rId28"/>
    <p:sldId id="569" r:id="rId29"/>
    <p:sldId id="274" r:id="rId30"/>
    <p:sldId id="586" r:id="rId31"/>
    <p:sldId id="58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46" autoAdjust="0"/>
    <p:restoredTop sz="84783"/>
  </p:normalViewPr>
  <p:slideViewPr>
    <p:cSldViewPr snapToGrid="0">
      <p:cViewPr varScale="1">
        <p:scale>
          <a:sx n="62" d="100"/>
          <a:sy n="62" d="100"/>
        </p:scale>
        <p:origin x="-136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A1B95-5F85-4F7C-BC0B-C4B5D0D3C7C4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8F38C-F672-4D46-8955-BB54DF3B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5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07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3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7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00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8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18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74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5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4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6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0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0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5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0E95-BA2C-4784-9A0A-16A3B5773EEC}" type="datetimeFigureOut">
              <a:rPr lang="en-US" smtClean="0"/>
              <a:t>22/2/2025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5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18" Type="http://schemas.openxmlformats.org/officeDocument/2006/relationships/slide" Target="slide12.xml"/><Relationship Id="rId26" Type="http://schemas.microsoft.com/office/2007/relationships/hdphoto" Target="../media/hdphoto7.wdp"/><Relationship Id="rId39" Type="http://schemas.openxmlformats.org/officeDocument/2006/relationships/slide" Target="slide3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2.xml"/><Relationship Id="rId34" Type="http://schemas.openxmlformats.org/officeDocument/2006/relationships/image" Target="../media/image13.png"/><Relationship Id="rId42" Type="http://schemas.openxmlformats.org/officeDocument/2006/relationships/slide" Target="slide7.xml"/><Relationship Id="rId7" Type="http://schemas.openxmlformats.org/officeDocument/2006/relationships/image" Target="../media/image4.png"/><Relationship Id="rId12" Type="http://schemas.openxmlformats.org/officeDocument/2006/relationships/slide" Target="slide10.xml"/><Relationship Id="rId17" Type="http://schemas.microsoft.com/office/2007/relationships/hdphoto" Target="../media/hdphoto4.wdp"/><Relationship Id="rId25" Type="http://schemas.openxmlformats.org/officeDocument/2006/relationships/image" Target="../media/image10.png"/><Relationship Id="rId33" Type="http://schemas.openxmlformats.org/officeDocument/2006/relationships/slide" Target="slide6.xml"/><Relationship Id="rId38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5.wdp"/><Relationship Id="rId29" Type="http://schemas.microsoft.com/office/2007/relationships/hdphoto" Target="../media/hdphoto8.wdp"/><Relationship Id="rId41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slide" Target="slide13.xml"/><Relationship Id="rId32" Type="http://schemas.microsoft.com/office/2007/relationships/hdphoto" Target="../media/hdphoto9.wdp"/><Relationship Id="rId37" Type="http://schemas.openxmlformats.org/officeDocument/2006/relationships/image" Target="../media/image14.png"/><Relationship Id="rId40" Type="http://schemas.openxmlformats.org/officeDocument/2006/relationships/image" Target="../media/image15.png"/><Relationship Id="rId45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slide" Target="slide9.xml"/><Relationship Id="rId23" Type="http://schemas.microsoft.com/office/2007/relationships/hdphoto" Target="../media/hdphoto6.wdp"/><Relationship Id="rId28" Type="http://schemas.openxmlformats.org/officeDocument/2006/relationships/image" Target="../media/image11.png"/><Relationship Id="rId36" Type="http://schemas.openxmlformats.org/officeDocument/2006/relationships/slide" Target="slide4.xml"/><Relationship Id="rId10" Type="http://schemas.openxmlformats.org/officeDocument/2006/relationships/image" Target="../media/image5.png"/><Relationship Id="rId19" Type="http://schemas.openxmlformats.org/officeDocument/2006/relationships/image" Target="../media/image8.png"/><Relationship Id="rId31" Type="http://schemas.openxmlformats.org/officeDocument/2006/relationships/image" Target="../media/image12.png"/><Relationship Id="rId44" Type="http://schemas.microsoft.com/office/2007/relationships/hdphoto" Target="../media/hdphoto13.wdp"/><Relationship Id="rId4" Type="http://schemas.openxmlformats.org/officeDocument/2006/relationships/image" Target="../media/image1.jpeg"/><Relationship Id="rId9" Type="http://schemas.openxmlformats.org/officeDocument/2006/relationships/slide" Target="slide5.xml"/><Relationship Id="rId14" Type="http://schemas.microsoft.com/office/2007/relationships/hdphoto" Target="../media/hdphoto3.wdp"/><Relationship Id="rId22" Type="http://schemas.openxmlformats.org/officeDocument/2006/relationships/image" Target="../media/image9.png"/><Relationship Id="rId27" Type="http://schemas.openxmlformats.org/officeDocument/2006/relationships/slide" Target="slide11.xml"/><Relationship Id="rId30" Type="http://schemas.openxmlformats.org/officeDocument/2006/relationships/slide" Target="slide8.xml"/><Relationship Id="rId35" Type="http://schemas.microsoft.com/office/2007/relationships/hdphoto" Target="../media/hdphoto10.wdp"/><Relationship Id="rId43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microsoft.com/office/2007/relationships/hdphoto" Target="../media/hdphoto15.wdp"/><Relationship Id="rId12" Type="http://schemas.openxmlformats.org/officeDocument/2006/relationships/image" Target="../media/image2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3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microsoft.com/office/2007/relationships/hdphoto" Target="../media/hdphoto15.wdp"/><Relationship Id="rId12" Type="http://schemas.openxmlformats.org/officeDocument/2006/relationships/image" Target="../media/image2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8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1.wdp"/><Relationship Id="rId3" Type="http://schemas.microsoft.com/office/2007/relationships/media" Target="../media/media3.mp3"/><Relationship Id="rId7" Type="http://schemas.microsoft.com/office/2007/relationships/hdphoto" Target="../media/hdphoto15.wdp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31.jp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12" Type="http://schemas.microsoft.com/office/2007/relationships/hdphoto" Target="../media/hdphoto1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4.wdp"/><Relationship Id="rId4" Type="http://schemas.openxmlformats.org/officeDocument/2006/relationships/audio" Target="../media/media3.mp3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microsoft.com/office/2007/relationships/hdphoto" Target="../media/hdphoto1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slide" Target="slide1.xml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microsoft.com/office/2007/relationships/hdphoto" Target="../media/hdphoto16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7.wdp"/><Relationship Id="rId3" Type="http://schemas.microsoft.com/office/2007/relationships/media" Target="../media/media3.mp3"/><Relationship Id="rId7" Type="http://schemas.microsoft.com/office/2007/relationships/hdphoto" Target="../media/hdphoto15.wdp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1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microsoft.com/office/2007/relationships/hdphoto" Target="../media/hdphoto15.wdp"/><Relationship Id="rId12" Type="http://schemas.openxmlformats.org/officeDocument/2006/relationships/image" Target="../media/image2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8.wdp"/><Relationship Id="rId3" Type="http://schemas.microsoft.com/office/2007/relationships/media" Target="../media/media3.mp3"/><Relationship Id="rId7" Type="http://schemas.microsoft.com/office/2007/relationships/hdphoto" Target="../media/hdphoto15.wdp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10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microsoft.com/office/2007/relationships/hdphoto" Target="../media/hdphoto15.wdp"/><Relationship Id="rId12" Type="http://schemas.openxmlformats.org/officeDocument/2006/relationships/image" Target="../media/image2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13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9.wdp"/><Relationship Id="rId3" Type="http://schemas.microsoft.com/office/2007/relationships/media" Target="../media/media3.mp3"/><Relationship Id="rId7" Type="http://schemas.microsoft.com/office/2007/relationships/hdphoto" Target="../media/hdphoto15.wdp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9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0.wdp"/><Relationship Id="rId3" Type="http://schemas.microsoft.com/office/2007/relationships/media" Target="../media/media3.mp3"/><Relationship Id="rId7" Type="http://schemas.microsoft.com/office/2007/relationships/hdphoto" Target="../media/hdphoto15.wdp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6" y="0"/>
            <a:ext cx="9224155" cy="6858000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09190" y="1485236"/>
            <a:ext cx="2206062" cy="8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700" y="76334"/>
            <a:ext cx="5244417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54433" y="950145"/>
            <a:ext cx="3060879" cy="13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 67"/>
          <p:cNvGrpSpPr/>
          <p:nvPr/>
        </p:nvGrpSpPr>
        <p:grpSpPr>
          <a:xfrm>
            <a:off x="3385294" y="534700"/>
            <a:ext cx="5341257" cy="5275943"/>
            <a:chOff x="1276826" y="152116"/>
            <a:chExt cx="6590347" cy="655376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826" y="152116"/>
              <a:ext cx="6590347" cy="6553768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 rot="19458216">
              <a:off x="3667477" y="1898400"/>
              <a:ext cx="579913" cy="955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 rot="199386">
              <a:off x="4311841" y="1772448"/>
              <a:ext cx="579913" cy="955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80958">
              <a:off x="4629815" y="1877937"/>
              <a:ext cx="931975" cy="955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 rot="3928537">
              <a:off x="5227334" y="2327977"/>
              <a:ext cx="583833" cy="949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 rot="5124228">
              <a:off x="5388951" y="2897026"/>
              <a:ext cx="583833" cy="949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6984146">
              <a:off x="5203975" y="3467640"/>
              <a:ext cx="938276" cy="949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 rot="9494412">
              <a:off x="4858347" y="3983092"/>
              <a:ext cx="579913" cy="955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rot="10549765">
              <a:off x="4273572" y="4112394"/>
              <a:ext cx="579913" cy="955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12575343">
              <a:off x="3564594" y="4063666"/>
              <a:ext cx="931975" cy="955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4557895">
              <a:off x="3264445" y="3537251"/>
              <a:ext cx="583833" cy="949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8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 rot="15921208">
              <a:off x="3088853" y="2973943"/>
              <a:ext cx="583833" cy="949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9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18149403">
              <a:off x="3001771" y="2413970"/>
              <a:ext cx="938276" cy="949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Bahnschrift SemiBold Condensed" panose="020B0502040204020203" pitchFamily="34" charset="0"/>
                </a:rPr>
                <a:t>10</a:t>
              </a:r>
            </a:p>
          </p:txBody>
        </p:sp>
      </p:grpSp>
      <p:sp>
        <p:nvSpPr>
          <p:cNvPr id="82" name="AutoShape 5"/>
          <p:cNvSpPr>
            <a:spLocks noChangeArrowheads="1"/>
          </p:cNvSpPr>
          <p:nvPr/>
        </p:nvSpPr>
        <p:spPr bwMode="auto">
          <a:xfrm rot="10977800">
            <a:off x="6238942" y="43002"/>
            <a:ext cx="457200" cy="9652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77" y="5714806"/>
            <a:ext cx="974011" cy="946739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046" y="5715951"/>
            <a:ext cx="841719" cy="974622"/>
          </a:xfrm>
          <a:prstGeom prst="rect">
            <a:avLst/>
          </a:prstGeom>
        </p:spPr>
      </p:pic>
      <p:pic>
        <p:nvPicPr>
          <p:cNvPr id="5" name="Picture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88" y="5625273"/>
            <a:ext cx="749278" cy="1114143"/>
          </a:xfrm>
          <a:prstGeom prst="rect">
            <a:avLst/>
          </a:prstGeom>
        </p:spPr>
      </p:pic>
      <p:pic>
        <p:nvPicPr>
          <p:cNvPr id="6" name="Picture 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795" y="4035834"/>
            <a:ext cx="769298" cy="1064076"/>
          </a:xfrm>
          <a:prstGeom prst="rect">
            <a:avLst/>
          </a:prstGeom>
        </p:spPr>
      </p:pic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12" y="2798612"/>
            <a:ext cx="1057275" cy="1285875"/>
          </a:xfrm>
          <a:prstGeom prst="rect">
            <a:avLst/>
          </a:prstGeom>
        </p:spPr>
      </p:pic>
      <p:pic>
        <p:nvPicPr>
          <p:cNvPr id="8" name="Picture 7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202" y="2817545"/>
            <a:ext cx="888951" cy="1099067"/>
          </a:xfrm>
          <a:prstGeom prst="rect">
            <a:avLst/>
          </a:prstGeom>
        </p:spPr>
      </p:pic>
      <p:pic>
        <p:nvPicPr>
          <p:cNvPr id="9" name="Picture 8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93" y="5625273"/>
            <a:ext cx="836784" cy="1099575"/>
          </a:xfrm>
          <a:prstGeom prst="rect">
            <a:avLst/>
          </a:prstGeom>
        </p:spPr>
      </p:pic>
      <p:pic>
        <p:nvPicPr>
          <p:cNvPr id="10" name="Picture 9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14" y="5733088"/>
            <a:ext cx="728165" cy="956488"/>
          </a:xfrm>
          <a:prstGeom prst="rect">
            <a:avLst/>
          </a:prstGeom>
        </p:spPr>
      </p:pic>
      <p:pic>
        <p:nvPicPr>
          <p:cNvPr id="11" name="Picture 10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64" y="5625272"/>
            <a:ext cx="959298" cy="1184524"/>
          </a:xfrm>
          <a:prstGeom prst="rect">
            <a:avLst/>
          </a:prstGeom>
        </p:spPr>
      </p:pic>
      <p:pic>
        <p:nvPicPr>
          <p:cNvPr id="12" name="Picture 11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13" y="5421175"/>
            <a:ext cx="923517" cy="1327556"/>
          </a:xfrm>
          <a:prstGeom prst="rect">
            <a:avLst/>
          </a:prstGeom>
        </p:spPr>
      </p:pic>
      <p:pic>
        <p:nvPicPr>
          <p:cNvPr id="13" name="Picture 12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40" y="4129492"/>
            <a:ext cx="1057832" cy="1221174"/>
          </a:xfrm>
          <a:prstGeom prst="rect">
            <a:avLst/>
          </a:prstGeom>
        </p:spPr>
      </p:pic>
      <p:pic>
        <p:nvPicPr>
          <p:cNvPr id="14" name="Picture 13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661" y="5625272"/>
            <a:ext cx="971138" cy="1175588"/>
          </a:xfrm>
          <a:prstGeom prst="rect">
            <a:avLst/>
          </a:prstGeom>
        </p:spPr>
      </p:pic>
      <p:pic>
        <p:nvPicPr>
          <p:cNvPr id="16" name="Ngay tet que em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2697823" y="1089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7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9091" numSld="13">
                <p:cTn id="1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799" y="714063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Dạ dày được cấu tạo từ các cấp độ tổ chức nhỏ hơn nào?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25967" y="4394775"/>
            <a:ext cx="4077862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dirty="0"/>
              <a:t>Tế bào và mô 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3265" y="3429000"/>
            <a:ext cx="4120564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vi-VN" sz="3200" dirty="0"/>
              <a:t>Mô và hệ cơ quan 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2529" y="4477902"/>
            <a:ext cx="5161935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vi-VN" sz="3200" dirty="0"/>
              <a:t>Cơ quan và hệ cơ quan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199" y="3276599"/>
            <a:ext cx="3973371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</a:t>
            </a:r>
            <a:r>
              <a:rPr lang="vi-VN" sz="3200" dirty="0"/>
              <a:t>Tế bào và cơ quan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1" y="309507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823" y="5185447"/>
            <a:ext cx="1317555" cy="1525590"/>
          </a:xfrm>
          <a:prstGeom prst="rect">
            <a:avLst/>
          </a:prstGeom>
        </p:spPr>
      </p:pic>
      <p:pic>
        <p:nvPicPr>
          <p:cNvPr id="18" name="thân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28" y="-109646"/>
            <a:ext cx="3973372" cy="46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9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0631" y="738327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Hệ chồi ở thực vật bao gồm các cơ quan nào?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97561" y="3429000"/>
            <a:ext cx="5171345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/>
              <a:t>Thân</a:t>
            </a:r>
            <a:r>
              <a:rPr lang="en-US" sz="3200" dirty="0"/>
              <a:t>, c</a:t>
            </a:r>
            <a:r>
              <a:rPr lang="vi-VN" sz="3200" dirty="0"/>
              <a:t>ành, lá, hoa, quả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224965" y="4470975"/>
            <a:ext cx="3155306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dirty="0"/>
              <a:t>Hoa, quả, hạt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5417" y="4467975"/>
            <a:ext cx="4942183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vi-VN" sz="3200" dirty="0"/>
              <a:t>Rễ, cành, lá, hoa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964" y="3222224"/>
            <a:ext cx="3155307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vi-VN" sz="3200" dirty="0"/>
              <a:t>Rễ, thân, lá 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4" y="4167616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898" y="429900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5" y="2956104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089" y="5106647"/>
            <a:ext cx="1350607" cy="1774763"/>
          </a:xfrm>
          <a:prstGeom prst="rect">
            <a:avLst/>
          </a:prstGeom>
        </p:spPr>
      </p:pic>
      <p:pic>
        <p:nvPicPr>
          <p:cNvPr id="18" name="dậ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245" y="1485039"/>
            <a:ext cx="5984755" cy="42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9144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Cơ quan nào sau đây thuộc hệ bài tiết ở người?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5836" y="32766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4477900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200" y="4477902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Tim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4200" y="3276599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67616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00" y="5096482"/>
            <a:ext cx="1158901" cy="1602966"/>
          </a:xfrm>
          <a:prstGeom prst="rect">
            <a:avLst/>
          </a:prstGeom>
        </p:spPr>
      </p:pic>
      <p:pic>
        <p:nvPicPr>
          <p:cNvPr id="18" name="tuất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806" b="94729" l="10000" r="90000">
                        <a14:foregroundMark x1="36304" y1="28837" x2="53370" y2="35039"/>
                        <a14:foregroundMark x1="42500" y1="85426" x2="52065" y2="90078"/>
                        <a14:foregroundMark x1="60761" y1="83721" x2="70978" y2="891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513905"/>
            <a:ext cx="7086600" cy="496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9144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Cơ quan nào sau đây thuộc hệ hô hấp ở người?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4200" y="3222224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5836" y="4470975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Gan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199" y="4477902"/>
            <a:ext cx="2165555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5836" y="3352801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Tim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67616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17" y="3011926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5359108"/>
            <a:ext cx="1174352" cy="1451927"/>
          </a:xfrm>
          <a:prstGeom prst="rect">
            <a:avLst/>
          </a:prstGeom>
        </p:spPr>
      </p:pic>
      <p:pic>
        <p:nvPicPr>
          <p:cNvPr id="18" name="hợ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053874"/>
            <a:ext cx="3987508" cy="398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3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489"/>
          <a:stretch/>
        </p:blipFill>
        <p:spPr>
          <a:xfrm>
            <a:off x="4170225" y="47751"/>
            <a:ext cx="4327557" cy="6742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08" y="0"/>
            <a:ext cx="4720649" cy="373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95" y="3385079"/>
            <a:ext cx="4688962" cy="353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" y="-112861"/>
            <a:ext cx="4631198" cy="389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8925"/>
            <a:ext cx="4694572" cy="347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5617" y="-66423"/>
            <a:ext cx="1212638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8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vô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phú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khắp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bức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đẹp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thú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84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25505" y="1935106"/>
            <a:ext cx="1134099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500" b="1" dirty="0">
                <a:latin typeface="Arial" pitchFamily="34" charset="0"/>
                <a:cs typeface="Arial" pitchFamily="34" charset="0"/>
              </a:rPr>
              <a:t>CHƯƠNG VII: ĐA DẠNG THẾ GIỚI SỐNG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00507" y="3082305"/>
            <a:ext cx="1156598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500" b="1" dirty="0">
                <a:latin typeface="Arial" pitchFamily="34" charset="0"/>
                <a:cs typeface="Arial" pitchFamily="34" charset="0"/>
              </a:rPr>
              <a:t>BÀI 25: HỆ THỐNG 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42452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87837" y="1023276"/>
            <a:ext cx="11301246" cy="5357271"/>
            <a:chOff x="-178209" y="763597"/>
            <a:chExt cx="8712612" cy="4017953"/>
          </a:xfrm>
        </p:grpSpPr>
        <p:grpSp>
          <p:nvGrpSpPr>
            <p:cNvPr id="2" name="Group 23">
              <a:extLst>
                <a:ext uri="{FF2B5EF4-FFF2-40B4-BE49-F238E27FC236}">
                  <a16:creationId xmlns="" xmlns:a16="http://schemas.microsoft.com/office/drawing/2014/main" id="{86F6C349-D7BA-4BC7-7A2C-997FEEDBCF98}"/>
                </a:ext>
              </a:extLst>
            </p:cNvPr>
            <p:cNvGrpSpPr/>
            <p:nvPr/>
          </p:nvGrpSpPr>
          <p:grpSpPr>
            <a:xfrm>
              <a:off x="-178209" y="763597"/>
              <a:ext cx="3885783" cy="4017953"/>
              <a:chOff x="-237612" y="779083"/>
              <a:chExt cx="5181044" cy="5357270"/>
            </a:xfrm>
          </p:grpSpPr>
          <p:grpSp>
            <p:nvGrpSpPr>
              <p:cNvPr id="3" name="Group 13">
                <a:extLst>
                  <a:ext uri="{FF2B5EF4-FFF2-40B4-BE49-F238E27FC236}">
                    <a16:creationId xmlns="" xmlns:a16="http://schemas.microsoft.com/office/drawing/2014/main" id="{FB962F27-BEA4-5DB0-AD27-5D38A726B45B}"/>
                  </a:ext>
                </a:extLst>
              </p:cNvPr>
              <p:cNvGrpSpPr/>
              <p:nvPr/>
            </p:nvGrpSpPr>
            <p:grpSpPr>
              <a:xfrm>
                <a:off x="1209367" y="2068133"/>
                <a:ext cx="2566220" cy="2779170"/>
                <a:chOff x="1091381" y="1945252"/>
                <a:chExt cx="2802192" cy="3024932"/>
              </a:xfrm>
            </p:grpSpPr>
            <p:grpSp>
              <p:nvGrpSpPr>
                <p:cNvPr id="5" name="Group 12">
                  <a:extLst>
                    <a:ext uri="{FF2B5EF4-FFF2-40B4-BE49-F238E27FC236}">
                      <a16:creationId xmlns="" xmlns:a16="http://schemas.microsoft.com/office/drawing/2014/main" id="{7C825BE9-0D56-DFEF-794E-97B513D58324}"/>
                    </a:ext>
                  </a:extLst>
                </p:cNvPr>
                <p:cNvGrpSpPr/>
                <p:nvPr/>
              </p:nvGrpSpPr>
              <p:grpSpPr>
                <a:xfrm>
                  <a:off x="2340076" y="1945252"/>
                  <a:ext cx="1553497" cy="3024932"/>
                  <a:chOff x="5456903" y="2401530"/>
                  <a:chExt cx="1088102" cy="1902542"/>
                </a:xfrm>
              </p:grpSpPr>
              <p:sp>
                <p:nvSpPr>
                  <p:cNvPr id="9" name="Freeform: Shape 8">
                    <a:extLst>
                      <a:ext uri="{FF2B5EF4-FFF2-40B4-BE49-F238E27FC236}">
                        <a16:creationId xmlns="" xmlns:a16="http://schemas.microsoft.com/office/drawing/2014/main" id="{C8165C90-797F-4E13-5CB0-CF453CAC3F1A}"/>
                      </a:ext>
                    </a:extLst>
                  </p:cNvPr>
                  <p:cNvSpPr/>
                  <p:nvPr/>
                </p:nvSpPr>
                <p:spPr>
                  <a:xfrm>
                    <a:off x="5456904" y="2401530"/>
                    <a:ext cx="1088101" cy="951271"/>
                  </a:xfrm>
                  <a:custGeom>
                    <a:avLst/>
                    <a:gdLst>
                      <a:gd name="connsiteX0" fmla="*/ 0 w 1088101"/>
                      <a:gd name="connsiteY0" fmla="*/ 0 h 951271"/>
                      <a:gd name="connsiteX1" fmla="*/ 1074024 w 1088101"/>
                      <a:gd name="connsiteY1" fmla="*/ 820400 h 951271"/>
                      <a:gd name="connsiteX2" fmla="*/ 1088101 w 1088101"/>
                      <a:gd name="connsiteY2" fmla="*/ 951271 h 951271"/>
                      <a:gd name="connsiteX3" fmla="*/ 0 w 1088101"/>
                      <a:gd name="connsiteY3" fmla="*/ 951271 h 95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8101" h="951271">
                        <a:moveTo>
                          <a:pt x="0" y="0"/>
                        </a:moveTo>
                        <a:cubicBezTo>
                          <a:pt x="529785" y="0"/>
                          <a:pt x="971799" y="352198"/>
                          <a:pt x="1074024" y="820400"/>
                        </a:cubicBezTo>
                        <a:lnTo>
                          <a:pt x="1088101" y="951271"/>
                        </a:lnTo>
                        <a:lnTo>
                          <a:pt x="0" y="951271"/>
                        </a:lnTo>
                        <a:close/>
                      </a:path>
                    </a:pathLst>
                  </a:custGeom>
                  <a:solidFill>
                    <a:srgbClr val="33330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vi-VN" sz="2700" b="1" dirty="0">
                      <a:latin typeface="+mj-lt"/>
                    </a:endParaRPr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="" xmlns:a16="http://schemas.microsoft.com/office/drawing/2014/main" id="{165A8622-E5DE-9845-BEC2-6121CF53B097}"/>
                      </a:ext>
                    </a:extLst>
                  </p:cNvPr>
                  <p:cNvSpPr/>
                  <p:nvPr/>
                </p:nvSpPr>
                <p:spPr>
                  <a:xfrm flipV="1">
                    <a:off x="5456903" y="3352801"/>
                    <a:ext cx="1088101" cy="951271"/>
                  </a:xfrm>
                  <a:custGeom>
                    <a:avLst/>
                    <a:gdLst>
                      <a:gd name="connsiteX0" fmla="*/ 0 w 1088101"/>
                      <a:gd name="connsiteY0" fmla="*/ 0 h 951271"/>
                      <a:gd name="connsiteX1" fmla="*/ 1074024 w 1088101"/>
                      <a:gd name="connsiteY1" fmla="*/ 820400 h 951271"/>
                      <a:gd name="connsiteX2" fmla="*/ 1088101 w 1088101"/>
                      <a:gd name="connsiteY2" fmla="*/ 951271 h 951271"/>
                      <a:gd name="connsiteX3" fmla="*/ 0 w 1088101"/>
                      <a:gd name="connsiteY3" fmla="*/ 951271 h 95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8101" h="951271">
                        <a:moveTo>
                          <a:pt x="0" y="0"/>
                        </a:moveTo>
                        <a:cubicBezTo>
                          <a:pt x="529785" y="0"/>
                          <a:pt x="971799" y="352198"/>
                          <a:pt x="1074024" y="820400"/>
                        </a:cubicBezTo>
                        <a:lnTo>
                          <a:pt x="1088101" y="951271"/>
                        </a:lnTo>
                        <a:lnTo>
                          <a:pt x="0" y="951271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vi-VN" sz="2700" b="1" dirty="0">
                      <a:latin typeface="+mj-lt"/>
                    </a:endParaRPr>
                  </a:p>
                </p:txBody>
              </p:sp>
            </p:grpSp>
            <p:sp>
              <p:nvSpPr>
                <p:cNvPr id="4" name="Oval 3">
                  <a:extLst>
                    <a:ext uri="{FF2B5EF4-FFF2-40B4-BE49-F238E27FC236}">
                      <a16:creationId xmlns="" xmlns:a16="http://schemas.microsoft.com/office/drawing/2014/main" id="{A946380C-106C-FCAE-1DDF-4A3048297BB3}"/>
                    </a:ext>
                  </a:extLst>
                </p:cNvPr>
                <p:cNvSpPr/>
                <p:nvPr/>
              </p:nvSpPr>
              <p:spPr>
                <a:xfrm>
                  <a:off x="1091381" y="2172929"/>
                  <a:ext cx="2487360" cy="251214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sx="99000" sy="990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700" b="1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Nội dung</a:t>
                  </a:r>
                  <a:endParaRPr lang="vi-VN" sz="27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6" name="Group 17">
                <a:extLst>
                  <a:ext uri="{FF2B5EF4-FFF2-40B4-BE49-F238E27FC236}">
                    <a16:creationId xmlns="" xmlns:a16="http://schemas.microsoft.com/office/drawing/2014/main" id="{A1AD9A1E-57FB-33F7-D8BB-31144137CA5A}"/>
                  </a:ext>
                </a:extLst>
              </p:cNvPr>
              <p:cNvGrpSpPr/>
              <p:nvPr/>
            </p:nvGrpSpPr>
            <p:grpSpPr>
              <a:xfrm>
                <a:off x="-237612" y="779083"/>
                <a:ext cx="5181044" cy="5357270"/>
                <a:chOff x="1171103" y="918084"/>
                <a:chExt cx="4608088" cy="4764826"/>
              </a:xfrm>
            </p:grpSpPr>
            <p:sp>
              <p:nvSpPr>
                <p:cNvPr id="15" name="Arc 14">
                  <a:extLst>
                    <a:ext uri="{FF2B5EF4-FFF2-40B4-BE49-F238E27FC236}">
                      <a16:creationId xmlns="" xmlns:a16="http://schemas.microsoft.com/office/drawing/2014/main" id="{39B429C0-9696-8A43-740D-0FA7E9155385}"/>
                    </a:ext>
                  </a:extLst>
                </p:cNvPr>
                <p:cNvSpPr/>
                <p:nvPr/>
              </p:nvSpPr>
              <p:spPr>
                <a:xfrm>
                  <a:off x="1171103" y="977281"/>
                  <a:ext cx="4608088" cy="4608430"/>
                </a:xfrm>
                <a:prstGeom prst="arc">
                  <a:avLst>
                    <a:gd name="adj1" fmla="val 16200000"/>
                    <a:gd name="adj2" fmla="val 5385555"/>
                  </a:avLst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vi-VN" sz="2700" b="1">
                    <a:latin typeface="+mj-lt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="" xmlns:a16="http://schemas.microsoft.com/office/drawing/2014/main" id="{EB67404F-CDB4-C11B-9A8E-BCCD1E0944AB}"/>
                    </a:ext>
                  </a:extLst>
                </p:cNvPr>
                <p:cNvSpPr/>
                <p:nvPr/>
              </p:nvSpPr>
              <p:spPr>
                <a:xfrm flipH="1" flipV="1">
                  <a:off x="3413525" y="918084"/>
                  <a:ext cx="123244" cy="13069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2700" b="1">
                    <a:latin typeface="+mj-lt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="" xmlns:a16="http://schemas.microsoft.com/office/drawing/2014/main" id="{898FF2C2-2241-E946-5C8E-5C87CC34D1B7}"/>
                    </a:ext>
                  </a:extLst>
                </p:cNvPr>
                <p:cNvSpPr/>
                <p:nvPr/>
              </p:nvSpPr>
              <p:spPr>
                <a:xfrm flipH="1" flipV="1">
                  <a:off x="3425645" y="5552219"/>
                  <a:ext cx="123244" cy="13069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sz="2700" b="1">
                    <a:latin typeface="+mj-lt"/>
                  </a:endParaRPr>
                </a:p>
              </p:txBody>
            </p:sp>
          </p:grpSp>
        </p:grp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62812E9E-1D3F-FBA6-28C7-AFD5C87CD985}"/>
                </a:ext>
              </a:extLst>
            </p:cNvPr>
            <p:cNvSpPr/>
            <p:nvPr/>
          </p:nvSpPr>
          <p:spPr>
            <a:xfrm>
              <a:off x="3402316" y="1667912"/>
              <a:ext cx="199394" cy="1993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vi-VN" sz="2700" b="1">
                <a:latin typeface="+mj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49D0465A-BB14-44E6-03A7-058C9F0C9D15}"/>
                </a:ext>
              </a:extLst>
            </p:cNvPr>
            <p:cNvSpPr/>
            <p:nvPr/>
          </p:nvSpPr>
          <p:spPr>
            <a:xfrm>
              <a:off x="3690173" y="2593064"/>
              <a:ext cx="199394" cy="1993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vi-VN" sz="2700" b="1">
                <a:latin typeface="+mj-lt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ADF090F7-51D6-16C3-8A61-BF6DAD6A5B3F}"/>
                </a:ext>
              </a:extLst>
            </p:cNvPr>
            <p:cNvSpPr/>
            <p:nvPr/>
          </p:nvSpPr>
          <p:spPr>
            <a:xfrm>
              <a:off x="3342232" y="3814763"/>
              <a:ext cx="199394" cy="1993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vi-VN" sz="2700" b="1">
                <a:latin typeface="+mj-lt"/>
              </a:endParaRPr>
            </a:p>
          </p:txBody>
        </p:sp>
        <p:grpSp>
          <p:nvGrpSpPr>
            <p:cNvPr id="7" name="Group 58">
              <a:extLst>
                <a:ext uri="{FF2B5EF4-FFF2-40B4-BE49-F238E27FC236}">
                  <a16:creationId xmlns="" xmlns:a16="http://schemas.microsoft.com/office/drawing/2014/main" id="{4D203702-18FE-9EBB-47DC-224DE668A75F}"/>
                </a:ext>
              </a:extLst>
            </p:cNvPr>
            <p:cNvGrpSpPr/>
            <p:nvPr/>
          </p:nvGrpSpPr>
          <p:grpSpPr>
            <a:xfrm>
              <a:off x="4056244" y="1420755"/>
              <a:ext cx="4130363" cy="574155"/>
              <a:chOff x="5408325" y="1626575"/>
              <a:chExt cx="5507150" cy="765540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="" xmlns:a16="http://schemas.microsoft.com/office/drawing/2014/main" id="{5B042C11-5318-6C66-81F9-D96ABB1CDFF0}"/>
                  </a:ext>
                </a:extLst>
              </p:cNvPr>
              <p:cNvSpPr/>
              <p:nvPr/>
            </p:nvSpPr>
            <p:spPr>
              <a:xfrm>
                <a:off x="5967598" y="1626575"/>
                <a:ext cx="4947877" cy="765540"/>
              </a:xfrm>
              <a:prstGeom prst="roundRect">
                <a:avLst>
                  <a:gd name="adj" fmla="val 50000"/>
                </a:avLst>
              </a:prstGeom>
              <a:solidFill>
                <a:srgbClr val="3333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400" b="1" u="sng" smtClean="0">
                    <a:latin typeface="Arial" pitchFamily="34" charset="0"/>
                    <a:cs typeface="Arial" pitchFamily="34" charset="0"/>
                  </a:rPr>
                  <a:t>Sự </a:t>
                </a:r>
                <a:r>
                  <a:rPr lang="en-US" sz="2400" b="1" u="sng">
                    <a:latin typeface="Arial" pitchFamily="34" charset="0"/>
                    <a:cs typeface="Arial" pitchFamily="34" charset="0"/>
                  </a:rPr>
                  <a:t>cần thiết của việc phân loại thế </a:t>
                </a:r>
                <a:r>
                  <a:rPr lang="en-US" sz="2400" b="1" u="sng">
                    <a:latin typeface="Arial" pitchFamily="34" charset="0"/>
                    <a:cs typeface="Arial" pitchFamily="34" charset="0"/>
                  </a:rPr>
                  <a:t>giới </a:t>
                </a:r>
                <a:r>
                  <a:rPr lang="en-US" sz="2400" b="1" u="sng" smtClean="0">
                    <a:latin typeface="Arial" pitchFamily="34" charset="0"/>
                    <a:cs typeface="Arial" pitchFamily="34" charset="0"/>
                  </a:rPr>
                  <a:t>sống</a:t>
                </a:r>
                <a:endParaRPr lang="en-US" sz="2400" b="1" u="sng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DC73CEA6-0D98-B8A9-BB09-973B370F9D95}"/>
                  </a:ext>
                </a:extLst>
              </p:cNvPr>
              <p:cNvSpPr/>
              <p:nvPr/>
            </p:nvSpPr>
            <p:spPr>
              <a:xfrm>
                <a:off x="5408325" y="1800514"/>
                <a:ext cx="577066" cy="57706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b="1" smtClean="0">
                    <a:latin typeface="+mj-lt"/>
                  </a:rPr>
                  <a:t>I</a:t>
                </a:r>
                <a:endParaRPr lang="vi-VN" sz="2700" b="1" dirty="0">
                  <a:latin typeface="+mj-lt"/>
                </a:endParaRPr>
              </a:p>
            </p:txBody>
          </p:sp>
        </p:grpSp>
        <p:grpSp>
          <p:nvGrpSpPr>
            <p:cNvPr id="8" name="Group 60">
              <a:extLst>
                <a:ext uri="{FF2B5EF4-FFF2-40B4-BE49-F238E27FC236}">
                  <a16:creationId xmlns="" xmlns:a16="http://schemas.microsoft.com/office/drawing/2014/main" id="{D8D04D85-1AB1-4C2E-FF4C-3CC215013865}"/>
                </a:ext>
              </a:extLst>
            </p:cNvPr>
            <p:cNvGrpSpPr/>
            <p:nvPr/>
          </p:nvGrpSpPr>
          <p:grpSpPr>
            <a:xfrm>
              <a:off x="4577793" y="2389719"/>
              <a:ext cx="3956610" cy="574155"/>
              <a:chOff x="6103722" y="2918528"/>
              <a:chExt cx="5275477" cy="76554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="" xmlns:a16="http://schemas.microsoft.com/office/drawing/2014/main" id="{516F84D3-5F8E-C928-E447-02511C356EC5}"/>
                  </a:ext>
                </a:extLst>
              </p:cNvPr>
              <p:cNvSpPr/>
              <p:nvPr/>
            </p:nvSpPr>
            <p:spPr>
              <a:xfrm>
                <a:off x="6631858" y="2918528"/>
                <a:ext cx="4747341" cy="765540"/>
              </a:xfrm>
              <a:prstGeom prst="roundRect">
                <a:avLst>
                  <a:gd name="adj" fmla="val 50000"/>
                </a:avLst>
              </a:prstGeom>
              <a:solidFill>
                <a:srgbClr val="0066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2400" b="1" u="sng">
                    <a:latin typeface="Arial" pitchFamily="34" charset="0"/>
                    <a:cs typeface="Arial" pitchFamily="34" charset="0"/>
                  </a:rPr>
                  <a:t>Hệ thống phân loại </a:t>
                </a:r>
                <a:r>
                  <a:rPr lang="en-US" sz="2400" b="1" u="sng">
                    <a:latin typeface="Arial" pitchFamily="34" charset="0"/>
                    <a:cs typeface="Arial" pitchFamily="34" charset="0"/>
                  </a:rPr>
                  <a:t>sinh </a:t>
                </a:r>
                <a:r>
                  <a:rPr lang="en-US" sz="2400" b="1" u="sng" smtClean="0">
                    <a:latin typeface="Arial" pitchFamily="34" charset="0"/>
                    <a:cs typeface="Arial" pitchFamily="34" charset="0"/>
                  </a:rPr>
                  <a:t>vật</a:t>
                </a:r>
                <a:endParaRPr lang="en-US" sz="2400" b="1" u="sng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="" xmlns:a16="http://schemas.microsoft.com/office/drawing/2014/main" id="{0B349C05-ED06-047A-5185-5CED96FF491E}"/>
                  </a:ext>
                </a:extLst>
              </p:cNvPr>
              <p:cNvSpPr/>
              <p:nvPr/>
            </p:nvSpPr>
            <p:spPr>
              <a:xfrm>
                <a:off x="6103722" y="3012765"/>
                <a:ext cx="577066" cy="57706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b="1" smtClean="0">
                    <a:latin typeface="+mj-lt"/>
                  </a:rPr>
                  <a:t>II</a:t>
                </a:r>
                <a:endParaRPr lang="vi-VN" sz="2700" b="1" dirty="0">
                  <a:latin typeface="+mj-lt"/>
                </a:endParaRPr>
              </a:p>
            </p:txBody>
          </p:sp>
        </p:grpSp>
        <p:grpSp>
          <p:nvGrpSpPr>
            <p:cNvPr id="10" name="Group 61">
              <a:extLst>
                <a:ext uri="{FF2B5EF4-FFF2-40B4-BE49-F238E27FC236}">
                  <a16:creationId xmlns="" xmlns:a16="http://schemas.microsoft.com/office/drawing/2014/main" id="{1209AD45-C1B6-948D-99F1-1130E6AEA112}"/>
                </a:ext>
              </a:extLst>
            </p:cNvPr>
            <p:cNvGrpSpPr/>
            <p:nvPr/>
          </p:nvGrpSpPr>
          <p:grpSpPr>
            <a:xfrm>
              <a:off x="4224050" y="3618298"/>
              <a:ext cx="4157946" cy="574155"/>
              <a:chOff x="5632072" y="4556635"/>
              <a:chExt cx="5543932" cy="765540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="" xmlns:a16="http://schemas.microsoft.com/office/drawing/2014/main" id="{5FC6A757-253E-22A8-94E7-B3218209BF39}"/>
                  </a:ext>
                </a:extLst>
              </p:cNvPr>
              <p:cNvSpPr/>
              <p:nvPr/>
            </p:nvSpPr>
            <p:spPr>
              <a:xfrm>
                <a:off x="6366110" y="4556635"/>
                <a:ext cx="4809894" cy="765540"/>
              </a:xfrm>
              <a:prstGeom prst="roundRect">
                <a:avLst>
                  <a:gd name="adj" fmla="val 50000"/>
                </a:avLst>
              </a:prstGeom>
              <a:solidFill>
                <a:srgbClr val="3333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lnSpc>
                    <a:spcPct val="120000"/>
                  </a:lnSpc>
                </a:pPr>
                <a:r>
                  <a:rPr lang="en-US" sz="2400" b="1" u="sng">
                    <a:latin typeface="Arial" pitchFamily="34" charset="0"/>
                    <a:cs typeface="Arial" pitchFamily="34" charset="0"/>
                  </a:rPr>
                  <a:t>Giới và hệ thống phân loại </a:t>
                </a:r>
                <a:r>
                  <a:rPr lang="en-US" sz="2400" b="1" u="sng">
                    <a:latin typeface="Arial" pitchFamily="34" charset="0"/>
                    <a:cs typeface="Arial" pitchFamily="34" charset="0"/>
                  </a:rPr>
                  <a:t>năm </a:t>
                </a:r>
                <a:r>
                  <a:rPr lang="en-US" sz="2400" b="1" u="sng" smtClean="0">
                    <a:latin typeface="Arial" pitchFamily="34" charset="0"/>
                    <a:cs typeface="Arial" pitchFamily="34" charset="0"/>
                  </a:rPr>
                  <a:t>giới</a:t>
                </a:r>
                <a:endParaRPr lang="en-US" sz="2700" dirty="0">
                  <a:solidFill>
                    <a:schemeClr val="bg1"/>
                  </a:solidFill>
                  <a:latin typeface="Times New Roman"/>
                  <a:ea typeface="Calibri"/>
                  <a:cs typeface="Times New Roman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="" xmlns:a16="http://schemas.microsoft.com/office/drawing/2014/main" id="{954D4DBB-AC84-5582-E387-6734C3C17F4F}"/>
                  </a:ext>
                </a:extLst>
              </p:cNvPr>
              <p:cNvSpPr/>
              <p:nvPr/>
            </p:nvSpPr>
            <p:spPr>
              <a:xfrm>
                <a:off x="5632072" y="4662985"/>
                <a:ext cx="775852" cy="57706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700" b="1" smtClean="0">
                    <a:latin typeface="+mj-lt"/>
                  </a:rPr>
                  <a:t>III</a:t>
                </a:r>
                <a:endParaRPr lang="vi-VN" sz="2700" b="1" dirty="0">
                  <a:latin typeface="+mj-lt"/>
                </a:endParaRP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60FADBD6-9417-5303-9F4D-B85E30FFE8D4}"/>
                </a:ext>
              </a:extLst>
            </p:cNvPr>
            <p:cNvCxnSpPr>
              <a:cxnSpLocks/>
              <a:endCxn id="26" idx="2"/>
            </p:cNvCxnSpPr>
            <p:nvPr/>
          </p:nvCxnSpPr>
          <p:spPr>
            <a:xfrm>
              <a:off x="3459382" y="1767609"/>
              <a:ext cx="59686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DF5E55A5-05E1-9A8D-0A20-F12549384C9F}"/>
                </a:ext>
              </a:extLst>
            </p:cNvPr>
            <p:cNvCxnSpPr>
              <a:cxnSpLocks/>
              <a:stCxn id="21" idx="6"/>
            </p:cNvCxnSpPr>
            <p:nvPr/>
          </p:nvCxnSpPr>
          <p:spPr>
            <a:xfrm flipV="1">
              <a:off x="3889567" y="2692762"/>
              <a:ext cx="948113" cy="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78327175-7B42-63AA-0E61-B9AD918CA925}"/>
                </a:ext>
              </a:extLst>
            </p:cNvPr>
            <p:cNvCxnSpPr>
              <a:cxnSpLocks/>
              <a:stCxn id="22" idx="6"/>
              <a:endCxn id="36" idx="2"/>
            </p:cNvCxnSpPr>
            <p:nvPr/>
          </p:nvCxnSpPr>
          <p:spPr>
            <a:xfrm>
              <a:off x="3541626" y="3914461"/>
              <a:ext cx="682424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 4"/>
          <p:cNvSpPr txBox="1">
            <a:spLocks noChangeArrowheads="1"/>
          </p:cNvSpPr>
          <p:nvPr/>
        </p:nvSpPr>
        <p:spPr bwMode="auto">
          <a:xfrm>
            <a:off x="717807" y="0"/>
            <a:ext cx="1053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smtClean="0">
                <a:latin typeface="Arial" pitchFamily="34" charset="0"/>
                <a:cs typeface="Arial" pitchFamily="34" charset="0"/>
              </a:rPr>
              <a:t>BÀI 25: HỆ THỐNG PHÂ N LOẠI SINH VẬT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9842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15378" y="794638"/>
            <a:ext cx="812754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I.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sống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807" y="0"/>
            <a:ext cx="1053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BÀI 25: HỆ THỐNG PHÂ N LOẠI SINH VẬT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xmlns="" id="{2DF089FA-31D5-3F4F-8D40-B344318BA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3" y="1444192"/>
            <a:ext cx="5275803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II.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vật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xmlns="" id="{00B388B6-2387-264F-8BEE-816C9C767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22718"/>
            <a:ext cx="681949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III.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giới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8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repeatCount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28" grpId="1"/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6522" y="243842"/>
            <a:ext cx="1026167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TRÒ CHƠI: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“NHANH TAY – NHANH MẮT”</a:t>
            </a:r>
            <a:endParaRPr lang="en-US" sz="5400" b="1" dirty="0">
              <a:solidFill>
                <a:srgbClr val="00B05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157" y="2586447"/>
            <a:ext cx="113130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Luật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chơi</a:t>
            </a:r>
            <a:r>
              <a:rPr lang="en-US" sz="3600" b="1" u="sng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Em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HÀNG NGANG, HÀNG DỌC, HÀNG CHÉO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Sau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PHT.</a:t>
            </a:r>
          </a:p>
        </p:txBody>
      </p:sp>
      <p:pic>
        <p:nvPicPr>
          <p:cNvPr id="8" name="Picture 2" descr="Hình ảnh Khởi động, Tàu Vũ Trụ, Chuyển đổi Biểu Tượng, Biểu Tượng Thể Dục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25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2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1279F63-95A5-CB91-BE2D-AA84567EF5D5}"/>
              </a:ext>
            </a:extLst>
          </p:cNvPr>
          <p:cNvSpPr/>
          <p:nvPr/>
        </p:nvSpPr>
        <p:spPr>
          <a:xfrm>
            <a:off x="-157566" y="-81366"/>
            <a:ext cx="12507132" cy="7020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22E73F-07A0-4D8E-7F9B-231B9125B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431" y="277943"/>
            <a:ext cx="9438469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PHT1 – NHÓM SỐ…….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“MẮT SÁNG – TAY NHANH”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TÌM CÁC TỪ KHÓA DƯỚI DẠNG HÀNG NGANG,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 DỌC, HÀNG CHÉO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D24B5FB-B2E6-2061-5941-219714FBD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557" y="1776025"/>
            <a:ext cx="4227443" cy="453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CÁC TỪ KHÓA TÌM ĐƯỢC Ở DƯỚI  ĐÂY:</a:t>
            </a:r>
            <a:endParaRPr lang="en-US" altLang="en-US" sz="1600" b="1" dirty="0"/>
          </a:p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(1)……………………………………..……..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(2)……………………………………….…...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(3)…………………………..………………..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(4)………………………………….………...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(5)………………………………..…………..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(6)…………………………….……………...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(7)…………………………..………………..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(8)………………………….………………...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10" descr="Digit 180">
            <a:extLst>
              <a:ext uri="{FF2B5EF4-FFF2-40B4-BE49-F238E27FC236}">
                <a16:creationId xmlns:a16="http://schemas.microsoft.com/office/drawing/2014/main" xmlns="" id="{0A434790-3CCE-40EC-0677-729EAB287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" y="12781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C7347DA4-8A24-601D-C2C0-2D757F71BFD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7809" y="1597350"/>
          <a:ext cx="7460976" cy="512150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21748">
                  <a:extLst>
                    <a:ext uri="{9D8B030D-6E8A-4147-A177-3AD203B41FA5}">
                      <a16:colId xmlns:a16="http://schemas.microsoft.com/office/drawing/2014/main" xmlns="" val="159935565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528235343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356392325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22712605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75364040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398383166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350959392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372754158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3136387217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75737681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257711643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2028609727"/>
                    </a:ext>
                  </a:extLst>
                </a:gridCol>
              </a:tblGrid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Ô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Ê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413691497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P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X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064764681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Ơ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P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967779690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Ư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Ơ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Ă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L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98428696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Ơ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84371229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L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Q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494492788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492516104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Ư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49611045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R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Ư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20914129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R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353671915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Ă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X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783907061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Q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Y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85630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26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799" y="152400"/>
            <a:ext cx="7140677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07636" y="604338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Cấp độ thấp nhất hoạt động độc lập trong cơ thể đa bào là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636" y="3174712"/>
            <a:ext cx="2401751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 bào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0242" y="4472294"/>
            <a:ext cx="2725093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cơ 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200" y="4477902"/>
            <a:ext cx="2416276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4200" y="3276599"/>
            <a:ext cx="2416276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26" y="4603805"/>
            <a:ext cx="1819275" cy="2212632"/>
          </a:xfrm>
          <a:prstGeom prst="rect">
            <a:avLst/>
          </a:prstGeom>
        </p:spPr>
      </p:pic>
      <p:pic>
        <p:nvPicPr>
          <p:cNvPr id="9" name="c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286" y1="46024" x2="57022" y2="35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13333" r="19091" b="11717"/>
          <a:stretch/>
        </p:blipFill>
        <p:spPr>
          <a:xfrm>
            <a:off x="2965050" y="1403156"/>
            <a:ext cx="4003964" cy="4474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04" y="4209252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7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1279F63-95A5-CB91-BE2D-AA84567EF5D5}"/>
              </a:ext>
            </a:extLst>
          </p:cNvPr>
          <p:cNvSpPr/>
          <p:nvPr/>
        </p:nvSpPr>
        <p:spPr>
          <a:xfrm>
            <a:off x="-315132" y="0"/>
            <a:ext cx="12507132" cy="7020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22E73F-07A0-4D8E-7F9B-231B9125B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431" y="277943"/>
            <a:ext cx="9438469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PHT1 – NHÓM SỐ…….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“MẮT SÁNG – TAY NHANH”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TÌM CÁC TỪ KHÓA DƯỚI DẠNG HÀNG NGANG, </a:t>
            </a:r>
            <a:r>
              <a:rPr lang="en-US" altLang="en-US" dirty="0"/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 DỌC, HÀNG CHÉO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D24B5FB-B2E6-2061-5941-219714FBD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574" y="2182603"/>
            <a:ext cx="3763617" cy="38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TỪ KHÓA:</a:t>
            </a:r>
          </a:p>
          <a:p>
            <a:pPr marL="0" marR="0" lvl="0" indent="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1/ SÁCH TOÁN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2/ SÁCH CÔNG NGHỆ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3/ SÁCH NGỮ VĂN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4/VỞ SOẠN VĂN </a:t>
            </a: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5/VỞ GHI TOÁN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6/BÚT MỰC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7/BÚT MÀU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8/THƯỚC KẺ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D222AF6-401D-9E6E-FDF8-434248C293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7809" y="1597350"/>
          <a:ext cx="7460976" cy="5121502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621748">
                  <a:extLst>
                    <a:ext uri="{9D8B030D-6E8A-4147-A177-3AD203B41FA5}">
                      <a16:colId xmlns:a16="http://schemas.microsoft.com/office/drawing/2014/main" xmlns="" val="159935565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528235343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356392325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22712605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75364040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398383166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350959392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3727541586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3136387217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757376812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2577116438"/>
                    </a:ext>
                  </a:extLst>
                </a:gridCol>
                <a:gridCol w="621748">
                  <a:extLst>
                    <a:ext uri="{9D8B030D-6E8A-4147-A177-3AD203B41FA5}">
                      <a16:colId xmlns:a16="http://schemas.microsoft.com/office/drawing/2014/main" xmlns="" val="2028609727"/>
                    </a:ext>
                  </a:extLst>
                </a:gridCol>
              </a:tblGrid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S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C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Ô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G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G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Ê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691497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V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T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P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X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064764681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Ơ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P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S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A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967779690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G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Ư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V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Ơ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S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O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V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Ă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L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98428696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Ơ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V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S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C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T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O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3712293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I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C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K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L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H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N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I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Q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494492788"/>
                  </a:ext>
                </a:extLst>
              </a:tr>
              <a:tr h="411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T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K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C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G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C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B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C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492516104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O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E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I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Ư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G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M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V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49611045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K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M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R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Ư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D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D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209141299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W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T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V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M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S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Z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R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2353671915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O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U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H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Ă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A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T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X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F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3783907061"/>
                  </a:ext>
                </a:extLst>
              </a:tr>
              <a:tr h="4299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B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I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U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G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Q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Y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N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U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B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J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>
                          <a:effectLst/>
                        </a:rPr>
                        <a:t>E</a:t>
                      </a:r>
                      <a:endParaRPr lang="en-US" sz="13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US" sz="1600" b="1" dirty="0">
                          <a:effectLst/>
                        </a:rPr>
                        <a:t>Y</a:t>
                      </a:r>
                      <a:endParaRPr lang="en-US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85630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39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3" y="798731"/>
            <a:ext cx="6102800" cy="5088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33" y="1013988"/>
            <a:ext cx="5983586" cy="5776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5660"/>
          <a:stretch/>
        </p:blipFill>
        <p:spPr>
          <a:xfrm>
            <a:off x="7028321" y="2770427"/>
            <a:ext cx="1128544" cy="607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36578" y="558665"/>
            <a:ext cx="812754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u="sng" dirty="0">
                <a:latin typeface="Arial" pitchFamily="34" charset="0"/>
                <a:cs typeface="Arial" pitchFamily="34" charset="0"/>
              </a:rPr>
              <a:t>I.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sống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00587" y="4786475"/>
            <a:ext cx="6046303" cy="20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vở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807" y="0"/>
            <a:ext cx="1053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BÀI 25: HỆ THỐNG 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5353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9ADD636-F85B-E464-8AFE-2B18CC698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734148"/>
              </p:ext>
            </p:extLst>
          </p:nvPr>
        </p:nvGraphicFramePr>
        <p:xfrm>
          <a:off x="946354" y="670896"/>
          <a:ext cx="9995454" cy="5500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31818">
                  <a:extLst>
                    <a:ext uri="{9D8B030D-6E8A-4147-A177-3AD203B41FA5}">
                      <a16:colId xmlns:a16="http://schemas.microsoft.com/office/drawing/2014/main" xmlns="" val="1700272665"/>
                    </a:ext>
                  </a:extLst>
                </a:gridCol>
                <a:gridCol w="3331818">
                  <a:extLst>
                    <a:ext uri="{9D8B030D-6E8A-4147-A177-3AD203B41FA5}">
                      <a16:colId xmlns:a16="http://schemas.microsoft.com/office/drawing/2014/main" xmlns="" val="4287864061"/>
                    </a:ext>
                  </a:extLst>
                </a:gridCol>
                <a:gridCol w="3331818">
                  <a:extLst>
                    <a:ext uri="{9D8B030D-6E8A-4147-A177-3AD203B41FA5}">
                      <a16:colId xmlns:a16="http://schemas.microsoft.com/office/drawing/2014/main" xmlns="" val="4214918297"/>
                    </a:ext>
                  </a:extLst>
                </a:gridCol>
              </a:tblGrid>
              <a:tr h="1014122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SÁCH GIÁO KHOA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VỞ BÀI TẬP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DÙNG HỌC TẬP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9653435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6619483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6991242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093878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2752596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8912923"/>
                  </a:ext>
                </a:extLst>
              </a:tr>
              <a:tr h="1014122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9521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1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49ADD636-F85B-E464-8AFE-2B18CC698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307023"/>
              </p:ext>
            </p:extLst>
          </p:nvPr>
        </p:nvGraphicFramePr>
        <p:xfrm>
          <a:off x="990600" y="266140"/>
          <a:ext cx="9995454" cy="5500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31818">
                  <a:extLst>
                    <a:ext uri="{9D8B030D-6E8A-4147-A177-3AD203B41FA5}">
                      <a16:colId xmlns:a16="http://schemas.microsoft.com/office/drawing/2014/main" xmlns="" val="1700272665"/>
                    </a:ext>
                  </a:extLst>
                </a:gridCol>
                <a:gridCol w="3331818">
                  <a:extLst>
                    <a:ext uri="{9D8B030D-6E8A-4147-A177-3AD203B41FA5}">
                      <a16:colId xmlns:a16="http://schemas.microsoft.com/office/drawing/2014/main" xmlns="" val="4287864061"/>
                    </a:ext>
                  </a:extLst>
                </a:gridCol>
                <a:gridCol w="3331818">
                  <a:extLst>
                    <a:ext uri="{9D8B030D-6E8A-4147-A177-3AD203B41FA5}">
                      <a16:colId xmlns:a16="http://schemas.microsoft.com/office/drawing/2014/main" xmlns="" val="4214918297"/>
                    </a:ext>
                  </a:extLst>
                </a:gridCol>
              </a:tblGrid>
              <a:tr h="1014122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SÁCH GIÁO KHOA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VỞ BÀI TẬP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none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 DÙNG HỌC TẬP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9653435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mực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6619483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Văn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chì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6991242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anh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Thước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kẻ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093878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KHTN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2752596"/>
                  </a:ext>
                </a:extLst>
              </a:tr>
              <a:tr h="694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sử-Địa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lý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LS-ĐL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Cục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tẩy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8912923"/>
                  </a:ext>
                </a:extLst>
              </a:tr>
              <a:tr h="10141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nghệ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nghệ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sáp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9521822"/>
                  </a:ext>
                </a:extLst>
              </a:tr>
            </a:tbl>
          </a:graphicData>
        </a:graphic>
      </p:graphicFrame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06B33BD-5C8C-3543-96BE-5B35001D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71" y="5848579"/>
            <a:ext cx="117308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2.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011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2" y="721447"/>
            <a:ext cx="12083358" cy="6068651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11757" y="5702588"/>
            <a:ext cx="11871601" cy="8679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dễ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dàng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807" y="0"/>
            <a:ext cx="1053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BÀI 25: HỆ THỐNG 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7161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ÁO SÀI GÒN GIẢI PHÓNG">
            <a:extLst>
              <a:ext uri="{FF2B5EF4-FFF2-40B4-BE49-F238E27FC236}">
                <a16:creationId xmlns:a16="http://schemas.microsoft.com/office/drawing/2014/main" xmlns="" id="{E4EA377C-00F3-4F4F-87D9-542F0458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9" y="211552"/>
            <a:ext cx="5524500" cy="5333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FAHASA khai trương Hội sách giá đặc biệt - Báo Người lao động">
            <a:extLst>
              <a:ext uri="{FF2B5EF4-FFF2-40B4-BE49-F238E27FC236}">
                <a16:creationId xmlns:a16="http://schemas.microsoft.com/office/drawing/2014/main" xmlns="" id="{11207C42-4B56-4073-862B-8BF16BED8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93" y="349504"/>
            <a:ext cx="5234609" cy="5092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F5B1A18-450F-4B09-A714-966658D52A65}"/>
              </a:ext>
            </a:extLst>
          </p:cNvPr>
          <p:cNvSpPr txBox="1"/>
          <p:nvPr/>
        </p:nvSpPr>
        <p:spPr>
          <a:xfrm>
            <a:off x="687352" y="5677499"/>
            <a:ext cx="4154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3B9F91-B7D9-45FF-AC74-7E725848D62A}"/>
              </a:ext>
            </a:extLst>
          </p:cNvPr>
          <p:cNvSpPr txBox="1"/>
          <p:nvPr/>
        </p:nvSpPr>
        <p:spPr>
          <a:xfrm>
            <a:off x="6490680" y="5923721"/>
            <a:ext cx="5524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5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15378" y="558665"/>
            <a:ext cx="812754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I.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sống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807" y="0"/>
            <a:ext cx="1053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BÀI 25: HỆ THỐNG PHÂ N LOẠI SINH VẬT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xmlns="" id="{2F049FF1-DE74-5C45-9B11-69EA7213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33936"/>
            <a:ext cx="11751567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cam,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chép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Ếch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vẹt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sầu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rô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phi,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Ếnh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ương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Rắn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Trâu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trắm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nhái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bén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Bò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Trôi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sấu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Hổ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,……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432928D-13E0-F742-917B-7D6A84621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803471"/>
              </p:ext>
            </p:extLst>
          </p:nvPr>
        </p:nvGraphicFramePr>
        <p:xfrm>
          <a:off x="164911" y="2396306"/>
          <a:ext cx="11421743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67">
                  <a:extLst>
                    <a:ext uri="{9D8B030D-6E8A-4147-A177-3AD203B41FA5}">
                      <a16:colId xmlns:a16="http://schemas.microsoft.com/office/drawing/2014/main" xmlns="" val="703659885"/>
                    </a:ext>
                  </a:extLst>
                </a:gridCol>
                <a:gridCol w="1500762">
                  <a:extLst>
                    <a:ext uri="{9D8B030D-6E8A-4147-A177-3AD203B41FA5}">
                      <a16:colId xmlns:a16="http://schemas.microsoft.com/office/drawing/2014/main" xmlns="" val="1211613910"/>
                    </a:ext>
                  </a:extLst>
                </a:gridCol>
                <a:gridCol w="1563329">
                  <a:extLst>
                    <a:ext uri="{9D8B030D-6E8A-4147-A177-3AD203B41FA5}">
                      <a16:colId xmlns:a16="http://schemas.microsoft.com/office/drawing/2014/main" xmlns="" val="2393783519"/>
                    </a:ext>
                  </a:extLst>
                </a:gridCol>
                <a:gridCol w="1725561">
                  <a:extLst>
                    <a:ext uri="{9D8B030D-6E8A-4147-A177-3AD203B41FA5}">
                      <a16:colId xmlns:a16="http://schemas.microsoft.com/office/drawing/2014/main" xmlns="" val="3414898862"/>
                    </a:ext>
                  </a:extLst>
                </a:gridCol>
                <a:gridCol w="1858297">
                  <a:extLst>
                    <a:ext uri="{9D8B030D-6E8A-4147-A177-3AD203B41FA5}">
                      <a16:colId xmlns:a16="http://schemas.microsoft.com/office/drawing/2014/main" xmlns="" val="217637761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xmlns="" val="3889467496"/>
                    </a:ext>
                  </a:extLst>
                </a:gridCol>
                <a:gridCol w="1929140">
                  <a:extLst>
                    <a:ext uri="{9D8B030D-6E8A-4147-A177-3AD203B41FA5}">
                      <a16:colId xmlns:a16="http://schemas.microsoft.com/office/drawing/2014/main" xmlns="" val="3496497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Sâu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bọ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vú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0429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9106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0662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353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7712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522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46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15378" y="558665"/>
            <a:ext cx="812754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I.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sống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807" y="0"/>
            <a:ext cx="1053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BÀI 25: HỆ THỐNG PHÂ N LOẠI SINH VẬT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xmlns="" id="{2F049FF1-DE74-5C45-9B11-69EA72136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33936"/>
            <a:ext cx="11751567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cam,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chép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Ếch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Rùa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vẹt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Ve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sầu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rô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phi,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Ếnh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ương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Rắn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Trâu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Bướm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trắm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nhái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bén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Kỳ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nhông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Bò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Trôi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sấu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Hổ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,……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432928D-13E0-F742-917B-7D6A84621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81517"/>
              </p:ext>
            </p:extLst>
          </p:nvPr>
        </p:nvGraphicFramePr>
        <p:xfrm>
          <a:off x="164911" y="2396306"/>
          <a:ext cx="1142174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67">
                  <a:extLst>
                    <a:ext uri="{9D8B030D-6E8A-4147-A177-3AD203B41FA5}">
                      <a16:colId xmlns:a16="http://schemas.microsoft.com/office/drawing/2014/main" xmlns="" val="703659885"/>
                    </a:ext>
                  </a:extLst>
                </a:gridCol>
                <a:gridCol w="1500762">
                  <a:extLst>
                    <a:ext uri="{9D8B030D-6E8A-4147-A177-3AD203B41FA5}">
                      <a16:colId xmlns:a16="http://schemas.microsoft.com/office/drawing/2014/main" xmlns="" val="1211613910"/>
                    </a:ext>
                  </a:extLst>
                </a:gridCol>
                <a:gridCol w="1563329">
                  <a:extLst>
                    <a:ext uri="{9D8B030D-6E8A-4147-A177-3AD203B41FA5}">
                      <a16:colId xmlns:a16="http://schemas.microsoft.com/office/drawing/2014/main" xmlns="" val="2393783519"/>
                    </a:ext>
                  </a:extLst>
                </a:gridCol>
                <a:gridCol w="1725561">
                  <a:extLst>
                    <a:ext uri="{9D8B030D-6E8A-4147-A177-3AD203B41FA5}">
                      <a16:colId xmlns:a16="http://schemas.microsoft.com/office/drawing/2014/main" xmlns="" val="3414898862"/>
                    </a:ext>
                  </a:extLst>
                </a:gridCol>
                <a:gridCol w="1858297">
                  <a:extLst>
                    <a:ext uri="{9D8B030D-6E8A-4147-A177-3AD203B41FA5}">
                      <a16:colId xmlns:a16="http://schemas.microsoft.com/office/drawing/2014/main" xmlns="" val="217637761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xmlns="" val="3889467496"/>
                    </a:ext>
                  </a:extLst>
                </a:gridCol>
                <a:gridCol w="1929140">
                  <a:extLst>
                    <a:ext uri="{9D8B030D-6E8A-4147-A177-3AD203B41FA5}">
                      <a16:colId xmlns:a16="http://schemas.microsoft.com/office/drawing/2014/main" xmlns="" val="3496497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Sâu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bọ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vú</a:t>
                      </a:r>
                      <a:endParaRPr lang="en-US" sz="28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0429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Cánh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chép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Ếch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Rùa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Vẹt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Thỏ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9106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sầu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rô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phi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Ếnh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ương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Rắn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Đà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điểu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0662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Bướm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trắm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Nhái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bén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Kỳ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nhông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sáo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3530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Sâu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Trôi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sấu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sẻ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Hổ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7712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Bọ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cạp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Mè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Tắc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kè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sâu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Voi</a:t>
                      </a:r>
                      <a:endParaRPr lang="en-US" sz="28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5221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5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8" y="721448"/>
            <a:ext cx="11943104" cy="606865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205564" y="5997285"/>
            <a:ext cx="11810368" cy="8679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dễ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dàng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vô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khoa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807" y="0"/>
            <a:ext cx="1053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BÀI 25: HỆ THỐNG 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29061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15378" y="558665"/>
            <a:ext cx="812754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I.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sống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78183" y="5308171"/>
            <a:ext cx="410317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30" r="27834"/>
          <a:stretch/>
        </p:blipFill>
        <p:spPr>
          <a:xfrm>
            <a:off x="4346662" y="1197316"/>
            <a:ext cx="4991275" cy="5436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54757" y="1474517"/>
            <a:ext cx="117211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09283" y="1483373"/>
            <a:ext cx="10821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74924" y="1466972"/>
            <a:ext cx="811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308" r="85773"/>
          <a:stretch/>
        </p:blipFill>
        <p:spPr>
          <a:xfrm>
            <a:off x="9340918" y="1204996"/>
            <a:ext cx="891580" cy="54379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2271" r="1040"/>
          <a:stretch/>
        </p:blipFill>
        <p:spPr>
          <a:xfrm>
            <a:off x="10134261" y="1204996"/>
            <a:ext cx="1922106" cy="543654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297807" y="1461271"/>
            <a:ext cx="16515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58957" y="1461271"/>
            <a:ext cx="929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15687" y="1446524"/>
            <a:ext cx="7632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" y="1038796"/>
            <a:ext cx="4281818" cy="3652949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45498" y="4438876"/>
            <a:ext cx="4294715" cy="2419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tượng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từng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807" y="0"/>
            <a:ext cx="1053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BÀI 25: HỆ THỐNG PHÂ 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38258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6" grpId="0" animBg="1"/>
      <p:bldP spid="22" grpId="0" animBg="1"/>
      <p:bldP spid="23" grpId="0" animBg="1"/>
      <p:bldP spid="25" grpId="0" animBg="1"/>
      <p:bldP spid="26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8616" y="532757"/>
            <a:ext cx="4136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hợp các mô thực hiện cùng một chức năng là?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4964" y="3276601"/>
            <a:ext cx="2391072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 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3158" y="4470975"/>
            <a:ext cx="2222878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 bào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199" y="4477902"/>
            <a:ext cx="2569271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cơ 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3276599"/>
            <a:ext cx="1600200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1" y="4196644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709" y="4799317"/>
            <a:ext cx="1808463" cy="2087712"/>
          </a:xfrm>
          <a:prstGeom prst="rect">
            <a:avLst/>
          </a:prstGeom>
        </p:spPr>
      </p:pic>
      <p:pic>
        <p:nvPicPr>
          <p:cNvPr id="18" name="sửu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333" r="93167">
                        <a14:foregroundMark x1="38000" y1="96404" x2="46000" y2="89888"/>
                        <a14:foregroundMark x1="61167" y1="94382" x2="50833" y2="86292"/>
                        <a14:foregroundMark x1="47167" y1="94157" x2="41167" y2="95730"/>
                        <a14:foregroundMark x1="37833" y1="62921" x2="56833" y2="49213"/>
                        <a14:foregroundMark x1="31500" y1="51910" x2="51833" y2="4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56" r="23333" b="-6956"/>
          <a:stretch/>
        </p:blipFill>
        <p:spPr>
          <a:xfrm>
            <a:off x="3619666" y="2162357"/>
            <a:ext cx="3314535" cy="47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15378" y="558665"/>
            <a:ext cx="812754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I.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sống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287379" y="1249799"/>
            <a:ext cx="10857034" cy="867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>
                <a:latin typeface="Arial" pitchFamily="34" charset="0"/>
                <a:cs typeface="Arial" pitchFamily="34" charset="0"/>
              </a:rPr>
              <a:t>   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sắp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xếp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tượng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chung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17807" y="0"/>
            <a:ext cx="1053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BÀI 25: HỆ THỐNG PHÂ N LOẠI SINH VẬT</a:t>
            </a:r>
          </a:p>
        </p:txBody>
      </p:sp>
      <p:pic>
        <p:nvPicPr>
          <p:cNvPr id="24" name="Picture 12" descr="viet3">
            <a:extLst>
              <a:ext uri="{FF2B5EF4-FFF2-40B4-BE49-F238E27FC236}">
                <a16:creationId xmlns:a16="http://schemas.microsoft.com/office/drawing/2014/main" xmlns="" id="{81528701-5232-3E43-8AF0-81CB0104E2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79" y="1249799"/>
            <a:ext cx="271463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0E48857-38E4-6D46-BCFE-5E44CDA6AABD}"/>
              </a:ext>
            </a:extLst>
          </p:cNvPr>
          <p:cNvSpPr txBox="1"/>
          <p:nvPr/>
        </p:nvSpPr>
        <p:spPr>
          <a:xfrm>
            <a:off x="598906" y="2169708"/>
            <a:ext cx="1105232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12" descr="viet3">
            <a:extLst>
              <a:ext uri="{FF2B5EF4-FFF2-40B4-BE49-F238E27FC236}">
                <a16:creationId xmlns:a16="http://schemas.microsoft.com/office/drawing/2014/main" xmlns="" id="{43858836-AB4B-D742-AC9C-E1BC10E4AC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9" y="2238974"/>
            <a:ext cx="271463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63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E95011A-F366-F441-B252-66DF65B85524}"/>
              </a:ext>
            </a:extLst>
          </p:cNvPr>
          <p:cNvSpPr/>
          <p:nvPr/>
        </p:nvSpPr>
        <p:spPr>
          <a:xfrm>
            <a:off x="264446" y="1204996"/>
            <a:ext cx="109924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?Vì sao cần phải phân loại thế giới sống?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Để đặt và gọi tên các loài sinh vật khi cần thiết.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Để xác định số lượng các loài sinh vật trên Trái Đất.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vi-VN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Để xác định vị trí của các loài sinh vật giúp cho việc tìm ra chúng giữa các sinh vật trở nên dễ dàng hơn.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Để thấy được sự khác nhau giữa các loài sinh vật.</a:t>
            </a:r>
            <a:endParaRPr lang="en-US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B130A867-D929-6541-9862-C2CBC22A40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7807" y="0"/>
            <a:ext cx="105391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BÀI 25: HỆ THỐNG PHÂ N LOẠI SINH VẬT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33DE511-E85E-D943-B71C-1461EA7CC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378" y="558665"/>
            <a:ext cx="812754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u="sng" dirty="0">
                <a:latin typeface="Arial" pitchFamily="34" charset="0"/>
                <a:cs typeface="Arial" pitchFamily="34" charset="0"/>
              </a:rPr>
              <a:t>I.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giới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latin typeface="Arial" pitchFamily="34" charset="0"/>
                <a:cs typeface="Arial" pitchFamily="34" charset="0"/>
              </a:rPr>
              <a:t>sống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xmlns="" id="{275003C7-C6A3-7349-BB83-69A3064152E8}"/>
              </a:ext>
            </a:extLst>
          </p:cNvPr>
          <p:cNvSpPr/>
          <p:nvPr/>
        </p:nvSpPr>
        <p:spPr>
          <a:xfrm flipH="1">
            <a:off x="175957" y="2654749"/>
            <a:ext cx="663677" cy="619393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7F6EE59-8063-1448-B1A9-8AB15CA06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95" y="4473139"/>
            <a:ext cx="10040401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66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800" y="102467"/>
            <a:ext cx="5410200" cy="2895600"/>
          </a:xfrm>
          <a:prstGeom prst="cloud">
            <a:avLst/>
          </a:prstGeom>
          <a:solidFill>
            <a:srgbClr val="FF99FF"/>
          </a:solidFill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Hệ cơ quan ở thực vật bao gồm?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3225" y="4762101"/>
            <a:ext cx="2707659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dirty="0"/>
              <a:t>Hệ chồi và hệ rễ 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725" y="3490982"/>
            <a:ext cx="270766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vi-VN" sz="3200" dirty="0"/>
              <a:t>Hệ rễ và hệ thân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4477902"/>
            <a:ext cx="263767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vi-VN" sz="3200" dirty="0"/>
              <a:t>Hệ cơ và hệ thân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199" y="3276599"/>
            <a:ext cx="2637675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3200" dirty="0"/>
              <a:t>Hệ thân và hệ lá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8" y="3398460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0" y="4247683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0" y="288278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084" y="4770289"/>
            <a:ext cx="1456917" cy="2094319"/>
          </a:xfrm>
          <a:prstGeom prst="rect">
            <a:avLst/>
          </a:prstGeom>
        </p:spPr>
      </p:pic>
      <p:pic>
        <p:nvPicPr>
          <p:cNvPr id="18" name="dần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4000" y1="17714" x2="62571" y2="26429"/>
                        <a14:foregroundMark x1="48286" y1="48571" x2="73714" y2="36286"/>
                        <a14:foregroundMark x1="38857" y1="85000" x2="45143" y2="79714"/>
                        <a14:foregroundMark x1="62143" y1="84714" x2="63429" y2="77857"/>
                        <a14:foregroundMark x1="70857" y1="69286" x2="76286" y2="5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10187" r="16868" b="12317"/>
          <a:stretch/>
        </p:blipFill>
        <p:spPr>
          <a:xfrm>
            <a:off x="3352800" y="2132525"/>
            <a:ext cx="3849500" cy="47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7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9144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Hệ tuần hoàn được cấu tạo bởi các cơ quan nào sau đây?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18886" y="3156092"/>
            <a:ext cx="2981827" cy="1077218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vi-VN" sz="3200" dirty="0"/>
              <a:t>Tim và hệ mạch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5299" y="4341402"/>
            <a:ext cx="2495414" cy="1077218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dirty="0"/>
              <a:t>Tim và máu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4477902"/>
            <a:ext cx="2579300" cy="1077218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vi-VN" sz="3200" dirty="0"/>
              <a:t>Tim, máu và hệ mạch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199" y="3276599"/>
            <a:ext cx="2579301" cy="1077218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3200" dirty="0"/>
              <a:t>Hệ mạch và máu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2" y="4139905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66" y="5077191"/>
            <a:ext cx="1803435" cy="1752939"/>
          </a:xfrm>
          <a:prstGeom prst="rect">
            <a:avLst/>
          </a:prstGeom>
        </p:spPr>
      </p:pic>
      <p:pic>
        <p:nvPicPr>
          <p:cNvPr id="18" name="mão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29"/>
          <a:stretch/>
        </p:blipFill>
        <p:spPr>
          <a:xfrm>
            <a:off x="3505200" y="3337989"/>
            <a:ext cx="3708400" cy="343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800" y="152400"/>
            <a:ext cx="5410200" cy="28956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9144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Cơ quan nào sau đây thuộc hệ thần kinh ở người?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9900" y="3048001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3200" dirty="0"/>
              <a:t>Não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5835" y="4470975"/>
            <a:ext cx="183349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dirty="0"/>
              <a:t>Phổi   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199" y="4477902"/>
            <a:ext cx="209181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vi-VN" sz="3200" dirty="0"/>
              <a:t>Dạ dày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5836" y="3207761"/>
            <a:ext cx="16002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vi-VN" sz="3200" dirty="0"/>
              <a:t>Tim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67616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98" y="2671479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64" y="4763362"/>
            <a:ext cx="1954736" cy="2413673"/>
          </a:xfrm>
          <a:prstGeom prst="rect">
            <a:avLst/>
          </a:prstGeom>
        </p:spPr>
      </p:pic>
      <p:pic>
        <p:nvPicPr>
          <p:cNvPr id="18" name="thìn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91001" l="10000" r="90000">
                        <a14:foregroundMark x1="34750" y1="31495" x2="54250" y2="34107"/>
                        <a14:foregroundMark x1="44500" y1="34688" x2="43250" y2="45283"/>
                        <a14:foregroundMark x1="18625" y1="39187" x2="19375" y2="37300"/>
                        <a14:foregroundMark x1="23000" y1="73585" x2="39125" y2="67925"/>
                        <a14:foregroundMark x1="20875" y1="71118" x2="30500" y2="68505"/>
                        <a14:foregroundMark x1="30875" y1="67054" x2="27625" y2="68215"/>
                        <a14:foregroundMark x1="20500" y1="71988" x2="22875" y2="71988"/>
                        <a14:foregroundMark x1="29750" y1="74020" x2="28875" y2="72134"/>
                        <a14:foregroundMark x1="65125" y1="57329" x2="58375" y2="67779"/>
                        <a14:foregroundMark x1="68625" y1="66183" x2="62250" y2="60813"/>
                        <a14:foregroundMark x1="66625" y1="56023" x2="66250" y2="62264"/>
                        <a14:foregroundMark x1="63875" y1="56313" x2="64250" y2="60377"/>
                        <a14:foregroundMark x1="63250" y1="65893" x2="61625" y2="67489"/>
                        <a14:foregroundMark x1="47250" y1="87228" x2="45500" y2="71698"/>
                        <a14:foregroundMark x1="49625" y1="91001" x2="49625" y2="910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4" r="19378" b="4339"/>
          <a:stretch/>
        </p:blipFill>
        <p:spPr>
          <a:xfrm>
            <a:off x="3733800" y="2220992"/>
            <a:ext cx="3505200" cy="451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9144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Nhận định nào sau đây là đúng?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276601"/>
            <a:ext cx="4773564" cy="1077218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vi-VN" sz="3200" dirty="0"/>
              <a:t>Thực vật có hai hệ cơ quan là hệ chồi và hệ rễ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1" y="4848475"/>
            <a:ext cx="4690820" cy="1077218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dirty="0"/>
              <a:t>Tất cả các sinh vật đều là cơ thể đa bào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602364" y="4477902"/>
            <a:ext cx="5432320" cy="2062103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vi-VN" sz="3200" dirty="0"/>
              <a:t>Cơ thể người chỉ có một hệ cơ quan duy nhất suy trì toàn bộ hoạt động sống của cơ thể.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6076" y="2739079"/>
            <a:ext cx="5785924" cy="1569660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3200" dirty="0"/>
              <a:t>Mô là cấp độ nhỏ hơn để xây dựng lên cấp độ lớn hơn là hệ cơ quan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0" y="4582420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36" y="4167615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062" y="4978268"/>
            <a:ext cx="1672939" cy="2025137"/>
          </a:xfrm>
          <a:prstGeom prst="rect">
            <a:avLst/>
          </a:prstGeom>
        </p:spPr>
      </p:pic>
      <p:pic>
        <p:nvPicPr>
          <p:cNvPr id="18" name="ngọ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r="13334" b="5174"/>
          <a:stretch/>
        </p:blipFill>
        <p:spPr>
          <a:xfrm>
            <a:off x="2987426" y="2273484"/>
            <a:ext cx="5337630" cy="41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3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800" y="152400"/>
            <a:ext cx="5410200" cy="2895600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5818" y="692259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Trình từ sắp xếp các cấp tổ chức của cơ thể đa bào theo thứ tự từ nhỏ đến lớn là?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19899" y="4477900"/>
            <a:ext cx="500094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vi-VN" sz="3200" dirty="0"/>
              <a:t>Tế bào, mô, cơ quan, hệ cơ quan, cơ thể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81665" y="4470975"/>
            <a:ext cx="4793895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dirty="0"/>
              <a:t>Mô, tế bào, hệ cơ quan, cơ quan, cơ thể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089" y="3173975"/>
            <a:ext cx="479389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vi-VN" sz="3200" dirty="0"/>
              <a:t>Tế bào, cơ qua, hệ cơ quan, cơ thể, mô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824816" y="2818793"/>
            <a:ext cx="500094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3200" dirty="0"/>
              <a:t>Cơ thể à hệ cơ quan à cơ quan à tế bào à mô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9" y="4100432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26" y="2976124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7" y="5083456"/>
            <a:ext cx="1238543" cy="1626900"/>
          </a:xfrm>
          <a:prstGeom prst="rect">
            <a:avLst/>
          </a:prstGeom>
        </p:spPr>
      </p:pic>
      <p:pic>
        <p:nvPicPr>
          <p:cNvPr id="18" name="tỵ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756" l="0" r="100000">
                        <a14:foregroundMark x1="88788" y1="24146" x2="90909" y2="15610"/>
                        <a14:foregroundMark x1="91061" y1="10244" x2="87879" y2="6341"/>
                        <a14:foregroundMark x1="24848" y1="54390" x2="6667" y2="53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18" y="-109796"/>
            <a:ext cx="62865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1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09800" y="152400"/>
            <a:ext cx="5410200" cy="2895600"/>
          </a:xfrm>
          <a:prstGeom prst="cloud">
            <a:avLst/>
          </a:prstGeom>
          <a:solidFill>
            <a:srgbClr val="FFCC66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6443" y="550259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Con cá vàng là cấp độ tổ chức nào của cơ thể đa bào?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8842" y="4632835"/>
            <a:ext cx="2360022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vi-VN" sz="3200" dirty="0"/>
              <a:t>Cơ thể 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5836" y="4470975"/>
            <a:ext cx="2360022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dirty="0"/>
              <a:t>Cơ quan 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5835" y="3234636"/>
            <a:ext cx="2167411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vi-VN" sz="3200" dirty="0"/>
              <a:t>Tế bào </a:t>
            </a:r>
            <a:r>
              <a:rPr lang="en-US" sz="3200" dirty="0"/>
              <a:t> 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199" y="3276599"/>
            <a:ext cx="1905459" cy="584775"/>
          </a:xfrm>
          <a:prstGeom prst="rect">
            <a:avLst/>
          </a:prstGeom>
          <a:solidFill>
            <a:srgbClr val="FF7C8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3200" dirty="0"/>
              <a:t>Mô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67616"/>
            <a:ext cx="1205345" cy="1205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62" y="2931277"/>
            <a:ext cx="1191492" cy="1191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9375" l="4375" r="94375">
                        <a14:foregroundMark x1="63750" y1="42500" x2="8125" y2="49375"/>
                        <a14:foregroundMark x1="78125" y1="54375" x2="11875" y2="55625"/>
                        <a14:foregroundMark x1="71875" y1="27500" x2="65625" y2="96875"/>
                        <a14:foregroundMark x1="62500" y1="24375" x2="67500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0" y="2998067"/>
            <a:ext cx="1141838" cy="1141838"/>
          </a:xfrm>
          <a:prstGeom prst="rect">
            <a:avLst/>
          </a:prstGeom>
        </p:spPr>
      </p:pic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33527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1453009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4299005"/>
            <a:ext cx="609600" cy="609600"/>
          </a:xfrm>
          <a:prstGeom prst="rect">
            <a:avLst/>
          </a:prstGeom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4400" y="2917423"/>
            <a:ext cx="609600" cy="60960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488" y="4470974"/>
            <a:ext cx="1646512" cy="2448290"/>
          </a:xfrm>
          <a:prstGeom prst="rect">
            <a:avLst/>
          </a:prstGeom>
        </p:spPr>
      </p:pic>
      <p:pic>
        <p:nvPicPr>
          <p:cNvPr id="18" name="mùi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583" b="90000" l="37563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1" t="13984" r="28485" b="11489"/>
          <a:stretch/>
        </p:blipFill>
        <p:spPr>
          <a:xfrm>
            <a:off x="3597893" y="2062609"/>
            <a:ext cx="3595254" cy="49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6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1857</Words>
  <Application>Microsoft Office PowerPoint</Application>
  <PresentationFormat>Custom</PresentationFormat>
  <Paragraphs>538</Paragraphs>
  <Slides>31</Slides>
  <Notes>8</Notes>
  <HiddenSlides>0</HiddenSlides>
  <MMClips>49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25: HỆ THỐNG PHÂ N LOẠI SINH VẬT</vt:lpstr>
      <vt:lpstr>PowerPoint Presentation</vt:lpstr>
      <vt:lpstr>PowerPoint Presentation</vt:lpstr>
      <vt:lpstr>PowerPoint Presentation</vt:lpstr>
      <vt:lpstr>BÀI 25: HỆ THỐNG PHÂN LOẠI SINH VẬT</vt:lpstr>
      <vt:lpstr>PowerPoint Presentation</vt:lpstr>
      <vt:lpstr>PowerPoint Presentation</vt:lpstr>
      <vt:lpstr>BÀI 25: HỆ THỐNG PHÂN LOẠI SINH VẬT</vt:lpstr>
      <vt:lpstr>PowerPoint Presentation</vt:lpstr>
      <vt:lpstr>BÀI 25: HỆ THỐNG PHÂ N LOẠI SINH VẬT</vt:lpstr>
      <vt:lpstr>BÀI 25: HỆ THỐNG PHÂ N LOẠI SINH VẬT</vt:lpstr>
      <vt:lpstr>BÀI 25: HỆ THỐNG PHÂN LOẠI SINH VẬT</vt:lpstr>
      <vt:lpstr>BÀI 25: HỆ THỐNG PHÂ N LOẠI SINH VẬT</vt:lpstr>
      <vt:lpstr>BÀI 25: HỆ THỐNG PHÂ N LOẠI SINH VẬT</vt:lpstr>
      <vt:lpstr>BÀI 25: HỆ THỐNG PHÂ N LOẠI SINH VẬT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0934466369</cp:lastModifiedBy>
  <cp:revision>116</cp:revision>
  <cp:lastPrinted>2024-11-27T23:14:04Z</cp:lastPrinted>
  <dcterms:created xsi:type="dcterms:W3CDTF">2021-05-18T01:01:16Z</dcterms:created>
  <dcterms:modified xsi:type="dcterms:W3CDTF">2025-02-22T14:31:08Z</dcterms:modified>
</cp:coreProperties>
</file>