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media/image10.svg" ContentType="image/svg+xml"/>
  <Override PartName="/ppt/media/image12.svg" ContentType="image/svg+xml"/>
  <Override PartName="/ppt/media/image14.svg" ContentType="image/svg+xml"/>
  <Override PartName="/ppt/media/image16.svg" ContentType="image/svg+xml"/>
  <Override PartName="/ppt/media/image18.svg" ContentType="image/svg+xml"/>
  <Override PartName="/ppt/media/image2.svg" ContentType="image/svg+xml"/>
  <Override PartName="/ppt/media/image20.svg" ContentType="image/svg+xml"/>
  <Override PartName="/ppt/media/image26.svg" ContentType="image/svg+xml"/>
  <Override PartName="/ppt/media/image31.svg" ContentType="image/svg+xml"/>
  <Override PartName="/ppt/media/image39.svg" ContentType="image/svg+xml"/>
  <Override PartName="/ppt/media/image4.svg" ContentType="image/svg+xml"/>
  <Override PartName="/ppt/media/image47.svg" ContentType="image/svg+xml"/>
  <Override PartName="/ppt/media/image49.svg" ContentType="image/svg+xml"/>
  <Override PartName="/ppt/media/image52.svg" ContentType="image/svg+xml"/>
  <Override PartName="/ppt/media/image54.svg" ContentType="image/svg+xml"/>
  <Override PartName="/ppt/media/image56.svg" ContentType="image/svg+xml"/>
  <Override PartName="/ppt/media/image6.svg" ContentType="image/svg+xml"/>
  <Override PartName="/ppt/media/image69.svg" ContentType="image/svg+xml"/>
  <Override PartName="/ppt/media/image71.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56" r:id="rId3"/>
    <p:sldId id="257" r:id="rId4"/>
    <p:sldId id="261" r:id="rId5"/>
    <p:sldId id="260" r:id="rId6"/>
    <p:sldId id="269" r:id="rId7"/>
    <p:sldId id="294" r:id="rId8"/>
    <p:sldId id="270" r:id="rId9"/>
    <p:sldId id="271" r:id="rId10"/>
    <p:sldId id="258" r:id="rId11"/>
    <p:sldId id="272" r:id="rId12"/>
    <p:sldId id="259" r:id="rId13"/>
    <p:sldId id="273" r:id="rId14"/>
    <p:sldId id="318" r:id="rId15"/>
    <p:sldId id="262" r:id="rId16"/>
    <p:sldId id="274" r:id="rId17"/>
    <p:sldId id="275" r:id="rId18"/>
    <p:sldId id="264" r:id="rId19"/>
    <p:sldId id="265" r:id="rId20"/>
    <p:sldId id="263" r:id="rId21"/>
    <p:sldId id="277" r:id="rId22"/>
    <p:sldId id="278" r:id="rId24"/>
    <p:sldId id="279" r:id="rId25"/>
    <p:sldId id="280" r:id="rId26"/>
    <p:sldId id="281" r:id="rId27"/>
    <p:sldId id="282" r:id="rId28"/>
    <p:sldId id="283" r:id="rId29"/>
    <p:sldId id="267" r:id="rId30"/>
    <p:sldId id="284" r:id="rId31"/>
    <p:sldId id="276" r:id="rId32"/>
    <p:sldId id="266" r:id="rId33"/>
  </p:sldIdLst>
  <p:sldSz cx="18288000" cy="10287000"/>
  <p:notesSz cx="6858000" cy="9144000"/>
  <p:embeddedFontLst>
    <p:embeddedFont>
      <p:font typeface="Chewy" panose="02000000000000000000"/>
      <p:regular r:id="rId37"/>
    </p:embeddedFont>
    <p:embeddedFont>
      <p:font typeface="Sniglet" panose="04070505030100020000"/>
      <p:regular r:id="rId38"/>
    </p:embeddedFont>
    <p:embeddedFont>
      <p:font typeface="Ara Hamah Homs" panose="00000500000000000000"/>
      <p:regular r:id="rId39"/>
    </p:embeddedFont>
    <p:embeddedFont>
      <p:font typeface="Calibri" panose="020F050202020403020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showGuides="1">
      <p:cViewPr varScale="1">
        <p:scale>
          <a:sx n="46" d="100"/>
          <a:sy n="46" d="100"/>
        </p:scale>
        <p:origin x="6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2.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notesMaster" Target="notesMasters/notesMaster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C38605-FAC8-4507-BD86-B3723C8D377C}"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1C7C9D-ECB2-4F5C-896B-FFD3ED39C38C}"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1C7C9D-ECB2-4F5C-896B-FFD3ED39C38C}"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1C7C9D-ECB2-4F5C-896B-FFD3ED39C38C}"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1C7C9D-ECB2-4F5C-896B-FFD3ED39C38C}"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1C7C9D-ECB2-4F5C-896B-FFD3ED39C38C}"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1C7C9D-ECB2-4F5C-896B-FFD3ED39C38C}"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1C7C9D-ECB2-4F5C-896B-FFD3ED39C38C}"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1C7C9D-ECB2-4F5C-896B-FFD3ED39C38C}"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561BA9-CDCF-4958-B8AB-66F3BF063E13}" type="slidenum">
              <a:rPr lang="en-US" smtClean="0"/>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7.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9" Type="http://schemas.openxmlformats.org/officeDocument/2006/relationships/image" Target="../media/image34.png"/><Relationship Id="rId8" Type="http://schemas.microsoft.com/office/2007/relationships/media" Target="../media/media2.mp4"/><Relationship Id="rId7" Type="http://schemas.openxmlformats.org/officeDocument/2006/relationships/video" Target="../media/media2.mp4"/><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7.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39.svg"/><Relationship Id="rId7" Type="http://schemas.openxmlformats.org/officeDocument/2006/relationships/image" Target="../media/image38.png"/><Relationship Id="rId6" Type="http://schemas.openxmlformats.org/officeDocument/2006/relationships/image" Target="../media/image31.svg"/><Relationship Id="rId5" Type="http://schemas.openxmlformats.org/officeDocument/2006/relationships/image" Target="../media/image37.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 Type="http://schemas.openxmlformats.org/officeDocument/2006/relationships/image" Target="../media/image35.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 Type="http://schemas.openxmlformats.org/officeDocument/2006/relationships/image" Target="../media/image35.png"/></Relationships>
</file>

<file path=ppt/slides/_rels/slide14.xml.rels><?xml version="1.0" encoding="UTF-8" standalone="yes"?>
<Relationships xmlns="http://schemas.openxmlformats.org/package/2006/relationships"><Relationship Id="rId9" Type="http://schemas.openxmlformats.org/officeDocument/2006/relationships/video" Target="../media/media3.mp4"/><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3" Type="http://schemas.openxmlformats.org/officeDocument/2006/relationships/slideLayout" Target="../slideLayouts/slideLayout7.xml"/><Relationship Id="rId12" Type="http://schemas.openxmlformats.org/officeDocument/2006/relationships/image" Target="../media/image43.png"/><Relationship Id="rId11" Type="http://schemas.openxmlformats.org/officeDocument/2006/relationships/tags" Target="../tags/tag2.xml"/><Relationship Id="rId10" Type="http://schemas.microsoft.com/office/2007/relationships/media" Target="../media/media3.mp4"/><Relationship Id="rId1"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4.png"/><Relationship Id="rId6"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45.png"/><Relationship Id="rId6"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9" Type="http://schemas.openxmlformats.org/officeDocument/2006/relationships/image" Target="../media/image48.png"/><Relationship Id="rId8" Type="http://schemas.openxmlformats.org/officeDocument/2006/relationships/image" Target="../media/image31.svg"/><Relationship Id="rId7" Type="http://schemas.openxmlformats.org/officeDocument/2006/relationships/image" Target="../media/image37.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1" Type="http://schemas.openxmlformats.org/officeDocument/2006/relationships/slideLayout" Target="../slideLayouts/slideLayout7.xml"/><Relationship Id="rId10" Type="http://schemas.openxmlformats.org/officeDocument/2006/relationships/image" Target="../media/image49.svg"/><Relationship Id="rId1" Type="http://schemas.openxmlformats.org/officeDocument/2006/relationships/image" Target="../media/image35.png"/></Relationships>
</file>

<file path=ppt/slides/_rels/slide18.xml.rels><?xml version="1.0" encoding="UTF-8" standalone="yes"?>
<Relationships xmlns="http://schemas.openxmlformats.org/package/2006/relationships"><Relationship Id="rId9" Type="http://schemas.openxmlformats.org/officeDocument/2006/relationships/image" Target="../media/image53.png"/><Relationship Id="rId8" Type="http://schemas.openxmlformats.org/officeDocument/2006/relationships/image" Target="../media/image52.svg"/><Relationship Id="rId7" Type="http://schemas.openxmlformats.org/officeDocument/2006/relationships/image" Target="../media/image51.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3" Type="http://schemas.openxmlformats.org/officeDocument/2006/relationships/slideLayout" Target="../slideLayouts/slideLayout7.xml"/><Relationship Id="rId12" Type="http://schemas.openxmlformats.org/officeDocument/2006/relationships/image" Target="../media/image56.svg"/><Relationship Id="rId11" Type="http://schemas.openxmlformats.org/officeDocument/2006/relationships/image" Target="../media/image55.png"/><Relationship Id="rId10" Type="http://schemas.openxmlformats.org/officeDocument/2006/relationships/image" Target="../media/image54.svg"/><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 Type="http://schemas.openxmlformats.org/officeDocument/2006/relationships/image" Target="../media/image35.png"/></Relationships>
</file>

<file path=ppt/slides/_rels/slide2.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2.svg"/><Relationship Id="rId13" Type="http://schemas.openxmlformats.org/officeDocument/2006/relationships/slideLayout" Target="../slideLayouts/slideLayout7.xml"/><Relationship Id="rId12" Type="http://schemas.openxmlformats.org/officeDocument/2006/relationships/image" Target="../media/image16.svg"/><Relationship Id="rId11" Type="http://schemas.openxmlformats.org/officeDocument/2006/relationships/image" Target="../media/image15.png"/><Relationship Id="rId10" Type="http://schemas.openxmlformats.org/officeDocument/2006/relationships/image" Target="../media/image8.sv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0" Type="http://schemas.openxmlformats.org/officeDocument/2006/relationships/notesSlide" Target="../notesSlides/notesSlide1.xml"/><Relationship Id="rId1" Type="http://schemas.openxmlformats.org/officeDocument/2006/relationships/image" Target="../media/image35.png"/></Relationships>
</file>

<file path=ppt/slides/_rels/slide21.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0" Type="http://schemas.openxmlformats.org/officeDocument/2006/relationships/notesSlide" Target="../notesSlides/notesSlide3.xml"/><Relationship Id="rId1" Type="http://schemas.openxmlformats.org/officeDocument/2006/relationships/image" Target="../media/image35.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0" Type="http://schemas.openxmlformats.org/officeDocument/2006/relationships/notesSlide" Target="../notesSlides/notesSlide4.xml"/><Relationship Id="rId1" Type="http://schemas.openxmlformats.org/officeDocument/2006/relationships/image" Target="../media/image35.png"/></Relationships>
</file>

<file path=ppt/slides/_rels/slide24.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1" Type="http://schemas.openxmlformats.org/officeDocument/2006/relationships/notesSlide" Target="../notesSlides/notesSlide5.xml"/><Relationship Id="rId10" Type="http://schemas.openxmlformats.org/officeDocument/2006/relationships/slideLayout" Target="../slideLayouts/slideLayout7.xml"/><Relationship Id="rId1" Type="http://schemas.openxmlformats.org/officeDocument/2006/relationships/image" Target="../media/image35.png"/></Relationships>
</file>

<file path=ppt/slides/_rels/slide25.xml.rels><?xml version="1.0" encoding="UTF-8" standalone="yes"?>
<Relationships xmlns="http://schemas.openxmlformats.org/package/2006/relationships"><Relationship Id="rId9" Type="http://schemas.openxmlformats.org/officeDocument/2006/relationships/image" Target="../media/image60.png"/><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2" Type="http://schemas.openxmlformats.org/officeDocument/2006/relationships/notesSlide" Target="../notesSlides/notesSlide6.xml"/><Relationship Id="rId11" Type="http://schemas.openxmlformats.org/officeDocument/2006/relationships/slideLayout" Target="../slideLayouts/slideLayout7.xml"/><Relationship Id="rId10" Type="http://schemas.openxmlformats.org/officeDocument/2006/relationships/image" Target="../media/image61.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9" Type="http://schemas.openxmlformats.org/officeDocument/2006/relationships/image" Target="../media/image62.png"/><Relationship Id="rId8" Type="http://schemas.openxmlformats.org/officeDocument/2006/relationships/image" Target="../media/image8.svg"/><Relationship Id="rId7" Type="http://schemas.openxmlformats.org/officeDocument/2006/relationships/image" Target="../media/image57.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2" Type="http://schemas.openxmlformats.org/officeDocument/2006/relationships/notesSlide" Target="../notesSlides/notesSlide7.xml"/><Relationship Id="rId11" Type="http://schemas.openxmlformats.org/officeDocument/2006/relationships/slideLayout" Target="../slideLayouts/slideLayout7.xml"/><Relationship Id="rId10" Type="http://schemas.openxmlformats.org/officeDocument/2006/relationships/image" Target="../media/image63.png"/><Relationship Id="rId1" Type="http://schemas.openxmlformats.org/officeDocument/2006/relationships/image" Target="../media/image35.pn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0.svg"/><Relationship Id="rId7" Type="http://schemas.openxmlformats.org/officeDocument/2006/relationships/image" Target="../media/image64.png"/><Relationship Id="rId6"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 Type="http://schemas.openxmlformats.org/officeDocument/2006/relationships/image" Target="../media/image35.png"/></Relationships>
</file>

<file path=ppt/slides/_rels/slide28.xml.rels><?xml version="1.0" encoding="UTF-8" standalone="yes"?>
<Relationships xmlns="http://schemas.openxmlformats.org/package/2006/relationships"><Relationship Id="rId9" Type="http://schemas.openxmlformats.org/officeDocument/2006/relationships/image" Target="../media/image65.png"/><Relationship Id="rId8" Type="http://schemas.openxmlformats.org/officeDocument/2006/relationships/image" Target="../media/image20.svg"/><Relationship Id="rId7" Type="http://schemas.openxmlformats.org/officeDocument/2006/relationships/image" Target="../media/image64.png"/><Relationship Id="rId6"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35.png"/></Relationships>
</file>

<file path=ppt/slides/_rels/slide29.xml.rels><?xml version="1.0" encoding="UTF-8" standalone="yes"?>
<Relationships xmlns="http://schemas.openxmlformats.org/package/2006/relationships"><Relationship Id="rId9" Type="http://schemas.openxmlformats.org/officeDocument/2006/relationships/image" Target="../media/image66.png"/><Relationship Id="rId8" Type="http://schemas.openxmlformats.org/officeDocument/2006/relationships/image" Target="../media/image20.svg"/><Relationship Id="rId7" Type="http://schemas.openxmlformats.org/officeDocument/2006/relationships/image" Target="../media/image64.png"/><Relationship Id="rId6" Type="http://schemas.openxmlformats.org/officeDocument/2006/relationships/image" Target="../media/image18.svg"/><Relationship Id="rId5" Type="http://schemas.openxmlformats.org/officeDocument/2006/relationships/image" Target="../media/image4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1" Type="http://schemas.openxmlformats.org/officeDocument/2006/relationships/slideLayout" Target="../slideLayouts/slideLayout7.xml"/><Relationship Id="rId10" Type="http://schemas.openxmlformats.org/officeDocument/2006/relationships/image" Target="../media/image67.png"/><Relationship Id="rId1" Type="http://schemas.openxmlformats.org/officeDocument/2006/relationships/image" Target="../media/image35.png"/></Relationships>
</file>

<file path=ppt/slides/_rels/slide3.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2.svg"/><Relationship Id="rId12" Type="http://schemas.openxmlformats.org/officeDocument/2006/relationships/slideLayout" Target="../slideLayouts/slideLayout7.xml"/><Relationship Id="rId11" Type="http://schemas.openxmlformats.org/officeDocument/2006/relationships/image" Target="../media/image23.png"/><Relationship Id="rId10" Type="http://schemas.openxmlformats.org/officeDocument/2006/relationships/image" Target="../media/image22.png"/><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9" Type="http://schemas.openxmlformats.org/officeDocument/2006/relationships/image" Target="../media/image57.png"/><Relationship Id="rId8" Type="http://schemas.openxmlformats.org/officeDocument/2006/relationships/image" Target="../media/image69.svg"/><Relationship Id="rId7" Type="http://schemas.openxmlformats.org/officeDocument/2006/relationships/image" Target="../media/image68.png"/><Relationship Id="rId6" Type="http://schemas.openxmlformats.org/officeDocument/2006/relationships/image" Target="../media/image14.svg"/><Relationship Id="rId5" Type="http://schemas.openxmlformats.org/officeDocument/2006/relationships/image" Target="../media/image50.png"/><Relationship Id="rId4" Type="http://schemas.openxmlformats.org/officeDocument/2006/relationships/image" Target="../media/image12.svg"/><Relationship Id="rId3" Type="http://schemas.openxmlformats.org/officeDocument/2006/relationships/image" Target="../media/image36.png"/><Relationship Id="rId2" Type="http://schemas.openxmlformats.org/officeDocument/2006/relationships/image" Target="../media/image2.svg"/><Relationship Id="rId13" Type="http://schemas.openxmlformats.org/officeDocument/2006/relationships/slideLayout" Target="../slideLayouts/slideLayout7.xml"/><Relationship Id="rId12" Type="http://schemas.openxmlformats.org/officeDocument/2006/relationships/image" Target="../media/image71.svg"/><Relationship Id="rId11" Type="http://schemas.openxmlformats.org/officeDocument/2006/relationships/image" Target="../media/image70.png"/><Relationship Id="rId10" Type="http://schemas.openxmlformats.org/officeDocument/2006/relationships/image" Target="../media/image8.svg"/><Relationship Id="rId1" Type="http://schemas.openxmlformats.org/officeDocument/2006/relationships/image" Target="../media/image3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4.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2.svg"/><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9" Type="http://schemas.openxmlformats.org/officeDocument/2006/relationships/image" Target="../media/image28.png"/><Relationship Id="rId8" Type="http://schemas.openxmlformats.org/officeDocument/2006/relationships/image" Target="../media/image18.svg"/><Relationship Id="rId7" Type="http://schemas.openxmlformats.org/officeDocument/2006/relationships/image" Target="../media/image17.png"/><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2.svg"/><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2.sv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9" Type="http://schemas.microsoft.com/office/2007/relationships/media" Target="../media/media1.mp4"/><Relationship Id="rId8" Type="http://schemas.openxmlformats.org/officeDocument/2006/relationships/video" Target="../media/media1.mp4"/><Relationship Id="rId7" Type="http://schemas.openxmlformats.org/officeDocument/2006/relationships/image" Target="../media/image32.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12.svg"/><Relationship Id="rId3" Type="http://schemas.openxmlformats.org/officeDocument/2006/relationships/image" Target="../media/image11.png"/><Relationship Id="rId2" Type="http://schemas.openxmlformats.org/officeDocument/2006/relationships/image" Target="../media/image2.svg"/><Relationship Id="rId11" Type="http://schemas.openxmlformats.org/officeDocument/2006/relationships/slideLayout" Target="../slideLayouts/slideLayout7.xml"/><Relationship Id="rId10" Type="http://schemas.openxmlformats.org/officeDocument/2006/relationships/image" Target="../media/image33.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2296761" y="1726868"/>
            <a:ext cx="13317706" cy="6484584"/>
            <a:chOff x="0" y="0"/>
            <a:chExt cx="3507544" cy="1707874"/>
          </a:xfrm>
        </p:grpSpPr>
        <p:sp>
          <p:nvSpPr>
            <p:cNvPr id="4" name="Freeform 4"/>
            <p:cNvSpPr/>
            <p:nvPr/>
          </p:nvSpPr>
          <p:spPr>
            <a:xfrm>
              <a:off x="0" y="0"/>
              <a:ext cx="3507544" cy="1707874"/>
            </a:xfrm>
            <a:custGeom>
              <a:avLst/>
              <a:gdLst/>
              <a:ahLst/>
              <a:cxnLst/>
              <a:rect l="l" t="t" r="r" b="b"/>
              <a:pathLst>
                <a:path w="3507544" h="1707874">
                  <a:moveTo>
                    <a:pt x="29648" y="0"/>
                  </a:moveTo>
                  <a:lnTo>
                    <a:pt x="3477897" y="0"/>
                  </a:lnTo>
                  <a:cubicBezTo>
                    <a:pt x="3494270" y="0"/>
                    <a:pt x="3507544" y="13274"/>
                    <a:pt x="3507544" y="29648"/>
                  </a:cubicBezTo>
                  <a:lnTo>
                    <a:pt x="3507544" y="1678226"/>
                  </a:lnTo>
                  <a:cubicBezTo>
                    <a:pt x="3507544" y="1686089"/>
                    <a:pt x="3504421" y="1693630"/>
                    <a:pt x="3498860" y="1699190"/>
                  </a:cubicBezTo>
                  <a:cubicBezTo>
                    <a:pt x="3493300" y="1704750"/>
                    <a:pt x="3485759" y="1707874"/>
                    <a:pt x="3477897" y="1707874"/>
                  </a:cubicBezTo>
                  <a:lnTo>
                    <a:pt x="29648" y="1707874"/>
                  </a:lnTo>
                  <a:cubicBezTo>
                    <a:pt x="21785" y="1707874"/>
                    <a:pt x="14244" y="1704750"/>
                    <a:pt x="8684" y="1699190"/>
                  </a:cubicBezTo>
                  <a:cubicBezTo>
                    <a:pt x="3124" y="1693630"/>
                    <a:pt x="0" y="1686089"/>
                    <a:pt x="0" y="1678226"/>
                  </a:cubicBezTo>
                  <a:lnTo>
                    <a:pt x="0" y="29648"/>
                  </a:lnTo>
                  <a:cubicBezTo>
                    <a:pt x="0" y="21785"/>
                    <a:pt x="3124" y="14244"/>
                    <a:pt x="8684" y="8684"/>
                  </a:cubicBezTo>
                  <a:cubicBezTo>
                    <a:pt x="14244" y="3124"/>
                    <a:pt x="21785" y="0"/>
                    <a:pt x="29648" y="0"/>
                  </a:cubicBezTo>
                  <a:close/>
                </a:path>
              </a:pathLst>
            </a:custGeom>
            <a:solidFill>
              <a:srgbClr val="E8BADD"/>
            </a:solidFill>
          </p:spPr>
        </p:sp>
        <p:sp>
          <p:nvSpPr>
            <p:cNvPr id="5" name="TextBox 5"/>
            <p:cNvSpPr txBox="1"/>
            <p:nvPr/>
          </p:nvSpPr>
          <p:spPr>
            <a:xfrm>
              <a:off x="0" y="-28575"/>
              <a:ext cx="3507544" cy="1736449"/>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a:off x="5645430" y="8332783"/>
            <a:ext cx="607227" cy="925517"/>
            <a:chOff x="0" y="0"/>
            <a:chExt cx="159928" cy="243758"/>
          </a:xfrm>
        </p:grpSpPr>
        <p:sp>
          <p:nvSpPr>
            <p:cNvPr id="7" name="Freeform 7"/>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8" name="TextBox 8"/>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9" name="Group 9"/>
          <p:cNvGrpSpPr/>
          <p:nvPr/>
        </p:nvGrpSpPr>
        <p:grpSpPr>
          <a:xfrm>
            <a:off x="6590739" y="8332783"/>
            <a:ext cx="607227" cy="925517"/>
            <a:chOff x="0" y="0"/>
            <a:chExt cx="159928" cy="243758"/>
          </a:xfrm>
        </p:grpSpPr>
        <p:sp>
          <p:nvSpPr>
            <p:cNvPr id="10" name="Freeform 10"/>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11" name="TextBox 11"/>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12" name="Group 12"/>
          <p:cNvGrpSpPr/>
          <p:nvPr/>
        </p:nvGrpSpPr>
        <p:grpSpPr>
          <a:xfrm>
            <a:off x="7449799" y="8332783"/>
            <a:ext cx="607227" cy="925517"/>
            <a:chOff x="0" y="0"/>
            <a:chExt cx="159928" cy="243758"/>
          </a:xfrm>
        </p:grpSpPr>
        <p:sp>
          <p:nvSpPr>
            <p:cNvPr id="13" name="Freeform 13"/>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14" name="TextBox 14"/>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15" name="Group 15"/>
          <p:cNvGrpSpPr/>
          <p:nvPr/>
        </p:nvGrpSpPr>
        <p:grpSpPr>
          <a:xfrm>
            <a:off x="8395107" y="8332783"/>
            <a:ext cx="607227" cy="925517"/>
            <a:chOff x="0" y="0"/>
            <a:chExt cx="159928" cy="243758"/>
          </a:xfrm>
        </p:grpSpPr>
        <p:sp>
          <p:nvSpPr>
            <p:cNvPr id="16" name="Freeform 16"/>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17" name="TextBox 17"/>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18" name="Group 18"/>
          <p:cNvGrpSpPr/>
          <p:nvPr/>
        </p:nvGrpSpPr>
        <p:grpSpPr>
          <a:xfrm>
            <a:off x="9285665" y="8332783"/>
            <a:ext cx="607227" cy="925517"/>
            <a:chOff x="0" y="0"/>
            <a:chExt cx="159928" cy="243758"/>
          </a:xfrm>
        </p:grpSpPr>
        <p:sp>
          <p:nvSpPr>
            <p:cNvPr id="19" name="Freeform 19"/>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20" name="TextBox 20"/>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21" name="Group 21"/>
          <p:cNvGrpSpPr/>
          <p:nvPr/>
        </p:nvGrpSpPr>
        <p:grpSpPr>
          <a:xfrm>
            <a:off x="10230974" y="8332783"/>
            <a:ext cx="607227" cy="925517"/>
            <a:chOff x="0" y="0"/>
            <a:chExt cx="159928" cy="243758"/>
          </a:xfrm>
        </p:grpSpPr>
        <p:sp>
          <p:nvSpPr>
            <p:cNvPr id="22" name="Freeform 22"/>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23" name="TextBox 23"/>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24" name="Group 24"/>
          <p:cNvGrpSpPr/>
          <p:nvPr/>
        </p:nvGrpSpPr>
        <p:grpSpPr>
          <a:xfrm>
            <a:off x="11090034" y="8332783"/>
            <a:ext cx="607227" cy="925517"/>
            <a:chOff x="0" y="0"/>
            <a:chExt cx="159928" cy="243758"/>
          </a:xfrm>
        </p:grpSpPr>
        <p:sp>
          <p:nvSpPr>
            <p:cNvPr id="25" name="Freeform 25"/>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26" name="TextBox 26"/>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12035343" y="8332783"/>
            <a:ext cx="607227" cy="925517"/>
            <a:chOff x="0" y="0"/>
            <a:chExt cx="159928" cy="243758"/>
          </a:xfrm>
        </p:grpSpPr>
        <p:sp>
          <p:nvSpPr>
            <p:cNvPr id="28" name="Freeform 28"/>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29" name="TextBox 29"/>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2900459" y="8332783"/>
            <a:ext cx="607227" cy="925517"/>
            <a:chOff x="0" y="0"/>
            <a:chExt cx="159928" cy="243758"/>
          </a:xfrm>
        </p:grpSpPr>
        <p:sp>
          <p:nvSpPr>
            <p:cNvPr id="31" name="Freeform 31"/>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32" name="TextBox 32"/>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33" name="Group 33"/>
          <p:cNvGrpSpPr/>
          <p:nvPr/>
        </p:nvGrpSpPr>
        <p:grpSpPr>
          <a:xfrm>
            <a:off x="3845767" y="8332783"/>
            <a:ext cx="607227" cy="925517"/>
            <a:chOff x="0" y="0"/>
            <a:chExt cx="159928" cy="243758"/>
          </a:xfrm>
        </p:grpSpPr>
        <p:sp>
          <p:nvSpPr>
            <p:cNvPr id="34" name="Freeform 34"/>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35" name="TextBox 35"/>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36" name="Group 36"/>
          <p:cNvGrpSpPr/>
          <p:nvPr/>
        </p:nvGrpSpPr>
        <p:grpSpPr>
          <a:xfrm>
            <a:off x="4704827" y="8332783"/>
            <a:ext cx="607227" cy="925517"/>
            <a:chOff x="0" y="0"/>
            <a:chExt cx="159928" cy="243758"/>
          </a:xfrm>
        </p:grpSpPr>
        <p:sp>
          <p:nvSpPr>
            <p:cNvPr id="37" name="Freeform 37"/>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38" name="TextBox 38"/>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39" name="Group 39"/>
          <p:cNvGrpSpPr/>
          <p:nvPr/>
        </p:nvGrpSpPr>
        <p:grpSpPr>
          <a:xfrm>
            <a:off x="12975945" y="8332783"/>
            <a:ext cx="607227" cy="925517"/>
            <a:chOff x="0" y="0"/>
            <a:chExt cx="159928" cy="243758"/>
          </a:xfrm>
        </p:grpSpPr>
        <p:sp>
          <p:nvSpPr>
            <p:cNvPr id="40" name="Freeform 40"/>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41" name="TextBox 41"/>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42" name="Group 42"/>
          <p:cNvGrpSpPr/>
          <p:nvPr/>
        </p:nvGrpSpPr>
        <p:grpSpPr>
          <a:xfrm>
            <a:off x="13921254" y="8332783"/>
            <a:ext cx="607227" cy="925517"/>
            <a:chOff x="0" y="0"/>
            <a:chExt cx="159928" cy="243758"/>
          </a:xfrm>
        </p:grpSpPr>
        <p:sp>
          <p:nvSpPr>
            <p:cNvPr id="43" name="Freeform 43"/>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44" name="TextBox 44"/>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45" name="Group 45"/>
          <p:cNvGrpSpPr/>
          <p:nvPr/>
        </p:nvGrpSpPr>
        <p:grpSpPr>
          <a:xfrm>
            <a:off x="14780314" y="8332783"/>
            <a:ext cx="607227" cy="925517"/>
            <a:chOff x="0" y="0"/>
            <a:chExt cx="159928" cy="243758"/>
          </a:xfrm>
        </p:grpSpPr>
        <p:sp>
          <p:nvSpPr>
            <p:cNvPr id="46" name="Freeform 46"/>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47" name="TextBox 47"/>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48" name="Group 48"/>
          <p:cNvGrpSpPr/>
          <p:nvPr/>
        </p:nvGrpSpPr>
        <p:grpSpPr>
          <a:xfrm>
            <a:off x="2705292" y="2075548"/>
            <a:ext cx="13317706" cy="6484584"/>
            <a:chOff x="0" y="0"/>
            <a:chExt cx="3507544" cy="1707874"/>
          </a:xfrm>
        </p:grpSpPr>
        <p:sp>
          <p:nvSpPr>
            <p:cNvPr id="49" name="Freeform 49"/>
            <p:cNvSpPr/>
            <p:nvPr/>
          </p:nvSpPr>
          <p:spPr>
            <a:xfrm>
              <a:off x="0" y="0"/>
              <a:ext cx="3507544" cy="1707874"/>
            </a:xfrm>
            <a:custGeom>
              <a:avLst/>
              <a:gdLst/>
              <a:ahLst/>
              <a:cxnLst/>
              <a:rect l="l" t="t" r="r" b="b"/>
              <a:pathLst>
                <a:path w="3507544" h="1707874">
                  <a:moveTo>
                    <a:pt x="29648" y="0"/>
                  </a:moveTo>
                  <a:lnTo>
                    <a:pt x="3477897" y="0"/>
                  </a:lnTo>
                  <a:cubicBezTo>
                    <a:pt x="3494270" y="0"/>
                    <a:pt x="3507544" y="13274"/>
                    <a:pt x="3507544" y="29648"/>
                  </a:cubicBezTo>
                  <a:lnTo>
                    <a:pt x="3507544" y="1678226"/>
                  </a:lnTo>
                  <a:cubicBezTo>
                    <a:pt x="3507544" y="1686089"/>
                    <a:pt x="3504421" y="1693630"/>
                    <a:pt x="3498860" y="1699190"/>
                  </a:cubicBezTo>
                  <a:cubicBezTo>
                    <a:pt x="3493300" y="1704750"/>
                    <a:pt x="3485759" y="1707874"/>
                    <a:pt x="3477897" y="1707874"/>
                  </a:cubicBezTo>
                  <a:lnTo>
                    <a:pt x="29648" y="1707874"/>
                  </a:lnTo>
                  <a:cubicBezTo>
                    <a:pt x="21785" y="1707874"/>
                    <a:pt x="14244" y="1704750"/>
                    <a:pt x="8684" y="1699190"/>
                  </a:cubicBezTo>
                  <a:cubicBezTo>
                    <a:pt x="3124" y="1693630"/>
                    <a:pt x="0" y="1686089"/>
                    <a:pt x="0" y="1678226"/>
                  </a:cubicBezTo>
                  <a:lnTo>
                    <a:pt x="0" y="29648"/>
                  </a:lnTo>
                  <a:cubicBezTo>
                    <a:pt x="0" y="21785"/>
                    <a:pt x="3124" y="14244"/>
                    <a:pt x="8684" y="8684"/>
                  </a:cubicBezTo>
                  <a:cubicBezTo>
                    <a:pt x="14244" y="3124"/>
                    <a:pt x="21785" y="0"/>
                    <a:pt x="29648" y="0"/>
                  </a:cubicBezTo>
                  <a:close/>
                </a:path>
              </a:pathLst>
            </a:custGeom>
            <a:solidFill>
              <a:srgbClr val="F7DBF0"/>
            </a:solidFill>
          </p:spPr>
        </p:sp>
        <p:sp>
          <p:nvSpPr>
            <p:cNvPr id="50" name="TextBox 50"/>
            <p:cNvSpPr txBox="1"/>
            <p:nvPr/>
          </p:nvSpPr>
          <p:spPr>
            <a:xfrm>
              <a:off x="0" y="-28575"/>
              <a:ext cx="3507544" cy="1736449"/>
            </a:xfrm>
            <a:prstGeom prst="rect">
              <a:avLst/>
            </a:prstGeom>
          </p:spPr>
          <p:txBody>
            <a:bodyPr lIns="50800" tIns="50800" rIns="50800" bIns="50800" rtlCol="0" anchor="ctr"/>
            <a:lstStyle/>
            <a:p>
              <a:pPr algn="ctr">
                <a:lnSpc>
                  <a:spcPts val="2660"/>
                </a:lnSpc>
                <a:spcBef>
                  <a:spcPct val="0"/>
                </a:spcBef>
              </a:pPr>
            </a:p>
          </p:txBody>
        </p:sp>
      </p:grpSp>
      <p:sp>
        <p:nvSpPr>
          <p:cNvPr id="51" name="Freeform 51"/>
          <p:cNvSpPr/>
          <p:nvPr/>
        </p:nvSpPr>
        <p:spPr>
          <a:xfrm>
            <a:off x="2705292" y="125053"/>
            <a:ext cx="2071775" cy="2075548"/>
          </a:xfrm>
          <a:custGeom>
            <a:avLst/>
            <a:gdLst/>
            <a:ahLst/>
            <a:cxnLst/>
            <a:rect l="l" t="t" r="r" b="b"/>
            <a:pathLst>
              <a:path w="2071775" h="2075548">
                <a:moveTo>
                  <a:pt x="0" y="0"/>
                </a:moveTo>
                <a:lnTo>
                  <a:pt x="2071775" y="0"/>
                </a:lnTo>
                <a:lnTo>
                  <a:pt x="2071775" y="2075548"/>
                </a:lnTo>
                <a:lnTo>
                  <a:pt x="0" y="20755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2" name="Freeform 52"/>
          <p:cNvSpPr/>
          <p:nvPr/>
        </p:nvSpPr>
        <p:spPr>
          <a:xfrm>
            <a:off x="13514118" y="125053"/>
            <a:ext cx="2071775" cy="2075548"/>
          </a:xfrm>
          <a:custGeom>
            <a:avLst/>
            <a:gdLst/>
            <a:ahLst/>
            <a:cxnLst/>
            <a:rect l="l" t="t" r="r" b="b"/>
            <a:pathLst>
              <a:path w="2071775" h="2075548">
                <a:moveTo>
                  <a:pt x="0" y="0"/>
                </a:moveTo>
                <a:lnTo>
                  <a:pt x="2071774" y="0"/>
                </a:lnTo>
                <a:lnTo>
                  <a:pt x="2071774" y="2075548"/>
                </a:lnTo>
                <a:lnTo>
                  <a:pt x="0" y="20755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3" name="Freeform 53"/>
          <p:cNvSpPr/>
          <p:nvPr/>
        </p:nvSpPr>
        <p:spPr>
          <a:xfrm flipH="1">
            <a:off x="125411" y="6172200"/>
            <a:ext cx="4246041" cy="4114800"/>
          </a:xfrm>
          <a:custGeom>
            <a:avLst/>
            <a:gdLst/>
            <a:ahLst/>
            <a:cxnLst/>
            <a:rect l="l" t="t" r="r" b="b"/>
            <a:pathLst>
              <a:path w="4246041" h="4114800">
                <a:moveTo>
                  <a:pt x="4246041" y="0"/>
                </a:moveTo>
                <a:lnTo>
                  <a:pt x="0" y="0"/>
                </a:lnTo>
                <a:lnTo>
                  <a:pt x="0" y="4114800"/>
                </a:lnTo>
                <a:lnTo>
                  <a:pt x="4246041" y="4114800"/>
                </a:lnTo>
                <a:lnTo>
                  <a:pt x="4246041"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4" name="TextBox 54"/>
          <p:cNvSpPr txBox="1"/>
          <p:nvPr/>
        </p:nvSpPr>
        <p:spPr>
          <a:xfrm>
            <a:off x="2669478" y="2786030"/>
            <a:ext cx="13353520" cy="3200400"/>
          </a:xfrm>
          <a:prstGeom prst="rect">
            <a:avLst/>
          </a:prstGeom>
        </p:spPr>
        <p:txBody>
          <a:bodyPr wrap="square" lIns="0" tIns="0" rIns="0" bIns="0" rtlCol="0" anchor="t">
            <a:spAutoFit/>
          </a:bodyPr>
          <a:lstStyle/>
          <a:p>
            <a:pPr algn="ctr"/>
            <a:r>
              <a:rPr lang="en-US" sz="6000" smtClean="0">
                <a:solidFill>
                  <a:srgbClr val="8779A8"/>
                </a:solidFill>
                <a:latin typeface="Times New Roman" panose="02020603050405020304" charset="0"/>
                <a:ea typeface="Chewy" panose="02000000000000000000"/>
                <a:cs typeface="Times New Roman" panose="02020603050405020304" charset="0"/>
                <a:sym typeface="Chewy" panose="02000000000000000000"/>
              </a:rPr>
              <a:t>CHƯƠNG 2: MỘT SỐ HỢP CHẤT THÔNG DỤNG</a:t>
            </a:r>
            <a:endParaRPr lang="en-US" sz="6000" smtClean="0">
              <a:solidFill>
                <a:srgbClr val="8779A8"/>
              </a:solidFill>
              <a:latin typeface="Times New Roman" panose="02020603050405020304" charset="0"/>
              <a:ea typeface="Chewy" panose="02000000000000000000"/>
              <a:cs typeface="Times New Roman" panose="02020603050405020304" charset="0"/>
              <a:sym typeface="Chewy" panose="02000000000000000000"/>
            </a:endParaRPr>
          </a:p>
          <a:p>
            <a:pPr algn="ctr"/>
            <a:r>
              <a:rPr lang="en-US" sz="8800" b="1" smtClean="0">
                <a:solidFill>
                  <a:srgbClr val="8779A8"/>
                </a:solidFill>
                <a:latin typeface="Times New Roman" panose="02020603050405020304" charset="0"/>
                <a:ea typeface="Chewy" panose="02000000000000000000"/>
                <a:cs typeface="Times New Roman" panose="02020603050405020304" charset="0"/>
                <a:sym typeface="Chewy" panose="02000000000000000000"/>
              </a:rPr>
              <a:t>BÀI 8: ACID</a:t>
            </a:r>
            <a:endParaRPr lang="en-US" sz="8800" b="1">
              <a:solidFill>
                <a:srgbClr val="8779A8"/>
              </a:solidFill>
              <a:latin typeface="Times New Roman" panose="02020603050405020304" charset="0"/>
              <a:ea typeface="Chewy" panose="02000000000000000000"/>
              <a:cs typeface="Times New Roman" panose="02020603050405020304" charset="0"/>
              <a:sym typeface="Chewy" panose="02000000000000000000"/>
            </a:endParaRPr>
          </a:p>
        </p:txBody>
      </p:sp>
      <p:sp>
        <p:nvSpPr>
          <p:cNvPr id="55" name="Freeform 55"/>
          <p:cNvSpPr/>
          <p:nvPr/>
        </p:nvSpPr>
        <p:spPr>
          <a:xfrm>
            <a:off x="13898386" y="6502732"/>
            <a:ext cx="4246041" cy="4114800"/>
          </a:xfrm>
          <a:custGeom>
            <a:avLst/>
            <a:gdLst/>
            <a:ahLst/>
            <a:cxnLst/>
            <a:rect l="l" t="t" r="r" b="b"/>
            <a:pathLst>
              <a:path w="4246041" h="4114800">
                <a:moveTo>
                  <a:pt x="0" y="0"/>
                </a:moveTo>
                <a:lnTo>
                  <a:pt x="4246041" y="0"/>
                </a:lnTo>
                <a:lnTo>
                  <a:pt x="42460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6" name="TextBox 56"/>
          <p:cNvSpPr txBox="1"/>
          <p:nvPr/>
        </p:nvSpPr>
        <p:spPr>
          <a:xfrm>
            <a:off x="5339077" y="7399940"/>
            <a:ext cx="7613030" cy="596900"/>
          </a:xfrm>
          <a:prstGeom prst="rect">
            <a:avLst/>
          </a:prstGeom>
        </p:spPr>
        <p:txBody>
          <a:bodyPr lIns="0" tIns="0" rIns="0" bIns="0" rtlCol="0" anchor="t">
            <a:spAutoFit/>
          </a:bodyPr>
          <a:lstStyle/>
          <a:p>
            <a:pPr algn="ctr">
              <a:lnSpc>
                <a:spcPts val="4900"/>
              </a:lnSpc>
            </a:pPr>
            <a:r>
              <a:rPr lang="en-US" sz="3500" smtClean="0">
                <a:solidFill>
                  <a:srgbClr val="665B82"/>
                </a:solidFill>
                <a:latin typeface="Sniglet" panose="04070505030100020000"/>
                <a:ea typeface="Sniglet" panose="04070505030100020000"/>
                <a:cs typeface="Sniglet" panose="04070505030100020000"/>
                <a:sym typeface="Sniglet" panose="04070505030100020000"/>
              </a:rPr>
              <a:t>KHOA HỌC TỰ NHIÊN 8</a:t>
            </a:r>
            <a:endParaRPr lang="en-US" sz="3500">
              <a:solidFill>
                <a:srgbClr val="665B82"/>
              </a:solidFill>
              <a:latin typeface="Sniglet" panose="04070505030100020000"/>
              <a:ea typeface="Sniglet" panose="04070505030100020000"/>
              <a:cs typeface="Sniglet" panose="04070505030100020000"/>
              <a:sym typeface="Sniglet" panose="04070505030100020000"/>
            </a:endParaRPr>
          </a:p>
        </p:txBody>
      </p:sp>
      <p:sp>
        <p:nvSpPr>
          <p:cNvPr id="57" name="Freeform 57"/>
          <p:cNvSpPr/>
          <p:nvPr/>
        </p:nvSpPr>
        <p:spPr>
          <a:xfrm rot="5400000">
            <a:off x="-2741862" y="2272778"/>
            <a:ext cx="5755185" cy="724795"/>
          </a:xfrm>
          <a:custGeom>
            <a:avLst/>
            <a:gdLst/>
            <a:ahLst/>
            <a:cxnLst/>
            <a:rect l="l" t="t" r="r" b="b"/>
            <a:pathLst>
              <a:path w="5755185" h="724795">
                <a:moveTo>
                  <a:pt x="0" y="0"/>
                </a:moveTo>
                <a:lnTo>
                  <a:pt x="5755185" y="0"/>
                </a:lnTo>
                <a:lnTo>
                  <a:pt x="5755185" y="724795"/>
                </a:lnTo>
                <a:lnTo>
                  <a:pt x="0" y="724795"/>
                </a:lnTo>
                <a:lnTo>
                  <a:pt x="0" y="0"/>
                </a:lnTo>
                <a:close/>
              </a:path>
            </a:pathLst>
          </a:custGeom>
          <a:blipFill>
            <a:blip r:embed="rId7">
              <a:extLst>
                <a:ext uri="{96DAC541-7B7A-43D3-8B79-37D633B846F1}">
                  <asvg:svgBlip xmlns:asvg="http://schemas.microsoft.com/office/drawing/2016/SVG/main" r:embed="rId8"/>
                </a:ext>
              </a:extLst>
            </a:blip>
            <a:stretch>
              <a:fillRect l="-47373"/>
            </a:stretch>
          </a:blipFill>
        </p:spPr>
      </p:sp>
      <p:sp>
        <p:nvSpPr>
          <p:cNvPr id="58" name="Freeform 58"/>
          <p:cNvSpPr/>
          <p:nvPr/>
        </p:nvSpPr>
        <p:spPr>
          <a:xfrm rot="5400000" flipV="1">
            <a:off x="15306436" y="2272778"/>
            <a:ext cx="5755185" cy="724795"/>
          </a:xfrm>
          <a:custGeom>
            <a:avLst/>
            <a:gdLst/>
            <a:ahLst/>
            <a:cxnLst/>
            <a:rect l="l" t="t" r="r" b="b"/>
            <a:pathLst>
              <a:path w="5755185" h="724795">
                <a:moveTo>
                  <a:pt x="0" y="724795"/>
                </a:moveTo>
                <a:lnTo>
                  <a:pt x="5755185" y="724795"/>
                </a:lnTo>
                <a:lnTo>
                  <a:pt x="5755185" y="0"/>
                </a:lnTo>
                <a:lnTo>
                  <a:pt x="0" y="0"/>
                </a:lnTo>
                <a:lnTo>
                  <a:pt x="0" y="724795"/>
                </a:lnTo>
                <a:close/>
              </a:path>
            </a:pathLst>
          </a:custGeom>
          <a:blipFill>
            <a:blip r:embed="rId7">
              <a:extLst>
                <a:ext uri="{96DAC541-7B7A-43D3-8B79-37D633B846F1}">
                  <asvg:svgBlip xmlns:asvg="http://schemas.microsoft.com/office/drawing/2016/SVG/main" r:embed="rId8"/>
                </a:ext>
              </a:extLst>
            </a:blip>
            <a:stretch>
              <a:fillRect l="-47373"/>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4841215"/>
            <a:ext cx="19969429" cy="19969429"/>
          </a:xfrm>
          <a:custGeom>
            <a:avLst/>
            <a:gdLst/>
            <a:ahLst/>
            <a:cxnLst/>
            <a:rect l="l" t="t" r="r" b="b"/>
            <a:pathLst>
              <a:path w="19969429" h="19969429">
                <a:moveTo>
                  <a:pt x="0" y="0"/>
                </a:moveTo>
                <a:lnTo>
                  <a:pt x="19969430" y="0"/>
                </a:lnTo>
                <a:lnTo>
                  <a:pt x="19969430" y="19969430"/>
                </a:lnTo>
                <a:lnTo>
                  <a:pt x="0" y="199694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2657739" y="419770"/>
            <a:ext cx="12972521" cy="1538605"/>
          </a:xfrm>
          <a:prstGeom prst="rect">
            <a:avLst/>
          </a:prstGeom>
        </p:spPr>
        <p:txBody>
          <a:bodyPr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 – Tính chất hoá học</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50" name="Freeform 50"/>
          <p:cNvSpPr/>
          <p:nvPr/>
        </p:nvSpPr>
        <p:spPr>
          <a:xfrm rot="1208017" flipH="1">
            <a:off x="15975193" y="3191751"/>
            <a:ext cx="2568214" cy="784473"/>
          </a:xfrm>
          <a:custGeom>
            <a:avLst/>
            <a:gdLst/>
            <a:ahLst/>
            <a:cxnLst/>
            <a:rect l="l" t="t" r="r" b="b"/>
            <a:pathLst>
              <a:path w="2568214" h="784473">
                <a:moveTo>
                  <a:pt x="2568214" y="0"/>
                </a:moveTo>
                <a:lnTo>
                  <a:pt x="0" y="0"/>
                </a:lnTo>
                <a:lnTo>
                  <a:pt x="0" y="784473"/>
                </a:lnTo>
                <a:lnTo>
                  <a:pt x="2568214" y="784473"/>
                </a:lnTo>
                <a:lnTo>
                  <a:pt x="25682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TextBox 51"/>
          <p:cNvSpPr txBox="1"/>
          <p:nvPr/>
        </p:nvSpPr>
        <p:spPr>
          <a:xfrm>
            <a:off x="3831266" y="1764975"/>
            <a:ext cx="11646041" cy="628015"/>
          </a:xfrm>
          <a:prstGeom prst="rect">
            <a:avLst/>
          </a:prstGeom>
        </p:spPr>
        <p:txBody>
          <a:bodyPr lIns="0" tIns="0" rIns="0" bIns="0" rtlCol="0" anchor="t">
            <a:spAutoFit/>
          </a:bodyPr>
          <a:lstStyle/>
          <a:p>
            <a:pPr marL="457200" indent="-457200" algn="ctr">
              <a:lnSpc>
                <a:spcPts val="4900"/>
              </a:lnSpc>
              <a:buFont typeface="Wingdings" panose="05000000000000000000" pitchFamily="2" charset="2"/>
              <a:buChar char="v"/>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Thí nghiệm acid tác dụng với kim loại</a:t>
            </a:r>
            <a:endPar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57" name="TextBox 51"/>
          <p:cNvSpPr txBox="1"/>
          <p:nvPr/>
        </p:nvSpPr>
        <p:spPr>
          <a:xfrm>
            <a:off x="670698" y="8504482"/>
            <a:ext cx="17967176" cy="1256665"/>
          </a:xfrm>
          <a:prstGeom prst="rect">
            <a:avLst/>
          </a:prstGeom>
        </p:spPr>
        <p:txBody>
          <a:bodyPr wrap="square" lIns="0" tIns="0" rIns="0" bIns="0" rtlCol="0" anchor="t">
            <a:spAutoFit/>
          </a:bodyPr>
          <a:lstStyle/>
          <a:p>
            <a:pPr algn="just">
              <a:lnSpc>
                <a:spcPts val="4900"/>
              </a:lnSpc>
            </a:pP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Có hiện tượng sủi bọt khí.</a:t>
            </a:r>
            <a:endPar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PTHH: Fe + 2HCl </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FeCl</a:t>
            </a:r>
            <a:r>
              <a:rPr lang="en-US" sz="3500" baseline="-250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2</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 H</a:t>
            </a:r>
            <a:r>
              <a:rPr lang="en-US" sz="3500" baseline="-250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2</a:t>
            </a:r>
            <a:endParaRPr lang="en-US" sz="35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15" name="TextBox 51"/>
          <p:cNvSpPr txBox="1"/>
          <p:nvPr/>
        </p:nvSpPr>
        <p:spPr>
          <a:xfrm>
            <a:off x="346645" y="2760231"/>
            <a:ext cx="7631263" cy="5655310"/>
          </a:xfrm>
          <a:prstGeom prst="rect">
            <a:avLst/>
          </a:prstGeom>
        </p:spPr>
        <p:txBody>
          <a:bodyPr wrap="square" lIns="0" tIns="0" rIns="0" bIns="0" rtlCol="0" anchor="t">
            <a:spAutoFit/>
          </a:bodyPr>
          <a:lstStyle/>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Chuẩn bị: dung dịch HCI 1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M; </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một</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ống nghiệm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đựng kim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loại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Fe,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ống hút nhỏ giọt.</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Tiến hành:</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457200" indent="-457200" algn="just">
              <a:lnSpc>
                <a:spcPts val="4900"/>
              </a:lnSpc>
              <a:buFont typeface="Wingdings" panose="05000000000000000000" pitchFamily="2" charset="2"/>
              <a:buChar char="v"/>
            </a:pP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Cho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khoảng 3 mL. dung dịch HCl vào mỗi ống nghiệm đã chuẩn bị ở trên. </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457200" indent="-457200" algn="just">
              <a:lnSpc>
                <a:spcPts val="4900"/>
              </a:lnSpc>
              <a:buFont typeface="Wingdings" panose="05000000000000000000" pitchFamily="2" charset="2"/>
              <a:buChar char="v"/>
            </a:pP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Mô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tả hiện tượng xảy ra và viết </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PTHH.</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457200" indent="-457200" algn="just">
              <a:lnSpc>
                <a:spcPts val="4900"/>
              </a:lnSpc>
              <a:buFont typeface="Wingdings" panose="05000000000000000000" pitchFamily="2" charset="2"/>
              <a:buChar char="v"/>
            </a:pP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Những dấu hiệu nào chứng tỏ có phản ứng hoá học giữa dd HCl và Fe?</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pic>
        <p:nvPicPr>
          <p:cNvPr id="7" name="Bài 8 Đinh sắt (Iron - Fe) tác dụng với hydrochloric acid HCl - Thí nghiệm hoá học">
            <a:hlinkClick r:id="" action="ppaction://media"/>
          </p:cNvPr>
          <p:cNvPicPr>
            <a:picLocks noChangeAspect="1"/>
          </p:cNvPicPr>
          <p:nvPr>
            <a:videoFile r:link="rId7"/>
            <p:extLst>
              <p:ext uri="{DAA4B4D4-6D71-4841-9C94-3DE7FCFB9230}">
                <p14:media xmlns:p14="http://schemas.microsoft.com/office/powerpoint/2010/main" r:embed="rId8"/>
              </p:ext>
            </p:extLst>
          </p:nvPr>
        </p:nvPicPr>
        <p:blipFill>
          <a:blip r:embed="rId9"/>
          <a:stretch>
            <a:fillRect/>
          </a:stretch>
        </p:blipFill>
        <p:spPr>
          <a:xfrm>
            <a:off x="8260625" y="2405137"/>
            <a:ext cx="10070481" cy="56646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base">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base">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fill="hold" display="0">
                  <p:stCondLst>
                    <p:cond delay="indefinite"/>
                  </p:stCondLst>
                </p:cTn>
                <p:tgtEl>
                  <p:spTgt spid="7"/>
                </p:tgtEl>
              </p:cMediaNode>
            </p:video>
          </p:childTnLst>
        </p:cTn>
      </p:par>
    </p:tnLst>
    <p:bldLst>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4841215"/>
            <a:ext cx="19969429" cy="19969429"/>
          </a:xfrm>
          <a:custGeom>
            <a:avLst/>
            <a:gdLst/>
            <a:ahLst/>
            <a:cxnLst/>
            <a:rect l="l" t="t" r="r" b="b"/>
            <a:pathLst>
              <a:path w="19969429" h="19969429">
                <a:moveTo>
                  <a:pt x="0" y="0"/>
                </a:moveTo>
                <a:lnTo>
                  <a:pt x="19969430" y="0"/>
                </a:lnTo>
                <a:lnTo>
                  <a:pt x="19969430" y="19969430"/>
                </a:lnTo>
                <a:lnTo>
                  <a:pt x="0" y="199694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2657739" y="454054"/>
            <a:ext cx="12972521" cy="1538605"/>
          </a:xfrm>
          <a:prstGeom prst="rect">
            <a:avLst/>
          </a:prstGeom>
        </p:spPr>
        <p:txBody>
          <a:bodyPr lIns="0" tIns="0" rIns="0" bIns="0" rtlCol="0" anchor="t">
            <a:spAutoFit/>
          </a:bodyPr>
          <a:lstStyle/>
          <a:p>
            <a:pPr algn="ctr"/>
            <a:r>
              <a:rPr lang="en-US" sz="1000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 – Tính chất hoá học</a:t>
            </a:r>
            <a:endParaRPr lang="en-US" sz="1000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grpSp>
        <p:nvGrpSpPr>
          <p:cNvPr id="9" name="Group 9"/>
          <p:cNvGrpSpPr/>
          <p:nvPr/>
        </p:nvGrpSpPr>
        <p:grpSpPr>
          <a:xfrm>
            <a:off x="2856519" y="8958098"/>
            <a:ext cx="704144" cy="7041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2" name="Group 12"/>
          <p:cNvGrpSpPr/>
          <p:nvPr/>
        </p:nvGrpSpPr>
        <p:grpSpPr>
          <a:xfrm>
            <a:off x="3889984" y="8958098"/>
            <a:ext cx="704144" cy="7041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5" name="Group 15"/>
          <p:cNvGrpSpPr/>
          <p:nvPr/>
        </p:nvGrpSpPr>
        <p:grpSpPr>
          <a:xfrm>
            <a:off x="4927503" y="8958098"/>
            <a:ext cx="704144" cy="70414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8" name="Group 18"/>
          <p:cNvGrpSpPr/>
          <p:nvPr/>
        </p:nvGrpSpPr>
        <p:grpSpPr>
          <a:xfrm>
            <a:off x="5960968" y="8958098"/>
            <a:ext cx="704144" cy="7041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1" name="Group 21"/>
          <p:cNvGrpSpPr/>
          <p:nvPr/>
        </p:nvGrpSpPr>
        <p:grpSpPr>
          <a:xfrm>
            <a:off x="6998487" y="8958098"/>
            <a:ext cx="704144" cy="7041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4" name="Group 24"/>
          <p:cNvGrpSpPr/>
          <p:nvPr/>
        </p:nvGrpSpPr>
        <p:grpSpPr>
          <a:xfrm>
            <a:off x="8031952" y="8958098"/>
            <a:ext cx="704144" cy="7041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9069472" y="8958098"/>
            <a:ext cx="704144" cy="7041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10102937" y="8958098"/>
            <a:ext cx="704144" cy="7041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2" name="TextBox 3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3" name="Group 33"/>
          <p:cNvGrpSpPr/>
          <p:nvPr/>
        </p:nvGrpSpPr>
        <p:grpSpPr>
          <a:xfrm>
            <a:off x="11140456" y="8958098"/>
            <a:ext cx="704144" cy="7041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6" name="Group 36"/>
          <p:cNvGrpSpPr/>
          <p:nvPr/>
        </p:nvGrpSpPr>
        <p:grpSpPr>
          <a:xfrm>
            <a:off x="12173921" y="8958098"/>
            <a:ext cx="704144" cy="7041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8" name="TextBox 3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9" name="Group 39"/>
          <p:cNvGrpSpPr/>
          <p:nvPr/>
        </p:nvGrpSpPr>
        <p:grpSpPr>
          <a:xfrm>
            <a:off x="13211440" y="8958098"/>
            <a:ext cx="704144" cy="70414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1" name="TextBox 4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2" name="Group 42"/>
          <p:cNvGrpSpPr/>
          <p:nvPr/>
        </p:nvGrpSpPr>
        <p:grpSpPr>
          <a:xfrm>
            <a:off x="14244905" y="8958098"/>
            <a:ext cx="704144" cy="7041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sp>
        <p:nvSpPr>
          <p:cNvPr id="48" name="Freeform 48"/>
          <p:cNvSpPr/>
          <p:nvPr/>
        </p:nvSpPr>
        <p:spPr>
          <a:xfrm rot="-1327928">
            <a:off x="-255407" y="7139098"/>
            <a:ext cx="2568214" cy="784473"/>
          </a:xfrm>
          <a:custGeom>
            <a:avLst/>
            <a:gdLst/>
            <a:ahLst/>
            <a:cxnLst/>
            <a:rect l="l" t="t" r="r" b="b"/>
            <a:pathLst>
              <a:path w="2568214" h="784473">
                <a:moveTo>
                  <a:pt x="0" y="0"/>
                </a:moveTo>
                <a:lnTo>
                  <a:pt x="2568214" y="0"/>
                </a:lnTo>
                <a:lnTo>
                  <a:pt x="2568214" y="784473"/>
                </a:lnTo>
                <a:lnTo>
                  <a:pt x="0" y="784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9" name="Freeform 49"/>
          <p:cNvSpPr/>
          <p:nvPr/>
        </p:nvSpPr>
        <p:spPr>
          <a:xfrm rot="1208017" flipH="1">
            <a:off x="15975193" y="3191751"/>
            <a:ext cx="2568214" cy="784473"/>
          </a:xfrm>
          <a:custGeom>
            <a:avLst/>
            <a:gdLst/>
            <a:ahLst/>
            <a:cxnLst/>
            <a:rect l="l" t="t" r="r" b="b"/>
            <a:pathLst>
              <a:path w="2568214" h="784473">
                <a:moveTo>
                  <a:pt x="2568214" y="0"/>
                </a:moveTo>
                <a:lnTo>
                  <a:pt x="0" y="0"/>
                </a:lnTo>
                <a:lnTo>
                  <a:pt x="0" y="784473"/>
                </a:lnTo>
                <a:lnTo>
                  <a:pt x="2568214" y="784473"/>
                </a:lnTo>
                <a:lnTo>
                  <a:pt x="25682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0" name="TextBox 50"/>
          <p:cNvSpPr txBox="1"/>
          <p:nvPr/>
        </p:nvSpPr>
        <p:spPr>
          <a:xfrm>
            <a:off x="1563370" y="2134235"/>
            <a:ext cx="13924280" cy="5668645"/>
          </a:xfrm>
          <a:prstGeom prst="rect">
            <a:avLst/>
          </a:prstGeom>
        </p:spPr>
        <p:txBody>
          <a:bodyPr wrap="square" lIns="0" tIns="0" rIns="0" bIns="0" rtlCol="0" anchor="t">
            <a:noAutofit/>
          </a:bodyPr>
          <a:lstStyle/>
          <a:p>
            <a:pPr algn="just">
              <a:lnSpc>
                <a:spcPts val="4900"/>
              </a:lnSpc>
            </a:pPr>
            <a:r>
              <a:rPr lang="vi-VN" sz="4000">
                <a:solidFill>
                  <a:srgbClr val="665B82"/>
                </a:solidFill>
                <a:latin typeface="Times New Roman" panose="02020603050405020304" charset="0"/>
                <a:ea typeface="Sniglet" panose="04070505030100020000"/>
                <a:cs typeface="Times New Roman" panose="02020603050405020304" charset="0"/>
                <a:sym typeface="Sniglet" panose="04070505030100020000"/>
              </a:rPr>
              <a:t>Acid thường tan được trong nước, dung dịch acid làm đổi màu giấy quỳ tử tím sang đỏ</a:t>
            </a:r>
            <a:r>
              <a:rPr lang="vi-VN"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vi-VN" sz="40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4000">
                <a:solidFill>
                  <a:srgbClr val="665B82"/>
                </a:solidFill>
                <a:latin typeface="Times New Roman" panose="02020603050405020304" charset="0"/>
                <a:ea typeface="Sniglet" panose="04070505030100020000"/>
                <a:cs typeface="Times New Roman" panose="02020603050405020304" charset="0"/>
                <a:sym typeface="Sniglet" panose="04070505030100020000"/>
              </a:rPr>
              <a:t>Khi dung dịch acid </a:t>
            </a: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loãng </a:t>
            </a:r>
            <a:r>
              <a:rPr lang="vi-VN"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phản </a:t>
            </a:r>
            <a:r>
              <a:rPr lang="vi-VN" sz="4000">
                <a:solidFill>
                  <a:srgbClr val="665B82"/>
                </a:solidFill>
                <a:latin typeface="Times New Roman" panose="02020603050405020304" charset="0"/>
                <a:ea typeface="Sniglet" panose="04070505030100020000"/>
                <a:cs typeface="Times New Roman" panose="02020603050405020304" charset="0"/>
                <a:sym typeface="Sniglet" panose="04070505030100020000"/>
              </a:rPr>
              <a:t>ứng với một số kim loại như magnesium, sắt, kẽm,... </a:t>
            </a: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(ngoại trừ Cu, Ag, Au, ..) </a:t>
            </a:r>
            <a:r>
              <a:rPr lang="vi-VN"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nguyên </a:t>
            </a:r>
            <a:r>
              <a:rPr lang="vi-VN" sz="4000">
                <a:solidFill>
                  <a:srgbClr val="665B82"/>
                </a:solidFill>
                <a:latin typeface="Times New Roman" panose="02020603050405020304" charset="0"/>
                <a:ea typeface="Sniglet" panose="04070505030100020000"/>
                <a:cs typeface="Times New Roman" panose="02020603050405020304" charset="0"/>
                <a:sym typeface="Sniglet" panose="04070505030100020000"/>
              </a:rPr>
              <a:t>tử hydrogen của acid được thay thế bằng nguyên tử kim loại để tạo thành muối và giải phóng ra khí </a:t>
            </a:r>
            <a:r>
              <a:rPr lang="vi-VN"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hydrogen</a:t>
            </a: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ctr">
              <a:lnSpc>
                <a:spcPts val="4900"/>
              </a:lnSpc>
            </a:pP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Acid + Kim loại </a:t>
            </a:r>
            <a:r>
              <a:rPr lang="en-US" sz="40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rPr>
              <a:t> Muối + Hydrogen</a:t>
            </a:r>
            <a:endParaRPr lang="en-US" sz="40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4841215"/>
            <a:ext cx="19969429" cy="19969429"/>
          </a:xfrm>
          <a:custGeom>
            <a:avLst/>
            <a:gdLst/>
            <a:ahLst/>
            <a:cxnLst/>
            <a:rect l="l" t="t" r="r" b="b"/>
            <a:pathLst>
              <a:path w="19969429" h="19969429">
                <a:moveTo>
                  <a:pt x="0" y="0"/>
                </a:moveTo>
                <a:lnTo>
                  <a:pt x="19969430" y="0"/>
                </a:lnTo>
                <a:lnTo>
                  <a:pt x="19969430" y="19969430"/>
                </a:lnTo>
                <a:lnTo>
                  <a:pt x="0" y="199694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2657739" y="454054"/>
            <a:ext cx="12972521" cy="1538605"/>
          </a:xfrm>
          <a:prstGeom prst="rect">
            <a:avLst/>
          </a:prstGeom>
        </p:spPr>
        <p:txBody>
          <a:bodyPr lIns="0" tIns="0" rIns="0" bIns="0" rtlCol="0" anchor="t">
            <a:spAutoFit/>
          </a:bodyPr>
          <a:lstStyle/>
          <a:p>
            <a:pPr algn="ctr"/>
            <a:r>
              <a:rPr lang="en-US" sz="1000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 – Tính chất hoá học</a:t>
            </a:r>
            <a:endParaRPr lang="en-US" sz="1000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grpSp>
        <p:nvGrpSpPr>
          <p:cNvPr id="6" name="Group 6"/>
          <p:cNvGrpSpPr/>
          <p:nvPr/>
        </p:nvGrpSpPr>
        <p:grpSpPr>
          <a:xfrm>
            <a:off x="2726363" y="2473515"/>
            <a:ext cx="13317706" cy="6484584"/>
            <a:chOff x="0" y="0"/>
            <a:chExt cx="3507544" cy="1707874"/>
          </a:xfrm>
        </p:grpSpPr>
        <p:sp>
          <p:nvSpPr>
            <p:cNvPr id="7" name="Freeform 7"/>
            <p:cNvSpPr/>
            <p:nvPr/>
          </p:nvSpPr>
          <p:spPr>
            <a:xfrm>
              <a:off x="0" y="0"/>
              <a:ext cx="3507544" cy="1707874"/>
            </a:xfrm>
            <a:custGeom>
              <a:avLst/>
              <a:gdLst/>
              <a:ahLst/>
              <a:cxnLst/>
              <a:rect l="l" t="t" r="r" b="b"/>
              <a:pathLst>
                <a:path w="3507544" h="1707874">
                  <a:moveTo>
                    <a:pt x="29648" y="0"/>
                  </a:moveTo>
                  <a:lnTo>
                    <a:pt x="3477897" y="0"/>
                  </a:lnTo>
                  <a:cubicBezTo>
                    <a:pt x="3494270" y="0"/>
                    <a:pt x="3507544" y="13274"/>
                    <a:pt x="3507544" y="29648"/>
                  </a:cubicBezTo>
                  <a:lnTo>
                    <a:pt x="3507544" y="1678226"/>
                  </a:lnTo>
                  <a:cubicBezTo>
                    <a:pt x="3507544" y="1686089"/>
                    <a:pt x="3504421" y="1693630"/>
                    <a:pt x="3498860" y="1699190"/>
                  </a:cubicBezTo>
                  <a:cubicBezTo>
                    <a:pt x="3493300" y="1704750"/>
                    <a:pt x="3485759" y="1707874"/>
                    <a:pt x="3477897" y="1707874"/>
                  </a:cubicBezTo>
                  <a:lnTo>
                    <a:pt x="29648" y="1707874"/>
                  </a:lnTo>
                  <a:cubicBezTo>
                    <a:pt x="21785" y="1707874"/>
                    <a:pt x="14244" y="1704750"/>
                    <a:pt x="8684" y="1699190"/>
                  </a:cubicBezTo>
                  <a:cubicBezTo>
                    <a:pt x="3124" y="1693630"/>
                    <a:pt x="0" y="1686089"/>
                    <a:pt x="0" y="1678226"/>
                  </a:cubicBezTo>
                  <a:lnTo>
                    <a:pt x="0" y="29648"/>
                  </a:lnTo>
                  <a:cubicBezTo>
                    <a:pt x="0" y="21785"/>
                    <a:pt x="3124" y="14244"/>
                    <a:pt x="8684" y="8684"/>
                  </a:cubicBezTo>
                  <a:cubicBezTo>
                    <a:pt x="14244" y="3124"/>
                    <a:pt x="21785" y="0"/>
                    <a:pt x="29648" y="0"/>
                  </a:cubicBezTo>
                  <a:close/>
                </a:path>
              </a:pathLst>
            </a:custGeom>
            <a:solidFill>
              <a:srgbClr val="E8BADD"/>
            </a:solidFill>
          </p:spPr>
        </p:sp>
        <p:sp>
          <p:nvSpPr>
            <p:cNvPr id="8" name="TextBox 8"/>
            <p:cNvSpPr txBox="1"/>
            <p:nvPr/>
          </p:nvSpPr>
          <p:spPr>
            <a:xfrm>
              <a:off x="0" y="-28575"/>
              <a:ext cx="3507544" cy="1736449"/>
            </a:xfrm>
            <a:prstGeom prst="rect">
              <a:avLst/>
            </a:prstGeom>
          </p:spPr>
          <p:txBody>
            <a:bodyPr lIns="50800" tIns="50800" rIns="50800" bIns="50800" rtlCol="0" anchor="ctr"/>
            <a:lstStyle/>
            <a:p>
              <a:pPr algn="ctr">
                <a:lnSpc>
                  <a:spcPts val="2660"/>
                </a:lnSpc>
                <a:spcBef>
                  <a:spcPct val="0"/>
                </a:spcBef>
              </a:pPr>
            </a:p>
          </p:txBody>
        </p:sp>
      </p:grpSp>
      <p:grpSp>
        <p:nvGrpSpPr>
          <p:cNvPr id="9" name="Group 9"/>
          <p:cNvGrpSpPr/>
          <p:nvPr/>
        </p:nvGrpSpPr>
        <p:grpSpPr>
          <a:xfrm>
            <a:off x="2856519" y="8958098"/>
            <a:ext cx="704144" cy="704144"/>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2" name="Group 12"/>
          <p:cNvGrpSpPr/>
          <p:nvPr/>
        </p:nvGrpSpPr>
        <p:grpSpPr>
          <a:xfrm>
            <a:off x="3889984" y="8958098"/>
            <a:ext cx="704144" cy="70414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14" name="TextBox 1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5" name="Group 15"/>
          <p:cNvGrpSpPr/>
          <p:nvPr/>
        </p:nvGrpSpPr>
        <p:grpSpPr>
          <a:xfrm>
            <a:off x="4927503" y="8958098"/>
            <a:ext cx="704144" cy="70414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17" name="TextBox 1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8" name="Group 18"/>
          <p:cNvGrpSpPr/>
          <p:nvPr/>
        </p:nvGrpSpPr>
        <p:grpSpPr>
          <a:xfrm>
            <a:off x="5960968" y="8958098"/>
            <a:ext cx="704144" cy="70414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0" name="TextBox 20"/>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1" name="Group 21"/>
          <p:cNvGrpSpPr/>
          <p:nvPr/>
        </p:nvGrpSpPr>
        <p:grpSpPr>
          <a:xfrm>
            <a:off x="6998487" y="8958098"/>
            <a:ext cx="704144" cy="704144"/>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3" name="TextBox 23"/>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4" name="Group 24"/>
          <p:cNvGrpSpPr/>
          <p:nvPr/>
        </p:nvGrpSpPr>
        <p:grpSpPr>
          <a:xfrm>
            <a:off x="8031952" y="8958098"/>
            <a:ext cx="704144" cy="7041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9069472" y="8958098"/>
            <a:ext cx="704144" cy="7041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10102937" y="8958098"/>
            <a:ext cx="704144" cy="7041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2" name="TextBox 3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3" name="Group 33"/>
          <p:cNvGrpSpPr/>
          <p:nvPr/>
        </p:nvGrpSpPr>
        <p:grpSpPr>
          <a:xfrm>
            <a:off x="11140456" y="8958098"/>
            <a:ext cx="704144" cy="7041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6" name="Group 36"/>
          <p:cNvGrpSpPr/>
          <p:nvPr/>
        </p:nvGrpSpPr>
        <p:grpSpPr>
          <a:xfrm>
            <a:off x="12173921" y="8958098"/>
            <a:ext cx="704144" cy="7041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8" name="TextBox 3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9" name="Group 39"/>
          <p:cNvGrpSpPr/>
          <p:nvPr/>
        </p:nvGrpSpPr>
        <p:grpSpPr>
          <a:xfrm>
            <a:off x="13211440" y="8958098"/>
            <a:ext cx="704144" cy="70414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1" name="TextBox 4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2" name="Group 42"/>
          <p:cNvGrpSpPr/>
          <p:nvPr/>
        </p:nvGrpSpPr>
        <p:grpSpPr>
          <a:xfrm>
            <a:off x="14244905" y="8958098"/>
            <a:ext cx="704144" cy="7041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5" name="Group 45"/>
          <p:cNvGrpSpPr/>
          <p:nvPr/>
        </p:nvGrpSpPr>
        <p:grpSpPr>
          <a:xfrm>
            <a:off x="2243931" y="2773716"/>
            <a:ext cx="13317706" cy="6484584"/>
            <a:chOff x="0" y="0"/>
            <a:chExt cx="3507544" cy="1707874"/>
          </a:xfrm>
        </p:grpSpPr>
        <p:sp>
          <p:nvSpPr>
            <p:cNvPr id="46" name="Freeform 46"/>
            <p:cNvSpPr/>
            <p:nvPr/>
          </p:nvSpPr>
          <p:spPr>
            <a:xfrm>
              <a:off x="0" y="0"/>
              <a:ext cx="3507544" cy="1707874"/>
            </a:xfrm>
            <a:custGeom>
              <a:avLst/>
              <a:gdLst/>
              <a:ahLst/>
              <a:cxnLst/>
              <a:rect l="l" t="t" r="r" b="b"/>
              <a:pathLst>
                <a:path w="3507544" h="1707874">
                  <a:moveTo>
                    <a:pt x="29648" y="0"/>
                  </a:moveTo>
                  <a:lnTo>
                    <a:pt x="3477897" y="0"/>
                  </a:lnTo>
                  <a:cubicBezTo>
                    <a:pt x="3494270" y="0"/>
                    <a:pt x="3507544" y="13274"/>
                    <a:pt x="3507544" y="29648"/>
                  </a:cubicBezTo>
                  <a:lnTo>
                    <a:pt x="3507544" y="1678226"/>
                  </a:lnTo>
                  <a:cubicBezTo>
                    <a:pt x="3507544" y="1686089"/>
                    <a:pt x="3504421" y="1693630"/>
                    <a:pt x="3498860" y="1699190"/>
                  </a:cubicBezTo>
                  <a:cubicBezTo>
                    <a:pt x="3493300" y="1704750"/>
                    <a:pt x="3485759" y="1707874"/>
                    <a:pt x="3477897" y="1707874"/>
                  </a:cubicBezTo>
                  <a:lnTo>
                    <a:pt x="29648" y="1707874"/>
                  </a:lnTo>
                  <a:cubicBezTo>
                    <a:pt x="21785" y="1707874"/>
                    <a:pt x="14244" y="1704750"/>
                    <a:pt x="8684" y="1699190"/>
                  </a:cubicBezTo>
                  <a:cubicBezTo>
                    <a:pt x="3124" y="1693630"/>
                    <a:pt x="0" y="1686089"/>
                    <a:pt x="0" y="1678226"/>
                  </a:cubicBezTo>
                  <a:lnTo>
                    <a:pt x="0" y="29648"/>
                  </a:lnTo>
                  <a:cubicBezTo>
                    <a:pt x="0" y="21785"/>
                    <a:pt x="3124" y="14244"/>
                    <a:pt x="8684" y="8684"/>
                  </a:cubicBezTo>
                  <a:cubicBezTo>
                    <a:pt x="14244" y="3124"/>
                    <a:pt x="21785" y="0"/>
                    <a:pt x="29648" y="0"/>
                  </a:cubicBezTo>
                  <a:close/>
                </a:path>
              </a:pathLst>
            </a:custGeom>
            <a:solidFill>
              <a:srgbClr val="F7DBF0"/>
            </a:solidFill>
          </p:spPr>
        </p:sp>
        <p:sp>
          <p:nvSpPr>
            <p:cNvPr id="47" name="TextBox 47"/>
            <p:cNvSpPr txBox="1"/>
            <p:nvPr/>
          </p:nvSpPr>
          <p:spPr>
            <a:xfrm>
              <a:off x="0" y="-28575"/>
              <a:ext cx="3507544" cy="1736449"/>
            </a:xfrm>
            <a:prstGeom prst="rect">
              <a:avLst/>
            </a:prstGeom>
          </p:spPr>
          <p:txBody>
            <a:bodyPr lIns="50800" tIns="50800" rIns="50800" bIns="50800" rtlCol="0" anchor="ctr"/>
            <a:lstStyle/>
            <a:p>
              <a:pPr algn="ctr">
                <a:lnSpc>
                  <a:spcPts val="2660"/>
                </a:lnSpc>
                <a:spcBef>
                  <a:spcPct val="0"/>
                </a:spcBef>
              </a:pPr>
            </a:p>
          </p:txBody>
        </p:sp>
      </p:grpSp>
      <p:sp>
        <p:nvSpPr>
          <p:cNvPr id="48" name="Freeform 48"/>
          <p:cNvSpPr/>
          <p:nvPr/>
        </p:nvSpPr>
        <p:spPr>
          <a:xfrm rot="-1327928">
            <a:off x="-255407" y="7139098"/>
            <a:ext cx="2568214" cy="784473"/>
          </a:xfrm>
          <a:custGeom>
            <a:avLst/>
            <a:gdLst/>
            <a:ahLst/>
            <a:cxnLst/>
            <a:rect l="l" t="t" r="r" b="b"/>
            <a:pathLst>
              <a:path w="2568214" h="784473">
                <a:moveTo>
                  <a:pt x="0" y="0"/>
                </a:moveTo>
                <a:lnTo>
                  <a:pt x="2568214" y="0"/>
                </a:lnTo>
                <a:lnTo>
                  <a:pt x="2568214" y="784473"/>
                </a:lnTo>
                <a:lnTo>
                  <a:pt x="0" y="784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9" name="Freeform 49"/>
          <p:cNvSpPr/>
          <p:nvPr/>
        </p:nvSpPr>
        <p:spPr>
          <a:xfrm rot="1208017" flipH="1">
            <a:off x="15975193" y="3191751"/>
            <a:ext cx="2568214" cy="784473"/>
          </a:xfrm>
          <a:custGeom>
            <a:avLst/>
            <a:gdLst/>
            <a:ahLst/>
            <a:cxnLst/>
            <a:rect l="l" t="t" r="r" b="b"/>
            <a:pathLst>
              <a:path w="2568214" h="784473">
                <a:moveTo>
                  <a:pt x="2568214" y="0"/>
                </a:moveTo>
                <a:lnTo>
                  <a:pt x="0" y="0"/>
                </a:lnTo>
                <a:lnTo>
                  <a:pt x="0" y="784473"/>
                </a:lnTo>
                <a:lnTo>
                  <a:pt x="2568214" y="784473"/>
                </a:lnTo>
                <a:lnTo>
                  <a:pt x="25682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0" name="TextBox 50"/>
          <p:cNvSpPr txBox="1"/>
          <p:nvPr/>
        </p:nvSpPr>
        <p:spPr>
          <a:xfrm>
            <a:off x="2978766" y="3404295"/>
            <a:ext cx="12356455" cy="3141980"/>
          </a:xfrm>
          <a:prstGeom prst="rect">
            <a:avLst/>
          </a:prstGeom>
        </p:spPr>
        <p:txBody>
          <a:bodyPr wrap="square" lIns="0" tIns="0" rIns="0" bIns="0" rtlCol="0" anchor="t">
            <a:spAutoFit/>
          </a:bodyPr>
          <a:lstStyle/>
          <a:p>
            <a:pPr algn="just">
              <a:lnSpc>
                <a:spcPts val="4900"/>
              </a:lnSpc>
            </a:pP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Bài tập: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Viết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phương trình hoá học xảy ra trong các trường hợp sau:</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514350" indent="-514350" algn="just">
              <a:lnSpc>
                <a:spcPts val="4900"/>
              </a:lnSpc>
              <a:buAutoNum type="alphaLcParenR"/>
            </a:pP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Dung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dịch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loãng tác dụng với Zn</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ctr">
              <a:lnSpc>
                <a:spcPts val="4900"/>
              </a:lnSpc>
            </a:pP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Zn + </a:t>
            </a:r>
            <a:r>
              <a:rPr lang="vi-VN" sz="35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250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 </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 </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ZnSO</a:t>
            </a:r>
            <a:r>
              <a:rPr lang="en-US" sz="3500" baseline="-250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4</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 H</a:t>
            </a:r>
            <a:r>
              <a:rPr lang="en-US" sz="3500" baseline="-250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2</a:t>
            </a:r>
            <a:endParaRPr lang="vi-VN" sz="35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Dung dịch HCI tác dụng với Mg</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ctr">
              <a:lnSpc>
                <a:spcPts val="4900"/>
              </a:lnSpc>
            </a:pP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Mg + 2HCl </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MgCl</a:t>
            </a:r>
            <a:r>
              <a:rPr lang="en-US" sz="3500" baseline="-250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2</a:t>
            </a: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 + H</a:t>
            </a:r>
            <a:r>
              <a:rPr lang="en-US" sz="3500" baseline="-25000" smtClean="0">
                <a:solidFill>
                  <a:schemeClr val="accent6">
                    <a:lumMod val="75000"/>
                  </a:schemeClr>
                </a:solidFill>
                <a:latin typeface="Times New Roman" panose="02020603050405020304" charset="0"/>
                <a:ea typeface="Sniglet" panose="04070505030100020000"/>
                <a:cs typeface="Times New Roman" panose="02020603050405020304" charset="0"/>
                <a:sym typeface="Wingdings" panose="05000000000000000000" pitchFamily="2" charset="2"/>
              </a:rPr>
              <a:t>2</a:t>
            </a:r>
            <a:endParaRPr lang="en-US" sz="350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51" name="Freeform 51"/>
          <p:cNvSpPr/>
          <p:nvPr/>
        </p:nvSpPr>
        <p:spPr>
          <a:xfrm>
            <a:off x="1614912" y="1876167"/>
            <a:ext cx="1723166" cy="2389138"/>
          </a:xfrm>
          <a:custGeom>
            <a:avLst/>
            <a:gdLst/>
            <a:ahLst/>
            <a:cxnLst/>
            <a:rect l="l" t="t" r="r" b="b"/>
            <a:pathLst>
              <a:path w="1723166" h="2389138">
                <a:moveTo>
                  <a:pt x="0" y="0"/>
                </a:moveTo>
                <a:lnTo>
                  <a:pt x="1723166" y="0"/>
                </a:lnTo>
                <a:lnTo>
                  <a:pt x="1723166" y="2389138"/>
                </a:lnTo>
                <a:lnTo>
                  <a:pt x="0" y="238913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
                                            <p:txEl>
                                              <p:pRg st="2" end="2"/>
                                            </p:txEl>
                                          </p:spTgt>
                                        </p:tgtEl>
                                        <p:attrNameLst>
                                          <p:attrName>style.visibility</p:attrName>
                                        </p:attrNameLst>
                                      </p:cBhvr>
                                      <p:to>
                                        <p:strVal val="visible"/>
                                      </p:to>
                                    </p:set>
                                    <p:anim calcmode="lin" valueType="num">
                                      <p:cBhvr additive="base">
                                        <p:cTn id="7" dur="500" fill="hold"/>
                                        <p:tgtEl>
                                          <p:spTgt spid="50">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0">
                                            <p:txEl>
                                              <p:pRg st="4" end="4"/>
                                            </p:txEl>
                                          </p:spTgt>
                                        </p:tgtEl>
                                        <p:attrNameLst>
                                          <p:attrName>style.visibility</p:attrName>
                                        </p:attrNameLst>
                                      </p:cBhvr>
                                      <p:to>
                                        <p:strVal val="visible"/>
                                      </p:to>
                                    </p:set>
                                    <p:anim calcmode="lin" valueType="num">
                                      <p:cBhvr additive="base">
                                        <p:cTn id="13" dur="500" fill="hold"/>
                                        <p:tgtEl>
                                          <p:spTgt spid="50">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587819" y="2248163"/>
            <a:ext cx="7243955" cy="8038837"/>
            <a:chOff x="0" y="0"/>
            <a:chExt cx="1822353" cy="1663527"/>
          </a:xfrm>
        </p:grpSpPr>
        <p:sp>
          <p:nvSpPr>
            <p:cNvPr id="4" name="Freeform 4"/>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E8BADD"/>
            </a:solidFill>
          </p:spPr>
        </p:sp>
        <p:sp>
          <p:nvSpPr>
            <p:cNvPr id="5" name="TextBox 5"/>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a:off x="304800" y="1935480"/>
            <a:ext cx="16215360" cy="8039100"/>
            <a:chOff x="0" y="0"/>
            <a:chExt cx="1822353" cy="1663527"/>
          </a:xfrm>
        </p:grpSpPr>
        <p:sp>
          <p:nvSpPr>
            <p:cNvPr id="7" name="Freeform 7"/>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F7DBF0"/>
            </a:solidFill>
          </p:spPr>
        </p:sp>
        <p:sp>
          <p:nvSpPr>
            <p:cNvPr id="8" name="TextBox 8"/>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sp>
        <p:nvSpPr>
          <p:cNvPr id="9" name="Freeform 9"/>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11760" y="292100"/>
            <a:ext cx="17051655" cy="1538605"/>
          </a:xfrm>
          <a:prstGeom prst="rect">
            <a:avLst/>
          </a:prstGeom>
        </p:spPr>
        <p:txBody>
          <a:bodyPr wrap="square" lIns="0" tIns="0" rIns="0" bIns="0" rtlCol="0" anchor="t">
            <a:spAutoFit/>
          </a:bodyPr>
          <a:lstStyle/>
          <a:p>
            <a:pPr algn="l"/>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III – Một số acid thông dụng</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17" name="TextBox 17"/>
          <p:cNvSpPr txBox="1"/>
          <p:nvPr/>
        </p:nvSpPr>
        <p:spPr>
          <a:xfrm>
            <a:off x="494665" y="2272030"/>
            <a:ext cx="11912600" cy="5026660"/>
          </a:xfrm>
          <a:prstGeom prst="rect">
            <a:avLst/>
          </a:prstGeom>
        </p:spPr>
        <p:txBody>
          <a:bodyPr wrap="square" lIns="0" tIns="0" rIns="0" bIns="0" rtlCol="0" anchor="t">
            <a:spAutoFit/>
          </a:bodyPr>
          <a:lstStyle/>
          <a:p>
            <a:pPr indent="0" algn="just">
              <a:lnSpc>
                <a:spcPts val="4900"/>
              </a:lnSpc>
              <a:buNone/>
            </a:pPr>
            <a:r>
              <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Thảo luận nhóm hãy nêu tính chất và ứng dụng của các acid sau: </a:t>
            </a:r>
            <a:endPar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a:p>
            <a:pPr indent="0" algn="just">
              <a:lnSpc>
                <a:spcPts val="4900"/>
              </a:lnSpc>
              <a:buNone/>
            </a:pPr>
            <a:r>
              <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1. Sulfuric acid </a:t>
            </a:r>
            <a:r>
              <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H₂SO₄</a:t>
            </a:r>
            <a:r>
              <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514350" indent="-514350" algn="just">
              <a:lnSpc>
                <a:spcPts val="4900"/>
              </a:lnSpc>
              <a:buAutoNum type="arabicPeriod"/>
            </a:pPr>
            <a:endPar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514350" indent="-514350" algn="just">
              <a:lnSpc>
                <a:spcPts val="4900"/>
              </a:lnSpc>
              <a:buAutoNum type="arabicPeriod"/>
            </a:pPr>
            <a:endPar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2. Hydrochloric acid (</a:t>
            </a:r>
            <a:r>
              <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Cl)</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3. Acetic acid (</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CH</a:t>
            </a:r>
            <a:r>
              <a:rPr lang="en-US" sz="32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COOH)</a:t>
            </a:r>
            <a:endParaRPr lang="en-US" alt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27" name="TextBox 26"/>
          <p:cNvSpPr txBox="1"/>
          <p:nvPr/>
        </p:nvSpPr>
        <p:spPr>
          <a:xfrm>
            <a:off x="8534400" y="9582725"/>
            <a:ext cx="9019398" cy="523220"/>
          </a:xfrm>
          <a:prstGeom prst="rect">
            <a:avLst/>
          </a:prstGeom>
          <a:noFill/>
        </p:spPr>
        <p:txBody>
          <a:bodyPr wrap="square" rtlCol="0">
            <a:spAutoFit/>
          </a:bodyPr>
          <a:lstStyle/>
          <a:p>
            <a:r>
              <a:rPr lang="en-US" sz="2800"/>
              <a:t>https://www.youtube.com/watch?v=HQpEFg3S3Q8</a:t>
            </a:r>
            <a:endParaRPr lang="en-US" sz="2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587819" y="2248163"/>
            <a:ext cx="7243955" cy="8038837"/>
            <a:chOff x="0" y="0"/>
            <a:chExt cx="1822353" cy="1663527"/>
          </a:xfrm>
        </p:grpSpPr>
        <p:sp>
          <p:nvSpPr>
            <p:cNvPr id="4" name="Freeform 4"/>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E8BADD"/>
            </a:solidFill>
          </p:spPr>
        </p:sp>
        <p:sp>
          <p:nvSpPr>
            <p:cNvPr id="5" name="TextBox 5"/>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a:off x="304800" y="1935553"/>
            <a:ext cx="7243955" cy="8038837"/>
            <a:chOff x="0" y="0"/>
            <a:chExt cx="1822353" cy="1663527"/>
          </a:xfrm>
        </p:grpSpPr>
        <p:sp>
          <p:nvSpPr>
            <p:cNvPr id="7" name="Freeform 7"/>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F7DBF0"/>
            </a:solidFill>
          </p:spPr>
        </p:sp>
        <p:sp>
          <p:nvSpPr>
            <p:cNvPr id="8" name="TextBox 8"/>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sp>
        <p:nvSpPr>
          <p:cNvPr id="9" name="Freeform 9"/>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11760" y="292100"/>
            <a:ext cx="17051655" cy="1538605"/>
          </a:xfrm>
          <a:prstGeom prst="rect">
            <a:avLst/>
          </a:prstGeom>
        </p:spPr>
        <p:txBody>
          <a:bodyPr wrap="square" lIns="0" tIns="0" rIns="0" bIns="0" rtlCol="0" anchor="t">
            <a:spAutoFit/>
          </a:bodyPr>
          <a:lstStyle/>
          <a:p>
            <a:pPr algn="l"/>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III – Một số acid thông dụng</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17" name="TextBox 17"/>
          <p:cNvSpPr txBox="1"/>
          <p:nvPr/>
        </p:nvSpPr>
        <p:spPr>
          <a:xfrm>
            <a:off x="494469" y="2272234"/>
            <a:ext cx="7054286" cy="7540625"/>
          </a:xfrm>
          <a:prstGeom prst="rect">
            <a:avLst/>
          </a:prstGeom>
        </p:spPr>
        <p:txBody>
          <a:bodyPr wrap="square" lIns="0" tIns="0" rIns="0" bIns="0" rtlCol="0" anchor="t">
            <a:spAutoFit/>
          </a:bodyPr>
          <a:lstStyle/>
          <a:p>
            <a:pPr marL="514350" indent="-514350" algn="just">
              <a:lnSpc>
                <a:spcPts val="4900"/>
              </a:lnSpc>
              <a:buAutoNum type="arabicPeriod"/>
            </a:pPr>
            <a:r>
              <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Sulfuric acid </a:t>
            </a:r>
            <a:endPar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H₂SO₄ là chất lỏng không màu, không bay hơi, sánh như dầu ăn, nặng gần gấp hai lần nước. Sulfuric acid tan vô hạn trong nước và toả rất nhiều nhiệt.</a:t>
            </a:r>
            <a:endPar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200" i="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Lưu </a:t>
            </a:r>
            <a:r>
              <a:rPr lang="vi-VN" sz="3200" i="1">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ý:</a:t>
            </a:r>
            <a:r>
              <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 Tuyệt đối không tự ý pha loãng dung dịch sulfuric acid đặc</a:t>
            </a:r>
            <a:r>
              <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Sulfuric acid là một trong các hoá chất được sử dụng nhiều trong các ngành công </a:t>
            </a:r>
            <a:r>
              <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nghiệp </a:t>
            </a:r>
            <a:r>
              <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và là hoá chất được tiêu thụ nhiều nhất trên thế giới.</a:t>
            </a:r>
            <a:endParaRPr lang="en-US" sz="32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pic>
        <p:nvPicPr>
          <p:cNvPr id="18" name="Picture 17"/>
          <p:cNvPicPr>
            <a:picLocks noChangeAspect="1"/>
          </p:cNvPicPr>
          <p:nvPr/>
        </p:nvPicPr>
        <p:blipFill>
          <a:blip r:embed="rId7"/>
          <a:stretch>
            <a:fillRect/>
          </a:stretch>
        </p:blipFill>
        <p:spPr>
          <a:xfrm>
            <a:off x="8227876" y="3184291"/>
            <a:ext cx="9325922" cy="6349856"/>
          </a:xfrm>
          <a:prstGeom prst="rect">
            <a:avLst/>
          </a:prstGeom>
        </p:spPr>
      </p:pic>
      <p:sp>
        <p:nvSpPr>
          <p:cNvPr id="27" name="TextBox 26"/>
          <p:cNvSpPr txBox="1"/>
          <p:nvPr/>
        </p:nvSpPr>
        <p:spPr>
          <a:xfrm>
            <a:off x="8534400" y="9582725"/>
            <a:ext cx="9019398" cy="523220"/>
          </a:xfrm>
          <a:prstGeom prst="rect">
            <a:avLst/>
          </a:prstGeom>
          <a:noFill/>
        </p:spPr>
        <p:txBody>
          <a:bodyPr wrap="square" rtlCol="0">
            <a:spAutoFit/>
          </a:bodyPr>
          <a:lstStyle/>
          <a:p>
            <a:r>
              <a:rPr lang="en-US" sz="2800"/>
              <a:t>https://www.youtube.com/watch?v=HQpEFg3S3Q8</a:t>
            </a:r>
            <a:endParaRPr lang="en-US" sz="2800"/>
          </a:p>
        </p:txBody>
      </p:sp>
      <p:pic>
        <p:nvPicPr>
          <p:cNvPr id="28" name="Picture 27"/>
          <p:cNvPicPr>
            <a:picLocks noChangeAspect="1"/>
          </p:cNvPicPr>
          <p:nvPr/>
        </p:nvPicPr>
        <p:blipFill>
          <a:blip r:embed="rId8"/>
          <a:stretch>
            <a:fillRect/>
          </a:stretch>
        </p:blipFill>
        <p:spPr>
          <a:xfrm>
            <a:off x="15193147" y="909191"/>
            <a:ext cx="2613744" cy="2226522"/>
          </a:xfrm>
          <a:prstGeom prst="rect">
            <a:avLst/>
          </a:prstGeom>
        </p:spPr>
      </p:pic>
      <p:pic>
        <p:nvPicPr>
          <p:cNvPr id="11" name="Đổ nước vào axit sulfuric đặc --- - Cách pha loãng H2SO4 nào đúng - Thí nghiệm HÓA">
            <a:hlinkClick r:id="" action="ppaction://media"/>
          </p:cNvPr>
          <p:cNvPicPr/>
          <p:nvPr>
            <a:videoFile r:link="rId9"/>
            <p:extLst>
              <p:ext uri="{DAA4B4D4-6D71-4841-9C94-3DE7FCFB9230}">
                <p14:media xmlns:p14="http://schemas.microsoft.com/office/powerpoint/2010/main" r:embed="rId10"/>
              </p:ext>
            </p:extLst>
            <p:custDataLst>
              <p:tags r:id="rId11"/>
            </p:custDataLst>
          </p:nvPr>
        </p:nvPicPr>
        <p:blipFill>
          <a:blip r:embed="rId12"/>
          <a:stretch>
            <a:fillRect/>
          </a:stretch>
        </p:blipFill>
        <p:spPr>
          <a:xfrm>
            <a:off x="8383905" y="1845310"/>
            <a:ext cx="9516110" cy="81902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0">
              <p:cMediaNode>
                <p:cTn id="9" fill="hold" display="1">
                  <p:stCondLst>
                    <p:cond delay="indefinite"/>
                  </p:stCondLst>
                </p:cTn>
                <p:tgtEl>
                  <p:spTgt spid="11"/>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664020" y="2117292"/>
            <a:ext cx="17166780" cy="4081941"/>
            <a:chOff x="0" y="0"/>
            <a:chExt cx="1822353" cy="1663527"/>
          </a:xfrm>
        </p:grpSpPr>
        <p:sp>
          <p:nvSpPr>
            <p:cNvPr id="4" name="Freeform 4"/>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E8BADD"/>
            </a:solidFill>
          </p:spPr>
        </p:sp>
        <p:sp>
          <p:nvSpPr>
            <p:cNvPr id="5" name="TextBox 5"/>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a:off x="381001" y="1804682"/>
            <a:ext cx="17166780" cy="4299732"/>
            <a:chOff x="0" y="0"/>
            <a:chExt cx="1822353" cy="1663527"/>
          </a:xfrm>
        </p:grpSpPr>
        <p:sp>
          <p:nvSpPr>
            <p:cNvPr id="7" name="Freeform 7"/>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F7DBF0"/>
            </a:solidFill>
          </p:spPr>
        </p:sp>
        <p:sp>
          <p:nvSpPr>
            <p:cNvPr id="8" name="TextBox 8"/>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sp>
        <p:nvSpPr>
          <p:cNvPr id="9" name="Freeform 9"/>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129540" y="292100"/>
            <a:ext cx="15643860" cy="1538605"/>
          </a:xfrm>
          <a:prstGeom prst="rect">
            <a:avLst/>
          </a:prstGeom>
        </p:spPr>
        <p:txBody>
          <a:bodyPr wrap="square"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III – Một số acid thông dụng</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17" name="TextBox 17"/>
          <p:cNvSpPr txBox="1"/>
          <p:nvPr/>
        </p:nvSpPr>
        <p:spPr>
          <a:xfrm>
            <a:off x="604988" y="1895412"/>
            <a:ext cx="16718805" cy="4113530"/>
          </a:xfrm>
          <a:prstGeom prst="rect">
            <a:avLst/>
          </a:prstGeom>
        </p:spPr>
        <p:txBody>
          <a:bodyPr wrap="square" lIns="0" tIns="0" rIns="0" bIns="0" rtlCol="0" anchor="t">
            <a:spAutoFit/>
          </a:bodyPr>
          <a:lstStyle/>
          <a:p>
            <a:pPr algn="just">
              <a:lnSpc>
                <a:spcPts val="4900"/>
              </a:lnSpc>
            </a:pPr>
            <a:r>
              <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2. Hydrochloric acid</a:t>
            </a:r>
            <a:endParaRPr lang="en-US" sz="32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Dung dịch </a:t>
            </a:r>
            <a:r>
              <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Cl là chất lỏng không màu.  </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Hydrochroric acid được sử dụng nhiều trong các ngành công nghiệp.</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r>
              <a:rPr lang="vi-VN" sz="2600">
                <a:solidFill>
                  <a:srgbClr val="665B82"/>
                </a:solidFill>
                <a:latin typeface="Times New Roman" panose="02020603050405020304" charset="0"/>
                <a:ea typeface="Sniglet" panose="04070505030100020000"/>
                <a:cs typeface="Times New Roman" panose="02020603050405020304" charset="0"/>
                <a:sym typeface="Sniglet" panose="04070505030100020000"/>
              </a:rPr>
              <a:t>Hydrochloric acid có trong dạ dày đóng vai trò quan trọng trong quá trình tiêu hoá như: thúc đẩy quá trình tiêu hoá thức ăn; kích thích ruột non và </a:t>
            </a:r>
            <a:r>
              <a:rPr lang="vi-VN" sz="26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t</a:t>
            </a:r>
            <a:r>
              <a:rPr lang="en-US" sz="26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uỵ</a:t>
            </a:r>
            <a:r>
              <a:rPr lang="vi-VN" sz="26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2600">
                <a:solidFill>
                  <a:srgbClr val="665B82"/>
                </a:solidFill>
                <a:latin typeface="Times New Roman" panose="02020603050405020304" charset="0"/>
                <a:ea typeface="Sniglet" panose="04070505030100020000"/>
                <a:cs typeface="Times New Roman" panose="02020603050405020304" charset="0"/>
                <a:sym typeface="Sniglet" panose="04070505030100020000"/>
              </a:rPr>
              <a:t>sản xuất ra các enzyme tiêu hoá để phân giải chất béo, protein,...; tiêu diệt các vi khuẩn có hại từ bên ngoài đi vào dạ dày,... Khi nồng độ acid trong dạ dày lớn hơn hoặc nhỏ hơn quá mức cần thiết đều gây ảnh hưởng đến chức năng tiêu hoá của dạ dày nói riêng và sức khoẻ nói chung.</a:t>
            </a:r>
            <a:endParaRPr lang="en-US" sz="26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pic>
        <p:nvPicPr>
          <p:cNvPr id="15" name="Picture 14"/>
          <p:cNvPicPr>
            <a:picLocks noChangeAspect="1"/>
          </p:cNvPicPr>
          <p:nvPr/>
        </p:nvPicPr>
        <p:blipFill>
          <a:blip r:embed="rId7"/>
          <a:stretch>
            <a:fillRect/>
          </a:stretch>
        </p:blipFill>
        <p:spPr>
          <a:xfrm>
            <a:off x="1163460" y="6199233"/>
            <a:ext cx="14485128" cy="4032407"/>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587819" y="3687950"/>
            <a:ext cx="6595551" cy="4456204"/>
            <a:chOff x="0" y="0"/>
            <a:chExt cx="1822353" cy="1663527"/>
          </a:xfrm>
        </p:grpSpPr>
        <p:sp>
          <p:nvSpPr>
            <p:cNvPr id="4" name="Freeform 4"/>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E8BADD"/>
            </a:solidFill>
          </p:spPr>
        </p:sp>
        <p:sp>
          <p:nvSpPr>
            <p:cNvPr id="5" name="TextBox 5"/>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a:off x="304800" y="3375340"/>
            <a:ext cx="6595551" cy="4456204"/>
            <a:chOff x="0" y="0"/>
            <a:chExt cx="1822353" cy="1663527"/>
          </a:xfrm>
        </p:grpSpPr>
        <p:sp>
          <p:nvSpPr>
            <p:cNvPr id="7" name="Freeform 7"/>
            <p:cNvSpPr/>
            <p:nvPr/>
          </p:nvSpPr>
          <p:spPr>
            <a:xfrm>
              <a:off x="0" y="0"/>
              <a:ext cx="1822353" cy="1663527"/>
            </a:xfrm>
            <a:custGeom>
              <a:avLst/>
              <a:gdLst/>
              <a:ahLst/>
              <a:cxnLst/>
              <a:rect l="l" t="t" r="r" b="b"/>
              <a:pathLst>
                <a:path w="1822353" h="1663527">
                  <a:moveTo>
                    <a:pt x="57064" y="0"/>
                  </a:moveTo>
                  <a:lnTo>
                    <a:pt x="1765289" y="0"/>
                  </a:lnTo>
                  <a:cubicBezTo>
                    <a:pt x="1796804" y="0"/>
                    <a:pt x="1822353" y="25548"/>
                    <a:pt x="1822353" y="57064"/>
                  </a:cubicBezTo>
                  <a:lnTo>
                    <a:pt x="1822353" y="1606463"/>
                  </a:lnTo>
                  <a:cubicBezTo>
                    <a:pt x="1822353" y="1637979"/>
                    <a:pt x="1796804" y="1663527"/>
                    <a:pt x="1765289" y="1663527"/>
                  </a:cubicBezTo>
                  <a:lnTo>
                    <a:pt x="57064" y="1663527"/>
                  </a:lnTo>
                  <a:cubicBezTo>
                    <a:pt x="41929" y="1663527"/>
                    <a:pt x="27415" y="1657515"/>
                    <a:pt x="16714" y="1646813"/>
                  </a:cubicBezTo>
                  <a:cubicBezTo>
                    <a:pt x="6012" y="1636112"/>
                    <a:pt x="0" y="1621597"/>
                    <a:pt x="0" y="1606463"/>
                  </a:cubicBezTo>
                  <a:lnTo>
                    <a:pt x="0" y="57064"/>
                  </a:lnTo>
                  <a:cubicBezTo>
                    <a:pt x="0" y="25548"/>
                    <a:pt x="25548" y="0"/>
                    <a:pt x="57064" y="0"/>
                  </a:cubicBezTo>
                  <a:close/>
                </a:path>
              </a:pathLst>
            </a:custGeom>
            <a:solidFill>
              <a:srgbClr val="F7DBF0"/>
            </a:solidFill>
          </p:spPr>
        </p:sp>
        <p:sp>
          <p:nvSpPr>
            <p:cNvPr id="8" name="TextBox 8"/>
            <p:cNvSpPr txBox="1"/>
            <p:nvPr/>
          </p:nvSpPr>
          <p:spPr>
            <a:xfrm>
              <a:off x="0" y="-28575"/>
              <a:ext cx="1822353" cy="1692102"/>
            </a:xfrm>
            <a:prstGeom prst="rect">
              <a:avLst/>
            </a:prstGeom>
          </p:spPr>
          <p:txBody>
            <a:bodyPr lIns="50800" tIns="50800" rIns="50800" bIns="50800" rtlCol="0" anchor="ctr"/>
            <a:lstStyle/>
            <a:p>
              <a:pPr algn="ctr">
                <a:lnSpc>
                  <a:spcPts val="2660"/>
                </a:lnSpc>
                <a:spcBef>
                  <a:spcPct val="0"/>
                </a:spcBef>
              </a:pPr>
            </a:p>
          </p:txBody>
        </p:sp>
      </p:grpSp>
      <p:sp>
        <p:nvSpPr>
          <p:cNvPr id="9" name="Freeform 9"/>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rot="100014" flipH="1">
            <a:off x="-1017057" y="-1666362"/>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Freeform 12"/>
          <p:cNvSpPr/>
          <p:nvPr/>
        </p:nvSpPr>
        <p:spPr>
          <a:xfrm rot="8861717" flipH="1" flipV="1">
            <a:off x="-2020080" y="-2458709"/>
            <a:ext cx="5674213" cy="4095750"/>
          </a:xfrm>
          <a:custGeom>
            <a:avLst/>
            <a:gdLst/>
            <a:ahLst/>
            <a:cxnLst/>
            <a:rect l="l" t="t" r="r" b="b"/>
            <a:pathLst>
              <a:path w="5674213" h="4095750">
                <a:moveTo>
                  <a:pt x="5674212" y="4095750"/>
                </a:moveTo>
                <a:lnTo>
                  <a:pt x="0" y="4095750"/>
                </a:lnTo>
                <a:lnTo>
                  <a:pt x="0" y="0"/>
                </a:lnTo>
                <a:lnTo>
                  <a:pt x="5674212" y="0"/>
                </a:lnTo>
                <a:lnTo>
                  <a:pt x="5674212"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TextBox 14"/>
          <p:cNvSpPr txBox="1"/>
          <p:nvPr/>
        </p:nvSpPr>
        <p:spPr>
          <a:xfrm>
            <a:off x="234950" y="292100"/>
            <a:ext cx="15538450" cy="1538605"/>
          </a:xfrm>
          <a:prstGeom prst="rect">
            <a:avLst/>
          </a:prstGeom>
        </p:spPr>
        <p:txBody>
          <a:bodyPr wrap="square"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III – Một số acid thông dụng</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17" name="TextBox 17"/>
          <p:cNvSpPr txBox="1"/>
          <p:nvPr/>
        </p:nvSpPr>
        <p:spPr>
          <a:xfrm>
            <a:off x="587820" y="3993280"/>
            <a:ext cx="5745762" cy="4398645"/>
          </a:xfrm>
          <a:prstGeom prst="rect">
            <a:avLst/>
          </a:prstGeom>
        </p:spPr>
        <p:txBody>
          <a:bodyPr wrap="square" lIns="0" tIns="0" rIns="0" bIns="0" rtlCol="0" anchor="t">
            <a:spAutoFit/>
          </a:bodyPr>
          <a:lstStyle/>
          <a:p>
            <a:pPr algn="just">
              <a:lnSpc>
                <a:spcPts val="4900"/>
              </a:lnSpc>
            </a:pPr>
            <a:r>
              <a:rPr lang="en-US" sz="40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3. Acetic acid</a:t>
            </a:r>
            <a:endParaRPr lang="en-US" sz="4000" b="1"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CH</a:t>
            </a:r>
            <a:r>
              <a:rPr lang="en-US" sz="40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COOH</a:t>
            </a:r>
            <a:r>
              <a:rPr lang="vi-VN"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là chất lỏng không màu, </a:t>
            </a: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có vị chua</a:t>
            </a:r>
            <a:r>
              <a:rPr lang="vi-VN"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Trong giấm ăn có chứa acetic acid với nồng độ 2 – 5%.</a:t>
            </a:r>
            <a:endParaRPr lang="en-US" sz="4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vi-VN" sz="40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pic>
        <p:nvPicPr>
          <p:cNvPr id="13" name="Picture 12"/>
          <p:cNvPicPr>
            <a:picLocks noChangeAspect="1"/>
          </p:cNvPicPr>
          <p:nvPr/>
        </p:nvPicPr>
        <p:blipFill>
          <a:blip r:embed="rId7"/>
          <a:stretch>
            <a:fillRect/>
          </a:stretch>
        </p:blipFill>
        <p:spPr>
          <a:xfrm>
            <a:off x="7407319" y="2878420"/>
            <a:ext cx="10659862" cy="610846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rot="100014" flipH="1">
            <a:off x="-1017057" y="-1666362"/>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8861717" flipH="1" flipV="1">
            <a:off x="-2020080" y="-2458709"/>
            <a:ext cx="5674213" cy="4095750"/>
          </a:xfrm>
          <a:custGeom>
            <a:avLst/>
            <a:gdLst/>
            <a:ahLst/>
            <a:cxnLst/>
            <a:rect l="l" t="t" r="r" b="b"/>
            <a:pathLst>
              <a:path w="5674213" h="4095750">
                <a:moveTo>
                  <a:pt x="5674212" y="4095750"/>
                </a:moveTo>
                <a:lnTo>
                  <a:pt x="0" y="4095750"/>
                </a:lnTo>
                <a:lnTo>
                  <a:pt x="0" y="0"/>
                </a:lnTo>
                <a:lnTo>
                  <a:pt x="5674212" y="0"/>
                </a:lnTo>
                <a:lnTo>
                  <a:pt x="5674212"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4542349" y="315211"/>
            <a:ext cx="9269093" cy="2333625"/>
          </a:xfrm>
          <a:prstGeom prst="rect">
            <a:avLst/>
          </a:prstGeom>
        </p:spPr>
        <p:txBody>
          <a:bodyPr lIns="0" tIns="0" rIns="0" bIns="0" rtlCol="0" anchor="t">
            <a:spAutoFit/>
          </a:bodyPr>
          <a:lstStyle/>
          <a:p>
            <a:pPr algn="ctr">
              <a:lnSpc>
                <a:spcPts val="18200"/>
              </a:lnSpc>
            </a:pPr>
            <a:r>
              <a:rPr lang="en-US" sz="13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Tổng kết</a:t>
            </a:r>
            <a:endParaRPr lang="en-US" sz="13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grpSp>
        <p:nvGrpSpPr>
          <p:cNvPr id="8" name="Group 8"/>
          <p:cNvGrpSpPr/>
          <p:nvPr/>
        </p:nvGrpSpPr>
        <p:grpSpPr>
          <a:xfrm>
            <a:off x="2136998" y="2836279"/>
            <a:ext cx="14031487" cy="6447936"/>
            <a:chOff x="0" y="0"/>
            <a:chExt cx="2933937" cy="1328891"/>
          </a:xfrm>
        </p:grpSpPr>
        <p:sp>
          <p:nvSpPr>
            <p:cNvPr id="9" name="Freeform 9"/>
            <p:cNvSpPr/>
            <p:nvPr/>
          </p:nvSpPr>
          <p:spPr>
            <a:xfrm>
              <a:off x="0" y="0"/>
              <a:ext cx="2933937" cy="1328891"/>
            </a:xfrm>
            <a:custGeom>
              <a:avLst/>
              <a:gdLst/>
              <a:ahLst/>
              <a:cxnLst/>
              <a:rect l="l" t="t" r="r" b="b"/>
              <a:pathLst>
                <a:path w="2933937" h="1328891">
                  <a:moveTo>
                    <a:pt x="35444" y="0"/>
                  </a:moveTo>
                  <a:lnTo>
                    <a:pt x="2898493" y="0"/>
                  </a:lnTo>
                  <a:cubicBezTo>
                    <a:pt x="2918068" y="0"/>
                    <a:pt x="2933937" y="15869"/>
                    <a:pt x="2933937" y="35444"/>
                  </a:cubicBezTo>
                  <a:lnTo>
                    <a:pt x="2933937" y="1293447"/>
                  </a:lnTo>
                  <a:cubicBezTo>
                    <a:pt x="2933937" y="1313022"/>
                    <a:pt x="2918068" y="1328891"/>
                    <a:pt x="2898493" y="1328891"/>
                  </a:cubicBezTo>
                  <a:lnTo>
                    <a:pt x="35444" y="1328891"/>
                  </a:lnTo>
                  <a:cubicBezTo>
                    <a:pt x="15869" y="1328891"/>
                    <a:pt x="0" y="1313022"/>
                    <a:pt x="0" y="1293447"/>
                  </a:cubicBezTo>
                  <a:lnTo>
                    <a:pt x="0" y="35444"/>
                  </a:lnTo>
                  <a:cubicBezTo>
                    <a:pt x="0" y="15869"/>
                    <a:pt x="15869" y="0"/>
                    <a:pt x="35444" y="0"/>
                  </a:cubicBezTo>
                  <a:close/>
                </a:path>
              </a:pathLst>
            </a:custGeom>
            <a:solidFill>
              <a:srgbClr val="E8BADD"/>
            </a:solidFill>
          </p:spPr>
        </p:sp>
        <p:sp>
          <p:nvSpPr>
            <p:cNvPr id="10" name="TextBox 10"/>
            <p:cNvSpPr txBox="1"/>
            <p:nvPr/>
          </p:nvSpPr>
          <p:spPr>
            <a:xfrm>
              <a:off x="0" y="-28575"/>
              <a:ext cx="2933937" cy="1357466"/>
            </a:xfrm>
            <a:prstGeom prst="rect">
              <a:avLst/>
            </a:prstGeom>
          </p:spPr>
          <p:txBody>
            <a:bodyPr lIns="50800" tIns="50800" rIns="50800" bIns="50800" rtlCol="0" anchor="ctr"/>
            <a:lstStyle/>
            <a:p>
              <a:pPr algn="ctr">
                <a:lnSpc>
                  <a:spcPts val="2660"/>
                </a:lnSpc>
                <a:spcBef>
                  <a:spcPct val="0"/>
                </a:spcBef>
              </a:pPr>
            </a:p>
          </p:txBody>
        </p:sp>
      </p:grpSp>
      <p:grpSp>
        <p:nvGrpSpPr>
          <p:cNvPr id="11" name="Group 11"/>
          <p:cNvGrpSpPr/>
          <p:nvPr/>
        </p:nvGrpSpPr>
        <p:grpSpPr>
          <a:xfrm>
            <a:off x="2633746" y="3267470"/>
            <a:ext cx="13215854" cy="5620742"/>
            <a:chOff x="0" y="0"/>
            <a:chExt cx="2933937" cy="1328891"/>
          </a:xfrm>
        </p:grpSpPr>
        <p:sp>
          <p:nvSpPr>
            <p:cNvPr id="12" name="Freeform 12"/>
            <p:cNvSpPr/>
            <p:nvPr/>
          </p:nvSpPr>
          <p:spPr>
            <a:xfrm>
              <a:off x="0" y="0"/>
              <a:ext cx="2933937" cy="1328891"/>
            </a:xfrm>
            <a:custGeom>
              <a:avLst/>
              <a:gdLst/>
              <a:ahLst/>
              <a:cxnLst/>
              <a:rect l="l" t="t" r="r" b="b"/>
              <a:pathLst>
                <a:path w="2933937" h="1328891">
                  <a:moveTo>
                    <a:pt x="35444" y="0"/>
                  </a:moveTo>
                  <a:lnTo>
                    <a:pt x="2898493" y="0"/>
                  </a:lnTo>
                  <a:cubicBezTo>
                    <a:pt x="2918068" y="0"/>
                    <a:pt x="2933937" y="15869"/>
                    <a:pt x="2933937" y="35444"/>
                  </a:cubicBezTo>
                  <a:lnTo>
                    <a:pt x="2933937" y="1293447"/>
                  </a:lnTo>
                  <a:cubicBezTo>
                    <a:pt x="2933937" y="1313022"/>
                    <a:pt x="2918068" y="1328891"/>
                    <a:pt x="2898493" y="1328891"/>
                  </a:cubicBezTo>
                  <a:lnTo>
                    <a:pt x="35444" y="1328891"/>
                  </a:lnTo>
                  <a:cubicBezTo>
                    <a:pt x="15869" y="1328891"/>
                    <a:pt x="0" y="1313022"/>
                    <a:pt x="0" y="1293447"/>
                  </a:cubicBezTo>
                  <a:lnTo>
                    <a:pt x="0" y="35444"/>
                  </a:lnTo>
                  <a:cubicBezTo>
                    <a:pt x="0" y="15869"/>
                    <a:pt x="15869" y="0"/>
                    <a:pt x="35444" y="0"/>
                  </a:cubicBezTo>
                  <a:close/>
                </a:path>
              </a:pathLst>
            </a:custGeom>
            <a:solidFill>
              <a:srgbClr val="F7DBF0"/>
            </a:solidFill>
          </p:spPr>
        </p:sp>
        <p:sp>
          <p:nvSpPr>
            <p:cNvPr id="13" name="TextBox 13"/>
            <p:cNvSpPr txBox="1"/>
            <p:nvPr/>
          </p:nvSpPr>
          <p:spPr>
            <a:xfrm>
              <a:off x="0" y="-28575"/>
              <a:ext cx="2933937" cy="1357466"/>
            </a:xfrm>
            <a:prstGeom prst="rect">
              <a:avLst/>
            </a:prstGeom>
          </p:spPr>
          <p:txBody>
            <a:bodyPr lIns="50800" tIns="50800" rIns="50800" bIns="50800" rtlCol="0" anchor="ctr"/>
            <a:lstStyle/>
            <a:p>
              <a:pPr algn="ctr">
                <a:lnSpc>
                  <a:spcPts val="2660"/>
                </a:lnSpc>
                <a:spcBef>
                  <a:spcPct val="0"/>
                </a:spcBef>
              </a:pPr>
            </a:p>
          </p:txBody>
        </p:sp>
      </p:grpSp>
      <p:grpSp>
        <p:nvGrpSpPr>
          <p:cNvPr id="14" name="Group 14"/>
          <p:cNvGrpSpPr/>
          <p:nvPr/>
        </p:nvGrpSpPr>
        <p:grpSpPr>
          <a:xfrm>
            <a:off x="0" y="9582856"/>
            <a:ext cx="704144" cy="70414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16" name="TextBox 1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7" name="Group 17"/>
          <p:cNvGrpSpPr/>
          <p:nvPr/>
        </p:nvGrpSpPr>
        <p:grpSpPr>
          <a:xfrm>
            <a:off x="1033465" y="9582856"/>
            <a:ext cx="704144" cy="704144"/>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19" name="TextBox 1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0" name="Group 20"/>
          <p:cNvGrpSpPr/>
          <p:nvPr/>
        </p:nvGrpSpPr>
        <p:grpSpPr>
          <a:xfrm>
            <a:off x="2070984" y="9582856"/>
            <a:ext cx="704144" cy="70414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2" name="TextBox 2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3" name="Group 23"/>
          <p:cNvGrpSpPr/>
          <p:nvPr/>
        </p:nvGrpSpPr>
        <p:grpSpPr>
          <a:xfrm>
            <a:off x="3104449" y="9582856"/>
            <a:ext cx="704144" cy="704144"/>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25" name="TextBox 2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6" name="Group 26"/>
          <p:cNvGrpSpPr/>
          <p:nvPr/>
        </p:nvGrpSpPr>
        <p:grpSpPr>
          <a:xfrm>
            <a:off x="4141968" y="9582856"/>
            <a:ext cx="704144" cy="704144"/>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8" name="TextBox 2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9" name="Group 29"/>
          <p:cNvGrpSpPr/>
          <p:nvPr/>
        </p:nvGrpSpPr>
        <p:grpSpPr>
          <a:xfrm>
            <a:off x="5175434" y="9582856"/>
            <a:ext cx="704144" cy="704144"/>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31" name="TextBox 3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2" name="Group 32"/>
          <p:cNvGrpSpPr/>
          <p:nvPr/>
        </p:nvGrpSpPr>
        <p:grpSpPr>
          <a:xfrm>
            <a:off x="6212953" y="9582856"/>
            <a:ext cx="704144" cy="704144"/>
            <a:chOff x="0" y="0"/>
            <a:chExt cx="812800" cy="812800"/>
          </a:xfrm>
        </p:grpSpPr>
        <p:sp>
          <p:nvSpPr>
            <p:cNvPr id="33"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4" name="TextBox 3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5" name="Group 35"/>
          <p:cNvGrpSpPr/>
          <p:nvPr/>
        </p:nvGrpSpPr>
        <p:grpSpPr>
          <a:xfrm>
            <a:off x="7246418" y="9582856"/>
            <a:ext cx="704144" cy="704144"/>
            <a:chOff x="0" y="0"/>
            <a:chExt cx="812800" cy="812800"/>
          </a:xfrm>
        </p:grpSpPr>
        <p:sp>
          <p:nvSpPr>
            <p:cNvPr id="36" name="Freeform 3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37" name="TextBox 3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8" name="Group 38"/>
          <p:cNvGrpSpPr/>
          <p:nvPr/>
        </p:nvGrpSpPr>
        <p:grpSpPr>
          <a:xfrm>
            <a:off x="8283937" y="9582856"/>
            <a:ext cx="704144" cy="704144"/>
            <a:chOff x="0" y="0"/>
            <a:chExt cx="812800" cy="812800"/>
          </a:xfrm>
        </p:grpSpPr>
        <p:sp>
          <p:nvSpPr>
            <p:cNvPr id="39" name="Freeform 3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0" name="TextBox 40"/>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1" name="Group 41"/>
          <p:cNvGrpSpPr/>
          <p:nvPr/>
        </p:nvGrpSpPr>
        <p:grpSpPr>
          <a:xfrm>
            <a:off x="9317402" y="9582856"/>
            <a:ext cx="704144" cy="704144"/>
            <a:chOff x="0" y="0"/>
            <a:chExt cx="812800" cy="812800"/>
          </a:xfrm>
        </p:grpSpPr>
        <p:sp>
          <p:nvSpPr>
            <p:cNvPr id="42" name="Freeform 4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43" name="TextBox 43"/>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4" name="Group 44"/>
          <p:cNvGrpSpPr/>
          <p:nvPr/>
        </p:nvGrpSpPr>
        <p:grpSpPr>
          <a:xfrm>
            <a:off x="10354921" y="9582856"/>
            <a:ext cx="704144" cy="704144"/>
            <a:chOff x="0" y="0"/>
            <a:chExt cx="812800" cy="812800"/>
          </a:xfrm>
        </p:grpSpPr>
        <p:sp>
          <p:nvSpPr>
            <p:cNvPr id="45"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6" name="TextBox 4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7" name="Group 47"/>
          <p:cNvGrpSpPr/>
          <p:nvPr/>
        </p:nvGrpSpPr>
        <p:grpSpPr>
          <a:xfrm>
            <a:off x="11388386" y="9582856"/>
            <a:ext cx="704144" cy="704144"/>
            <a:chOff x="0" y="0"/>
            <a:chExt cx="812800" cy="812800"/>
          </a:xfrm>
        </p:grpSpPr>
        <p:sp>
          <p:nvSpPr>
            <p:cNvPr id="48" name="Freeform 4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49" name="TextBox 4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50" name="Group 50"/>
          <p:cNvGrpSpPr/>
          <p:nvPr/>
        </p:nvGrpSpPr>
        <p:grpSpPr>
          <a:xfrm>
            <a:off x="12425905" y="9582856"/>
            <a:ext cx="704144" cy="704144"/>
            <a:chOff x="0" y="0"/>
            <a:chExt cx="812800" cy="812800"/>
          </a:xfrm>
        </p:grpSpPr>
        <p:sp>
          <p:nvSpPr>
            <p:cNvPr id="51" name="Freeform 5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52" name="TextBox 5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53" name="Group 53"/>
          <p:cNvGrpSpPr/>
          <p:nvPr/>
        </p:nvGrpSpPr>
        <p:grpSpPr>
          <a:xfrm>
            <a:off x="13459370" y="9582856"/>
            <a:ext cx="704144" cy="704144"/>
            <a:chOff x="0" y="0"/>
            <a:chExt cx="812800" cy="812800"/>
          </a:xfrm>
        </p:grpSpPr>
        <p:sp>
          <p:nvSpPr>
            <p:cNvPr id="54" name="Freeform 5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55" name="TextBox 5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56" name="Group 56"/>
          <p:cNvGrpSpPr/>
          <p:nvPr/>
        </p:nvGrpSpPr>
        <p:grpSpPr>
          <a:xfrm>
            <a:off x="14496889" y="9582856"/>
            <a:ext cx="704144" cy="704144"/>
            <a:chOff x="0" y="0"/>
            <a:chExt cx="812800" cy="812800"/>
          </a:xfrm>
        </p:grpSpPr>
        <p:sp>
          <p:nvSpPr>
            <p:cNvPr id="57" name="Freeform 5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58" name="TextBox 5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59" name="Group 59"/>
          <p:cNvGrpSpPr/>
          <p:nvPr/>
        </p:nvGrpSpPr>
        <p:grpSpPr>
          <a:xfrm>
            <a:off x="15530355" y="9582856"/>
            <a:ext cx="704144" cy="704144"/>
            <a:chOff x="0" y="0"/>
            <a:chExt cx="812800" cy="812800"/>
          </a:xfrm>
        </p:grpSpPr>
        <p:sp>
          <p:nvSpPr>
            <p:cNvPr id="60" name="Freeform 6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61" name="TextBox 6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62" name="Group 62"/>
          <p:cNvGrpSpPr/>
          <p:nvPr/>
        </p:nvGrpSpPr>
        <p:grpSpPr>
          <a:xfrm>
            <a:off x="16546337" y="9582856"/>
            <a:ext cx="704144" cy="704144"/>
            <a:chOff x="0" y="0"/>
            <a:chExt cx="812800" cy="812800"/>
          </a:xfrm>
        </p:grpSpPr>
        <p:sp>
          <p:nvSpPr>
            <p:cNvPr id="63" name="Freeform 6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64" name="TextBox 6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65" name="Group 65"/>
          <p:cNvGrpSpPr/>
          <p:nvPr/>
        </p:nvGrpSpPr>
        <p:grpSpPr>
          <a:xfrm>
            <a:off x="17583856" y="9582856"/>
            <a:ext cx="704144" cy="704144"/>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67" name="TextBox 6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sp>
        <p:nvSpPr>
          <p:cNvPr id="68" name="TextBox 68"/>
          <p:cNvSpPr txBox="1"/>
          <p:nvPr/>
        </p:nvSpPr>
        <p:spPr>
          <a:xfrm>
            <a:off x="2999078" y="3483334"/>
            <a:ext cx="12597292" cy="5026660"/>
          </a:xfrm>
          <a:prstGeom prst="rect">
            <a:avLst/>
          </a:prstGeom>
        </p:spPr>
        <p:txBody>
          <a:bodyPr wrap="square" lIns="0" tIns="0" rIns="0" bIns="0" rtlCol="0" anchor="t">
            <a:spAutoFit/>
          </a:bodyPr>
          <a:lstStyle/>
          <a:p>
            <a:pPr marL="457200" indent="-457200" algn="just">
              <a:lnSpc>
                <a:spcPts val="4900"/>
              </a:lnSpc>
              <a:buFont typeface="Arial" panose="020B0604020202020204" pitchFamily="34" charset="0"/>
              <a:buChar char="•"/>
            </a:pPr>
            <a:r>
              <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Acid là những hợp chất trong phân tử có nguyên tử hydrogen liên kết với góc acid. Khi tan trong nước, acid tạo ra ion </a:t>
            </a:r>
            <a:r>
              <a:rPr lang="vi-VN"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a:t>
            </a:r>
            <a:r>
              <a:rPr lang="en-US" sz="3200" baseline="30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457200" indent="-457200" algn="just">
              <a:lnSpc>
                <a:spcPts val="4900"/>
              </a:lnSpc>
              <a:buFont typeface="Arial" panose="020B0604020202020204" pitchFamily="34" charset="0"/>
              <a:buChar char="•"/>
            </a:pPr>
            <a:r>
              <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Công thức phân tử của acid gồm một hay nhiều nguyên tử hydrogen và gốc acid.</a:t>
            </a:r>
            <a:endPar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457200" indent="-457200" algn="just">
              <a:lnSpc>
                <a:spcPts val="4900"/>
              </a:lnSpc>
              <a:buFont typeface="Arial" panose="020B0604020202020204" pitchFamily="34" charset="0"/>
              <a:buChar char="•"/>
            </a:pPr>
            <a:r>
              <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Dung dịch acid làm giấy quỳ tím chuyển sang màu đỏ. Một số kim loại tác dụng với dung dịch acid tạo thành muối và khí hydrogen.</a:t>
            </a:r>
            <a:endPar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457200" indent="-457200" algn="just">
              <a:lnSpc>
                <a:spcPts val="4900"/>
              </a:lnSpc>
              <a:buFont typeface="Arial" panose="020B0604020202020204" pitchFamily="34" charset="0"/>
              <a:buChar char="•"/>
            </a:pPr>
            <a:r>
              <a:rPr lang="vi-VN"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Các acid như sulfuric acid, hydrochloric acid, acetic acid,... có nhiều ứng dụng quan trọng trong thực tiển sản xuất và trong đời sống.</a:t>
            </a:r>
            <a:endParaRPr lang="en-US" sz="32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69" name="Freeform 69"/>
          <p:cNvSpPr/>
          <p:nvPr/>
        </p:nvSpPr>
        <p:spPr>
          <a:xfrm rot="1208017" flipH="1">
            <a:off x="16495534" y="4015537"/>
            <a:ext cx="2065648" cy="1220591"/>
          </a:xfrm>
          <a:custGeom>
            <a:avLst/>
            <a:gdLst/>
            <a:ahLst/>
            <a:cxnLst/>
            <a:rect l="l" t="t" r="r" b="b"/>
            <a:pathLst>
              <a:path w="3995981" h="1220591">
                <a:moveTo>
                  <a:pt x="3995982" y="0"/>
                </a:moveTo>
                <a:lnTo>
                  <a:pt x="0" y="0"/>
                </a:lnTo>
                <a:lnTo>
                  <a:pt x="0" y="1220591"/>
                </a:lnTo>
                <a:lnTo>
                  <a:pt x="3995982" y="1220591"/>
                </a:lnTo>
                <a:lnTo>
                  <a:pt x="3995982"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0" name="Freeform 70"/>
          <p:cNvSpPr/>
          <p:nvPr/>
        </p:nvSpPr>
        <p:spPr>
          <a:xfrm rot="-1389284">
            <a:off x="-576146" y="6272803"/>
            <a:ext cx="3094553" cy="1220591"/>
          </a:xfrm>
          <a:custGeom>
            <a:avLst/>
            <a:gdLst/>
            <a:ahLst/>
            <a:cxnLst/>
            <a:rect l="l" t="t" r="r" b="b"/>
            <a:pathLst>
              <a:path w="3995981" h="1220591">
                <a:moveTo>
                  <a:pt x="0" y="0"/>
                </a:moveTo>
                <a:lnTo>
                  <a:pt x="3995981" y="0"/>
                </a:lnTo>
                <a:lnTo>
                  <a:pt x="3995981" y="1220591"/>
                </a:lnTo>
                <a:lnTo>
                  <a:pt x="0" y="122059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71" name="Freeform 71"/>
          <p:cNvSpPr/>
          <p:nvPr/>
        </p:nvSpPr>
        <p:spPr>
          <a:xfrm>
            <a:off x="1215491" y="1838312"/>
            <a:ext cx="1723166" cy="2389138"/>
          </a:xfrm>
          <a:custGeom>
            <a:avLst/>
            <a:gdLst/>
            <a:ahLst/>
            <a:cxnLst/>
            <a:rect l="l" t="t" r="r" b="b"/>
            <a:pathLst>
              <a:path w="1723166" h="2389138">
                <a:moveTo>
                  <a:pt x="0" y="0"/>
                </a:moveTo>
                <a:lnTo>
                  <a:pt x="1723166" y="0"/>
                </a:lnTo>
                <a:lnTo>
                  <a:pt x="1723166" y="2389138"/>
                </a:lnTo>
                <a:lnTo>
                  <a:pt x="0" y="23891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5" name="Freeform 5"/>
          <p:cNvSpPr/>
          <p:nvPr/>
        </p:nvSpPr>
        <p:spPr>
          <a:xfrm rot="960655" flipH="1" flipV="1">
            <a:off x="-1017057" y="8620638"/>
            <a:ext cx="4091513" cy="3332723"/>
          </a:xfrm>
          <a:custGeom>
            <a:avLst/>
            <a:gdLst/>
            <a:ahLst/>
            <a:cxnLst/>
            <a:rect l="l" t="t" r="r" b="b"/>
            <a:pathLst>
              <a:path w="4091513" h="3332723">
                <a:moveTo>
                  <a:pt x="4091514" y="3332724"/>
                </a:moveTo>
                <a:lnTo>
                  <a:pt x="0" y="3332724"/>
                </a:lnTo>
                <a:lnTo>
                  <a:pt x="0" y="0"/>
                </a:lnTo>
                <a:lnTo>
                  <a:pt x="4091514" y="0"/>
                </a:lnTo>
                <a:lnTo>
                  <a:pt x="4091514" y="333272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668257" flipH="1" flipV="1">
            <a:off x="-676709" y="8155288"/>
            <a:ext cx="5209612" cy="2206024"/>
          </a:xfrm>
          <a:custGeom>
            <a:avLst/>
            <a:gdLst/>
            <a:ahLst/>
            <a:cxnLst/>
            <a:rect l="l" t="t" r="r" b="b"/>
            <a:pathLst>
              <a:path w="5209612" h="2206024">
                <a:moveTo>
                  <a:pt x="5209613" y="2206024"/>
                </a:moveTo>
                <a:lnTo>
                  <a:pt x="0" y="2206024"/>
                </a:lnTo>
                <a:lnTo>
                  <a:pt x="0" y="0"/>
                </a:lnTo>
                <a:lnTo>
                  <a:pt x="5209613" y="0"/>
                </a:lnTo>
                <a:lnTo>
                  <a:pt x="5209613" y="2206024"/>
                </a:lnTo>
                <a:close/>
              </a:path>
            </a:pathLst>
          </a:custGeom>
          <a:blipFill>
            <a:blip r:embed="rId5">
              <a:extLst>
                <a:ext uri="{96DAC541-7B7A-43D3-8B79-37D633B846F1}">
                  <asvg:svgBlip xmlns:asvg="http://schemas.microsoft.com/office/drawing/2016/SVG/main" r:embed="rId6"/>
                </a:ext>
              </a:extLst>
            </a:blip>
            <a:stretch>
              <a:fillRect l="-11388" t="-86525"/>
            </a:stretch>
          </a:blipFill>
        </p:spPr>
      </p:sp>
      <p:grpSp>
        <p:nvGrpSpPr>
          <p:cNvPr id="7" name="Group 7"/>
          <p:cNvGrpSpPr/>
          <p:nvPr/>
        </p:nvGrpSpPr>
        <p:grpSpPr>
          <a:xfrm rot="-5400000">
            <a:off x="676628" y="3194062"/>
            <a:ext cx="704144" cy="704144"/>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0" name="Group 10"/>
          <p:cNvGrpSpPr/>
          <p:nvPr/>
        </p:nvGrpSpPr>
        <p:grpSpPr>
          <a:xfrm rot="-5400000">
            <a:off x="676628" y="2160597"/>
            <a:ext cx="704144" cy="70414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12" name="TextBox 1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3" name="Group 13"/>
          <p:cNvGrpSpPr/>
          <p:nvPr/>
        </p:nvGrpSpPr>
        <p:grpSpPr>
          <a:xfrm rot="-5400000">
            <a:off x="676628" y="1123078"/>
            <a:ext cx="704144" cy="704144"/>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15" name="TextBox 1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6" name="Group 16"/>
          <p:cNvGrpSpPr/>
          <p:nvPr/>
        </p:nvGrpSpPr>
        <p:grpSpPr>
          <a:xfrm rot="-5400000">
            <a:off x="16907228" y="8459778"/>
            <a:ext cx="704144" cy="704144"/>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18" name="TextBox 1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19" name="Group 19"/>
          <p:cNvGrpSpPr/>
          <p:nvPr/>
        </p:nvGrpSpPr>
        <p:grpSpPr>
          <a:xfrm rot="-5400000">
            <a:off x="16907228" y="7426313"/>
            <a:ext cx="704144" cy="70414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1" name="TextBox 2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2" name="Group 22"/>
          <p:cNvGrpSpPr/>
          <p:nvPr/>
        </p:nvGrpSpPr>
        <p:grpSpPr>
          <a:xfrm rot="-5400000">
            <a:off x="16907228" y="6388794"/>
            <a:ext cx="704144" cy="704144"/>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BADD"/>
            </a:solidFill>
          </p:spPr>
        </p:sp>
        <p:sp>
          <p:nvSpPr>
            <p:cNvPr id="24" name="TextBox 2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sp>
        <p:nvSpPr>
          <p:cNvPr id="25" name="Freeform 25"/>
          <p:cNvSpPr/>
          <p:nvPr/>
        </p:nvSpPr>
        <p:spPr>
          <a:xfrm rot="5400000">
            <a:off x="4950939" y="38545"/>
            <a:ext cx="8360420" cy="10668750"/>
          </a:xfrm>
          <a:custGeom>
            <a:avLst/>
            <a:gdLst/>
            <a:ahLst/>
            <a:cxnLst/>
            <a:rect l="l" t="t" r="r" b="b"/>
            <a:pathLst>
              <a:path w="8360420" h="10668750">
                <a:moveTo>
                  <a:pt x="0" y="0"/>
                </a:moveTo>
                <a:lnTo>
                  <a:pt x="8360420" y="0"/>
                </a:lnTo>
                <a:lnTo>
                  <a:pt x="8360420" y="10668749"/>
                </a:lnTo>
                <a:lnTo>
                  <a:pt x="0" y="106687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6" name="TextBox 26"/>
          <p:cNvSpPr txBox="1"/>
          <p:nvPr/>
        </p:nvSpPr>
        <p:spPr>
          <a:xfrm>
            <a:off x="3676092" y="3565480"/>
            <a:ext cx="10935815" cy="5246370"/>
          </a:xfrm>
          <a:prstGeom prst="rect">
            <a:avLst/>
          </a:prstGeom>
        </p:spPr>
        <p:txBody>
          <a:bodyPr lIns="0" tIns="0" rIns="0" bIns="0" rtlCol="0" anchor="t">
            <a:spAutoFit/>
          </a:bodyPr>
          <a:lstStyle/>
          <a:p>
            <a:pPr algn="ctr">
              <a:lnSpc>
                <a:spcPts val="20340"/>
              </a:lnSpc>
            </a:pPr>
            <a:r>
              <a:rPr lang="en-US" sz="18000">
                <a:solidFill>
                  <a:srgbClr val="C495B9"/>
                </a:solidFill>
                <a:latin typeface="Chewy" panose="02000000000000000000"/>
                <a:ea typeface="Chewy" panose="02000000000000000000"/>
                <a:cs typeface="Chewy" panose="02000000000000000000"/>
                <a:sym typeface="Chewy" panose="02000000000000000000"/>
              </a:rPr>
              <a:t>Question</a:t>
            </a:r>
            <a:endParaRPr lang="en-US" sz="18000">
              <a:solidFill>
                <a:srgbClr val="C495B9"/>
              </a:solidFill>
              <a:latin typeface="Chewy" panose="02000000000000000000"/>
              <a:ea typeface="Chewy" panose="02000000000000000000"/>
              <a:cs typeface="Chewy" panose="02000000000000000000"/>
              <a:sym typeface="Chewy" panose="02000000000000000000"/>
            </a:endParaRPr>
          </a:p>
          <a:p>
            <a:pPr algn="ctr">
              <a:lnSpc>
                <a:spcPts val="20340"/>
              </a:lnSpc>
            </a:pPr>
            <a:r>
              <a:rPr lang="en-US" sz="18000">
                <a:solidFill>
                  <a:srgbClr val="C495B9"/>
                </a:solidFill>
                <a:latin typeface="Chewy" panose="02000000000000000000"/>
                <a:ea typeface="Chewy" panose="02000000000000000000"/>
                <a:cs typeface="Chewy" panose="02000000000000000000"/>
                <a:sym typeface="Chewy" panose="02000000000000000000"/>
              </a:rPr>
              <a:t>Time</a:t>
            </a:r>
            <a:endParaRPr lang="en-US" sz="18000">
              <a:solidFill>
                <a:srgbClr val="C495B9"/>
              </a:solidFill>
              <a:latin typeface="Chewy" panose="02000000000000000000"/>
              <a:ea typeface="Chewy" panose="02000000000000000000"/>
              <a:cs typeface="Chewy" panose="02000000000000000000"/>
              <a:sym typeface="Chewy" panose="02000000000000000000"/>
            </a:endParaRPr>
          </a:p>
        </p:txBody>
      </p:sp>
      <p:sp>
        <p:nvSpPr>
          <p:cNvPr id="27" name="Freeform 27"/>
          <p:cNvSpPr/>
          <p:nvPr/>
        </p:nvSpPr>
        <p:spPr>
          <a:xfrm>
            <a:off x="2960893" y="389179"/>
            <a:ext cx="1723166" cy="2389138"/>
          </a:xfrm>
          <a:custGeom>
            <a:avLst/>
            <a:gdLst/>
            <a:ahLst/>
            <a:cxnLst/>
            <a:rect l="l" t="t" r="r" b="b"/>
            <a:pathLst>
              <a:path w="1723166" h="2389138">
                <a:moveTo>
                  <a:pt x="0" y="0"/>
                </a:moveTo>
                <a:lnTo>
                  <a:pt x="1723166" y="0"/>
                </a:lnTo>
                <a:lnTo>
                  <a:pt x="1723166" y="2389138"/>
                </a:lnTo>
                <a:lnTo>
                  <a:pt x="0" y="238913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8" name="Freeform 28"/>
          <p:cNvSpPr/>
          <p:nvPr/>
        </p:nvSpPr>
        <p:spPr>
          <a:xfrm rot="4010283" flipH="1">
            <a:off x="13137465" y="7830433"/>
            <a:ext cx="1723166" cy="2389138"/>
          </a:xfrm>
          <a:custGeom>
            <a:avLst/>
            <a:gdLst/>
            <a:ahLst/>
            <a:cxnLst/>
            <a:rect l="l" t="t" r="r" b="b"/>
            <a:pathLst>
              <a:path w="1723166" h="2389138">
                <a:moveTo>
                  <a:pt x="1723165" y="0"/>
                </a:moveTo>
                <a:lnTo>
                  <a:pt x="0" y="0"/>
                </a:lnTo>
                <a:lnTo>
                  <a:pt x="0" y="2389138"/>
                </a:lnTo>
                <a:lnTo>
                  <a:pt x="1723165" y="2389138"/>
                </a:lnTo>
                <a:lnTo>
                  <a:pt x="1723165"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9" name="Freeform 29"/>
          <p:cNvSpPr/>
          <p:nvPr/>
        </p:nvSpPr>
        <p:spPr>
          <a:xfrm rot="589596">
            <a:off x="7109042" y="1521042"/>
            <a:ext cx="4044215" cy="2286820"/>
          </a:xfrm>
          <a:custGeom>
            <a:avLst/>
            <a:gdLst/>
            <a:ahLst/>
            <a:cxnLst/>
            <a:rect l="l" t="t" r="r" b="b"/>
            <a:pathLst>
              <a:path w="4044215" h="2286820">
                <a:moveTo>
                  <a:pt x="0" y="0"/>
                </a:moveTo>
                <a:lnTo>
                  <a:pt x="4044215" y="0"/>
                </a:lnTo>
                <a:lnTo>
                  <a:pt x="4044215" y="2286819"/>
                </a:lnTo>
                <a:lnTo>
                  <a:pt x="0" y="22868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1486400"/>
            <a:ext cx="15846885" cy="6911975"/>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1:  </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Phân tử acid gồm có:</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Một hay nhiều nguyên tử phi kim liên kết với gốc acid</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Một hay nhiều nguyên tử hydrogen liên kết với gốc acid</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Một hay nhiều nguyên tử kim loại liên kết với nhóm hydroxide (OH</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Một hay nhiều nguyên tử kim loại liên kết với một hay nhiều gốc acid</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2. Công thức hoá học của acid có trong dịch vị dạ dày </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là</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CH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COOH.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HNO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HCl</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22" name="Oval 21"/>
          <p:cNvSpPr/>
          <p:nvPr/>
        </p:nvSpPr>
        <p:spPr>
          <a:xfrm>
            <a:off x="913196" y="7650311"/>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13196" y="2703950"/>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230296"/>
            <a:ext cx="19969429" cy="19969429"/>
          </a:xfrm>
          <a:custGeom>
            <a:avLst/>
            <a:gdLst/>
            <a:ahLst/>
            <a:cxnLst/>
            <a:rect l="l" t="t" r="r" b="b"/>
            <a:pathLst>
              <a:path w="19969429" h="19969429">
                <a:moveTo>
                  <a:pt x="0" y="0"/>
                </a:moveTo>
                <a:lnTo>
                  <a:pt x="19969430" y="0"/>
                </a:lnTo>
                <a:lnTo>
                  <a:pt x="19969430" y="19969430"/>
                </a:lnTo>
                <a:lnTo>
                  <a:pt x="0" y="199694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2581415" y="2478530"/>
            <a:ext cx="8756127" cy="6484584"/>
            <a:chOff x="0" y="0"/>
            <a:chExt cx="2168260" cy="1707874"/>
          </a:xfrm>
        </p:grpSpPr>
        <p:sp>
          <p:nvSpPr>
            <p:cNvPr id="4" name="Freeform 4"/>
            <p:cNvSpPr/>
            <p:nvPr/>
          </p:nvSpPr>
          <p:spPr>
            <a:xfrm>
              <a:off x="0" y="0"/>
              <a:ext cx="2168260" cy="1707874"/>
            </a:xfrm>
            <a:custGeom>
              <a:avLst/>
              <a:gdLst/>
              <a:ahLst/>
              <a:cxnLst/>
              <a:rect l="l" t="t" r="r" b="b"/>
              <a:pathLst>
                <a:path w="2168260" h="1707874">
                  <a:moveTo>
                    <a:pt x="47960" y="0"/>
                  </a:moveTo>
                  <a:lnTo>
                    <a:pt x="2120300" y="0"/>
                  </a:lnTo>
                  <a:cubicBezTo>
                    <a:pt x="2133020" y="0"/>
                    <a:pt x="2145219" y="5053"/>
                    <a:pt x="2154213" y="14047"/>
                  </a:cubicBezTo>
                  <a:cubicBezTo>
                    <a:pt x="2163207" y="23042"/>
                    <a:pt x="2168260" y="35240"/>
                    <a:pt x="2168260" y="47960"/>
                  </a:cubicBezTo>
                  <a:lnTo>
                    <a:pt x="2168260" y="1659914"/>
                  </a:lnTo>
                  <a:cubicBezTo>
                    <a:pt x="2168260" y="1672634"/>
                    <a:pt x="2163207" y="1684832"/>
                    <a:pt x="2154213" y="1693827"/>
                  </a:cubicBezTo>
                  <a:cubicBezTo>
                    <a:pt x="2145219" y="1702821"/>
                    <a:pt x="2133020" y="1707874"/>
                    <a:pt x="2120300" y="1707874"/>
                  </a:cubicBezTo>
                  <a:lnTo>
                    <a:pt x="47960" y="1707874"/>
                  </a:lnTo>
                  <a:cubicBezTo>
                    <a:pt x="35240" y="1707874"/>
                    <a:pt x="23042" y="1702821"/>
                    <a:pt x="14047" y="1693827"/>
                  </a:cubicBezTo>
                  <a:cubicBezTo>
                    <a:pt x="5053" y="1684832"/>
                    <a:pt x="0" y="1672634"/>
                    <a:pt x="0" y="1659914"/>
                  </a:cubicBezTo>
                  <a:lnTo>
                    <a:pt x="0" y="47960"/>
                  </a:lnTo>
                  <a:cubicBezTo>
                    <a:pt x="0" y="35240"/>
                    <a:pt x="5053" y="23042"/>
                    <a:pt x="14047" y="14047"/>
                  </a:cubicBezTo>
                  <a:cubicBezTo>
                    <a:pt x="23042" y="5053"/>
                    <a:pt x="35240" y="0"/>
                    <a:pt x="47960" y="0"/>
                  </a:cubicBezTo>
                  <a:close/>
                </a:path>
              </a:pathLst>
            </a:custGeom>
            <a:solidFill>
              <a:srgbClr val="E8BADD"/>
            </a:solidFill>
          </p:spPr>
        </p:sp>
        <p:sp>
          <p:nvSpPr>
            <p:cNvPr id="5" name="TextBox 5"/>
            <p:cNvSpPr txBox="1"/>
            <p:nvPr/>
          </p:nvSpPr>
          <p:spPr>
            <a:xfrm>
              <a:off x="0" y="-28575"/>
              <a:ext cx="2168260" cy="1736449"/>
            </a:xfrm>
            <a:prstGeom prst="rect">
              <a:avLst/>
            </a:prstGeom>
          </p:spPr>
          <p:txBody>
            <a:bodyPr lIns="50800" tIns="50800" rIns="50800" bIns="50800" rtlCol="0" anchor="ctr"/>
            <a:lstStyle/>
            <a:p>
              <a:pPr algn="ctr">
                <a:lnSpc>
                  <a:spcPts val="2660"/>
                </a:lnSpc>
                <a:spcBef>
                  <a:spcPct val="0"/>
                </a:spcBef>
              </a:pPr>
            </a:p>
          </p:txBody>
        </p:sp>
      </p:grpSp>
      <p:grpSp>
        <p:nvGrpSpPr>
          <p:cNvPr id="6" name="Group 6"/>
          <p:cNvGrpSpPr/>
          <p:nvPr/>
        </p:nvGrpSpPr>
        <p:grpSpPr>
          <a:xfrm rot="5400000">
            <a:off x="1815043" y="3346352"/>
            <a:ext cx="607227" cy="925517"/>
            <a:chOff x="0" y="0"/>
            <a:chExt cx="159928" cy="243758"/>
          </a:xfrm>
        </p:grpSpPr>
        <p:sp>
          <p:nvSpPr>
            <p:cNvPr id="7" name="Freeform 7"/>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8" name="TextBox 8"/>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9" name="Group 9"/>
          <p:cNvGrpSpPr/>
          <p:nvPr/>
        </p:nvGrpSpPr>
        <p:grpSpPr>
          <a:xfrm rot="5400000">
            <a:off x="1815043" y="4291661"/>
            <a:ext cx="607227" cy="925517"/>
            <a:chOff x="0" y="0"/>
            <a:chExt cx="159928" cy="243758"/>
          </a:xfrm>
        </p:grpSpPr>
        <p:sp>
          <p:nvSpPr>
            <p:cNvPr id="10" name="Freeform 10"/>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11" name="TextBox 11"/>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12" name="Group 12"/>
          <p:cNvGrpSpPr/>
          <p:nvPr/>
        </p:nvGrpSpPr>
        <p:grpSpPr>
          <a:xfrm rot="5400000">
            <a:off x="1815043" y="5150721"/>
            <a:ext cx="607227" cy="925517"/>
            <a:chOff x="0" y="0"/>
            <a:chExt cx="159928" cy="243758"/>
          </a:xfrm>
        </p:grpSpPr>
        <p:sp>
          <p:nvSpPr>
            <p:cNvPr id="13" name="Freeform 13"/>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14" name="TextBox 14"/>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15" name="Group 15"/>
          <p:cNvGrpSpPr/>
          <p:nvPr/>
        </p:nvGrpSpPr>
        <p:grpSpPr>
          <a:xfrm rot="5400000">
            <a:off x="1815043" y="6096029"/>
            <a:ext cx="607227" cy="925517"/>
            <a:chOff x="0" y="0"/>
            <a:chExt cx="159928" cy="243758"/>
          </a:xfrm>
        </p:grpSpPr>
        <p:sp>
          <p:nvSpPr>
            <p:cNvPr id="16" name="Freeform 16"/>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17" name="TextBox 17"/>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18" name="Group 18"/>
          <p:cNvGrpSpPr/>
          <p:nvPr/>
        </p:nvGrpSpPr>
        <p:grpSpPr>
          <a:xfrm rot="5400000">
            <a:off x="1815043" y="6986587"/>
            <a:ext cx="607227" cy="925517"/>
            <a:chOff x="0" y="0"/>
            <a:chExt cx="159928" cy="243758"/>
          </a:xfrm>
        </p:grpSpPr>
        <p:sp>
          <p:nvSpPr>
            <p:cNvPr id="19" name="Freeform 19"/>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CDF0EA"/>
            </a:solidFill>
          </p:spPr>
        </p:sp>
        <p:sp>
          <p:nvSpPr>
            <p:cNvPr id="20" name="TextBox 20"/>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21" name="Group 21"/>
          <p:cNvGrpSpPr/>
          <p:nvPr/>
        </p:nvGrpSpPr>
        <p:grpSpPr>
          <a:xfrm rot="5400000">
            <a:off x="1815043" y="8086418"/>
            <a:ext cx="607227" cy="925517"/>
            <a:chOff x="0" y="0"/>
            <a:chExt cx="159928" cy="243758"/>
          </a:xfrm>
        </p:grpSpPr>
        <p:sp>
          <p:nvSpPr>
            <p:cNvPr id="22" name="Freeform 22"/>
            <p:cNvSpPr/>
            <p:nvPr/>
          </p:nvSpPr>
          <p:spPr>
            <a:xfrm>
              <a:off x="0" y="0"/>
              <a:ext cx="159928" cy="243758"/>
            </a:xfrm>
            <a:custGeom>
              <a:avLst/>
              <a:gdLst/>
              <a:ahLst/>
              <a:cxnLst/>
              <a:rect l="l" t="t" r="r" b="b"/>
              <a:pathLst>
                <a:path w="159928" h="243758">
                  <a:moveTo>
                    <a:pt x="79964" y="0"/>
                  </a:moveTo>
                  <a:lnTo>
                    <a:pt x="79964" y="0"/>
                  </a:lnTo>
                  <a:cubicBezTo>
                    <a:pt x="124127" y="0"/>
                    <a:pt x="159928" y="35801"/>
                    <a:pt x="159928" y="79964"/>
                  </a:cubicBezTo>
                  <a:lnTo>
                    <a:pt x="159928" y="163793"/>
                  </a:lnTo>
                  <a:cubicBezTo>
                    <a:pt x="159928" y="207956"/>
                    <a:pt x="124127" y="243758"/>
                    <a:pt x="79964" y="243758"/>
                  </a:cubicBezTo>
                  <a:lnTo>
                    <a:pt x="79964" y="243758"/>
                  </a:lnTo>
                  <a:cubicBezTo>
                    <a:pt x="35801" y="243758"/>
                    <a:pt x="0" y="207956"/>
                    <a:pt x="0" y="163793"/>
                  </a:cubicBezTo>
                  <a:lnTo>
                    <a:pt x="0" y="79964"/>
                  </a:lnTo>
                  <a:cubicBezTo>
                    <a:pt x="0" y="35801"/>
                    <a:pt x="35801" y="0"/>
                    <a:pt x="79964" y="0"/>
                  </a:cubicBezTo>
                  <a:close/>
                </a:path>
              </a:pathLst>
            </a:custGeom>
            <a:solidFill>
              <a:srgbClr val="BEAEE2"/>
            </a:solidFill>
          </p:spPr>
        </p:sp>
        <p:sp>
          <p:nvSpPr>
            <p:cNvPr id="23" name="TextBox 23"/>
            <p:cNvSpPr txBox="1"/>
            <p:nvPr/>
          </p:nvSpPr>
          <p:spPr>
            <a:xfrm>
              <a:off x="0" y="-28575"/>
              <a:ext cx="159928" cy="272333"/>
            </a:xfrm>
            <a:prstGeom prst="rect">
              <a:avLst/>
            </a:prstGeom>
          </p:spPr>
          <p:txBody>
            <a:bodyPr lIns="50800" tIns="50800" rIns="50800" bIns="50800" rtlCol="0" anchor="ctr"/>
            <a:lstStyle/>
            <a:p>
              <a:pPr algn="ctr">
                <a:lnSpc>
                  <a:spcPts val="2660"/>
                </a:lnSpc>
              </a:pPr>
            </a:p>
          </p:txBody>
        </p:sp>
      </p:grpSp>
      <p:grpSp>
        <p:nvGrpSpPr>
          <p:cNvPr id="24" name="Group 24"/>
          <p:cNvGrpSpPr/>
          <p:nvPr/>
        </p:nvGrpSpPr>
        <p:grpSpPr>
          <a:xfrm>
            <a:off x="2150503" y="2821250"/>
            <a:ext cx="8663525" cy="6484584"/>
            <a:chOff x="0" y="0"/>
            <a:chExt cx="2168260" cy="1707874"/>
          </a:xfrm>
        </p:grpSpPr>
        <p:sp>
          <p:nvSpPr>
            <p:cNvPr id="25" name="Freeform 25"/>
            <p:cNvSpPr/>
            <p:nvPr/>
          </p:nvSpPr>
          <p:spPr>
            <a:xfrm>
              <a:off x="0" y="0"/>
              <a:ext cx="2168260" cy="1707874"/>
            </a:xfrm>
            <a:custGeom>
              <a:avLst/>
              <a:gdLst/>
              <a:ahLst/>
              <a:cxnLst/>
              <a:rect l="l" t="t" r="r" b="b"/>
              <a:pathLst>
                <a:path w="2168260" h="1707874">
                  <a:moveTo>
                    <a:pt x="47960" y="0"/>
                  </a:moveTo>
                  <a:lnTo>
                    <a:pt x="2120300" y="0"/>
                  </a:lnTo>
                  <a:cubicBezTo>
                    <a:pt x="2133020" y="0"/>
                    <a:pt x="2145219" y="5053"/>
                    <a:pt x="2154213" y="14047"/>
                  </a:cubicBezTo>
                  <a:cubicBezTo>
                    <a:pt x="2163207" y="23042"/>
                    <a:pt x="2168260" y="35240"/>
                    <a:pt x="2168260" y="47960"/>
                  </a:cubicBezTo>
                  <a:lnTo>
                    <a:pt x="2168260" y="1659914"/>
                  </a:lnTo>
                  <a:cubicBezTo>
                    <a:pt x="2168260" y="1672634"/>
                    <a:pt x="2163207" y="1684832"/>
                    <a:pt x="2154213" y="1693827"/>
                  </a:cubicBezTo>
                  <a:cubicBezTo>
                    <a:pt x="2145219" y="1702821"/>
                    <a:pt x="2133020" y="1707874"/>
                    <a:pt x="2120300" y="1707874"/>
                  </a:cubicBezTo>
                  <a:lnTo>
                    <a:pt x="47960" y="1707874"/>
                  </a:lnTo>
                  <a:cubicBezTo>
                    <a:pt x="35240" y="1707874"/>
                    <a:pt x="23042" y="1702821"/>
                    <a:pt x="14047" y="1693827"/>
                  </a:cubicBezTo>
                  <a:cubicBezTo>
                    <a:pt x="5053" y="1684832"/>
                    <a:pt x="0" y="1672634"/>
                    <a:pt x="0" y="1659914"/>
                  </a:cubicBezTo>
                  <a:lnTo>
                    <a:pt x="0" y="47960"/>
                  </a:lnTo>
                  <a:cubicBezTo>
                    <a:pt x="0" y="35240"/>
                    <a:pt x="5053" y="23042"/>
                    <a:pt x="14047" y="14047"/>
                  </a:cubicBezTo>
                  <a:cubicBezTo>
                    <a:pt x="23042" y="5053"/>
                    <a:pt x="35240" y="0"/>
                    <a:pt x="47960" y="0"/>
                  </a:cubicBezTo>
                  <a:close/>
                </a:path>
              </a:pathLst>
            </a:custGeom>
            <a:solidFill>
              <a:srgbClr val="F7DBF0"/>
            </a:solidFill>
          </p:spPr>
        </p:sp>
        <p:sp>
          <p:nvSpPr>
            <p:cNvPr id="26" name="TextBox 26"/>
            <p:cNvSpPr txBox="1"/>
            <p:nvPr/>
          </p:nvSpPr>
          <p:spPr>
            <a:xfrm>
              <a:off x="0" y="-28575"/>
              <a:ext cx="2168260" cy="1736449"/>
            </a:xfrm>
            <a:prstGeom prst="rect">
              <a:avLst/>
            </a:prstGeom>
          </p:spPr>
          <p:txBody>
            <a:bodyPr lIns="50800" tIns="50800" rIns="50800" bIns="50800" rtlCol="0" anchor="ctr"/>
            <a:lstStyle/>
            <a:p>
              <a:pPr algn="ctr">
                <a:lnSpc>
                  <a:spcPts val="2660"/>
                </a:lnSpc>
                <a:spcBef>
                  <a:spcPct val="0"/>
                </a:spcBef>
              </a:pPr>
              <a:endParaRPr>
                <a:latin typeface="Times New Roman" panose="02020603050405020304" charset="0"/>
                <a:cs typeface="Times New Roman" panose="02020603050405020304" charset="0"/>
              </a:endParaRPr>
            </a:p>
          </p:txBody>
        </p:sp>
      </p:grpSp>
      <p:sp>
        <p:nvSpPr>
          <p:cNvPr id="27" name="Freeform 27"/>
          <p:cNvSpPr/>
          <p:nvPr/>
        </p:nvSpPr>
        <p:spPr>
          <a:xfrm>
            <a:off x="11736559" y="2761977"/>
            <a:ext cx="4895544" cy="5917690"/>
          </a:xfrm>
          <a:custGeom>
            <a:avLst/>
            <a:gdLst/>
            <a:ahLst/>
            <a:cxnLst/>
            <a:rect l="l" t="t" r="r" b="b"/>
            <a:pathLst>
              <a:path w="4895544" h="5917690">
                <a:moveTo>
                  <a:pt x="0" y="0"/>
                </a:moveTo>
                <a:lnTo>
                  <a:pt x="4895543" y="0"/>
                </a:lnTo>
                <a:lnTo>
                  <a:pt x="4895543" y="5917689"/>
                </a:lnTo>
                <a:lnTo>
                  <a:pt x="0" y="59176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8" name="Freeform 28"/>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9" name="Freeform 29"/>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7">
              <a:extLst>
                <a:ext uri="{96DAC541-7B7A-43D3-8B79-37D633B846F1}">
                  <asvg:svgBlip xmlns:asvg="http://schemas.microsoft.com/office/drawing/2016/SVG/main" r:embed="rId8"/>
                </a:ext>
              </a:extLst>
            </a:blip>
            <a:stretch>
              <a:fillRect l="-11388" t="-86525"/>
            </a:stretch>
          </a:blipFill>
        </p:spPr>
      </p:sp>
      <p:sp>
        <p:nvSpPr>
          <p:cNvPr id="30" name="TextBox 30"/>
          <p:cNvSpPr txBox="1"/>
          <p:nvPr/>
        </p:nvSpPr>
        <p:spPr>
          <a:xfrm>
            <a:off x="2483583" y="3600628"/>
            <a:ext cx="7899535" cy="5386070"/>
          </a:xfrm>
          <a:prstGeom prst="rect">
            <a:avLst/>
          </a:prstGeom>
        </p:spPr>
        <p:txBody>
          <a:bodyPr wrap="square" lIns="0" tIns="0" rIns="0" bIns="0" rtlCol="0" anchor="t">
            <a:spAutoFit/>
          </a:bodyPr>
          <a:lstStyle/>
          <a:p>
            <a:pPr marL="914400" indent="-914400" algn="just">
              <a:lnSpc>
                <a:spcPts val="7000"/>
              </a:lnSpc>
              <a:buFont typeface="+mj-lt"/>
              <a:buAutoNum type="arabicPeriod"/>
            </a:pP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Khái niệm acid (tạo ra ion H+)</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914400" indent="-914400" algn="just">
              <a:lnSpc>
                <a:spcPts val="7000"/>
              </a:lnSpc>
              <a:buFont typeface="+mj-lt"/>
              <a:buAutoNum type="arabicPeriod"/>
            </a:pP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Tính chất hoá học của acid: </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7000"/>
              </a:lnSpc>
            </a:pPr>
            <a:r>
              <a:rPr lang="en-US"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Làm đổi màu chất chỉ thị </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7000"/>
              </a:lnSpc>
            </a:pPr>
            <a:r>
              <a:rPr lang="en-US" sz="32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Phản ứng với kim loại.</a:t>
            </a:r>
            <a:endPar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indent="0" algn="just">
              <a:lnSpc>
                <a:spcPts val="7000"/>
              </a:lnSpc>
              <a:buFont typeface="+mj-lt"/>
              <a:buNone/>
            </a:pP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4.    Ứng dụng của một số acid thông dụng: HCl, H</a:t>
            </a:r>
            <a:r>
              <a:rPr lang="en-US" sz="32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2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CH</a:t>
            </a:r>
            <a:r>
              <a:rPr lang="en-US" sz="32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2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COOH</a:t>
            </a:r>
            <a:endParaRPr lang="en-US" sz="32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31" name="TextBox 31"/>
          <p:cNvSpPr txBox="1"/>
          <p:nvPr/>
        </p:nvSpPr>
        <p:spPr>
          <a:xfrm>
            <a:off x="4648200" y="121852"/>
            <a:ext cx="10389001" cy="2333625"/>
          </a:xfrm>
          <a:prstGeom prst="rect">
            <a:avLst/>
          </a:prstGeom>
        </p:spPr>
        <p:txBody>
          <a:bodyPr wrap="square" lIns="0" tIns="0" rIns="0" bIns="0" rtlCol="0" anchor="t">
            <a:spAutoFit/>
          </a:bodyPr>
          <a:lstStyle/>
          <a:p>
            <a:pPr algn="ctr">
              <a:lnSpc>
                <a:spcPts val="18200"/>
              </a:lnSpc>
            </a:pPr>
            <a:r>
              <a:rPr lang="en-US" sz="8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Mục tiêu bài học</a:t>
            </a:r>
            <a:endParaRPr lang="en-US" sz="8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32" name="Freeform 32"/>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33"/>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7">
              <a:extLst>
                <a:ext uri="{96DAC541-7B7A-43D3-8B79-37D633B846F1}">
                  <asvg:svgBlip xmlns:asvg="http://schemas.microsoft.com/office/drawing/2016/SVG/main" r:embed="rId8"/>
                </a:ext>
              </a:extLst>
            </a:blip>
            <a:stretch>
              <a:fillRect l="-11388" t="-86525"/>
            </a:stretch>
          </a:blipFill>
        </p:spPr>
      </p:sp>
      <p:sp>
        <p:nvSpPr>
          <p:cNvPr id="34" name="Freeform 34"/>
          <p:cNvSpPr/>
          <p:nvPr/>
        </p:nvSpPr>
        <p:spPr>
          <a:xfrm>
            <a:off x="-189242" y="9793732"/>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5" name="Freeform 35"/>
          <p:cNvSpPr/>
          <p:nvPr/>
        </p:nvSpPr>
        <p:spPr>
          <a:xfrm>
            <a:off x="7244220" y="9793732"/>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6" name="Freeform 36"/>
          <p:cNvSpPr/>
          <p:nvPr/>
        </p:nvSpPr>
        <p:spPr>
          <a:xfrm>
            <a:off x="14673720" y="9793732"/>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rot="-709704" flipH="1">
            <a:off x="9370569" y="1913657"/>
            <a:ext cx="1723166" cy="2389138"/>
          </a:xfrm>
          <a:custGeom>
            <a:avLst/>
            <a:gdLst/>
            <a:ahLst/>
            <a:cxnLst/>
            <a:rect l="l" t="t" r="r" b="b"/>
            <a:pathLst>
              <a:path w="1723166" h="2389138">
                <a:moveTo>
                  <a:pt x="1723166" y="0"/>
                </a:moveTo>
                <a:lnTo>
                  <a:pt x="0" y="0"/>
                </a:lnTo>
                <a:lnTo>
                  <a:pt x="0" y="2389138"/>
                </a:lnTo>
                <a:lnTo>
                  <a:pt x="1723166" y="2389138"/>
                </a:lnTo>
                <a:lnTo>
                  <a:pt x="1723166"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1486400"/>
            <a:ext cx="15846885" cy="6911975"/>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a:t>
            </a: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 </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Dung dịch nào sau đây làm quỳ tím đổi từ màu tím sang màu đỏ</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HNO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NaOH.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Ca(OH)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NaCl</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6. Dung dịch nào sau đây không làm đổi màu quỳ tím thành đỏ</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Nước muối.                                               </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Giấm ăn</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Nước chanh.                                             </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Nước ép quả khế.</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22" name="Oval 21"/>
          <p:cNvSpPr/>
          <p:nvPr/>
        </p:nvSpPr>
        <p:spPr>
          <a:xfrm>
            <a:off x="913196" y="5758847"/>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13196" y="2125781"/>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1486400"/>
            <a:ext cx="15846885" cy="6283960"/>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a:t>
            </a: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5</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Chất nào sau đây không phản ứng với sắt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NaCl.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CH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COOH.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HCl</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6.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Để pha loãng H­2SO4 đặc cách làm nào sau đây đúng?</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cách 1.                     </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cách 2.                     </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cách 3.                     </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cách 1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và</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2</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22" name="Oval 21"/>
          <p:cNvSpPr/>
          <p:nvPr/>
        </p:nvSpPr>
        <p:spPr>
          <a:xfrm>
            <a:off x="913196" y="5259211"/>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13196" y="2125781"/>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rắc nghiệm KHTN 8 Kết nối tri thức Bài 8 (có đáp án): Acid | Khoa học tự nhiên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15827" y="5573278"/>
            <a:ext cx="12272173" cy="34536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1486400"/>
            <a:ext cx="15846885" cy="6911975"/>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a:t>
            </a: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7</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Phản </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ứng nào sau đây không xảy ra</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2Al + 3H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Al2(SO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+ 3H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Mg +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MgSO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Cu +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CuSO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Zn +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ZnSO</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H</a:t>
            </a:r>
            <a:r>
              <a:rPr lang="en-US"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8.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Phản ứng nào sau đây không đúng</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(dung dịch H</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loãng)</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2Al +3H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Al</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+3H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2Fe + 3H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Fe</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+ 3H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C. Fe + 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FeSO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D. Mg + 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MgSO</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 H</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22" name="Oval 21"/>
          <p:cNvSpPr/>
          <p:nvPr/>
        </p:nvSpPr>
        <p:spPr>
          <a:xfrm>
            <a:off x="913196" y="6334361"/>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913196" y="3338507"/>
            <a:ext cx="824434" cy="70783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1486400"/>
            <a:ext cx="15846885" cy="3141980"/>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9</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Sữa chua có vị chua vì trong đó có chứa lactic acid, trong khi đó sữa tươi không chứa acid này.</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Nêu một phương pháp hoá học để phân biệt sữa chua và sữa tươi.</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Hãy giải thích tại sao sữa chua thường được đựng trong các hộp nhựa hoặc hộp giấy chứ không đựng trong hộp kim loại.</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953000"/>
            <a:ext cx="15846885" cy="5026660"/>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(*HS khá giỏi) Câu </a:t>
            </a: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10</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Một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loại hợp kim có hai thành phần là nhôm (aluminium) và sắt. Để xác định thành phần phần trăm về khối lượng của hợp kim, người ta làm như sau: lấy 5,5 g hợp kim cắt nhỏ, cho phản ứng hoàn toàn với lượng dư dung dịch HCI. Sau khi kim loại tan hết, cô cạn cẩn thận dung dịch. Cân hỗn hợp chất rắn thu được (gồm AlCl</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và FeCl</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thấy khối lượng là 19,7 g.</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Viết PTHH của phản ứng xảy ra.</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Tính phần trăm về khối lượng mỗi kim loại trong hỗn hợp đầu.</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Giải</a:t>
            </a:r>
            <a:endPar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mc:AlternateContent xmlns:mc="http://schemas.openxmlformats.org/markup-compatibility/2006">
        <mc:Choice xmlns:a14="http://schemas.microsoft.com/office/drawing/2010/main" Requires="a14">
          <p:sp>
            <p:nvSpPr>
              <p:cNvPr id="8" name="TextBox 7"/>
              <p:cNvSpPr txBox="1"/>
              <p:nvPr/>
            </p:nvSpPr>
            <p:spPr>
              <a:xfrm>
                <a:off x="1298115" y="5905500"/>
                <a:ext cx="16456485" cy="3903345"/>
              </a:xfrm>
              <a:prstGeom prst="rect">
                <a:avLst/>
              </a:prstGeom>
              <a:noFill/>
            </p:spPr>
            <p:txBody>
              <a:bodyPr wrap="square" rtlCol="0">
                <a:spAutoFit/>
              </a:bodyPr>
              <a:lstStyle/>
              <a:p>
                <a:r>
                  <a:rPr lang="en-US" sz="3200" smtClean="0">
                    <a:latin typeface="Times New Roman" panose="02020603050405020304" charset="0"/>
                    <a:cs typeface="Times New Roman" panose="02020603050405020304" charset="0"/>
                  </a:rPr>
                  <a:t>2Al + 6HCl </a:t>
                </a:r>
                <a:r>
                  <a:rPr lang="en-US" sz="3200" smtClean="0">
                    <a:latin typeface="Times New Roman" panose="02020603050405020304" charset="0"/>
                    <a:cs typeface="Times New Roman" panose="02020603050405020304" charset="0"/>
                    <a:sym typeface="Wingdings" panose="05000000000000000000" pitchFamily="2" charset="2"/>
                  </a:rPr>
                  <a:t> 2AlCl</a:t>
                </a:r>
                <a:r>
                  <a:rPr lang="en-US" sz="3200" baseline="-25000" smtClean="0">
                    <a:latin typeface="Times New Roman" panose="02020603050405020304" charset="0"/>
                    <a:cs typeface="Times New Roman" panose="02020603050405020304" charset="0"/>
                    <a:sym typeface="Wingdings" panose="05000000000000000000" pitchFamily="2" charset="2"/>
                  </a:rPr>
                  <a:t>3</a:t>
                </a:r>
                <a:r>
                  <a:rPr lang="en-US" sz="3200" smtClean="0">
                    <a:latin typeface="Times New Roman" panose="02020603050405020304" charset="0"/>
                    <a:cs typeface="Times New Roman" panose="02020603050405020304" charset="0"/>
                    <a:sym typeface="Wingdings" panose="05000000000000000000" pitchFamily="2" charset="2"/>
                  </a:rPr>
                  <a:t> + 3H</a:t>
                </a:r>
                <a:r>
                  <a:rPr lang="en-US" sz="3200" baseline="-25000" smtClean="0">
                    <a:latin typeface="Times New Roman" panose="02020603050405020304" charset="0"/>
                    <a:cs typeface="Times New Roman" panose="02020603050405020304" charset="0"/>
                    <a:sym typeface="Wingdings" panose="05000000000000000000" pitchFamily="2" charset="2"/>
                  </a:rPr>
                  <a:t>2       </a:t>
                </a:r>
                <a:r>
                  <a:rPr lang="en-US" sz="3200" smtClean="0">
                    <a:latin typeface="Times New Roman" panose="02020603050405020304" charset="0"/>
                    <a:cs typeface="Times New Roman" panose="02020603050405020304" charset="0"/>
                    <a:sym typeface="Wingdings" panose="05000000000000000000" pitchFamily="2" charset="2"/>
                  </a:rPr>
                  <a:t>(1)</a:t>
                </a:r>
                <a:endParaRPr lang="en-US" sz="3200" smtClean="0">
                  <a:latin typeface="Times New Roman" panose="02020603050405020304" charset="0"/>
                  <a:cs typeface="Times New Roman" panose="02020603050405020304" charset="0"/>
                  <a:sym typeface="Wingdings" panose="05000000000000000000" pitchFamily="2" charset="2"/>
                </a:endParaRPr>
              </a:p>
              <a:p>
                <a:endParaRPr lang="en-US" sz="320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Fe + 2HCl  FeCl</a:t>
                </a:r>
                <a:r>
                  <a:rPr lang="en-US" sz="3200" baseline="-25000" smtClean="0">
                    <a:latin typeface="Times New Roman" panose="02020603050405020304" charset="0"/>
                    <a:cs typeface="Times New Roman" panose="02020603050405020304" charset="0"/>
                    <a:sym typeface="Wingdings" panose="05000000000000000000" pitchFamily="2" charset="2"/>
                  </a:rPr>
                  <a:t>2</a:t>
                </a:r>
                <a:r>
                  <a:rPr lang="en-US" sz="3200" smtClean="0">
                    <a:latin typeface="Times New Roman" panose="02020603050405020304" charset="0"/>
                    <a:cs typeface="Times New Roman" panose="02020603050405020304" charset="0"/>
                    <a:sym typeface="Wingdings" panose="05000000000000000000" pitchFamily="2" charset="2"/>
                  </a:rPr>
                  <a:t> + H</a:t>
                </a:r>
                <a:r>
                  <a:rPr lang="en-US" sz="3200" baseline="-25000" smtClean="0">
                    <a:latin typeface="Times New Roman" panose="02020603050405020304" charset="0"/>
                    <a:cs typeface="Times New Roman" panose="02020603050405020304" charset="0"/>
                    <a:sym typeface="Wingdings" panose="05000000000000000000" pitchFamily="2" charset="2"/>
                  </a:rPr>
                  <a:t>2 </a:t>
                </a:r>
                <a:r>
                  <a:rPr lang="en-US" sz="3200">
                    <a:latin typeface="Times New Roman" panose="02020603050405020304" charset="0"/>
                    <a:cs typeface="Times New Roman" panose="02020603050405020304" charset="0"/>
                    <a:sym typeface="Wingdings" panose="05000000000000000000" pitchFamily="2" charset="2"/>
                  </a:rPr>
                  <a:t>	</a:t>
                </a:r>
                <a:r>
                  <a:rPr lang="en-US" sz="3200" smtClean="0">
                    <a:latin typeface="Times New Roman" panose="02020603050405020304" charset="0"/>
                    <a:cs typeface="Times New Roman" panose="02020603050405020304" charset="0"/>
                    <a:sym typeface="Wingdings" panose="05000000000000000000" pitchFamily="2" charset="2"/>
                  </a:rPr>
                  <a:t>(2)</a:t>
                </a:r>
                <a:endParaRPr lang="en-US" sz="3200" smtClean="0">
                  <a:latin typeface="Times New Roman" panose="02020603050405020304" charset="0"/>
                  <a:cs typeface="Times New Roman" panose="02020603050405020304" charset="0"/>
                  <a:sym typeface="Wingdings" panose="05000000000000000000" pitchFamily="2" charset="2"/>
                </a:endParaRPr>
              </a:p>
              <a:p>
                <a:endParaRPr lang="en-US" sz="320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Gọi x (g) là khối lượng của Al có trong 5,5g hợp kim nhôm và sắt.</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Số mol của Al là n</a:t>
                </a:r>
                <a:r>
                  <a:rPr lang="en-US" sz="3200" baseline="-25000" smtClean="0">
                    <a:latin typeface="Times New Roman" panose="02020603050405020304" charset="0"/>
                    <a:cs typeface="Times New Roman" panose="02020603050405020304" charset="0"/>
                    <a:sym typeface="Wingdings" panose="05000000000000000000" pitchFamily="2" charset="2"/>
                  </a:rPr>
                  <a:t>Al</a:t>
                </a:r>
                <a:r>
                  <a:rPr lang="en-US" sz="3200">
                    <a:latin typeface="Times New Roman" panose="02020603050405020304" charset="0"/>
                    <a:cs typeface="Times New Roman" panose="02020603050405020304" charset="0"/>
                    <a:sym typeface="Wingdings" panose="05000000000000000000" pitchFamily="2" charset="2"/>
                  </a:rPr>
                  <a:t> </a:t>
                </a:r>
                <a:r>
                  <a:rPr lang="en-US" sz="3200" smtClean="0">
                    <a:latin typeface="Times New Roman" panose="02020603050405020304" charset="0"/>
                    <a:cs typeface="Times New Roman" panose="02020603050405020304" charset="0"/>
                    <a:sym typeface="Wingdings" panose="05000000000000000000" pitchFamily="2" charset="2"/>
                  </a:rPr>
                  <a:t>= </a:t>
                </a:r>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cs typeface="Cambria Math" panose="02040503050406030204" pitchFamily="18" charset="0"/>
                            <a:sym typeface="Wingdings" panose="05000000000000000000" pitchFamily="2" charset="2"/>
                          </a:rPr>
                          <m:t>𝑥</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27</m:t>
                        </m:r>
                      </m:den>
                    </m:f>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 </m:t>
                    </m:r>
                  </m:oMath>
                </a14:m>
                <a:r>
                  <a:rPr lang="en-US" sz="3200" smtClean="0">
                    <a:latin typeface="Times New Roman" panose="02020603050405020304" charset="0"/>
                    <a:cs typeface="Times New Roman" panose="02020603050405020304" charset="0"/>
                    <a:sym typeface="Wingdings" panose="05000000000000000000" pitchFamily="2" charset="2"/>
                  </a:rPr>
                  <a:t>(mol)</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a:latin typeface="Times New Roman" panose="02020603050405020304" charset="0"/>
                    <a:cs typeface="Times New Roman" panose="02020603050405020304" charset="0"/>
                    <a:sym typeface="Wingdings" panose="05000000000000000000" pitchFamily="2" charset="2"/>
                  </a:rPr>
                  <a:t>K</a:t>
                </a:r>
                <a:r>
                  <a:rPr lang="en-US" sz="3200" smtClean="0">
                    <a:latin typeface="Times New Roman" panose="02020603050405020304" charset="0"/>
                    <a:cs typeface="Times New Roman" panose="02020603050405020304" charset="0"/>
                    <a:sym typeface="Wingdings" panose="05000000000000000000" pitchFamily="2" charset="2"/>
                  </a:rPr>
                  <a:t>hối lượng của Fe có trong 5,5g hợp kim là 5,5 – x (g) =&gt; Số mol của Fe là n</a:t>
                </a:r>
                <a:r>
                  <a:rPr lang="en-US" sz="3200" baseline="-25000" smtClean="0">
                    <a:latin typeface="Times New Roman" panose="02020603050405020304" charset="0"/>
                    <a:cs typeface="Times New Roman" panose="02020603050405020304" charset="0"/>
                    <a:sym typeface="Wingdings" panose="05000000000000000000" pitchFamily="2" charset="2"/>
                  </a:rPr>
                  <a:t>Fe</a:t>
                </a:r>
                <a:r>
                  <a:rPr lang="en-US" sz="3200" smtClean="0">
                    <a:latin typeface="Times New Roman" panose="02020603050405020304" charset="0"/>
                    <a:cs typeface="Times New Roman" panose="02020603050405020304" charset="0"/>
                    <a:sym typeface="Wingdings" panose="05000000000000000000" pitchFamily="2" charset="2"/>
                  </a:rPr>
                  <a:t> = </a:t>
                </a:r>
                <a14:m>
                  <m:oMath xmlns:m="http://schemas.openxmlformats.org/officeDocument/2006/math">
                    <m:f>
                      <m:fPr>
                        <m:ctrlPr>
                          <a:rPr lang="en-US" sz="3200" i="1" smtClean="0">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b="0" i="1" smtClean="0">
                            <a:latin typeface="Cambria Math" panose="02040503050406030204" pitchFamily="18" charset="0"/>
                            <a:cs typeface="Cambria Math" panose="02040503050406030204" pitchFamily="18" charset="0"/>
                            <a:sym typeface="Wingdings" panose="05000000000000000000" pitchFamily="2" charset="2"/>
                          </a:rPr>
                          <m:t>𝑥</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56</m:t>
                        </m:r>
                      </m:den>
                    </m:f>
                  </m:oMath>
                </a14:m>
                <a:endParaRPr lang="en-US" sz="3200">
                  <a:latin typeface="Times New Roman" panose="02020603050405020304" charset="0"/>
                  <a:cs typeface="Times New Roman" panose="02020603050405020304" charset="0"/>
                </a:endParaRPr>
              </a:p>
            </p:txBody>
          </p:sp>
        </mc:Choice>
        <mc:Fallback>
          <p:sp>
            <p:nvSpPr>
              <p:cNvPr id="8" name="TextBox 7"/>
              <p:cNvSpPr txBox="1">
                <a:spLocks noRot="1" noChangeAspect="1" noMove="1" noResize="1" noEditPoints="1" noAdjustHandles="1" noChangeArrowheads="1" noChangeShapeType="1" noTextEdit="1"/>
              </p:cNvSpPr>
              <p:nvPr/>
            </p:nvSpPr>
            <p:spPr>
              <a:xfrm>
                <a:off x="1298115" y="5905500"/>
                <a:ext cx="16456485" cy="3903345"/>
              </a:xfrm>
              <a:prstGeom prst="rect">
                <a:avLst/>
              </a:prstGeom>
              <a:blipFill rotWithShape="1">
                <a:blip r:embed="rId9"/>
                <a:stretch>
                  <a:fillRect l="-1"/>
                </a:stretch>
              </a:blipFill>
            </p:spPr>
            <p:txBody>
              <a:bodyPr/>
              <a:lstStyle/>
              <a:p>
                <a:r>
                  <a:rPr lang="en-US" altLang="en-US">
                    <a:noFill/>
                  </a:rPr>
                  <a:t> </a:t>
                </a:r>
              </a:p>
            </p:txBody>
          </p:sp>
        </mc:Fallback>
      </mc:AlternateContent>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1486400"/>
            <a:ext cx="15846885" cy="4398645"/>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a:t>
            </a: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10</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Một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loại hợp kim có hai thành phần là nhôm (aluminium) và sắt. Để xác định thành phần phần trăm về khối lượng của hợp kim, người ta làm như sau: lấy 5,5 g hợp kim cắt nhỏ, cho phản ứng hoàn toàn với lượng dư dung dịch HCI. Sau khi kim loại tan hết, cô cạn cẩn thận dung dịch. Cân hỗn hợp chất rắn thu được (gồm AlCl</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và FeCl</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thấy khối lượng là 19,7 g.</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Viết PTHH của phản ứng xảy ra.</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Tính phần trăm về khối lượng mỗi kim loại trong hỗn hợp đầu.</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mc:AlternateContent xmlns:mc="http://schemas.openxmlformats.org/markup-compatibility/2006">
        <mc:Choice xmlns:a14="http://schemas.microsoft.com/office/drawing/2010/main" Requires="a14">
          <p:sp>
            <p:nvSpPr>
              <p:cNvPr id="8" name="TextBox 7"/>
              <p:cNvSpPr txBox="1"/>
              <p:nvPr/>
            </p:nvSpPr>
            <p:spPr>
              <a:xfrm>
                <a:off x="580390" y="5905500"/>
                <a:ext cx="7132320" cy="3903345"/>
              </a:xfrm>
              <a:prstGeom prst="rect">
                <a:avLst/>
              </a:prstGeom>
              <a:noFill/>
            </p:spPr>
            <p:txBody>
              <a:bodyPr wrap="square" rtlCol="0">
                <a:spAutoFit/>
              </a:bodyPr>
              <a:lstStyle/>
              <a:p>
                <a:r>
                  <a:rPr lang="en-US" sz="3200" smtClean="0">
                    <a:latin typeface="Times New Roman" panose="02020603050405020304" charset="0"/>
                    <a:cs typeface="Times New Roman" panose="02020603050405020304" charset="0"/>
                  </a:rPr>
                  <a:t>2Al + 6HCl </a:t>
                </a:r>
                <a:r>
                  <a:rPr lang="en-US" sz="3200" smtClean="0">
                    <a:latin typeface="Times New Roman" panose="02020603050405020304" charset="0"/>
                    <a:cs typeface="Times New Roman" panose="02020603050405020304" charset="0"/>
                    <a:sym typeface="Wingdings" panose="05000000000000000000" pitchFamily="2" charset="2"/>
                  </a:rPr>
                  <a:t> 2AlCl</a:t>
                </a:r>
                <a:r>
                  <a:rPr lang="en-US" sz="3200" baseline="-25000" smtClean="0">
                    <a:latin typeface="Times New Roman" panose="02020603050405020304" charset="0"/>
                    <a:cs typeface="Times New Roman" panose="02020603050405020304" charset="0"/>
                    <a:sym typeface="Wingdings" panose="05000000000000000000" pitchFamily="2" charset="2"/>
                  </a:rPr>
                  <a:t>3</a:t>
                </a:r>
                <a:r>
                  <a:rPr lang="en-US" sz="3200" smtClean="0">
                    <a:latin typeface="Times New Roman" panose="02020603050405020304" charset="0"/>
                    <a:cs typeface="Times New Roman" panose="02020603050405020304" charset="0"/>
                    <a:sym typeface="Wingdings" panose="05000000000000000000" pitchFamily="2" charset="2"/>
                  </a:rPr>
                  <a:t> + 3H</a:t>
                </a:r>
                <a:r>
                  <a:rPr lang="en-US" sz="3200" baseline="-25000" smtClean="0">
                    <a:latin typeface="Times New Roman" panose="02020603050405020304" charset="0"/>
                    <a:cs typeface="Times New Roman" panose="02020603050405020304" charset="0"/>
                    <a:sym typeface="Wingdings" panose="05000000000000000000" pitchFamily="2" charset="2"/>
                  </a:rPr>
                  <a:t>2       </a:t>
                </a:r>
                <a:r>
                  <a:rPr lang="en-US" sz="3200" smtClean="0">
                    <a:latin typeface="Times New Roman" panose="02020603050405020304" charset="0"/>
                    <a:cs typeface="Times New Roman" panose="02020603050405020304" charset="0"/>
                    <a:sym typeface="Wingdings" panose="05000000000000000000" pitchFamily="2" charset="2"/>
                  </a:rPr>
                  <a:t>(1)</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1		       2		(mol)</a:t>
                </a:r>
                <a:endParaRPr lang="en-US" sz="3200" smtClean="0">
                  <a:latin typeface="Times New Roman" panose="02020603050405020304" charset="0"/>
                  <a:cs typeface="Times New Roman" panose="02020603050405020304" charset="0"/>
                  <a:sym typeface="Wingdings" panose="05000000000000000000" pitchFamily="2" charset="2"/>
                </a:endParaRPr>
              </a:p>
              <a:p>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cs typeface="Cambria Math" panose="02040503050406030204" pitchFamily="18" charset="0"/>
                            <a:sym typeface="Wingdings" panose="05000000000000000000" pitchFamily="2" charset="2"/>
                          </a:rPr>
                          <m:t>𝑥</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27</m:t>
                        </m:r>
                      </m:den>
                    </m:f>
                  </m:oMath>
                </a14:m>
                <a:r>
                  <a:rPr lang="en-US" sz="3200" smtClean="0">
                    <a:latin typeface="Times New Roman" panose="02020603050405020304" charset="0"/>
                    <a:cs typeface="Times New Roman" panose="02020603050405020304" charset="0"/>
                    <a:sym typeface="Wingdings" panose="05000000000000000000" pitchFamily="2" charset="2"/>
                  </a:rPr>
                  <a:t>		      </a:t>
                </a:r>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cs typeface="Cambria Math" panose="02040503050406030204" pitchFamily="18" charset="0"/>
                            <a:sym typeface="Wingdings" panose="05000000000000000000" pitchFamily="2" charset="2"/>
                          </a:rPr>
                          <m:t>𝑥</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27</m:t>
                        </m:r>
                      </m:den>
                    </m:f>
                  </m:oMath>
                </a14:m>
                <a:r>
                  <a:rPr lang="en-US" sz="3200" smtClean="0">
                    <a:latin typeface="Times New Roman" panose="02020603050405020304" charset="0"/>
                    <a:cs typeface="Times New Roman" panose="02020603050405020304" charset="0"/>
                    <a:sym typeface="Wingdings" panose="05000000000000000000" pitchFamily="2" charset="2"/>
                  </a:rPr>
                  <a:t> 		(mol)</a:t>
                </a:r>
                <a:endParaRPr lang="en-US" sz="3200" smtClean="0">
                  <a:latin typeface="Times New Roman" panose="02020603050405020304" charset="0"/>
                  <a:cs typeface="Times New Roman" panose="02020603050405020304" charset="0"/>
                  <a:sym typeface="Wingdings" panose="05000000000000000000" pitchFamily="2" charset="2"/>
                </a:endParaRPr>
              </a:p>
              <a:p>
                <a:endParaRPr lang="en-US" sz="320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Fe + 2HCl  FeCl</a:t>
                </a:r>
                <a:r>
                  <a:rPr lang="en-US" sz="3200" baseline="-25000" smtClean="0">
                    <a:latin typeface="Times New Roman" panose="02020603050405020304" charset="0"/>
                    <a:cs typeface="Times New Roman" panose="02020603050405020304" charset="0"/>
                    <a:sym typeface="Wingdings" panose="05000000000000000000" pitchFamily="2" charset="2"/>
                  </a:rPr>
                  <a:t>2</a:t>
                </a:r>
                <a:r>
                  <a:rPr lang="en-US" sz="3200" smtClean="0">
                    <a:latin typeface="Times New Roman" panose="02020603050405020304" charset="0"/>
                    <a:cs typeface="Times New Roman" panose="02020603050405020304" charset="0"/>
                    <a:sym typeface="Wingdings" panose="05000000000000000000" pitchFamily="2" charset="2"/>
                  </a:rPr>
                  <a:t> + H</a:t>
                </a:r>
                <a:r>
                  <a:rPr lang="en-US" sz="3200" baseline="-25000" smtClean="0">
                    <a:latin typeface="Times New Roman" panose="02020603050405020304" charset="0"/>
                    <a:cs typeface="Times New Roman" panose="02020603050405020304" charset="0"/>
                    <a:sym typeface="Wingdings" panose="05000000000000000000" pitchFamily="2" charset="2"/>
                  </a:rPr>
                  <a:t>2 </a:t>
                </a:r>
                <a:r>
                  <a:rPr lang="en-US" sz="3200">
                    <a:latin typeface="Times New Roman" panose="02020603050405020304" charset="0"/>
                    <a:cs typeface="Times New Roman" panose="02020603050405020304" charset="0"/>
                    <a:sym typeface="Wingdings" panose="05000000000000000000" pitchFamily="2" charset="2"/>
                  </a:rPr>
                  <a:t>	</a:t>
                </a:r>
                <a:r>
                  <a:rPr lang="en-US" sz="3200" smtClean="0">
                    <a:latin typeface="Times New Roman" panose="02020603050405020304" charset="0"/>
                    <a:cs typeface="Times New Roman" panose="02020603050405020304" charset="0"/>
                    <a:sym typeface="Wingdings" panose="05000000000000000000" pitchFamily="2" charset="2"/>
                  </a:rPr>
                  <a:t>(2)</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1		       1		(mol)</a:t>
                </a:r>
                <a:endParaRPr lang="en-US" sz="3200" smtClean="0">
                  <a:latin typeface="Times New Roman" panose="02020603050405020304" charset="0"/>
                  <a:cs typeface="Times New Roman" panose="02020603050405020304" charset="0"/>
                  <a:sym typeface="Wingdings" panose="05000000000000000000" pitchFamily="2" charset="2"/>
                </a:endParaRPr>
              </a:p>
              <a:p>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cs typeface="Cambria Math" panose="02040503050406030204" pitchFamily="18" charset="0"/>
                            <a:sym typeface="Wingdings" panose="05000000000000000000" pitchFamily="2" charset="2"/>
                          </a:rPr>
                          <m:t>𝑥</m:t>
                        </m:r>
                      </m:num>
                      <m:den>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56</m:t>
                        </m:r>
                      </m:den>
                    </m:f>
                  </m:oMath>
                </a14:m>
                <a:r>
                  <a:rPr lang="en-US" sz="3200" smtClean="0">
                    <a:latin typeface="Times New Roman" panose="02020603050405020304" charset="0"/>
                    <a:cs typeface="Times New Roman" panose="02020603050405020304" charset="0"/>
                    <a:sym typeface="Wingdings" panose="05000000000000000000" pitchFamily="2" charset="2"/>
                  </a:rPr>
                  <a:t>		   </a:t>
                </a:r>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cs typeface="Cambria Math" panose="02040503050406030204" pitchFamily="18" charset="0"/>
                            <a:sym typeface="Wingdings" panose="05000000000000000000" pitchFamily="2" charset="2"/>
                          </a:rPr>
                          <m:t>𝑥</m:t>
                        </m:r>
                      </m:num>
                      <m:den>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56</m:t>
                        </m:r>
                      </m:den>
                    </m:f>
                  </m:oMath>
                </a14:m>
                <a:r>
                  <a:rPr lang="en-US" sz="3200" smtClean="0">
                    <a:latin typeface="Times New Roman" panose="02020603050405020304" charset="0"/>
                    <a:cs typeface="Times New Roman" panose="02020603050405020304" charset="0"/>
                    <a:sym typeface="Wingdings" panose="05000000000000000000" pitchFamily="2" charset="2"/>
                  </a:rPr>
                  <a:t> 		(mol)</a:t>
                </a:r>
                <a:endParaRPr lang="en-US" sz="3200">
                  <a:latin typeface="Times New Roman" panose="02020603050405020304" charset="0"/>
                  <a:cs typeface="Times New Roman" panose="02020603050405020304" charset="0"/>
                  <a:sym typeface="Wingdings" panose="05000000000000000000" pitchFamily="2" charset="2"/>
                </a:endParaRPr>
              </a:p>
            </p:txBody>
          </p:sp>
        </mc:Choice>
        <mc:Fallback>
          <p:sp>
            <p:nvSpPr>
              <p:cNvPr id="8" name="TextBox 7"/>
              <p:cNvSpPr txBox="1">
                <a:spLocks noRot="1" noChangeAspect="1" noMove="1" noResize="1" noEditPoints="1" noAdjustHandles="1" noChangeArrowheads="1" noChangeShapeType="1" noTextEdit="1"/>
              </p:cNvSpPr>
              <p:nvPr/>
            </p:nvSpPr>
            <p:spPr>
              <a:xfrm>
                <a:off x="580390" y="5905500"/>
                <a:ext cx="7132320" cy="3903345"/>
              </a:xfrm>
              <a:prstGeom prst="rect">
                <a:avLst/>
              </a:prstGeom>
              <a:blipFill rotWithShape="1">
                <a:blip r:embed="rId9"/>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7797165" y="6082030"/>
                <a:ext cx="11176635" cy="3477895"/>
              </a:xfrm>
              <a:prstGeom prst="rect">
                <a:avLst/>
              </a:prstGeom>
              <a:noFill/>
            </p:spPr>
            <p:txBody>
              <a:bodyPr wrap="square" rtlCol="0">
                <a:spAutoFit/>
              </a:bodyPr>
              <a:lstStyle/>
              <a:p>
                <a:r>
                  <a:rPr lang="en-US" sz="3200" smtClean="0">
                    <a:latin typeface="Times New Roman" panose="02020603050405020304" charset="0"/>
                    <a:cs typeface="Times New Roman" panose="02020603050405020304" charset="0"/>
                    <a:sym typeface="Wingdings" panose="05000000000000000000" pitchFamily="2" charset="2"/>
                  </a:rPr>
                  <a:t>Tổng khối lượng AlCl</a:t>
                </a:r>
                <a:r>
                  <a:rPr lang="en-US" sz="3200" baseline="-25000" smtClean="0">
                    <a:latin typeface="Times New Roman" panose="02020603050405020304" charset="0"/>
                    <a:cs typeface="Times New Roman" panose="02020603050405020304" charset="0"/>
                    <a:sym typeface="Wingdings" panose="05000000000000000000" pitchFamily="2" charset="2"/>
                  </a:rPr>
                  <a:t>3</a:t>
                </a:r>
                <a:r>
                  <a:rPr lang="en-US" sz="3200" smtClean="0">
                    <a:latin typeface="Times New Roman" panose="02020603050405020304" charset="0"/>
                    <a:cs typeface="Times New Roman" panose="02020603050405020304" charset="0"/>
                    <a:sym typeface="Wingdings" panose="05000000000000000000" pitchFamily="2" charset="2"/>
                  </a:rPr>
                  <a:t> và FeCl</a:t>
                </a:r>
                <a:r>
                  <a:rPr lang="en-US" sz="3200" baseline="-25000" smtClean="0">
                    <a:latin typeface="Times New Roman" panose="02020603050405020304" charset="0"/>
                    <a:cs typeface="Times New Roman" panose="02020603050405020304" charset="0"/>
                    <a:sym typeface="Wingdings" panose="05000000000000000000" pitchFamily="2" charset="2"/>
                  </a:rPr>
                  <a:t>2 </a:t>
                </a:r>
                <a:r>
                  <a:rPr lang="en-US" sz="3200" smtClean="0">
                    <a:latin typeface="Times New Roman" panose="02020603050405020304" charset="0"/>
                    <a:cs typeface="Times New Roman" panose="02020603050405020304" charset="0"/>
                    <a:sym typeface="Wingdings" panose="05000000000000000000" pitchFamily="2" charset="2"/>
                  </a:rPr>
                  <a:t> là 19,7 (g) nên ta có:</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 m</a:t>
                </a:r>
                <a:r>
                  <a:rPr lang="en-US" sz="3200" baseline="-25000" smtClean="0">
                    <a:latin typeface="Times New Roman" panose="02020603050405020304" charset="0"/>
                    <a:cs typeface="Times New Roman" panose="02020603050405020304" charset="0"/>
                    <a:sym typeface="Wingdings" panose="05000000000000000000" pitchFamily="2" charset="2"/>
                  </a:rPr>
                  <a:t>AlCl3</a:t>
                </a:r>
                <a:r>
                  <a:rPr lang="en-US" sz="3200" smtClean="0">
                    <a:latin typeface="Times New Roman" panose="02020603050405020304" charset="0"/>
                    <a:cs typeface="Times New Roman" panose="02020603050405020304" charset="0"/>
                    <a:sym typeface="Wingdings" panose="05000000000000000000" pitchFamily="2" charset="2"/>
                  </a:rPr>
                  <a:t> + m</a:t>
                </a:r>
                <a:r>
                  <a:rPr lang="en-US" sz="3200" baseline="-25000" smtClean="0">
                    <a:latin typeface="Times New Roman" panose="02020603050405020304" charset="0"/>
                    <a:cs typeface="Times New Roman" panose="02020603050405020304" charset="0"/>
                    <a:sym typeface="Wingdings" panose="05000000000000000000" pitchFamily="2" charset="2"/>
                  </a:rPr>
                  <a:t>FeCl2</a:t>
                </a:r>
                <a:r>
                  <a:rPr lang="en-US" sz="3200" smtClean="0">
                    <a:latin typeface="Times New Roman" panose="02020603050405020304" charset="0"/>
                    <a:cs typeface="Times New Roman" panose="02020603050405020304" charset="0"/>
                    <a:sym typeface="Wingdings" panose="05000000000000000000" pitchFamily="2" charset="2"/>
                  </a:rPr>
                  <a:t> = 19,7</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n</a:t>
                </a:r>
                <a:r>
                  <a:rPr lang="en-US" sz="3200" baseline="-25000" smtClean="0">
                    <a:latin typeface="Times New Roman" panose="02020603050405020304" charset="0"/>
                    <a:cs typeface="Times New Roman" panose="02020603050405020304" charset="0"/>
                    <a:sym typeface="Wingdings" panose="05000000000000000000" pitchFamily="2" charset="2"/>
                  </a:rPr>
                  <a:t>AlCl3</a:t>
                </a:r>
                <a:r>
                  <a:rPr lang="en-US" sz="3200" smtClean="0">
                    <a:latin typeface="Times New Roman" panose="02020603050405020304" charset="0"/>
                    <a:cs typeface="Times New Roman" panose="02020603050405020304" charset="0"/>
                    <a:sym typeface="Wingdings" panose="05000000000000000000" pitchFamily="2" charset="2"/>
                  </a:rPr>
                  <a:t>.M</a:t>
                </a:r>
                <a:r>
                  <a:rPr lang="en-US" sz="3200" baseline="-25000" smtClean="0">
                    <a:latin typeface="Times New Roman" panose="02020603050405020304" charset="0"/>
                    <a:cs typeface="Times New Roman" panose="02020603050405020304" charset="0"/>
                    <a:sym typeface="Wingdings" panose="05000000000000000000" pitchFamily="2" charset="2"/>
                  </a:rPr>
                  <a:t>AlCl3</a:t>
                </a:r>
                <a:r>
                  <a:rPr lang="en-US" sz="3200" smtClean="0">
                    <a:latin typeface="Times New Roman" panose="02020603050405020304" charset="0"/>
                    <a:cs typeface="Times New Roman" panose="02020603050405020304" charset="0"/>
                    <a:sym typeface="Wingdings" panose="05000000000000000000" pitchFamily="2" charset="2"/>
                  </a:rPr>
                  <a:t> + n</a:t>
                </a:r>
                <a:r>
                  <a:rPr lang="en-US" sz="3200" baseline="-25000" smtClean="0">
                    <a:latin typeface="Times New Roman" panose="02020603050405020304" charset="0"/>
                    <a:cs typeface="Times New Roman" panose="02020603050405020304" charset="0"/>
                    <a:sym typeface="Wingdings" panose="05000000000000000000" pitchFamily="2" charset="2"/>
                  </a:rPr>
                  <a:t>FeCl2</a:t>
                </a:r>
                <a:r>
                  <a:rPr lang="en-US" sz="3200" smtClean="0">
                    <a:latin typeface="Times New Roman" panose="02020603050405020304" charset="0"/>
                    <a:cs typeface="Times New Roman" panose="02020603050405020304" charset="0"/>
                    <a:sym typeface="Wingdings" panose="05000000000000000000" pitchFamily="2" charset="2"/>
                  </a:rPr>
                  <a:t>.M</a:t>
                </a:r>
                <a:r>
                  <a:rPr lang="en-US" sz="3200" baseline="-25000" smtClean="0">
                    <a:latin typeface="Times New Roman" panose="02020603050405020304" charset="0"/>
                    <a:cs typeface="Times New Roman" panose="02020603050405020304" charset="0"/>
                    <a:sym typeface="Wingdings" panose="05000000000000000000" pitchFamily="2" charset="2"/>
                  </a:rPr>
                  <a:t>FeCl2</a:t>
                </a:r>
                <a:r>
                  <a:rPr lang="en-US" sz="3200" smtClean="0">
                    <a:latin typeface="Times New Roman" panose="02020603050405020304" charset="0"/>
                    <a:cs typeface="Times New Roman" panose="02020603050405020304" charset="0"/>
                    <a:sym typeface="Wingdings" panose="05000000000000000000" pitchFamily="2" charset="2"/>
                  </a:rPr>
                  <a:t> = 19,7</a:t>
                </a:r>
                <a:endParaRPr lang="en-US" sz="3200" smtClean="0">
                  <a:latin typeface="Times New Roman" panose="02020603050405020304" charset="0"/>
                  <a:cs typeface="Times New Roman" panose="02020603050405020304" charset="0"/>
                  <a:sym typeface="Wingdings" panose="05000000000000000000" pitchFamily="2" charset="2"/>
                </a:endParaRPr>
              </a:p>
              <a:p>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cs typeface="Cambria Math" panose="02040503050406030204" pitchFamily="18" charset="0"/>
                            <a:sym typeface="Wingdings" panose="05000000000000000000" pitchFamily="2" charset="2"/>
                          </a:rPr>
                          <m:t>𝑥</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27</m:t>
                        </m:r>
                      </m:den>
                    </m:f>
                  </m:oMath>
                </a14:m>
                <a:r>
                  <a:rPr lang="en-US" sz="3200" smtClean="0">
                    <a:latin typeface="Times New Roman" panose="02020603050405020304" charset="0"/>
                    <a:cs typeface="Times New Roman" panose="02020603050405020304" charset="0"/>
                    <a:sym typeface="Wingdings" panose="05000000000000000000" pitchFamily="2" charset="2"/>
                  </a:rPr>
                  <a:t>.(27+35,5.3) + </a:t>
                </a:r>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cs typeface="Cambria Math" panose="02040503050406030204" pitchFamily="18" charset="0"/>
                            <a:sym typeface="Wingdings" panose="05000000000000000000" pitchFamily="2" charset="2"/>
                          </a:rPr>
                          <m:t>𝑥</m:t>
                        </m:r>
                      </m:num>
                      <m:den>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56</m:t>
                        </m:r>
                      </m:den>
                    </m:f>
                  </m:oMath>
                </a14:m>
                <a:r>
                  <a:rPr lang="en-US" sz="3200" smtClean="0">
                    <a:latin typeface="Times New Roman" panose="02020603050405020304" charset="0"/>
                    <a:cs typeface="Times New Roman" panose="02020603050405020304" charset="0"/>
                    <a:sym typeface="Wingdings" panose="05000000000000000000" pitchFamily="2" charset="2"/>
                  </a:rPr>
                  <a:t>.(56+35,5.2) = 19,7</a:t>
                </a:r>
                <a:endParaRPr lang="en-US" sz="3200" smtClean="0">
                  <a:latin typeface="Times New Roman" panose="02020603050405020304" charset="0"/>
                  <a:cs typeface="Times New Roman" panose="02020603050405020304" charset="0"/>
                  <a:sym typeface="Wingdings" panose="05000000000000000000" pitchFamily="2" charset="2"/>
                </a:endParaRPr>
              </a:p>
              <a:p>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i="1">
                            <a:latin typeface="Cambria Math" panose="02040503050406030204" pitchFamily="18" charset="0"/>
                            <a:cs typeface="Cambria Math" panose="02040503050406030204" pitchFamily="18" charset="0"/>
                            <a:sym typeface="Wingdings" panose="05000000000000000000" pitchFamily="2" charset="2"/>
                          </a:rPr>
                          <m:t>𝑥</m:t>
                        </m:r>
                      </m:num>
                      <m:den>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27</m:t>
                        </m:r>
                      </m:den>
                    </m:f>
                  </m:oMath>
                </a14:m>
                <a:r>
                  <a:rPr lang="en-US" sz="3200" smtClean="0">
                    <a:latin typeface="Times New Roman" panose="02020603050405020304" charset="0"/>
                    <a:cs typeface="Times New Roman" panose="02020603050405020304" charset="0"/>
                    <a:sym typeface="Wingdings" panose="05000000000000000000" pitchFamily="2" charset="2"/>
                  </a:rPr>
                  <a:t>.133,5 + </a:t>
                </a:r>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cs typeface="Cambria Math" panose="02040503050406030204" pitchFamily="18" charset="0"/>
                            <a:sym typeface="Wingdings" panose="05000000000000000000" pitchFamily="2" charset="2"/>
                          </a:rPr>
                          <m:t>𝑥</m:t>
                        </m:r>
                      </m:num>
                      <m:den>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56</m:t>
                        </m:r>
                      </m:den>
                    </m:f>
                  </m:oMath>
                </a14:m>
                <a:r>
                  <a:rPr lang="en-US" sz="3200" smtClean="0">
                    <a:latin typeface="Times New Roman" panose="02020603050405020304" charset="0"/>
                    <a:cs typeface="Times New Roman" panose="02020603050405020304" charset="0"/>
                    <a:sym typeface="Wingdings" panose="05000000000000000000" pitchFamily="2" charset="2"/>
                  </a:rPr>
                  <a:t>.127 = 19,7</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x = 2,7 (g)</a:t>
                </a:r>
                <a:endParaRPr lang="en-US" sz="3200">
                  <a:latin typeface="Times New Roman" panose="02020603050405020304" charset="0"/>
                  <a:cs typeface="Times New Roman" panose="02020603050405020304" charset="0"/>
                  <a:sym typeface="Wingdings" panose="05000000000000000000" pitchFamily="2" charset="2"/>
                </a:endParaRPr>
              </a:p>
            </p:txBody>
          </p:sp>
        </mc:Choice>
        <mc:Fallback>
          <p:sp>
            <p:nvSpPr>
              <p:cNvPr id="13" name="TextBox 12"/>
              <p:cNvSpPr txBox="1">
                <a:spLocks noRot="1" noChangeAspect="1" noMove="1" noResize="1" noEditPoints="1" noAdjustHandles="1" noChangeArrowheads="1" noChangeShapeType="1" noTextEdit="1"/>
              </p:cNvSpPr>
              <p:nvPr/>
            </p:nvSpPr>
            <p:spPr>
              <a:xfrm>
                <a:off x="7797165" y="6082030"/>
                <a:ext cx="11176635" cy="3477895"/>
              </a:xfrm>
              <a:prstGeom prst="rect">
                <a:avLst/>
              </a:prstGeom>
              <a:blipFill rotWithShape="1">
                <a:blip r:embed="rId10"/>
                <a:stretch>
                  <a:fillRect/>
                </a:stretch>
              </a:blipFill>
            </p:spPr>
            <p:txBody>
              <a:bodyPr/>
              <a:lstStyle/>
              <a:p>
                <a:r>
                  <a:rPr lang="en-US" altLang="en-US">
                    <a:noFill/>
                  </a:rPr>
                  <a:t> </a:t>
                </a:r>
              </a:p>
            </p:txBody>
          </p:sp>
        </mc:Fallback>
      </mc:AlternateContent>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TextBox 3"/>
          <p:cNvSpPr txBox="1"/>
          <p:nvPr/>
        </p:nvSpPr>
        <p:spPr>
          <a:xfrm>
            <a:off x="3212923" y="262602"/>
            <a:ext cx="11862154" cy="2333972"/>
          </a:xfrm>
          <a:prstGeom prst="rect">
            <a:avLst/>
          </a:prstGeom>
        </p:spPr>
        <p:txBody>
          <a:bodyPr lIns="0" tIns="0" rIns="0" bIns="0" rtlCol="0" anchor="t">
            <a:spAutoFit/>
          </a:bodyPr>
          <a:lstStyle/>
          <a:p>
            <a:pPr algn="ctr">
              <a:lnSpc>
                <a:spcPts val="18200"/>
              </a:lnSpc>
            </a:pPr>
            <a:endParaRPr lang="en-US" sz="13000">
              <a:solidFill>
                <a:srgbClr val="665B82"/>
              </a:solidFill>
              <a:latin typeface="Ara Hamah Homs" panose="00000500000000000000"/>
              <a:ea typeface="Ara Hamah Homs" panose="00000500000000000000"/>
              <a:cs typeface="Ara Hamah Homs" panose="00000500000000000000"/>
              <a:sym typeface="Ara Hamah Homs" panose="00000500000000000000"/>
            </a:endParaRPr>
          </a:p>
        </p:txBody>
      </p:sp>
      <p:sp>
        <p:nvSpPr>
          <p:cNvPr id="4" name="Freeform 4"/>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6" name="Freeform 6"/>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a:off x="-189242" y="-443609"/>
            <a:ext cx="5209612" cy="2206024"/>
          </a:xfrm>
          <a:custGeom>
            <a:avLst/>
            <a:gdLst/>
            <a:ahLst/>
            <a:cxnLst/>
            <a:rect l="l" t="t" r="r" b="b"/>
            <a:pathLst>
              <a:path w="5209612" h="2206024">
                <a:moveTo>
                  <a:pt x="5209612" y="0"/>
                </a:moveTo>
                <a:lnTo>
                  <a:pt x="0" y="0"/>
                </a:lnTo>
                <a:lnTo>
                  <a:pt x="0" y="2206023"/>
                </a:lnTo>
                <a:lnTo>
                  <a:pt x="5209612" y="2206023"/>
                </a:lnTo>
                <a:lnTo>
                  <a:pt x="5209612"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17" name="Freeform 17"/>
          <p:cNvSpPr/>
          <p:nvPr/>
        </p:nvSpPr>
        <p:spPr>
          <a:xfrm>
            <a:off x="-59212"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8" name="Freeform 18"/>
          <p:cNvSpPr/>
          <p:nvPr/>
        </p:nvSpPr>
        <p:spPr>
          <a:xfrm>
            <a:off x="73742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9" name="Freeform 19"/>
          <p:cNvSpPr/>
          <p:nvPr/>
        </p:nvSpPr>
        <p:spPr>
          <a:xfrm>
            <a:off x="14803750" y="9792710"/>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TextBox 50"/>
          <p:cNvSpPr txBox="1"/>
          <p:nvPr/>
        </p:nvSpPr>
        <p:spPr>
          <a:xfrm>
            <a:off x="1298115" y="1486400"/>
            <a:ext cx="15846885" cy="4398645"/>
          </a:xfrm>
          <a:prstGeom prst="rect">
            <a:avLst/>
          </a:prstGeom>
        </p:spPr>
        <p:txBody>
          <a:bodyPr wrap="square" lIns="0" tIns="0" rIns="0" bIns="0" rtlCol="0" anchor="t">
            <a:spAutoFit/>
          </a:bodyPr>
          <a:lstStyle/>
          <a:p>
            <a:pPr algn="just">
              <a:lnSpc>
                <a:spcPts val="4900"/>
              </a:lnSpc>
            </a:pPr>
            <a:r>
              <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rPr>
              <a:t>Câu </a:t>
            </a: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10</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Một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loại hợp kim có hai thành phần là nhôm (aluminium) và sắt. Để xác định thành phần phần trăm về khối lượng của hợp kim, người ta làm như sau: lấy 5,5 g hợp kim cắt nhỏ, cho phản ứng hoàn toàn với lượng dư dung dịch HCI. Sau khi kim loại tan hết, cô cạn cẩn thận dung dịch. Cân hỗn hợp chất rắn thu được (gồm AlCl</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và FeCl</a:t>
            </a:r>
            <a:r>
              <a:rPr lang="vi-VN" sz="3500" baseline="-2500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thấy khối lượng là 19,7 g.</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a) Viết PTHH của phản ứng xảy ra.</a:t>
            </a:r>
            <a:endPar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b) Tính phần trăm về khối lượng mỗi kim loại trong hỗn hợp đầu.</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mc:AlternateContent xmlns:mc="http://schemas.openxmlformats.org/markup-compatibility/2006">
        <mc:Choice xmlns:a14="http://schemas.microsoft.com/office/drawing/2010/main" Requires="a14">
          <p:sp>
            <p:nvSpPr>
              <p:cNvPr id="8" name="TextBox 7"/>
              <p:cNvSpPr txBox="1"/>
              <p:nvPr/>
            </p:nvSpPr>
            <p:spPr>
              <a:xfrm>
                <a:off x="605790" y="6057900"/>
                <a:ext cx="6649720" cy="3903345"/>
              </a:xfrm>
              <a:prstGeom prst="rect">
                <a:avLst/>
              </a:prstGeom>
              <a:noFill/>
            </p:spPr>
            <p:txBody>
              <a:bodyPr wrap="square" rtlCol="0">
                <a:spAutoFit/>
              </a:bodyPr>
              <a:lstStyle/>
              <a:p>
                <a:r>
                  <a:rPr lang="en-US" sz="3200" smtClean="0">
                    <a:latin typeface="Times New Roman" panose="02020603050405020304" charset="0"/>
                    <a:cs typeface="Times New Roman" panose="02020603050405020304" charset="0"/>
                  </a:rPr>
                  <a:t>2Al + 6HCl </a:t>
                </a:r>
                <a:r>
                  <a:rPr lang="en-US" sz="3200" smtClean="0">
                    <a:latin typeface="Times New Roman" panose="02020603050405020304" charset="0"/>
                    <a:cs typeface="Times New Roman" panose="02020603050405020304" charset="0"/>
                    <a:sym typeface="Wingdings" panose="05000000000000000000" pitchFamily="2" charset="2"/>
                  </a:rPr>
                  <a:t> 2AlCl</a:t>
                </a:r>
                <a:r>
                  <a:rPr lang="en-US" sz="3200" baseline="-25000" smtClean="0">
                    <a:latin typeface="Times New Roman" panose="02020603050405020304" charset="0"/>
                    <a:cs typeface="Times New Roman" panose="02020603050405020304" charset="0"/>
                    <a:sym typeface="Wingdings" panose="05000000000000000000" pitchFamily="2" charset="2"/>
                  </a:rPr>
                  <a:t>3</a:t>
                </a:r>
                <a:r>
                  <a:rPr lang="en-US" sz="3200" smtClean="0">
                    <a:latin typeface="Times New Roman" panose="02020603050405020304" charset="0"/>
                    <a:cs typeface="Times New Roman" panose="02020603050405020304" charset="0"/>
                    <a:sym typeface="Wingdings" panose="05000000000000000000" pitchFamily="2" charset="2"/>
                  </a:rPr>
                  <a:t> + 3H</a:t>
                </a:r>
                <a:r>
                  <a:rPr lang="en-US" sz="3200" baseline="-25000" smtClean="0">
                    <a:latin typeface="Times New Roman" panose="02020603050405020304" charset="0"/>
                    <a:cs typeface="Times New Roman" panose="02020603050405020304" charset="0"/>
                    <a:sym typeface="Wingdings" panose="05000000000000000000" pitchFamily="2" charset="2"/>
                  </a:rPr>
                  <a:t>2       </a:t>
                </a:r>
                <a:r>
                  <a:rPr lang="en-US" sz="3200" smtClean="0">
                    <a:latin typeface="Times New Roman" panose="02020603050405020304" charset="0"/>
                    <a:cs typeface="Times New Roman" panose="02020603050405020304" charset="0"/>
                    <a:sym typeface="Wingdings" panose="05000000000000000000" pitchFamily="2" charset="2"/>
                  </a:rPr>
                  <a:t>(1)</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1		       2		(mol)</a:t>
                </a:r>
                <a:endParaRPr lang="en-US" sz="3200" smtClean="0">
                  <a:latin typeface="Times New Roman" panose="02020603050405020304" charset="0"/>
                  <a:cs typeface="Times New Roman" panose="02020603050405020304" charset="0"/>
                  <a:sym typeface="Wingdings" panose="05000000000000000000" pitchFamily="2" charset="2"/>
                </a:endParaRPr>
              </a:p>
              <a:p>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cs typeface="Cambria Math" panose="02040503050406030204" pitchFamily="18" charset="0"/>
                            <a:sym typeface="Wingdings" panose="05000000000000000000" pitchFamily="2" charset="2"/>
                          </a:rPr>
                          <m:t>𝑥</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27</m:t>
                        </m:r>
                      </m:den>
                    </m:f>
                  </m:oMath>
                </a14:m>
                <a:r>
                  <a:rPr lang="en-US" sz="3200" smtClean="0">
                    <a:latin typeface="Times New Roman" panose="02020603050405020304" charset="0"/>
                    <a:cs typeface="Times New Roman" panose="02020603050405020304" charset="0"/>
                    <a:sym typeface="Wingdings" panose="05000000000000000000" pitchFamily="2" charset="2"/>
                  </a:rPr>
                  <a:t>		      </a:t>
                </a:r>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cs typeface="Cambria Math" panose="02040503050406030204" pitchFamily="18" charset="0"/>
                            <a:sym typeface="Wingdings" panose="05000000000000000000" pitchFamily="2" charset="2"/>
                          </a:rPr>
                          <m:t>𝑥</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27</m:t>
                        </m:r>
                      </m:den>
                    </m:f>
                  </m:oMath>
                </a14:m>
                <a:r>
                  <a:rPr lang="en-US" sz="3200" smtClean="0">
                    <a:latin typeface="Times New Roman" panose="02020603050405020304" charset="0"/>
                    <a:cs typeface="Times New Roman" panose="02020603050405020304" charset="0"/>
                    <a:sym typeface="Wingdings" panose="05000000000000000000" pitchFamily="2" charset="2"/>
                  </a:rPr>
                  <a:t> 		(mol)</a:t>
                </a:r>
                <a:endParaRPr lang="en-US" sz="3200" smtClean="0">
                  <a:latin typeface="Times New Roman" panose="02020603050405020304" charset="0"/>
                  <a:cs typeface="Times New Roman" panose="02020603050405020304" charset="0"/>
                  <a:sym typeface="Wingdings" panose="05000000000000000000" pitchFamily="2" charset="2"/>
                </a:endParaRPr>
              </a:p>
              <a:p>
                <a:endParaRPr lang="en-US" sz="320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Fe + 2HCl  FeCl</a:t>
                </a:r>
                <a:r>
                  <a:rPr lang="en-US" sz="3200" baseline="-25000" smtClean="0">
                    <a:latin typeface="Times New Roman" panose="02020603050405020304" charset="0"/>
                    <a:cs typeface="Times New Roman" panose="02020603050405020304" charset="0"/>
                    <a:sym typeface="Wingdings" panose="05000000000000000000" pitchFamily="2" charset="2"/>
                  </a:rPr>
                  <a:t>2</a:t>
                </a:r>
                <a:r>
                  <a:rPr lang="en-US" sz="3200" smtClean="0">
                    <a:latin typeface="Times New Roman" panose="02020603050405020304" charset="0"/>
                    <a:cs typeface="Times New Roman" panose="02020603050405020304" charset="0"/>
                    <a:sym typeface="Wingdings" panose="05000000000000000000" pitchFamily="2" charset="2"/>
                  </a:rPr>
                  <a:t> + H</a:t>
                </a:r>
                <a:r>
                  <a:rPr lang="en-US" sz="3200" baseline="-25000" smtClean="0">
                    <a:latin typeface="Times New Roman" panose="02020603050405020304" charset="0"/>
                    <a:cs typeface="Times New Roman" panose="02020603050405020304" charset="0"/>
                    <a:sym typeface="Wingdings" panose="05000000000000000000" pitchFamily="2" charset="2"/>
                  </a:rPr>
                  <a:t>2 </a:t>
                </a:r>
                <a:r>
                  <a:rPr lang="en-US" sz="3200">
                    <a:latin typeface="Times New Roman" panose="02020603050405020304" charset="0"/>
                    <a:cs typeface="Times New Roman" panose="02020603050405020304" charset="0"/>
                    <a:sym typeface="Wingdings" panose="05000000000000000000" pitchFamily="2" charset="2"/>
                  </a:rPr>
                  <a:t>	</a:t>
                </a:r>
                <a:r>
                  <a:rPr lang="en-US" sz="3200" smtClean="0">
                    <a:latin typeface="Times New Roman" panose="02020603050405020304" charset="0"/>
                    <a:cs typeface="Times New Roman" panose="02020603050405020304" charset="0"/>
                    <a:sym typeface="Wingdings" panose="05000000000000000000" pitchFamily="2" charset="2"/>
                  </a:rPr>
                  <a:t>(2)</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1		       1		(mol)</a:t>
                </a:r>
                <a:endParaRPr lang="en-US" sz="3200" smtClean="0">
                  <a:latin typeface="Times New Roman" panose="02020603050405020304" charset="0"/>
                  <a:cs typeface="Times New Roman" panose="02020603050405020304" charset="0"/>
                  <a:sym typeface="Wingdings" panose="05000000000000000000" pitchFamily="2" charset="2"/>
                </a:endParaRPr>
              </a:p>
              <a:p>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cs typeface="Cambria Math" panose="02040503050406030204" pitchFamily="18" charset="0"/>
                            <a:sym typeface="Wingdings" panose="05000000000000000000" pitchFamily="2" charset="2"/>
                          </a:rPr>
                          <m:t>𝑥</m:t>
                        </m:r>
                      </m:num>
                      <m:den>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56</m:t>
                        </m:r>
                      </m:den>
                    </m:f>
                  </m:oMath>
                </a14:m>
                <a:r>
                  <a:rPr lang="en-US" sz="3200" smtClean="0">
                    <a:latin typeface="Times New Roman" panose="02020603050405020304" charset="0"/>
                    <a:cs typeface="Times New Roman" panose="02020603050405020304" charset="0"/>
                    <a:sym typeface="Wingdings" panose="05000000000000000000" pitchFamily="2" charset="2"/>
                  </a:rPr>
                  <a:t>		   </a:t>
                </a:r>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i="1">
                            <a:latin typeface="Cambria Math" panose="02040503050406030204" pitchFamily="18" charset="0"/>
                            <a:cs typeface="Cambria Math" panose="02040503050406030204" pitchFamily="18" charset="0"/>
                            <a:sym typeface="Wingdings" panose="05000000000000000000" pitchFamily="2" charset="2"/>
                          </a:rPr>
                          <m:t>𝑥</m:t>
                        </m:r>
                      </m:num>
                      <m:den>
                        <m:r>
                          <a:rPr lang="en-US" sz="3200" i="1">
                            <a:latin typeface="Cambria Math" panose="02040503050406030204" pitchFamily="18" charset="0"/>
                            <a:ea typeface="MS Mincho" charset="0"/>
                            <a:cs typeface="Cambria Math" panose="02040503050406030204" pitchFamily="18" charset="0"/>
                            <a:sym typeface="Wingdings" panose="05000000000000000000" pitchFamily="2" charset="2"/>
                          </a:rPr>
                          <m:t>56</m:t>
                        </m:r>
                      </m:den>
                    </m:f>
                  </m:oMath>
                </a14:m>
                <a:r>
                  <a:rPr lang="en-US" sz="3200" smtClean="0">
                    <a:latin typeface="Times New Roman" panose="02020603050405020304" charset="0"/>
                    <a:cs typeface="Times New Roman" panose="02020603050405020304" charset="0"/>
                    <a:sym typeface="Wingdings" panose="05000000000000000000" pitchFamily="2" charset="2"/>
                  </a:rPr>
                  <a:t> 		(mol)</a:t>
                </a:r>
                <a:endParaRPr lang="en-US" sz="3200">
                  <a:latin typeface="Times New Roman" panose="02020603050405020304" charset="0"/>
                  <a:cs typeface="Times New Roman" panose="02020603050405020304" charset="0"/>
                  <a:sym typeface="Wingdings" panose="05000000000000000000" pitchFamily="2" charset="2"/>
                </a:endParaRPr>
              </a:p>
            </p:txBody>
          </p:sp>
        </mc:Choice>
        <mc:Fallback>
          <p:sp>
            <p:nvSpPr>
              <p:cNvPr id="8" name="TextBox 7"/>
              <p:cNvSpPr txBox="1">
                <a:spLocks noRot="1" noChangeAspect="1" noMove="1" noResize="1" noEditPoints="1" noAdjustHandles="1" noChangeArrowheads="1" noChangeShapeType="1" noTextEdit="1"/>
              </p:cNvSpPr>
              <p:nvPr/>
            </p:nvSpPr>
            <p:spPr>
              <a:xfrm>
                <a:off x="605790" y="6057900"/>
                <a:ext cx="6649720" cy="3903345"/>
              </a:xfrm>
              <a:prstGeom prst="rect">
                <a:avLst/>
              </a:prstGeom>
              <a:blipFill rotWithShape="1">
                <a:blip r:embed="rId9"/>
                <a:stretch>
                  <a:fillRect/>
                </a:stretch>
              </a:blipFill>
            </p:spPr>
            <p:txBody>
              <a:bodyPr/>
              <a:lstStyle/>
              <a:p>
                <a:r>
                  <a:rPr lang="en-US" altLang="en-US">
                    <a:noFill/>
                  </a:rPr>
                  <a:t> </a:t>
                </a:r>
              </a:p>
            </p:txBody>
          </p:sp>
        </mc:Fallback>
      </mc:AlternateContent>
      <mc:AlternateContent xmlns:mc="http://schemas.openxmlformats.org/markup-compatibility/2006">
        <mc:Choice xmlns:a14="http://schemas.microsoft.com/office/drawing/2010/main" Requires="a14">
          <p:sp>
            <p:nvSpPr>
              <p:cNvPr id="13" name="TextBox 12"/>
              <p:cNvSpPr txBox="1"/>
              <p:nvPr/>
            </p:nvSpPr>
            <p:spPr>
              <a:xfrm>
                <a:off x="8001000" y="6387106"/>
                <a:ext cx="9906000" cy="2799715"/>
              </a:xfrm>
              <a:prstGeom prst="rect">
                <a:avLst/>
              </a:prstGeom>
              <a:noFill/>
            </p:spPr>
            <p:txBody>
              <a:bodyPr wrap="square" rtlCol="0">
                <a:spAutoFit/>
              </a:bodyPr>
              <a:lstStyle/>
              <a:p>
                <a:r>
                  <a:rPr lang="en-US" sz="3200" smtClean="0">
                    <a:latin typeface="Times New Roman" panose="02020603050405020304" charset="0"/>
                    <a:cs typeface="Times New Roman" panose="02020603050405020304" charset="0"/>
                    <a:sym typeface="Wingdings" panose="05000000000000000000" pitchFamily="2" charset="2"/>
                  </a:rPr>
                  <a:t>x = 2,7 (g)</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Phần trăm của nhôm có trong hợp kim là:</a:t>
                </a:r>
                <a:endParaRPr lang="en-US" sz="3200" smtClean="0">
                  <a:latin typeface="Times New Roman" panose="02020603050405020304" charset="0"/>
                  <a:cs typeface="Times New Roman" panose="02020603050405020304" charset="0"/>
                  <a:sym typeface="Wingdings" panose="05000000000000000000" pitchFamily="2" charset="2"/>
                </a:endParaRPr>
              </a:p>
              <a:p>
                <a14:m>
                  <m:oMath xmlns:m="http://schemas.openxmlformats.org/officeDocument/2006/math">
                    <m:f>
                      <m:fPr>
                        <m:ctrlPr>
                          <a:rPr lang="en-US" sz="3200" i="1">
                            <a:latin typeface="Cambria Math" panose="02040503050406030204" pitchFamily="18" charset="0"/>
                            <a:cs typeface="Cambria Math" panose="02040503050406030204" pitchFamily="18" charset="0"/>
                            <a:sym typeface="Wingdings" panose="05000000000000000000" pitchFamily="2" charset="2"/>
                          </a:rPr>
                        </m:ctrlPr>
                      </m:fPr>
                      <m:num>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2</m:t>
                        </m:r>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7</m:t>
                        </m:r>
                      </m:num>
                      <m:den>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5</m:t>
                        </m:r>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m:t>
                        </m:r>
                        <m:r>
                          <a:rPr lang="en-US" sz="3200" b="0" i="1" smtClean="0">
                            <a:latin typeface="Cambria Math" panose="02040503050406030204" pitchFamily="18" charset="0"/>
                            <a:ea typeface="MS Mincho" charset="0"/>
                            <a:cs typeface="Cambria Math" panose="02040503050406030204" pitchFamily="18" charset="0"/>
                            <a:sym typeface="Wingdings" panose="05000000000000000000" pitchFamily="2" charset="2"/>
                          </a:rPr>
                          <m:t>5</m:t>
                        </m:r>
                      </m:den>
                    </m:f>
                  </m:oMath>
                </a14:m>
                <a:r>
                  <a:rPr lang="en-US" sz="3200" smtClean="0">
                    <a:latin typeface="Times New Roman" panose="02020603050405020304" charset="0"/>
                    <a:cs typeface="Times New Roman" panose="02020603050405020304" charset="0"/>
                    <a:sym typeface="Wingdings" panose="05000000000000000000" pitchFamily="2" charset="2"/>
                  </a:rPr>
                  <a:t>.100%=49,09%</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Phần tram của sắt có trong hợp kim là:</a:t>
                </a:r>
                <a:endParaRPr lang="en-US" sz="3200" smtClean="0">
                  <a:latin typeface="Times New Roman" panose="02020603050405020304" charset="0"/>
                  <a:cs typeface="Times New Roman" panose="02020603050405020304" charset="0"/>
                  <a:sym typeface="Wingdings" panose="05000000000000000000" pitchFamily="2" charset="2"/>
                </a:endParaRPr>
              </a:p>
              <a:p>
                <a:r>
                  <a:rPr lang="en-US" sz="3200" smtClean="0">
                    <a:latin typeface="Times New Roman" panose="02020603050405020304" charset="0"/>
                    <a:cs typeface="Times New Roman" panose="02020603050405020304" charset="0"/>
                    <a:sym typeface="Wingdings" panose="05000000000000000000" pitchFamily="2" charset="2"/>
                  </a:rPr>
                  <a:t>100% - 49,09% = 50,91%</a:t>
                </a:r>
                <a:endParaRPr lang="en-US" sz="3200">
                  <a:latin typeface="Times New Roman" panose="02020603050405020304" charset="0"/>
                  <a:cs typeface="Times New Roman" panose="02020603050405020304" charset="0"/>
                  <a:sym typeface="Wingdings" panose="05000000000000000000" pitchFamily="2" charset="2"/>
                </a:endParaRPr>
              </a:p>
            </p:txBody>
          </p:sp>
        </mc:Choice>
        <mc:Fallback>
          <p:sp>
            <p:nvSpPr>
              <p:cNvPr id="13" name="TextBox 12"/>
              <p:cNvSpPr txBox="1">
                <a:spLocks noRot="1" noChangeAspect="1" noMove="1" noResize="1" noEditPoints="1" noAdjustHandles="1" noChangeArrowheads="1" noChangeShapeType="1" noTextEdit="1"/>
              </p:cNvSpPr>
              <p:nvPr/>
            </p:nvSpPr>
            <p:spPr>
              <a:xfrm>
                <a:off x="8001000" y="6387106"/>
                <a:ext cx="9906000" cy="2799715"/>
              </a:xfrm>
              <a:prstGeom prst="rect">
                <a:avLst/>
              </a:prstGeom>
              <a:blipFill rotWithShape="1">
                <a:blip r:embed="rId10"/>
                <a:stretch>
                  <a:fillRect t="-10" b="10"/>
                </a:stretch>
              </a:blipFill>
            </p:spPr>
            <p:txBody>
              <a:bodyPr/>
              <a:lstStyle/>
              <a:p>
                <a:r>
                  <a:rPr lang="en-US" altLang="en-US">
                    <a:noFill/>
                  </a:rPr>
                  <a:t> </a:t>
                </a:r>
              </a:p>
            </p:txBody>
          </p:sp>
        </mc:Fallback>
      </mc:AlternateContent>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a:off x="550819" y="426786"/>
            <a:ext cx="5047274" cy="1484492"/>
          </a:xfrm>
          <a:custGeom>
            <a:avLst/>
            <a:gdLst/>
            <a:ahLst/>
            <a:cxnLst/>
            <a:rect l="l" t="t" r="r" b="b"/>
            <a:pathLst>
              <a:path w="5047274" h="1484492">
                <a:moveTo>
                  <a:pt x="0" y="0"/>
                </a:moveTo>
                <a:lnTo>
                  <a:pt x="5047275" y="0"/>
                </a:lnTo>
                <a:lnTo>
                  <a:pt x="5047275" y="1484493"/>
                </a:lnTo>
                <a:lnTo>
                  <a:pt x="0" y="1484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TextBox 38"/>
          <p:cNvSpPr txBox="1"/>
          <p:nvPr/>
        </p:nvSpPr>
        <p:spPr>
          <a:xfrm>
            <a:off x="4509453" y="296704"/>
            <a:ext cx="9269093" cy="1538605"/>
          </a:xfrm>
          <a:prstGeom prst="rect">
            <a:avLst/>
          </a:prstGeom>
        </p:spPr>
        <p:txBody>
          <a:bodyPr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Bài tập về nhà</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42" name="Freeform 42"/>
          <p:cNvSpPr/>
          <p:nvPr/>
        </p:nvSpPr>
        <p:spPr>
          <a:xfrm>
            <a:off x="12703862" y="8670503"/>
            <a:ext cx="5047274" cy="1484492"/>
          </a:xfrm>
          <a:custGeom>
            <a:avLst/>
            <a:gdLst/>
            <a:ahLst/>
            <a:cxnLst/>
            <a:rect l="l" t="t" r="r" b="b"/>
            <a:pathLst>
              <a:path w="5047274" h="1484492">
                <a:moveTo>
                  <a:pt x="0" y="0"/>
                </a:moveTo>
                <a:lnTo>
                  <a:pt x="5047275" y="0"/>
                </a:lnTo>
                <a:lnTo>
                  <a:pt x="5047275" y="1484492"/>
                </a:lnTo>
                <a:lnTo>
                  <a:pt x="0" y="148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 name="TextBox 2"/>
          <p:cNvSpPr txBox="1"/>
          <p:nvPr/>
        </p:nvSpPr>
        <p:spPr>
          <a:xfrm>
            <a:off x="2438400" y="2400300"/>
            <a:ext cx="13792200" cy="5507990"/>
          </a:xfrm>
          <a:prstGeom prst="rect">
            <a:avLst/>
          </a:prstGeom>
          <a:noFill/>
        </p:spPr>
        <p:txBody>
          <a:bodyPr wrap="square" rtlCol="0">
            <a:spAutoFit/>
          </a:bodyPr>
          <a:lstStyle/>
          <a:p>
            <a:r>
              <a:rPr lang="en-US" sz="4400" b="1" smtClean="0">
                <a:latin typeface="Times New Roman" panose="02020603050405020304" charset="0"/>
                <a:cs typeface="Times New Roman" panose="02020603050405020304" charset="0"/>
              </a:rPr>
              <a:t>Bài 1: Hoàn thành các phương trình hoá học sau:</a:t>
            </a:r>
            <a:endParaRPr lang="en-US" sz="4400" b="1" smtClean="0">
              <a:latin typeface="Times New Roman" panose="02020603050405020304" charset="0"/>
              <a:cs typeface="Times New Roman" panose="02020603050405020304" charset="0"/>
            </a:endParaRPr>
          </a:p>
          <a:p>
            <a:pPr marL="514350" indent="-514350">
              <a:buAutoNum type="alphaLcParenR"/>
            </a:pPr>
            <a:r>
              <a:rPr lang="en-US" sz="4400">
                <a:latin typeface="Times New Roman" panose="02020603050405020304" charset="0"/>
                <a:cs typeface="Times New Roman" panose="02020603050405020304" charset="0"/>
              </a:rPr>
              <a:t>K</a:t>
            </a:r>
            <a:r>
              <a:rPr lang="en-US" sz="4400" smtClean="0">
                <a:latin typeface="Times New Roman" panose="02020603050405020304" charset="0"/>
                <a:cs typeface="Times New Roman" panose="02020603050405020304" charset="0"/>
              </a:rPr>
              <a:t> + HCl </a:t>
            </a:r>
            <a:r>
              <a:rPr lang="en-US" sz="4400" smtClean="0">
                <a:latin typeface="Times New Roman" panose="02020603050405020304" charset="0"/>
                <a:cs typeface="Times New Roman" panose="02020603050405020304" charset="0"/>
                <a:sym typeface="Wingdings" panose="05000000000000000000" pitchFamily="2" charset="2"/>
              </a:rPr>
              <a:t></a:t>
            </a:r>
            <a:endParaRPr lang="en-US" sz="4400" smtClean="0">
              <a:latin typeface="Times New Roman" panose="02020603050405020304" charset="0"/>
              <a:cs typeface="Times New Roman" panose="02020603050405020304" charset="0"/>
              <a:sym typeface="Wingdings" panose="05000000000000000000" pitchFamily="2" charset="2"/>
            </a:endParaRPr>
          </a:p>
          <a:p>
            <a:pPr marL="514350" indent="-514350">
              <a:buAutoNum type="alphaLcParenR"/>
            </a:pPr>
            <a:r>
              <a:rPr lang="en-US" sz="4400" smtClean="0">
                <a:latin typeface="Times New Roman" panose="02020603050405020304" charset="0"/>
                <a:cs typeface="Times New Roman" panose="02020603050405020304" charset="0"/>
                <a:sym typeface="Wingdings" panose="05000000000000000000" pitchFamily="2" charset="2"/>
              </a:rPr>
              <a:t>Ca + H</a:t>
            </a:r>
            <a:r>
              <a:rPr lang="en-US" sz="4400" baseline="-25000" smtClean="0">
                <a:latin typeface="Times New Roman" panose="02020603050405020304" charset="0"/>
                <a:cs typeface="Times New Roman" panose="02020603050405020304" charset="0"/>
                <a:sym typeface="Wingdings" panose="05000000000000000000" pitchFamily="2" charset="2"/>
              </a:rPr>
              <a:t>2</a:t>
            </a:r>
            <a:r>
              <a:rPr lang="en-US" sz="4400" smtClean="0">
                <a:latin typeface="Times New Roman" panose="02020603050405020304" charset="0"/>
                <a:cs typeface="Times New Roman" panose="02020603050405020304" charset="0"/>
                <a:sym typeface="Wingdings" panose="05000000000000000000" pitchFamily="2" charset="2"/>
              </a:rPr>
              <a:t>SO</a:t>
            </a:r>
            <a:r>
              <a:rPr lang="en-US" sz="4400" baseline="-25000" smtClean="0">
                <a:latin typeface="Times New Roman" panose="02020603050405020304" charset="0"/>
                <a:cs typeface="Times New Roman" panose="02020603050405020304" charset="0"/>
                <a:sym typeface="Wingdings" panose="05000000000000000000" pitchFamily="2" charset="2"/>
              </a:rPr>
              <a:t>4</a:t>
            </a:r>
            <a:r>
              <a:rPr lang="en-US" sz="4400" smtClean="0">
                <a:latin typeface="Times New Roman" panose="02020603050405020304" charset="0"/>
                <a:cs typeface="Times New Roman" panose="02020603050405020304" charset="0"/>
                <a:sym typeface="Wingdings" panose="05000000000000000000" pitchFamily="2" charset="2"/>
              </a:rPr>
              <a:t> </a:t>
            </a:r>
            <a:endParaRPr lang="en-US" sz="4400" smtClean="0">
              <a:latin typeface="Times New Roman" panose="02020603050405020304" charset="0"/>
              <a:cs typeface="Times New Roman" panose="02020603050405020304" charset="0"/>
              <a:sym typeface="Wingdings" panose="05000000000000000000" pitchFamily="2" charset="2"/>
            </a:endParaRPr>
          </a:p>
          <a:p>
            <a:pPr marL="514350" indent="-514350">
              <a:buAutoNum type="alphaLcParenR"/>
            </a:pPr>
            <a:r>
              <a:rPr lang="en-US" sz="4400" smtClean="0">
                <a:latin typeface="Times New Roman" panose="02020603050405020304" charset="0"/>
                <a:cs typeface="Times New Roman" panose="02020603050405020304" charset="0"/>
                <a:sym typeface="Wingdings" panose="05000000000000000000" pitchFamily="2" charset="2"/>
              </a:rPr>
              <a:t>Al + HCl </a:t>
            </a:r>
            <a:endParaRPr lang="en-US" sz="4400" smtClean="0">
              <a:latin typeface="Times New Roman" panose="02020603050405020304" charset="0"/>
              <a:cs typeface="Times New Roman" panose="02020603050405020304" charset="0"/>
              <a:sym typeface="Wingdings" panose="05000000000000000000" pitchFamily="2" charset="2"/>
            </a:endParaRPr>
          </a:p>
          <a:p>
            <a:pPr marL="514350" indent="-514350">
              <a:buAutoNum type="alphaLcParenR"/>
            </a:pPr>
            <a:r>
              <a:rPr lang="en-US" sz="4400" smtClean="0">
                <a:latin typeface="Times New Roman" panose="02020603050405020304" charset="0"/>
                <a:cs typeface="Times New Roman" panose="02020603050405020304" charset="0"/>
              </a:rPr>
              <a:t>Mg + CH</a:t>
            </a:r>
            <a:r>
              <a:rPr lang="en-US" sz="4400" baseline="-25000" smtClean="0">
                <a:latin typeface="Times New Roman" panose="02020603050405020304" charset="0"/>
                <a:cs typeface="Times New Roman" panose="02020603050405020304" charset="0"/>
              </a:rPr>
              <a:t>3</a:t>
            </a:r>
            <a:r>
              <a:rPr lang="en-US" sz="4400" smtClean="0">
                <a:latin typeface="Times New Roman" panose="02020603050405020304" charset="0"/>
                <a:cs typeface="Times New Roman" panose="02020603050405020304" charset="0"/>
              </a:rPr>
              <a:t>COOH </a:t>
            </a:r>
            <a:r>
              <a:rPr lang="en-US" sz="4400" smtClean="0">
                <a:latin typeface="Times New Roman" panose="02020603050405020304" charset="0"/>
                <a:cs typeface="Times New Roman" panose="02020603050405020304" charset="0"/>
                <a:sym typeface="Wingdings" panose="05000000000000000000" pitchFamily="2" charset="2"/>
              </a:rPr>
              <a:t></a:t>
            </a:r>
            <a:endParaRPr lang="en-US" sz="4400" smtClean="0">
              <a:latin typeface="Times New Roman" panose="02020603050405020304" charset="0"/>
              <a:cs typeface="Times New Roman" panose="02020603050405020304" charset="0"/>
              <a:sym typeface="Wingdings" panose="05000000000000000000" pitchFamily="2" charset="2"/>
            </a:endParaRPr>
          </a:p>
          <a:p>
            <a:pPr marL="514350" indent="-514350">
              <a:buAutoNum type="alphaLcParenR"/>
            </a:pPr>
            <a:r>
              <a:rPr lang="en-US" sz="4400" smtClean="0">
                <a:latin typeface="Times New Roman" panose="02020603050405020304" charset="0"/>
                <a:cs typeface="Times New Roman" panose="02020603050405020304" charset="0"/>
              </a:rPr>
              <a:t>Zn + HCl </a:t>
            </a:r>
            <a:r>
              <a:rPr lang="en-US" sz="4400" smtClean="0">
                <a:latin typeface="Times New Roman" panose="02020603050405020304" charset="0"/>
                <a:cs typeface="Times New Roman" panose="02020603050405020304" charset="0"/>
                <a:sym typeface="Wingdings" panose="05000000000000000000" pitchFamily="2" charset="2"/>
              </a:rPr>
              <a:t></a:t>
            </a:r>
            <a:endParaRPr lang="en-US" sz="4400" smtClean="0">
              <a:latin typeface="Times New Roman" panose="02020603050405020304" charset="0"/>
              <a:cs typeface="Times New Roman" panose="02020603050405020304" charset="0"/>
              <a:sym typeface="Wingdings" panose="05000000000000000000" pitchFamily="2" charset="2"/>
            </a:endParaRPr>
          </a:p>
          <a:p>
            <a:pPr marL="514350" indent="-514350">
              <a:buAutoNum type="alphaLcParenR"/>
            </a:pPr>
            <a:r>
              <a:rPr lang="en-US" sz="4400" smtClean="0">
                <a:latin typeface="Times New Roman" panose="02020603050405020304" charset="0"/>
                <a:cs typeface="Times New Roman" panose="02020603050405020304" charset="0"/>
                <a:sym typeface="Wingdings" panose="05000000000000000000" pitchFamily="2" charset="2"/>
              </a:rPr>
              <a:t>Fe +</a:t>
            </a:r>
            <a:r>
              <a:rPr lang="en-US" sz="4400" baseline="-25000">
                <a:latin typeface="Times New Roman" panose="02020603050405020304" charset="0"/>
                <a:cs typeface="Times New Roman" panose="02020603050405020304" charset="0"/>
                <a:sym typeface="Wingdings" panose="05000000000000000000" pitchFamily="2" charset="2"/>
              </a:rPr>
              <a:t> </a:t>
            </a:r>
            <a:r>
              <a:rPr lang="en-US" sz="4400" smtClean="0">
                <a:latin typeface="Times New Roman" panose="02020603050405020304" charset="0"/>
                <a:cs typeface="Times New Roman" panose="02020603050405020304" charset="0"/>
                <a:sym typeface="Wingdings" panose="05000000000000000000" pitchFamily="2" charset="2"/>
              </a:rPr>
              <a:t>CH</a:t>
            </a:r>
            <a:r>
              <a:rPr lang="en-US" sz="4400" baseline="-25000" smtClean="0">
                <a:latin typeface="Times New Roman" panose="02020603050405020304" charset="0"/>
                <a:cs typeface="Times New Roman" panose="02020603050405020304" charset="0"/>
                <a:sym typeface="Wingdings" panose="05000000000000000000" pitchFamily="2" charset="2"/>
              </a:rPr>
              <a:t>3</a:t>
            </a:r>
            <a:r>
              <a:rPr lang="en-US" sz="4400" smtClean="0">
                <a:latin typeface="Times New Roman" panose="02020603050405020304" charset="0"/>
                <a:cs typeface="Times New Roman" panose="02020603050405020304" charset="0"/>
                <a:sym typeface="Wingdings" panose="05000000000000000000" pitchFamily="2" charset="2"/>
              </a:rPr>
              <a:t>COOH  </a:t>
            </a:r>
            <a:endParaRPr lang="en-US" sz="4400" smtClean="0">
              <a:latin typeface="Times New Roman" panose="02020603050405020304" charset="0"/>
              <a:cs typeface="Times New Roman" panose="02020603050405020304" charset="0"/>
              <a:sym typeface="Wingdings" panose="05000000000000000000" pitchFamily="2" charset="2"/>
            </a:endParaRPr>
          </a:p>
          <a:p>
            <a:pPr marL="514350" indent="-514350">
              <a:buAutoNum type="alphaLcParenR"/>
            </a:pPr>
            <a:endParaRPr lang="en-US" sz="44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a:off x="550819" y="426786"/>
            <a:ext cx="5047274" cy="1484492"/>
          </a:xfrm>
          <a:custGeom>
            <a:avLst/>
            <a:gdLst/>
            <a:ahLst/>
            <a:cxnLst/>
            <a:rect l="l" t="t" r="r" b="b"/>
            <a:pathLst>
              <a:path w="5047274" h="1484492">
                <a:moveTo>
                  <a:pt x="0" y="0"/>
                </a:moveTo>
                <a:lnTo>
                  <a:pt x="5047275" y="0"/>
                </a:lnTo>
                <a:lnTo>
                  <a:pt x="5047275" y="1484493"/>
                </a:lnTo>
                <a:lnTo>
                  <a:pt x="0" y="1484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TextBox 38"/>
          <p:cNvSpPr txBox="1"/>
          <p:nvPr/>
        </p:nvSpPr>
        <p:spPr>
          <a:xfrm>
            <a:off x="4509453" y="296704"/>
            <a:ext cx="9269093" cy="1538605"/>
          </a:xfrm>
          <a:prstGeom prst="rect">
            <a:avLst/>
          </a:prstGeom>
        </p:spPr>
        <p:txBody>
          <a:bodyPr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Bài tập về nhà</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42" name="Freeform 42"/>
          <p:cNvSpPr/>
          <p:nvPr/>
        </p:nvSpPr>
        <p:spPr>
          <a:xfrm>
            <a:off x="12703862" y="8670503"/>
            <a:ext cx="5047274" cy="1484492"/>
          </a:xfrm>
          <a:custGeom>
            <a:avLst/>
            <a:gdLst/>
            <a:ahLst/>
            <a:cxnLst/>
            <a:rect l="l" t="t" r="r" b="b"/>
            <a:pathLst>
              <a:path w="5047274" h="1484492">
                <a:moveTo>
                  <a:pt x="0" y="0"/>
                </a:moveTo>
                <a:lnTo>
                  <a:pt x="5047275" y="0"/>
                </a:lnTo>
                <a:lnTo>
                  <a:pt x="5047275" y="1484492"/>
                </a:lnTo>
                <a:lnTo>
                  <a:pt x="0" y="148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4" name="Group 3"/>
          <p:cNvGrpSpPr/>
          <p:nvPr/>
        </p:nvGrpSpPr>
        <p:grpSpPr>
          <a:xfrm>
            <a:off x="1676400" y="1764352"/>
            <a:ext cx="14636512" cy="8214546"/>
            <a:chOff x="1676400" y="1764352"/>
            <a:chExt cx="14636512" cy="8214546"/>
          </a:xfrm>
        </p:grpSpPr>
        <p:pic>
          <p:nvPicPr>
            <p:cNvPr id="43" name="Picture 42"/>
            <p:cNvPicPr>
              <a:picLocks noChangeAspect="1"/>
            </p:cNvPicPr>
            <p:nvPr/>
          </p:nvPicPr>
          <p:blipFill>
            <a:blip r:embed="rId9"/>
            <a:stretch>
              <a:fillRect/>
            </a:stretch>
          </p:blipFill>
          <p:spPr>
            <a:xfrm>
              <a:off x="1676400" y="1764352"/>
              <a:ext cx="14636512" cy="8214546"/>
            </a:xfrm>
            <a:prstGeom prst="rect">
              <a:avLst/>
            </a:prstGeom>
          </p:spPr>
        </p:pic>
        <p:sp>
          <p:nvSpPr>
            <p:cNvPr id="3" name="TextBox 2"/>
            <p:cNvSpPr txBox="1"/>
            <p:nvPr/>
          </p:nvSpPr>
          <p:spPr>
            <a:xfrm>
              <a:off x="1676400" y="1764352"/>
              <a:ext cx="1143000" cy="1168400"/>
            </a:xfrm>
            <a:prstGeom prst="rect">
              <a:avLst/>
            </a:prstGeom>
            <a:solidFill>
              <a:schemeClr val="bg1"/>
            </a:solidFill>
          </p:spPr>
          <p:txBody>
            <a:bodyPr wrap="square" rtlCol="0">
              <a:spAutoFit/>
            </a:bodyPr>
            <a:lstStyle/>
            <a:p>
              <a:r>
                <a:rPr lang="en-US" sz="3500" b="1" smtClean="0">
                  <a:latin typeface="Times New Roman" panose="02020603050405020304" charset="0"/>
                  <a:cs typeface="Times New Roman" panose="02020603050405020304" charset="0"/>
                </a:rPr>
                <a:t>Bài 2</a:t>
              </a:r>
              <a:endParaRPr lang="en-US" sz="3500" b="1" smtClean="0">
                <a:latin typeface="Times New Roman" panose="02020603050405020304" charset="0"/>
                <a:cs typeface="Times New Roman" panose="02020603050405020304" charset="0"/>
              </a:endParaRPr>
            </a:p>
          </p:txBody>
        </p:sp>
        <p:sp>
          <p:nvSpPr>
            <p:cNvPr id="12" name="TextBox 11"/>
            <p:cNvSpPr txBox="1"/>
            <p:nvPr/>
          </p:nvSpPr>
          <p:spPr>
            <a:xfrm>
              <a:off x="1676400" y="5402659"/>
              <a:ext cx="1143000" cy="630942"/>
            </a:xfrm>
            <a:prstGeom prst="rect">
              <a:avLst/>
            </a:prstGeom>
            <a:solidFill>
              <a:schemeClr val="bg1"/>
            </a:solidFill>
          </p:spPr>
          <p:txBody>
            <a:bodyPr wrap="square" rtlCol="0">
              <a:spAutoFit/>
            </a:bodyPr>
            <a:lstStyle/>
            <a:p>
              <a:r>
                <a:rPr lang="en-US" sz="3500" b="1" smtClean="0">
                  <a:latin typeface="Times New Roman" panose="02020603050405020304" charset="0"/>
                  <a:cs typeface="Times New Roman" panose="02020603050405020304" charset="0"/>
                </a:rPr>
                <a:t>Bài 3</a:t>
              </a:r>
              <a:endParaRPr lang="en-US" sz="3500" b="1" smtClean="0">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7" name="Freeform 37"/>
          <p:cNvSpPr/>
          <p:nvPr/>
        </p:nvSpPr>
        <p:spPr>
          <a:xfrm>
            <a:off x="550819" y="426786"/>
            <a:ext cx="5047274" cy="1484492"/>
          </a:xfrm>
          <a:custGeom>
            <a:avLst/>
            <a:gdLst/>
            <a:ahLst/>
            <a:cxnLst/>
            <a:rect l="l" t="t" r="r" b="b"/>
            <a:pathLst>
              <a:path w="5047274" h="1484492">
                <a:moveTo>
                  <a:pt x="0" y="0"/>
                </a:moveTo>
                <a:lnTo>
                  <a:pt x="5047275" y="0"/>
                </a:lnTo>
                <a:lnTo>
                  <a:pt x="5047275" y="1484493"/>
                </a:lnTo>
                <a:lnTo>
                  <a:pt x="0" y="1484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TextBox 38"/>
          <p:cNvSpPr txBox="1"/>
          <p:nvPr/>
        </p:nvSpPr>
        <p:spPr>
          <a:xfrm>
            <a:off x="4509453" y="296704"/>
            <a:ext cx="9269093" cy="1538605"/>
          </a:xfrm>
          <a:prstGeom prst="rect">
            <a:avLst/>
          </a:prstGeom>
        </p:spPr>
        <p:txBody>
          <a:bodyPr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Bài tập về nhà</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42" name="Freeform 42"/>
          <p:cNvSpPr/>
          <p:nvPr/>
        </p:nvSpPr>
        <p:spPr>
          <a:xfrm>
            <a:off x="12703862" y="8670503"/>
            <a:ext cx="5047274" cy="1484492"/>
          </a:xfrm>
          <a:custGeom>
            <a:avLst/>
            <a:gdLst/>
            <a:ahLst/>
            <a:cxnLst/>
            <a:rect l="l" t="t" r="r" b="b"/>
            <a:pathLst>
              <a:path w="5047274" h="1484492">
                <a:moveTo>
                  <a:pt x="0" y="0"/>
                </a:moveTo>
                <a:lnTo>
                  <a:pt x="5047275" y="0"/>
                </a:lnTo>
                <a:lnTo>
                  <a:pt x="5047275" y="1484492"/>
                </a:lnTo>
                <a:lnTo>
                  <a:pt x="0" y="148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10" name="Group 9"/>
          <p:cNvGrpSpPr/>
          <p:nvPr/>
        </p:nvGrpSpPr>
        <p:grpSpPr>
          <a:xfrm>
            <a:off x="1143000" y="1767850"/>
            <a:ext cx="15217069" cy="3606876"/>
            <a:chOff x="1143000" y="1767850"/>
            <a:chExt cx="15217069" cy="3606876"/>
          </a:xfrm>
        </p:grpSpPr>
        <p:pic>
          <p:nvPicPr>
            <p:cNvPr id="3" name="Picture 2"/>
            <p:cNvPicPr>
              <a:picLocks noChangeAspect="1"/>
            </p:cNvPicPr>
            <p:nvPr/>
          </p:nvPicPr>
          <p:blipFill>
            <a:blip r:embed="rId9"/>
            <a:stretch>
              <a:fillRect/>
            </a:stretch>
          </p:blipFill>
          <p:spPr>
            <a:xfrm>
              <a:off x="1143000" y="1767850"/>
              <a:ext cx="15217069" cy="3606876"/>
            </a:xfrm>
            <a:prstGeom prst="rect">
              <a:avLst/>
            </a:prstGeom>
          </p:spPr>
        </p:pic>
        <p:sp>
          <p:nvSpPr>
            <p:cNvPr id="5" name="TextBox 4"/>
            <p:cNvSpPr txBox="1"/>
            <p:nvPr/>
          </p:nvSpPr>
          <p:spPr>
            <a:xfrm>
              <a:off x="1143000" y="1793278"/>
              <a:ext cx="1143000" cy="1168400"/>
            </a:xfrm>
            <a:prstGeom prst="rect">
              <a:avLst/>
            </a:prstGeom>
            <a:solidFill>
              <a:schemeClr val="bg1"/>
            </a:solidFill>
          </p:spPr>
          <p:txBody>
            <a:bodyPr wrap="square" rtlCol="0">
              <a:spAutoFit/>
            </a:bodyPr>
            <a:lstStyle/>
            <a:p>
              <a:r>
                <a:rPr lang="en-US" sz="3500" b="1" smtClean="0">
                  <a:latin typeface="Times New Roman" panose="02020603050405020304" charset="0"/>
                  <a:cs typeface="Times New Roman" panose="02020603050405020304" charset="0"/>
                </a:rPr>
                <a:t>Bài 4</a:t>
              </a:r>
              <a:endParaRPr lang="en-US" sz="3500" b="1" smtClean="0">
                <a:latin typeface="Times New Roman" panose="02020603050405020304" charset="0"/>
                <a:cs typeface="Times New Roman" panose="02020603050405020304" charset="0"/>
              </a:endParaRPr>
            </a:p>
          </p:txBody>
        </p:sp>
      </p:grpSp>
      <p:grpSp>
        <p:nvGrpSpPr>
          <p:cNvPr id="11" name="Group 10"/>
          <p:cNvGrpSpPr/>
          <p:nvPr/>
        </p:nvGrpSpPr>
        <p:grpSpPr>
          <a:xfrm>
            <a:off x="1143000" y="5454455"/>
            <a:ext cx="15142419" cy="3674655"/>
            <a:chOff x="1143000" y="5454455"/>
            <a:chExt cx="15142419" cy="3674655"/>
          </a:xfrm>
        </p:grpSpPr>
        <p:pic>
          <p:nvPicPr>
            <p:cNvPr id="4" name="Picture 3"/>
            <p:cNvPicPr>
              <a:picLocks noChangeAspect="1"/>
            </p:cNvPicPr>
            <p:nvPr/>
          </p:nvPicPr>
          <p:blipFill>
            <a:blip r:embed="rId10"/>
            <a:stretch>
              <a:fillRect/>
            </a:stretch>
          </p:blipFill>
          <p:spPr>
            <a:xfrm>
              <a:off x="1143000" y="5454455"/>
              <a:ext cx="15142419" cy="3674655"/>
            </a:xfrm>
            <a:prstGeom prst="rect">
              <a:avLst/>
            </a:prstGeom>
          </p:spPr>
        </p:pic>
        <p:sp>
          <p:nvSpPr>
            <p:cNvPr id="13" name="TextBox 12"/>
            <p:cNvSpPr txBox="1"/>
            <p:nvPr/>
          </p:nvSpPr>
          <p:spPr>
            <a:xfrm>
              <a:off x="1143000" y="5554085"/>
              <a:ext cx="1143000" cy="630942"/>
            </a:xfrm>
            <a:prstGeom prst="rect">
              <a:avLst/>
            </a:prstGeom>
            <a:solidFill>
              <a:schemeClr val="bg1"/>
            </a:solidFill>
          </p:spPr>
          <p:txBody>
            <a:bodyPr wrap="square" rtlCol="0">
              <a:spAutoFit/>
            </a:bodyPr>
            <a:lstStyle/>
            <a:p>
              <a:r>
                <a:rPr lang="en-US" sz="3500" b="1" smtClean="0"/>
                <a:t>Bài 5</a:t>
              </a:r>
              <a:endParaRPr lang="en-US" sz="3500" b="1"/>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1671664" y="2273252"/>
            <a:ext cx="4561918" cy="5609005"/>
            <a:chOff x="0" y="0"/>
            <a:chExt cx="1201493" cy="1477269"/>
          </a:xfrm>
        </p:grpSpPr>
        <p:sp>
          <p:nvSpPr>
            <p:cNvPr id="4" name="Freeform 4"/>
            <p:cNvSpPr/>
            <p:nvPr/>
          </p:nvSpPr>
          <p:spPr>
            <a:xfrm>
              <a:off x="0" y="0"/>
              <a:ext cx="1201493" cy="1477269"/>
            </a:xfrm>
            <a:custGeom>
              <a:avLst/>
              <a:gdLst/>
              <a:ahLst/>
              <a:cxnLst/>
              <a:rect l="l" t="t" r="r" b="b"/>
              <a:pathLst>
                <a:path w="1201493" h="1477269">
                  <a:moveTo>
                    <a:pt x="169708" y="0"/>
                  </a:moveTo>
                  <a:lnTo>
                    <a:pt x="1031785" y="0"/>
                  </a:lnTo>
                  <a:cubicBezTo>
                    <a:pt x="1125512" y="0"/>
                    <a:pt x="1201493" y="75981"/>
                    <a:pt x="1201493" y="169708"/>
                  </a:cubicBezTo>
                  <a:lnTo>
                    <a:pt x="1201493" y="1307561"/>
                  </a:lnTo>
                  <a:cubicBezTo>
                    <a:pt x="1201493" y="1352570"/>
                    <a:pt x="1183613" y="1395736"/>
                    <a:pt x="1151787" y="1427563"/>
                  </a:cubicBezTo>
                  <a:cubicBezTo>
                    <a:pt x="1119960" y="1459389"/>
                    <a:pt x="1076794" y="1477269"/>
                    <a:pt x="1031785" y="1477269"/>
                  </a:cubicBezTo>
                  <a:lnTo>
                    <a:pt x="169708" y="1477269"/>
                  </a:lnTo>
                  <a:cubicBezTo>
                    <a:pt x="75981" y="1477269"/>
                    <a:pt x="0" y="1401288"/>
                    <a:pt x="0" y="1307561"/>
                  </a:cubicBezTo>
                  <a:lnTo>
                    <a:pt x="0" y="169708"/>
                  </a:lnTo>
                  <a:cubicBezTo>
                    <a:pt x="0" y="75981"/>
                    <a:pt x="75981" y="0"/>
                    <a:pt x="169708" y="0"/>
                  </a:cubicBezTo>
                  <a:close/>
                </a:path>
              </a:pathLst>
            </a:custGeom>
            <a:solidFill>
              <a:srgbClr val="E8BADD"/>
            </a:solidFill>
          </p:spPr>
        </p:sp>
        <p:sp>
          <p:nvSpPr>
            <p:cNvPr id="5" name="TextBox 5"/>
            <p:cNvSpPr txBox="1"/>
            <p:nvPr/>
          </p:nvSpPr>
          <p:spPr>
            <a:xfrm>
              <a:off x="0" y="-28575"/>
              <a:ext cx="1201493" cy="1505844"/>
            </a:xfrm>
            <a:prstGeom prst="rect">
              <a:avLst/>
            </a:prstGeom>
          </p:spPr>
          <p:txBody>
            <a:bodyPr lIns="50800" tIns="50800" rIns="50800" bIns="50800" rtlCol="0" anchor="ctr"/>
            <a:lstStyle/>
            <a:p>
              <a:pPr algn="ctr">
                <a:lnSpc>
                  <a:spcPts val="2660"/>
                </a:lnSpc>
                <a:spcBef>
                  <a:spcPct val="0"/>
                </a:spcBef>
              </a:pPr>
            </a:p>
          </p:txBody>
        </p:sp>
      </p:gr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0" name="Group 10"/>
          <p:cNvGrpSpPr/>
          <p:nvPr/>
        </p:nvGrpSpPr>
        <p:grpSpPr>
          <a:xfrm>
            <a:off x="1855275" y="2412747"/>
            <a:ext cx="4561918" cy="5609005"/>
            <a:chOff x="0" y="0"/>
            <a:chExt cx="1201493" cy="1477269"/>
          </a:xfrm>
        </p:grpSpPr>
        <p:sp>
          <p:nvSpPr>
            <p:cNvPr id="11" name="Freeform 11"/>
            <p:cNvSpPr/>
            <p:nvPr/>
          </p:nvSpPr>
          <p:spPr>
            <a:xfrm>
              <a:off x="0" y="0"/>
              <a:ext cx="1201493" cy="1477269"/>
            </a:xfrm>
            <a:custGeom>
              <a:avLst/>
              <a:gdLst/>
              <a:ahLst/>
              <a:cxnLst/>
              <a:rect l="l" t="t" r="r" b="b"/>
              <a:pathLst>
                <a:path w="1201493" h="1477269">
                  <a:moveTo>
                    <a:pt x="169708" y="0"/>
                  </a:moveTo>
                  <a:lnTo>
                    <a:pt x="1031785" y="0"/>
                  </a:lnTo>
                  <a:cubicBezTo>
                    <a:pt x="1125512" y="0"/>
                    <a:pt x="1201493" y="75981"/>
                    <a:pt x="1201493" y="169708"/>
                  </a:cubicBezTo>
                  <a:lnTo>
                    <a:pt x="1201493" y="1307561"/>
                  </a:lnTo>
                  <a:cubicBezTo>
                    <a:pt x="1201493" y="1352570"/>
                    <a:pt x="1183613" y="1395736"/>
                    <a:pt x="1151787" y="1427563"/>
                  </a:cubicBezTo>
                  <a:cubicBezTo>
                    <a:pt x="1119960" y="1459389"/>
                    <a:pt x="1076794" y="1477269"/>
                    <a:pt x="1031785" y="1477269"/>
                  </a:cubicBezTo>
                  <a:lnTo>
                    <a:pt x="169708" y="1477269"/>
                  </a:lnTo>
                  <a:cubicBezTo>
                    <a:pt x="75981" y="1477269"/>
                    <a:pt x="0" y="1401288"/>
                    <a:pt x="0" y="1307561"/>
                  </a:cubicBezTo>
                  <a:lnTo>
                    <a:pt x="0" y="169708"/>
                  </a:lnTo>
                  <a:cubicBezTo>
                    <a:pt x="0" y="75981"/>
                    <a:pt x="75981" y="0"/>
                    <a:pt x="169708" y="0"/>
                  </a:cubicBezTo>
                  <a:close/>
                </a:path>
              </a:pathLst>
            </a:custGeom>
            <a:solidFill>
              <a:srgbClr val="F7DBF0"/>
            </a:solidFill>
            <a:ln w="76200" cap="rnd">
              <a:solidFill>
                <a:srgbClr val="FFFFFF"/>
              </a:solidFill>
              <a:prstDash val="dash"/>
              <a:round/>
            </a:ln>
          </p:spPr>
        </p:sp>
        <p:sp>
          <p:nvSpPr>
            <p:cNvPr id="12" name="TextBox 12"/>
            <p:cNvSpPr txBox="1"/>
            <p:nvPr/>
          </p:nvSpPr>
          <p:spPr>
            <a:xfrm>
              <a:off x="0" y="-28575"/>
              <a:ext cx="1201493" cy="1505844"/>
            </a:xfrm>
            <a:prstGeom prst="rect">
              <a:avLst/>
            </a:prstGeom>
          </p:spPr>
          <p:txBody>
            <a:bodyPr lIns="50800" tIns="50800" rIns="50800" bIns="50800" rtlCol="0" anchor="ctr"/>
            <a:lstStyle/>
            <a:p>
              <a:pPr algn="ctr">
                <a:lnSpc>
                  <a:spcPts val="2660"/>
                </a:lnSpc>
                <a:spcBef>
                  <a:spcPct val="0"/>
                </a:spcBef>
              </a:pPr>
            </a:p>
          </p:txBody>
        </p:sp>
      </p:grpSp>
      <p:grpSp>
        <p:nvGrpSpPr>
          <p:cNvPr id="17" name="Group 17"/>
          <p:cNvGrpSpPr/>
          <p:nvPr/>
        </p:nvGrpSpPr>
        <p:grpSpPr>
          <a:xfrm>
            <a:off x="7069682" y="2273252"/>
            <a:ext cx="4561918" cy="5609005"/>
            <a:chOff x="0" y="0"/>
            <a:chExt cx="1201493" cy="1477269"/>
          </a:xfrm>
        </p:grpSpPr>
        <p:sp>
          <p:nvSpPr>
            <p:cNvPr id="18" name="Freeform 18"/>
            <p:cNvSpPr/>
            <p:nvPr/>
          </p:nvSpPr>
          <p:spPr>
            <a:xfrm>
              <a:off x="0" y="0"/>
              <a:ext cx="1201493" cy="1477269"/>
            </a:xfrm>
            <a:custGeom>
              <a:avLst/>
              <a:gdLst/>
              <a:ahLst/>
              <a:cxnLst/>
              <a:rect l="l" t="t" r="r" b="b"/>
              <a:pathLst>
                <a:path w="1201493" h="1477269">
                  <a:moveTo>
                    <a:pt x="169708" y="0"/>
                  </a:moveTo>
                  <a:lnTo>
                    <a:pt x="1031785" y="0"/>
                  </a:lnTo>
                  <a:cubicBezTo>
                    <a:pt x="1125512" y="0"/>
                    <a:pt x="1201493" y="75981"/>
                    <a:pt x="1201493" y="169708"/>
                  </a:cubicBezTo>
                  <a:lnTo>
                    <a:pt x="1201493" y="1307561"/>
                  </a:lnTo>
                  <a:cubicBezTo>
                    <a:pt x="1201493" y="1352570"/>
                    <a:pt x="1183613" y="1395736"/>
                    <a:pt x="1151787" y="1427563"/>
                  </a:cubicBezTo>
                  <a:cubicBezTo>
                    <a:pt x="1119960" y="1459389"/>
                    <a:pt x="1076794" y="1477269"/>
                    <a:pt x="1031785" y="1477269"/>
                  </a:cubicBezTo>
                  <a:lnTo>
                    <a:pt x="169708" y="1477269"/>
                  </a:lnTo>
                  <a:cubicBezTo>
                    <a:pt x="75981" y="1477269"/>
                    <a:pt x="0" y="1401288"/>
                    <a:pt x="0" y="1307561"/>
                  </a:cubicBezTo>
                  <a:lnTo>
                    <a:pt x="0" y="169708"/>
                  </a:lnTo>
                  <a:cubicBezTo>
                    <a:pt x="0" y="75981"/>
                    <a:pt x="75981" y="0"/>
                    <a:pt x="169708" y="0"/>
                  </a:cubicBezTo>
                  <a:close/>
                </a:path>
              </a:pathLst>
            </a:custGeom>
            <a:solidFill>
              <a:srgbClr val="E8BADD"/>
            </a:solidFill>
          </p:spPr>
        </p:sp>
        <p:sp>
          <p:nvSpPr>
            <p:cNvPr id="19" name="TextBox 19"/>
            <p:cNvSpPr txBox="1"/>
            <p:nvPr/>
          </p:nvSpPr>
          <p:spPr>
            <a:xfrm>
              <a:off x="0" y="-28575"/>
              <a:ext cx="1201493" cy="1505844"/>
            </a:xfrm>
            <a:prstGeom prst="rect">
              <a:avLst/>
            </a:prstGeom>
          </p:spPr>
          <p:txBody>
            <a:bodyPr lIns="50800" tIns="50800" rIns="50800" bIns="50800" rtlCol="0" anchor="ctr"/>
            <a:lstStyle/>
            <a:p>
              <a:pPr algn="ctr">
                <a:lnSpc>
                  <a:spcPts val="2660"/>
                </a:lnSpc>
                <a:spcBef>
                  <a:spcPct val="0"/>
                </a:spcBef>
              </a:pPr>
            </a:p>
          </p:txBody>
        </p:sp>
      </p:grpSp>
      <p:grpSp>
        <p:nvGrpSpPr>
          <p:cNvPr id="20" name="Group 20"/>
          <p:cNvGrpSpPr/>
          <p:nvPr/>
        </p:nvGrpSpPr>
        <p:grpSpPr>
          <a:xfrm>
            <a:off x="7253293" y="2412747"/>
            <a:ext cx="4561918" cy="5609005"/>
            <a:chOff x="0" y="0"/>
            <a:chExt cx="1201493" cy="1477269"/>
          </a:xfrm>
        </p:grpSpPr>
        <p:sp>
          <p:nvSpPr>
            <p:cNvPr id="21" name="Freeform 21"/>
            <p:cNvSpPr/>
            <p:nvPr/>
          </p:nvSpPr>
          <p:spPr>
            <a:xfrm>
              <a:off x="0" y="0"/>
              <a:ext cx="1201493" cy="1477269"/>
            </a:xfrm>
            <a:custGeom>
              <a:avLst/>
              <a:gdLst/>
              <a:ahLst/>
              <a:cxnLst/>
              <a:rect l="l" t="t" r="r" b="b"/>
              <a:pathLst>
                <a:path w="1201493" h="1477269">
                  <a:moveTo>
                    <a:pt x="169708" y="0"/>
                  </a:moveTo>
                  <a:lnTo>
                    <a:pt x="1031785" y="0"/>
                  </a:lnTo>
                  <a:cubicBezTo>
                    <a:pt x="1125512" y="0"/>
                    <a:pt x="1201493" y="75981"/>
                    <a:pt x="1201493" y="169708"/>
                  </a:cubicBezTo>
                  <a:lnTo>
                    <a:pt x="1201493" y="1307561"/>
                  </a:lnTo>
                  <a:cubicBezTo>
                    <a:pt x="1201493" y="1352570"/>
                    <a:pt x="1183613" y="1395736"/>
                    <a:pt x="1151787" y="1427563"/>
                  </a:cubicBezTo>
                  <a:cubicBezTo>
                    <a:pt x="1119960" y="1459389"/>
                    <a:pt x="1076794" y="1477269"/>
                    <a:pt x="1031785" y="1477269"/>
                  </a:cubicBezTo>
                  <a:lnTo>
                    <a:pt x="169708" y="1477269"/>
                  </a:lnTo>
                  <a:cubicBezTo>
                    <a:pt x="75981" y="1477269"/>
                    <a:pt x="0" y="1401288"/>
                    <a:pt x="0" y="1307561"/>
                  </a:cubicBezTo>
                  <a:lnTo>
                    <a:pt x="0" y="169708"/>
                  </a:lnTo>
                  <a:cubicBezTo>
                    <a:pt x="0" y="75981"/>
                    <a:pt x="75981" y="0"/>
                    <a:pt x="169708" y="0"/>
                  </a:cubicBezTo>
                  <a:close/>
                </a:path>
              </a:pathLst>
            </a:custGeom>
            <a:solidFill>
              <a:srgbClr val="F7DBF0"/>
            </a:solidFill>
            <a:ln w="76200" cap="rnd">
              <a:solidFill>
                <a:srgbClr val="FFFFFF"/>
              </a:solidFill>
              <a:prstDash val="dash"/>
              <a:round/>
            </a:ln>
          </p:spPr>
        </p:sp>
        <p:sp>
          <p:nvSpPr>
            <p:cNvPr id="22" name="TextBox 22"/>
            <p:cNvSpPr txBox="1"/>
            <p:nvPr/>
          </p:nvSpPr>
          <p:spPr>
            <a:xfrm>
              <a:off x="0" y="-28575"/>
              <a:ext cx="1201493" cy="1505844"/>
            </a:xfrm>
            <a:prstGeom prst="rect">
              <a:avLst/>
            </a:prstGeom>
          </p:spPr>
          <p:txBody>
            <a:bodyPr lIns="50800" tIns="50800" rIns="50800" bIns="50800" rtlCol="0" anchor="ctr"/>
            <a:lstStyle/>
            <a:p>
              <a:pPr algn="ctr">
                <a:lnSpc>
                  <a:spcPts val="2660"/>
                </a:lnSpc>
                <a:spcBef>
                  <a:spcPct val="0"/>
                </a:spcBef>
              </a:pPr>
            </a:p>
          </p:txBody>
        </p:sp>
      </p:grpSp>
      <p:grpSp>
        <p:nvGrpSpPr>
          <p:cNvPr id="27" name="Group 27"/>
          <p:cNvGrpSpPr/>
          <p:nvPr/>
        </p:nvGrpSpPr>
        <p:grpSpPr>
          <a:xfrm>
            <a:off x="12467701" y="2273252"/>
            <a:ext cx="4561918" cy="5609005"/>
            <a:chOff x="0" y="0"/>
            <a:chExt cx="1201493" cy="1477269"/>
          </a:xfrm>
        </p:grpSpPr>
        <p:sp>
          <p:nvSpPr>
            <p:cNvPr id="28" name="Freeform 28"/>
            <p:cNvSpPr/>
            <p:nvPr/>
          </p:nvSpPr>
          <p:spPr>
            <a:xfrm>
              <a:off x="0" y="0"/>
              <a:ext cx="1201493" cy="1477269"/>
            </a:xfrm>
            <a:custGeom>
              <a:avLst/>
              <a:gdLst/>
              <a:ahLst/>
              <a:cxnLst/>
              <a:rect l="l" t="t" r="r" b="b"/>
              <a:pathLst>
                <a:path w="1201493" h="1477269">
                  <a:moveTo>
                    <a:pt x="169708" y="0"/>
                  </a:moveTo>
                  <a:lnTo>
                    <a:pt x="1031785" y="0"/>
                  </a:lnTo>
                  <a:cubicBezTo>
                    <a:pt x="1125512" y="0"/>
                    <a:pt x="1201493" y="75981"/>
                    <a:pt x="1201493" y="169708"/>
                  </a:cubicBezTo>
                  <a:lnTo>
                    <a:pt x="1201493" y="1307561"/>
                  </a:lnTo>
                  <a:cubicBezTo>
                    <a:pt x="1201493" y="1352570"/>
                    <a:pt x="1183613" y="1395736"/>
                    <a:pt x="1151787" y="1427563"/>
                  </a:cubicBezTo>
                  <a:cubicBezTo>
                    <a:pt x="1119960" y="1459389"/>
                    <a:pt x="1076794" y="1477269"/>
                    <a:pt x="1031785" y="1477269"/>
                  </a:cubicBezTo>
                  <a:lnTo>
                    <a:pt x="169708" y="1477269"/>
                  </a:lnTo>
                  <a:cubicBezTo>
                    <a:pt x="75981" y="1477269"/>
                    <a:pt x="0" y="1401288"/>
                    <a:pt x="0" y="1307561"/>
                  </a:cubicBezTo>
                  <a:lnTo>
                    <a:pt x="0" y="169708"/>
                  </a:lnTo>
                  <a:cubicBezTo>
                    <a:pt x="0" y="75981"/>
                    <a:pt x="75981" y="0"/>
                    <a:pt x="169708" y="0"/>
                  </a:cubicBezTo>
                  <a:close/>
                </a:path>
              </a:pathLst>
            </a:custGeom>
            <a:solidFill>
              <a:srgbClr val="E8BADD"/>
            </a:solidFill>
          </p:spPr>
        </p:sp>
        <p:sp>
          <p:nvSpPr>
            <p:cNvPr id="29" name="TextBox 29"/>
            <p:cNvSpPr txBox="1"/>
            <p:nvPr/>
          </p:nvSpPr>
          <p:spPr>
            <a:xfrm>
              <a:off x="0" y="-28575"/>
              <a:ext cx="1201493" cy="1505844"/>
            </a:xfrm>
            <a:prstGeom prst="rect">
              <a:avLst/>
            </a:prstGeom>
          </p:spPr>
          <p:txBody>
            <a:bodyPr lIns="50800" tIns="50800" rIns="50800" bIns="50800" rtlCol="0" anchor="ctr"/>
            <a:lstStyle/>
            <a:p>
              <a:pPr algn="ctr">
                <a:lnSpc>
                  <a:spcPts val="2660"/>
                </a:lnSpc>
                <a:spcBef>
                  <a:spcPct val="0"/>
                </a:spcBef>
              </a:pPr>
            </a:p>
          </p:txBody>
        </p:sp>
      </p:grpSp>
      <p:grpSp>
        <p:nvGrpSpPr>
          <p:cNvPr id="30" name="Group 30"/>
          <p:cNvGrpSpPr/>
          <p:nvPr/>
        </p:nvGrpSpPr>
        <p:grpSpPr>
          <a:xfrm>
            <a:off x="12651312" y="2412747"/>
            <a:ext cx="4561918" cy="5609005"/>
            <a:chOff x="0" y="0"/>
            <a:chExt cx="1201493" cy="1477269"/>
          </a:xfrm>
        </p:grpSpPr>
        <p:sp>
          <p:nvSpPr>
            <p:cNvPr id="31" name="Freeform 31"/>
            <p:cNvSpPr/>
            <p:nvPr/>
          </p:nvSpPr>
          <p:spPr>
            <a:xfrm>
              <a:off x="0" y="0"/>
              <a:ext cx="1201493" cy="1477269"/>
            </a:xfrm>
            <a:custGeom>
              <a:avLst/>
              <a:gdLst/>
              <a:ahLst/>
              <a:cxnLst/>
              <a:rect l="l" t="t" r="r" b="b"/>
              <a:pathLst>
                <a:path w="1201493" h="1477269">
                  <a:moveTo>
                    <a:pt x="169708" y="0"/>
                  </a:moveTo>
                  <a:lnTo>
                    <a:pt x="1031785" y="0"/>
                  </a:lnTo>
                  <a:cubicBezTo>
                    <a:pt x="1125512" y="0"/>
                    <a:pt x="1201493" y="75981"/>
                    <a:pt x="1201493" y="169708"/>
                  </a:cubicBezTo>
                  <a:lnTo>
                    <a:pt x="1201493" y="1307561"/>
                  </a:lnTo>
                  <a:cubicBezTo>
                    <a:pt x="1201493" y="1352570"/>
                    <a:pt x="1183613" y="1395736"/>
                    <a:pt x="1151787" y="1427563"/>
                  </a:cubicBezTo>
                  <a:cubicBezTo>
                    <a:pt x="1119960" y="1459389"/>
                    <a:pt x="1076794" y="1477269"/>
                    <a:pt x="1031785" y="1477269"/>
                  </a:cubicBezTo>
                  <a:lnTo>
                    <a:pt x="169708" y="1477269"/>
                  </a:lnTo>
                  <a:cubicBezTo>
                    <a:pt x="75981" y="1477269"/>
                    <a:pt x="0" y="1401288"/>
                    <a:pt x="0" y="1307561"/>
                  </a:cubicBezTo>
                  <a:lnTo>
                    <a:pt x="0" y="169708"/>
                  </a:lnTo>
                  <a:cubicBezTo>
                    <a:pt x="0" y="75981"/>
                    <a:pt x="75981" y="0"/>
                    <a:pt x="169708" y="0"/>
                  </a:cubicBezTo>
                  <a:close/>
                </a:path>
              </a:pathLst>
            </a:custGeom>
            <a:solidFill>
              <a:srgbClr val="F7DBF0"/>
            </a:solidFill>
            <a:ln w="76200" cap="rnd">
              <a:solidFill>
                <a:srgbClr val="FFFFFF"/>
              </a:solidFill>
              <a:prstDash val="dash"/>
              <a:round/>
            </a:ln>
          </p:spPr>
        </p:sp>
        <p:sp>
          <p:nvSpPr>
            <p:cNvPr id="32" name="TextBox 32"/>
            <p:cNvSpPr txBox="1"/>
            <p:nvPr/>
          </p:nvSpPr>
          <p:spPr>
            <a:xfrm>
              <a:off x="0" y="-28575"/>
              <a:ext cx="1201493" cy="1505844"/>
            </a:xfrm>
            <a:prstGeom prst="rect">
              <a:avLst/>
            </a:prstGeom>
          </p:spPr>
          <p:txBody>
            <a:bodyPr lIns="50800" tIns="50800" rIns="50800" bIns="50800" rtlCol="0" anchor="ctr"/>
            <a:lstStyle/>
            <a:p>
              <a:pPr algn="ctr">
                <a:lnSpc>
                  <a:spcPts val="2660"/>
                </a:lnSpc>
                <a:spcBef>
                  <a:spcPct val="0"/>
                </a:spcBef>
              </a:pPr>
            </a:p>
          </p:txBody>
        </p:sp>
      </p:grpSp>
      <p:sp>
        <p:nvSpPr>
          <p:cNvPr id="37" name="Freeform 37"/>
          <p:cNvSpPr/>
          <p:nvPr/>
        </p:nvSpPr>
        <p:spPr>
          <a:xfrm>
            <a:off x="550819" y="426786"/>
            <a:ext cx="5047274" cy="1484492"/>
          </a:xfrm>
          <a:custGeom>
            <a:avLst/>
            <a:gdLst/>
            <a:ahLst/>
            <a:cxnLst/>
            <a:rect l="l" t="t" r="r" b="b"/>
            <a:pathLst>
              <a:path w="5047274" h="1484492">
                <a:moveTo>
                  <a:pt x="0" y="0"/>
                </a:moveTo>
                <a:lnTo>
                  <a:pt x="5047275" y="0"/>
                </a:lnTo>
                <a:lnTo>
                  <a:pt x="5047275" y="1484493"/>
                </a:lnTo>
                <a:lnTo>
                  <a:pt x="0" y="14844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8" name="TextBox 38"/>
          <p:cNvSpPr txBox="1"/>
          <p:nvPr/>
        </p:nvSpPr>
        <p:spPr>
          <a:xfrm>
            <a:off x="4509453" y="296704"/>
            <a:ext cx="9269093" cy="2333625"/>
          </a:xfrm>
          <a:prstGeom prst="rect">
            <a:avLst/>
          </a:prstGeom>
        </p:spPr>
        <p:txBody>
          <a:bodyPr lIns="0" tIns="0" rIns="0" bIns="0" rtlCol="0" anchor="t">
            <a:spAutoFit/>
          </a:bodyPr>
          <a:lstStyle/>
          <a:p>
            <a:pPr algn="ctr">
              <a:lnSpc>
                <a:spcPts val="18200"/>
              </a:lnSpc>
            </a:pPr>
            <a:r>
              <a:rPr lang="en-US" sz="13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Mở đầu</a:t>
            </a:r>
            <a:endParaRPr lang="en-US" sz="13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42" name="Freeform 42"/>
          <p:cNvSpPr/>
          <p:nvPr/>
        </p:nvSpPr>
        <p:spPr>
          <a:xfrm>
            <a:off x="13258800" y="8833719"/>
            <a:ext cx="4492336" cy="1321275"/>
          </a:xfrm>
          <a:custGeom>
            <a:avLst/>
            <a:gdLst/>
            <a:ahLst/>
            <a:cxnLst/>
            <a:rect l="l" t="t" r="r" b="b"/>
            <a:pathLst>
              <a:path w="5047274" h="1484492">
                <a:moveTo>
                  <a:pt x="0" y="0"/>
                </a:moveTo>
                <a:lnTo>
                  <a:pt x="5047275" y="0"/>
                </a:lnTo>
                <a:lnTo>
                  <a:pt x="5047275" y="1484492"/>
                </a:lnTo>
                <a:lnTo>
                  <a:pt x="0" y="148449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pic>
        <p:nvPicPr>
          <p:cNvPr id="1028" name="Picture 4" descr="https://blog.onelife.vn/wp-content/uploads/2023/11/e97c91fc-1-8.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3183" y="3007595"/>
            <a:ext cx="4406102" cy="440610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0"/>
          <a:stretch>
            <a:fillRect/>
          </a:stretch>
        </p:blipFill>
        <p:spPr>
          <a:xfrm>
            <a:off x="7383836" y="3043971"/>
            <a:ext cx="4247763" cy="4266984"/>
          </a:xfrm>
          <a:prstGeom prst="rect">
            <a:avLst/>
          </a:prstGeom>
        </p:spPr>
      </p:pic>
      <p:pic>
        <p:nvPicPr>
          <p:cNvPr id="46" name="Picture 45"/>
          <p:cNvPicPr>
            <a:picLocks noChangeAspect="1"/>
          </p:cNvPicPr>
          <p:nvPr/>
        </p:nvPicPr>
        <p:blipFill>
          <a:blip r:embed="rId11"/>
          <a:stretch>
            <a:fillRect/>
          </a:stretch>
        </p:blipFill>
        <p:spPr>
          <a:xfrm>
            <a:off x="12766815" y="3176667"/>
            <a:ext cx="4262804" cy="3961394"/>
          </a:xfrm>
          <a:prstGeom prst="rect">
            <a:avLst/>
          </a:prstGeom>
        </p:spPr>
      </p:pic>
      <p:sp>
        <p:nvSpPr>
          <p:cNvPr id="47" name="TextBox 46"/>
          <p:cNvSpPr txBox="1"/>
          <p:nvPr/>
        </p:nvSpPr>
        <p:spPr>
          <a:xfrm>
            <a:off x="3362960" y="7597140"/>
            <a:ext cx="10124440" cy="1908175"/>
          </a:xfrm>
          <a:prstGeom prst="rect">
            <a:avLst/>
          </a:prstGeom>
          <a:noFill/>
        </p:spPr>
        <p:txBody>
          <a:bodyPr wrap="square" rtlCol="0">
            <a:noAutofit/>
          </a:bodyPr>
          <a:lstStyle/>
          <a:p>
            <a:pPr marL="514350" indent="-514350">
              <a:buAutoNum type="arabicPeriod"/>
            </a:pPr>
            <a:endParaRPr lang="en-US" sz="3200" b="1" smtClean="0">
              <a:latin typeface="Times New Roman" panose="02020603050405020304" charset="0"/>
              <a:cs typeface="Times New Roman" panose="02020603050405020304" charset="0"/>
            </a:endParaRPr>
          </a:p>
          <a:p>
            <a:pPr indent="0">
              <a:buNone/>
            </a:pPr>
            <a:r>
              <a:rPr lang="en-US" sz="3200" b="1" smtClean="0">
                <a:latin typeface="Times New Roman" panose="02020603050405020304" charset="0"/>
                <a:cs typeface="Times New Roman" panose="02020603050405020304" charset="0"/>
              </a:rPr>
              <a:t>   Tại sao giấm ăn, nước quả chanh… đều có </a:t>
            </a:r>
            <a:r>
              <a:rPr lang="en-US" sz="3200" b="1" smtClean="0">
                <a:solidFill>
                  <a:srgbClr val="FF0000"/>
                </a:solidFill>
                <a:latin typeface="Times New Roman" panose="02020603050405020304" charset="0"/>
                <a:cs typeface="Times New Roman" panose="02020603050405020304" charset="0"/>
              </a:rPr>
              <a:t>vị chua</a:t>
            </a:r>
            <a:r>
              <a:rPr lang="en-US" sz="3200" b="1" smtClean="0">
                <a:latin typeface="Times New Roman" panose="02020603050405020304" charset="0"/>
                <a:cs typeface="Times New Roman" panose="02020603050405020304" charset="0"/>
              </a:rPr>
              <a:t> và được dùng để loại bỏ cặn trong dụng cụ đun nước?</a:t>
            </a:r>
            <a:endParaRPr lang="en-US" sz="3200" b="1" smtClean="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3128067" y="-458058"/>
            <a:ext cx="5209612" cy="2206024"/>
          </a:xfrm>
          <a:custGeom>
            <a:avLst/>
            <a:gdLst/>
            <a:ahLst/>
            <a:cxnLst/>
            <a:rect l="l" t="t" r="r" b="b"/>
            <a:pathLst>
              <a:path w="5209612" h="2206024">
                <a:moveTo>
                  <a:pt x="0" y="0"/>
                </a:moveTo>
                <a:lnTo>
                  <a:pt x="5209613" y="0"/>
                </a:lnTo>
                <a:lnTo>
                  <a:pt x="5209613" y="2206024"/>
                </a:lnTo>
                <a:lnTo>
                  <a:pt x="0" y="2206024"/>
                </a:lnTo>
                <a:lnTo>
                  <a:pt x="0" y="0"/>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5" name="Freeform 5"/>
          <p:cNvSpPr/>
          <p:nvPr/>
        </p:nvSpPr>
        <p:spPr>
          <a:xfrm rot="960655" flipH="1" flipV="1">
            <a:off x="-1017057" y="8620638"/>
            <a:ext cx="4091513" cy="3332723"/>
          </a:xfrm>
          <a:custGeom>
            <a:avLst/>
            <a:gdLst/>
            <a:ahLst/>
            <a:cxnLst/>
            <a:rect l="l" t="t" r="r" b="b"/>
            <a:pathLst>
              <a:path w="4091513" h="3332723">
                <a:moveTo>
                  <a:pt x="4091514" y="3332724"/>
                </a:moveTo>
                <a:lnTo>
                  <a:pt x="0" y="3332724"/>
                </a:lnTo>
                <a:lnTo>
                  <a:pt x="0" y="0"/>
                </a:lnTo>
                <a:lnTo>
                  <a:pt x="4091514" y="0"/>
                </a:lnTo>
                <a:lnTo>
                  <a:pt x="4091514" y="333272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668257" flipH="1" flipV="1">
            <a:off x="-676709" y="8155288"/>
            <a:ext cx="5209612" cy="2206024"/>
          </a:xfrm>
          <a:custGeom>
            <a:avLst/>
            <a:gdLst/>
            <a:ahLst/>
            <a:cxnLst/>
            <a:rect l="l" t="t" r="r" b="b"/>
            <a:pathLst>
              <a:path w="5209612" h="2206024">
                <a:moveTo>
                  <a:pt x="5209613" y="2206024"/>
                </a:moveTo>
                <a:lnTo>
                  <a:pt x="0" y="2206024"/>
                </a:lnTo>
                <a:lnTo>
                  <a:pt x="0" y="0"/>
                </a:lnTo>
                <a:lnTo>
                  <a:pt x="5209613" y="0"/>
                </a:lnTo>
                <a:lnTo>
                  <a:pt x="5209613" y="2206024"/>
                </a:lnTo>
                <a:close/>
              </a:path>
            </a:pathLst>
          </a:custGeom>
          <a:blipFill>
            <a:blip r:embed="rId5">
              <a:extLst>
                <a:ext uri="{96DAC541-7B7A-43D3-8B79-37D633B846F1}">
                  <asvg:svgBlip xmlns:asvg="http://schemas.microsoft.com/office/drawing/2016/SVG/main" r:embed="rId6"/>
                </a:ext>
              </a:extLst>
            </a:blip>
            <a:stretch>
              <a:fillRect l="-11388" t="-86525"/>
            </a:stretch>
          </a:blipFill>
        </p:spPr>
      </p:sp>
      <p:sp>
        <p:nvSpPr>
          <p:cNvPr id="7" name="Freeform 7"/>
          <p:cNvSpPr/>
          <p:nvPr/>
        </p:nvSpPr>
        <p:spPr>
          <a:xfrm>
            <a:off x="3189449" y="912798"/>
            <a:ext cx="12246769" cy="8461404"/>
          </a:xfrm>
          <a:custGeom>
            <a:avLst/>
            <a:gdLst/>
            <a:ahLst/>
            <a:cxnLst/>
            <a:rect l="l" t="t" r="r" b="b"/>
            <a:pathLst>
              <a:path w="12246769" h="8461404">
                <a:moveTo>
                  <a:pt x="0" y="0"/>
                </a:moveTo>
                <a:lnTo>
                  <a:pt x="12246769" y="0"/>
                </a:lnTo>
                <a:lnTo>
                  <a:pt x="12246769" y="8461404"/>
                </a:lnTo>
                <a:lnTo>
                  <a:pt x="0" y="8461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TextBox 8"/>
          <p:cNvSpPr txBox="1"/>
          <p:nvPr/>
        </p:nvSpPr>
        <p:spPr>
          <a:xfrm>
            <a:off x="3676092" y="3008893"/>
            <a:ext cx="10935815" cy="4533900"/>
          </a:xfrm>
          <a:prstGeom prst="rect">
            <a:avLst/>
          </a:prstGeom>
        </p:spPr>
        <p:txBody>
          <a:bodyPr lIns="0" tIns="0" rIns="0" bIns="0" rtlCol="0" anchor="t">
            <a:spAutoFit/>
          </a:bodyPr>
          <a:lstStyle/>
          <a:p>
            <a:pPr algn="ctr">
              <a:lnSpc>
                <a:spcPts val="17100"/>
              </a:lnSpc>
            </a:pPr>
            <a:r>
              <a:rPr lang="en-US" sz="18000">
                <a:solidFill>
                  <a:srgbClr val="C495B9"/>
                </a:solidFill>
                <a:latin typeface="Chewy" panose="02000000000000000000"/>
                <a:ea typeface="Chewy" panose="02000000000000000000"/>
                <a:cs typeface="Chewy" panose="02000000000000000000"/>
                <a:sym typeface="Chewy" panose="02000000000000000000"/>
              </a:rPr>
              <a:t>Thank</a:t>
            </a:r>
            <a:endParaRPr lang="en-US" sz="18000">
              <a:solidFill>
                <a:srgbClr val="C495B9"/>
              </a:solidFill>
              <a:latin typeface="Chewy" panose="02000000000000000000"/>
              <a:ea typeface="Chewy" panose="02000000000000000000"/>
              <a:cs typeface="Chewy" panose="02000000000000000000"/>
              <a:sym typeface="Chewy" panose="02000000000000000000"/>
            </a:endParaRPr>
          </a:p>
          <a:p>
            <a:pPr algn="ctr">
              <a:lnSpc>
                <a:spcPts val="17100"/>
              </a:lnSpc>
            </a:pPr>
            <a:r>
              <a:rPr lang="en-US" sz="18000">
                <a:solidFill>
                  <a:srgbClr val="C495B9"/>
                </a:solidFill>
                <a:latin typeface="Chewy" panose="02000000000000000000"/>
                <a:ea typeface="Chewy" panose="02000000000000000000"/>
                <a:cs typeface="Chewy" panose="02000000000000000000"/>
                <a:sym typeface="Chewy" panose="02000000000000000000"/>
              </a:rPr>
              <a:t>You</a:t>
            </a:r>
            <a:endParaRPr lang="en-US" sz="18000">
              <a:solidFill>
                <a:srgbClr val="C495B9"/>
              </a:solidFill>
              <a:latin typeface="Chewy" panose="02000000000000000000"/>
              <a:ea typeface="Chewy" panose="02000000000000000000"/>
              <a:cs typeface="Chewy" panose="02000000000000000000"/>
              <a:sym typeface="Chewy" panose="02000000000000000000"/>
            </a:endParaRPr>
          </a:p>
        </p:txBody>
      </p:sp>
      <p:sp>
        <p:nvSpPr>
          <p:cNvPr id="9" name="Freeform 9"/>
          <p:cNvSpPr/>
          <p:nvPr/>
        </p:nvSpPr>
        <p:spPr>
          <a:xfrm rot="5400000">
            <a:off x="-3465186" y="3204873"/>
            <a:ext cx="7315200" cy="625117"/>
          </a:xfrm>
          <a:custGeom>
            <a:avLst/>
            <a:gdLst/>
            <a:ahLst/>
            <a:cxnLst/>
            <a:rect l="l" t="t" r="r" b="b"/>
            <a:pathLst>
              <a:path w="7315200" h="625117">
                <a:moveTo>
                  <a:pt x="0" y="0"/>
                </a:moveTo>
                <a:lnTo>
                  <a:pt x="7315200" y="0"/>
                </a:lnTo>
                <a:lnTo>
                  <a:pt x="7315200" y="625117"/>
                </a:lnTo>
                <a:lnTo>
                  <a:pt x="0" y="6251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rot="5400000" flipV="1">
            <a:off x="14452475" y="6471536"/>
            <a:ext cx="7315200" cy="625117"/>
          </a:xfrm>
          <a:custGeom>
            <a:avLst/>
            <a:gdLst/>
            <a:ahLst/>
            <a:cxnLst/>
            <a:rect l="l" t="t" r="r" b="b"/>
            <a:pathLst>
              <a:path w="7315200" h="625117">
                <a:moveTo>
                  <a:pt x="0" y="625117"/>
                </a:moveTo>
                <a:lnTo>
                  <a:pt x="7315200" y="625117"/>
                </a:lnTo>
                <a:lnTo>
                  <a:pt x="7315200" y="0"/>
                </a:lnTo>
                <a:lnTo>
                  <a:pt x="0" y="0"/>
                </a:lnTo>
                <a:lnTo>
                  <a:pt x="0" y="625117"/>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4349858" y="3997697"/>
            <a:ext cx="1358244" cy="1291481"/>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12"/>
          <p:cNvSpPr/>
          <p:nvPr/>
        </p:nvSpPr>
        <p:spPr>
          <a:xfrm>
            <a:off x="11769823" y="5883551"/>
            <a:ext cx="1358244" cy="1291481"/>
          </a:xfrm>
          <a:custGeom>
            <a:avLst/>
            <a:gdLst/>
            <a:ahLst/>
            <a:cxnLst/>
            <a:rect l="l" t="t" r="r" b="b"/>
            <a:pathLst>
              <a:path w="1358244" h="1291481">
                <a:moveTo>
                  <a:pt x="0" y="0"/>
                </a:moveTo>
                <a:lnTo>
                  <a:pt x="1358244" y="0"/>
                </a:lnTo>
                <a:lnTo>
                  <a:pt x="1358244" y="1291481"/>
                </a:lnTo>
                <a:lnTo>
                  <a:pt x="0" y="129148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TextBox 21"/>
          <p:cNvSpPr txBox="1"/>
          <p:nvPr/>
        </p:nvSpPr>
        <p:spPr>
          <a:xfrm>
            <a:off x="4509453" y="287650"/>
            <a:ext cx="10926765" cy="1538605"/>
          </a:xfrm>
          <a:prstGeom prst="rect">
            <a:avLst/>
          </a:prstGeom>
        </p:spPr>
        <p:txBody>
          <a:bodyPr wrap="square"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 – Khái niệm acid</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grpSp>
        <p:nvGrpSpPr>
          <p:cNvPr id="24" name="Group 24"/>
          <p:cNvGrpSpPr/>
          <p:nvPr/>
        </p:nvGrpSpPr>
        <p:grpSpPr>
          <a:xfrm>
            <a:off x="425999" y="569954"/>
            <a:ext cx="704144" cy="7041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1459464" y="569954"/>
            <a:ext cx="704144" cy="7041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2496983" y="569954"/>
            <a:ext cx="704144" cy="7041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2" name="TextBox 3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3" name="Group 33"/>
          <p:cNvGrpSpPr/>
          <p:nvPr/>
        </p:nvGrpSpPr>
        <p:grpSpPr>
          <a:xfrm>
            <a:off x="3530448" y="569954"/>
            <a:ext cx="704144" cy="7041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6" name="Group 36"/>
          <p:cNvGrpSpPr/>
          <p:nvPr/>
        </p:nvGrpSpPr>
        <p:grpSpPr>
          <a:xfrm>
            <a:off x="13982984" y="8939118"/>
            <a:ext cx="704144" cy="7041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8" name="TextBox 3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9" name="Group 39"/>
          <p:cNvGrpSpPr/>
          <p:nvPr/>
        </p:nvGrpSpPr>
        <p:grpSpPr>
          <a:xfrm>
            <a:off x="15016449" y="8939118"/>
            <a:ext cx="704144" cy="70414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1" name="TextBox 4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2" name="Group 42"/>
          <p:cNvGrpSpPr/>
          <p:nvPr/>
        </p:nvGrpSpPr>
        <p:grpSpPr>
          <a:xfrm>
            <a:off x="16053968" y="8939118"/>
            <a:ext cx="704144" cy="7041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5" name="Group 45"/>
          <p:cNvGrpSpPr/>
          <p:nvPr/>
        </p:nvGrpSpPr>
        <p:grpSpPr>
          <a:xfrm>
            <a:off x="17087433" y="8939118"/>
            <a:ext cx="704144" cy="704144"/>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7" name="TextBox 4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pic>
        <p:nvPicPr>
          <p:cNvPr id="48" name="Picture 47"/>
          <p:cNvPicPr>
            <a:picLocks noChangeAspect="1"/>
          </p:cNvPicPr>
          <p:nvPr/>
        </p:nvPicPr>
        <p:blipFill rotWithShape="1">
          <a:blip r:embed="rId7"/>
          <a:srcRect l="4388" t="6289" r="2050" b="5366"/>
          <a:stretch>
            <a:fillRect/>
          </a:stretch>
        </p:blipFill>
        <p:spPr>
          <a:xfrm>
            <a:off x="84753" y="1641602"/>
            <a:ext cx="12119717" cy="8645398"/>
          </a:xfrm>
          <a:prstGeom prst="rect">
            <a:avLst/>
          </a:prstGeom>
        </p:spPr>
      </p:pic>
      <p:sp>
        <p:nvSpPr>
          <p:cNvPr id="49" name="TextBox 48"/>
          <p:cNvSpPr txBox="1"/>
          <p:nvPr/>
        </p:nvSpPr>
        <p:spPr>
          <a:xfrm>
            <a:off x="12380812" y="2836279"/>
            <a:ext cx="5633454" cy="6000750"/>
          </a:xfrm>
          <a:prstGeom prst="rect">
            <a:avLst/>
          </a:prstGeom>
          <a:noFill/>
        </p:spPr>
        <p:txBody>
          <a:bodyPr wrap="square" rtlCol="0">
            <a:spAutoFit/>
          </a:bodyPr>
          <a:lstStyle/>
          <a:p>
            <a:pPr marL="514350" indent="-514350" algn="l">
              <a:buAutoNum type="arabicPeriod"/>
            </a:pPr>
            <a:r>
              <a:rPr lang="en-US" sz="3200" smtClean="0">
                <a:latin typeface="Times New Roman" panose="02020603050405020304" charset="0"/>
                <a:cs typeface="Times New Roman" panose="02020603050405020304" charset="0"/>
              </a:rPr>
              <a:t>Công thức hoá học của các acid đều chứa nguyên tử H.</a:t>
            </a:r>
            <a:endParaRPr lang="en-US" sz="3200" smtClean="0">
              <a:latin typeface="Times New Roman" panose="02020603050405020304" charset="0"/>
              <a:cs typeface="Times New Roman" panose="02020603050405020304" charset="0"/>
            </a:endParaRPr>
          </a:p>
          <a:p>
            <a:pPr marL="514350" indent="-514350" algn="l">
              <a:buAutoNum type="arabicPeriod"/>
            </a:pPr>
            <a:endParaRPr lang="en-US" sz="3200" smtClean="0">
              <a:latin typeface="Times New Roman" panose="02020603050405020304" charset="0"/>
              <a:cs typeface="Times New Roman" panose="02020603050405020304" charset="0"/>
            </a:endParaRPr>
          </a:p>
          <a:p>
            <a:pPr marL="514350" indent="-514350" algn="l">
              <a:buAutoNum type="arabicPeriod"/>
            </a:pPr>
            <a:r>
              <a:rPr lang="en-US" sz="3200" smtClean="0">
                <a:latin typeface="Times New Roman" panose="02020603050405020304" charset="0"/>
                <a:cs typeface="Times New Roman" panose="02020603050405020304" charset="0"/>
              </a:rPr>
              <a:t>Dạng tồn tại của acid trong dung dịch đều chứa cation (ion dương) là H</a:t>
            </a:r>
            <a:r>
              <a:rPr lang="en-US" sz="3200" baseline="30000" smtClean="0">
                <a:latin typeface="Times New Roman" panose="02020603050405020304" charset="0"/>
                <a:cs typeface="Times New Roman" panose="02020603050405020304" charset="0"/>
              </a:rPr>
              <a:t>+</a:t>
            </a:r>
            <a:r>
              <a:rPr lang="en-US" sz="3200" smtClean="0">
                <a:latin typeface="Times New Roman" panose="02020603050405020304" charset="0"/>
                <a:cs typeface="Times New Roman" panose="02020603050405020304" charset="0"/>
              </a:rPr>
              <a:t>.</a:t>
            </a:r>
            <a:endParaRPr lang="en-US" sz="3200" smtClean="0">
              <a:latin typeface="Times New Roman" panose="02020603050405020304" charset="0"/>
              <a:cs typeface="Times New Roman" panose="02020603050405020304" charset="0"/>
            </a:endParaRPr>
          </a:p>
          <a:p>
            <a:pPr marL="514350" indent="-514350" algn="l">
              <a:buAutoNum type="arabicPeriod"/>
            </a:pPr>
            <a:endParaRPr lang="en-US" sz="3200" smtClean="0">
              <a:latin typeface="Times New Roman" panose="02020603050405020304" charset="0"/>
              <a:cs typeface="Times New Roman" panose="02020603050405020304" charset="0"/>
            </a:endParaRPr>
          </a:p>
          <a:p>
            <a:pPr marL="514350" indent="-514350" algn="l">
              <a:buAutoNum type="arabicPeriod"/>
            </a:pPr>
            <a:r>
              <a:rPr lang="en-US" sz="3200" smtClean="0">
                <a:latin typeface="Times New Roman" panose="02020603050405020304" charset="0"/>
                <a:cs typeface="Times New Roman" panose="02020603050405020304" charset="0"/>
              </a:rPr>
              <a:t>Acid là những hợp chất trong phân tử có nguyên tử hydrogen liên kết với gốc acid. Khi tan trong nước, acid tạo ra ion H</a:t>
            </a:r>
            <a:r>
              <a:rPr lang="en-US" sz="3200" baseline="30000" smtClean="0">
                <a:latin typeface="Times New Roman" panose="02020603050405020304" charset="0"/>
                <a:cs typeface="Times New Roman" panose="02020603050405020304" charset="0"/>
              </a:rPr>
              <a:t>+</a:t>
            </a:r>
            <a:r>
              <a:rPr lang="en-US" sz="3200" smtClean="0">
                <a:latin typeface="Times New Roman" panose="02020603050405020304" charset="0"/>
                <a:cs typeface="Times New Roman" panose="02020603050405020304" charset="0"/>
              </a:rPr>
              <a:t>.</a:t>
            </a:r>
            <a:endParaRPr lang="en-US" sz="320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9">
                                            <p:txEl>
                                              <p:pRg st="0" end="0"/>
                                            </p:txEl>
                                          </p:spTgt>
                                        </p:tgtEl>
                                        <p:attrNameLst>
                                          <p:attrName>style.visibility</p:attrName>
                                        </p:attrNameLst>
                                      </p:cBhvr>
                                      <p:to>
                                        <p:strVal val="visible"/>
                                      </p:to>
                                    </p:set>
                                    <p:anim calcmode="lin" valueType="num">
                                      <p:cBhvr additive="base">
                                        <p:cTn id="12" dur="500" fill="hold"/>
                                        <p:tgtEl>
                                          <p:spTgt spid="4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9">
                                            <p:txEl>
                                              <p:pRg st="2" end="2"/>
                                            </p:txEl>
                                          </p:spTgt>
                                        </p:tgtEl>
                                        <p:attrNameLst>
                                          <p:attrName>style.visibility</p:attrName>
                                        </p:attrNameLst>
                                      </p:cBhvr>
                                      <p:to>
                                        <p:strVal val="visible"/>
                                      </p:to>
                                    </p:set>
                                    <p:anim calcmode="lin" valueType="num">
                                      <p:cBhvr additive="base">
                                        <p:cTn id="18" dur="500" fill="hold"/>
                                        <p:tgtEl>
                                          <p:spTgt spid="49">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9">
                                            <p:txEl>
                                              <p:pRg st="4" end="4"/>
                                            </p:txEl>
                                          </p:spTgt>
                                        </p:tgtEl>
                                        <p:attrNameLst>
                                          <p:attrName>style.visibility</p:attrName>
                                        </p:attrNameLst>
                                      </p:cBhvr>
                                      <p:to>
                                        <p:strVal val="visible"/>
                                      </p:to>
                                    </p:set>
                                    <p:anim calcmode="lin" valueType="num">
                                      <p:cBhvr additive="base">
                                        <p:cTn id="24" dur="500" fill="hold"/>
                                        <p:tgtEl>
                                          <p:spTgt spid="49">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4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3296019" y="1965138"/>
            <a:ext cx="11695961" cy="2674282"/>
            <a:chOff x="0" y="0"/>
            <a:chExt cx="3080418" cy="578224"/>
          </a:xfrm>
        </p:grpSpPr>
        <p:sp>
          <p:nvSpPr>
            <p:cNvPr id="4" name="Freeform 4"/>
            <p:cNvSpPr/>
            <p:nvPr/>
          </p:nvSpPr>
          <p:spPr>
            <a:xfrm>
              <a:off x="0" y="0"/>
              <a:ext cx="3080418" cy="578224"/>
            </a:xfrm>
            <a:custGeom>
              <a:avLst/>
              <a:gdLst/>
              <a:ahLst/>
              <a:cxnLst/>
              <a:rect l="l" t="t" r="r" b="b"/>
              <a:pathLst>
                <a:path w="3080418" h="578224">
                  <a:moveTo>
                    <a:pt x="33758" y="0"/>
                  </a:moveTo>
                  <a:lnTo>
                    <a:pt x="3046659" y="0"/>
                  </a:lnTo>
                  <a:cubicBezTo>
                    <a:pt x="3065304" y="0"/>
                    <a:pt x="3080418" y="15114"/>
                    <a:pt x="3080418" y="33758"/>
                  </a:cubicBezTo>
                  <a:lnTo>
                    <a:pt x="3080418" y="544465"/>
                  </a:lnTo>
                  <a:cubicBezTo>
                    <a:pt x="3080418" y="563110"/>
                    <a:pt x="3065304" y="578224"/>
                    <a:pt x="3046659" y="578224"/>
                  </a:cubicBezTo>
                  <a:lnTo>
                    <a:pt x="33758" y="578224"/>
                  </a:lnTo>
                  <a:cubicBezTo>
                    <a:pt x="15114" y="578224"/>
                    <a:pt x="0" y="563110"/>
                    <a:pt x="0" y="544465"/>
                  </a:cubicBezTo>
                  <a:lnTo>
                    <a:pt x="0" y="33758"/>
                  </a:lnTo>
                  <a:cubicBezTo>
                    <a:pt x="0" y="15114"/>
                    <a:pt x="15114" y="0"/>
                    <a:pt x="33758" y="0"/>
                  </a:cubicBezTo>
                  <a:close/>
                </a:path>
              </a:pathLst>
            </a:custGeom>
            <a:solidFill>
              <a:srgbClr val="E8BADD"/>
            </a:solidFill>
            <a:ln cap="rnd">
              <a:noFill/>
              <a:prstDash val="lgDash"/>
              <a:round/>
            </a:ln>
          </p:spPr>
        </p:sp>
        <p:sp>
          <p:nvSpPr>
            <p:cNvPr id="5" name="TextBox 5"/>
            <p:cNvSpPr txBox="1"/>
            <p:nvPr/>
          </p:nvSpPr>
          <p:spPr>
            <a:xfrm>
              <a:off x="0" y="-28575"/>
              <a:ext cx="3080418" cy="606799"/>
            </a:xfrm>
            <a:prstGeom prst="rect">
              <a:avLst/>
            </a:prstGeom>
          </p:spPr>
          <p:txBody>
            <a:bodyPr lIns="50800" tIns="50800" rIns="50800" bIns="50800" rtlCol="0" anchor="ctr"/>
            <a:lstStyle/>
            <a:p>
              <a:pPr algn="ctr">
                <a:lnSpc>
                  <a:spcPts val="2660"/>
                </a:lnSpc>
                <a:spcBef>
                  <a:spcPct val="0"/>
                </a:spcBef>
              </a:pPr>
            </a:p>
          </p:txBody>
        </p:sp>
      </p:gr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3115300" y="1694063"/>
            <a:ext cx="11695961" cy="2767513"/>
            <a:chOff x="0" y="0"/>
            <a:chExt cx="3080418" cy="578224"/>
          </a:xfrm>
        </p:grpSpPr>
        <p:sp>
          <p:nvSpPr>
            <p:cNvPr id="8" name="Freeform 8"/>
            <p:cNvSpPr/>
            <p:nvPr/>
          </p:nvSpPr>
          <p:spPr>
            <a:xfrm>
              <a:off x="0" y="0"/>
              <a:ext cx="3080418" cy="578224"/>
            </a:xfrm>
            <a:custGeom>
              <a:avLst/>
              <a:gdLst/>
              <a:ahLst/>
              <a:cxnLst/>
              <a:rect l="l" t="t" r="r" b="b"/>
              <a:pathLst>
                <a:path w="3080418" h="578224">
                  <a:moveTo>
                    <a:pt x="33758" y="0"/>
                  </a:moveTo>
                  <a:lnTo>
                    <a:pt x="3046659" y="0"/>
                  </a:lnTo>
                  <a:cubicBezTo>
                    <a:pt x="3065304" y="0"/>
                    <a:pt x="3080418" y="15114"/>
                    <a:pt x="3080418" y="33758"/>
                  </a:cubicBezTo>
                  <a:lnTo>
                    <a:pt x="3080418" y="544465"/>
                  </a:lnTo>
                  <a:cubicBezTo>
                    <a:pt x="3080418" y="563110"/>
                    <a:pt x="3065304" y="578224"/>
                    <a:pt x="3046659" y="578224"/>
                  </a:cubicBezTo>
                  <a:lnTo>
                    <a:pt x="33758" y="578224"/>
                  </a:lnTo>
                  <a:cubicBezTo>
                    <a:pt x="15114" y="578224"/>
                    <a:pt x="0" y="563110"/>
                    <a:pt x="0" y="544465"/>
                  </a:cubicBezTo>
                  <a:lnTo>
                    <a:pt x="0" y="33758"/>
                  </a:lnTo>
                  <a:cubicBezTo>
                    <a:pt x="0" y="15114"/>
                    <a:pt x="15114" y="0"/>
                    <a:pt x="33758" y="0"/>
                  </a:cubicBezTo>
                  <a:close/>
                </a:path>
              </a:pathLst>
            </a:custGeom>
            <a:solidFill>
              <a:srgbClr val="F7DBF0"/>
            </a:solidFill>
            <a:ln w="76200" cap="rnd">
              <a:solidFill>
                <a:srgbClr val="FFFFFF"/>
              </a:solidFill>
              <a:prstDash val="lgDash"/>
              <a:round/>
            </a:ln>
          </p:spPr>
        </p:sp>
        <p:sp>
          <p:nvSpPr>
            <p:cNvPr id="9" name="TextBox 9"/>
            <p:cNvSpPr txBox="1"/>
            <p:nvPr/>
          </p:nvSpPr>
          <p:spPr>
            <a:xfrm>
              <a:off x="0" y="-28575"/>
              <a:ext cx="3080418" cy="606799"/>
            </a:xfrm>
            <a:prstGeom prst="rect">
              <a:avLst/>
            </a:prstGeom>
          </p:spPr>
          <p:txBody>
            <a:bodyPr lIns="50800" tIns="50800" rIns="50800" bIns="50800" rtlCol="0" anchor="ctr"/>
            <a:lstStyle/>
            <a:p>
              <a:pPr algn="ctr">
                <a:lnSpc>
                  <a:spcPts val="2660"/>
                </a:lnSpc>
                <a:spcBef>
                  <a:spcPct val="0"/>
                </a:spcBef>
              </a:pPr>
            </a:p>
          </p:txBody>
        </p:sp>
      </p:grpSp>
      <p:sp>
        <p:nvSpPr>
          <p:cNvPr id="10" name="Freeform 10"/>
          <p:cNvSpPr/>
          <p:nvPr/>
        </p:nvSpPr>
        <p:spPr>
          <a:xfrm flipH="1">
            <a:off x="1582587" y="1853361"/>
            <a:ext cx="1495417" cy="1495417"/>
          </a:xfrm>
          <a:custGeom>
            <a:avLst/>
            <a:gdLst/>
            <a:ahLst/>
            <a:cxnLst/>
            <a:rect l="l" t="t" r="r" b="b"/>
            <a:pathLst>
              <a:path w="1495417" h="1495417">
                <a:moveTo>
                  <a:pt x="1495417" y="0"/>
                </a:moveTo>
                <a:lnTo>
                  <a:pt x="0" y="0"/>
                </a:lnTo>
                <a:lnTo>
                  <a:pt x="0" y="1495417"/>
                </a:lnTo>
                <a:lnTo>
                  <a:pt x="1495417" y="1495417"/>
                </a:lnTo>
                <a:lnTo>
                  <a:pt x="1495417"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5009452" y="5200087"/>
            <a:ext cx="11695961" cy="4076343"/>
            <a:chOff x="0" y="0"/>
            <a:chExt cx="3080418" cy="578224"/>
          </a:xfrm>
        </p:grpSpPr>
        <p:sp>
          <p:nvSpPr>
            <p:cNvPr id="12" name="Freeform 12"/>
            <p:cNvSpPr/>
            <p:nvPr/>
          </p:nvSpPr>
          <p:spPr>
            <a:xfrm>
              <a:off x="0" y="0"/>
              <a:ext cx="3080418" cy="578224"/>
            </a:xfrm>
            <a:custGeom>
              <a:avLst/>
              <a:gdLst/>
              <a:ahLst/>
              <a:cxnLst/>
              <a:rect l="l" t="t" r="r" b="b"/>
              <a:pathLst>
                <a:path w="3080418" h="578224">
                  <a:moveTo>
                    <a:pt x="33758" y="0"/>
                  </a:moveTo>
                  <a:lnTo>
                    <a:pt x="3046659" y="0"/>
                  </a:lnTo>
                  <a:cubicBezTo>
                    <a:pt x="3065304" y="0"/>
                    <a:pt x="3080418" y="15114"/>
                    <a:pt x="3080418" y="33758"/>
                  </a:cubicBezTo>
                  <a:lnTo>
                    <a:pt x="3080418" y="544465"/>
                  </a:lnTo>
                  <a:cubicBezTo>
                    <a:pt x="3080418" y="563110"/>
                    <a:pt x="3065304" y="578224"/>
                    <a:pt x="3046659" y="578224"/>
                  </a:cubicBezTo>
                  <a:lnTo>
                    <a:pt x="33758" y="578224"/>
                  </a:lnTo>
                  <a:cubicBezTo>
                    <a:pt x="15114" y="578224"/>
                    <a:pt x="0" y="563110"/>
                    <a:pt x="0" y="544465"/>
                  </a:cubicBezTo>
                  <a:lnTo>
                    <a:pt x="0" y="33758"/>
                  </a:lnTo>
                  <a:cubicBezTo>
                    <a:pt x="0" y="15114"/>
                    <a:pt x="15114" y="0"/>
                    <a:pt x="33758" y="0"/>
                  </a:cubicBezTo>
                  <a:close/>
                </a:path>
              </a:pathLst>
            </a:custGeom>
            <a:solidFill>
              <a:srgbClr val="E8BADD"/>
            </a:solidFill>
            <a:ln cap="rnd">
              <a:noFill/>
              <a:prstDash val="lgDash"/>
              <a:round/>
            </a:ln>
          </p:spPr>
        </p:sp>
        <p:sp>
          <p:nvSpPr>
            <p:cNvPr id="13" name="TextBox 13"/>
            <p:cNvSpPr txBox="1"/>
            <p:nvPr/>
          </p:nvSpPr>
          <p:spPr>
            <a:xfrm>
              <a:off x="0" y="-28575"/>
              <a:ext cx="3080418" cy="606799"/>
            </a:xfrm>
            <a:prstGeom prst="rect">
              <a:avLst/>
            </a:prstGeom>
          </p:spPr>
          <p:txBody>
            <a:bodyPr lIns="50800" tIns="50800" rIns="50800" bIns="50800" rtlCol="0" anchor="ctr"/>
            <a:lstStyle/>
            <a:p>
              <a:pPr algn="ctr">
                <a:lnSpc>
                  <a:spcPts val="2660"/>
                </a:lnSpc>
                <a:spcBef>
                  <a:spcPct val="0"/>
                </a:spcBef>
              </a:pPr>
            </a:p>
          </p:txBody>
        </p:sp>
      </p:grpSp>
      <p:grpSp>
        <p:nvGrpSpPr>
          <p:cNvPr id="14" name="Group 14"/>
          <p:cNvGrpSpPr/>
          <p:nvPr/>
        </p:nvGrpSpPr>
        <p:grpSpPr>
          <a:xfrm>
            <a:off x="4828733" y="5025747"/>
            <a:ext cx="11695961" cy="4076343"/>
            <a:chOff x="0" y="0"/>
            <a:chExt cx="3080418" cy="578224"/>
          </a:xfrm>
        </p:grpSpPr>
        <p:sp>
          <p:nvSpPr>
            <p:cNvPr id="15" name="Freeform 15"/>
            <p:cNvSpPr/>
            <p:nvPr/>
          </p:nvSpPr>
          <p:spPr>
            <a:xfrm>
              <a:off x="0" y="0"/>
              <a:ext cx="3080418" cy="578224"/>
            </a:xfrm>
            <a:custGeom>
              <a:avLst/>
              <a:gdLst/>
              <a:ahLst/>
              <a:cxnLst/>
              <a:rect l="l" t="t" r="r" b="b"/>
              <a:pathLst>
                <a:path w="3080418" h="578224">
                  <a:moveTo>
                    <a:pt x="33758" y="0"/>
                  </a:moveTo>
                  <a:lnTo>
                    <a:pt x="3046659" y="0"/>
                  </a:lnTo>
                  <a:cubicBezTo>
                    <a:pt x="3065304" y="0"/>
                    <a:pt x="3080418" y="15114"/>
                    <a:pt x="3080418" y="33758"/>
                  </a:cubicBezTo>
                  <a:lnTo>
                    <a:pt x="3080418" y="544465"/>
                  </a:lnTo>
                  <a:cubicBezTo>
                    <a:pt x="3080418" y="563110"/>
                    <a:pt x="3065304" y="578224"/>
                    <a:pt x="3046659" y="578224"/>
                  </a:cubicBezTo>
                  <a:lnTo>
                    <a:pt x="33758" y="578224"/>
                  </a:lnTo>
                  <a:cubicBezTo>
                    <a:pt x="15114" y="578224"/>
                    <a:pt x="0" y="563110"/>
                    <a:pt x="0" y="544465"/>
                  </a:cubicBezTo>
                  <a:lnTo>
                    <a:pt x="0" y="33758"/>
                  </a:lnTo>
                  <a:cubicBezTo>
                    <a:pt x="0" y="15114"/>
                    <a:pt x="15114" y="0"/>
                    <a:pt x="33758" y="0"/>
                  </a:cubicBezTo>
                  <a:close/>
                </a:path>
              </a:pathLst>
            </a:custGeom>
            <a:solidFill>
              <a:srgbClr val="F7DBF0"/>
            </a:solidFill>
            <a:ln w="76200" cap="rnd">
              <a:solidFill>
                <a:srgbClr val="FFFFFF"/>
              </a:solidFill>
              <a:prstDash val="lgDash"/>
              <a:round/>
            </a:ln>
          </p:spPr>
        </p:sp>
        <p:sp>
          <p:nvSpPr>
            <p:cNvPr id="16" name="TextBox 16"/>
            <p:cNvSpPr txBox="1"/>
            <p:nvPr/>
          </p:nvSpPr>
          <p:spPr>
            <a:xfrm>
              <a:off x="0" y="-28575"/>
              <a:ext cx="3080418" cy="606799"/>
            </a:xfrm>
            <a:prstGeom prst="rect">
              <a:avLst/>
            </a:prstGeom>
          </p:spPr>
          <p:txBody>
            <a:bodyPr lIns="50800" tIns="50800" rIns="50800" bIns="50800" rtlCol="0" anchor="ctr"/>
            <a:lstStyle/>
            <a:p>
              <a:pPr algn="ctr">
                <a:lnSpc>
                  <a:spcPts val="2660"/>
                </a:lnSpc>
                <a:spcBef>
                  <a:spcPct val="0"/>
                </a:spcBef>
              </a:pPr>
            </a:p>
          </p:txBody>
        </p:sp>
      </p:grpSp>
      <p:sp>
        <p:nvSpPr>
          <p:cNvPr id="17" name="Freeform 17"/>
          <p:cNvSpPr/>
          <p:nvPr/>
        </p:nvSpPr>
        <p:spPr>
          <a:xfrm flipH="1">
            <a:off x="3296019" y="5088310"/>
            <a:ext cx="1495417" cy="1495417"/>
          </a:xfrm>
          <a:custGeom>
            <a:avLst/>
            <a:gdLst/>
            <a:ahLst/>
            <a:cxnLst/>
            <a:rect l="l" t="t" r="r" b="b"/>
            <a:pathLst>
              <a:path w="1495417" h="1495417">
                <a:moveTo>
                  <a:pt x="1495418" y="0"/>
                </a:moveTo>
                <a:lnTo>
                  <a:pt x="0" y="0"/>
                </a:lnTo>
                <a:lnTo>
                  <a:pt x="0" y="1495417"/>
                </a:lnTo>
                <a:lnTo>
                  <a:pt x="1495418" y="1495417"/>
                </a:lnTo>
                <a:lnTo>
                  <a:pt x="1495418"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4509453" y="287650"/>
            <a:ext cx="10926765" cy="1538605"/>
          </a:xfrm>
          <a:prstGeom prst="rect">
            <a:avLst/>
          </a:prstGeom>
        </p:spPr>
        <p:txBody>
          <a:bodyPr wrap="square"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 – Khái niệm acid</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22" name="TextBox 22"/>
          <p:cNvSpPr txBox="1"/>
          <p:nvPr/>
        </p:nvSpPr>
        <p:spPr>
          <a:xfrm>
            <a:off x="3552876" y="1937608"/>
            <a:ext cx="11258385" cy="2513330"/>
          </a:xfrm>
          <a:prstGeom prst="rect">
            <a:avLst/>
          </a:prstGeom>
        </p:spPr>
        <p:txBody>
          <a:bodyPr wrap="square" lIns="0" tIns="0" rIns="0" bIns="0" rtlCol="0" anchor="t">
            <a:spAutoFit/>
          </a:bodyPr>
          <a:lstStyle/>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rPr>
              <a:t>Acid ban đầu </a:t>
            </a:r>
            <a:r>
              <a:rPr lang="vi-VN" sz="3500">
                <a:solidFill>
                  <a:srgbClr val="665B82"/>
                </a:solidFill>
                <a:latin typeface="Times New Roman" panose="02020603050405020304" charset="0"/>
                <a:ea typeface="Sniglet" panose="04070505030100020000"/>
                <a:cs typeface="Times New Roman" panose="02020603050405020304" charset="0"/>
              </a:rPr>
              <a:t>được biết đến là những chất có vị chua như acetic acid có trong giấm ăn, citric acid có trong quả chanh, maleic acid có trong quả táo. </a:t>
            </a:r>
            <a:endParaRPr lang="en-US" sz="3500">
              <a:solidFill>
                <a:srgbClr val="665B82"/>
              </a:solidFill>
              <a:latin typeface="Times New Roman" panose="02020603050405020304" charset="0"/>
              <a:ea typeface="Sniglet" panose="04070505030100020000"/>
              <a:cs typeface="Times New Roman" panose="02020603050405020304" charset="0"/>
            </a:endParaRPr>
          </a:p>
          <a:p>
            <a:pPr algn="just">
              <a:lnSpc>
                <a:spcPts val="4900"/>
              </a:lnSpc>
            </a:pPr>
            <a:r>
              <a:rPr lang="vi-VN" sz="3500">
                <a:solidFill>
                  <a:srgbClr val="665B82"/>
                </a:solidFill>
                <a:latin typeface="Times New Roman" panose="02020603050405020304" charset="0"/>
                <a:ea typeface="Sniglet" panose="04070505030100020000"/>
                <a:cs typeface="Times New Roman" panose="02020603050405020304" charset="0"/>
              </a:rPr>
              <a:t>Từ acid xuất phát từ tiếng Latin là acidus nghĩa là vị chua.</a:t>
            </a:r>
            <a:r>
              <a:rPr lang="vi-VN" sz="3500">
                <a:solidFill>
                  <a:srgbClr val="665B82"/>
                </a:solidFill>
                <a:latin typeface="Sniglet" panose="04070505030100020000"/>
                <a:ea typeface="Sniglet" panose="04070505030100020000"/>
                <a:cs typeface="Sniglet" panose="04070505030100020000"/>
              </a:rPr>
              <a:t> </a:t>
            </a:r>
            <a:endParaRPr lang="en-US" sz="3500">
              <a:solidFill>
                <a:srgbClr val="665B82"/>
              </a:solidFill>
              <a:latin typeface="Sniglet" panose="04070505030100020000"/>
              <a:ea typeface="Sniglet" panose="04070505030100020000"/>
              <a:cs typeface="Sniglet" panose="04070505030100020000"/>
              <a:sym typeface="Sniglet" panose="04070505030100020000"/>
            </a:endParaRPr>
          </a:p>
        </p:txBody>
      </p:sp>
      <p:sp>
        <p:nvSpPr>
          <p:cNvPr id="23" name="TextBox 23"/>
          <p:cNvSpPr txBox="1"/>
          <p:nvPr/>
        </p:nvSpPr>
        <p:spPr>
          <a:xfrm>
            <a:off x="5266310" y="5172557"/>
            <a:ext cx="10820808" cy="3769995"/>
          </a:xfrm>
          <a:prstGeom prst="rect">
            <a:avLst/>
          </a:prstGeom>
        </p:spPr>
        <p:txBody>
          <a:bodyPr lIns="0" tIns="0" rIns="0" bIns="0" rtlCol="0" anchor="t">
            <a:spAutoFit/>
          </a:bodyPr>
          <a:lstStyle/>
          <a:p>
            <a:pPr>
              <a:lnSpc>
                <a:spcPts val="4900"/>
              </a:lnSpc>
            </a:pPr>
            <a:r>
              <a:rPr lang="en-US" sz="3500" u="sng"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Khái niệm: </a:t>
            </a:r>
            <a:r>
              <a:rPr lang="vi-VN" sz="3500" smtClean="0">
                <a:solidFill>
                  <a:srgbClr val="FF0000"/>
                </a:solidFill>
                <a:latin typeface="Times New Roman" panose="02020603050405020304" charset="0"/>
                <a:ea typeface="Sniglet" panose="04070505030100020000"/>
                <a:cs typeface="Times New Roman" panose="02020603050405020304" charset="0"/>
                <a:sym typeface="Sniglet" panose="04070505030100020000"/>
              </a:rPr>
              <a:t>Acid</a:t>
            </a:r>
            <a:r>
              <a:rPr lang="vi-VN"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là những hợp chất trong </a:t>
            </a:r>
            <a:r>
              <a:rPr lang="vi-VN" sz="3500">
                <a:solidFill>
                  <a:srgbClr val="FF0000"/>
                </a:solidFill>
                <a:latin typeface="Times New Roman" panose="02020603050405020304" charset="0"/>
                <a:ea typeface="Sniglet" panose="04070505030100020000"/>
                <a:cs typeface="Times New Roman" panose="02020603050405020304" charset="0"/>
                <a:sym typeface="Sniglet" panose="04070505030100020000"/>
              </a:rPr>
              <a:t>phân tử có nguyên tử hydrogen liên kết với gốc acid</a:t>
            </a:r>
            <a:r>
              <a:rPr lang="vi-VN" sz="3500">
                <a:solidFill>
                  <a:srgbClr val="665B82"/>
                </a:solidFill>
                <a:latin typeface="Times New Roman" panose="02020603050405020304" charset="0"/>
                <a:ea typeface="Sniglet" panose="04070505030100020000"/>
                <a:cs typeface="Times New Roman" panose="02020603050405020304" charset="0"/>
                <a:sym typeface="Sniglet" panose="04070505030100020000"/>
              </a:rPr>
              <a:t>. Khi </a:t>
            </a:r>
            <a:r>
              <a:rPr lang="vi-VN" sz="3500">
                <a:solidFill>
                  <a:srgbClr val="FF0000"/>
                </a:solidFill>
                <a:latin typeface="Times New Roman" panose="02020603050405020304" charset="0"/>
                <a:ea typeface="Sniglet" panose="04070505030100020000"/>
                <a:cs typeface="Times New Roman" panose="02020603050405020304" charset="0"/>
                <a:sym typeface="Sniglet" panose="04070505030100020000"/>
              </a:rPr>
              <a:t>tan trong nước, acid tạo ra ion H</a:t>
            </a:r>
            <a:r>
              <a:rPr lang="vi-VN" sz="3500" smtClean="0">
                <a:solidFill>
                  <a:srgbClr val="FF0000"/>
                </a:solidFill>
                <a:latin typeface="Times New Roman" panose="02020603050405020304" charset="0"/>
                <a:ea typeface="Sniglet" panose="04070505030100020000"/>
                <a:cs typeface="Times New Roman" panose="02020603050405020304" charset="0"/>
                <a:sym typeface="Sniglet" panose="04070505030100020000"/>
              </a:rPr>
              <a:t>+.</a:t>
            </a:r>
            <a:endParaRPr lang="en-US" sz="3500" smtClean="0">
              <a:solidFill>
                <a:srgbClr val="FF0000"/>
              </a:solidFill>
              <a:latin typeface="Times New Roman" panose="02020603050405020304" charset="0"/>
              <a:ea typeface="Sniglet" panose="04070505030100020000"/>
              <a:cs typeface="Times New Roman" panose="02020603050405020304" charset="0"/>
              <a:sym typeface="Sniglet" panose="04070505030100020000"/>
            </a:endParaRPr>
          </a:p>
          <a:p>
            <a:pPr>
              <a:lnSpc>
                <a:spcPts val="4900"/>
              </a:lnSpc>
            </a:pP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Acid tạo ra ion H</a:t>
            </a:r>
            <a:r>
              <a:rPr lang="en-US" sz="3500" baseline="30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theo sơ đồ sau: </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ctr">
              <a:lnSpc>
                <a:spcPts val="4900"/>
              </a:lnSpc>
            </a:pP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Acid </a:t>
            </a:r>
            <a:r>
              <a:rPr lang="en-US" sz="35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rPr>
              <a:t> ion H</a:t>
            </a:r>
            <a:r>
              <a:rPr lang="en-US" sz="3500" baseline="300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rPr>
              <a:t> + ion âm gốc acid</a:t>
            </a:r>
            <a:endParaRPr lang="en-US" sz="350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nSpc>
                <a:spcPts val="4900"/>
              </a:lnSpc>
            </a:pP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Ví dụ: </a:t>
            </a:r>
            <a:r>
              <a:rPr lang="en-US" sz="3500" smtClean="0">
                <a:solidFill>
                  <a:srgbClr val="FF0000"/>
                </a:solidFill>
                <a:latin typeface="Times New Roman" panose="02020603050405020304" charset="0"/>
                <a:ea typeface="Sniglet" panose="04070505030100020000"/>
                <a:cs typeface="Times New Roman" panose="02020603050405020304" charset="0"/>
                <a:sym typeface="Sniglet" panose="04070505030100020000"/>
              </a:rPr>
              <a:t>H</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Cl </a:t>
            </a:r>
            <a:r>
              <a:rPr lang="en-US" sz="35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rPr>
              <a:t> </a:t>
            </a:r>
            <a:r>
              <a:rPr lang="en-US" sz="3500" smtClean="0">
                <a:solidFill>
                  <a:srgbClr val="FF0000"/>
                </a:solidFill>
                <a:latin typeface="Times New Roman" panose="02020603050405020304" charset="0"/>
                <a:ea typeface="Sniglet" panose="04070505030100020000"/>
                <a:cs typeface="Times New Roman" panose="02020603050405020304" charset="0"/>
                <a:sym typeface="Wingdings" panose="05000000000000000000" pitchFamily="2" charset="2"/>
              </a:rPr>
              <a:t>H</a:t>
            </a:r>
            <a:r>
              <a:rPr lang="en-US" sz="3500" baseline="30000" smtClean="0">
                <a:solidFill>
                  <a:srgbClr val="FF0000"/>
                </a:solidFill>
                <a:latin typeface="Times New Roman" panose="02020603050405020304" charset="0"/>
                <a:ea typeface="Sniglet" panose="04070505030100020000"/>
                <a:cs typeface="Times New Roman" panose="02020603050405020304" charset="0"/>
                <a:sym typeface="Wingdings" panose="05000000000000000000" pitchFamily="2" charset="2"/>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rPr>
              <a:t> + Cl</a:t>
            </a:r>
            <a:r>
              <a:rPr lang="en-US" sz="3500" baseline="300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rPr>
              <a:t>-</a:t>
            </a:r>
            <a:endParaRPr lang="en-US" sz="3500" smtClean="0">
              <a:solidFill>
                <a:srgbClr val="665B82"/>
              </a:solidFill>
              <a:latin typeface="Times New Roman" panose="02020603050405020304" charset="0"/>
              <a:ea typeface="Sniglet" panose="04070505030100020000"/>
              <a:cs typeface="Times New Roman" panose="02020603050405020304" charset="0"/>
              <a:sym typeface="Wingdings" panose="05000000000000000000" pitchFamily="2" charset="2"/>
            </a:endParaRPr>
          </a:p>
        </p:txBody>
      </p:sp>
      <p:grpSp>
        <p:nvGrpSpPr>
          <p:cNvPr id="24" name="Group 24"/>
          <p:cNvGrpSpPr/>
          <p:nvPr/>
        </p:nvGrpSpPr>
        <p:grpSpPr>
          <a:xfrm>
            <a:off x="425999" y="605042"/>
            <a:ext cx="704144" cy="7041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1459464" y="605042"/>
            <a:ext cx="704144" cy="7041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2496983" y="605042"/>
            <a:ext cx="704144" cy="7041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2" name="TextBox 3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3" name="Group 33"/>
          <p:cNvGrpSpPr/>
          <p:nvPr/>
        </p:nvGrpSpPr>
        <p:grpSpPr>
          <a:xfrm>
            <a:off x="3530448" y="605042"/>
            <a:ext cx="704144" cy="7041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6" name="Group 36"/>
          <p:cNvGrpSpPr/>
          <p:nvPr/>
        </p:nvGrpSpPr>
        <p:grpSpPr>
          <a:xfrm>
            <a:off x="13982984" y="9301186"/>
            <a:ext cx="704144" cy="7041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8" name="TextBox 3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9" name="Group 39"/>
          <p:cNvGrpSpPr/>
          <p:nvPr/>
        </p:nvGrpSpPr>
        <p:grpSpPr>
          <a:xfrm>
            <a:off x="15016449" y="9301186"/>
            <a:ext cx="704144" cy="70414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1" name="TextBox 4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2" name="Group 42"/>
          <p:cNvGrpSpPr/>
          <p:nvPr/>
        </p:nvGrpSpPr>
        <p:grpSpPr>
          <a:xfrm>
            <a:off x="16053968" y="9301186"/>
            <a:ext cx="704144" cy="7041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5" name="Group 45"/>
          <p:cNvGrpSpPr/>
          <p:nvPr/>
        </p:nvGrpSpPr>
        <p:grpSpPr>
          <a:xfrm>
            <a:off x="17087433" y="9301186"/>
            <a:ext cx="704144" cy="704144"/>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7" name="TextBox 4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pic>
        <p:nvPicPr>
          <p:cNvPr id="48" name="Picture 47"/>
          <p:cNvPicPr>
            <a:picLocks noChangeAspect="1"/>
          </p:cNvPicPr>
          <p:nvPr/>
        </p:nvPicPr>
        <p:blipFill>
          <a:blip r:embed="rId9"/>
          <a:stretch>
            <a:fillRect/>
          </a:stretch>
        </p:blipFill>
        <p:spPr>
          <a:xfrm>
            <a:off x="14334513" y="7274694"/>
            <a:ext cx="1952114" cy="1620382"/>
          </a:xfrm>
          <a:prstGeom prst="rect">
            <a:avLst/>
          </a:prstGeom>
        </p:spPr>
      </p:pic>
      <p:sp>
        <p:nvSpPr>
          <p:cNvPr id="49" name="Text Box 48"/>
          <p:cNvSpPr txBox="1"/>
          <p:nvPr/>
        </p:nvSpPr>
        <p:spPr>
          <a:xfrm>
            <a:off x="3803015" y="9507220"/>
            <a:ext cx="12422505" cy="583565"/>
          </a:xfrm>
          <a:prstGeom prst="rect">
            <a:avLst/>
          </a:prstGeom>
          <a:solidFill>
            <a:schemeClr val="bg1"/>
          </a:solidFill>
        </p:spPr>
        <p:txBody>
          <a:bodyPr wrap="square" rtlCol="0">
            <a:spAutoFit/>
          </a:bodyPr>
          <a:p>
            <a:r>
              <a:rPr lang="en-US" sz="3200" b="1">
                <a:solidFill>
                  <a:srgbClr val="FF0000"/>
                </a:solidFill>
                <a:latin typeface="Times New Roman" panose="02020603050405020304" charset="0"/>
                <a:cs typeface="Times New Roman" panose="02020603050405020304" charset="0"/>
              </a:rPr>
              <a:t>Hãy cho biết các gốc acid trong các acid sau: H</a:t>
            </a:r>
            <a:r>
              <a:rPr lang="en-US" sz="3200" b="1" baseline="-25000">
                <a:solidFill>
                  <a:srgbClr val="FF0000"/>
                </a:solidFill>
                <a:latin typeface="Times New Roman" panose="02020603050405020304" charset="0"/>
                <a:cs typeface="Times New Roman" panose="02020603050405020304" charset="0"/>
              </a:rPr>
              <a:t>2</a:t>
            </a:r>
            <a:r>
              <a:rPr lang="en-US" sz="3200" b="1">
                <a:solidFill>
                  <a:srgbClr val="FF0000"/>
                </a:solidFill>
                <a:latin typeface="Times New Roman" panose="02020603050405020304" charset="0"/>
                <a:cs typeface="Times New Roman" panose="02020603050405020304" charset="0"/>
              </a:rPr>
              <a:t>SO</a:t>
            </a:r>
            <a:r>
              <a:rPr lang="en-US" sz="3200" b="1" baseline="-25000">
                <a:solidFill>
                  <a:srgbClr val="FF0000"/>
                </a:solidFill>
                <a:latin typeface="Times New Roman" panose="02020603050405020304" charset="0"/>
                <a:cs typeface="Times New Roman" panose="02020603050405020304" charset="0"/>
              </a:rPr>
              <a:t>4</a:t>
            </a:r>
            <a:r>
              <a:rPr lang="en-US" sz="3200" b="1">
                <a:solidFill>
                  <a:srgbClr val="FF0000"/>
                </a:solidFill>
                <a:latin typeface="Times New Roman" panose="02020603050405020304" charset="0"/>
                <a:cs typeface="Times New Roman" panose="02020603050405020304" charset="0"/>
              </a:rPr>
              <a:t>, HCl, HNO</a:t>
            </a:r>
            <a:r>
              <a:rPr lang="en-US" sz="3200" b="1" baseline="-25000">
                <a:solidFill>
                  <a:srgbClr val="FF0000"/>
                </a:solidFill>
                <a:latin typeface="Times New Roman" panose="02020603050405020304" charset="0"/>
                <a:cs typeface="Times New Roman" panose="02020603050405020304" charset="0"/>
              </a:rPr>
              <a:t>3</a:t>
            </a:r>
            <a:r>
              <a:rPr lang="en-US" sz="3200" b="1">
                <a:solidFill>
                  <a:srgbClr val="FF0000"/>
                </a:solidFill>
                <a:latin typeface="Times New Roman" panose="02020603050405020304" charset="0"/>
                <a:cs typeface="Times New Roman" panose="02020603050405020304" charset="0"/>
              </a:rPr>
              <a:t>.</a:t>
            </a:r>
            <a:endParaRPr lang="en-US" sz="32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53670" y="0"/>
            <a:ext cx="16752570" cy="136588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charset="0"/>
              </a:defRPr>
            </a:lvl1pPr>
            <a:lvl2pPr marL="742950" indent="-285750">
              <a:defRPr>
                <a:solidFill>
                  <a:schemeClr val="tx1"/>
                </a:solidFill>
                <a:latin typeface="Times New Roman" panose="02020603050405020304" charset="0"/>
              </a:defRPr>
            </a:lvl2pPr>
            <a:lvl3pPr marL="1143000" indent="-228600">
              <a:defRPr>
                <a:solidFill>
                  <a:schemeClr val="tx1"/>
                </a:solidFill>
                <a:latin typeface="Times New Roman" panose="02020603050405020304" charset="0"/>
              </a:defRPr>
            </a:lvl3pPr>
            <a:lvl4pPr marL="1600200" indent="-228600">
              <a:defRPr>
                <a:solidFill>
                  <a:schemeClr val="tx1"/>
                </a:solidFill>
                <a:latin typeface="Times New Roman" panose="02020603050405020304" charset="0"/>
              </a:defRPr>
            </a:lvl4pPr>
            <a:lvl5pPr marL="2057400" indent="-228600">
              <a:defRPr>
                <a:solidFill>
                  <a:schemeClr val="tx1"/>
                </a:solidFill>
                <a:latin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defRPr>
            </a:lvl9pPr>
          </a:lstStyle>
          <a:p>
            <a:r>
              <a:rPr lang="vi-VN" sz="4200"/>
              <a:t>Bảng 8.1: Tên một số acid thông dụng, công thức hóa học và dạng tồn tại của acid trong dung dịch.</a:t>
            </a:r>
            <a:endParaRPr lang="vi-VN" sz="4200"/>
          </a:p>
        </p:txBody>
      </p:sp>
      <p:graphicFrame>
        <p:nvGraphicFramePr>
          <p:cNvPr id="3" name="Table 2"/>
          <p:cNvGraphicFramePr>
            <a:graphicFrameLocks noGrp="1"/>
          </p:cNvGraphicFramePr>
          <p:nvPr>
            <p:custDataLst>
              <p:tags r:id="rId1"/>
            </p:custDataLst>
          </p:nvPr>
        </p:nvGraphicFramePr>
        <p:xfrm>
          <a:off x="1986915" y="1310640"/>
          <a:ext cx="14459585" cy="3840480"/>
        </p:xfrm>
        <a:graphic>
          <a:graphicData uri="http://schemas.openxmlformats.org/drawingml/2006/table">
            <a:tbl>
              <a:tblPr firstRow="1" firstCol="1" bandRow="1">
                <a:tableStyleId>{5C22544A-7EE6-4342-B048-85BDC9FD1C3A}</a:tableStyleId>
              </a:tblPr>
              <a:tblGrid>
                <a:gridCol w="3844925"/>
                <a:gridCol w="2211070"/>
                <a:gridCol w="3194685"/>
                <a:gridCol w="5208905"/>
              </a:tblGrid>
              <a:tr h="707390">
                <a:tc rowSpan="2">
                  <a:txBody>
                    <a:bodyPr/>
                    <a:lstStyle/>
                    <a:p>
                      <a:pPr algn="just"/>
                      <a:r>
                        <a:rPr lang="vi-VN" sz="3600" dirty="0">
                          <a:effectLst/>
                          <a:latin typeface="Times New Roman" panose="02020603050405020304" charset="0"/>
                          <a:cs typeface="Times New Roman" panose="02020603050405020304" charset="0"/>
                        </a:rPr>
                        <a:t> </a:t>
                      </a:r>
                      <a:endParaRPr lang="en-US" sz="3600" dirty="0">
                        <a:effectLst/>
                        <a:latin typeface="Times New Roman" panose="02020603050405020304" charset="0"/>
                        <a:cs typeface="Times New Roman" panose="02020603050405020304" charset="0"/>
                      </a:endParaRPr>
                    </a:p>
                    <a:p>
                      <a:pPr algn="ctr"/>
                      <a:r>
                        <a:rPr lang="vi-VN" sz="3600" dirty="0">
                          <a:effectLst/>
                          <a:latin typeface="Times New Roman" panose="02020603050405020304" charset="0"/>
                          <a:cs typeface="Times New Roman" panose="02020603050405020304" charset="0"/>
                        </a:rPr>
                        <a:t>Tên acid</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rowSpan="2">
                  <a:txBody>
                    <a:bodyPr/>
                    <a:lstStyle/>
                    <a:p>
                      <a:pPr algn="l"/>
                      <a:r>
                        <a:rPr lang="vi-VN" sz="3600" dirty="0">
                          <a:effectLst/>
                          <a:latin typeface="Times New Roman" panose="02020603050405020304" charset="0"/>
                          <a:cs typeface="Times New Roman" panose="02020603050405020304" charset="0"/>
                        </a:rPr>
                        <a:t> Công thức hóa học</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gridSpan="2">
                  <a:txBody>
                    <a:bodyPr/>
                    <a:lstStyle/>
                    <a:p>
                      <a:pPr algn="just"/>
                      <a:r>
                        <a:rPr lang="vi-VN" sz="3600" dirty="0">
                          <a:effectLst/>
                          <a:latin typeface="Times New Roman" panose="02020603050405020304" charset="0"/>
                          <a:cs typeface="Times New Roman" panose="02020603050405020304" charset="0"/>
                        </a:rPr>
                        <a:t>Dạng tồn tại của acid trong dung dịch</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hMerge="1">
                  <a:tcPr/>
                </a:tc>
              </a:tr>
              <a:tr h="159385">
                <a:tc vMerge="1">
                  <a:tcPr/>
                </a:tc>
                <a:tc vMerge="1">
                  <a:tcPr/>
                </a:tc>
                <a:tc>
                  <a:txBody>
                    <a:bodyPr/>
                    <a:lstStyle/>
                    <a:p>
                      <a:r>
                        <a:rPr lang="vi-VN" sz="3600" dirty="0">
                          <a:effectLst/>
                          <a:latin typeface="Times New Roman" panose="02020603050405020304" charset="0"/>
                          <a:cs typeface="Times New Roman" panose="02020603050405020304" charset="0"/>
                        </a:rPr>
                        <a:t>Cation </a:t>
                      </a:r>
                      <a:endParaRPr lang="vi-VN" sz="3600" dirty="0">
                        <a:effectLst/>
                        <a:latin typeface="Times New Roman" panose="02020603050405020304" charset="0"/>
                        <a:cs typeface="Times New Roman" panose="02020603050405020304" charset="0"/>
                      </a:endParaRPr>
                    </a:p>
                    <a:p>
                      <a:r>
                        <a:rPr lang="vi-VN" sz="3600" dirty="0">
                          <a:effectLst/>
                          <a:latin typeface="Times New Roman" panose="02020603050405020304" charset="0"/>
                          <a:cs typeface="Times New Roman" panose="02020603050405020304" charset="0"/>
                        </a:rPr>
                        <a:t>(ion dương)</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dirty="0">
                          <a:effectLst/>
                          <a:latin typeface="Times New Roman" panose="02020603050405020304" charset="0"/>
                          <a:cs typeface="Times New Roman" panose="02020603050405020304" charset="0"/>
                        </a:rPr>
                        <a:t>Anion </a:t>
                      </a:r>
                      <a:endParaRPr lang="vi-VN" sz="3600" dirty="0">
                        <a:effectLst/>
                        <a:latin typeface="Times New Roman" panose="02020603050405020304" charset="0"/>
                        <a:cs typeface="Times New Roman" panose="02020603050405020304" charset="0"/>
                      </a:endParaRPr>
                    </a:p>
                    <a:p>
                      <a:pPr algn="ctr"/>
                      <a:r>
                        <a:rPr lang="vi-VN" sz="3600" dirty="0">
                          <a:effectLst/>
                          <a:latin typeface="Times New Roman" panose="02020603050405020304" charset="0"/>
                          <a:cs typeface="Times New Roman" panose="02020603050405020304" charset="0"/>
                        </a:rPr>
                        <a:t>(ion âm)</a:t>
                      </a:r>
                      <a:r>
                        <a:rPr lang="en-US" altLang="vi-VN" sz="3600" dirty="0">
                          <a:effectLst/>
                          <a:latin typeface="Times New Roman" panose="02020603050405020304" charset="0"/>
                          <a:cs typeface="Times New Roman" panose="02020603050405020304" charset="0"/>
                        </a:rPr>
                        <a:t> </a:t>
                      </a:r>
                      <a:r>
                        <a:rPr lang="vi-VN" sz="3600" dirty="0">
                          <a:effectLst/>
                          <a:latin typeface="Times New Roman" panose="02020603050405020304" charset="0"/>
                          <a:cs typeface="Times New Roman" panose="02020603050405020304" charset="0"/>
                        </a:rPr>
                        <a:t>Gốc acid</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r>
              <a:tr h="548640">
                <a:tc>
                  <a:txBody>
                    <a:bodyPr/>
                    <a:lstStyle/>
                    <a:p>
                      <a:pPr algn="just"/>
                      <a:r>
                        <a:rPr lang="vi-VN" sz="3600" dirty="0">
                          <a:effectLst/>
                          <a:latin typeface="Times New Roman" panose="02020603050405020304" charset="0"/>
                          <a:cs typeface="Times New Roman" panose="02020603050405020304" charset="0"/>
                        </a:rPr>
                        <a:t>Hydrochloric acid</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a:effectLst/>
                          <a:latin typeface="Times New Roman" panose="02020603050405020304" charset="0"/>
                          <a:cs typeface="Times New Roman" panose="02020603050405020304" charset="0"/>
                        </a:rPr>
                        <a:t>HCl</a:t>
                      </a:r>
                      <a:endParaRPr lang="en-US" sz="360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dirty="0">
                          <a:effectLst/>
                          <a:latin typeface="Times New Roman" panose="02020603050405020304" charset="0"/>
                          <a:cs typeface="Times New Roman" panose="02020603050405020304" charset="0"/>
                        </a:rPr>
                        <a:t>H</a:t>
                      </a:r>
                      <a:r>
                        <a:rPr lang="vi-VN" sz="3600" baseline="30000" dirty="0">
                          <a:effectLst/>
                          <a:latin typeface="Times New Roman" panose="02020603050405020304" charset="0"/>
                          <a:cs typeface="Times New Roman" panose="02020603050405020304" charset="0"/>
                        </a:rPr>
                        <a:t>+</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dirty="0">
                          <a:effectLst/>
                          <a:latin typeface="Times New Roman" panose="02020603050405020304" charset="0"/>
                          <a:cs typeface="Times New Roman" panose="02020603050405020304" charset="0"/>
                        </a:rPr>
                        <a:t>Cl</a:t>
                      </a:r>
                      <a:r>
                        <a:rPr lang="vi-VN" sz="3600" baseline="30000" dirty="0">
                          <a:effectLst/>
                          <a:latin typeface="Times New Roman" panose="02020603050405020304" charset="0"/>
                          <a:cs typeface="Times New Roman" panose="02020603050405020304" charset="0"/>
                        </a:rPr>
                        <a:t>-</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r>
              <a:tr h="548640">
                <a:tc>
                  <a:txBody>
                    <a:bodyPr/>
                    <a:lstStyle/>
                    <a:p>
                      <a:pPr algn="just"/>
                      <a:r>
                        <a:rPr lang="vi-VN" sz="3600">
                          <a:effectLst/>
                          <a:latin typeface="Times New Roman" panose="02020603050405020304" charset="0"/>
                          <a:cs typeface="Times New Roman" panose="02020603050405020304" charset="0"/>
                        </a:rPr>
                        <a:t>Nitric acid</a:t>
                      </a:r>
                      <a:endParaRPr lang="en-US" sz="360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a:effectLst/>
                          <a:latin typeface="Times New Roman" panose="02020603050405020304" charset="0"/>
                          <a:cs typeface="Times New Roman" panose="02020603050405020304" charset="0"/>
                        </a:rPr>
                        <a:t>HNO</a:t>
                      </a:r>
                      <a:r>
                        <a:rPr lang="vi-VN" sz="3600" baseline="-25000">
                          <a:effectLst/>
                          <a:latin typeface="Times New Roman" panose="02020603050405020304" charset="0"/>
                          <a:cs typeface="Times New Roman" panose="02020603050405020304" charset="0"/>
                        </a:rPr>
                        <a:t>3</a:t>
                      </a:r>
                      <a:endParaRPr lang="en-US" sz="360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dirty="0">
                          <a:effectLst/>
                          <a:latin typeface="Times New Roman" panose="02020603050405020304" charset="0"/>
                          <a:cs typeface="Times New Roman" panose="02020603050405020304" charset="0"/>
                        </a:rPr>
                        <a:t>H</a:t>
                      </a:r>
                      <a:r>
                        <a:rPr lang="vi-VN" sz="3600" baseline="30000" dirty="0">
                          <a:effectLst/>
                          <a:latin typeface="Times New Roman" panose="02020603050405020304" charset="0"/>
                          <a:cs typeface="Times New Roman" panose="02020603050405020304" charset="0"/>
                        </a:rPr>
                        <a:t>+</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dirty="0">
                          <a:effectLst/>
                          <a:latin typeface="Times New Roman" panose="02020603050405020304" charset="0"/>
                          <a:cs typeface="Times New Roman" panose="02020603050405020304" charset="0"/>
                        </a:rPr>
                        <a:t>NO</a:t>
                      </a:r>
                      <a:r>
                        <a:rPr lang="vi-VN" sz="3600" baseline="-25000" dirty="0">
                          <a:effectLst/>
                          <a:latin typeface="Times New Roman" panose="02020603050405020304" charset="0"/>
                          <a:cs typeface="Times New Roman" panose="02020603050405020304" charset="0"/>
                        </a:rPr>
                        <a:t>3</a:t>
                      </a:r>
                      <a:r>
                        <a:rPr lang="vi-VN" sz="3600" baseline="30000" dirty="0">
                          <a:effectLst/>
                          <a:latin typeface="Times New Roman" panose="02020603050405020304" charset="0"/>
                          <a:cs typeface="Times New Roman" panose="02020603050405020304" charset="0"/>
                        </a:rPr>
                        <a:t>-</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r>
              <a:tr h="548640">
                <a:tc>
                  <a:txBody>
                    <a:bodyPr/>
                    <a:lstStyle/>
                    <a:p>
                      <a:pPr algn="just"/>
                      <a:r>
                        <a:rPr lang="vi-VN" sz="3600" dirty="0">
                          <a:effectLst/>
                          <a:latin typeface="Times New Roman" panose="02020603050405020304" charset="0"/>
                          <a:cs typeface="Times New Roman" panose="02020603050405020304" charset="0"/>
                        </a:rPr>
                        <a:t>Sulfuric acid</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a:effectLst/>
                          <a:latin typeface="Times New Roman" panose="02020603050405020304" charset="0"/>
                          <a:cs typeface="Times New Roman" panose="02020603050405020304" charset="0"/>
                        </a:rPr>
                        <a:t>H</a:t>
                      </a:r>
                      <a:r>
                        <a:rPr lang="vi-VN" sz="3600" baseline="-25000">
                          <a:effectLst/>
                          <a:latin typeface="Times New Roman" panose="02020603050405020304" charset="0"/>
                          <a:cs typeface="Times New Roman" panose="02020603050405020304" charset="0"/>
                        </a:rPr>
                        <a:t>2</a:t>
                      </a:r>
                      <a:r>
                        <a:rPr lang="vi-VN" sz="3600">
                          <a:effectLst/>
                          <a:latin typeface="Times New Roman" panose="02020603050405020304" charset="0"/>
                          <a:cs typeface="Times New Roman" panose="02020603050405020304" charset="0"/>
                        </a:rPr>
                        <a:t>SO</a:t>
                      </a:r>
                      <a:r>
                        <a:rPr lang="vi-VN" sz="3600" baseline="-25000">
                          <a:effectLst/>
                          <a:latin typeface="Times New Roman" panose="02020603050405020304" charset="0"/>
                          <a:cs typeface="Times New Roman" panose="02020603050405020304" charset="0"/>
                        </a:rPr>
                        <a:t>4</a:t>
                      </a:r>
                      <a:endParaRPr lang="en-US" sz="360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dirty="0">
                          <a:effectLst/>
                          <a:latin typeface="Times New Roman" panose="02020603050405020304" charset="0"/>
                          <a:cs typeface="Times New Roman" panose="02020603050405020304" charset="0"/>
                        </a:rPr>
                        <a:t>H</a:t>
                      </a:r>
                      <a:r>
                        <a:rPr lang="vi-VN" sz="3600" baseline="30000" dirty="0">
                          <a:effectLst/>
                          <a:latin typeface="Times New Roman" panose="02020603050405020304" charset="0"/>
                          <a:cs typeface="Times New Roman" panose="02020603050405020304" charset="0"/>
                        </a:rPr>
                        <a:t>+</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c>
                  <a:txBody>
                    <a:bodyPr/>
                    <a:lstStyle/>
                    <a:p>
                      <a:pPr algn="ctr"/>
                      <a:r>
                        <a:rPr lang="vi-VN" sz="3600" dirty="0">
                          <a:effectLst/>
                          <a:latin typeface="Times New Roman" panose="02020603050405020304" charset="0"/>
                          <a:cs typeface="Times New Roman" panose="02020603050405020304" charset="0"/>
                        </a:rPr>
                        <a:t>SO</a:t>
                      </a:r>
                      <a:r>
                        <a:rPr lang="vi-VN" sz="3600" baseline="-25000" dirty="0">
                          <a:effectLst/>
                          <a:latin typeface="Times New Roman" panose="02020603050405020304" charset="0"/>
                          <a:cs typeface="Times New Roman" panose="02020603050405020304" charset="0"/>
                        </a:rPr>
                        <a:t>4</a:t>
                      </a:r>
                      <a:r>
                        <a:rPr lang="vi-VN" sz="3600" baseline="30000" dirty="0">
                          <a:effectLst/>
                          <a:latin typeface="Times New Roman" panose="02020603050405020304" charset="0"/>
                          <a:cs typeface="Times New Roman" panose="02020603050405020304" charset="0"/>
                        </a:rPr>
                        <a:t>2-</a:t>
                      </a:r>
                      <a:endParaRPr lang="en-US" sz="3600" dirty="0">
                        <a:effectLst/>
                        <a:latin typeface="Times New Roman" panose="02020603050405020304" charset="0"/>
                        <a:ea typeface="Times New Roman" panose="02020603050405020304" charset="0"/>
                        <a:cs typeface="Times New Roman" panose="02020603050405020304" charset="0"/>
                      </a:endParaRPr>
                    </a:p>
                  </a:txBody>
                  <a:tcPr marL="102870" marR="102870" marT="0" marB="0"/>
                </a:tc>
              </a:tr>
            </a:tbl>
          </a:graphicData>
        </a:graphic>
      </p:graphicFrame>
      <p:sp>
        <p:nvSpPr>
          <p:cNvPr id="4" name="Rectangle 2"/>
          <p:cNvSpPr>
            <a:spLocks noChangeArrowheads="1"/>
          </p:cNvSpPr>
          <p:nvPr/>
        </p:nvSpPr>
        <p:spPr bwMode="auto">
          <a:xfrm>
            <a:off x="1421130" y="4533900"/>
            <a:ext cx="14912340" cy="201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charset="0"/>
              </a:defRPr>
            </a:lvl1pPr>
            <a:lvl2pPr marL="742950" indent="-285750">
              <a:defRPr>
                <a:solidFill>
                  <a:schemeClr val="tx1"/>
                </a:solidFill>
                <a:latin typeface="Times New Roman" panose="02020603050405020304" charset="0"/>
              </a:defRPr>
            </a:lvl2pPr>
            <a:lvl3pPr marL="1143000" indent="-228600">
              <a:defRPr>
                <a:solidFill>
                  <a:schemeClr val="tx1"/>
                </a:solidFill>
                <a:latin typeface="Times New Roman" panose="02020603050405020304" charset="0"/>
              </a:defRPr>
            </a:lvl3pPr>
            <a:lvl4pPr marL="1600200" indent="-228600">
              <a:defRPr>
                <a:solidFill>
                  <a:schemeClr val="tx1"/>
                </a:solidFill>
                <a:latin typeface="Times New Roman" panose="02020603050405020304" charset="0"/>
              </a:defRPr>
            </a:lvl4pPr>
            <a:lvl5pPr marL="2057400" indent="-228600">
              <a:defRPr>
                <a:solidFill>
                  <a:schemeClr val="tx1"/>
                </a:solidFill>
                <a:latin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defRPr>
            </a:lvl9pPr>
          </a:lstStyle>
          <a:p>
            <a:r>
              <a:rPr lang="vi-VN" sz="3600" i="1" dirty="0">
                <a:ln>
                  <a:solidFill>
                    <a:schemeClr val="tx1"/>
                  </a:solidFill>
                </a:ln>
                <a:solidFill>
                  <a:schemeClr val="tx1"/>
                </a:solidFill>
              </a:rPr>
              <a:t>Quan sát Bảng 8.1 và thực hiện các yêu cầu:</a:t>
            </a:r>
            <a:endParaRPr lang="en-US" sz="3600" dirty="0">
              <a:ln>
                <a:solidFill>
                  <a:schemeClr val="tx1"/>
                </a:solidFill>
              </a:ln>
              <a:solidFill>
                <a:schemeClr val="tx1"/>
              </a:solidFill>
            </a:endParaRPr>
          </a:p>
          <a:p>
            <a:r>
              <a:rPr lang="vi-VN" sz="3600" dirty="0">
                <a:ln>
                  <a:solidFill>
                    <a:schemeClr val="tx1"/>
                  </a:solidFill>
                </a:ln>
                <a:solidFill>
                  <a:schemeClr val="tx1"/>
                </a:solidFill>
              </a:rPr>
              <a:t>1. Công thức </a:t>
            </a:r>
            <a:r>
              <a:rPr lang="en-US" altLang="vi-VN" sz="3600" dirty="0">
                <a:ln>
                  <a:solidFill>
                    <a:schemeClr val="tx1"/>
                  </a:solidFill>
                </a:ln>
                <a:solidFill>
                  <a:schemeClr val="tx1"/>
                </a:solidFill>
              </a:rPr>
              <a:t>phân tử</a:t>
            </a:r>
            <a:r>
              <a:rPr lang="vi-VN" sz="3600" dirty="0">
                <a:ln>
                  <a:solidFill>
                    <a:schemeClr val="tx1"/>
                  </a:solidFill>
                </a:ln>
                <a:solidFill>
                  <a:schemeClr val="tx1"/>
                </a:solidFill>
              </a:rPr>
              <a:t> của acid có </a:t>
            </a:r>
            <a:r>
              <a:rPr lang="en-US" altLang="vi-VN" sz="3600" dirty="0">
                <a:ln>
                  <a:solidFill>
                    <a:schemeClr val="tx1"/>
                  </a:solidFill>
                </a:ln>
                <a:solidFill>
                  <a:schemeClr val="tx1"/>
                </a:solidFill>
              </a:rPr>
              <a:t>dạng chung?</a:t>
            </a:r>
            <a:endParaRPr lang="en-US" sz="3600" dirty="0">
              <a:ln>
                <a:solidFill>
                  <a:schemeClr val="tx1"/>
                </a:solidFill>
              </a:ln>
              <a:solidFill>
                <a:schemeClr val="tx1"/>
              </a:solidFill>
            </a:endParaRPr>
          </a:p>
          <a:p>
            <a:r>
              <a:rPr lang="vi-VN" sz="3600" dirty="0">
                <a:ln>
                  <a:solidFill>
                    <a:schemeClr val="tx1"/>
                  </a:solidFill>
                </a:ln>
                <a:solidFill>
                  <a:schemeClr val="tx1"/>
                </a:solidFill>
              </a:rPr>
              <a:t>2. </a:t>
            </a:r>
            <a:r>
              <a:rPr lang="en-US" altLang="vi-VN" sz="3600" dirty="0">
                <a:ln>
                  <a:solidFill>
                    <a:schemeClr val="tx1"/>
                  </a:solidFill>
                </a:ln>
                <a:solidFill>
                  <a:schemeClr val="tx1"/>
                </a:solidFill>
              </a:rPr>
              <a:t>Có thể chia</a:t>
            </a:r>
            <a:r>
              <a:rPr lang="vi-VN" sz="3600" dirty="0">
                <a:ln>
                  <a:solidFill>
                    <a:schemeClr val="tx1"/>
                  </a:solidFill>
                </a:ln>
                <a:solidFill>
                  <a:schemeClr val="tx1"/>
                </a:solidFill>
              </a:rPr>
              <a:t> acid</a:t>
            </a:r>
            <a:r>
              <a:rPr lang="en-US" altLang="vi-VN" sz="3600" dirty="0">
                <a:ln>
                  <a:solidFill>
                    <a:schemeClr val="tx1"/>
                  </a:solidFill>
                </a:ln>
                <a:solidFill>
                  <a:schemeClr val="tx1"/>
                </a:solidFill>
              </a:rPr>
              <a:t> làm mấy loại</a:t>
            </a:r>
            <a:r>
              <a:rPr lang="vi-VN" sz="3600" dirty="0">
                <a:ln>
                  <a:solidFill>
                    <a:schemeClr val="tx1"/>
                  </a:solidFill>
                </a:ln>
                <a:solidFill>
                  <a:schemeClr val="tx1"/>
                </a:solidFill>
              </a:rPr>
              <a:t>?</a:t>
            </a:r>
            <a:endParaRPr lang="vi-VN" sz="3600" dirty="0">
              <a:ln>
                <a:solidFill>
                  <a:schemeClr val="tx1"/>
                </a:solidFill>
              </a:ln>
              <a:solidFill>
                <a:schemeClr val="tx1"/>
              </a:solidFill>
            </a:endParaRPr>
          </a:p>
        </p:txBody>
      </p:sp>
      <p:sp>
        <p:nvSpPr>
          <p:cNvPr id="21" name="Rectangle 2"/>
          <p:cNvSpPr>
            <a:spLocks noChangeArrowheads="1"/>
          </p:cNvSpPr>
          <p:nvPr/>
        </p:nvSpPr>
        <p:spPr bwMode="auto">
          <a:xfrm>
            <a:off x="815340" y="6588760"/>
            <a:ext cx="16012795" cy="357378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Times New Roman" panose="02020603050405020304" charset="0"/>
              </a:defRPr>
            </a:lvl1pPr>
            <a:lvl2pPr marL="742950" indent="-285750">
              <a:defRPr>
                <a:solidFill>
                  <a:schemeClr val="tx1"/>
                </a:solidFill>
                <a:latin typeface="Times New Roman" panose="02020603050405020304" charset="0"/>
              </a:defRPr>
            </a:lvl2pPr>
            <a:lvl3pPr marL="1143000" indent="-228600">
              <a:defRPr>
                <a:solidFill>
                  <a:schemeClr val="tx1"/>
                </a:solidFill>
                <a:latin typeface="Times New Roman" panose="02020603050405020304" charset="0"/>
              </a:defRPr>
            </a:lvl3pPr>
            <a:lvl4pPr marL="1600200" indent="-228600">
              <a:defRPr>
                <a:solidFill>
                  <a:schemeClr val="tx1"/>
                </a:solidFill>
                <a:latin typeface="Times New Roman" panose="02020603050405020304" charset="0"/>
              </a:defRPr>
            </a:lvl4pPr>
            <a:lvl5pPr marL="2057400" indent="-228600">
              <a:defRPr>
                <a:solidFill>
                  <a:schemeClr val="tx1"/>
                </a:solidFill>
                <a:latin typeface="Times New Roman" panose="02020603050405020304" charset="0"/>
              </a:defRPr>
            </a:lvl5pPr>
            <a:lvl6pPr marL="2514600" indent="-228600" eaLnBrk="0" fontAlgn="base" hangingPunct="0">
              <a:spcBef>
                <a:spcPct val="0"/>
              </a:spcBef>
              <a:spcAft>
                <a:spcPct val="0"/>
              </a:spcAft>
              <a:defRPr>
                <a:solidFill>
                  <a:schemeClr val="tx1"/>
                </a:solidFill>
                <a:latin typeface="Times New Roman" panose="02020603050405020304" charset="0"/>
              </a:defRPr>
            </a:lvl6pPr>
            <a:lvl7pPr marL="2971800" indent="-228600" eaLnBrk="0" fontAlgn="base" hangingPunct="0">
              <a:spcBef>
                <a:spcPct val="0"/>
              </a:spcBef>
              <a:spcAft>
                <a:spcPct val="0"/>
              </a:spcAft>
              <a:defRPr>
                <a:solidFill>
                  <a:schemeClr val="tx1"/>
                </a:solidFill>
                <a:latin typeface="Times New Roman" panose="02020603050405020304" charset="0"/>
              </a:defRPr>
            </a:lvl7pPr>
            <a:lvl8pPr marL="3429000" indent="-228600" eaLnBrk="0" fontAlgn="base" hangingPunct="0">
              <a:spcBef>
                <a:spcPct val="0"/>
              </a:spcBef>
              <a:spcAft>
                <a:spcPct val="0"/>
              </a:spcAft>
              <a:defRPr>
                <a:solidFill>
                  <a:schemeClr val="tx1"/>
                </a:solidFill>
                <a:latin typeface="Times New Roman" panose="02020603050405020304" charset="0"/>
              </a:defRPr>
            </a:lvl8pPr>
            <a:lvl9pPr marL="3886200" indent="-228600" eaLnBrk="0" fontAlgn="base" hangingPunct="0">
              <a:spcBef>
                <a:spcPct val="0"/>
              </a:spcBef>
              <a:spcAft>
                <a:spcPct val="0"/>
              </a:spcAft>
              <a:defRPr>
                <a:solidFill>
                  <a:schemeClr val="tx1"/>
                </a:solidFill>
                <a:latin typeface="Times New Roman" panose="02020603050405020304" charset="0"/>
              </a:defRPr>
            </a:lvl9pPr>
          </a:lstStyle>
          <a:p>
            <a:r>
              <a:rPr lang="en-US" altLang="vi-VN" sz="4000" b="1" dirty="0">
                <a:solidFill>
                  <a:srgbClr val="0070C0"/>
                </a:solidFill>
                <a:sym typeface="+mn-ea"/>
              </a:rPr>
              <a:t>1</a:t>
            </a:r>
            <a:r>
              <a:rPr lang="en-US" altLang="vi-VN" sz="4000" dirty="0">
                <a:solidFill>
                  <a:srgbClr val="0070C0"/>
                </a:solidFill>
                <a:sym typeface="+mn-ea"/>
              </a:rPr>
              <a:t>. </a:t>
            </a:r>
            <a:r>
              <a:rPr lang="vi-VN" sz="4000" b="1" dirty="0">
                <a:solidFill>
                  <a:srgbClr val="0070C0"/>
                </a:solidFill>
                <a:sym typeface="+mn-ea"/>
              </a:rPr>
              <a:t>Công thức hoá học chung của a</a:t>
            </a:r>
            <a:r>
              <a:rPr lang="en-US" sz="4000" b="1" dirty="0" err="1">
                <a:solidFill>
                  <a:srgbClr val="0070C0"/>
                </a:solidFill>
                <a:sym typeface="+mn-ea"/>
              </a:rPr>
              <a:t>cid</a:t>
            </a:r>
            <a:r>
              <a:rPr lang="vi-VN" sz="4000" b="1" dirty="0">
                <a:solidFill>
                  <a:srgbClr val="0070C0"/>
                </a:solidFill>
                <a:sym typeface="+mn-ea"/>
              </a:rPr>
              <a:t>:   H</a:t>
            </a:r>
            <a:r>
              <a:rPr lang="vi-VN" sz="4000" b="1" baseline="-25000" dirty="0">
                <a:solidFill>
                  <a:srgbClr val="0070C0"/>
                </a:solidFill>
                <a:sym typeface="+mn-ea"/>
              </a:rPr>
              <a:t>n</a:t>
            </a:r>
            <a:r>
              <a:rPr lang="vi-VN" sz="4000" b="1" dirty="0">
                <a:solidFill>
                  <a:srgbClr val="0070C0"/>
                </a:solidFill>
                <a:sym typeface="+mn-ea"/>
              </a:rPr>
              <a:t>A.</a:t>
            </a:r>
            <a:endParaRPr lang="vi-VN" sz="4000" b="1" dirty="0">
              <a:solidFill>
                <a:srgbClr val="0070C0"/>
              </a:solidFill>
            </a:endParaRPr>
          </a:p>
          <a:p>
            <a:r>
              <a:rPr lang="en-US" sz="4000" b="1" dirty="0" err="1">
                <a:solidFill>
                  <a:srgbClr val="0070C0"/>
                </a:solidFill>
                <a:sym typeface="+mn-ea"/>
              </a:rPr>
              <a:t>Trong</a:t>
            </a:r>
            <a:r>
              <a:rPr lang="en-US" sz="4000" b="1" dirty="0">
                <a:solidFill>
                  <a:srgbClr val="0070C0"/>
                </a:solidFill>
                <a:sym typeface="+mn-ea"/>
              </a:rPr>
              <a:t> </a:t>
            </a:r>
            <a:r>
              <a:rPr lang="en-US" sz="4000" b="1" dirty="0" err="1">
                <a:solidFill>
                  <a:srgbClr val="0070C0"/>
                </a:solidFill>
                <a:sym typeface="+mn-ea"/>
              </a:rPr>
              <a:t>đó</a:t>
            </a:r>
            <a:r>
              <a:rPr lang="en-US" sz="4000" b="1" dirty="0">
                <a:solidFill>
                  <a:srgbClr val="0070C0"/>
                </a:solidFill>
                <a:sym typeface="+mn-ea"/>
              </a:rPr>
              <a:t> : A là </a:t>
            </a:r>
            <a:r>
              <a:rPr lang="en-US" sz="4000" b="1" dirty="0" err="1">
                <a:solidFill>
                  <a:srgbClr val="0070C0"/>
                </a:solidFill>
                <a:sym typeface="+mn-ea"/>
              </a:rPr>
              <a:t>gốc</a:t>
            </a:r>
            <a:r>
              <a:rPr lang="en-US" sz="4000" b="1" dirty="0">
                <a:solidFill>
                  <a:srgbClr val="0070C0"/>
                </a:solidFill>
                <a:sym typeface="+mn-ea"/>
              </a:rPr>
              <a:t> acid.</a:t>
            </a:r>
            <a:endParaRPr lang="en-US" sz="4000" b="1" dirty="0">
              <a:solidFill>
                <a:srgbClr val="0070C0"/>
              </a:solidFill>
            </a:endParaRPr>
          </a:p>
          <a:p>
            <a:r>
              <a:rPr lang="en-US" sz="4000" b="1" dirty="0">
                <a:solidFill>
                  <a:srgbClr val="0070C0"/>
                </a:solidFill>
                <a:sym typeface="+mn-ea"/>
              </a:rPr>
              <a:t>                 n là</a:t>
            </a:r>
            <a:r>
              <a:rPr lang="pt-BR" sz="4000" b="1" dirty="0">
                <a:solidFill>
                  <a:srgbClr val="0070C0"/>
                </a:solidFill>
                <a:sym typeface="+mn-ea"/>
              </a:rPr>
              <a:t> chỉ số nguyên tử hydrogen (n = 1, 2, 3,…).</a:t>
            </a:r>
            <a:endParaRPr lang="en-US" sz="4000" b="1" dirty="0">
              <a:solidFill>
                <a:srgbClr val="0070C0"/>
              </a:solidFill>
            </a:endParaRPr>
          </a:p>
          <a:p>
            <a:r>
              <a:rPr lang="en-US" sz="4000" b="1" dirty="0" err="1">
                <a:solidFill>
                  <a:srgbClr val="0070C0"/>
                </a:solidFill>
              </a:rPr>
              <a:t>2. Dựa</a:t>
            </a:r>
            <a:r>
              <a:rPr lang="en-US" sz="4000" b="1" dirty="0">
                <a:solidFill>
                  <a:srgbClr val="0070C0"/>
                </a:solidFill>
              </a:rPr>
              <a:t> </a:t>
            </a:r>
            <a:r>
              <a:rPr lang="en-US" sz="4000" b="1" dirty="0" err="1">
                <a:solidFill>
                  <a:srgbClr val="0070C0"/>
                </a:solidFill>
              </a:rPr>
              <a:t>vào</a:t>
            </a:r>
            <a:r>
              <a:rPr lang="en-US" sz="4000" b="1" dirty="0">
                <a:solidFill>
                  <a:srgbClr val="0070C0"/>
                </a:solidFill>
              </a:rPr>
              <a:t> </a:t>
            </a:r>
            <a:r>
              <a:rPr lang="en-US" sz="4000" b="1" dirty="0" err="1">
                <a:solidFill>
                  <a:srgbClr val="0070C0"/>
                </a:solidFill>
              </a:rPr>
              <a:t>thành</a:t>
            </a:r>
            <a:r>
              <a:rPr lang="en-US" sz="4000" b="1" dirty="0">
                <a:solidFill>
                  <a:srgbClr val="0070C0"/>
                </a:solidFill>
              </a:rPr>
              <a:t> </a:t>
            </a:r>
            <a:r>
              <a:rPr lang="en-US" sz="4000" b="1" dirty="0" err="1">
                <a:solidFill>
                  <a:srgbClr val="0070C0"/>
                </a:solidFill>
              </a:rPr>
              <a:t>phần</a:t>
            </a:r>
            <a:r>
              <a:rPr lang="en-US" sz="4000" b="1" dirty="0">
                <a:solidFill>
                  <a:srgbClr val="0070C0"/>
                </a:solidFill>
              </a:rPr>
              <a:t> </a:t>
            </a:r>
            <a:r>
              <a:rPr lang="en-US" sz="4000" b="1" dirty="0" err="1">
                <a:solidFill>
                  <a:srgbClr val="0070C0"/>
                </a:solidFill>
              </a:rPr>
              <a:t>phân</a:t>
            </a:r>
            <a:r>
              <a:rPr lang="en-US" sz="4000" b="1" dirty="0">
                <a:solidFill>
                  <a:srgbClr val="0070C0"/>
                </a:solidFill>
              </a:rPr>
              <a:t> </a:t>
            </a:r>
            <a:r>
              <a:rPr lang="en-US" sz="4000" b="1" dirty="0" err="1">
                <a:solidFill>
                  <a:srgbClr val="0070C0"/>
                </a:solidFill>
              </a:rPr>
              <a:t>tử</a:t>
            </a:r>
            <a:r>
              <a:rPr lang="en-US" sz="4000" b="1" dirty="0">
                <a:solidFill>
                  <a:srgbClr val="0070C0"/>
                </a:solidFill>
              </a:rPr>
              <a:t> acid </a:t>
            </a:r>
            <a:r>
              <a:rPr lang="en-US" sz="4000" b="1" dirty="0" err="1">
                <a:solidFill>
                  <a:srgbClr val="0070C0"/>
                </a:solidFill>
              </a:rPr>
              <a:t>được</a:t>
            </a:r>
            <a:r>
              <a:rPr lang="en-US" sz="4000" b="1" dirty="0">
                <a:solidFill>
                  <a:srgbClr val="0070C0"/>
                </a:solidFill>
              </a:rPr>
              <a:t> chia ra </a:t>
            </a:r>
            <a:r>
              <a:rPr lang="en-US" sz="4000" b="1" dirty="0" err="1">
                <a:solidFill>
                  <a:srgbClr val="0070C0"/>
                </a:solidFill>
              </a:rPr>
              <a:t>làm</a:t>
            </a:r>
            <a:r>
              <a:rPr lang="en-US" sz="4000" b="1" dirty="0">
                <a:solidFill>
                  <a:srgbClr val="0070C0"/>
                </a:solidFill>
              </a:rPr>
              <a:t> 2 </a:t>
            </a:r>
            <a:r>
              <a:rPr lang="en-US" sz="4000" b="1" dirty="0" err="1">
                <a:solidFill>
                  <a:srgbClr val="0070C0"/>
                </a:solidFill>
              </a:rPr>
              <a:t>loại</a:t>
            </a:r>
            <a:r>
              <a:rPr lang="en-US" sz="4000" b="1" dirty="0">
                <a:solidFill>
                  <a:srgbClr val="0070C0"/>
                </a:solidFill>
              </a:rPr>
              <a:t>:</a:t>
            </a:r>
            <a:endParaRPr lang="en-US" sz="4000" b="1" dirty="0">
              <a:solidFill>
                <a:srgbClr val="0070C0"/>
              </a:solidFill>
            </a:endParaRPr>
          </a:p>
          <a:p>
            <a:r>
              <a:rPr lang="en-US" sz="4000" b="1" dirty="0">
                <a:solidFill>
                  <a:srgbClr val="0070C0"/>
                </a:solidFill>
                <a:sym typeface="+mn-ea"/>
              </a:rPr>
              <a:t>a. Acid </a:t>
            </a:r>
            <a:r>
              <a:rPr lang="en-US" sz="4000" b="1" dirty="0" err="1">
                <a:solidFill>
                  <a:srgbClr val="0070C0"/>
                </a:solidFill>
                <a:sym typeface="+mn-ea"/>
              </a:rPr>
              <a:t>không</a:t>
            </a:r>
            <a:r>
              <a:rPr lang="en-US" sz="4000" b="1" dirty="0">
                <a:solidFill>
                  <a:srgbClr val="0070C0"/>
                </a:solidFill>
                <a:sym typeface="+mn-ea"/>
              </a:rPr>
              <a:t> </a:t>
            </a:r>
            <a:r>
              <a:rPr lang="en-US" sz="4000" b="1" dirty="0" err="1">
                <a:solidFill>
                  <a:srgbClr val="0070C0"/>
                </a:solidFill>
                <a:sym typeface="+mn-ea"/>
              </a:rPr>
              <a:t>có</a:t>
            </a:r>
            <a:r>
              <a:rPr lang="en-US" sz="4000" b="1" dirty="0">
                <a:solidFill>
                  <a:srgbClr val="0070C0"/>
                </a:solidFill>
                <a:sym typeface="+mn-ea"/>
              </a:rPr>
              <a:t> oxygen. </a:t>
            </a:r>
            <a:r>
              <a:rPr lang="pt-BR" sz="4000" b="1" dirty="0">
                <a:solidFill>
                  <a:srgbClr val="0070C0"/>
                </a:solidFill>
                <a:sym typeface="+mn-ea"/>
              </a:rPr>
              <a:t>VD: HCl, H</a:t>
            </a:r>
            <a:r>
              <a:rPr lang="pt-BR" sz="4000" b="1" baseline="-25000" dirty="0">
                <a:solidFill>
                  <a:srgbClr val="0070C0"/>
                </a:solidFill>
                <a:sym typeface="+mn-ea"/>
              </a:rPr>
              <a:t>2</a:t>
            </a:r>
            <a:r>
              <a:rPr lang="pt-BR" sz="4000" b="1" dirty="0">
                <a:solidFill>
                  <a:srgbClr val="0070C0"/>
                </a:solidFill>
                <a:sym typeface="+mn-ea"/>
              </a:rPr>
              <a:t>S, ...</a:t>
            </a:r>
            <a:endParaRPr lang="pt-BR" sz="4000" b="1" dirty="0">
              <a:solidFill>
                <a:srgbClr val="0070C0"/>
              </a:solidFill>
              <a:sym typeface="+mn-ea"/>
            </a:endParaRPr>
          </a:p>
          <a:p>
            <a:r>
              <a:rPr lang="pt-BR" sz="4000" b="1" dirty="0">
                <a:solidFill>
                  <a:srgbClr val="0070C0"/>
                </a:solidFill>
                <a:sym typeface="+mn-ea"/>
              </a:rPr>
              <a:t>b. </a:t>
            </a:r>
            <a:r>
              <a:rPr lang="en-US" sz="4000" b="1" dirty="0">
                <a:solidFill>
                  <a:srgbClr val="0070C0"/>
                </a:solidFill>
                <a:sym typeface="+mn-ea"/>
              </a:rPr>
              <a:t>Acid</a:t>
            </a:r>
            <a:r>
              <a:rPr lang="pt-BR" sz="4000" b="1" dirty="0">
                <a:solidFill>
                  <a:srgbClr val="0070C0"/>
                </a:solidFill>
                <a:sym typeface="+mn-ea"/>
              </a:rPr>
              <a:t> có </a:t>
            </a:r>
            <a:r>
              <a:rPr lang="en-US" sz="4000" b="1" dirty="0">
                <a:solidFill>
                  <a:srgbClr val="0070C0"/>
                </a:solidFill>
                <a:sym typeface="+mn-ea"/>
              </a:rPr>
              <a:t>oxygen.   </a:t>
            </a:r>
            <a:r>
              <a:rPr lang="pt-BR" sz="4000" b="1" dirty="0">
                <a:solidFill>
                  <a:srgbClr val="0070C0"/>
                </a:solidFill>
                <a:sym typeface="+mn-ea"/>
              </a:rPr>
              <a:t>VD: H</a:t>
            </a:r>
            <a:r>
              <a:rPr lang="pt-BR" sz="4000" b="1" baseline="-25000" dirty="0">
                <a:solidFill>
                  <a:srgbClr val="0070C0"/>
                </a:solidFill>
                <a:sym typeface="+mn-ea"/>
              </a:rPr>
              <a:t>2</a:t>
            </a:r>
            <a:r>
              <a:rPr lang="pt-BR" sz="4000" b="1" dirty="0">
                <a:solidFill>
                  <a:srgbClr val="0070C0"/>
                </a:solidFill>
                <a:sym typeface="+mn-ea"/>
              </a:rPr>
              <a:t>SO</a:t>
            </a:r>
            <a:r>
              <a:rPr lang="pt-BR" sz="4000" b="1" baseline="-25000" dirty="0">
                <a:solidFill>
                  <a:srgbClr val="0070C0"/>
                </a:solidFill>
                <a:sym typeface="+mn-ea"/>
              </a:rPr>
              <a:t>4</a:t>
            </a:r>
            <a:r>
              <a:rPr lang="pt-BR" sz="4000" b="1" dirty="0">
                <a:solidFill>
                  <a:srgbClr val="0070C0"/>
                </a:solidFill>
                <a:sym typeface="+mn-ea"/>
              </a:rPr>
              <a:t>, H</a:t>
            </a:r>
            <a:r>
              <a:rPr lang="pt-BR" sz="4000" b="1" baseline="-25000" dirty="0">
                <a:solidFill>
                  <a:srgbClr val="0070C0"/>
                </a:solidFill>
                <a:sym typeface="+mn-ea"/>
              </a:rPr>
              <a:t>2</a:t>
            </a:r>
            <a:r>
              <a:rPr lang="pt-BR" sz="4000" b="1" dirty="0">
                <a:solidFill>
                  <a:srgbClr val="0070C0"/>
                </a:solidFill>
                <a:sym typeface="+mn-ea"/>
              </a:rPr>
              <a:t>CO</a:t>
            </a:r>
            <a:r>
              <a:rPr lang="pt-BR" sz="4000" b="1" baseline="-25000" dirty="0">
                <a:solidFill>
                  <a:srgbClr val="0070C0"/>
                </a:solidFill>
                <a:sym typeface="+mn-ea"/>
              </a:rPr>
              <a:t>3</a:t>
            </a:r>
            <a:r>
              <a:rPr lang="pt-BR" sz="4000" b="1" dirty="0">
                <a:solidFill>
                  <a:srgbClr val="0070C0"/>
                </a:solidFill>
                <a:sym typeface="+mn-ea"/>
              </a:rPr>
              <a:t>, H</a:t>
            </a:r>
            <a:r>
              <a:rPr lang="pt-BR" sz="4000" b="1" baseline="-25000" dirty="0">
                <a:solidFill>
                  <a:srgbClr val="0070C0"/>
                </a:solidFill>
                <a:sym typeface="+mn-ea"/>
              </a:rPr>
              <a:t>2</a:t>
            </a:r>
            <a:r>
              <a:rPr lang="pt-BR" sz="4000" b="1" dirty="0">
                <a:solidFill>
                  <a:srgbClr val="0070C0"/>
                </a:solidFill>
                <a:sym typeface="+mn-ea"/>
              </a:rPr>
              <a:t>SO</a:t>
            </a:r>
            <a:r>
              <a:rPr lang="pt-BR" sz="4000" b="1" baseline="-25000" dirty="0">
                <a:solidFill>
                  <a:srgbClr val="0070C0"/>
                </a:solidFill>
                <a:sym typeface="+mn-ea"/>
              </a:rPr>
              <a:t>3</a:t>
            </a:r>
            <a:r>
              <a:rPr lang="pt-BR" sz="4000" b="1" dirty="0">
                <a:solidFill>
                  <a:srgbClr val="0070C0"/>
                </a:solidFill>
                <a:sym typeface="+mn-ea"/>
              </a:rPr>
              <a:t>,</a:t>
            </a:r>
            <a:r>
              <a:rPr lang="en-US" altLang="pt-BR" sz="4000" b="1" dirty="0">
                <a:solidFill>
                  <a:srgbClr val="0070C0"/>
                </a:solidFill>
                <a:sym typeface="+mn-ea"/>
              </a:rPr>
              <a:t> </a:t>
            </a:r>
            <a:r>
              <a:rPr lang="pt-BR" sz="4000" b="1" dirty="0">
                <a:solidFill>
                  <a:srgbClr val="0070C0"/>
                </a:solidFill>
                <a:sym typeface="+mn-ea"/>
              </a:rPr>
              <a:t>H</a:t>
            </a:r>
            <a:r>
              <a:rPr lang="en-US" altLang="pt-BR" sz="4000" b="1" baseline="-25000" dirty="0">
                <a:solidFill>
                  <a:srgbClr val="0070C0"/>
                </a:solidFill>
                <a:sym typeface="+mn-ea"/>
              </a:rPr>
              <a:t>3</a:t>
            </a:r>
            <a:r>
              <a:rPr lang="en-US" altLang="pt-BR" sz="4000" b="1" dirty="0">
                <a:solidFill>
                  <a:srgbClr val="0070C0"/>
                </a:solidFill>
                <a:sym typeface="+mn-ea"/>
              </a:rPr>
              <a:t>P</a:t>
            </a:r>
            <a:r>
              <a:rPr lang="pt-BR" sz="4000" b="1" dirty="0">
                <a:solidFill>
                  <a:srgbClr val="0070C0"/>
                </a:solidFill>
                <a:sym typeface="+mn-ea"/>
              </a:rPr>
              <a:t>O</a:t>
            </a:r>
            <a:r>
              <a:rPr lang="pt-BR" sz="4000" b="1" baseline="-25000" dirty="0">
                <a:solidFill>
                  <a:srgbClr val="0070C0"/>
                </a:solidFill>
                <a:sym typeface="+mn-ea"/>
              </a:rPr>
              <a:t>4</a:t>
            </a:r>
            <a:r>
              <a:rPr lang="pt-BR" sz="4000" b="1" dirty="0">
                <a:solidFill>
                  <a:srgbClr val="0070C0"/>
                </a:solidFill>
                <a:sym typeface="+mn-ea"/>
              </a:rPr>
              <a:t>...</a:t>
            </a:r>
            <a:endParaRPr lang="en-US" sz="4000" b="1" dirty="0">
              <a:solidFill>
                <a:srgbClr val="0070C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ppt_x"/>
                                          </p:val>
                                        </p:tav>
                                        <p:tav tm="100000">
                                          <p:val>
                                            <p:strVal val="#ppt_x"/>
                                          </p:val>
                                        </p:tav>
                                      </p:tavLst>
                                    </p:anim>
                                    <p:anim calcmode="lin" valueType="num">
                                      <p:cBhvr additive="base">
                                        <p:cTn id="2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bldLvl="0" animBg="1"/>
      <p:bldP spid="21"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grpSp>
        <p:nvGrpSpPr>
          <p:cNvPr id="3" name="Group 3"/>
          <p:cNvGrpSpPr/>
          <p:nvPr/>
        </p:nvGrpSpPr>
        <p:grpSpPr>
          <a:xfrm>
            <a:off x="3296019" y="1965138"/>
            <a:ext cx="14038147" cy="7287066"/>
            <a:chOff x="0" y="0"/>
            <a:chExt cx="3080418" cy="578224"/>
          </a:xfrm>
        </p:grpSpPr>
        <p:sp>
          <p:nvSpPr>
            <p:cNvPr id="4" name="Freeform 4"/>
            <p:cNvSpPr/>
            <p:nvPr/>
          </p:nvSpPr>
          <p:spPr>
            <a:xfrm>
              <a:off x="0" y="0"/>
              <a:ext cx="3080418" cy="578224"/>
            </a:xfrm>
            <a:custGeom>
              <a:avLst/>
              <a:gdLst/>
              <a:ahLst/>
              <a:cxnLst/>
              <a:rect l="l" t="t" r="r" b="b"/>
              <a:pathLst>
                <a:path w="3080418" h="578224">
                  <a:moveTo>
                    <a:pt x="33758" y="0"/>
                  </a:moveTo>
                  <a:lnTo>
                    <a:pt x="3046659" y="0"/>
                  </a:lnTo>
                  <a:cubicBezTo>
                    <a:pt x="3065304" y="0"/>
                    <a:pt x="3080418" y="15114"/>
                    <a:pt x="3080418" y="33758"/>
                  </a:cubicBezTo>
                  <a:lnTo>
                    <a:pt x="3080418" y="544465"/>
                  </a:lnTo>
                  <a:cubicBezTo>
                    <a:pt x="3080418" y="563110"/>
                    <a:pt x="3065304" y="578224"/>
                    <a:pt x="3046659" y="578224"/>
                  </a:cubicBezTo>
                  <a:lnTo>
                    <a:pt x="33758" y="578224"/>
                  </a:lnTo>
                  <a:cubicBezTo>
                    <a:pt x="15114" y="578224"/>
                    <a:pt x="0" y="563110"/>
                    <a:pt x="0" y="544465"/>
                  </a:cubicBezTo>
                  <a:lnTo>
                    <a:pt x="0" y="33758"/>
                  </a:lnTo>
                  <a:cubicBezTo>
                    <a:pt x="0" y="15114"/>
                    <a:pt x="15114" y="0"/>
                    <a:pt x="33758" y="0"/>
                  </a:cubicBezTo>
                  <a:close/>
                </a:path>
              </a:pathLst>
            </a:custGeom>
            <a:solidFill>
              <a:srgbClr val="E8BADD"/>
            </a:solidFill>
            <a:ln cap="rnd">
              <a:noFill/>
              <a:prstDash val="lgDash"/>
              <a:round/>
            </a:ln>
          </p:spPr>
        </p:sp>
        <p:sp>
          <p:nvSpPr>
            <p:cNvPr id="5" name="TextBox 5"/>
            <p:cNvSpPr txBox="1"/>
            <p:nvPr/>
          </p:nvSpPr>
          <p:spPr>
            <a:xfrm>
              <a:off x="0" y="-28575"/>
              <a:ext cx="3080418" cy="606799"/>
            </a:xfrm>
            <a:prstGeom prst="rect">
              <a:avLst/>
            </a:prstGeom>
          </p:spPr>
          <p:txBody>
            <a:bodyPr lIns="50800" tIns="50800" rIns="50800" bIns="50800" rtlCol="0" anchor="ctr"/>
            <a:lstStyle/>
            <a:p>
              <a:pPr algn="ctr">
                <a:lnSpc>
                  <a:spcPts val="2660"/>
                </a:lnSpc>
                <a:spcBef>
                  <a:spcPct val="0"/>
                </a:spcBef>
              </a:pPr>
            </a:p>
          </p:txBody>
        </p:sp>
      </p:gr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7" name="Group 7"/>
          <p:cNvGrpSpPr/>
          <p:nvPr/>
        </p:nvGrpSpPr>
        <p:grpSpPr>
          <a:xfrm>
            <a:off x="3115300" y="1694063"/>
            <a:ext cx="14038147" cy="7541109"/>
            <a:chOff x="0" y="0"/>
            <a:chExt cx="3080418" cy="578224"/>
          </a:xfrm>
        </p:grpSpPr>
        <p:sp>
          <p:nvSpPr>
            <p:cNvPr id="8" name="Freeform 8"/>
            <p:cNvSpPr/>
            <p:nvPr/>
          </p:nvSpPr>
          <p:spPr>
            <a:xfrm>
              <a:off x="0" y="0"/>
              <a:ext cx="3080418" cy="578224"/>
            </a:xfrm>
            <a:custGeom>
              <a:avLst/>
              <a:gdLst/>
              <a:ahLst/>
              <a:cxnLst/>
              <a:rect l="l" t="t" r="r" b="b"/>
              <a:pathLst>
                <a:path w="3080418" h="578224">
                  <a:moveTo>
                    <a:pt x="33758" y="0"/>
                  </a:moveTo>
                  <a:lnTo>
                    <a:pt x="3046659" y="0"/>
                  </a:lnTo>
                  <a:cubicBezTo>
                    <a:pt x="3065304" y="0"/>
                    <a:pt x="3080418" y="15114"/>
                    <a:pt x="3080418" y="33758"/>
                  </a:cubicBezTo>
                  <a:lnTo>
                    <a:pt x="3080418" y="544465"/>
                  </a:lnTo>
                  <a:cubicBezTo>
                    <a:pt x="3080418" y="563110"/>
                    <a:pt x="3065304" y="578224"/>
                    <a:pt x="3046659" y="578224"/>
                  </a:cubicBezTo>
                  <a:lnTo>
                    <a:pt x="33758" y="578224"/>
                  </a:lnTo>
                  <a:cubicBezTo>
                    <a:pt x="15114" y="578224"/>
                    <a:pt x="0" y="563110"/>
                    <a:pt x="0" y="544465"/>
                  </a:cubicBezTo>
                  <a:lnTo>
                    <a:pt x="0" y="33758"/>
                  </a:lnTo>
                  <a:cubicBezTo>
                    <a:pt x="0" y="15114"/>
                    <a:pt x="15114" y="0"/>
                    <a:pt x="33758" y="0"/>
                  </a:cubicBezTo>
                  <a:close/>
                </a:path>
              </a:pathLst>
            </a:custGeom>
            <a:solidFill>
              <a:srgbClr val="F7DBF0"/>
            </a:solidFill>
            <a:ln w="76200" cap="rnd">
              <a:solidFill>
                <a:srgbClr val="FFFFFF"/>
              </a:solidFill>
              <a:prstDash val="lgDash"/>
              <a:round/>
            </a:ln>
          </p:spPr>
        </p:sp>
        <p:sp>
          <p:nvSpPr>
            <p:cNvPr id="9" name="TextBox 9"/>
            <p:cNvSpPr txBox="1"/>
            <p:nvPr/>
          </p:nvSpPr>
          <p:spPr>
            <a:xfrm>
              <a:off x="0" y="-28575"/>
              <a:ext cx="3080418" cy="606799"/>
            </a:xfrm>
            <a:prstGeom prst="rect">
              <a:avLst/>
            </a:prstGeom>
          </p:spPr>
          <p:txBody>
            <a:bodyPr lIns="50800" tIns="50800" rIns="50800" bIns="50800" rtlCol="0" anchor="ctr"/>
            <a:lstStyle/>
            <a:p>
              <a:pPr algn="ctr">
                <a:lnSpc>
                  <a:spcPts val="2660"/>
                </a:lnSpc>
                <a:spcBef>
                  <a:spcPct val="0"/>
                </a:spcBef>
              </a:pPr>
            </a:p>
          </p:txBody>
        </p:sp>
      </p:grpSp>
      <p:sp>
        <p:nvSpPr>
          <p:cNvPr id="10" name="Freeform 10"/>
          <p:cNvSpPr/>
          <p:nvPr/>
        </p:nvSpPr>
        <p:spPr>
          <a:xfrm flipH="1">
            <a:off x="1582587" y="1853361"/>
            <a:ext cx="1495417" cy="1495417"/>
          </a:xfrm>
          <a:custGeom>
            <a:avLst/>
            <a:gdLst/>
            <a:ahLst/>
            <a:cxnLst/>
            <a:rect l="l" t="t" r="r" b="b"/>
            <a:pathLst>
              <a:path w="1495417" h="1495417">
                <a:moveTo>
                  <a:pt x="1495417" y="0"/>
                </a:moveTo>
                <a:lnTo>
                  <a:pt x="0" y="0"/>
                </a:lnTo>
                <a:lnTo>
                  <a:pt x="0" y="1495417"/>
                </a:lnTo>
                <a:lnTo>
                  <a:pt x="1495417" y="1495417"/>
                </a:lnTo>
                <a:lnTo>
                  <a:pt x="1495417"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1" name="TextBox 21"/>
          <p:cNvSpPr txBox="1"/>
          <p:nvPr/>
        </p:nvSpPr>
        <p:spPr>
          <a:xfrm>
            <a:off x="4509453" y="287650"/>
            <a:ext cx="10926765" cy="1538605"/>
          </a:xfrm>
          <a:prstGeom prst="rect">
            <a:avLst/>
          </a:prstGeom>
        </p:spPr>
        <p:txBody>
          <a:bodyPr wrap="square"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 – Khái niệm acid</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mc:AlternateContent xmlns:mc="http://schemas.openxmlformats.org/markup-compatibility/2006">
        <mc:Choice xmlns:a14="http://schemas.microsoft.com/office/drawing/2010/main" Requires="a14">
          <p:sp>
            <p:nvSpPr>
              <p:cNvPr id="22" name="TextBox 22"/>
              <p:cNvSpPr txBox="1"/>
              <p:nvPr/>
            </p:nvSpPr>
            <p:spPr>
              <a:xfrm>
                <a:off x="3552876" y="1937608"/>
                <a:ext cx="13205236" cy="6911975"/>
              </a:xfrm>
              <a:prstGeom prst="rect">
                <a:avLst/>
              </a:prstGeom>
            </p:spPr>
            <p:txBody>
              <a:bodyPr wrap="square" lIns="0" tIns="0" rIns="0" bIns="0" rtlCol="0" anchor="t">
                <a:spAutoFit/>
              </a:bodyPr>
              <a:lstStyle/>
              <a:p>
                <a:pPr marL="514350" indent="-514350" algn="just">
                  <a:lnSpc>
                    <a:spcPts val="4900"/>
                  </a:lnSpc>
                  <a:buAutoNum type="arabicPeriod"/>
                </a:pP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Phân tử nào trong các phân tử sau đây là acid và có thể tạo ra ion H</a:t>
                </a:r>
                <a:r>
                  <a:rPr lang="en-US" sz="3500" baseline="30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khi tan trong nước: KCl, H</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HClO</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CH</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COONa? </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=&gt;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t>
                </a:r>
                <a:r>
                  <a:rPr lang="en-US" sz="3500" b="1"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Phân tử </a:t>
                </a:r>
                <a:r>
                  <a:rPr lang="en-US" sz="3500" b="1">
                    <a:gradFill>
                      <a:gsLst>
                        <a:gs pos="0">
                          <a:srgbClr val="007BD3"/>
                        </a:gs>
                        <a:gs pos="100000">
                          <a:srgbClr val="034373"/>
                        </a:gs>
                      </a:gsLst>
                      <a:lin scaled="0"/>
                    </a:gradFill>
                    <a:latin typeface="Times New Roman" panose="02020603050405020304" charset="0"/>
                    <a:ea typeface="Sniglet" panose="04070505030100020000"/>
                    <a:cs typeface="Times New Roman" panose="02020603050405020304" charset="0"/>
                    <a:sym typeface="Sniglet" panose="04070505030100020000"/>
                  </a:rPr>
                  <a:t>H</a:t>
                </a:r>
                <a:r>
                  <a:rPr lang="en-US" sz="3500" b="1" baseline="-25000">
                    <a:gradFill>
                      <a:gsLst>
                        <a:gs pos="0">
                          <a:srgbClr val="007BD3"/>
                        </a:gs>
                        <a:gs pos="100000">
                          <a:srgbClr val="034373"/>
                        </a:gs>
                      </a:gsLst>
                      <a:lin scaled="0"/>
                    </a:gradFill>
                    <a:latin typeface="Times New Roman" panose="02020603050405020304" charset="0"/>
                    <a:ea typeface="Sniglet" panose="04070505030100020000"/>
                    <a:cs typeface="Times New Roman" panose="02020603050405020304" charset="0"/>
                    <a:sym typeface="Sniglet" panose="04070505030100020000"/>
                  </a:rPr>
                  <a:t>2</a:t>
                </a:r>
                <a:r>
                  <a:rPr lang="en-US" sz="3500" b="1">
                    <a:gradFill>
                      <a:gsLst>
                        <a:gs pos="0">
                          <a:srgbClr val="007BD3"/>
                        </a:gs>
                        <a:gs pos="100000">
                          <a:srgbClr val="034373"/>
                        </a:gs>
                      </a:gsLst>
                      <a:lin scaled="0"/>
                    </a:gradFill>
                    <a:latin typeface="Times New Roman" panose="02020603050405020304" charset="0"/>
                    <a:ea typeface="Sniglet" panose="04070505030100020000"/>
                    <a:cs typeface="Times New Roman" panose="02020603050405020304" charset="0"/>
                    <a:sym typeface="Sniglet" panose="04070505030100020000"/>
                  </a:rPr>
                  <a:t>SO</a:t>
                </a:r>
                <a:r>
                  <a:rPr lang="en-US" sz="3500" b="1" baseline="-25000">
                    <a:gradFill>
                      <a:gsLst>
                        <a:gs pos="0">
                          <a:srgbClr val="007BD3"/>
                        </a:gs>
                        <a:gs pos="100000">
                          <a:srgbClr val="034373"/>
                        </a:gs>
                      </a:gsLst>
                      <a:lin scaled="0"/>
                    </a:gradFill>
                    <a:latin typeface="Times New Roman" panose="02020603050405020304" charset="0"/>
                    <a:ea typeface="Sniglet" panose="04070505030100020000"/>
                    <a:cs typeface="Times New Roman" panose="02020603050405020304" charset="0"/>
                    <a:sym typeface="Sniglet" panose="04070505030100020000"/>
                  </a:rPr>
                  <a:t>4</a:t>
                </a:r>
                <a:r>
                  <a:rPr lang="en-US" sz="3500" b="1">
                    <a:gradFill>
                      <a:gsLst>
                        <a:gs pos="0">
                          <a:srgbClr val="007BD3"/>
                        </a:gs>
                        <a:gs pos="100000">
                          <a:srgbClr val="034373"/>
                        </a:gs>
                      </a:gsLst>
                      <a:lin scaled="0"/>
                    </a:gradFill>
                    <a:latin typeface="Times New Roman" panose="02020603050405020304" charset="0"/>
                    <a:ea typeface="Sniglet" panose="04070505030100020000"/>
                    <a:cs typeface="Times New Roman" panose="02020603050405020304" charset="0"/>
                    <a:sym typeface="Sniglet" panose="04070505030100020000"/>
                  </a:rPr>
                  <a:t>, </a:t>
                </a:r>
                <a:r>
                  <a:rPr lang="en-US" sz="3500" b="1" smtClean="0">
                    <a:gradFill>
                      <a:gsLst>
                        <a:gs pos="0">
                          <a:srgbClr val="007BD3"/>
                        </a:gs>
                        <a:gs pos="100000">
                          <a:srgbClr val="034373"/>
                        </a:gs>
                      </a:gsLst>
                      <a:lin scaled="0"/>
                    </a:gradFill>
                    <a:latin typeface="Times New Roman" panose="02020603050405020304" charset="0"/>
                    <a:ea typeface="Sniglet" panose="04070505030100020000"/>
                    <a:cs typeface="Times New Roman" panose="02020603050405020304" charset="0"/>
                    <a:sym typeface="Sniglet" panose="04070505030100020000"/>
                  </a:rPr>
                  <a:t>HClO</a:t>
                </a:r>
                <a:r>
                  <a:rPr lang="en-US" sz="3500" b="1" baseline="-25000" smtClean="0">
                    <a:gradFill>
                      <a:gsLst>
                        <a:gs pos="0">
                          <a:srgbClr val="007BD3"/>
                        </a:gs>
                        <a:gs pos="100000">
                          <a:srgbClr val="034373"/>
                        </a:gs>
                      </a:gsLst>
                      <a:lin scaled="0"/>
                    </a:gradFill>
                    <a:latin typeface="Times New Roman" panose="02020603050405020304" charset="0"/>
                    <a:ea typeface="Sniglet" panose="04070505030100020000"/>
                    <a:cs typeface="Times New Roman" panose="02020603050405020304" charset="0"/>
                    <a:sym typeface="Sniglet" panose="04070505030100020000"/>
                  </a:rPr>
                  <a:t>3</a:t>
                </a:r>
                <a:r>
                  <a:rPr lang="en-US" sz="3500" b="1"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 là acid và có thể tạo ra ion H</a:t>
                </a:r>
                <a:r>
                  <a:rPr lang="en-US" sz="3500" b="1" baseline="30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a:t>
                </a:r>
                <a:r>
                  <a:rPr lang="en-US" sz="3500" b="1"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 khi tan trong nước.</a:t>
                </a:r>
                <a:endParaRPr lang="en-US" sz="3500" b="1" smtClean="0">
                  <a:solidFill>
                    <a:srgbClr val="C00000"/>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endParaRPr lang="en-US" sz="3500" b="1" smtClean="0">
                  <a:solidFill>
                    <a:srgbClr val="C00000"/>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2. Viết sơ đồ tạo thành ion H</a:t>
                </a:r>
                <a:r>
                  <a:rPr lang="en-US" sz="3500" baseline="30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từ nitric acid (HNO</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sulfuric acid (H</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4</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 acetic acid (CH</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3</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COOH), hydrosulfuric acid (H</a:t>
                </a:r>
                <a:r>
                  <a:rPr lang="en-US" sz="3500" baseline="-250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S).</a:t>
                </a:r>
                <a:endParaRPr lang="en-US" sz="3500"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=&gt;    </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HNO</a:t>
                </a:r>
                <a:r>
                  <a:rPr lang="en-US" sz="3500" baseline="-25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3 </a:t>
                </a:r>
                <a:r>
                  <a:rPr lang="en-US" sz="3500" smtClean="0">
                    <a:solidFill>
                      <a:srgbClr val="C00000"/>
                    </a:solidFill>
                    <a:latin typeface="Times New Roman" panose="02020603050405020304" charset="0"/>
                    <a:ea typeface="Sniglet" panose="04070505030100020000"/>
                    <a:cs typeface="Times New Roman" panose="02020603050405020304" charset="0"/>
                    <a:sym typeface="Wingdings" panose="05000000000000000000" pitchFamily="2" charset="2"/>
                  </a:rPr>
                  <a:t> </a:t>
                </a: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30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14:m>
                  <m:oMath xmlns:m="http://schemas.openxmlformats.org/officeDocument/2006/math">
                    <m:sSubSup>
                      <m:sSubSupPr>
                        <m:ctrlPr>
                          <a:rPr lang="en-US" sz="3500" i="1" smtClean="0">
                            <a:solidFill>
                              <a:srgbClr val="C00000"/>
                            </a:solidFill>
                            <a:latin typeface="Cambria Math" panose="02040503050406030204" pitchFamily="18" charset="0"/>
                            <a:cs typeface="Cambria Math" panose="02040503050406030204" pitchFamily="18" charset="0"/>
                            <a:sym typeface="Sniglet" panose="04070505030100020000"/>
                          </a:rPr>
                        </m:ctrlPr>
                      </m:sSubSupPr>
                      <m:e>
                        <m:r>
                          <a:rPr lang="en-US" sz="3500" b="0" i="1" smtClean="0">
                            <a:solidFill>
                              <a:srgbClr val="C00000"/>
                            </a:solidFill>
                            <a:latin typeface="Cambria Math" panose="02040503050406030204" pitchFamily="18" charset="0"/>
                            <a:cs typeface="Cambria Math" panose="02040503050406030204" pitchFamily="18" charset="0"/>
                            <a:sym typeface="Sniglet" panose="04070505030100020000"/>
                          </a:rPr>
                          <m:t>𝑁𝑂</m:t>
                        </m:r>
                      </m:e>
                      <m:sub>
                        <m:r>
                          <a:rPr lang="en-US" sz="3500" b="0" i="1" smtClean="0">
                            <a:solidFill>
                              <a:srgbClr val="C00000"/>
                            </a:solidFill>
                            <a:latin typeface="Cambria Math" panose="02040503050406030204" pitchFamily="18" charset="0"/>
                            <a:ea typeface="MS Mincho" charset="0"/>
                            <a:cs typeface="Cambria Math" panose="02040503050406030204" pitchFamily="18" charset="0"/>
                            <a:sym typeface="Sniglet" panose="04070505030100020000"/>
                          </a:rPr>
                          <m:t>3</m:t>
                        </m:r>
                      </m:sub>
                      <m:sup>
                        <m:r>
                          <a:rPr lang="en-US" sz="3500" b="0" i="1" smtClean="0">
                            <a:solidFill>
                              <a:srgbClr val="C00000"/>
                            </a:solidFill>
                            <a:latin typeface="Cambria Math" panose="02040503050406030204" pitchFamily="18" charset="0"/>
                            <a:ea typeface="MS Mincho" charset="0"/>
                            <a:cs typeface="Cambria Math" panose="02040503050406030204" pitchFamily="18" charset="0"/>
                            <a:sym typeface="Sniglet" panose="04070505030100020000"/>
                          </a:rPr>
                          <m:t>−</m:t>
                        </m:r>
                      </m:sup>
                    </m:sSubSup>
                  </m:oMath>
                </a14:m>
                <a:endPar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25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SO</a:t>
                </a:r>
                <a:r>
                  <a:rPr lang="en-US" sz="3500" baseline="-25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4 </a:t>
                </a:r>
                <a:r>
                  <a:rPr lang="en-US" sz="3500">
                    <a:solidFill>
                      <a:srgbClr val="C00000"/>
                    </a:solidFill>
                    <a:latin typeface="Times New Roman" panose="02020603050405020304" charset="0"/>
                    <a:ea typeface="Sniglet" panose="04070505030100020000"/>
                    <a:cs typeface="Times New Roman" panose="02020603050405020304" charset="0"/>
                    <a:sym typeface="Wingdings" panose="05000000000000000000" pitchFamily="2" charset="2"/>
                  </a:rPr>
                  <a:t> </a:t>
                </a:r>
                <a:r>
                  <a:rPr lang="en-US" sz="3500" smtClean="0">
                    <a:solidFill>
                      <a:srgbClr val="C00000"/>
                    </a:solidFill>
                    <a:latin typeface="Times New Roman" panose="02020603050405020304" charset="0"/>
                    <a:ea typeface="Sniglet" panose="04070505030100020000"/>
                    <a:cs typeface="Times New Roman" panose="02020603050405020304" charset="0"/>
                    <a:sym typeface="Wingdings" panose="05000000000000000000" pitchFamily="2" charset="2"/>
                  </a:rPr>
                  <a:t>2</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3000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14:m>
                  <m:oMath xmlns:m="http://schemas.openxmlformats.org/officeDocument/2006/math">
                    <m:sSubSup>
                      <m:sSubSupPr>
                        <m:ctrlPr>
                          <a:rPr lang="en-US" sz="3500" i="1">
                            <a:solidFill>
                              <a:srgbClr val="C00000"/>
                            </a:solidFill>
                            <a:latin typeface="Cambria Math" panose="02040503050406030204" pitchFamily="18" charset="0"/>
                            <a:cs typeface="Cambria Math" panose="02040503050406030204" pitchFamily="18" charset="0"/>
                            <a:sym typeface="Sniglet" panose="04070505030100020000"/>
                          </a:rPr>
                        </m:ctrlPr>
                      </m:sSubSupPr>
                      <m:e>
                        <m:r>
                          <a:rPr lang="en-US" sz="3500" b="0" i="1" smtClean="0">
                            <a:solidFill>
                              <a:srgbClr val="C00000"/>
                            </a:solidFill>
                            <a:latin typeface="Cambria Math" panose="02040503050406030204" pitchFamily="18" charset="0"/>
                            <a:cs typeface="Cambria Math" panose="02040503050406030204" pitchFamily="18" charset="0"/>
                            <a:sym typeface="Sniglet" panose="04070505030100020000"/>
                          </a:rPr>
                          <m:t>𝑆</m:t>
                        </m:r>
                        <m:r>
                          <a:rPr lang="en-US" sz="3500" i="1">
                            <a:solidFill>
                              <a:srgbClr val="C00000"/>
                            </a:solidFill>
                            <a:latin typeface="Cambria Math" panose="02040503050406030204" pitchFamily="18" charset="0"/>
                            <a:cs typeface="Cambria Math" panose="02040503050406030204" pitchFamily="18" charset="0"/>
                            <a:sym typeface="Sniglet" panose="04070505030100020000"/>
                          </a:rPr>
                          <m:t>𝑂</m:t>
                        </m:r>
                      </m:e>
                      <m:sub>
                        <m:r>
                          <a:rPr lang="en-US" sz="3500" b="0" i="1" smtClean="0">
                            <a:solidFill>
                              <a:srgbClr val="C00000"/>
                            </a:solidFill>
                            <a:latin typeface="Cambria Math" panose="02040503050406030204" pitchFamily="18" charset="0"/>
                            <a:ea typeface="MS Mincho" charset="0"/>
                            <a:cs typeface="Cambria Math" panose="02040503050406030204" pitchFamily="18" charset="0"/>
                            <a:sym typeface="Sniglet" panose="04070505030100020000"/>
                          </a:rPr>
                          <m:t>4</m:t>
                        </m:r>
                      </m:sub>
                      <m:sup>
                        <m:r>
                          <a:rPr lang="en-US" sz="3500" b="0" i="1" smtClean="0">
                            <a:solidFill>
                              <a:srgbClr val="C00000"/>
                            </a:solidFill>
                            <a:latin typeface="Cambria Math" panose="02040503050406030204" pitchFamily="18" charset="0"/>
                            <a:ea typeface="MS Mincho" charset="0"/>
                            <a:cs typeface="Cambria Math" panose="02040503050406030204" pitchFamily="18" charset="0"/>
                            <a:sym typeface="Sniglet" panose="04070505030100020000"/>
                          </a:rPr>
                          <m:t>2</m:t>
                        </m:r>
                        <m:r>
                          <a:rPr lang="en-US" sz="3500" i="1">
                            <a:solidFill>
                              <a:srgbClr val="C00000"/>
                            </a:solidFill>
                            <a:latin typeface="Cambria Math" panose="02040503050406030204" pitchFamily="18" charset="0"/>
                            <a:ea typeface="MS Mincho" charset="0"/>
                            <a:cs typeface="Cambria Math" panose="02040503050406030204" pitchFamily="18" charset="0"/>
                            <a:sym typeface="Sniglet" panose="04070505030100020000"/>
                          </a:rPr>
                          <m:t>−</m:t>
                        </m:r>
                      </m:sup>
                    </m:sSubSup>
                  </m:oMath>
                </a14:m>
                <a:endPar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CH</a:t>
                </a:r>
                <a:r>
                  <a:rPr lang="en-US" sz="3500" baseline="-25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3</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COOH </a:t>
                </a:r>
                <a:r>
                  <a:rPr lang="en-US" sz="3500" smtClean="0">
                    <a:solidFill>
                      <a:srgbClr val="C00000"/>
                    </a:solidFill>
                    <a:latin typeface="Times New Roman" panose="02020603050405020304" charset="0"/>
                    <a:ea typeface="Sniglet" panose="04070505030100020000"/>
                    <a:cs typeface="Times New Roman" panose="02020603050405020304" charset="0"/>
                    <a:sym typeface="Wingdings" panose="05000000000000000000" pitchFamily="2" charset="2"/>
                  </a:rPr>
                  <a:t> </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CH</a:t>
                </a:r>
                <a:r>
                  <a:rPr lang="en-US" sz="3500" baseline="-25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3</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COO</a:t>
                </a:r>
                <a:r>
                  <a:rPr lang="en-US" sz="3500" baseline="30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 + </a:t>
                </a: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30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a:t>
                </a:r>
                <a:endPar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endParaRPr>
              </a:p>
              <a:p>
                <a:pPr algn="just">
                  <a:lnSpc>
                    <a:spcPts val="4900"/>
                  </a:lnSpc>
                </a:pP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25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2</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S </a:t>
                </a:r>
                <a:r>
                  <a:rPr lang="en-US" sz="3500" smtClean="0">
                    <a:solidFill>
                      <a:srgbClr val="C00000"/>
                    </a:solidFill>
                    <a:latin typeface="Times New Roman" panose="02020603050405020304" charset="0"/>
                    <a:ea typeface="Sniglet" panose="04070505030100020000"/>
                    <a:cs typeface="Times New Roman" panose="02020603050405020304" charset="0"/>
                    <a:sym typeface="Wingdings" panose="05000000000000000000" pitchFamily="2" charset="2"/>
                  </a:rPr>
                  <a:t> </a:t>
                </a:r>
                <a:r>
                  <a:rPr lang="en-US" sz="3500">
                    <a:solidFill>
                      <a:srgbClr val="C00000"/>
                    </a:solidFill>
                    <a:latin typeface="Times New Roman" panose="02020603050405020304" charset="0"/>
                    <a:ea typeface="Sniglet" panose="04070505030100020000"/>
                    <a:cs typeface="Times New Roman" panose="02020603050405020304" charset="0"/>
                    <a:sym typeface="Wingdings" panose="05000000000000000000" pitchFamily="2" charset="2"/>
                  </a:rPr>
                  <a:t>2</a:t>
                </a: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H</a:t>
                </a:r>
                <a:r>
                  <a:rPr lang="en-US" sz="3500" baseline="3000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a:solidFill>
                      <a:srgbClr val="C00000"/>
                    </a:solidFill>
                    <a:latin typeface="Times New Roman" panose="02020603050405020304" charset="0"/>
                    <a:ea typeface="Sniglet" panose="04070505030100020000"/>
                    <a:cs typeface="Times New Roman" panose="02020603050405020304" charset="0"/>
                    <a:sym typeface="Sniglet" panose="04070505030100020000"/>
                  </a:rPr>
                  <a:t>+ </a:t>
                </a:r>
                <a:r>
                  <a:rPr lang="en-US" sz="35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S</a:t>
                </a:r>
                <a:r>
                  <a:rPr lang="en-US" sz="3500" baseline="30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rPr>
                  <a:t>2-</a:t>
                </a:r>
                <a:endParaRPr lang="en-US" sz="3500" baseline="30000" smtClean="0">
                  <a:solidFill>
                    <a:srgbClr val="C00000"/>
                  </a:solidFill>
                  <a:latin typeface="Times New Roman" panose="02020603050405020304" charset="0"/>
                  <a:ea typeface="Sniglet" panose="04070505030100020000"/>
                  <a:cs typeface="Times New Roman" panose="02020603050405020304" charset="0"/>
                  <a:sym typeface="Sniglet" panose="04070505030100020000"/>
                </a:endParaRPr>
              </a:p>
            </p:txBody>
          </p:sp>
        </mc:Choice>
        <mc:Fallback>
          <p:sp>
            <p:nvSpPr>
              <p:cNvPr id="22" name="TextBox 22"/>
              <p:cNvSpPr txBox="1">
                <a:spLocks noRot="1" noChangeAspect="1" noMove="1" noResize="1" noEditPoints="1" noAdjustHandles="1" noChangeArrowheads="1" noChangeShapeType="1" noTextEdit="1"/>
              </p:cNvSpPr>
              <p:nvPr/>
            </p:nvSpPr>
            <p:spPr>
              <a:xfrm>
                <a:off x="3552876" y="1937608"/>
                <a:ext cx="13205236" cy="6911975"/>
              </a:xfrm>
              <a:prstGeom prst="rect">
                <a:avLst/>
              </a:prstGeom>
              <a:blipFill rotWithShape="1">
                <a:blip r:embed="rId9"/>
                <a:stretch>
                  <a:fillRect t="-1611" r="-675" b="3"/>
                </a:stretch>
              </a:blipFill>
            </p:spPr>
            <p:txBody>
              <a:bodyPr/>
              <a:lstStyle/>
              <a:p>
                <a:r>
                  <a:rPr lang="en-US" altLang="en-US">
                    <a:noFill/>
                  </a:rPr>
                  <a:t> </a:t>
                </a:r>
              </a:p>
            </p:txBody>
          </p:sp>
        </mc:Fallback>
      </mc:AlternateContent>
      <p:grpSp>
        <p:nvGrpSpPr>
          <p:cNvPr id="24" name="Group 24"/>
          <p:cNvGrpSpPr/>
          <p:nvPr/>
        </p:nvGrpSpPr>
        <p:grpSpPr>
          <a:xfrm>
            <a:off x="425999" y="605042"/>
            <a:ext cx="704144" cy="7041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1459464" y="605042"/>
            <a:ext cx="704144" cy="7041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2496983" y="605042"/>
            <a:ext cx="704144" cy="7041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2" name="TextBox 3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3" name="Group 33"/>
          <p:cNvGrpSpPr/>
          <p:nvPr/>
        </p:nvGrpSpPr>
        <p:grpSpPr>
          <a:xfrm>
            <a:off x="3530448" y="605042"/>
            <a:ext cx="704144" cy="7041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6" name="Group 36"/>
          <p:cNvGrpSpPr/>
          <p:nvPr/>
        </p:nvGrpSpPr>
        <p:grpSpPr>
          <a:xfrm>
            <a:off x="13982984" y="9301186"/>
            <a:ext cx="704144" cy="7041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8" name="TextBox 3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9" name="Group 39"/>
          <p:cNvGrpSpPr/>
          <p:nvPr/>
        </p:nvGrpSpPr>
        <p:grpSpPr>
          <a:xfrm>
            <a:off x="15016449" y="9301186"/>
            <a:ext cx="704144" cy="70414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1" name="TextBox 4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2" name="Group 42"/>
          <p:cNvGrpSpPr/>
          <p:nvPr/>
        </p:nvGrpSpPr>
        <p:grpSpPr>
          <a:xfrm>
            <a:off x="16053968" y="9301186"/>
            <a:ext cx="704144" cy="7041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5" name="Group 45"/>
          <p:cNvGrpSpPr/>
          <p:nvPr/>
        </p:nvGrpSpPr>
        <p:grpSpPr>
          <a:xfrm>
            <a:off x="17087433" y="9301186"/>
            <a:ext cx="704144" cy="704144"/>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7" name="TextBox 4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 calcmode="lin" valueType="num">
                                      <p:cBhvr additive="base">
                                        <p:cTn id="7" dur="500" fill="hold"/>
                                        <p:tgtEl>
                                          <p:spTgt spid="2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
                                            <p:txEl>
                                              <p:pRg st="4" end="4"/>
                                            </p:txEl>
                                          </p:spTgt>
                                        </p:tgtEl>
                                        <p:attrNameLst>
                                          <p:attrName>style.visibility</p:attrName>
                                        </p:attrNameLst>
                                      </p:cBhvr>
                                      <p:to>
                                        <p:strVal val="visible"/>
                                      </p:to>
                                    </p:set>
                                    <p:anim calcmode="lin" valueType="num">
                                      <p:cBhvr additive="base">
                                        <p:cTn id="13" dur="500" fill="hold"/>
                                        <p:tgtEl>
                                          <p:spTgt spid="22">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xEl>
                                              <p:pRg st="5" end="5"/>
                                            </p:txEl>
                                          </p:spTgt>
                                        </p:tgtEl>
                                        <p:attrNameLst>
                                          <p:attrName>style.visibility</p:attrName>
                                        </p:attrNameLst>
                                      </p:cBhvr>
                                      <p:to>
                                        <p:strVal val="visible"/>
                                      </p:to>
                                    </p:set>
                                    <p:anim calcmode="lin" valueType="num">
                                      <p:cBhvr additive="base">
                                        <p:cTn id="19" dur="500" fill="hold"/>
                                        <p:tgtEl>
                                          <p:spTgt spid="22">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xEl>
                                              <p:pRg st="6" end="6"/>
                                            </p:txEl>
                                          </p:spTgt>
                                        </p:tgtEl>
                                        <p:attrNameLst>
                                          <p:attrName>style.visibility</p:attrName>
                                        </p:attrNameLst>
                                      </p:cBhvr>
                                      <p:to>
                                        <p:strVal val="visible"/>
                                      </p:to>
                                    </p:set>
                                    <p:anim calcmode="lin" valueType="num">
                                      <p:cBhvr additive="base">
                                        <p:cTn id="25" dur="500" fill="hold"/>
                                        <p:tgtEl>
                                          <p:spTgt spid="2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xEl>
                                              <p:pRg st="7" end="7"/>
                                            </p:txEl>
                                          </p:spTgt>
                                        </p:tgtEl>
                                        <p:attrNameLst>
                                          <p:attrName>style.visibility</p:attrName>
                                        </p:attrNameLst>
                                      </p:cBhvr>
                                      <p:to>
                                        <p:strVal val="visible"/>
                                      </p:to>
                                    </p:set>
                                    <p:anim calcmode="lin" valueType="num">
                                      <p:cBhvr additive="base">
                                        <p:cTn id="31" dur="500" fill="hold"/>
                                        <p:tgtEl>
                                          <p:spTgt spid="22">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5015555"/>
            <a:ext cx="19969429" cy="19969429"/>
          </a:xfrm>
          <a:custGeom>
            <a:avLst/>
            <a:gdLst/>
            <a:ahLst/>
            <a:cxnLst/>
            <a:rect l="l" t="t" r="r" b="b"/>
            <a:pathLst>
              <a:path w="19969429" h="19969429">
                <a:moveTo>
                  <a:pt x="0" y="0"/>
                </a:moveTo>
                <a:lnTo>
                  <a:pt x="19969430" y="0"/>
                </a:lnTo>
                <a:lnTo>
                  <a:pt x="19969430" y="19969429"/>
                </a:lnTo>
                <a:lnTo>
                  <a:pt x="0" y="19969429"/>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6"/>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Freeform 18"/>
          <p:cNvSpPr/>
          <p:nvPr/>
        </p:nvSpPr>
        <p:spPr>
          <a:xfrm flipH="1" flipV="1">
            <a:off x="-1017057" y="8939118"/>
            <a:ext cx="4091513" cy="3332723"/>
          </a:xfrm>
          <a:custGeom>
            <a:avLst/>
            <a:gdLst/>
            <a:ahLst/>
            <a:cxnLst/>
            <a:rect l="l" t="t" r="r" b="b"/>
            <a:pathLst>
              <a:path w="4091513" h="3332723">
                <a:moveTo>
                  <a:pt x="4091514" y="3332723"/>
                </a:moveTo>
                <a:lnTo>
                  <a:pt x="0" y="3332723"/>
                </a:lnTo>
                <a:lnTo>
                  <a:pt x="0" y="0"/>
                </a:lnTo>
                <a:lnTo>
                  <a:pt x="4091514" y="0"/>
                </a:lnTo>
                <a:lnTo>
                  <a:pt x="4091514" y="3332723"/>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9" name="Freeform 19"/>
          <p:cNvSpPr/>
          <p:nvPr/>
        </p:nvSpPr>
        <p:spPr>
          <a:xfrm rot="1365377">
            <a:off x="-1236059" y="9142127"/>
            <a:ext cx="5674213" cy="4095750"/>
          </a:xfrm>
          <a:custGeom>
            <a:avLst/>
            <a:gdLst/>
            <a:ahLst/>
            <a:cxnLst/>
            <a:rect l="l" t="t" r="r" b="b"/>
            <a:pathLst>
              <a:path w="5674213" h="4095750">
                <a:moveTo>
                  <a:pt x="0" y="0"/>
                </a:moveTo>
                <a:lnTo>
                  <a:pt x="5674212" y="0"/>
                </a:lnTo>
                <a:lnTo>
                  <a:pt x="5674212" y="4095750"/>
                </a:lnTo>
                <a:lnTo>
                  <a:pt x="0" y="40957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0" name="Freeform 20"/>
          <p:cNvSpPr/>
          <p:nvPr/>
        </p:nvSpPr>
        <p:spPr>
          <a:xfrm rot="-8645251" flipV="1">
            <a:off x="14644868" y="-2534300"/>
            <a:ext cx="5674213" cy="4095750"/>
          </a:xfrm>
          <a:custGeom>
            <a:avLst/>
            <a:gdLst/>
            <a:ahLst/>
            <a:cxnLst/>
            <a:rect l="l" t="t" r="r" b="b"/>
            <a:pathLst>
              <a:path w="5674213" h="4095750">
                <a:moveTo>
                  <a:pt x="0" y="4095750"/>
                </a:moveTo>
                <a:lnTo>
                  <a:pt x="5674213" y="4095750"/>
                </a:lnTo>
                <a:lnTo>
                  <a:pt x="5674213" y="0"/>
                </a:lnTo>
                <a:lnTo>
                  <a:pt x="0" y="0"/>
                </a:lnTo>
                <a:lnTo>
                  <a:pt x="0" y="409575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1" name="TextBox 21"/>
          <p:cNvSpPr txBox="1"/>
          <p:nvPr/>
        </p:nvSpPr>
        <p:spPr>
          <a:xfrm>
            <a:off x="4509453" y="287650"/>
            <a:ext cx="10926765" cy="1538605"/>
          </a:xfrm>
          <a:prstGeom prst="rect">
            <a:avLst/>
          </a:prstGeom>
        </p:spPr>
        <p:txBody>
          <a:bodyPr wrap="square"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 – Khái niệm acid</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grpSp>
        <p:nvGrpSpPr>
          <p:cNvPr id="24" name="Group 24"/>
          <p:cNvGrpSpPr/>
          <p:nvPr/>
        </p:nvGrpSpPr>
        <p:grpSpPr>
          <a:xfrm>
            <a:off x="425999" y="605042"/>
            <a:ext cx="704144" cy="704144"/>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26" name="TextBox 26"/>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27" name="Group 27"/>
          <p:cNvGrpSpPr/>
          <p:nvPr/>
        </p:nvGrpSpPr>
        <p:grpSpPr>
          <a:xfrm>
            <a:off x="1459464" y="605042"/>
            <a:ext cx="704144" cy="704144"/>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29" name="TextBox 29"/>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0" name="Group 30"/>
          <p:cNvGrpSpPr/>
          <p:nvPr/>
        </p:nvGrpSpPr>
        <p:grpSpPr>
          <a:xfrm>
            <a:off x="2496983" y="605042"/>
            <a:ext cx="704144" cy="704144"/>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2" name="TextBox 32"/>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3" name="Group 33"/>
          <p:cNvGrpSpPr/>
          <p:nvPr/>
        </p:nvGrpSpPr>
        <p:grpSpPr>
          <a:xfrm>
            <a:off x="3530448" y="605042"/>
            <a:ext cx="704144" cy="704144"/>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35" name="TextBox 35"/>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6" name="Group 36"/>
          <p:cNvGrpSpPr/>
          <p:nvPr/>
        </p:nvGrpSpPr>
        <p:grpSpPr>
          <a:xfrm>
            <a:off x="13982984" y="9301186"/>
            <a:ext cx="704144" cy="704144"/>
            <a:chOff x="0" y="0"/>
            <a:chExt cx="812800" cy="812800"/>
          </a:xfrm>
        </p:grpSpPr>
        <p:sp>
          <p:nvSpPr>
            <p:cNvPr id="37" name="Freeform 3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38" name="TextBox 38"/>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39" name="Group 39"/>
          <p:cNvGrpSpPr/>
          <p:nvPr/>
        </p:nvGrpSpPr>
        <p:grpSpPr>
          <a:xfrm>
            <a:off x="15016449" y="9301186"/>
            <a:ext cx="704144" cy="704144"/>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1" name="TextBox 41"/>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2" name="Group 42"/>
          <p:cNvGrpSpPr/>
          <p:nvPr/>
        </p:nvGrpSpPr>
        <p:grpSpPr>
          <a:xfrm>
            <a:off x="16053968" y="9301186"/>
            <a:ext cx="704144" cy="704144"/>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DF0EA"/>
            </a:solidFill>
          </p:spPr>
        </p:sp>
        <p:sp>
          <p:nvSpPr>
            <p:cNvPr id="44" name="TextBox 44"/>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grpSp>
        <p:nvGrpSpPr>
          <p:cNvPr id="45" name="Group 45"/>
          <p:cNvGrpSpPr/>
          <p:nvPr/>
        </p:nvGrpSpPr>
        <p:grpSpPr>
          <a:xfrm>
            <a:off x="17087433" y="9301186"/>
            <a:ext cx="704144" cy="704144"/>
            <a:chOff x="0" y="0"/>
            <a:chExt cx="812800" cy="812800"/>
          </a:xfrm>
        </p:grpSpPr>
        <p:sp>
          <p:nvSpPr>
            <p:cNvPr id="46" name="Freeform 4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EAEE2"/>
            </a:solidFill>
          </p:spPr>
        </p:sp>
        <p:sp>
          <p:nvSpPr>
            <p:cNvPr id="47" name="TextBox 47"/>
            <p:cNvSpPr txBox="1"/>
            <p:nvPr/>
          </p:nvSpPr>
          <p:spPr>
            <a:xfrm>
              <a:off x="76200" y="47625"/>
              <a:ext cx="660400" cy="688975"/>
            </a:xfrm>
            <a:prstGeom prst="rect">
              <a:avLst/>
            </a:prstGeom>
          </p:spPr>
          <p:txBody>
            <a:bodyPr lIns="50800" tIns="50800" rIns="50800" bIns="50800" rtlCol="0" anchor="ctr"/>
            <a:lstStyle/>
            <a:p>
              <a:pPr algn="ctr">
                <a:lnSpc>
                  <a:spcPts val="2660"/>
                </a:lnSpc>
              </a:pPr>
            </a:p>
          </p:txBody>
        </p:sp>
      </p:grpSp>
      <p:pic>
        <p:nvPicPr>
          <p:cNvPr id="11" name="Picture 10"/>
          <p:cNvPicPr>
            <a:picLocks noChangeAspect="1"/>
          </p:cNvPicPr>
          <p:nvPr/>
        </p:nvPicPr>
        <p:blipFill>
          <a:blip r:embed="rId7"/>
          <a:stretch>
            <a:fillRect/>
          </a:stretch>
        </p:blipFill>
        <p:spPr>
          <a:xfrm>
            <a:off x="273710" y="2038086"/>
            <a:ext cx="17517868" cy="5904026"/>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2" name="Freeform 2"/>
          <p:cNvSpPr/>
          <p:nvPr/>
        </p:nvSpPr>
        <p:spPr>
          <a:xfrm>
            <a:off x="-840715" y="-4841215"/>
            <a:ext cx="19969429" cy="19969429"/>
          </a:xfrm>
          <a:custGeom>
            <a:avLst/>
            <a:gdLst/>
            <a:ahLst/>
            <a:cxnLst/>
            <a:rect l="l" t="t" r="r" b="b"/>
            <a:pathLst>
              <a:path w="19969429" h="19969429">
                <a:moveTo>
                  <a:pt x="0" y="0"/>
                </a:moveTo>
                <a:lnTo>
                  <a:pt x="19969430" y="0"/>
                </a:lnTo>
                <a:lnTo>
                  <a:pt x="19969430" y="19969430"/>
                </a:lnTo>
                <a:lnTo>
                  <a:pt x="0" y="1996943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3" name="Freeform 3"/>
          <p:cNvSpPr/>
          <p:nvPr/>
        </p:nvSpPr>
        <p:spPr>
          <a:xfrm>
            <a:off x="15436218" y="-1975796"/>
            <a:ext cx="4091513" cy="3332723"/>
          </a:xfrm>
          <a:custGeom>
            <a:avLst/>
            <a:gdLst/>
            <a:ahLst/>
            <a:cxnLst/>
            <a:rect l="l" t="t" r="r" b="b"/>
            <a:pathLst>
              <a:path w="4091513" h="3332723">
                <a:moveTo>
                  <a:pt x="0" y="0"/>
                </a:moveTo>
                <a:lnTo>
                  <a:pt x="4091513" y="0"/>
                </a:lnTo>
                <a:lnTo>
                  <a:pt x="4091513" y="3332724"/>
                </a:lnTo>
                <a:lnTo>
                  <a:pt x="0" y="33327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136262" y="-1835047"/>
            <a:ext cx="4091513" cy="3332723"/>
          </a:xfrm>
          <a:custGeom>
            <a:avLst/>
            <a:gdLst/>
            <a:ahLst/>
            <a:cxnLst/>
            <a:rect l="l" t="t" r="r" b="b"/>
            <a:pathLst>
              <a:path w="4091513" h="3332723">
                <a:moveTo>
                  <a:pt x="4091514" y="0"/>
                </a:moveTo>
                <a:lnTo>
                  <a:pt x="0" y="0"/>
                </a:lnTo>
                <a:lnTo>
                  <a:pt x="0" y="3332724"/>
                </a:lnTo>
                <a:lnTo>
                  <a:pt x="4091514" y="3332724"/>
                </a:lnTo>
                <a:lnTo>
                  <a:pt x="4091514"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2657739" y="419770"/>
            <a:ext cx="12972521" cy="1538605"/>
          </a:xfrm>
          <a:prstGeom prst="rect">
            <a:avLst/>
          </a:prstGeom>
        </p:spPr>
        <p:txBody>
          <a:bodyPr lIns="0" tIns="0" rIns="0" bIns="0" rtlCol="0" anchor="t">
            <a:spAutoFit/>
          </a:bodyPr>
          <a:lstStyle/>
          <a:p>
            <a:pPr algn="ctr"/>
            <a:r>
              <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rPr>
              <a:t>II – Tính chất hoá học</a:t>
            </a:r>
            <a:endParaRPr lang="en-US" sz="10000" smtClean="0">
              <a:solidFill>
                <a:srgbClr val="665B82"/>
              </a:solidFill>
              <a:latin typeface="Times New Roman" panose="02020603050405020304" charset="0"/>
              <a:ea typeface="Ara Hamah Homs" panose="00000500000000000000"/>
              <a:cs typeface="Times New Roman" panose="02020603050405020304" charset="0"/>
              <a:sym typeface="Ara Hamah Homs" panose="00000500000000000000"/>
            </a:endParaRPr>
          </a:p>
        </p:txBody>
      </p:sp>
      <p:sp>
        <p:nvSpPr>
          <p:cNvPr id="49" name="Freeform 49"/>
          <p:cNvSpPr/>
          <p:nvPr/>
        </p:nvSpPr>
        <p:spPr>
          <a:xfrm rot="-1327928">
            <a:off x="-255407" y="7139098"/>
            <a:ext cx="2568214" cy="784473"/>
          </a:xfrm>
          <a:custGeom>
            <a:avLst/>
            <a:gdLst/>
            <a:ahLst/>
            <a:cxnLst/>
            <a:rect l="l" t="t" r="r" b="b"/>
            <a:pathLst>
              <a:path w="2568214" h="784473">
                <a:moveTo>
                  <a:pt x="0" y="0"/>
                </a:moveTo>
                <a:lnTo>
                  <a:pt x="2568214" y="0"/>
                </a:lnTo>
                <a:lnTo>
                  <a:pt x="2568214" y="784473"/>
                </a:lnTo>
                <a:lnTo>
                  <a:pt x="0" y="78447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0" name="Freeform 50"/>
          <p:cNvSpPr/>
          <p:nvPr/>
        </p:nvSpPr>
        <p:spPr>
          <a:xfrm rot="1208017" flipH="1">
            <a:off x="15975193" y="3191751"/>
            <a:ext cx="2568214" cy="784473"/>
          </a:xfrm>
          <a:custGeom>
            <a:avLst/>
            <a:gdLst/>
            <a:ahLst/>
            <a:cxnLst/>
            <a:rect l="l" t="t" r="r" b="b"/>
            <a:pathLst>
              <a:path w="2568214" h="784473">
                <a:moveTo>
                  <a:pt x="2568214" y="0"/>
                </a:moveTo>
                <a:lnTo>
                  <a:pt x="0" y="0"/>
                </a:lnTo>
                <a:lnTo>
                  <a:pt x="0" y="784473"/>
                </a:lnTo>
                <a:lnTo>
                  <a:pt x="2568214" y="784473"/>
                </a:lnTo>
                <a:lnTo>
                  <a:pt x="2568214"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1" name="TextBox 51"/>
          <p:cNvSpPr txBox="1"/>
          <p:nvPr/>
        </p:nvSpPr>
        <p:spPr>
          <a:xfrm>
            <a:off x="3831266" y="1764975"/>
            <a:ext cx="11646041" cy="628015"/>
          </a:xfrm>
          <a:prstGeom prst="rect">
            <a:avLst/>
          </a:prstGeom>
        </p:spPr>
        <p:txBody>
          <a:bodyPr lIns="0" tIns="0" rIns="0" bIns="0" rtlCol="0" anchor="t">
            <a:spAutoFit/>
          </a:bodyPr>
          <a:lstStyle/>
          <a:p>
            <a:pPr marL="457200" indent="-457200" algn="ctr">
              <a:lnSpc>
                <a:spcPts val="4900"/>
              </a:lnSpc>
              <a:buFont typeface="Wingdings" panose="05000000000000000000" pitchFamily="2" charset="2"/>
              <a:buChar char="v"/>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Thí nghiệm acid làm đổi màu chất chỉ thị</a:t>
            </a:r>
            <a:endPar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pic>
        <p:nvPicPr>
          <p:cNvPr id="52" name="Picture 51"/>
          <p:cNvPicPr>
            <a:picLocks noChangeAspect="1"/>
          </p:cNvPicPr>
          <p:nvPr/>
        </p:nvPicPr>
        <p:blipFill>
          <a:blip r:embed="rId7"/>
          <a:stretch>
            <a:fillRect/>
          </a:stretch>
        </p:blipFill>
        <p:spPr>
          <a:xfrm>
            <a:off x="567106" y="2826552"/>
            <a:ext cx="8054044" cy="5498745"/>
          </a:xfrm>
          <a:prstGeom prst="rect">
            <a:avLst/>
          </a:prstGeom>
        </p:spPr>
      </p:pic>
      <p:pic>
        <p:nvPicPr>
          <p:cNvPr id="53" name="Bai 8 Thí nghiệm axit HCl làm đổi màu quỳ tím - Tính chất hoá học của axit">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a:blip r:embed="rId10"/>
          <a:stretch>
            <a:fillRect/>
          </a:stretch>
        </p:blipFill>
        <p:spPr>
          <a:xfrm>
            <a:off x="8916697" y="2862838"/>
            <a:ext cx="9050480" cy="5090895"/>
          </a:xfrm>
          <a:prstGeom prst="rect">
            <a:avLst/>
          </a:prstGeom>
        </p:spPr>
      </p:pic>
      <p:sp>
        <p:nvSpPr>
          <p:cNvPr id="54" name="TextBox 51"/>
          <p:cNvSpPr txBox="1"/>
          <p:nvPr/>
        </p:nvSpPr>
        <p:spPr>
          <a:xfrm>
            <a:off x="567106" y="8366291"/>
            <a:ext cx="13529894" cy="1256665"/>
          </a:xfrm>
          <a:prstGeom prst="rect">
            <a:avLst/>
          </a:prstGeom>
        </p:spPr>
        <p:txBody>
          <a:bodyPr wrap="square" lIns="0" tIns="0" rIns="0" bIns="0" rtlCol="0" anchor="t">
            <a:spAutoFit/>
          </a:bodyPr>
          <a:lstStyle/>
          <a:p>
            <a:pPr marL="457200" indent="-457200" algn="just">
              <a:lnSpc>
                <a:spcPts val="4900"/>
              </a:lnSpc>
              <a:buFont typeface="Wingdings" panose="05000000000000000000" pitchFamily="2" charset="2"/>
              <a:buChar char="v"/>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Cho biết sự đổi màu của giấy quỳ tím</a:t>
            </a:r>
            <a:endPar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a:p>
            <a:pPr marL="457200" indent="-457200" algn="just">
              <a:lnSpc>
                <a:spcPts val="4900"/>
              </a:lnSpc>
              <a:buFont typeface="Wingdings" panose="05000000000000000000" pitchFamily="2" charset="2"/>
              <a:buChar char="v"/>
            </a:pPr>
            <a:r>
              <a:rPr lang="en-US" sz="3500" b="1" smtClean="0">
                <a:solidFill>
                  <a:srgbClr val="665B82"/>
                </a:solidFill>
                <a:latin typeface="Times New Roman" panose="02020603050405020304" charset="0"/>
                <a:ea typeface="Sniglet" panose="04070505030100020000"/>
                <a:cs typeface="Times New Roman" panose="02020603050405020304" charset="0"/>
                <a:sym typeface="Sniglet" panose="04070505030100020000"/>
              </a:rPr>
              <a:t>Bằng cách đơn giản nào ta có thể nhận biết dung dịch có tính acid?</a:t>
            </a:r>
            <a:endParaRPr lang="en-US" sz="3500" b="1">
              <a:solidFill>
                <a:srgbClr val="665B82"/>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55" name="TextBox 51"/>
          <p:cNvSpPr txBox="1"/>
          <p:nvPr/>
        </p:nvSpPr>
        <p:spPr>
          <a:xfrm>
            <a:off x="8837051" y="8355680"/>
            <a:ext cx="8503532" cy="628015"/>
          </a:xfrm>
          <a:prstGeom prst="rect">
            <a:avLst/>
          </a:prstGeom>
        </p:spPr>
        <p:txBody>
          <a:bodyPr wrap="square" lIns="0" tIns="0" rIns="0" bIns="0" rtlCol="0" anchor="t">
            <a:spAutoFit/>
          </a:bodyPr>
          <a:lstStyle/>
          <a:p>
            <a:pPr algn="just">
              <a:lnSpc>
                <a:spcPts val="4900"/>
              </a:lnSpc>
            </a:pP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=&gt; Giấy quỳ đổi màu từ tím sang đỏ.</a:t>
            </a:r>
            <a:endPar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p:txBody>
      </p:sp>
      <p:sp>
        <p:nvSpPr>
          <p:cNvPr id="57" name="TextBox 51"/>
          <p:cNvSpPr txBox="1"/>
          <p:nvPr/>
        </p:nvSpPr>
        <p:spPr>
          <a:xfrm>
            <a:off x="567106" y="9580802"/>
            <a:ext cx="17967176" cy="628015"/>
          </a:xfrm>
          <a:prstGeom prst="rect">
            <a:avLst/>
          </a:prstGeom>
        </p:spPr>
        <p:txBody>
          <a:bodyPr wrap="square" lIns="0" tIns="0" rIns="0" bIns="0" rtlCol="0" anchor="t">
            <a:spAutoFit/>
          </a:bodyPr>
          <a:lstStyle/>
          <a:p>
            <a:pPr algn="just">
              <a:lnSpc>
                <a:spcPts val="4900"/>
              </a:lnSpc>
            </a:pPr>
            <a:r>
              <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rPr>
              <a:t>Ta thử bằng giấy quỳ tím, nếu giấy quỳ đổi sang màu đỏ, chứng tỏ dung dịch đó có tính acid.</a:t>
            </a:r>
            <a:endParaRPr lang="en-US" sz="3500" smtClean="0">
              <a:solidFill>
                <a:schemeClr val="accent6">
                  <a:lumMod val="75000"/>
                </a:schemeClr>
              </a:solidFill>
              <a:latin typeface="Times New Roman" panose="02020603050405020304" charset="0"/>
              <a:ea typeface="Sniglet" panose="04070505030100020000"/>
              <a:cs typeface="Times New Roman" panose="02020603050405020304" charset="0"/>
              <a:sym typeface="Sniglet" panose="0407050503010002000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
                                        </p:tgtEl>
                                        <p:attrNameLst>
                                          <p:attrName>style.visibility</p:attrName>
                                        </p:attrNameLst>
                                      </p:cBhvr>
                                      <p:to>
                                        <p:strVal val="visible"/>
                                      </p:to>
                                    </p:set>
                                    <p:anim calcmode="lin" valueType="num">
                                      <p:cBhvr additive="base">
                                        <p:cTn id="13" dur="500" fill="hold"/>
                                        <p:tgtEl>
                                          <p:spTgt spid="57"/>
                                        </p:tgtEl>
                                        <p:attrNameLst>
                                          <p:attrName>ppt_x</p:attrName>
                                        </p:attrNameLst>
                                      </p:cBhvr>
                                      <p:tavLst>
                                        <p:tav tm="0">
                                          <p:val>
                                            <p:strVal val="#ppt_x"/>
                                          </p:val>
                                        </p:tav>
                                        <p:tav tm="100000">
                                          <p:val>
                                            <p:strVal val="#ppt_x"/>
                                          </p:val>
                                        </p:tav>
                                      </p:tavLst>
                                    </p:anim>
                                    <p:anim calcmode="lin" valueType="num">
                                      <p:cBhvr additive="base">
                                        <p:cTn id="1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3"/>
                                        </p:tgtEl>
                                      </p:cBhvr>
                                    </p:cmd>
                                  </p:childTnLst>
                                </p:cTn>
                              </p:par>
                            </p:childTnLst>
                          </p:cTn>
                        </p:par>
                      </p:childTnLst>
                    </p:cTn>
                  </p:par>
                </p:childTnLst>
              </p:cTn>
              <p:nextCondLst>
                <p:cond evt="onClick" delay="0">
                  <p:tgtEl>
                    <p:spTgt spid="53"/>
                  </p:tgtEl>
                </p:cond>
              </p:nextCondLst>
            </p:seq>
            <p:video>
              <p:cMediaNode vol="80000">
                <p:cTn id="20" fill="hold" display="0">
                  <p:stCondLst>
                    <p:cond delay="indefinite"/>
                  </p:stCondLst>
                </p:cTn>
                <p:tgtEl>
                  <p:spTgt spid="53"/>
                </p:tgtEl>
              </p:cMediaNode>
            </p:video>
          </p:childTnLst>
        </p:cTn>
      </p:par>
    </p:tnLst>
    <p:bldLst>
      <p:bldP spid="55" grpId="0"/>
      <p:bldP spid="57" grpId="0"/>
    </p:bldLst>
  </p:timing>
</p:sld>
</file>

<file path=ppt/tags/tag1.xml><?xml version="1.0" encoding="utf-8"?>
<p:tagLst xmlns:p="http://schemas.openxmlformats.org/presentationml/2006/main">
  <p:tag name="TABLE_ENDDRAG_ORIGIN_RECT" val="1138*141"/>
  <p:tag name="TABLE_ENDDRAG_RECT" val="156*151*1138*141"/>
</p:tagLst>
</file>

<file path=ppt/tags/tag2.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9796</Words>
  <Application>WPS Presentation</Application>
  <PresentationFormat>Custom</PresentationFormat>
  <Paragraphs>320</Paragraphs>
  <Slides>30</Slides>
  <Notes>7</Notes>
  <HiddenSlides>0</HiddenSlides>
  <MMClips>2</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30</vt:i4>
      </vt:variant>
    </vt:vector>
  </HeadingPairs>
  <TitlesOfParts>
    <vt:vector size="44" baseType="lpstr">
      <vt:lpstr>Arial</vt:lpstr>
      <vt:lpstr>SimSun</vt:lpstr>
      <vt:lpstr>Wingdings</vt:lpstr>
      <vt:lpstr>Times New Roman</vt:lpstr>
      <vt:lpstr>Chewy</vt:lpstr>
      <vt:lpstr>Sniglet</vt:lpstr>
      <vt:lpstr>Ara Hamah Homs</vt:lpstr>
      <vt:lpstr>Cambria Math</vt:lpstr>
      <vt:lpstr>MS Mincho</vt:lpstr>
      <vt:lpstr>Segoe Print</vt:lpstr>
      <vt:lpstr>Microsoft YaHei</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Bảo Nguyễn Hoàng</cp:lastModifiedBy>
  <cp:revision>49</cp:revision>
  <dcterms:created xsi:type="dcterms:W3CDTF">2006-08-16T00:00:00Z</dcterms:created>
  <dcterms:modified xsi:type="dcterms:W3CDTF">2025-02-21T08:56:22Z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AD39948193C545279042B4AD397AE3FC_13</vt:lpwstr>
  </property>
  <property fmtid="{D5CDD505-2E9C-101B-9397-08002B2CF9AE}" pid="3" name="KSOProductBuildVer">
    <vt:lpwstr>1033-12.2.0.19805</vt:lpwstr>
  </property>
</Properties>
</file>