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9"/>
  </p:notesMasterIdLst>
  <p:sldIdLst>
    <p:sldId id="354" r:id="rId7"/>
    <p:sldId id="353" r:id="rId8"/>
    <p:sldId id="256" r:id="rId9"/>
    <p:sldId id="257" r:id="rId10"/>
    <p:sldId id="258" r:id="rId11"/>
    <p:sldId id="262" r:id="rId12"/>
    <p:sldId id="261" r:id="rId13"/>
    <p:sldId id="259" r:id="rId14"/>
    <p:sldId id="260" r:id="rId15"/>
    <p:sldId id="360" r:id="rId16"/>
    <p:sldId id="355" r:id="rId17"/>
    <p:sldId id="356" r:id="rId18"/>
    <p:sldId id="291" r:id="rId19"/>
    <p:sldId id="357" r:id="rId20"/>
    <p:sldId id="289" r:id="rId21"/>
    <p:sldId id="270" r:id="rId22"/>
    <p:sldId id="322" r:id="rId23"/>
    <p:sldId id="358" r:id="rId24"/>
    <p:sldId id="361" r:id="rId25"/>
    <p:sldId id="300" r:id="rId26"/>
    <p:sldId id="359" r:id="rId27"/>
    <p:sldId id="269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5E6907-F51E-45A2-AC4E-E4BA0F559ACD}">
          <p14:sldIdLst>
            <p14:sldId id="354"/>
            <p14:sldId id="353"/>
            <p14:sldId id="256"/>
            <p14:sldId id="257"/>
            <p14:sldId id="258"/>
            <p14:sldId id="262"/>
            <p14:sldId id="261"/>
            <p14:sldId id="259"/>
            <p14:sldId id="260"/>
          </p14:sldIdLst>
        </p14:section>
        <p14:section name="Default Section" id="{255281E1-522B-4D97-AF00-E2DA4D65B6B1}">
          <p14:sldIdLst>
            <p14:sldId id="360"/>
            <p14:sldId id="355"/>
            <p14:sldId id="356"/>
            <p14:sldId id="291"/>
            <p14:sldId id="357"/>
            <p14:sldId id="289"/>
            <p14:sldId id="270"/>
            <p14:sldId id="322"/>
            <p14:sldId id="358"/>
            <p14:sldId id="361"/>
            <p14:sldId id="300"/>
            <p14:sldId id="359"/>
            <p14:sldId id="269"/>
          </p14:sldIdLst>
        </p14:section>
        <p14:section name="Untitled Section" id="{89BF1163-5CF7-42C5-AC10-D6A6AEA736F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 varScale="1">
        <p:scale>
          <a:sx n="59" d="100"/>
          <a:sy n="59" d="100"/>
        </p:scale>
        <p:origin x="9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8D2D-3C15-4894-8390-51CEA5492C0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FF7E5-177B-43B7-AFED-51877510B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2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55B10-F0A0-4F2F-7B36-86AF3F76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1C15BD-1AB0-EDF8-5592-5A15620A4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C4179B-3C2F-F04D-FF18-18084D321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60DB-CC4F-E084-D40F-C7BADECBD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FF7E5-177B-43B7-AFED-51877510B1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5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FF7E5-177B-43B7-AFED-51877510B1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1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1AF6-1D98-C216-4FE9-16C26524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999C4-729A-7162-5E6D-F803A86FD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D520A-8C8D-6B9C-AB22-9E0424F8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6BA68-F0CA-30DF-65D8-926FEB8F8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FF7E5-177B-43B7-AFED-51877510B1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3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646167"/>
            <a:ext cx="38523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38235"/>
            <a:ext cx="6351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2127569"/>
            <a:ext cx="37254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5170639"/>
            <a:ext cx="38523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748977"/>
            <a:ext cx="6351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5759868"/>
            <a:ext cx="37254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748976"/>
            <a:ext cx="38523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5170639"/>
            <a:ext cx="6351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3338307"/>
            <a:ext cx="37254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3959828"/>
            <a:ext cx="38523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959756"/>
            <a:ext cx="6351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4549044"/>
            <a:ext cx="37254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588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2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image" Target="../media/image3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microsoft.com/office/2007/relationships/hdphoto" Target="../media/hdphoto1.wdp"/><Relationship Id="rId15" Type="http://schemas.openxmlformats.org/officeDocument/2006/relationships/image" Target="../media/image8.jpg"/><Relationship Id="rId10" Type="http://schemas.openxmlformats.org/officeDocument/2006/relationships/image" Target="../media/image6.jpg"/><Relationship Id="rId19" Type="http://schemas.openxmlformats.org/officeDocument/2006/relationships/slide" Target="slide10.xml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6.jp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8.png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64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3.xml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1.jpg"/><Relationship Id="rId1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24.jp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9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8.png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299" y="1066800"/>
            <a:ext cx="8153400" cy="317009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 MỪNG QUÝ THẦY GIÁO VÀ CÁC EM HỌC SINH ĐẾN VỚI TIẾT HỌC NGÀY HÔM NAY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929" y="5932149"/>
            <a:ext cx="938141" cy="9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AE855-C035-BB13-811C-B61FEC5B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3711F-E401-6BBD-83BC-6D1170496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9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D685E0-8D9B-A94B-CFB8-87F40D83CF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60609" y="381000"/>
            <a:ext cx="1625391" cy="830997"/>
            <a:chOff x="1420835" y="520503"/>
            <a:chExt cx="2307103" cy="1252024"/>
          </a:xfrm>
        </p:grpSpPr>
        <p:sp>
          <p:nvSpPr>
            <p:cNvPr id="2" name="Flowchart: Manual Input 1"/>
            <p:cNvSpPr/>
            <p:nvPr/>
          </p:nvSpPr>
          <p:spPr>
            <a:xfrm rot="10800000">
              <a:off x="2560318" y="520504"/>
              <a:ext cx="1167620" cy="1252023"/>
            </a:xfrm>
            <a:prstGeom prst="flowChartManualInpu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Flowchart: Manual Input 2"/>
            <p:cNvSpPr/>
            <p:nvPr/>
          </p:nvSpPr>
          <p:spPr>
            <a:xfrm rot="10800000" flipH="1">
              <a:off x="1420835" y="520503"/>
              <a:ext cx="1139483" cy="1252023"/>
            </a:xfrm>
            <a:prstGeom prst="flowChartManualInpu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978" y="635310"/>
              <a:ext cx="997048" cy="788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96575" y="635310"/>
              <a:ext cx="899209" cy="788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28800" y="356045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QUAN HỆ GIỮA GÓC VÀ CẠNH ĐỐI DIỆN </a:t>
            </a:r>
          </a:p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TRONG MỘT TAM GIÁC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387676"/>
            <a:ext cx="4737488" cy="3013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267" y="1478340"/>
            <a:ext cx="8193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9.1.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41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CFD3C54-CC3F-6494-F122-0964E1E648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Google Shape;197;p30"/>
          <p:cNvSpPr/>
          <p:nvPr/>
        </p:nvSpPr>
        <p:spPr>
          <a:xfrm>
            <a:off x="1772883" y="2574759"/>
            <a:ext cx="6761517" cy="101843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1870021" y="2739083"/>
            <a:ext cx="685800" cy="57785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2454668" y="2686033"/>
            <a:ext cx="5989615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00" y="4812393"/>
            <a:ext cx="2209800" cy="20456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>
          <a:xfrm>
            <a:off x="740283" y="1524000"/>
            <a:ext cx="7704000" cy="7636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1865121" y="2739134"/>
            <a:ext cx="685800" cy="577851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7" name="Google Shape;197;p30">
            <a:extLst>
              <a:ext uri="{FF2B5EF4-FFF2-40B4-BE49-F238E27FC236}">
                <a16:creationId xmlns:a16="http://schemas.microsoft.com/office/drawing/2014/main" id="{DA6A028D-F1A9-808D-56EB-DEBBE198D134}"/>
              </a:ext>
            </a:extLst>
          </p:cNvPr>
          <p:cNvSpPr/>
          <p:nvPr/>
        </p:nvSpPr>
        <p:spPr>
          <a:xfrm>
            <a:off x="878766" y="3793959"/>
            <a:ext cx="6761517" cy="101843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98;p30">
            <a:extLst>
              <a:ext uri="{FF2B5EF4-FFF2-40B4-BE49-F238E27FC236}">
                <a16:creationId xmlns:a16="http://schemas.microsoft.com/office/drawing/2014/main" id="{6E0FD570-20FD-0581-14DD-896A25A00372}"/>
              </a:ext>
            </a:extLst>
          </p:cNvPr>
          <p:cNvSpPr/>
          <p:nvPr/>
        </p:nvSpPr>
        <p:spPr>
          <a:xfrm>
            <a:off x="975904" y="3958283"/>
            <a:ext cx="685800" cy="57785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99;p30">
            <a:hlinkClick r:id="rId3" action="ppaction://hlinksldjump"/>
            <a:extLst>
              <a:ext uri="{FF2B5EF4-FFF2-40B4-BE49-F238E27FC236}">
                <a16:creationId xmlns:a16="http://schemas.microsoft.com/office/drawing/2014/main" id="{7B2DD220-2ECC-2BB0-2E89-BB69672C8D90}"/>
              </a:ext>
            </a:extLst>
          </p:cNvPr>
          <p:cNvSpPr txBox="1">
            <a:spLocks/>
          </p:cNvSpPr>
          <p:nvPr/>
        </p:nvSpPr>
        <p:spPr>
          <a:xfrm>
            <a:off x="1560551" y="3905233"/>
            <a:ext cx="5989615" cy="7636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diện với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trong một tam giác</a:t>
            </a: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025CBD11-82A8-C808-AE82-DF61868FF357}"/>
              </a:ext>
            </a:extLst>
          </p:cNvPr>
          <p:cNvSpPr txBox="1">
            <a:spLocks/>
          </p:cNvSpPr>
          <p:nvPr/>
        </p:nvSpPr>
        <p:spPr>
          <a:xfrm>
            <a:off x="971004" y="3958334"/>
            <a:ext cx="685800" cy="577851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3000"/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AB70C2-1777-CD36-826B-3486D07570B8}"/>
              </a:ext>
            </a:extLst>
          </p:cNvPr>
          <p:cNvGrpSpPr/>
          <p:nvPr/>
        </p:nvGrpSpPr>
        <p:grpSpPr>
          <a:xfrm>
            <a:off x="660609" y="381000"/>
            <a:ext cx="1625391" cy="830997"/>
            <a:chOff x="1420835" y="520503"/>
            <a:chExt cx="2307103" cy="1252024"/>
          </a:xfrm>
        </p:grpSpPr>
        <p:sp>
          <p:nvSpPr>
            <p:cNvPr id="12" name="Flowchart: Manual Input 11">
              <a:extLst>
                <a:ext uri="{FF2B5EF4-FFF2-40B4-BE49-F238E27FC236}">
                  <a16:creationId xmlns:a16="http://schemas.microsoft.com/office/drawing/2014/main" id="{904215F3-E488-B395-C908-7CE15BF786E2}"/>
                </a:ext>
              </a:extLst>
            </p:cNvPr>
            <p:cNvSpPr/>
            <p:nvPr/>
          </p:nvSpPr>
          <p:spPr>
            <a:xfrm rot="10800000">
              <a:off x="2560318" y="520504"/>
              <a:ext cx="1167620" cy="1252023"/>
            </a:xfrm>
            <a:prstGeom prst="flowChartManualInpu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lowchart: Manual Input 12">
              <a:extLst>
                <a:ext uri="{FF2B5EF4-FFF2-40B4-BE49-F238E27FC236}">
                  <a16:creationId xmlns:a16="http://schemas.microsoft.com/office/drawing/2014/main" id="{CC8612B7-E885-229B-4313-82C5CCF63240}"/>
                </a:ext>
              </a:extLst>
            </p:cNvPr>
            <p:cNvSpPr/>
            <p:nvPr/>
          </p:nvSpPr>
          <p:spPr>
            <a:xfrm rot="10800000" flipH="1">
              <a:off x="1420835" y="520503"/>
              <a:ext cx="1139483" cy="1252023"/>
            </a:xfrm>
            <a:prstGeom prst="flowChartManualInpu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3AF073-5DFF-5D3A-CAFA-DF05A81AD2F2}"/>
                </a:ext>
              </a:extLst>
            </p:cNvPr>
            <p:cNvSpPr txBox="1"/>
            <p:nvPr/>
          </p:nvSpPr>
          <p:spPr>
            <a:xfrm>
              <a:off x="1432978" y="635310"/>
              <a:ext cx="997048" cy="788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98C323-5FB8-353A-5F9C-6F78F5274CD8}"/>
                </a:ext>
              </a:extLst>
            </p:cNvPr>
            <p:cNvSpPr txBox="1"/>
            <p:nvPr/>
          </p:nvSpPr>
          <p:spPr>
            <a:xfrm>
              <a:off x="2696575" y="635310"/>
              <a:ext cx="899209" cy="788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10FADB1-48A1-6BA9-B182-7DB15EC01BA3}"/>
              </a:ext>
            </a:extLst>
          </p:cNvPr>
          <p:cNvSpPr txBox="1"/>
          <p:nvPr/>
        </p:nvSpPr>
        <p:spPr>
          <a:xfrm>
            <a:off x="1828800" y="356045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QUAN HỆ GIỮA GÓC VÀ CẠNH ĐỐI DIỆN </a:t>
            </a:r>
          </a:p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TRONG MỘT TAM GIÁC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2" grpId="0"/>
      <p:bldP spid="14" grpId="0"/>
      <p:bldP spid="7" grpId="0" animBg="1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288EEA3-C6F4-C224-4DC0-B426E7B39691}"/>
              </a:ext>
            </a:extLst>
          </p:cNvPr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EEC16-5AE3-C461-1C89-3B06CB71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69" y="759498"/>
            <a:ext cx="2543884" cy="2411634"/>
          </a:xfrm>
          <a:prstGeom prst="rect">
            <a:avLst/>
          </a:prstGeom>
          <a:solidFill>
            <a:schemeClr val="accent3"/>
          </a:solidFill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3B8DB0-A966-4841-7770-636C477C5011}"/>
              </a:ext>
            </a:extLst>
          </p:cNvPr>
          <p:cNvGrpSpPr/>
          <p:nvPr/>
        </p:nvGrpSpPr>
        <p:grpSpPr>
          <a:xfrm>
            <a:off x="5551572" y="3686869"/>
            <a:ext cx="3428999" cy="2738006"/>
            <a:chOff x="3273629" y="1092819"/>
            <a:chExt cx="5897319" cy="3667122"/>
          </a:xfrm>
          <a:noFill/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B06427-6D43-211A-9B50-9D64B2BE90DC}"/>
                </a:ext>
              </a:extLst>
            </p:cNvPr>
            <p:cNvCxnSpPr/>
            <p:nvPr/>
          </p:nvCxnSpPr>
          <p:spPr>
            <a:xfrm flipH="1">
              <a:off x="3530991" y="1561514"/>
              <a:ext cx="1336432" cy="24055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534B52-9991-564C-1467-4DCC1F775EEB}"/>
                </a:ext>
              </a:extLst>
            </p:cNvPr>
            <p:cNvCxnSpPr/>
            <p:nvPr/>
          </p:nvCxnSpPr>
          <p:spPr>
            <a:xfrm>
              <a:off x="4825218" y="1575582"/>
              <a:ext cx="3756074" cy="24055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547687-AA6E-E2D5-B945-2F7DAE6FC6EA}"/>
                </a:ext>
              </a:extLst>
            </p:cNvPr>
            <p:cNvCxnSpPr/>
            <p:nvPr/>
          </p:nvCxnSpPr>
          <p:spPr>
            <a:xfrm>
              <a:off x="3488786" y="3967089"/>
              <a:ext cx="5050301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92D464-0513-BE6D-6EED-52244E853F7B}"/>
                </a:ext>
              </a:extLst>
            </p:cNvPr>
            <p:cNvSpPr txBox="1"/>
            <p:nvPr/>
          </p:nvSpPr>
          <p:spPr>
            <a:xfrm>
              <a:off x="8501615" y="4168257"/>
              <a:ext cx="669333" cy="591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2C4513-328F-398A-D958-2AC269AE7688}"/>
                </a:ext>
              </a:extLst>
            </p:cNvPr>
            <p:cNvSpPr txBox="1"/>
            <p:nvPr/>
          </p:nvSpPr>
          <p:spPr>
            <a:xfrm flipH="1">
              <a:off x="3273629" y="4168257"/>
              <a:ext cx="478068" cy="5916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E84E1E-D0AC-7DA5-A7D8-FF665BFD4DD2}"/>
                </a:ext>
              </a:extLst>
            </p:cNvPr>
            <p:cNvSpPr txBox="1"/>
            <p:nvPr/>
          </p:nvSpPr>
          <p:spPr>
            <a:xfrm>
              <a:off x="4511303" y="1092819"/>
              <a:ext cx="713979" cy="4438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3" name="Google Shape;199;p30">
            <a:hlinkClick r:id="rId3" action="ppaction://hlinksldjump"/>
            <a:extLst>
              <a:ext uri="{FF2B5EF4-FFF2-40B4-BE49-F238E27FC236}">
                <a16:creationId xmlns:a16="http://schemas.microsoft.com/office/drawing/2014/main" id="{74FBFEDA-EF89-E4D7-43AD-E3FC7FC2BCD0}"/>
              </a:ext>
            </a:extLst>
          </p:cNvPr>
          <p:cNvSpPr txBox="1">
            <a:spLocks/>
          </p:cNvSpPr>
          <p:nvPr/>
        </p:nvSpPr>
        <p:spPr>
          <a:xfrm>
            <a:off x="457200" y="1007165"/>
            <a:ext cx="4953000" cy="18807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ABC, AB = AC,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(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(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B). </a:t>
            </a:r>
          </a:p>
        </p:txBody>
      </p:sp>
      <p:sp>
        <p:nvSpPr>
          <p:cNvPr id="26" name="Google Shape;199;p30">
            <a:hlinkClick r:id="rId3" action="ppaction://hlinksldjump"/>
            <a:extLst>
              <a:ext uri="{FF2B5EF4-FFF2-40B4-BE49-F238E27FC236}">
                <a16:creationId xmlns:a16="http://schemas.microsoft.com/office/drawing/2014/main" id="{166943E1-4675-993C-0D9B-A6208D534ACA}"/>
              </a:ext>
            </a:extLst>
          </p:cNvPr>
          <p:cNvSpPr txBox="1">
            <a:spLocks/>
          </p:cNvSpPr>
          <p:nvPr/>
        </p:nvSpPr>
        <p:spPr>
          <a:xfrm>
            <a:off x="342901" y="3401248"/>
            <a:ext cx="4953000" cy="292335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246E8-A773-AD90-0574-B925834A4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5269DA-993A-D2D1-EADA-10A89F4506A0}"/>
              </a:ext>
            </a:extLst>
          </p:cNvPr>
          <p:cNvSpPr/>
          <p:nvPr/>
        </p:nvSpPr>
        <p:spPr>
          <a:xfrm>
            <a:off x="0" y="61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DC487-8B64-C893-CA31-2B7D44000127}"/>
              </a:ext>
            </a:extLst>
          </p:cNvPr>
          <p:cNvSpPr txBox="1"/>
          <p:nvPr/>
        </p:nvSpPr>
        <p:spPr>
          <a:xfrm>
            <a:off x="990600" y="112067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484B5A-9066-6879-1572-B71212CCA410}"/>
              </a:ext>
            </a:extLst>
          </p:cNvPr>
          <p:cNvSpPr/>
          <p:nvPr/>
        </p:nvSpPr>
        <p:spPr>
          <a:xfrm>
            <a:off x="393533" y="1501676"/>
            <a:ext cx="6616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60° (H.9.2.a).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60°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30°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0E2D5B-9816-29B1-E93E-0DB2EAF8E7A7}"/>
              </a:ext>
            </a:extLst>
          </p:cNvPr>
          <p:cNvSpPr/>
          <p:nvPr/>
        </p:nvSpPr>
        <p:spPr>
          <a:xfrm>
            <a:off x="381000" y="4191000"/>
            <a:ext cx="812833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các cạnh theo thứ tự từ bé đến lớn là: AB &lt; AC &lt; BC.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ECDA53A9-589D-D0C6-B936-21F05B7AB2DC}"/>
              </a:ext>
            </a:extLst>
          </p:cNvPr>
          <p:cNvSpPr/>
          <p:nvPr/>
        </p:nvSpPr>
        <p:spPr>
          <a:xfrm>
            <a:off x="3801978" y="3798635"/>
            <a:ext cx="1257300" cy="48298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630141-38E8-6976-88A4-9E15A88AD898}"/>
                  </a:ext>
                </a:extLst>
              </p:cNvPr>
              <p:cNvSpPr/>
              <p:nvPr/>
            </p:nvSpPr>
            <p:spPr>
              <a:xfrm>
                <a:off x="426117" y="4664432"/>
                <a:ext cx="7498683" cy="59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nl-NL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dài các góc theo thứ tự từ bé đến lớn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3630141-38E8-6976-88A4-9E15A88AD8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17" y="4664432"/>
                <a:ext cx="7498683" cy="593368"/>
              </a:xfrm>
              <a:prstGeom prst="rect">
                <a:avLst/>
              </a:prstGeom>
              <a:blipFill>
                <a:blip r:embed="rId4"/>
                <a:stretch>
                  <a:fillRect l="-1138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199;p30">
            <a:hlinkClick r:id="rId5" action="ppaction://hlinksldjump"/>
            <a:extLst>
              <a:ext uri="{FF2B5EF4-FFF2-40B4-BE49-F238E27FC236}">
                <a16:creationId xmlns:a16="http://schemas.microsoft.com/office/drawing/2014/main" id="{CF859A66-3F26-2830-3A5C-6361900A0305}"/>
              </a:ext>
            </a:extLst>
          </p:cNvPr>
          <p:cNvSpPr txBox="1">
            <a:spLocks/>
          </p:cNvSpPr>
          <p:nvPr/>
        </p:nvSpPr>
        <p:spPr>
          <a:xfrm>
            <a:off x="406065" y="0"/>
            <a:ext cx="8331869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đối diện với cạnh lớn hơn trong một tam giác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7518E-4A05-FCE6-86C4-440B7F954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1279764"/>
            <a:ext cx="1828799" cy="2530236"/>
          </a:xfrm>
          <a:prstGeom prst="rect">
            <a:avLst/>
          </a:prstGeom>
        </p:spPr>
      </p:pic>
      <p:sp>
        <p:nvSpPr>
          <p:cNvPr id="6" name="Google Shape;199;p30">
            <a:hlinkClick r:id="rId5" action="ppaction://hlinksldjump"/>
            <a:extLst>
              <a:ext uri="{FF2B5EF4-FFF2-40B4-BE49-F238E27FC236}">
                <a16:creationId xmlns:a16="http://schemas.microsoft.com/office/drawing/2014/main" id="{B0652A2B-E895-0BCE-0EF9-14CFDEFC9900}"/>
              </a:ext>
            </a:extLst>
          </p:cNvPr>
          <p:cNvSpPr txBox="1">
            <a:spLocks/>
          </p:cNvSpPr>
          <p:nvPr/>
        </p:nvSpPr>
        <p:spPr>
          <a:xfrm>
            <a:off x="800100" y="562227"/>
            <a:ext cx="5717005" cy="5807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253E62-0B71-3EE6-18C7-88411B3268BE}"/>
                  </a:ext>
                </a:extLst>
              </p:cNvPr>
              <p:cNvSpPr/>
              <p:nvPr/>
            </p:nvSpPr>
            <p:spPr>
              <a:xfrm>
                <a:off x="438149" y="5181600"/>
                <a:ext cx="5753100" cy="59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Aft>
                    <a:spcPts val="400"/>
                  </a:spcAft>
                  <a:buFontTx/>
                  <a:buChar char="-"/>
                </a:pP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253E62-0B71-3EE6-18C7-88411B3268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49" y="5181600"/>
                <a:ext cx="5753100" cy="593368"/>
              </a:xfrm>
              <a:prstGeom prst="rect">
                <a:avLst/>
              </a:prstGeom>
              <a:blipFill>
                <a:blip r:embed="rId7"/>
                <a:stretch>
                  <a:fillRect l="-1483" b="-23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B50F71-674D-970C-D151-40F58E5E665C}"/>
                  </a:ext>
                </a:extLst>
              </p:cNvPr>
              <p:cNvSpPr/>
              <p:nvPr/>
            </p:nvSpPr>
            <p:spPr>
              <a:xfrm>
                <a:off x="419100" y="5638800"/>
                <a:ext cx="5753100" cy="59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Aft>
                    <a:spcPts val="400"/>
                  </a:spcAft>
                  <a:buFontTx/>
                  <a:buChar char="-"/>
                </a:pP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B50F71-674D-970C-D151-40F58E5E6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5638800"/>
                <a:ext cx="5753100" cy="593368"/>
              </a:xfrm>
              <a:prstGeom prst="rect">
                <a:avLst/>
              </a:prstGeom>
              <a:blipFill>
                <a:blip r:embed="rId8"/>
                <a:stretch>
                  <a:fillRect l="-1483" b="-23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C568810-FEA6-F38C-BD6B-48C09CE837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1" y="1143000"/>
            <a:ext cx="536169" cy="500385"/>
          </a:xfrm>
          <a:prstGeom prst="rect">
            <a:avLst/>
          </a:prstGeom>
        </p:spPr>
      </p:pic>
      <p:pic>
        <p:nvPicPr>
          <p:cNvPr id="1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FD4D68B-F0AB-6F1D-EAE5-A7D08EE8B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61957" y="624583"/>
            <a:ext cx="881943" cy="4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4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3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A77366-5AEF-D3FC-A4BC-172999FC3C9F}"/>
              </a:ext>
            </a:extLst>
          </p:cNvPr>
          <p:cNvSpPr/>
          <p:nvPr/>
        </p:nvSpPr>
        <p:spPr>
          <a:xfrm>
            <a:off x="0" y="-885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8" y="1214115"/>
            <a:ext cx="536169" cy="5003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3000" y="121920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519" y="1600200"/>
            <a:ext cx="7847462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vẽ một tam giác ABC có AB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cm, AC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cm. Quan sát hình vừa vẽ và dự đoán xem trong hai góc B và C, góc nào lớn hơn.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076700" y="3403213"/>
            <a:ext cx="1181100" cy="48298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37809" y="4622436"/>
                <a:ext cx="1028700" cy="5931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</m:acc>
                  </m:oMath>
                </a14:m>
                <a:endParaRPr lang="en-US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809" y="4622436"/>
                <a:ext cx="1028700" cy="593111"/>
              </a:xfrm>
              <a:prstGeom prst="rect">
                <a:avLst/>
              </a:prstGeom>
              <a:blipFill>
                <a:blip r:embed="rId6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5FDEF2E-0249-3997-0393-38C30F93877E}"/>
              </a:ext>
            </a:extLst>
          </p:cNvPr>
          <p:cNvGrpSpPr/>
          <p:nvPr/>
        </p:nvGrpSpPr>
        <p:grpSpPr>
          <a:xfrm>
            <a:off x="4388477" y="3962400"/>
            <a:ext cx="3917323" cy="2438400"/>
            <a:chOff x="2928077" y="942042"/>
            <a:chExt cx="6181810" cy="340364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25865D9-4AC6-B75C-7B46-BB08063542A0}"/>
                </a:ext>
              </a:extLst>
            </p:cNvPr>
            <p:cNvCxnSpPr/>
            <p:nvPr/>
          </p:nvCxnSpPr>
          <p:spPr>
            <a:xfrm flipH="1">
              <a:off x="3530991" y="1561514"/>
              <a:ext cx="1336432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A0843B8-CA7F-B926-982C-4B3451484050}"/>
                </a:ext>
              </a:extLst>
            </p:cNvPr>
            <p:cNvCxnSpPr/>
            <p:nvPr/>
          </p:nvCxnSpPr>
          <p:spPr>
            <a:xfrm>
              <a:off x="4825218" y="1575582"/>
              <a:ext cx="3756074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26A333A-92BD-452A-247B-26486C9FE856}"/>
                </a:ext>
              </a:extLst>
            </p:cNvPr>
            <p:cNvCxnSpPr/>
            <p:nvPr/>
          </p:nvCxnSpPr>
          <p:spPr>
            <a:xfrm>
              <a:off x="3530991" y="3981157"/>
              <a:ext cx="50503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D31D32-630D-41A7-2469-4F811B627ACE}"/>
                </a:ext>
              </a:extLst>
            </p:cNvPr>
            <p:cNvSpPr txBox="1"/>
            <p:nvPr/>
          </p:nvSpPr>
          <p:spPr>
            <a:xfrm>
              <a:off x="8539089" y="3764392"/>
              <a:ext cx="570798" cy="5812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23B261-4523-F63B-70B5-B741D4F6093C}"/>
                </a:ext>
              </a:extLst>
            </p:cNvPr>
            <p:cNvSpPr txBox="1"/>
            <p:nvPr/>
          </p:nvSpPr>
          <p:spPr>
            <a:xfrm flipH="1">
              <a:off x="2928077" y="3736255"/>
              <a:ext cx="602914" cy="581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8A8DCC-DCEE-160A-63F7-85ED8E78F523}"/>
                </a:ext>
              </a:extLst>
            </p:cNvPr>
            <p:cNvSpPr txBox="1"/>
            <p:nvPr/>
          </p:nvSpPr>
          <p:spPr>
            <a:xfrm>
              <a:off x="4660676" y="942042"/>
              <a:ext cx="596618" cy="5812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D06BB1-301C-AB83-AC72-DE715395483A}"/>
                </a:ext>
              </a:extLst>
            </p:cNvPr>
            <p:cNvSpPr txBox="1"/>
            <p:nvPr/>
          </p:nvSpPr>
          <p:spPr>
            <a:xfrm>
              <a:off x="3044935" y="2344839"/>
              <a:ext cx="1044899" cy="5812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CD6F74-4628-1E99-BF49-44207CCEDB96}"/>
                </a:ext>
              </a:extLst>
            </p:cNvPr>
            <p:cNvSpPr txBox="1"/>
            <p:nvPr/>
          </p:nvSpPr>
          <p:spPr>
            <a:xfrm>
              <a:off x="6703255" y="2420284"/>
              <a:ext cx="1044899" cy="5812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72F30D4-BEA0-0F15-C09C-0C9CBC4BE42F}"/>
                </a:ext>
              </a:extLst>
            </p:cNvPr>
            <p:cNvSpPr/>
            <p:nvPr/>
          </p:nvSpPr>
          <p:spPr>
            <a:xfrm rot="585936">
              <a:off x="3363444" y="3492874"/>
              <a:ext cx="772114" cy="807419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9C4C04B-ECF3-8AB6-4291-E137D544BA2C}"/>
                </a:ext>
              </a:extLst>
            </p:cNvPr>
            <p:cNvSpPr/>
            <p:nvPr/>
          </p:nvSpPr>
          <p:spPr>
            <a:xfrm rot="14436775">
              <a:off x="7680597" y="3459822"/>
              <a:ext cx="697945" cy="714433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Google Shape;199;p30">
            <a:hlinkClick r:id="rId7" action="ppaction://hlinksldjump"/>
            <a:extLst>
              <a:ext uri="{FF2B5EF4-FFF2-40B4-BE49-F238E27FC236}">
                <a16:creationId xmlns:a16="http://schemas.microsoft.com/office/drawing/2014/main" id="{B9C59CD7-8134-E0D8-4815-EC42603D9F8E}"/>
              </a:ext>
            </a:extLst>
          </p:cNvPr>
          <p:cNvSpPr txBox="1">
            <a:spLocks/>
          </p:cNvSpPr>
          <p:nvPr/>
        </p:nvSpPr>
        <p:spPr>
          <a:xfrm>
            <a:off x="406065" y="0"/>
            <a:ext cx="8331869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đối diện với cạnh lớn hơn trong một tam giác</a:t>
            </a:r>
          </a:p>
        </p:txBody>
      </p:sp>
      <p:sp>
        <p:nvSpPr>
          <p:cNvPr id="21" name="Google Shape;199;p30">
            <a:hlinkClick r:id="rId7" action="ppaction://hlinksldjump"/>
            <a:extLst>
              <a:ext uri="{FF2B5EF4-FFF2-40B4-BE49-F238E27FC236}">
                <a16:creationId xmlns:a16="http://schemas.microsoft.com/office/drawing/2014/main" id="{DC9FE7C3-1A63-AD39-C716-909B5C85E0D5}"/>
              </a:ext>
            </a:extLst>
          </p:cNvPr>
          <p:cNvSpPr txBox="1">
            <a:spLocks/>
          </p:cNvSpPr>
          <p:nvPr/>
        </p:nvSpPr>
        <p:spPr>
          <a:xfrm>
            <a:off x="800100" y="562227"/>
            <a:ext cx="5717005" cy="5807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897EEC5F-8B33-3AB4-E385-B6C96472C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1562" y="752899"/>
            <a:ext cx="889573" cy="50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04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DF48D2-A0B1-1172-20BB-F4406EE3CE0C}"/>
              </a:ext>
            </a:extLst>
          </p:cNvPr>
          <p:cNvSpPr/>
          <p:nvPr/>
        </p:nvSpPr>
        <p:spPr>
          <a:xfrm>
            <a:off x="0" y="-885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914400"/>
            <a:ext cx="77724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80023" algn="l"/>
                <a:tab pos="36004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1.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một tam giác, góc đối diện với cạnh lớn hơn là góc lớn hơn.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029200" y="2185842"/>
            <a:ext cx="3657600" cy="267607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3565646"/>
                  </p:ext>
                </p:extLst>
              </p:nvPr>
            </p:nvGraphicFramePr>
            <p:xfrm>
              <a:off x="685800" y="2584232"/>
              <a:ext cx="3886200" cy="16067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376759170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694887555"/>
                        </a:ext>
                      </a:extLst>
                    </a:gridCol>
                  </a:tblGrid>
                  <a:tr h="7434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l-GR" sz="32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𝛥</m:t>
                              </m:r>
                              <m:r>
                                <a:rPr lang="en-US" sz="32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32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AC &gt; AB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312094"/>
                      </a:ext>
                    </a:extLst>
                  </a:tr>
                  <a:tr h="8633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32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&gt;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217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3565646"/>
                  </p:ext>
                </p:extLst>
              </p:nvPr>
            </p:nvGraphicFramePr>
            <p:xfrm>
              <a:off x="685800" y="2584232"/>
              <a:ext cx="3886200" cy="16067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376759170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694887555"/>
                        </a:ext>
                      </a:extLst>
                    </a:gridCol>
                  </a:tblGrid>
                  <a:tr h="7434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600" r="-400" b="-1162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312094"/>
                      </a:ext>
                    </a:extLst>
                  </a:tr>
                  <a:tr h="8633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27600" t="-86620" r="-400" b="-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9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114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FDA917-ED2A-6FDA-E267-F9DFA1E8E033}"/>
              </a:ext>
            </a:extLst>
          </p:cNvPr>
          <p:cNvSpPr/>
          <p:nvPr/>
        </p:nvSpPr>
        <p:spPr>
          <a:xfrm>
            <a:off x="0" y="-885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-46567"/>
            <a:ext cx="2438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8DAF1-1FE3-2C45-96B1-02045491E96F}"/>
              </a:ext>
            </a:extLst>
          </p:cNvPr>
          <p:cNvSpPr txBox="1"/>
          <p:nvPr/>
        </p:nvSpPr>
        <p:spPr>
          <a:xfrm>
            <a:off x="609598" y="549737"/>
            <a:ext cx="777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 = 2cm, AC = 4cm, BC = 5cm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9220B-5B66-4A04-A0F7-26D91C29C523}"/>
              </a:ext>
            </a:extLst>
          </p:cNvPr>
          <p:cNvSpPr txBox="1"/>
          <p:nvPr/>
        </p:nvSpPr>
        <p:spPr>
          <a:xfrm>
            <a:off x="609598" y="1072515"/>
            <a:ext cx="670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61C84-1FE7-8D3A-4E25-8E8D3EC41C8B}"/>
              </a:ext>
            </a:extLst>
          </p:cNvPr>
          <p:cNvSpPr txBox="1"/>
          <p:nvPr/>
        </p:nvSpPr>
        <p:spPr>
          <a:xfrm>
            <a:off x="609600" y="1595735"/>
            <a:ext cx="777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b) Trong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14">
            <a:extLst>
              <a:ext uri="{FF2B5EF4-FFF2-40B4-BE49-F238E27FC236}">
                <a16:creationId xmlns:a16="http://schemas.microsoft.com/office/drawing/2014/main" id="{77307351-23EA-4BFC-B567-7CC868631D49}"/>
              </a:ext>
            </a:extLst>
          </p:cNvPr>
          <p:cNvSpPr/>
          <p:nvPr/>
        </p:nvSpPr>
        <p:spPr>
          <a:xfrm>
            <a:off x="1254842" y="3647394"/>
            <a:ext cx="1181100" cy="48298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2FF1E-2412-E41F-E88A-3D5B79969D64}"/>
              </a:ext>
            </a:extLst>
          </p:cNvPr>
          <p:cNvSpPr txBox="1"/>
          <p:nvPr/>
        </p:nvSpPr>
        <p:spPr>
          <a:xfrm>
            <a:off x="609600" y="425827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a) Trong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AC = 4 cm, AB =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AC &gt; AB.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1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F903F-1418-EFC9-68B9-91A888D97B8B}"/>
              </a:ext>
            </a:extLst>
          </p:cNvPr>
          <p:cNvSpPr txBox="1"/>
          <p:nvPr/>
        </p:nvSpPr>
        <p:spPr>
          <a:xfrm>
            <a:off x="609599" y="5177135"/>
            <a:ext cx="80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BC &gt; AC &gt; AB.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1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BB928-0862-442C-B859-DFBF1AE6159A}"/>
                  </a:ext>
                </a:extLst>
              </p:cNvPr>
              <p:cNvSpPr txBox="1"/>
              <p:nvPr/>
            </p:nvSpPr>
            <p:spPr>
              <a:xfrm>
                <a:off x="2743200" y="5605992"/>
                <a:ext cx="2247211" cy="409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̂"/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BB928-0862-442C-B859-DFBF1AE61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05992"/>
                <a:ext cx="2247211" cy="409343"/>
              </a:xfrm>
              <a:prstGeom prst="rect">
                <a:avLst/>
              </a:prstGeom>
              <a:blipFill>
                <a:blip r:embed="rId2"/>
                <a:stretch>
                  <a:fillRect t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F3698-238B-A90C-F31B-0809D353497C}"/>
                  </a:ext>
                </a:extLst>
              </p:cNvPr>
              <p:cNvSpPr txBox="1"/>
              <p:nvPr/>
            </p:nvSpPr>
            <p:spPr>
              <a:xfrm>
                <a:off x="4114800" y="5604902"/>
                <a:ext cx="1042115" cy="410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̂"/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nl-NL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</m:acc>
                    </m:oMath>
                  </m:oMathPara>
                </a14:m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DF3698-238B-A90C-F31B-0809D35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604902"/>
                <a:ext cx="1042115" cy="410433"/>
              </a:xfrm>
              <a:prstGeom prst="rect">
                <a:avLst/>
              </a:prstGeom>
              <a:blipFill>
                <a:blip r:embed="rId3"/>
                <a:stretch>
                  <a:fillRect t="-7353" r="-8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10A98-F5D4-F2E6-6D8A-2736D4B17E43}"/>
                  </a:ext>
                </a:extLst>
              </p:cNvPr>
              <p:cNvSpPr txBox="1"/>
              <p:nvPr/>
            </p:nvSpPr>
            <p:spPr>
              <a:xfrm>
                <a:off x="3733800" y="4648200"/>
                <a:ext cx="1004015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nl-NL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</m:acc>
                      <m:r>
                        <a:rPr kumimoji="0" lang="en-US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̂"/>
                          <m:ctrlPr>
                            <a:rPr kumimoji="0" lang="en-US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nl-NL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10A98-F5D4-F2E6-6D8A-2736D4B17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48200"/>
                <a:ext cx="1004015" cy="378630"/>
              </a:xfrm>
              <a:prstGeom prst="rect">
                <a:avLst/>
              </a:prstGeom>
              <a:blipFill>
                <a:blip r:embed="rId4"/>
                <a:stretch>
                  <a:fillRect r="-15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7136D0C-89ED-3C88-206E-68AC16098128}"/>
              </a:ext>
            </a:extLst>
          </p:cNvPr>
          <p:cNvSpPr txBox="1"/>
          <p:nvPr/>
        </p:nvSpPr>
        <p:spPr>
          <a:xfrm>
            <a:off x="609600" y="601533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8CC6C7-6F4C-BC67-4CDC-88861917F570}"/>
              </a:ext>
            </a:extLst>
          </p:cNvPr>
          <p:cNvGrpSpPr/>
          <p:nvPr/>
        </p:nvGrpSpPr>
        <p:grpSpPr>
          <a:xfrm>
            <a:off x="2674797" y="2026968"/>
            <a:ext cx="5969937" cy="2057437"/>
            <a:chOff x="3052923" y="772495"/>
            <a:chExt cx="5706350" cy="42514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6098CB-E75F-6CD7-243E-239FF232CDC1}"/>
                </a:ext>
              </a:extLst>
            </p:cNvPr>
            <p:cNvCxnSpPr/>
            <p:nvPr/>
          </p:nvCxnSpPr>
          <p:spPr>
            <a:xfrm flipH="1">
              <a:off x="3530991" y="1561514"/>
              <a:ext cx="1336432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CE87018-DD19-B589-4331-963776220B9C}"/>
                </a:ext>
              </a:extLst>
            </p:cNvPr>
            <p:cNvCxnSpPr/>
            <p:nvPr/>
          </p:nvCxnSpPr>
          <p:spPr>
            <a:xfrm>
              <a:off x="4825218" y="1575582"/>
              <a:ext cx="3756074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DBD0F2-092C-0093-6B2F-9F8682A82391}"/>
                </a:ext>
              </a:extLst>
            </p:cNvPr>
            <p:cNvCxnSpPr/>
            <p:nvPr/>
          </p:nvCxnSpPr>
          <p:spPr>
            <a:xfrm>
              <a:off x="3488786" y="3967089"/>
              <a:ext cx="50503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B5B09D-2B62-4BBA-D2E5-A8FF086408CB}"/>
                </a:ext>
              </a:extLst>
            </p:cNvPr>
            <p:cNvSpPr txBox="1"/>
            <p:nvPr/>
          </p:nvSpPr>
          <p:spPr>
            <a:xfrm>
              <a:off x="8318898" y="4050207"/>
              <a:ext cx="440375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8E0C21-4570-7D80-DF0B-E126979324F2}"/>
                </a:ext>
              </a:extLst>
            </p:cNvPr>
            <p:cNvSpPr txBox="1"/>
            <p:nvPr/>
          </p:nvSpPr>
          <p:spPr>
            <a:xfrm flipH="1">
              <a:off x="3052923" y="3900670"/>
              <a:ext cx="333701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7BEA38-B707-C30F-2A81-28BC65930E0A}"/>
                </a:ext>
              </a:extLst>
            </p:cNvPr>
            <p:cNvSpPr txBox="1"/>
            <p:nvPr/>
          </p:nvSpPr>
          <p:spPr>
            <a:xfrm>
              <a:off x="4631987" y="772495"/>
              <a:ext cx="389493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77B721-49A7-059D-C22F-89B2FFA04F7B}"/>
                </a:ext>
              </a:extLst>
            </p:cNvPr>
            <p:cNvSpPr txBox="1"/>
            <p:nvPr/>
          </p:nvSpPr>
          <p:spPr>
            <a:xfrm>
              <a:off x="3436876" y="2127614"/>
              <a:ext cx="1440253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1F8D8E-9537-0574-E931-10967CE3F90C}"/>
                </a:ext>
              </a:extLst>
            </p:cNvPr>
            <p:cNvSpPr txBox="1"/>
            <p:nvPr/>
          </p:nvSpPr>
          <p:spPr>
            <a:xfrm>
              <a:off x="6392990" y="1798394"/>
              <a:ext cx="682147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25D67D-211E-06E3-C4E9-85347B396C02}"/>
                </a:ext>
              </a:extLst>
            </p:cNvPr>
            <p:cNvSpPr txBox="1"/>
            <p:nvPr/>
          </p:nvSpPr>
          <p:spPr>
            <a:xfrm>
              <a:off x="5446389" y="4069930"/>
              <a:ext cx="682147" cy="9539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0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8" grpId="0"/>
      <p:bldP spid="10" grpId="0"/>
      <p:bldP spid="11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7A24-980B-8C4C-D23B-4CD6F544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7D11A7E-8EB8-EE38-3524-4696F938407A}"/>
              </a:ext>
            </a:extLst>
          </p:cNvPr>
          <p:cNvSpPr/>
          <p:nvPr/>
        </p:nvSpPr>
        <p:spPr>
          <a:xfrm>
            <a:off x="0" y="31730"/>
            <a:ext cx="9226138" cy="6937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1B3485-FC6C-26BC-23AD-C98BA0F03C6A}"/>
              </a:ext>
            </a:extLst>
          </p:cNvPr>
          <p:cNvSpPr/>
          <p:nvPr/>
        </p:nvSpPr>
        <p:spPr>
          <a:xfrm>
            <a:off x="76200" y="171271"/>
            <a:ext cx="80010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…………….…………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C951AF-33E2-0681-9579-D08327149257}"/>
              </a:ext>
            </a:extLst>
          </p:cNvPr>
          <p:cNvGrpSpPr/>
          <p:nvPr/>
        </p:nvGrpSpPr>
        <p:grpSpPr>
          <a:xfrm>
            <a:off x="5868745" y="2755554"/>
            <a:ext cx="3109141" cy="2412904"/>
            <a:chOff x="2989479" y="772495"/>
            <a:chExt cx="5608339" cy="38891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1A5C469-3F81-E8F8-E537-3CC0BD5B6313}"/>
                </a:ext>
              </a:extLst>
            </p:cNvPr>
            <p:cNvCxnSpPr/>
            <p:nvPr/>
          </p:nvCxnSpPr>
          <p:spPr>
            <a:xfrm flipH="1">
              <a:off x="3530991" y="1561514"/>
              <a:ext cx="1336432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314B59-14A0-C46A-707B-3ECCB277B736}"/>
                </a:ext>
              </a:extLst>
            </p:cNvPr>
            <p:cNvCxnSpPr/>
            <p:nvPr/>
          </p:nvCxnSpPr>
          <p:spPr>
            <a:xfrm>
              <a:off x="4825218" y="1575582"/>
              <a:ext cx="3756074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D8C5B7-3FE5-552A-7092-5A01455BC504}"/>
                </a:ext>
              </a:extLst>
            </p:cNvPr>
            <p:cNvCxnSpPr/>
            <p:nvPr/>
          </p:nvCxnSpPr>
          <p:spPr>
            <a:xfrm>
              <a:off x="3488786" y="3967089"/>
              <a:ext cx="50503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11514D-758B-8B06-7D5E-BC6B23694C8C}"/>
                </a:ext>
              </a:extLst>
            </p:cNvPr>
            <p:cNvSpPr txBox="1"/>
            <p:nvPr/>
          </p:nvSpPr>
          <p:spPr>
            <a:xfrm>
              <a:off x="8140917" y="4052336"/>
              <a:ext cx="4569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51C928-D542-884C-7312-1292FDEC0A0B}"/>
                </a:ext>
              </a:extLst>
            </p:cNvPr>
            <p:cNvSpPr txBox="1"/>
            <p:nvPr/>
          </p:nvSpPr>
          <p:spPr>
            <a:xfrm flipH="1">
              <a:off x="3052923" y="3900669"/>
              <a:ext cx="3337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377042-3117-15D7-E61E-1BAAFF609984}"/>
                </a:ext>
              </a:extLst>
            </p:cNvPr>
            <p:cNvSpPr txBox="1"/>
            <p:nvPr/>
          </p:nvSpPr>
          <p:spPr>
            <a:xfrm>
              <a:off x="4631987" y="772495"/>
              <a:ext cx="5227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2DAD6D-FD06-6C99-17ED-CADE5E39C8A9}"/>
                </a:ext>
              </a:extLst>
            </p:cNvPr>
            <p:cNvSpPr txBox="1"/>
            <p:nvPr/>
          </p:nvSpPr>
          <p:spPr>
            <a:xfrm>
              <a:off x="2989479" y="2251953"/>
              <a:ext cx="1440253" cy="744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FB7B4-C69C-E683-C9B7-C5F990D2A340}"/>
                </a:ext>
              </a:extLst>
            </p:cNvPr>
            <p:cNvSpPr txBox="1"/>
            <p:nvPr/>
          </p:nvSpPr>
          <p:spPr>
            <a:xfrm>
              <a:off x="6486326" y="1998303"/>
              <a:ext cx="917502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506F131-1993-469D-9281-7EC554D88903}"/>
                </a:ext>
              </a:extLst>
            </p:cNvPr>
            <p:cNvSpPr/>
            <p:nvPr/>
          </p:nvSpPr>
          <p:spPr>
            <a:xfrm rot="585936">
              <a:off x="3363444" y="3492874"/>
              <a:ext cx="772114" cy="807419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F306AC2-EE2A-C5C2-A805-FD66A858FD10}"/>
                </a:ext>
              </a:extLst>
            </p:cNvPr>
            <p:cNvSpPr/>
            <p:nvPr/>
          </p:nvSpPr>
          <p:spPr>
            <a:xfrm rot="14436775">
              <a:off x="7680597" y="3459822"/>
              <a:ext cx="697945" cy="714433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3B6185-D36C-5AE9-E264-3D41E398CD03}"/>
                </a:ext>
              </a:extLst>
            </p:cNvPr>
            <p:cNvSpPr txBox="1"/>
            <p:nvPr/>
          </p:nvSpPr>
          <p:spPr>
            <a:xfrm>
              <a:off x="5446389" y="4069930"/>
              <a:ext cx="917502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7cm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63248E0-4E35-BD9E-DB40-50BBF9695088}"/>
              </a:ext>
            </a:extLst>
          </p:cNvPr>
          <p:cNvSpPr txBox="1"/>
          <p:nvPr/>
        </p:nvSpPr>
        <p:spPr>
          <a:xfrm>
            <a:off x="419765" y="2692062"/>
            <a:ext cx="3881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4E6E54-C894-3C11-812C-4FC41CACDE35}"/>
              </a:ext>
            </a:extLst>
          </p:cNvPr>
          <p:cNvSpPr txBox="1"/>
          <p:nvPr/>
        </p:nvSpPr>
        <p:spPr>
          <a:xfrm>
            <a:off x="896756" y="3118947"/>
            <a:ext cx="489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8A6124-6B1D-0C2F-B3E5-DB760D878161}"/>
              </a:ext>
            </a:extLst>
          </p:cNvPr>
          <p:cNvSpPr txBox="1"/>
          <p:nvPr/>
        </p:nvSpPr>
        <p:spPr>
          <a:xfrm>
            <a:off x="909132" y="3500341"/>
            <a:ext cx="474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B7A6F4-0BAD-C751-BD68-44461F496B1A}"/>
              </a:ext>
            </a:extLst>
          </p:cNvPr>
          <p:cNvSpPr txBox="1"/>
          <p:nvPr/>
        </p:nvSpPr>
        <p:spPr>
          <a:xfrm>
            <a:off x="896756" y="3881735"/>
            <a:ext cx="478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8611F-9AB8-DD6B-6214-BD99250A5E4B}"/>
              </a:ext>
            </a:extLst>
          </p:cNvPr>
          <p:cNvSpPr txBox="1"/>
          <p:nvPr/>
        </p:nvSpPr>
        <p:spPr>
          <a:xfrm>
            <a:off x="419765" y="4390910"/>
            <a:ext cx="38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53847-3DB6-B86F-C572-1FA0AB8F9FF6}"/>
              </a:ext>
            </a:extLst>
          </p:cNvPr>
          <p:cNvSpPr txBox="1"/>
          <p:nvPr/>
        </p:nvSpPr>
        <p:spPr>
          <a:xfrm>
            <a:off x="930968" y="4857996"/>
            <a:ext cx="27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&lt; …. &lt;  MP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DEF724-474E-DC70-CAAA-49F45F523B63}"/>
                  </a:ext>
                </a:extLst>
              </p:cNvPr>
              <p:cNvSpPr txBox="1"/>
              <p:nvPr/>
            </p:nvSpPr>
            <p:spPr>
              <a:xfrm>
                <a:off x="3513893" y="4862461"/>
                <a:ext cx="2461535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….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DEF724-474E-DC70-CAAA-49F45F52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893" y="4862461"/>
                <a:ext cx="2461535" cy="471539"/>
              </a:xfrm>
              <a:prstGeom prst="rect">
                <a:avLst/>
              </a:prstGeom>
              <a:blipFill>
                <a:blip r:embed="rId5"/>
                <a:stretch>
                  <a:fillRect l="-3713" t="-7792" r="-10891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0260700-AB0F-1094-D653-9CC36626CB4C}"/>
              </a:ext>
            </a:extLst>
          </p:cNvPr>
          <p:cNvSpPr txBox="1"/>
          <p:nvPr/>
        </p:nvSpPr>
        <p:spPr>
          <a:xfrm>
            <a:off x="533400" y="85707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Cho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MNP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MN = 3cm, NP = 5cm, MP = 7cm.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MNP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62E48-BCF6-3078-EDB6-457F7E879588}"/>
              </a:ext>
            </a:extLst>
          </p:cNvPr>
          <p:cNvSpPr txBox="1"/>
          <p:nvPr/>
        </p:nvSpPr>
        <p:spPr>
          <a:xfrm>
            <a:off x="381000" y="5410200"/>
            <a:ext cx="38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08FF7F-DF61-421F-CE06-79DDD41428C4}"/>
              </a:ext>
            </a:extLst>
          </p:cNvPr>
          <p:cNvSpPr txBox="1"/>
          <p:nvPr/>
        </p:nvSpPr>
        <p:spPr>
          <a:xfrm>
            <a:off x="892203" y="5920343"/>
            <a:ext cx="27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 &gt; …. &gt; MN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1EC35-9D45-B9F0-FC46-53774B31362E}"/>
                  </a:ext>
                </a:extLst>
              </p:cNvPr>
              <p:cNvSpPr txBox="1"/>
              <p:nvPr/>
            </p:nvSpPr>
            <p:spPr>
              <a:xfrm>
                <a:off x="3363374" y="5929261"/>
                <a:ext cx="2278637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….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1EC35-9D45-B9F0-FC46-53774B313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74" y="5929261"/>
                <a:ext cx="2278637" cy="471539"/>
              </a:xfrm>
              <a:prstGeom prst="rect">
                <a:avLst/>
              </a:prstGeom>
              <a:blipFill>
                <a:blip r:embed="rId6"/>
                <a:stretch>
                  <a:fillRect l="-4278" t="-7792" r="-14171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Callout 14">
            <a:extLst>
              <a:ext uri="{FF2B5EF4-FFF2-40B4-BE49-F238E27FC236}">
                <a16:creationId xmlns:a16="http://schemas.microsoft.com/office/drawing/2014/main" id="{BA4653D4-202B-DCF9-F3E1-4CD493A151A9}"/>
              </a:ext>
            </a:extLst>
          </p:cNvPr>
          <p:cNvSpPr/>
          <p:nvPr/>
        </p:nvSpPr>
        <p:spPr>
          <a:xfrm>
            <a:off x="3912142" y="2134437"/>
            <a:ext cx="1235704" cy="58701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808408-5DC7-C66B-0304-5E7BD7C4A2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384" y="68295"/>
            <a:ext cx="930571" cy="5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33FA8-FCC9-65E7-91EE-2D581124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3997FEE-5F8C-3C3B-8496-497FFC8808F3}"/>
              </a:ext>
            </a:extLst>
          </p:cNvPr>
          <p:cNvSpPr/>
          <p:nvPr/>
        </p:nvSpPr>
        <p:spPr>
          <a:xfrm>
            <a:off x="-42006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A8B846-282C-577D-0000-0914C1C563D5}"/>
              </a:ext>
            </a:extLst>
          </p:cNvPr>
          <p:cNvSpPr/>
          <p:nvPr/>
        </p:nvSpPr>
        <p:spPr>
          <a:xfrm>
            <a:off x="304800" y="171271"/>
            <a:ext cx="25146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6662BA-103B-D22F-E139-FFF464BD25DC}"/>
              </a:ext>
            </a:extLst>
          </p:cNvPr>
          <p:cNvGrpSpPr/>
          <p:nvPr/>
        </p:nvGrpSpPr>
        <p:grpSpPr>
          <a:xfrm>
            <a:off x="5602355" y="3084412"/>
            <a:ext cx="3109141" cy="2412904"/>
            <a:chOff x="2989479" y="772495"/>
            <a:chExt cx="5608339" cy="38891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D2A82A2-4E9B-7AA2-D168-9C1E2342A361}"/>
                </a:ext>
              </a:extLst>
            </p:cNvPr>
            <p:cNvCxnSpPr/>
            <p:nvPr/>
          </p:nvCxnSpPr>
          <p:spPr>
            <a:xfrm flipH="1">
              <a:off x="3530991" y="1561514"/>
              <a:ext cx="1336432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BD08CE3-8AF9-C501-B095-7813C899AFAD}"/>
                </a:ext>
              </a:extLst>
            </p:cNvPr>
            <p:cNvCxnSpPr/>
            <p:nvPr/>
          </p:nvCxnSpPr>
          <p:spPr>
            <a:xfrm>
              <a:off x="4825218" y="1575582"/>
              <a:ext cx="3756074" cy="24055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46F22D-A9AA-E78D-CD08-9AEB1B3D2D57}"/>
                </a:ext>
              </a:extLst>
            </p:cNvPr>
            <p:cNvCxnSpPr/>
            <p:nvPr/>
          </p:nvCxnSpPr>
          <p:spPr>
            <a:xfrm>
              <a:off x="3488786" y="3967089"/>
              <a:ext cx="50503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6559BC-CFDF-3B81-8C17-01019EC194DE}"/>
                </a:ext>
              </a:extLst>
            </p:cNvPr>
            <p:cNvSpPr txBox="1"/>
            <p:nvPr/>
          </p:nvSpPr>
          <p:spPr>
            <a:xfrm>
              <a:off x="8140917" y="4052336"/>
              <a:ext cx="4569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226832-611F-9FA7-1E18-5C19A7CCED82}"/>
                </a:ext>
              </a:extLst>
            </p:cNvPr>
            <p:cNvSpPr txBox="1"/>
            <p:nvPr/>
          </p:nvSpPr>
          <p:spPr>
            <a:xfrm flipH="1">
              <a:off x="3052923" y="3900669"/>
              <a:ext cx="3337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9CE745-1D7C-8364-9522-21D32F7308F6}"/>
                </a:ext>
              </a:extLst>
            </p:cNvPr>
            <p:cNvSpPr txBox="1"/>
            <p:nvPr/>
          </p:nvSpPr>
          <p:spPr>
            <a:xfrm>
              <a:off x="4631987" y="772495"/>
              <a:ext cx="522701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47D86D-03FF-91D2-0FD8-C555524DE2C6}"/>
                </a:ext>
              </a:extLst>
            </p:cNvPr>
            <p:cNvSpPr txBox="1"/>
            <p:nvPr/>
          </p:nvSpPr>
          <p:spPr>
            <a:xfrm>
              <a:off x="2989479" y="2251953"/>
              <a:ext cx="1440253" cy="744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086D30-468D-0B2A-D12F-0230141C8589}"/>
                </a:ext>
              </a:extLst>
            </p:cNvPr>
            <p:cNvSpPr txBox="1"/>
            <p:nvPr/>
          </p:nvSpPr>
          <p:spPr>
            <a:xfrm>
              <a:off x="6486326" y="1998303"/>
              <a:ext cx="917502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2B4CCB0E-7B95-E4C4-35A8-53967C4AB773}"/>
                </a:ext>
              </a:extLst>
            </p:cNvPr>
            <p:cNvSpPr/>
            <p:nvPr/>
          </p:nvSpPr>
          <p:spPr>
            <a:xfrm rot="585936">
              <a:off x="3363444" y="3492874"/>
              <a:ext cx="772114" cy="807419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2E5E64C-74AE-1642-AF03-AF7112246E85}"/>
                </a:ext>
              </a:extLst>
            </p:cNvPr>
            <p:cNvSpPr/>
            <p:nvPr/>
          </p:nvSpPr>
          <p:spPr>
            <a:xfrm rot="14436775">
              <a:off x="7680597" y="3459822"/>
              <a:ext cx="697945" cy="714433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784661-2A79-FD74-71D1-FE9985C48DB8}"/>
                </a:ext>
              </a:extLst>
            </p:cNvPr>
            <p:cNvSpPr txBox="1"/>
            <p:nvPr/>
          </p:nvSpPr>
          <p:spPr>
            <a:xfrm>
              <a:off x="5446389" y="4069930"/>
              <a:ext cx="917502" cy="5916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7cm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5FF5EF-B03A-BFE4-18DD-147A0D2BAFA7}"/>
              </a:ext>
            </a:extLst>
          </p:cNvPr>
          <p:cNvSpPr txBox="1"/>
          <p:nvPr/>
        </p:nvSpPr>
        <p:spPr>
          <a:xfrm>
            <a:off x="419765" y="2692062"/>
            <a:ext cx="3881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72169F-01B7-6F38-FACD-CE9EBC0D8F06}"/>
              </a:ext>
            </a:extLst>
          </p:cNvPr>
          <p:cNvSpPr txBox="1"/>
          <p:nvPr/>
        </p:nvSpPr>
        <p:spPr>
          <a:xfrm>
            <a:off x="896756" y="3118947"/>
            <a:ext cx="455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8A547A-CCB6-3A16-AC1E-4C5E1553409B}"/>
              </a:ext>
            </a:extLst>
          </p:cNvPr>
          <p:cNvSpPr txBox="1"/>
          <p:nvPr/>
        </p:nvSpPr>
        <p:spPr>
          <a:xfrm>
            <a:off x="909132" y="3500341"/>
            <a:ext cx="453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B67E34-E695-04A3-672C-74A48A270C73}"/>
              </a:ext>
            </a:extLst>
          </p:cNvPr>
          <p:cNvSpPr txBox="1"/>
          <p:nvPr/>
        </p:nvSpPr>
        <p:spPr>
          <a:xfrm>
            <a:off x="896756" y="3881735"/>
            <a:ext cx="453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866BB3-9D1F-B88C-462C-C291F6F6FBB2}"/>
              </a:ext>
            </a:extLst>
          </p:cNvPr>
          <p:cNvSpPr txBox="1"/>
          <p:nvPr/>
        </p:nvSpPr>
        <p:spPr>
          <a:xfrm>
            <a:off x="419765" y="4390910"/>
            <a:ext cx="38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831598-4020-DC80-3565-A7642A76D030}"/>
              </a:ext>
            </a:extLst>
          </p:cNvPr>
          <p:cNvSpPr txBox="1"/>
          <p:nvPr/>
        </p:nvSpPr>
        <p:spPr>
          <a:xfrm>
            <a:off x="930968" y="4857996"/>
            <a:ext cx="27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MP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6423A7-E0ED-9B87-270D-51519C7D6C28}"/>
                  </a:ext>
                </a:extLst>
              </p:cNvPr>
              <p:cNvSpPr txBox="1"/>
              <p:nvPr/>
            </p:nvSpPr>
            <p:spPr>
              <a:xfrm>
                <a:off x="3513893" y="4862461"/>
                <a:ext cx="2278637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6423A7-E0ED-9B87-270D-51519C7D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893" y="4862461"/>
                <a:ext cx="2278637" cy="471539"/>
              </a:xfrm>
              <a:prstGeom prst="rect">
                <a:avLst/>
              </a:prstGeom>
              <a:blipFill>
                <a:blip r:embed="rId3"/>
                <a:stretch>
                  <a:fillRect l="-4011" t="-7792" r="-14706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535B693-813E-4F51-9AEA-666E60003AB7}"/>
              </a:ext>
            </a:extLst>
          </p:cNvPr>
          <p:cNvSpPr txBox="1"/>
          <p:nvPr/>
        </p:nvSpPr>
        <p:spPr>
          <a:xfrm>
            <a:off x="533400" y="85707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Cho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MNP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MN = 3cm, NP = 5cm, MP = 7cm.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MNP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CADC40-ABE3-A847-E44C-F4D08F2744CB}"/>
              </a:ext>
            </a:extLst>
          </p:cNvPr>
          <p:cNvSpPr txBox="1"/>
          <p:nvPr/>
        </p:nvSpPr>
        <p:spPr>
          <a:xfrm>
            <a:off x="381000" y="5410200"/>
            <a:ext cx="38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8587EA-813A-E725-4411-DCF5280E5B44}"/>
              </a:ext>
            </a:extLst>
          </p:cNvPr>
          <p:cNvSpPr txBox="1"/>
          <p:nvPr/>
        </p:nvSpPr>
        <p:spPr>
          <a:xfrm>
            <a:off x="892203" y="5920343"/>
            <a:ext cx="27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MN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B8E7C7-DEAF-D4D4-5CDD-A998172F660E}"/>
                  </a:ext>
                </a:extLst>
              </p:cNvPr>
              <p:cNvSpPr txBox="1"/>
              <p:nvPr/>
            </p:nvSpPr>
            <p:spPr>
              <a:xfrm>
                <a:off x="3363374" y="5929261"/>
                <a:ext cx="2278637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B8E7C7-DEAF-D4D4-5CDD-A998172F6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74" y="5929261"/>
                <a:ext cx="2278637" cy="471539"/>
              </a:xfrm>
              <a:prstGeom prst="rect">
                <a:avLst/>
              </a:prstGeom>
              <a:blipFill>
                <a:blip r:embed="rId4"/>
                <a:stretch>
                  <a:fillRect l="-4278" t="-7792" r="-8824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Callout 14">
            <a:extLst>
              <a:ext uri="{FF2B5EF4-FFF2-40B4-BE49-F238E27FC236}">
                <a16:creationId xmlns:a16="http://schemas.microsoft.com/office/drawing/2014/main" id="{99FBBB72-203C-1A7D-E6E9-91C36B255EE1}"/>
              </a:ext>
            </a:extLst>
          </p:cNvPr>
          <p:cNvSpPr/>
          <p:nvPr/>
        </p:nvSpPr>
        <p:spPr>
          <a:xfrm>
            <a:off x="3912142" y="2134437"/>
            <a:ext cx="1235704" cy="58701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3024E9EF-443A-4FCD-5C6D-B4EF17EE2C71}"/>
              </a:ext>
            </a:extLst>
          </p:cNvPr>
          <p:cNvSpPr/>
          <p:nvPr/>
        </p:nvSpPr>
        <p:spPr>
          <a:xfrm>
            <a:off x="7479792" y="221161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28600"/>
            <a:ext cx="62484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662059" y="1752600"/>
            <a:ext cx="7872341" cy="4191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063270"/>
            <a:ext cx="7415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059" y="304800"/>
            <a:ext cx="938141" cy="9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B07A5-4BC3-E391-93C1-1CDCEEF96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83" y="1993774"/>
            <a:ext cx="3020898" cy="297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E36CCDB-A390-145E-A8E4-CD9DD5D7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75614"/>
            <a:ext cx="1524000" cy="4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61E93499-272D-BB12-6311-4884E3E6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6" y="3009014"/>
            <a:ext cx="1394685" cy="4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5">
            <a:extLst>
              <a:ext uri="{FF2B5EF4-FFF2-40B4-BE49-F238E27FC236}">
                <a16:creationId xmlns:a16="http://schemas.microsoft.com/office/drawing/2014/main" id="{3E54EB8C-0F4C-440F-0CB5-D1D0FB7B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2" y="3542414"/>
            <a:ext cx="1252870" cy="4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9E672847-DC7D-46F4-A987-F61618033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8AF0C5-259F-C72C-A205-527244583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47604-64B8-AE76-3811-AA08CB1DBBEE}"/>
              </a:ext>
            </a:extLst>
          </p:cNvPr>
          <p:cNvSpPr txBox="1"/>
          <p:nvPr/>
        </p:nvSpPr>
        <p:spPr>
          <a:xfrm>
            <a:off x="457200" y="554415"/>
            <a:ext cx="796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9.2.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hình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9.6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DC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14">
            <a:extLst>
              <a:ext uri="{FF2B5EF4-FFF2-40B4-BE49-F238E27FC236}">
                <a16:creationId xmlns:a16="http://schemas.microsoft.com/office/drawing/2014/main" id="{E01CF5E0-7C80-9DEC-F8D4-FBEE3BBB4A88}"/>
              </a:ext>
            </a:extLst>
          </p:cNvPr>
          <p:cNvSpPr/>
          <p:nvPr/>
        </p:nvSpPr>
        <p:spPr>
          <a:xfrm>
            <a:off x="2567277" y="4038600"/>
            <a:ext cx="1235704" cy="58701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63CF1-C4CD-1268-8315-E24E7B987EAB}"/>
              </a:ext>
            </a:extLst>
          </p:cNvPr>
          <p:cNvSpPr txBox="1"/>
          <p:nvPr/>
        </p:nvSpPr>
        <p:spPr>
          <a:xfrm>
            <a:off x="533400" y="4800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BC = DC, 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AC &gt; DC.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AC &gt; BC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0319F-0A05-7004-0ECA-FBAD7C8D21F5}"/>
              </a:ext>
            </a:extLst>
          </p:cNvPr>
          <p:cNvSpPr txBox="1"/>
          <p:nvPr/>
        </p:nvSpPr>
        <p:spPr>
          <a:xfrm>
            <a:off x="533400" y="5276671"/>
            <a:ext cx="796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Trong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AC &gt; BC.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80A599-4B64-2E92-5591-E83CBDB239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4" y="3574388"/>
            <a:ext cx="412724" cy="4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A550-0126-0B1D-3BA3-996EBE0E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2F9FF7-C8C7-9388-8BAF-5F8F2B3AA0C1}"/>
              </a:ext>
            </a:extLst>
          </p:cNvPr>
          <p:cNvSpPr/>
          <p:nvPr/>
        </p:nvSpPr>
        <p:spPr>
          <a:xfrm>
            <a:off x="0" y="-885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1E112-725A-102D-3755-B9850FE1E3BF}"/>
              </a:ext>
            </a:extLst>
          </p:cNvPr>
          <p:cNvSpPr/>
          <p:nvPr/>
        </p:nvSpPr>
        <p:spPr>
          <a:xfrm>
            <a:off x="685800" y="914400"/>
            <a:ext cx="77724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80023" algn="l"/>
                <a:tab pos="36004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1.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một tam giác, góc đối diện với cạnh lớn hơn là góc lớn hơn.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5EA280-930C-450A-DB0E-F63A19720B76}"/>
              </a:ext>
            </a:extLst>
          </p:cNvPr>
          <p:cNvPicPr/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029200" y="2185842"/>
            <a:ext cx="3657600" cy="267607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8FCEAE5-4526-1614-E42E-DADCC91C615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5800" y="2584232"/>
              <a:ext cx="3886200" cy="16067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376759170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694887555"/>
                        </a:ext>
                      </a:extLst>
                    </a:gridCol>
                  </a:tblGrid>
                  <a:tr h="7434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l-GR" sz="32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𝛥</m:t>
                              </m:r>
                              <m:r>
                                <a:rPr lang="en-US" sz="32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32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AC &gt; AB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312094"/>
                      </a:ext>
                    </a:extLst>
                  </a:tr>
                  <a:tr h="8633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32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&gt;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217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8FCEAE5-4526-1614-E42E-DADCC91C615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5800" y="2584232"/>
              <a:ext cx="3886200" cy="16067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38200">
                      <a:extLst>
                        <a:ext uri="{9D8B030D-6E8A-4147-A177-3AD203B41FA5}">
                          <a16:colId xmlns:a16="http://schemas.microsoft.com/office/drawing/2014/main" val="3767591707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3694887555"/>
                        </a:ext>
                      </a:extLst>
                    </a:gridCol>
                  </a:tblGrid>
                  <a:tr h="74343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600" r="-400" b="-1162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312094"/>
                      </a:ext>
                    </a:extLst>
                  </a:tr>
                  <a:tr h="8633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22860" marB="2286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22860" marB="2286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27600" t="-86620" r="-400" b="-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9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198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540353-340B-11B8-8BE3-98C443FC480C}"/>
              </a:ext>
            </a:extLst>
          </p:cNvPr>
          <p:cNvSpPr/>
          <p:nvPr/>
        </p:nvSpPr>
        <p:spPr>
          <a:xfrm>
            <a:off x="0" y="-88513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11738" y="704069"/>
            <a:ext cx="496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525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NẮM VỮNG NỘI DUNG ĐỊNH LÍ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095" y="2997767"/>
            <a:ext cx="7318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VÀ LÀM LẠI ĐƯỢC CÁC BÀI TẬP ĐÃ LÀM TRONG TIẾT HỌC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083367"/>
            <a:ext cx="74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ĐƯỢC ĐỊNH LÍ 1 ĐỂ SO SÁNH CÁC GÓC TRONG MỘT TAM GIÁC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9604" y="3893403"/>
            <a:ext cx="74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PHẦN 2 CỦA BÀI HỌC ĐỂ TIẾT SAU HỌC TIẾP</a:t>
            </a:r>
          </a:p>
        </p:txBody>
      </p:sp>
    </p:spTree>
    <p:extLst>
      <p:ext uri="{BB962C8B-B14F-4D97-AF65-F5344CB8AC3E}">
        <p14:creationId xmlns:p14="http://schemas.microsoft.com/office/powerpoint/2010/main" val="21479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555190" y="810491"/>
            <a:ext cx="2645210" cy="2437612"/>
          </a:xfrm>
          <a:prstGeom prst="rect">
            <a:avLst/>
          </a:prstGeom>
        </p:spPr>
      </p:pic>
      <p:pic>
        <p:nvPicPr>
          <p:cNvPr id="5" name="q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3322865" y="792951"/>
            <a:ext cx="2668177" cy="2511478"/>
          </a:xfrm>
          <a:prstGeom prst="rect">
            <a:avLst/>
          </a:prstGeom>
        </p:spPr>
      </p:pic>
      <p:pic>
        <p:nvPicPr>
          <p:cNvPr id="6" name="q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6324600" y="817418"/>
            <a:ext cx="2539179" cy="2595172"/>
          </a:xfrm>
          <a:prstGeom prst="rect">
            <a:avLst/>
          </a:prstGeom>
        </p:spPr>
      </p:pic>
      <p:pic>
        <p:nvPicPr>
          <p:cNvPr id="7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506488" y="3626430"/>
            <a:ext cx="2465312" cy="2442379"/>
          </a:xfrm>
          <a:prstGeom prst="rect">
            <a:avLst/>
          </a:prstGeom>
        </p:spPr>
      </p:pic>
      <p:pic>
        <p:nvPicPr>
          <p:cNvPr id="8" name="q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8" y="3513917"/>
            <a:ext cx="2742313" cy="2742313"/>
          </a:xfrm>
          <a:prstGeom prst="rect">
            <a:avLst/>
          </a:prstGeom>
        </p:spPr>
      </p:pic>
      <p:pic>
        <p:nvPicPr>
          <p:cNvPr id="9" name="q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6400800" y="3498391"/>
            <a:ext cx="2469572" cy="274543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60649" y="1429569"/>
            <a:ext cx="2258751" cy="14283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60392" y="4495800"/>
            <a:ext cx="2162158" cy="151896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16624" y="4505235"/>
            <a:ext cx="2143336" cy="143047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4493223"/>
            <a:ext cx="2258754" cy="152657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77001" y="1453642"/>
            <a:ext cx="2225884" cy="155705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22864" y="1375984"/>
            <a:ext cx="2502904" cy="1367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3928" y="1791838"/>
            <a:ext cx="205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4791670"/>
            <a:ext cx="1894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9261" y="4791670"/>
            <a:ext cx="1978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572" y="4876800"/>
            <a:ext cx="195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1819870"/>
            <a:ext cx="189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4205" y="1692643"/>
            <a:ext cx="197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hlinkClick r:id="rId19" action="ppaction://hlinksldjump"/>
          </p:cNvPr>
          <p:cNvSpPr/>
          <p:nvPr/>
        </p:nvSpPr>
        <p:spPr>
          <a:xfrm>
            <a:off x="7658100" y="7620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65194-EA81-E878-EB0B-5646B0C26127}"/>
              </a:ext>
            </a:extLst>
          </p:cNvPr>
          <p:cNvSpPr/>
          <p:nvPr/>
        </p:nvSpPr>
        <p:spPr>
          <a:xfrm>
            <a:off x="1344395" y="390362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C232E4-4D40-0978-1C2B-CE3950F6E611}"/>
              </a:ext>
            </a:extLst>
          </p:cNvPr>
          <p:cNvSpPr/>
          <p:nvPr/>
        </p:nvSpPr>
        <p:spPr>
          <a:xfrm>
            <a:off x="4390253" y="380919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3AC65-EDBE-453B-794C-C3FFB02AA38A}"/>
              </a:ext>
            </a:extLst>
          </p:cNvPr>
          <p:cNvSpPr/>
          <p:nvPr/>
        </p:nvSpPr>
        <p:spPr>
          <a:xfrm>
            <a:off x="7000792" y="450507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5512B9-31BE-45D0-8769-21726FE90BE5}"/>
              </a:ext>
            </a:extLst>
          </p:cNvPr>
          <p:cNvSpPr/>
          <p:nvPr/>
        </p:nvSpPr>
        <p:spPr>
          <a:xfrm>
            <a:off x="2057400" y="3436926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C1156-49A6-9534-752B-796C82B70CEC}"/>
              </a:ext>
            </a:extLst>
          </p:cNvPr>
          <p:cNvSpPr/>
          <p:nvPr/>
        </p:nvSpPr>
        <p:spPr>
          <a:xfrm>
            <a:off x="4305300" y="3513917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ECB1E2-926D-E953-9775-FBA801782032}"/>
              </a:ext>
            </a:extLst>
          </p:cNvPr>
          <p:cNvSpPr/>
          <p:nvPr/>
        </p:nvSpPr>
        <p:spPr>
          <a:xfrm>
            <a:off x="6400800" y="3498258"/>
            <a:ext cx="533400" cy="4566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88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4611" y="809211"/>
            <a:ext cx="5572613" cy="10319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260807" y="1028621"/>
            <a:ext cx="5426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487" y="2908012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B: 70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487" y="428712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D: 100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487" y="3606225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50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487" y="2133600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60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8077200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7950740" y="1775963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265854" y="24353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288072" y="906104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708357" y="951467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5770" y="1205114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10045" y="989037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93943" y="705246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25125-C34B-F75F-43F4-0FA3F850F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" y="2920424"/>
            <a:ext cx="515462" cy="584776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03D4F98A-4778-06D4-0D93-8D9714F9BA1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2267813" y="2146012"/>
            <a:ext cx="3370988" cy="2777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5706" y="711283"/>
            <a:ext cx="6271766" cy="10089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606" y="943602"/>
            <a:ext cx="591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269804"/>
            <a:ext cx="1676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257800"/>
            <a:ext cx="1676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697" y="3281808"/>
            <a:ext cx="1676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426357"/>
            <a:ext cx="1676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21" name="q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885515" y="5596866"/>
            <a:ext cx="129312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861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76520" y="54295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98738" y="936046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19023" y="981409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6436" y="1235056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20711" y="1018979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4609" y="735188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3C7F3-DD0B-E417-34C3-D3715814F8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9" y="4276982"/>
            <a:ext cx="515462" cy="584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F3185-3E47-BBC1-3907-13395149AC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9955" y="2650601"/>
            <a:ext cx="3519446" cy="28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702" y="609600"/>
            <a:ext cx="7111926" cy="8487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401" y="736312"/>
            <a:ext cx="718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458" y="4380502"/>
            <a:ext cx="5029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DEF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257800"/>
            <a:ext cx="571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DEF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458" y="2210821"/>
            <a:ext cx="47244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DEF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458" y="3404175"/>
            <a:ext cx="5029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DEF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 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21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7905420" y="5550187"/>
            <a:ext cx="1238580" cy="126589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858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73597" y="314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95815" y="913162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16100" y="95852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3513" y="1212172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7788" y="996095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1686" y="712304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BEF93-3751-CA01-E386-9102F4049A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5" y="5225334"/>
            <a:ext cx="515462" cy="584776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C1206-B914-5F77-8F04-A646CDBFA3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1629" y="2209800"/>
            <a:ext cx="3173771" cy="27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9977" y="304800"/>
            <a:ext cx="7734823" cy="13663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894" y="387091"/>
            <a:ext cx="7038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so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0303" y="2697139"/>
            <a:ext cx="2438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1" name="q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7897799" y="5525944"/>
            <a:ext cx="1246200" cy="123460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781353" y="1752029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096467" y="419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4800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18685" y="882170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538970" y="92753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86383" y="118118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40658" y="96510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4556" y="68131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BADFD0-91D8-C039-7823-2A459039B2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4" y="2772087"/>
            <a:ext cx="471280" cy="534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6FFFE3-FFA9-9E16-6B0B-D1BAB7DF4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5673" y="2179418"/>
            <a:ext cx="3239130" cy="3070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B4B3B1-3864-F0EE-294D-40628C91EA1F}"/>
                  </a:ext>
                </a:extLst>
              </p:cNvPr>
              <p:cNvSpPr txBox="1"/>
              <p:nvPr/>
            </p:nvSpPr>
            <p:spPr>
              <a:xfrm>
                <a:off x="1312103" y="2700211"/>
                <a:ext cx="1690504" cy="728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B4B3B1-3864-F0EE-294D-40628C91E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103" y="2700211"/>
                <a:ext cx="1690504" cy="7287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1F446B4-06E7-FE43-7967-4A1022594386}"/>
              </a:ext>
            </a:extLst>
          </p:cNvPr>
          <p:cNvSpPr txBox="1"/>
          <p:nvPr/>
        </p:nvSpPr>
        <p:spPr>
          <a:xfrm>
            <a:off x="790303" y="3535339"/>
            <a:ext cx="2438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B87D634-B473-6C50-ECF3-1EBB4D3336E8}"/>
                  </a:ext>
                </a:extLst>
              </p:cNvPr>
              <p:cNvSpPr txBox="1"/>
              <p:nvPr/>
            </p:nvSpPr>
            <p:spPr>
              <a:xfrm>
                <a:off x="1312103" y="3538411"/>
                <a:ext cx="1690504" cy="728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B87D634-B473-6C50-ECF3-1EBB4D33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103" y="3538411"/>
                <a:ext cx="1690504" cy="72878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DDA89CD-E7A9-AAB5-D3B3-03B39F38EAEF}"/>
              </a:ext>
            </a:extLst>
          </p:cNvPr>
          <p:cNvSpPr txBox="1"/>
          <p:nvPr/>
        </p:nvSpPr>
        <p:spPr>
          <a:xfrm>
            <a:off x="790303" y="4462589"/>
            <a:ext cx="2438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4D3AD4B-3540-4D68-C172-C8EA87DBC2E6}"/>
                  </a:ext>
                </a:extLst>
              </p:cNvPr>
              <p:cNvSpPr txBox="1"/>
              <p:nvPr/>
            </p:nvSpPr>
            <p:spPr>
              <a:xfrm>
                <a:off x="1312103" y="4465661"/>
                <a:ext cx="1690504" cy="728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4D3AD4B-3540-4D68-C172-C8EA87DBC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103" y="4465661"/>
                <a:ext cx="1690504" cy="72878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8FC565E-DD91-7C69-BA38-18985358C021}"/>
              </a:ext>
            </a:extLst>
          </p:cNvPr>
          <p:cNvSpPr txBox="1"/>
          <p:nvPr/>
        </p:nvSpPr>
        <p:spPr>
          <a:xfrm>
            <a:off x="790303" y="5388113"/>
            <a:ext cx="62200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8" grpId="0" animBg="1"/>
      <p:bldP spid="19" grpId="0"/>
      <p:bldP spid="20" grpId="0" animBg="1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7585" y="242862"/>
            <a:ext cx="5634615" cy="747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296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92224"/>
            <a:ext cx="6553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982" y="3886200"/>
            <a:ext cx="66086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206425"/>
            <a:ext cx="66086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20625"/>
            <a:ext cx="66086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21" name="q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63" y="5410199"/>
            <a:ext cx="1499175" cy="149917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840158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55272" y="41157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7490" y="922908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597775" y="968271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45188" y="1221918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47063" y="512391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83361" y="722050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1BECD-4F46-9C2F-6D03-1738CF1FB6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" y="5892224"/>
            <a:ext cx="515462" cy="584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79527-20E8-3A67-110C-5B52C83874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800" y="1035029"/>
            <a:ext cx="2997934" cy="28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869" y="345538"/>
            <a:ext cx="6458731" cy="9551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662" y="588916"/>
            <a:ext cx="5211477" cy="54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4716452"/>
            <a:ext cx="504149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110" y="5334000"/>
            <a:ext cx="534629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581400"/>
            <a:ext cx="5029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110" y="4114800"/>
            <a:ext cx="504149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21" name="q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7924692" y="5556209"/>
            <a:ext cx="1219307" cy="1355511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858482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173596" y="41157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29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95814" y="922908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16099" y="968271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3512" y="1221918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7787" y="1005841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1685" y="722050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CD31F-2428-F640-047C-277F1749B6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97753"/>
            <a:ext cx="515462" cy="584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6F415-C4C2-46E8-9D34-3489D345B2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944"/>
          <a:stretch/>
        </p:blipFill>
        <p:spPr>
          <a:xfrm>
            <a:off x="1600200" y="1372373"/>
            <a:ext cx="3995280" cy="20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1475</Words>
  <Application>Microsoft Office PowerPoint</Application>
  <PresentationFormat>On-screen Show (4:3)</PresentationFormat>
  <Paragraphs>209</Paragraphs>
  <Slides>22</Slides>
  <Notes>4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Góc đối diện với cạnh lớn hơn trong một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Trương Thị Bình</cp:lastModifiedBy>
  <cp:revision>46</cp:revision>
  <dcterms:created xsi:type="dcterms:W3CDTF">2020-08-11T17:24:50Z</dcterms:created>
  <dcterms:modified xsi:type="dcterms:W3CDTF">2025-01-14T18:26:29Z</dcterms:modified>
</cp:coreProperties>
</file>