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59" r:id="rId3"/>
    <p:sldId id="272" r:id="rId4"/>
    <p:sldId id="274" r:id="rId5"/>
    <p:sldId id="273" r:id="rId6"/>
    <p:sldId id="275" r:id="rId7"/>
    <p:sldId id="276" r:id="rId8"/>
    <p:sldId id="278" r:id="rId9"/>
    <p:sldId id="281" r:id="rId10"/>
    <p:sldId id="282" r:id="rId11"/>
    <p:sldId id="291" r:id="rId12"/>
    <p:sldId id="314" r:id="rId13"/>
    <p:sldId id="306" r:id="rId14"/>
    <p:sldId id="283" r:id="rId15"/>
    <p:sldId id="310" r:id="rId16"/>
    <p:sldId id="284" r:id="rId17"/>
    <p:sldId id="289" r:id="rId18"/>
    <p:sldId id="262" r:id="rId19"/>
    <p:sldId id="311" r:id="rId20"/>
    <p:sldId id="308" r:id="rId21"/>
    <p:sldId id="285" r:id="rId22"/>
    <p:sldId id="294" r:id="rId23"/>
    <p:sldId id="288" r:id="rId24"/>
    <p:sldId id="292" r:id="rId25"/>
    <p:sldId id="296" r:id="rId26"/>
    <p:sldId id="302" r:id="rId27"/>
    <p:sldId id="303" r:id="rId28"/>
    <p:sldId id="305" r:id="rId29"/>
    <p:sldId id="299" r:id="rId30"/>
    <p:sldId id="312" r:id="rId31"/>
    <p:sldId id="298" r:id="rId32"/>
    <p:sldId id="279" r:id="rId33"/>
    <p:sldId id="271" r:id="rId34"/>
    <p:sldId id="264" r:id="rId35"/>
    <p:sldId id="263" r:id="rId36"/>
    <p:sldId id="266" r:id="rId37"/>
    <p:sldId id="265" r:id="rId38"/>
    <p:sldId id="267" r:id="rId39"/>
    <p:sldId id="268" r:id="rId40"/>
    <p:sldId id="269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3E5ED"/>
    <a:srgbClr val="4EB4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1296" y="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528-119D-4E09-B39E-F645F2BFF29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D3E6-8F9C-43BB-8488-26672C9F2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33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528-119D-4E09-B39E-F645F2BFF29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D3E6-8F9C-43BB-8488-26672C9F2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9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528-119D-4E09-B39E-F645F2BFF29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D3E6-8F9C-43BB-8488-26672C9F2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63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528-119D-4E09-B39E-F645F2BFF29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D3E6-8F9C-43BB-8488-26672C9F2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528-119D-4E09-B39E-F645F2BFF29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D3E6-8F9C-43BB-8488-26672C9F2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06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528-119D-4E09-B39E-F645F2BFF29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D3E6-8F9C-43BB-8488-26672C9F2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73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528-119D-4E09-B39E-F645F2BFF29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D3E6-8F9C-43BB-8488-26672C9F2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15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528-119D-4E09-B39E-F645F2BFF29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D3E6-8F9C-43BB-8488-26672C9F2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34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528-119D-4E09-B39E-F645F2BFF29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D3E6-8F9C-43BB-8488-26672C9F2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35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528-119D-4E09-B39E-F645F2BFF29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D3E6-8F9C-43BB-8488-26672C9F2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2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61528-119D-4E09-B39E-F645F2BFF29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2D3E6-8F9C-43BB-8488-26672C9F2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84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61528-119D-4E09-B39E-F645F2BFF298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2D3E6-8F9C-43BB-8488-26672C9F27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34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9.png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wmf"/><Relationship Id="rId11" Type="http://schemas.openxmlformats.org/officeDocument/2006/relationships/image" Target="../media/image33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0.wmf"/><Relationship Id="rId9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oleObject" Target="../embeddings/oleObject6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0.w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1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251.png"/><Relationship Id="rId21" Type="http://schemas.openxmlformats.org/officeDocument/2006/relationships/image" Target="../media/image43.png"/><Relationship Id="rId34" Type="http://schemas.openxmlformats.org/officeDocument/2006/relationships/image" Target="../media/image57.png"/><Relationship Id="rId7" Type="http://schemas.openxmlformats.org/officeDocument/2006/relationships/image" Target="../media/image291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33" Type="http://schemas.openxmlformats.org/officeDocument/2006/relationships/image" Target="../media/image56.png"/><Relationship Id="rId2" Type="http://schemas.openxmlformats.org/officeDocument/2006/relationships/image" Target="../media/image36.jpg"/><Relationship Id="rId16" Type="http://schemas.openxmlformats.org/officeDocument/2006/relationships/image" Target="../media/image38.png"/><Relationship Id="rId20" Type="http://schemas.openxmlformats.org/officeDocument/2006/relationships/image" Target="../media/image42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1.png"/><Relationship Id="rId11" Type="http://schemas.openxmlformats.org/officeDocument/2006/relationships/image" Target="../media/image33.png"/><Relationship Id="rId24" Type="http://schemas.openxmlformats.org/officeDocument/2006/relationships/image" Target="../media/image46.png"/><Relationship Id="rId32" Type="http://schemas.openxmlformats.org/officeDocument/2006/relationships/image" Target="../media/image55.png"/><Relationship Id="rId5" Type="http://schemas.openxmlformats.org/officeDocument/2006/relationships/image" Target="../media/image271.png"/><Relationship Id="rId15" Type="http://schemas.openxmlformats.org/officeDocument/2006/relationships/image" Target="../media/image37.png"/><Relationship Id="rId23" Type="http://schemas.openxmlformats.org/officeDocument/2006/relationships/image" Target="../media/image45.png"/><Relationship Id="rId28" Type="http://schemas.openxmlformats.org/officeDocument/2006/relationships/image" Target="../media/image51.png"/><Relationship Id="rId10" Type="http://schemas.openxmlformats.org/officeDocument/2006/relationships/image" Target="../media/image321.png"/><Relationship Id="rId19" Type="http://schemas.openxmlformats.org/officeDocument/2006/relationships/image" Target="../media/image41.png"/><Relationship Id="rId31" Type="http://schemas.openxmlformats.org/officeDocument/2006/relationships/image" Target="../media/image54.png"/><Relationship Id="rId4" Type="http://schemas.openxmlformats.org/officeDocument/2006/relationships/image" Target="../media/image261.png"/><Relationship Id="rId9" Type="http://schemas.openxmlformats.org/officeDocument/2006/relationships/image" Target="../media/image311.png"/><Relationship Id="rId14" Type="http://schemas.openxmlformats.org/officeDocument/2006/relationships/image" Target="../media/image36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Relationship Id="rId30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7" Type="http://schemas.openxmlformats.org/officeDocument/2006/relationships/image" Target="../media/image14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png"/><Relationship Id="rId11" Type="http://schemas.openxmlformats.org/officeDocument/2006/relationships/image" Target="../media/image150.png"/><Relationship Id="rId10" Type="http://schemas.openxmlformats.org/officeDocument/2006/relationships/image" Target="../media/image120.png"/><Relationship Id="rId9" Type="http://schemas.openxmlformats.org/officeDocument/2006/relationships/image" Target="../media/image11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0.png"/><Relationship Id="rId3" Type="http://schemas.openxmlformats.org/officeDocument/2006/relationships/image" Target="../media/image170.png"/><Relationship Id="rId7" Type="http://schemas.openxmlformats.org/officeDocument/2006/relationships/image" Target="../media/image21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31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370.png"/><Relationship Id="rId4" Type="http://schemas.openxmlformats.org/officeDocument/2006/relationships/image" Target="../media/image3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`</a:t>
            </a:r>
          </a:p>
        </p:txBody>
      </p:sp>
      <p:pic>
        <p:nvPicPr>
          <p:cNvPr id="2051" name="Picture 3" descr="POINSET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0" y="4931835"/>
            <a:ext cx="2000250" cy="1724460"/>
          </a:xfrm>
          <a:noFill/>
        </p:spPr>
      </p:pic>
      <p:pic>
        <p:nvPicPr>
          <p:cNvPr id="2052" name="Picture 4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706"/>
            <a:ext cx="1981574" cy="18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1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883" y="544109"/>
            <a:ext cx="1544544" cy="150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FIREWRK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010" y="2998197"/>
            <a:ext cx="5190191" cy="4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2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7" y="4858373"/>
            <a:ext cx="1979706" cy="175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WordArt 11"/>
          <p:cNvSpPr>
            <a:spLocks noChangeArrowheads="1" noChangeShapeType="1" noTextEdit="1"/>
          </p:cNvSpPr>
          <p:nvPr/>
        </p:nvSpPr>
        <p:spPr bwMode="auto">
          <a:xfrm>
            <a:off x="1289913" y="1790862"/>
            <a:ext cx="7010213" cy="107576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 MÔN TOÁN </a:t>
            </a:r>
          </a:p>
        </p:txBody>
      </p:sp>
      <p:pic>
        <p:nvPicPr>
          <p:cNvPr id="2057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24838" y="147701"/>
            <a:ext cx="1865157" cy="1973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WordArt 11"/>
          <p:cNvSpPr>
            <a:spLocks noChangeArrowheads="1" noChangeShapeType="1" noTextEdit="1"/>
          </p:cNvSpPr>
          <p:nvPr/>
        </p:nvSpPr>
        <p:spPr bwMode="auto">
          <a:xfrm>
            <a:off x="1147671" y="3465108"/>
            <a:ext cx="7010213" cy="1075765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31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6A1</a:t>
            </a:r>
            <a:endParaRPr lang="en-US" sz="31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WordArt 11">
            <a:extLst>
              <a:ext uri="{FF2B5EF4-FFF2-40B4-BE49-F238E27FC236}">
                <a16:creationId xmlns="" xmlns:a16="http://schemas.microsoft.com/office/drawing/2014/main" id="{B7D700DA-1F48-815C-44FE-826F0701C1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91479" y="5261113"/>
            <a:ext cx="7022948" cy="752907"/>
          </a:xfrm>
          <a:prstGeom prst="rect">
            <a:avLst/>
          </a:prstGeom>
        </p:spPr>
        <p:txBody>
          <a:bodyPr wrap="none" lIns="68580" tIns="34290" rIns="68580" bIns="3429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1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sz="3100" kern="1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THCS ĐĂK PÉK</a:t>
            </a:r>
            <a:endParaRPr lang="en-US" sz="31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35656"/>
      </p:ext>
    </p:extLst>
  </p:cSld>
  <p:clrMapOvr>
    <a:masterClrMapping/>
  </p:clrMapOvr>
  <p:transition spd="med"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68" y="414352"/>
            <a:ext cx="8529850" cy="53245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C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b="1" i="1" u="sng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 ý:</a:t>
            </a:r>
            <a:endParaRPr lang="en-US" sz="40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Ta quy ước số đối của 0 là chính nó.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Tổng của hai số </a:t>
            </a:r>
            <a:r>
              <a:rPr lang="nl-NL" sz="4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 luôn </a:t>
            </a:r>
            <a:r>
              <a:rPr lang="nl-NL" sz="4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 0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Số đối của số nguyên a là </a:t>
            </a:r>
            <a:r>
              <a:rPr lang="nl-NL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–a. </a:t>
            </a:r>
            <a:endParaRPr lang="nl-NL" sz="4000" b="1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0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endParaRPr lang="nl-NL" sz="40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113" y="231209"/>
            <a:ext cx="8425149" cy="1325563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166" y="1845261"/>
            <a:ext cx="7967628" cy="107721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 LỜI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-5        </a:t>
            </a:r>
          </a:p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- 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" t="21568" r="3438" b="21568"/>
          <a:stretch>
            <a:fillRect/>
          </a:stretch>
        </p:blipFill>
        <p:spPr bwMode="auto">
          <a:xfrm>
            <a:off x="780588" y="3398297"/>
            <a:ext cx="7790205" cy="6418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172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hông có mô tả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324643"/>
            <a:ext cx="8007928" cy="5785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9798" y="188475"/>
            <a:ext cx="8023178" cy="267765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ta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39798" y="3542445"/>
            <a:ext cx="8425149" cy="2276464"/>
          </a:xfrm>
          <a:ln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9 + (-9) = 0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9 + (-5) = 9 – 5 = 4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(-12) + 9 = -(12-9) = -3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369" y="304000"/>
            <a:ext cx="8181833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203 + (-195)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(-137) + 86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368" y="2784143"/>
            <a:ext cx="8181833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-946 m (so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mực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55m so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độngở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4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785" y="397821"/>
            <a:ext cx="8271965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3.10.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(-2) 		b)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(-3)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(-10) +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d, (-1) + 8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571" y="2794658"/>
            <a:ext cx="8271965" cy="255454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lphaLcParenR"/>
            </a:pP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(-2) = 6 – 2 = 4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(-3) = 9 – 3 = 6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(-10) + 4 = - (10 - 4) = -6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(-1) + 8 = 8 – 1= 7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09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3A5BB20-9368-4FC9-BC0B-C80D1A2EFE5E}"/>
              </a:ext>
            </a:extLst>
          </p:cNvPr>
          <p:cNvSpPr/>
          <p:nvPr/>
        </p:nvSpPr>
        <p:spPr>
          <a:xfrm>
            <a:off x="-71439" y="0"/>
            <a:ext cx="11208011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62E62C2-BF54-4448-B5FB-2534986FD5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6" r="72670" b="14347"/>
          <a:stretch/>
        </p:blipFill>
        <p:spPr>
          <a:xfrm>
            <a:off x="458827" y="677789"/>
            <a:ext cx="638187" cy="6457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1D96164-8A79-484C-9D6D-B1F9E9004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447" y="3283124"/>
            <a:ext cx="1825677" cy="163006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21" y="3794050"/>
            <a:ext cx="1078175" cy="1456406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="" xmlns:a16="http://schemas.microsoft.com/office/drawing/2014/main" id="{4A87A147-A602-43DC-8B81-F403CE330F0C}"/>
              </a:ext>
            </a:extLst>
          </p:cNvPr>
          <p:cNvSpPr/>
          <p:nvPr/>
        </p:nvSpPr>
        <p:spPr>
          <a:xfrm>
            <a:off x="657426" y="3001103"/>
            <a:ext cx="1389362" cy="427897"/>
          </a:xfrm>
          <a:prstGeom prst="wedgeRoundRectCallout">
            <a:avLst>
              <a:gd name="adj1" fmla="val 4"/>
              <a:gd name="adj2" fmla="val 122755"/>
              <a:gd name="adj3" fmla="val 16667"/>
            </a:avLst>
          </a:prstGeom>
          <a:solidFill>
            <a:srgbClr val="FD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??? </a:t>
            </a:r>
            <a:endParaRPr lang="en-US" sz="28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="" xmlns:a16="http://schemas.microsoft.com/office/drawing/2014/main" id="{0E2FD812-4F1E-403C-BDDA-F485C3D7B5B4}"/>
              </a:ext>
            </a:extLst>
          </p:cNvPr>
          <p:cNvSpPr/>
          <p:nvPr/>
        </p:nvSpPr>
        <p:spPr>
          <a:xfrm>
            <a:off x="3398292" y="1686398"/>
            <a:ext cx="3976818" cy="1092958"/>
          </a:xfrm>
          <a:prstGeom prst="wedgeRoundRectCallout">
            <a:avLst>
              <a:gd name="adj1" fmla="val 7645"/>
              <a:gd name="adj2" fmla="val 92552"/>
              <a:gd name="adj3" fmla="val 16667"/>
            </a:avLst>
          </a:prstGeom>
          <a:solidFill>
            <a:srgbClr val="FDD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bạn: tổng của hai số nguyên khác dấu là số dương hay số âm?</a:t>
            </a:r>
            <a:endParaRPr lang="en-US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E07093B0-61BC-46AE-AA0B-771415A6CFD9}"/>
              </a:ext>
            </a:extLst>
          </p:cNvPr>
          <p:cNvSpPr/>
          <p:nvPr/>
        </p:nvSpPr>
        <p:spPr>
          <a:xfrm>
            <a:off x="962874" y="636845"/>
            <a:ext cx="3172398" cy="782014"/>
          </a:xfrm>
          <a:prstGeom prst="rect">
            <a:avLst/>
          </a:prstGeom>
          <a:solidFill>
            <a:srgbClr val="FDFDF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4 Pridi Bold" panose="00000800000000000000" pitchFamily="2" charset="-34"/>
                <a:ea typeface="#9Slide03 Open Sans ExtraBold" panose="020B0906030804020204" pitchFamily="34" charset="0"/>
                <a:cs typeface="#9Slide04 Pridi Bold" panose="00000800000000000000" pitchFamily="2" charset="-34"/>
              </a:rPr>
              <a:t>Tranh luận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3797" y="1378278"/>
            <a:ext cx="8051800" cy="82317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 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3797" y="2318186"/>
            <a:ext cx="8423653" cy="39703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nhau, ta làm như sau: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1. Bỏ dấu “ - ” trước số nguyên âm, giữ nguyên số còn lại.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Trong hai số nguyên dương nhận được ở Bước 1, lấy số lớn hơn trừ đi 1 số nhỏ hơn.</a:t>
            </a:r>
          </a:p>
          <a:p>
            <a:pPr algn="just">
              <a:lnSpc>
                <a:spcPct val="150000"/>
              </a:lnSpc>
            </a:pPr>
            <a:r>
              <a:rPr lang="en-US" sz="240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3. Cho hiệu vừa nhận được dấu ban đầu của số lớn hơn ở Bước 2, ta có tổng cần tìm.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48177" y="393700"/>
            <a:ext cx="2540" cy="9186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37618" y="222964"/>
            <a:ext cx="8369832" cy="57642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 HAI SỐ NGUYÊN KHÁC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41300" y="511174"/>
            <a:ext cx="0" cy="817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1300" y="520699"/>
            <a:ext cx="11303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9700" y="393700"/>
            <a:ext cx="12319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1300" y="1318717"/>
            <a:ext cx="13916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1300" y="1414947"/>
            <a:ext cx="13916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1300" y="1419612"/>
            <a:ext cx="8255" cy="15636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8177" y="1304587"/>
            <a:ext cx="0" cy="195215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49555" y="2983292"/>
            <a:ext cx="13916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40600" y="3077165"/>
            <a:ext cx="15329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48177" y="3066148"/>
            <a:ext cx="0" cy="27745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49555" y="3077165"/>
            <a:ext cx="0" cy="26626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6965" y="5727816"/>
            <a:ext cx="13916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38839" y="5837211"/>
            <a:ext cx="278956" cy="97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82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H_Entry_1"/>
          <p:cNvSpPr/>
          <p:nvPr>
            <p:custDataLst>
              <p:tags r:id="rId1"/>
            </p:custDataLst>
          </p:nvPr>
        </p:nvSpPr>
        <p:spPr>
          <a:xfrm>
            <a:off x="-58674" y="372420"/>
            <a:ext cx="8377173" cy="54027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3000" b="1" spc="-300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28" y="289817"/>
            <a:ext cx="6210555" cy="70548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44352" y="2231874"/>
            <a:ext cx="8369832" cy="1120926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= (-7) +11 = 11-7 = 4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+ a = 11 + (-7) =11 -7 = 4</a:t>
            </a:r>
          </a:p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+ b = b + a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4352" y="3880565"/>
            <a:ext cx="8369832" cy="1023944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HĐ6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+c </a:t>
            </a:r>
            <a:r>
              <a:rPr lang="en-US" sz="24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(b + c)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-4, c = -6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217329" y="1359032"/>
            <a:ext cx="8369832" cy="57642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HĐ5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a+ b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+ a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= -7, b = 11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10836" y="5224456"/>
            <a:ext cx="8853054" cy="1120926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+ b) + c = [ 2 +(-4)] + (-6) = -(4-2) + (-6) = -2 + (-6) = -8</a:t>
            </a:r>
          </a:p>
          <a:p>
            <a:pPr algn="ctr"/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)= 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+[(-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(-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6)]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 (-10)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-(10 -2 ) 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+ b) +c =  a + ( b + c)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22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178022" y="1893973"/>
            <a:ext cx="4224223" cy="1686613"/>
            <a:chOff x="178022" y="1893973"/>
            <a:chExt cx="4224223" cy="1686613"/>
          </a:xfrm>
        </p:grpSpPr>
        <p:sp>
          <p:nvSpPr>
            <p:cNvPr id="7" name="Shape 2015"/>
            <p:cNvSpPr/>
            <p:nvPr/>
          </p:nvSpPr>
          <p:spPr>
            <a:xfrm>
              <a:off x="526865" y="1893973"/>
              <a:ext cx="3875380" cy="1686613"/>
            </a:xfrm>
            <a:prstGeom prst="roundRect">
              <a:avLst>
                <a:gd name="adj" fmla="val 6918"/>
              </a:avLst>
            </a:prstGeom>
            <a:noFill/>
            <a:ln w="12700">
              <a:solidFill>
                <a:srgbClr val="A6AAA9"/>
              </a:solidFill>
              <a:miter lim="400000"/>
            </a:ln>
          </p:spPr>
          <p:txBody>
            <a:bodyPr lIns="19051" tIns="19051" rIns="19051" bIns="19051" anchor="ctr"/>
            <a:lstStyle/>
            <a:p>
              <a:pPr lvl="0"/>
              <a:endParaRPr sz="1733"/>
            </a:p>
          </p:txBody>
        </p:sp>
        <p:sp>
          <p:nvSpPr>
            <p:cNvPr id="18" name="Shape 2029"/>
            <p:cNvSpPr/>
            <p:nvPr/>
          </p:nvSpPr>
          <p:spPr>
            <a:xfrm>
              <a:off x="178022" y="2467279"/>
              <a:ext cx="540000" cy="54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3867" tIns="33867" rIns="33867" bIns="33867" numCol="1" anchor="ctr">
              <a:noAutofit/>
            </a:bodyPr>
            <a:lstStyle/>
            <a:p>
              <a:pPr lvl="0"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3928" y="3815530"/>
            <a:ext cx="4191072" cy="1686612"/>
            <a:chOff x="253928" y="3815530"/>
            <a:chExt cx="4191072" cy="1686612"/>
          </a:xfrm>
        </p:grpSpPr>
        <p:sp>
          <p:nvSpPr>
            <p:cNvPr id="6" name="Shape 2014"/>
            <p:cNvSpPr/>
            <p:nvPr/>
          </p:nvSpPr>
          <p:spPr>
            <a:xfrm>
              <a:off x="569620" y="3815530"/>
              <a:ext cx="3875380" cy="1686612"/>
            </a:xfrm>
            <a:prstGeom prst="roundRect">
              <a:avLst>
                <a:gd name="adj" fmla="val 6918"/>
              </a:avLst>
            </a:prstGeom>
            <a:noFill/>
            <a:ln w="12700">
              <a:solidFill>
                <a:srgbClr val="A6AAA9"/>
              </a:solidFill>
              <a:miter lim="400000"/>
            </a:ln>
          </p:spPr>
          <p:txBody>
            <a:bodyPr lIns="19051" tIns="19051" rIns="19051" bIns="19051" anchor="ctr"/>
            <a:lstStyle/>
            <a:p>
              <a:pPr lvl="0"/>
              <a:endParaRPr sz="1733"/>
            </a:p>
          </p:txBody>
        </p:sp>
        <p:sp>
          <p:nvSpPr>
            <p:cNvPr id="21" name="Shape 2032"/>
            <p:cNvSpPr/>
            <p:nvPr/>
          </p:nvSpPr>
          <p:spPr>
            <a:xfrm>
              <a:off x="253928" y="4388836"/>
              <a:ext cx="540000" cy="54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33867" tIns="33867" rIns="33867" bIns="33867" numCol="1" anchor="ctr">
              <a:noAutofit/>
            </a:bodyPr>
            <a:lstStyle/>
            <a:p>
              <a:pPr lvl="0"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789140" y="3812724"/>
            <a:ext cx="4094588" cy="1684827"/>
            <a:chOff x="4789140" y="3812724"/>
            <a:chExt cx="4094588" cy="1684827"/>
          </a:xfrm>
        </p:grpSpPr>
        <p:sp>
          <p:nvSpPr>
            <p:cNvPr id="5" name="Shape 2013"/>
            <p:cNvSpPr/>
            <p:nvPr/>
          </p:nvSpPr>
          <p:spPr>
            <a:xfrm>
              <a:off x="5080000" y="3812724"/>
              <a:ext cx="3803728" cy="1684827"/>
            </a:xfrm>
            <a:prstGeom prst="roundRect">
              <a:avLst>
                <a:gd name="adj" fmla="val 6925"/>
              </a:avLst>
            </a:prstGeom>
            <a:noFill/>
            <a:ln w="12700">
              <a:solidFill>
                <a:srgbClr val="A6AAA9"/>
              </a:solidFill>
              <a:miter lim="400000"/>
            </a:ln>
          </p:spPr>
          <p:txBody>
            <a:bodyPr lIns="19051" tIns="19051" rIns="19051" bIns="19051" anchor="ctr"/>
            <a:lstStyle/>
            <a:p>
              <a:pPr lvl="0"/>
              <a:endParaRPr sz="1733"/>
            </a:p>
          </p:txBody>
        </p:sp>
        <p:sp>
          <p:nvSpPr>
            <p:cNvPr id="23" name="Shape 2035"/>
            <p:cNvSpPr/>
            <p:nvPr/>
          </p:nvSpPr>
          <p:spPr>
            <a:xfrm>
              <a:off x="4789140" y="4385137"/>
              <a:ext cx="540000" cy="54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3867" tIns="33867" rIns="33867" bIns="33867" numCol="1" anchor="ctr">
              <a:noAutofit/>
            </a:bodyPr>
            <a:lstStyle/>
            <a:p>
              <a:pPr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851093" y="1889338"/>
            <a:ext cx="4032608" cy="1686613"/>
            <a:chOff x="4851093" y="1889338"/>
            <a:chExt cx="4032608" cy="1686613"/>
          </a:xfrm>
        </p:grpSpPr>
        <p:sp>
          <p:nvSpPr>
            <p:cNvPr id="4" name="Shape 2012"/>
            <p:cNvSpPr/>
            <p:nvPr/>
          </p:nvSpPr>
          <p:spPr>
            <a:xfrm>
              <a:off x="5079973" y="1889338"/>
              <a:ext cx="3803728" cy="1686613"/>
            </a:xfrm>
            <a:prstGeom prst="roundRect">
              <a:avLst>
                <a:gd name="adj" fmla="val 6918"/>
              </a:avLst>
            </a:prstGeom>
            <a:noFill/>
            <a:ln w="12700">
              <a:solidFill>
                <a:srgbClr val="A6AAA9"/>
              </a:solidFill>
              <a:miter lim="400000"/>
            </a:ln>
          </p:spPr>
          <p:txBody>
            <a:bodyPr lIns="19051" tIns="19051" rIns="19051" bIns="19051" anchor="ctr"/>
            <a:lstStyle/>
            <a:p>
              <a:pPr lvl="0"/>
              <a:endParaRPr sz="1733"/>
            </a:p>
          </p:txBody>
        </p:sp>
        <p:sp>
          <p:nvSpPr>
            <p:cNvPr id="25" name="Shape 2038"/>
            <p:cNvSpPr/>
            <p:nvPr/>
          </p:nvSpPr>
          <p:spPr>
            <a:xfrm>
              <a:off x="4851093" y="2462644"/>
              <a:ext cx="540000" cy="540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3867" tIns="33867" rIns="33867" bIns="33867" numCol="1" anchor="ctr">
              <a:noAutofit/>
            </a:bodyPr>
            <a:lstStyle/>
            <a:p>
              <a:pPr lvl="0" algn="ctr"/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MH_Entry_1"/>
          <p:cNvSpPr/>
          <p:nvPr>
            <p:custDataLst>
              <p:tags r:id="rId1"/>
            </p:custDataLst>
          </p:nvPr>
        </p:nvSpPr>
        <p:spPr>
          <a:xfrm>
            <a:off x="-58674" y="372420"/>
            <a:ext cx="8377173" cy="54027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3000" b="1" spc="-300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6865" y="2054383"/>
            <a:ext cx="356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GIAO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9594" y="3991407"/>
            <a:ext cx="3561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TÍNH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CHẤT KẾT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22329" y="2132184"/>
            <a:ext cx="3561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VỚI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0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9973" y="4065629"/>
            <a:ext cx="38037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CỘNG VỚI SỐ ĐỐI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26865" y="2648207"/>
                <a:ext cx="3875380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865" y="2648207"/>
                <a:ext cx="3875380" cy="4308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69592" y="4567394"/>
                <a:ext cx="387540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92" y="4567394"/>
                <a:ext cx="3875407" cy="430887"/>
              </a:xfrm>
              <a:prstGeom prst="rect">
                <a:avLst/>
              </a:prstGeom>
              <a:blipFill rotWithShape="0">
                <a:blip r:embed="rId4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079973" y="2790236"/>
                <a:ext cx="380372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+0=0+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973" y="2790236"/>
                <a:ext cx="3803727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079973" y="4645184"/>
                <a:ext cx="3803727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973" y="4645184"/>
                <a:ext cx="3803727" cy="430887"/>
              </a:xfrm>
              <a:prstGeom prst="rect">
                <a:avLst/>
              </a:prstGeom>
              <a:blipFill rotWithShape="0">
                <a:blip r:embed="rId6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928" y="289817"/>
            <a:ext cx="6210555" cy="70548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217329" y="5806346"/>
            <a:ext cx="8369832" cy="57642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94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0" y="-428858"/>
            <a:ext cx="9281885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14: PHÉP CỘNG VÀ PHÉP TRỪ SỐ NGUYÊN</a:t>
            </a:r>
            <a:endParaRPr 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MH_Desc_1"/>
          <p:cNvSpPr txBox="1"/>
          <p:nvPr>
            <p:custDataLst>
              <p:tags r:id="rId1"/>
            </p:custDataLst>
          </p:nvPr>
        </p:nvSpPr>
        <p:spPr>
          <a:xfrm>
            <a:off x="720839" y="1851979"/>
            <a:ext cx="2141505" cy="369774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contourClr>
              <a:srgbClr val="FFFFFF"/>
            </a:contourClr>
          </a:sp3d>
        </p:spPr>
        <p:txBody>
          <a:bodyPr tIns="81000" rIns="67500" bIns="81000" anchor="ctr"/>
          <a:lstStyle/>
          <a:p>
            <a:pPr algn="ctr" defTabSz="914400" eaLnBrk="1" fontAlgn="auto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 smtClean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NỘI DUNG BÀI HỌC</a:t>
            </a:r>
            <a:endParaRPr lang="en-US" altLang="zh-CN" sz="2400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" name="MH_SubTitle_4"/>
          <p:cNvSpPr/>
          <p:nvPr>
            <p:custDataLst>
              <p:tags r:id="rId2"/>
            </p:custDataLst>
          </p:nvPr>
        </p:nvSpPr>
        <p:spPr>
          <a:xfrm>
            <a:off x="5015346" y="4047932"/>
            <a:ext cx="3900487" cy="574675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9700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zh-C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zh-C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zh-C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zh-C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zh-C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7" name="MH_SubTitle_1"/>
          <p:cNvSpPr/>
          <p:nvPr>
            <p:custDataLst>
              <p:tags r:id="rId3"/>
            </p:custDataLst>
          </p:nvPr>
        </p:nvSpPr>
        <p:spPr>
          <a:xfrm>
            <a:off x="4854212" y="1804698"/>
            <a:ext cx="3900487" cy="57467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97000" anchor="ctr">
            <a:normAutofit fontScale="92500"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2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hai </a:t>
            </a:r>
            <a:r>
              <a:rPr lang="en-US" altLang="zh-CN" sz="240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24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 cùng dấu</a:t>
            </a:r>
            <a:endParaRPr lang="zh-CN" altLang="en-US" sz="2400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MH_SubTitle_1"/>
          <p:cNvSpPr/>
          <p:nvPr>
            <p:custDataLst>
              <p:tags r:id="rId4"/>
            </p:custDataLst>
          </p:nvPr>
        </p:nvSpPr>
        <p:spPr>
          <a:xfrm>
            <a:off x="5015346" y="5248050"/>
            <a:ext cx="3900487" cy="574675"/>
          </a:xfrm>
          <a:prstGeom prst="roundRect">
            <a:avLst/>
          </a:prstGeom>
          <a:solidFill>
            <a:srgbClr val="00B0F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97000" anchor="ctr">
            <a:norm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zh-C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zh-CN" altLang="en-US" sz="2400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MH_SubTitle_1"/>
          <p:cNvSpPr/>
          <p:nvPr>
            <p:custDataLst>
              <p:tags r:id="rId5"/>
            </p:custDataLst>
          </p:nvPr>
        </p:nvSpPr>
        <p:spPr>
          <a:xfrm>
            <a:off x="4854211" y="2828027"/>
            <a:ext cx="3900487" cy="574675"/>
          </a:xfrm>
          <a:prstGeom prst="roundRect">
            <a:avLst/>
          </a:prstGeom>
          <a:solidFill>
            <a:srgbClr val="92D05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297000" anchor="ctr">
            <a:normAutofit fontScale="92500"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altLang="zh-CN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zh-C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zh-C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zh-CN" sz="24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zh-C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zh-CN" sz="2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endParaRPr lang="zh-CN" altLang="en-US" sz="2400" dirty="0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757055" y="2092036"/>
            <a:ext cx="2175163" cy="1608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862344" y="3700853"/>
            <a:ext cx="2277692" cy="1848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71" idx="1"/>
          </p:cNvCxnSpPr>
          <p:nvPr/>
        </p:nvCxnSpPr>
        <p:spPr>
          <a:xfrm>
            <a:off x="2737654" y="3714707"/>
            <a:ext cx="2277692" cy="6205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2862344" y="3115364"/>
            <a:ext cx="2069874" cy="5854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37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7" grpId="0" animBg="1"/>
      <p:bldP spid="15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H_Entry_1"/>
          <p:cNvSpPr/>
          <p:nvPr>
            <p:custDataLst>
              <p:tags r:id="rId1"/>
            </p:custDataLst>
          </p:nvPr>
        </p:nvSpPr>
        <p:spPr>
          <a:xfrm>
            <a:off x="-58674" y="372420"/>
            <a:ext cx="8377173" cy="54027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3000" b="1" spc="-300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28" y="289817"/>
            <a:ext cx="6210555" cy="705482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397438" y="1179574"/>
            <a:ext cx="8369832" cy="157812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(-2019) + (-550) + (-451)</a:t>
            </a:r>
          </a:p>
          <a:p>
            <a:pPr marL="457200" indent="-457200">
              <a:buAutoNum type="alphaLcParenR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(-2) + 5 + (-6) +9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97438" y="3148858"/>
            <a:ext cx="8369832" cy="1578126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AutoNum type="alphaLcParenR"/>
            </a:pP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(-2019) + (-550) + (-451) = (-2019) +  (-451) + (-550) 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400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= - (2019 +451) +(-550) = (-2700) + (-550) = -3250</a:t>
            </a:r>
          </a:p>
          <a:p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(-2) + 5 + (-6) +9 = -(2 + 6) + (5 + 9) = -8 + 14 = -6</a:t>
            </a:r>
          </a:p>
        </p:txBody>
      </p:sp>
      <p:pic>
        <p:nvPicPr>
          <p:cNvPr id="5122" name="Picture 2" descr="Không có mô tả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3" y="1568455"/>
            <a:ext cx="7035470" cy="445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2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282" y="0"/>
            <a:ext cx="9144000" cy="31003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58923"/>
              </p:ext>
            </p:extLst>
          </p:nvPr>
        </p:nvGraphicFramePr>
        <p:xfrm>
          <a:off x="1114426" y="4528575"/>
          <a:ext cx="7829552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791"/>
                <a:gridCol w="2931486"/>
                <a:gridCol w="334327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 Nửa</a:t>
                      </a:r>
                      <a:r>
                        <a:rPr lang="en-US" sz="3200" baseline="0" smtClean="0"/>
                        <a:t> đầu tháng 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Nửa</a:t>
                      </a:r>
                      <a:r>
                        <a:rPr lang="en-US" sz="3200" baseline="0" smtClean="0"/>
                        <a:t> tháng  sau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Tiền lãi</a:t>
                      </a:r>
                      <a:endParaRPr lang="en-US" sz="3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 </a:t>
                      </a:r>
                      <a:r>
                        <a:rPr lang="en-US" sz="3200" smtClean="0">
                          <a:solidFill>
                            <a:srgbClr val="FF0000"/>
                          </a:solidFill>
                        </a:rPr>
                        <a:t>5  triệu</a:t>
                      </a:r>
                      <a:r>
                        <a:rPr lang="en-US" sz="3200" baseline="0" smtClean="0">
                          <a:solidFill>
                            <a:srgbClr val="FF0000"/>
                          </a:solidFill>
                        </a:rPr>
                        <a:t> đồng</a:t>
                      </a:r>
                      <a:endParaRPr lang="en-US" sz="32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mtClean="0"/>
                        <a:t>(-</a:t>
                      </a:r>
                      <a:r>
                        <a:rPr lang="en-US" sz="3200" baseline="0" smtClean="0"/>
                        <a:t> 2) triệu đồng</a:t>
                      </a:r>
                      <a:endParaRPr lang="en-US" sz="320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285876" y="3059758"/>
            <a:ext cx="7858124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32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hiểu : Lỗ </a:t>
            </a:r>
            <a:r>
              <a:rPr lang="nl-NL" sz="32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triệu nghĩa là lãi (-2) triệu</a:t>
            </a:r>
            <a:endParaRPr lang="en-US" sz="32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00391"/>
            <a:ext cx="1543051" cy="646331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smtClean="0"/>
              <a:t>Gợi ý:</a:t>
            </a:r>
            <a:endParaRPr lang="en-US" sz="3600"/>
          </a:p>
        </p:txBody>
      </p:sp>
      <p:sp>
        <p:nvSpPr>
          <p:cNvPr id="7" name="Rectangle 6"/>
          <p:cNvSpPr/>
          <p:nvPr/>
        </p:nvSpPr>
        <p:spPr>
          <a:xfrm>
            <a:off x="13120" y="5964413"/>
            <a:ext cx="9437199" cy="823752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360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Hỏi: Cửa </a:t>
            </a:r>
            <a:r>
              <a:rPr lang="nl-NL" sz="360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 đó lãi </a:t>
            </a:r>
            <a:r>
              <a:rPr lang="nl-NL" sz="360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hay lỗ bao nhiêu triệu đồng?</a:t>
            </a:r>
            <a:endParaRPr lang="en-US" sz="360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69" y="142873"/>
            <a:ext cx="475773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/>
              <a:t>4. PHÉP TRỪ SỐ NGUYÊN</a:t>
            </a:r>
            <a:endParaRPr lang="en-US" sz="3200"/>
          </a:p>
        </p:txBody>
      </p:sp>
      <p:sp>
        <p:nvSpPr>
          <p:cNvPr id="10" name="Rectangle 9"/>
          <p:cNvSpPr/>
          <p:nvPr/>
        </p:nvSpPr>
        <p:spPr>
          <a:xfrm>
            <a:off x="0" y="3915224"/>
            <a:ext cx="91380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smtClean="0">
                <a:latin typeface="Times New Roman" pitchFamily="18" charset="0"/>
              </a:rPr>
              <a:t>Bảng </a:t>
            </a:r>
            <a:r>
              <a:rPr lang="en-US" sz="3200" b="1">
                <a:latin typeface="Times New Roman" pitchFamily="18" charset="0"/>
              </a:rPr>
              <a:t>ghi lại </a:t>
            </a:r>
            <a:r>
              <a:rPr lang="en-US" sz="3200" b="1" smtClean="0">
                <a:latin typeface="Times New Roman" pitchFamily="18" charset="0"/>
              </a:rPr>
              <a:t>số TIỀN LÃI của một của hàng bán lẻ 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424864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0"/>
            <a:ext cx="9144000" cy="20288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8" name="Rectangle 7"/>
          <p:cNvSpPr/>
          <p:nvPr/>
        </p:nvSpPr>
        <p:spPr>
          <a:xfrm>
            <a:off x="-28575" y="2862262"/>
            <a:ext cx="9144000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 u="sng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1</a:t>
            </a:r>
            <a:r>
              <a:rPr lang="nl-NL" sz="20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nl-NL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 </a:t>
            </a: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tiền lãi và số tiền lỗ là: </a:t>
            </a:r>
            <a:r>
              <a:rPr lang="nl-NL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................( </a:t>
            </a: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 đồng</a:t>
            </a:r>
            <a:r>
              <a:rPr lang="nl-NL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</a:t>
            </a:r>
            <a:r>
              <a:rPr lang="nl-NL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Vậy </a:t>
            </a:r>
            <a:r>
              <a:rPr lang="nl-NL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 hàng đó lãi </a:t>
            </a:r>
            <a:r>
              <a:rPr lang="nl-NL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.... </a:t>
            </a:r>
            <a:r>
              <a:rPr lang="nl-NL" sz="40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triệu đồng</a:t>
            </a:r>
            <a:r>
              <a:rPr lang="nl-NL" sz="40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857452"/>
            <a:ext cx="9144000" cy="2000548"/>
          </a:xfrm>
          <a:prstGeom prst="rect">
            <a:avLst/>
          </a:prstGeom>
          <a:solidFill>
            <a:srgbClr val="43E5ED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4400" u="sng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 2</a:t>
            </a:r>
            <a:r>
              <a:rPr lang="nl-NL" sz="44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 </a:t>
            </a:r>
            <a:r>
              <a:rPr lang="nl-NL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Lỗ </a:t>
            </a:r>
            <a:r>
              <a:rPr lang="nl-NL" sz="32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triệu nghĩa là lãi (-2) triệu</a:t>
            </a:r>
            <a:endParaRPr lang="en-US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Vậy </a:t>
            </a:r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 hàng đó </a:t>
            </a:r>
            <a:r>
              <a:rPr lang="nl-NL" sz="32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lãi .......................(triệu </a:t>
            </a:r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đồng)</a:t>
            </a:r>
            <a:endParaRPr lang="en-US" sz="3200" b="1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57872" y="3914829"/>
            <a:ext cx="48575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/>
              <a:t>3</a:t>
            </a:r>
            <a:endParaRPr lang="en-US" sz="4000"/>
          </a:p>
        </p:txBody>
      </p:sp>
      <p:sp>
        <p:nvSpPr>
          <p:cNvPr id="7" name="TextBox 6"/>
          <p:cNvSpPr txBox="1"/>
          <p:nvPr/>
        </p:nvSpPr>
        <p:spPr>
          <a:xfrm>
            <a:off x="4338655" y="6092812"/>
            <a:ext cx="229074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/>
              <a:t>5 + (-2)=3</a:t>
            </a:r>
            <a:endParaRPr lang="en-US" sz="4000"/>
          </a:p>
        </p:txBody>
      </p:sp>
      <p:sp>
        <p:nvSpPr>
          <p:cNvPr id="9" name="TextBox 8"/>
          <p:cNvSpPr txBox="1"/>
          <p:nvPr/>
        </p:nvSpPr>
        <p:spPr>
          <a:xfrm>
            <a:off x="5629277" y="2887645"/>
            <a:ext cx="138587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smtClean="0"/>
              <a:t>5-2=3</a:t>
            </a:r>
            <a:endParaRPr lang="en-US" sz="4000"/>
          </a:p>
        </p:txBody>
      </p:sp>
      <p:pic>
        <p:nvPicPr>
          <p:cNvPr id="10" name="Picture 22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1717588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91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  <p:bldP spid="2" grpId="0" animBg="1"/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1" y="184296"/>
            <a:ext cx="3517757" cy="1784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23" y="2093322"/>
            <a:ext cx="9248932" cy="21670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0328" y="4565219"/>
            <a:ext cx="7920892" cy="1569660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Ví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dụ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4:                 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a, 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-10= 7 + (-10) = - (10-7 )= -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Trở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HD7: Ta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5- 2=5 + (-2)=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nl-NL" sz="2400" dirty="0" smtClean="0">
              <a:solidFill>
                <a:srgbClr val="FF0000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r>
              <a:rPr lang="nl-NL" sz="2400" dirty="0" smtClean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Vậy 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cửa hàng đó lãi </a:t>
            </a:r>
            <a:r>
              <a:rPr lang="nl-NL" sz="2400" dirty="0" smtClean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3 triệu </a:t>
            </a:r>
            <a:r>
              <a:rPr lang="nl-NL" sz="2400" dirty="0">
                <a:solidFill>
                  <a:srgbClr val="FF0000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đồng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86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1600214"/>
            <a:ext cx="7929559" cy="1995646"/>
          </a:xfrm>
          <a:ln w="28575">
            <a:solidFill>
              <a:srgbClr val="FFC000"/>
            </a:solidFill>
          </a:ln>
        </p:spPr>
        <p:txBody>
          <a:bodyPr>
            <a:noAutofit/>
          </a:bodyPr>
          <a:lstStyle/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5</a:t>
            </a:r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các hiệu sau:                   </a:t>
            </a:r>
            <a:br>
              <a:rPr lang="en-US" sz="4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  5 - (-3)         b, (-7) - 8</a:t>
            </a:r>
            <a:endParaRPr lang="en-US" sz="4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9" descr="1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4" y="1757352"/>
            <a:ext cx="1057275" cy="1289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42873"/>
            <a:ext cx="680085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/>
              <a:t>QUY TẮC TRỪ HAI SỐ NGUYÊN : SGK.71</a:t>
            </a:r>
            <a:endParaRPr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2661096" y="770364"/>
            <a:ext cx="398621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.VnArial" pitchFamily="34" charset="0"/>
              </a:rPr>
              <a:t>a-b = a + (-b)</a:t>
            </a:r>
            <a:endParaRPr lang="en-US" sz="480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050" y="4014788"/>
            <a:ext cx="7029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/>
              <a:t>GIẢI: </a:t>
            </a:r>
          </a:p>
          <a:p>
            <a:pPr marL="742950" indent="-742950">
              <a:buAutoNum type="alphaLcParenR"/>
            </a:pPr>
            <a:r>
              <a:rPr lang="en-US" sz="4000" smtClean="0"/>
              <a:t>5- (-3) = 5 </a:t>
            </a:r>
            <a:r>
              <a:rPr lang="en-US" sz="4000" smtClean="0">
                <a:solidFill>
                  <a:srgbClr val="FF0000"/>
                </a:solidFill>
              </a:rPr>
              <a:t>+ 3 </a:t>
            </a:r>
            <a:r>
              <a:rPr lang="en-US" sz="4000" smtClean="0"/>
              <a:t>=  </a:t>
            </a:r>
            <a:r>
              <a:rPr lang="en-US" sz="4000" b="1" smtClean="0"/>
              <a:t>8</a:t>
            </a:r>
          </a:p>
          <a:p>
            <a:pPr marL="742950" indent="-742950">
              <a:buAutoNum type="alphaLcParenR"/>
            </a:pPr>
            <a:r>
              <a:rPr lang="en-US" sz="4000" smtClean="0"/>
              <a:t> (-7) – 8 = (-7) +</a:t>
            </a:r>
            <a:r>
              <a:rPr lang="en-US" sz="4000" smtClean="0">
                <a:solidFill>
                  <a:srgbClr val="FF0000"/>
                </a:solidFill>
              </a:rPr>
              <a:t>(-8 ) </a:t>
            </a:r>
            <a:r>
              <a:rPr lang="en-US" sz="4000" smtClean="0"/>
              <a:t>= </a:t>
            </a:r>
            <a:r>
              <a:rPr lang="en-US" sz="4000" b="1" smtClean="0"/>
              <a:t>-15</a:t>
            </a:r>
            <a:endParaRPr lang="en-US" sz="4000" b="1"/>
          </a:p>
        </p:txBody>
      </p:sp>
      <p:pic>
        <p:nvPicPr>
          <p:cNvPr id="12" name="Picture 22" descr="Book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3241588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05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6527" y="3921965"/>
            <a:ext cx="8515350" cy="2246769"/>
          </a:xfrm>
          <a:prstGeom prst="rect">
            <a:avLst/>
          </a:prstGeom>
          <a:solidFill>
            <a:srgbClr val="92D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3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Nhiệt độ bên ngoài của một máy bay ở độ cao 10 000 m là          . Khi hạ cánh, nhiệt độ ở sân bay là          .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Hỏi nhiệt độ bên ngoài của máy bay khi ở độ cao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10 000 m và khi hạ cánh chênh lệch bao nhiêu độ C?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252412"/>
              </p:ext>
            </p:extLst>
          </p:nvPr>
        </p:nvGraphicFramePr>
        <p:xfrm>
          <a:off x="774701" y="4854876"/>
          <a:ext cx="857127" cy="380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Equation" r:id="rId3" imgW="457200" imgH="203040" progId="Equation.DSMT4">
                  <p:embed/>
                </p:oleObj>
              </mc:Choice>
              <mc:Fallback>
                <p:oleObj name="Equation" r:id="rId3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4701" y="4854876"/>
                        <a:ext cx="857127" cy="3809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685806"/>
              </p:ext>
            </p:extLst>
          </p:nvPr>
        </p:nvGraphicFramePr>
        <p:xfrm>
          <a:off x="6647308" y="4841661"/>
          <a:ext cx="763831" cy="40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Equation" r:id="rId5" imgW="380880" imgH="203040" progId="Equation.DSMT4">
                  <p:embed/>
                </p:oleObj>
              </mc:Choice>
              <mc:Fallback>
                <p:oleObj name="Equation" r:id="rId5" imgW="380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47308" y="4841661"/>
                        <a:ext cx="763831" cy="407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9" descr="1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6168734"/>
            <a:ext cx="1271588" cy="689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96527" y="0"/>
            <a:ext cx="8515350" cy="3970318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Bản tin dự báo thời tiết 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Nhiệt độ buổi sáng 14/11/2022 ở thành phố tuyên Quang là          .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buổi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 ở thành phố này đó hôm ấy là   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Hỏi nhiệt độ chênh lệch giữa buổi sáng và buổi chiều là bao nhiêu độ C?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 :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chênh lệch giữa buổi sáng và buổi chiều </a:t>
            </a:r>
            <a:r>
              <a:rPr lang="en-US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</a:p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059629"/>
              </p:ext>
            </p:extLst>
          </p:nvPr>
        </p:nvGraphicFramePr>
        <p:xfrm>
          <a:off x="850900" y="890588"/>
          <a:ext cx="738187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Equation" r:id="rId8" imgW="368280" imgH="203040" progId="Equation.DSMT4">
                  <p:embed/>
                </p:oleObj>
              </mc:Choice>
              <mc:Fallback>
                <p:oleObj name="Equation" r:id="rId8" imgW="3682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890588"/>
                        <a:ext cx="738187" cy="4079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216008"/>
              </p:ext>
            </p:extLst>
          </p:nvPr>
        </p:nvGraphicFramePr>
        <p:xfrm>
          <a:off x="905320" y="1245502"/>
          <a:ext cx="1054100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Equation" r:id="rId10" imgW="368280" imgH="203040" progId="Equation.DSMT4">
                  <p:embed/>
                </p:oleObj>
              </mc:Choice>
              <mc:Fallback>
                <p:oleObj name="Equation" r:id="rId10" imgW="3682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5320" y="1245502"/>
                        <a:ext cx="1054100" cy="617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786501"/>
              </p:ext>
            </p:extLst>
          </p:nvPr>
        </p:nvGraphicFramePr>
        <p:xfrm>
          <a:off x="1985963" y="2938463"/>
          <a:ext cx="2798762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Equation" r:id="rId12" imgW="977760" imgH="228600" progId="Equation.DSMT4">
                  <p:embed/>
                </p:oleObj>
              </mc:Choice>
              <mc:Fallback>
                <p:oleObj name="Equation" r:id="rId12" imgW="97776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963" y="2938463"/>
                        <a:ext cx="2798762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12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3640" y="860726"/>
            <a:ext cx="8515350" cy="2246769"/>
          </a:xfrm>
          <a:prstGeom prst="rect">
            <a:avLst/>
          </a:prstGeom>
          <a:solidFill>
            <a:srgbClr val="92D050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3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Nhiệt độ bên ngoài của một máy bay ở độ cao 10 000 m là          . Khi hạ cánh, nhiệt độ ở sân bay là          .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Hỏi nhiệt độ bên ngoài của máy bay khi ở độ cao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10 000 m và khi hạ cánh chênh lệch bao nhiêu độ C?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800159"/>
              </p:ext>
            </p:extLst>
          </p:nvPr>
        </p:nvGraphicFramePr>
        <p:xfrm>
          <a:off x="646111" y="1793637"/>
          <a:ext cx="857127" cy="380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3" imgW="457200" imgH="203040" progId="Equation.DSMT4">
                  <p:embed/>
                </p:oleObj>
              </mc:Choice>
              <mc:Fallback>
                <p:oleObj name="Equation" r:id="rId3" imgW="457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111" y="1793637"/>
                        <a:ext cx="857127" cy="38094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20450"/>
              </p:ext>
            </p:extLst>
          </p:nvPr>
        </p:nvGraphicFramePr>
        <p:xfrm>
          <a:off x="6444215" y="1780422"/>
          <a:ext cx="763831" cy="40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5" imgW="380880" imgH="203040" progId="Equation.DSMT4">
                  <p:embed/>
                </p:oleObj>
              </mc:Choice>
              <mc:Fallback>
                <p:oleObj name="Equation" r:id="rId5" imgW="380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44215" y="1780422"/>
                        <a:ext cx="763831" cy="40737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9" descr="13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046" y="3085986"/>
            <a:ext cx="1896618" cy="106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142873"/>
            <a:ext cx="680085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/>
              <a:t>QUY TẮC TRỪ HAI SỐ NGUYÊN : SGK.65</a:t>
            </a:r>
            <a:endParaRPr lang="en-US" sz="3200"/>
          </a:p>
        </p:txBody>
      </p:sp>
      <p:sp>
        <p:nvSpPr>
          <p:cNvPr id="11" name="TextBox 10"/>
          <p:cNvSpPr txBox="1"/>
          <p:nvPr/>
        </p:nvSpPr>
        <p:spPr>
          <a:xfrm>
            <a:off x="5214940" y="14281"/>
            <a:ext cx="398621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smtClean="0">
                <a:solidFill>
                  <a:srgbClr val="FF0000"/>
                </a:solidFill>
                <a:latin typeface=".VnArial" pitchFamily="34" charset="0"/>
              </a:rPr>
              <a:t>a-b = a + (-b)</a:t>
            </a:r>
            <a:endParaRPr lang="en-US" sz="480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7945" y="4457700"/>
            <a:ext cx="8672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>
                <a:solidFill>
                  <a:srgbClr val="FF0000"/>
                </a:solidFill>
                <a:latin typeface="+mj-lt"/>
              </a:rPr>
              <a:t>Nhiệt độ bên ngoài của máy bay ở độ cao 10 000m và khi hạ cánh chênh lệch nhau</a:t>
            </a:r>
            <a:r>
              <a:rPr lang="vi-VN" sz="4000" smtClean="0">
                <a:latin typeface="+mj-lt"/>
              </a:rPr>
              <a:t>:</a:t>
            </a:r>
            <a:endParaRPr lang="en-US" sz="400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7945" y="3488204"/>
            <a:ext cx="1214438" cy="7078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smtClean="0"/>
              <a:t>GIẢI: </a:t>
            </a:r>
          </a:p>
        </p:txBody>
      </p:sp>
      <p:pic>
        <p:nvPicPr>
          <p:cNvPr id="12" name="Picture 22" descr="Book-09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58" y="2933700"/>
            <a:ext cx="1371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6321" y="5791842"/>
            <a:ext cx="409301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27 – (-48) = 75 (</a:t>
            </a:r>
            <a:r>
              <a:rPr lang="en-US" sz="4000" b="1" baseline="30000">
                <a:solidFill>
                  <a:srgbClr val="FF0000"/>
                </a:solidFill>
              </a:rPr>
              <a:t>o</a:t>
            </a:r>
            <a:r>
              <a:rPr lang="en-US" sz="4000" b="1">
                <a:solidFill>
                  <a:srgbClr val="FF0000"/>
                </a:solidFill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72792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99600" y="0"/>
            <a:ext cx="8214616" cy="3792512"/>
          </a:xfrm>
          <a:prstGeom prst="rect">
            <a:avLst/>
          </a:prstGeom>
          <a:solidFill>
            <a:srgbClr val="FFFF00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3.12/SGK.66</a:t>
            </a:r>
          </a:p>
          <a:p>
            <a:r>
              <a:rPr 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 hiện các phép trừ sau:                   </a:t>
            </a:r>
            <a:br>
              <a:rPr lang="en-US" sz="4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  9-(-2)          b, (-7) - 4</a:t>
            </a:r>
          </a:p>
          <a:p>
            <a:r>
              <a:rPr lang="en-US" sz="4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, 27-30          d,</a:t>
            </a:r>
            <a:r>
              <a:rPr 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(-63) - (-15</a:t>
            </a:r>
            <a:r>
              <a:rPr lang="en-US" sz="4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0013" y="371488"/>
            <a:ext cx="8714203" cy="671512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3.12/SGK.66</a:t>
            </a:r>
          </a:p>
          <a:p>
            <a:r>
              <a:rPr lang="en-US" sz="480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480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hực hiện các phép trừ sau: </a:t>
            </a:r>
            <a:r>
              <a:rPr lang="en-US" sz="4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Đáp án        -         điểm            </a:t>
            </a:r>
            <a:br>
              <a:rPr lang="en-US" sz="48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  9-(-2) =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+2  =11                            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 điểm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……………………………………………………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(-7) – 4 =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)+(-4) 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-11                   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……………………………………………………...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, 27-30 =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27+ (-30)                             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2,5 điểm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=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(30-27)= -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……………………………………………………...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(-63) - (-15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=(-</a:t>
            </a:r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63) +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                     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2,5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</a:p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=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(63-15) = -48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072188" y="1485901"/>
            <a:ext cx="0" cy="53720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00013" y="1485901"/>
            <a:ext cx="87142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0" y="2195513"/>
            <a:ext cx="8701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40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662930"/>
              </p:ext>
            </p:extLst>
          </p:nvPr>
        </p:nvGraphicFramePr>
        <p:xfrm>
          <a:off x="0" y="1528763"/>
          <a:ext cx="9144000" cy="477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777423">
                <a:tc>
                  <a:txBody>
                    <a:bodyPr/>
                    <a:lstStyle/>
                    <a:p>
                      <a:endParaRPr lang="en-US" smtClean="0"/>
                    </a:p>
                    <a:p>
                      <a:r>
                        <a:rPr lang="en-US" smtClean="0"/>
                        <a:t>-</a:t>
                      </a:r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 smtClean="0"/>
                    </a:p>
                    <a:p>
                      <a:endParaRPr lang="en-US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sử</a:t>
                      </a:r>
                      <a:r>
                        <a:rPr lang="en-US" sz="2400" baseline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dụng được các quy tắc  cộng ,trừ số nguyên để giải các tập , cũng như các tình huống đơn giản liên quan đến các quy tắc tính toán đến số nguyên trong đời sống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400" baseline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baseline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-Thực hiện các phép tính bằng cách vận dụng linh hoạt các tính chất của phép cộng</a:t>
                      </a:r>
                      <a:endParaRPr lang="en-US" sz="240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57263" y="805666"/>
            <a:ext cx="2643188" cy="707886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smtClean="0"/>
              <a:t>EM ĐÃ HỌC</a:t>
            </a:r>
            <a:endParaRPr lang="en-US" sz="4000"/>
          </a:p>
        </p:txBody>
      </p:sp>
      <p:sp>
        <p:nvSpPr>
          <p:cNvPr id="6" name="TextBox 5"/>
          <p:cNvSpPr txBox="1"/>
          <p:nvPr/>
        </p:nvSpPr>
        <p:spPr>
          <a:xfrm>
            <a:off x="5329237" y="498991"/>
            <a:ext cx="2414588" cy="5847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chemeClr val="bg1"/>
                </a:solidFill>
              </a:rPr>
              <a:t>EM CÓ THỂ</a:t>
            </a:r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46454" y="4976365"/>
            <a:ext cx="455771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smtClean="0"/>
              <a:t>4. TRỪ HAI SỐ NGUYÊN </a:t>
            </a:r>
          </a:p>
          <a:p>
            <a:pPr algn="ctr"/>
            <a:r>
              <a:rPr lang="en-US" sz="3200" smtClean="0"/>
              <a:t>a – b = a + (-b) </a:t>
            </a:r>
            <a:endParaRPr lang="en-US" sz="320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7208" y="3862347"/>
            <a:ext cx="4879222" cy="7054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2865" y="2538250"/>
            <a:ext cx="4521996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513552"/>
            <a:ext cx="4400551" cy="78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9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3" y="1078646"/>
            <a:ext cx="7339847" cy="690627"/>
          </a:xfrm>
        </p:spPr>
      </p:pic>
      <p:sp>
        <p:nvSpPr>
          <p:cNvPr id="10" name="Rectangle 9"/>
          <p:cNvSpPr/>
          <p:nvPr/>
        </p:nvSpPr>
        <p:spPr>
          <a:xfrm>
            <a:off x="919774" y="6159433"/>
            <a:ext cx="350333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 A biểu diễn số -3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14" y="4509578"/>
            <a:ext cx="5479712" cy="164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2" y="1714500"/>
            <a:ext cx="7339848" cy="26288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4" y="214032"/>
            <a:ext cx="6482142" cy="67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37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H_Entry_1"/>
          <p:cNvSpPr/>
          <p:nvPr>
            <p:custDataLst>
              <p:tags r:id="rId1"/>
            </p:custDataLst>
          </p:nvPr>
        </p:nvSpPr>
        <p:spPr>
          <a:xfrm>
            <a:off x="-58674" y="372420"/>
            <a:ext cx="8377173" cy="540276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endParaRPr lang="zh-CN" altLang="en-US" sz="3000" b="1" spc="-300" dirty="0">
              <a:solidFill>
                <a:schemeClr val="accent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72747" y="123633"/>
            <a:ext cx="8369832" cy="789063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Kiểm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phút</a:t>
            </a:r>
            <a:endParaRPr lang="en-US" sz="28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75765" y="1803674"/>
            <a:ext cx="8369832" cy="2352689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(-115) + (-25)	2. (-30) + (-24)	3. 1230 + 236</a:t>
            </a:r>
          </a:p>
          <a:p>
            <a:pPr marL="457200" indent="-457200">
              <a:buAutoNum type="arabicPeriod" startAt="4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(-15) + 8		5. (-10) + 17		6. 20 + (-27)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(-13) + (-10) + (-17)	8.  (-5) - 7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11 – (10)		10. (-7) – (-15)</a:t>
            </a:r>
          </a:p>
        </p:txBody>
      </p:sp>
    </p:spTree>
    <p:extLst>
      <p:ext uri="{BB962C8B-B14F-4D97-AF65-F5344CB8AC3E}">
        <p14:creationId xmlns:p14="http://schemas.microsoft.com/office/powerpoint/2010/main" val="168155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AutoShape 2" descr="Bouquet"/>
          <p:cNvSpPr>
            <a:spLocks noChangeArrowheads="1"/>
          </p:cNvSpPr>
          <p:nvPr/>
        </p:nvSpPr>
        <p:spPr bwMode="auto">
          <a:xfrm>
            <a:off x="609600" y="457200"/>
            <a:ext cx="7848600" cy="5943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BEF397"/>
              </a:gs>
              <a:gs pos="50000">
                <a:srgbClr val="D5F6C0"/>
              </a:gs>
              <a:gs pos="100000">
                <a:srgbClr val="EAFAE0"/>
              </a:gs>
            </a:gsLst>
            <a:lin ang="10800000" scaled="1"/>
          </a:gra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buFont typeface="Arial" pitchFamily="34" charset="0"/>
              <a:buNone/>
            </a:pPr>
            <a:endParaRPr lang="en-US" altLang="en-US"/>
          </a:p>
        </p:txBody>
      </p:sp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1752600" y="1600200"/>
            <a:ext cx="65913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2800" b="1" i="1">
                <a:solidFill>
                  <a:srgbClr val="FF0000"/>
                </a:solidFill>
              </a:rPr>
              <a:t>Dặn dò :</a:t>
            </a:r>
            <a:r>
              <a:rPr lang="en-US" altLang="en-US" sz="2800" b="1" i="1">
                <a:solidFill>
                  <a:srgbClr val="FF0066"/>
                </a:solidFill>
              </a:rPr>
              <a:t> </a:t>
            </a:r>
            <a:endParaRPr lang="en-US" altLang="en-US" sz="2800" b="1" i="1" smtClean="0">
              <a:solidFill>
                <a:srgbClr val="FF00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6600FF"/>
                </a:solidFill>
              </a:rPr>
              <a:t>*  Học lại toàn bộ kiến thức của bài học</a:t>
            </a:r>
          </a:p>
          <a:p>
            <a:pPr algn="ctr" eaLnBrk="1" hangingPunct="1">
              <a:spcBef>
                <a:spcPct val="50000"/>
              </a:spcBef>
              <a:buFont typeface="Arial" pitchFamily="34" charset="0"/>
              <a:buNone/>
            </a:pPr>
            <a:endParaRPr lang="en-US" altLang="en-US" sz="2800" b="1" i="1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+ L</a:t>
            </a:r>
            <a:r>
              <a:rPr lang="en-US" altLang="en-US" sz="2800" b="1" smtClean="0">
                <a:solidFill>
                  <a:srgbClr val="0000FF"/>
                </a:solidFill>
              </a:rPr>
              <a:t>àm các Bài tập 3.9; 3.10;3.11;3.12; 3.13; 3.15; 3.16; 3.17/ SGK.66</a:t>
            </a:r>
          </a:p>
          <a:p>
            <a:pPr>
              <a:spcBef>
                <a:spcPct val="50000"/>
              </a:spcBef>
            </a:pPr>
            <a:r>
              <a:rPr lang="en-US" sz="2800" smtClean="0">
                <a:solidFill>
                  <a:srgbClr val="6600FF"/>
                </a:solidFill>
              </a:rPr>
              <a:t>- Chuẩn </a:t>
            </a:r>
            <a:r>
              <a:rPr lang="en-US" sz="2800">
                <a:solidFill>
                  <a:srgbClr val="6600FF"/>
                </a:solidFill>
              </a:rPr>
              <a:t>bị trước </a:t>
            </a:r>
            <a:endParaRPr lang="en-US" altLang="en-US" sz="2800" b="1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buFont typeface="Arial" pitchFamily="34" charset="0"/>
              <a:buNone/>
            </a:pPr>
            <a:r>
              <a:rPr lang="en-US" altLang="en-US" sz="2800" b="1">
                <a:solidFill>
                  <a:srgbClr val="0000FF"/>
                </a:solidFill>
              </a:rPr>
              <a:t>+ Tiết sau : “ </a:t>
            </a:r>
            <a:r>
              <a:rPr lang="en-US" altLang="en-US" sz="2800" b="1" smtClean="0">
                <a:solidFill>
                  <a:srgbClr val="0000FF"/>
                </a:solidFill>
              </a:rPr>
              <a:t>QUY TẮC DẤU NGOẶC” </a:t>
            </a:r>
            <a:endParaRPr lang="en-US" altLang="en-US" sz="2800" b="1">
              <a:solidFill>
                <a:srgbClr val="0000FF"/>
              </a:solidFill>
            </a:endParaRPr>
          </a:p>
        </p:txBody>
      </p:sp>
      <p:sp>
        <p:nvSpPr>
          <p:cNvPr id="4" name="AutoShape 4" descr="Parchment"/>
          <p:cNvSpPr>
            <a:spLocks noChangeArrowheads="1"/>
          </p:cNvSpPr>
          <p:nvPr/>
        </p:nvSpPr>
        <p:spPr bwMode="auto">
          <a:xfrm>
            <a:off x="1600200" y="609600"/>
            <a:ext cx="6324600" cy="1447800"/>
          </a:xfrm>
          <a:prstGeom prst="cloudCallout">
            <a:avLst>
              <a:gd name="adj1" fmla="val -45907"/>
              <a:gd name="adj2" fmla="val 1000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>
                <a:solidFill>
                  <a:srgbClr val="FF0066"/>
                </a:solidFill>
                <a:latin typeface="Times New Roman" pitchFamily="18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2097968019"/>
      </p:ext>
    </p:extLst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0470" y="3256738"/>
            <a:ext cx="8369832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148177" y="393700"/>
            <a:ext cx="2540" cy="91866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694370" y="203361"/>
            <a:ext cx="8369832" cy="57642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 HAI SỐ NGUYÊN CÙNG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85232" y="2717116"/>
            <a:ext cx="8369832" cy="57642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 HAI SỐ NGUYÊN KHÁC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41300" y="511174"/>
            <a:ext cx="0" cy="81703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41300" y="520699"/>
            <a:ext cx="11303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39700" y="393700"/>
            <a:ext cx="12319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1300" y="1318717"/>
            <a:ext cx="13916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1300" y="1414947"/>
            <a:ext cx="13916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41300" y="1419612"/>
            <a:ext cx="8255" cy="156368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48177" y="1304587"/>
            <a:ext cx="0" cy="17630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49555" y="2983292"/>
            <a:ext cx="13916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40600" y="3077165"/>
            <a:ext cx="15329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06924" y="5541512"/>
            <a:ext cx="8338613" cy="5764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 TRỪ HAI SỐ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30005" y="6100044"/>
                <a:ext cx="80518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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Muốn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trừ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dirty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dirty="0" smtClean="0">
                    <a:solidFill>
                      <a:schemeClr val="accent5">
                        <a:lumMod val="50000"/>
                      </a:schemeClr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chemeClr val="accent5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05" y="6100044"/>
                <a:ext cx="8051800" cy="507831"/>
              </a:xfrm>
              <a:prstGeom prst="rect">
                <a:avLst/>
              </a:prstGeom>
              <a:blipFill rotWithShape="0">
                <a:blip r:embed="rId2"/>
                <a:stretch>
                  <a:fillRect l="-606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>
            <a:off x="148177" y="3066148"/>
            <a:ext cx="0" cy="277459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49555" y="3077165"/>
            <a:ext cx="0" cy="266262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56965" y="5727816"/>
            <a:ext cx="139169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38839" y="5837211"/>
            <a:ext cx="278956" cy="972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473591" y="785599"/>
            <a:ext cx="87195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</a:t>
            </a:r>
            <a:r>
              <a:rPr lang="en-US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 như sau: 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Bước1. Bỏ dấu “ - ’’ trước mỗi số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Tính tổng của các số nguyên âm nhận được ở Bước 1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3. Thêm dấu “ - ”trước kết quả nhận được ở Bước 2, ta có tổng cần tìm.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380470" y="3803107"/>
            <a:ext cx="87416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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nhau, ta làm như sau: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1. Bỏ dấu “ - ” trước số nguyên âm, giữ nguyên số còn lại.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2. Trong hai số nguyên dương nhận được ở Bước 1, lấy số lớn hơn trừ đi 1 số nhỏ hơn.</a:t>
            </a:r>
          </a:p>
          <a:p>
            <a:pPr algn="just">
              <a:lnSpc>
                <a:spcPct val="150000"/>
              </a:lnSpc>
            </a:pPr>
            <a:r>
              <a:rPr lang="en-US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3. Cho hiệu vừa nhận được dấu ban đầu của số lớn hơn ở Bước 2, ta có tổng cần tìm.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9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  <p:bldP spid="36" grpId="0" animBg="1"/>
      <p:bldP spid="37" grpId="0"/>
      <p:bldP spid="27" grpId="0"/>
      <p:bldP spid="3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" r="9280"/>
          <a:stretch/>
        </p:blipFill>
        <p:spPr>
          <a:xfrm>
            <a:off x="-11017" y="0"/>
            <a:ext cx="4472848" cy="6858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447776" y="1325860"/>
                <a:ext cx="720000" cy="72000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76" y="1325860"/>
                <a:ext cx="720000" cy="720000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627546" y="2716913"/>
                <a:ext cx="720000" cy="72000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46" y="2716913"/>
                <a:ext cx="720000" cy="720000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897320" y="2829504"/>
                <a:ext cx="720000" cy="720000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001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320" y="2829504"/>
                <a:ext cx="720000" cy="720000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3630509" y="1920590"/>
                <a:ext cx="720000" cy="720000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0509" y="1920590"/>
                <a:ext cx="720000" cy="720000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3376081" y="946994"/>
                <a:ext cx="720000" cy="720000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60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081" y="946994"/>
                <a:ext cx="720000" cy="720000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1156868" y="715113"/>
                <a:ext cx="720000" cy="720000"/>
              </a:xfrm>
              <a:prstGeom prst="ellipse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868" y="715113"/>
                <a:ext cx="720000" cy="720000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val 23"/>
              <p:cNvSpPr/>
              <p:nvPr/>
            </p:nvSpPr>
            <p:spPr>
              <a:xfrm>
                <a:off x="2803226" y="395013"/>
                <a:ext cx="720000" cy="72000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Oval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3226" y="395013"/>
                <a:ext cx="720000" cy="720000"/>
              </a:xfrm>
              <a:prstGeom prst="ellipse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57343" y="2363263"/>
                <a:ext cx="1814750" cy="55399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54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43" y="2363263"/>
                <a:ext cx="1814750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857343" y="5006068"/>
                <a:ext cx="1493910" cy="55399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 dirty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20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i="1" dirty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43" y="5006068"/>
                <a:ext cx="1493910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val 26"/>
              <p:cNvSpPr/>
              <p:nvPr/>
            </p:nvSpPr>
            <p:spPr>
              <a:xfrm>
                <a:off x="1581138" y="1495432"/>
                <a:ext cx="720000" cy="720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1">
                <a:schemeClr val="accent5"/>
              </a:lnRef>
              <a:fillRef idx="1002">
                <a:schemeClr val="lt2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Oval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138" y="1495432"/>
                <a:ext cx="720000" cy="720000"/>
              </a:xfrm>
              <a:prstGeom prst="ellipse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857343" y="605791"/>
                <a:ext cx="1222001" cy="5078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7+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−13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43" y="605791"/>
                <a:ext cx="1222001" cy="507831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857343" y="1292773"/>
                <a:ext cx="1596912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|−35|+|25|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43" y="1292773"/>
                <a:ext cx="1596912" cy="369332"/>
              </a:xfrm>
              <a:prstGeom prst="rect">
                <a:avLst/>
              </a:prstGeom>
              <a:blipFill rotWithShape="0"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857343" y="1771527"/>
                <a:ext cx="1871025" cy="5078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>
                          <a:latin typeface="Cambria Math" panose="02040503050406030204" pitchFamily="18" charset="0"/>
                        </a:rPr>
                        <m:t>|−20|+|−80|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43" y="1771527"/>
                <a:ext cx="1871025" cy="50783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857343" y="3026146"/>
                <a:ext cx="768159" cy="5078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4−9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43" y="3026146"/>
                <a:ext cx="768159" cy="50783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857343" y="3720174"/>
                <a:ext cx="1135247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2−(−3)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43" y="3720174"/>
                <a:ext cx="1135247" cy="369332"/>
              </a:xfrm>
              <a:prstGeom prst="rect">
                <a:avLst/>
              </a:prstGeom>
              <a:blipFill rotWithShape="0">
                <a:blip r:embed="rId1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4857343" y="4330428"/>
                <a:ext cx="1140056" cy="5078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(−8)−2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343" y="4330428"/>
                <a:ext cx="1140056" cy="50783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6084316" y="605791"/>
                <a:ext cx="1697901" cy="5078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13=20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4316" y="605791"/>
                <a:ext cx="1697901" cy="507831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351253" y="1292773"/>
                <a:ext cx="1821332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=35+25=60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1253" y="1292773"/>
                <a:ext cx="1821332" cy="369332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628920" y="1771527"/>
                <a:ext cx="1947969" cy="5078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=20+80=100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920" y="1771527"/>
                <a:ext cx="1947969" cy="507831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00015" y="2363263"/>
                <a:ext cx="2543986" cy="55399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54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=−90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15" y="2363263"/>
                <a:ext cx="2543986" cy="55399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626514" y="3026145"/>
                <a:ext cx="774571" cy="5078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=−5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6514" y="3026145"/>
                <a:ext cx="774571" cy="507831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940234" y="3720173"/>
                <a:ext cx="1436611" cy="369332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+3=5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234" y="3720173"/>
                <a:ext cx="1436611" cy="369332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5940234" y="4330594"/>
                <a:ext cx="2472215" cy="507831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dirty="0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=−10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234" y="4330594"/>
                <a:ext cx="2472215" cy="507831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6117367" y="5006068"/>
                <a:ext cx="3026633" cy="553998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 dirty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 dirty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6</m:t>
                          </m:r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=−13</m:t>
                      </m:r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7367" y="5006068"/>
                <a:ext cx="3026633" cy="553998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03708" y="3296314"/>
                <a:ext cx="1459246" cy="45807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7+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−13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08" y="3296314"/>
                <a:ext cx="1459246" cy="458074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003766" y="1510026"/>
                <a:ext cx="1834156" cy="369332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|−35|+|25|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3766" y="1510026"/>
                <a:ext cx="1834156" cy="369332"/>
              </a:xfrm>
              <a:prstGeom prst="rect">
                <a:avLst/>
              </a:prstGeom>
              <a:blipFill rotWithShape="0">
                <a:blip r:embed="rId2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559886" y="351875"/>
                <a:ext cx="1900264" cy="50783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−20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−80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86" y="351875"/>
                <a:ext cx="1900264" cy="507831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478908" y="3494817"/>
                <a:ext cx="2121770" cy="55399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+(−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54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8908" y="3494817"/>
                <a:ext cx="2121770" cy="553998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/>
              <p:cNvSpPr/>
              <p:nvPr/>
            </p:nvSpPr>
            <p:spPr>
              <a:xfrm>
                <a:off x="423696" y="1909340"/>
                <a:ext cx="1005403" cy="507831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4−9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4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96" y="1909340"/>
                <a:ext cx="1005403" cy="507831"/>
              </a:xfrm>
              <a:prstGeom prst="rect">
                <a:avLst/>
              </a:prstGeom>
              <a:blipFill rotWithShape="0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375005" y="2114528"/>
                <a:ext cx="1372492" cy="369332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2−(−3)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005" y="2114528"/>
                <a:ext cx="1372492" cy="369332"/>
              </a:xfrm>
              <a:prstGeom prst="rect">
                <a:avLst/>
              </a:prstGeom>
              <a:blipFill rotWithShape="0">
                <a:blip r:embed="rId3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/>
              <p:cNvSpPr/>
              <p:nvPr/>
            </p:nvSpPr>
            <p:spPr>
              <a:xfrm>
                <a:off x="3431498" y="2512802"/>
                <a:ext cx="1377300" cy="507831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(−8)−2</m:t>
                      </m:r>
                    </m:oMath>
                  </m:oMathPara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498" y="2512802"/>
                <a:ext cx="1377300" cy="507831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2510364" y="27820"/>
                <a:ext cx="1709095" cy="553998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e>
                    </m:d>
                    <m:r>
                      <a:rPr lang="en-US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2000" i="1" dirty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0364" y="27820"/>
                <a:ext cx="1709095" cy="553998"/>
              </a:xfrm>
              <a:prstGeom prst="rect">
                <a:avLst/>
              </a:prstGeom>
              <a:blipFill rotWithShape="0">
                <a:blip r:embed="rId3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725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3" grpId="0" animBg="1"/>
      <p:bldP spid="16" grpId="0" animBg="1"/>
      <p:bldP spid="19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30200" y="876300"/>
                <a:ext cx="783590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+15)+(+125</m:t>
                        </m:r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37+</m:t>
                    </m:r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−237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|−375|+|25|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d)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|−130|+|−70|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−11)+(−19)</m:t>
                        </m:r>
                      </m:e>
                    </m:d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f)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−30+(−470)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00" y="876300"/>
                <a:ext cx="7835900" cy="2308324"/>
              </a:xfrm>
              <a:prstGeom prst="rect">
                <a:avLst/>
              </a:prstGeom>
              <a:blipFill rotWithShape="0">
                <a:blip r:embed="rId2"/>
                <a:stretch>
                  <a:fillRect l="-2022" b="-36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88509" y="3174993"/>
            <a:ext cx="152798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876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CỘNG TRỪ HAI SỐ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8509" y="5374189"/>
                <a:ext cx="456150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−11)+(−19)=−(11+19)=−30</m:t>
                        </m:r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09" y="5374189"/>
                <a:ext cx="4561505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2807" t="-126154" b="-19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88509" y="6015994"/>
                <a:ext cx="474841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f)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30+(−470)=−(30+470)=−500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09" y="6015994"/>
                <a:ext cx="4748416" cy="400110"/>
              </a:xfrm>
              <a:prstGeom prst="rect">
                <a:avLst/>
              </a:prstGeom>
              <a:blipFill rotWithShape="0">
                <a:blip r:embed="rId7"/>
                <a:stretch>
                  <a:fillRect l="-1412" t="-9091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8509" y="3821350"/>
                <a:ext cx="36195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15)+(+125</m:t>
                        </m:r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=140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09" y="3821350"/>
                <a:ext cx="3619500" cy="553998"/>
              </a:xfrm>
              <a:prstGeom prst="rect">
                <a:avLst/>
              </a:prstGeom>
              <a:blipFill rotWithShape="0">
                <a:blip r:embed="rId8"/>
                <a:stretch>
                  <a:fillRect l="-1852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4824009" y="3821350"/>
                <a:ext cx="452120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37+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−237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=37+237=274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09" y="3821350"/>
                <a:ext cx="4521200" cy="553998"/>
              </a:xfrm>
              <a:prstGeom prst="rect">
                <a:avLst/>
              </a:prstGeom>
              <a:blipFill rotWithShape="0">
                <a:blip r:embed="rId9"/>
                <a:stretch>
                  <a:fillRect l="-1348" b="-8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824009" y="4656001"/>
                <a:ext cx="462479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−130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−70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=130+70=200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09" y="4656001"/>
                <a:ext cx="4624791" cy="400110"/>
              </a:xfrm>
              <a:prstGeom prst="rect">
                <a:avLst/>
              </a:prstGeom>
              <a:blipFill rotWithShape="0">
                <a:blip r:embed="rId10"/>
                <a:stretch>
                  <a:fillRect l="-1318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188509" y="4656001"/>
                <a:ext cx="46355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−375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25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=375+25=400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09" y="4656001"/>
                <a:ext cx="4635500" cy="400110"/>
              </a:xfrm>
              <a:prstGeom prst="rect">
                <a:avLst/>
              </a:prstGeom>
              <a:blipFill rotWithShape="0">
                <a:blip r:embed="rId11"/>
                <a:stretch>
                  <a:fillRect l="-144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Connector 19"/>
          <p:cNvCxnSpPr/>
          <p:nvPr/>
        </p:nvCxnSpPr>
        <p:spPr>
          <a:xfrm>
            <a:off x="4623014" y="3753164"/>
            <a:ext cx="0" cy="1458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97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4" grpId="0"/>
      <p:bldP spid="7" grpId="0"/>
      <p:bldP spid="16" grpId="0"/>
      <p:bldP spid="17" grpId="0"/>
      <p:bldP spid="18" grpId="0"/>
      <p:bldP spid="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7650" y="876300"/>
                <a:ext cx="889635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4−9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b)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2−(−3)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c)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–(−8)−2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(−7)−(6)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e)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|−72|−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+455</m:t>
                        </m:r>
                      </m:e>
                    </m:d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f)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−|−1945|−|−67|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876300"/>
                <a:ext cx="8896350" cy="1569660"/>
              </a:xfrm>
              <a:prstGeom prst="rect">
                <a:avLst/>
              </a:prstGeom>
              <a:blipFill rotWithShape="0">
                <a:blip r:embed="rId2"/>
                <a:stretch>
                  <a:fillRect l="-1097" b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7650" y="3210183"/>
                <a:ext cx="396875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4−9=4+(−9)=−5</m:t>
                    </m:r>
                  </m:oMath>
                </a14:m>
                <a:endParaRPr 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3210183"/>
                <a:ext cx="3968750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2458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3808009" y="2445960"/>
            <a:ext cx="152798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572000" y="3210183"/>
                <a:ext cx="396875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2−(−3)=2+3=5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210183"/>
                <a:ext cx="3968750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2304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572000" y="4189702"/>
                <a:ext cx="50355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d>
                      <m:dPr>
                        <m:endChr m:val=""/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>
                            <a:latin typeface="Cambria Math" panose="02040503050406030204" pitchFamily="18" charset="0"/>
                          </a:rPr>
                          <m:t>−7)−(−6)=(−7)+6=−1</m:t>
                        </m:r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89702"/>
                <a:ext cx="5035550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2785" t="-128947" b="-196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47650" y="4189702"/>
                <a:ext cx="396875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−(−8)−2=8−2=6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4189702"/>
                <a:ext cx="396875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458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0" y="0"/>
            <a:ext cx="9144000" cy="876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1: CỘNG TRỪ HAI SỐ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7650" y="5050919"/>
                <a:ext cx="55174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e)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−72|−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+455</m:t>
                        </m:r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</a:rPr>
                      <m:t>=72−455=−383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5050919"/>
                <a:ext cx="5517408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176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7650" y="5735605"/>
                <a:ext cx="75057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f) </a:t>
                </a: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|−1945|−|−67|=−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1945−67</m:t>
                        </m:r>
                      </m:e>
                    </m:d>
                    <m:r>
                      <a:rPr lang="en-US" sz="2400" i="0">
                        <a:latin typeface="Cambria Math" panose="02040503050406030204" pitchFamily="18" charset="0"/>
                      </a:rPr>
                      <m:t>=−1878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5735605"/>
                <a:ext cx="7505700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300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4369627" y="3290455"/>
            <a:ext cx="0" cy="14584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22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47650" y="876300"/>
                <a:ext cx="8896350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3: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28+46</m:t>
                            </m:r>
                          </m:e>
                        </m:d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+(|−34|+|−40|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2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−27</m:t>
                        </m:r>
                      </m:e>
                    </m:d>
                    <m:r>
                      <a:rPr lang="en-US" sz="2000" i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−208</m:t>
                        </m:r>
                      </m:e>
                    </m:d>
                    <m:r>
                      <a:rPr lang="en-US" sz="2000" i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−43</m:t>
                        </m:r>
                      </m:e>
                    </m:d>
                    <m:r>
                      <a:rPr lang="en-US" sz="2000" i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−102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lvl="2"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=−287+499+(−499)+285</m:t>
                    </m:r>
                  </m:oMath>
                </a14:m>
                <a:endParaRPr lang="en-US" sz="2000" dirty="0" smtClean="0"/>
              </a:p>
              <a:p>
                <a:pPr lvl="2"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=37−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−43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−85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−30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876300"/>
                <a:ext cx="8896350" cy="2492990"/>
              </a:xfrm>
              <a:prstGeom prst="rect">
                <a:avLst/>
              </a:prstGeom>
              <a:blipFill rotWithShape="0">
                <a:blip r:embed="rId2"/>
                <a:stretch>
                  <a:fillRect l="-1097" b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22248" y="3944020"/>
                <a:ext cx="467586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lang="en-US" sz="2000" i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28+46</m:t>
                            </m:r>
                          </m:e>
                        </m:d>
                        <m:r>
                          <a:rPr lang="en-US" sz="2000">
                            <a:latin typeface="Cambria Math" panose="02040503050406030204" pitchFamily="18" charset="0"/>
                          </a:rPr>
                          <m:t>+(|−34|+|−40|</m:t>
                        </m:r>
                      </m:e>
                    </m:d>
                  </m:oMath>
                </a14:m>
                <a:endParaRPr lang="en-US" sz="20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=74+</m:t>
                      </m:r>
                      <m:d>
                        <m:d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34+40</m:t>
                          </m:r>
                        </m:e>
                      </m:d>
                    </m:oMath>
                  </m:oMathPara>
                </a14:m>
                <a:endParaRPr lang="en-US" sz="2000" b="0" i="0" dirty="0" smtClean="0">
                  <a:latin typeface="Cambria Math" panose="02040503050406030204" pitchFamily="18" charset="0"/>
                </a:endParaRPr>
              </a:p>
              <a:p>
                <a:r>
                  <a:rPr lang="en-US" sz="2000" dirty="0" smtClean="0"/>
                  <a:t>        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74+74=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148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48" y="3944020"/>
                <a:ext cx="4675860" cy="1015663"/>
              </a:xfrm>
              <a:prstGeom prst="rect">
                <a:avLst/>
              </a:prstGeom>
              <a:blipFill rotWithShape="0">
                <a:blip r:embed="rId3"/>
                <a:stretch>
                  <a:fillRect l="-1304" t="-49102" r="-8475" b="-14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47650" y="3280177"/>
            <a:ext cx="152798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876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 NHANH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HỢP LÍ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22248" y="5171571"/>
                <a:ext cx="5392823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  <m:r>
                      <m:rPr>
                        <m:nor/>
                      </m:rP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−27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−208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−43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−102</m:t>
                        </m:r>
                      </m:e>
                    </m:d>
                  </m:oMath>
                </a14:m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−27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−43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[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−208</m:t>
                          </m:r>
                        </m:e>
                      </m:d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−102</m:t>
                          </m:r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−70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 dirty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−310</m:t>
                        </m:r>
                      </m:e>
                    </m:d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=−380</m:t>
                    </m:r>
                  </m:oMath>
                </a14:m>
                <a:r>
                  <a:rPr lang="en-US" sz="2000" dirty="0" smtClean="0"/>
                  <a:t> </a:t>
                </a:r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248" y="5171571"/>
                <a:ext cx="5392823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1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290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79590" y="3323894"/>
            <a:ext cx="152798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876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TÍNH NHANH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HỢP LÍ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59410" y="5251869"/>
                <a:ext cx="4834593" cy="1477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=37−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−43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−85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−30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endParaRPr lang="en-US" sz="2000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=37+43−85+30+15</m:t>
                    </m:r>
                  </m:oMath>
                </a14:m>
                <a:endParaRPr lang="en-US" sz="2000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80−85+30+15=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410" y="5251869"/>
                <a:ext cx="4834593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159410" y="3986040"/>
                <a:ext cx="4447065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000" b="0" i="0" dirty="0" smtClean="0">
                          <a:latin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2000" i="0" dirty="0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en-US" sz="2000" i="0" dirty="0" smtClean="0">
                          <a:latin typeface="Cambria Math" panose="02040503050406030204" pitchFamily="18" charset="0"/>
                        </a:rPr>
                        <m:t>=−287+499+(−499)+285</m:t>
                      </m:r>
                    </m:oMath>
                  </m:oMathPara>
                </a14:m>
                <a:endParaRPr lang="en-US" sz="200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287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+285</m:t>
                          </m:r>
                        </m:e>
                      </m:d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499+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499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00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m:rPr>
                          <m:nor/>
                        </m:rP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0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nor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US" sz="2000" i="0">
                          <a:latin typeface="Cambria Math" panose="02040503050406030204" pitchFamily="18" charset="0"/>
                        </a:rPr>
                        <m:t>+0</m:t>
                      </m:r>
                    </m:oMath>
                  </m:oMathPara>
                </a14:m>
                <a:endParaRPr lang="en-US" sz="2000" i="0" dirty="0" smtClean="0">
                  <a:latin typeface="Cambria Math" panose="02040503050406030204" pitchFamily="18" charset="0"/>
                </a:endParaRPr>
              </a:p>
              <a:p>
                <a:r>
                  <a:rPr lang="en-US" sz="2000" dirty="0" smtClean="0"/>
                  <a:t>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=−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410" y="3986040"/>
                <a:ext cx="4447065" cy="132343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79590" y="930851"/>
                <a:ext cx="8896350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3: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= </m:t>
                        </m:r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0">
                                <a:latin typeface="Cambria Math" panose="02040503050406030204" pitchFamily="18" charset="0"/>
                              </a:rPr>
                              <m:t>28+46</m:t>
                            </m:r>
                          </m:e>
                        </m:d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+(|−34|+|−40|</m:t>
                        </m:r>
                      </m:e>
                    </m:d>
                  </m:oMath>
                </a14:m>
                <a:endParaRPr lang="en-US" sz="2000" dirty="0"/>
              </a:p>
              <a:p>
                <a:pPr lvl="2"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−27</m:t>
                        </m:r>
                      </m:e>
                    </m:d>
                    <m:r>
                      <a:rPr lang="en-US" sz="2000" i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−208</m:t>
                        </m:r>
                      </m:e>
                    </m:d>
                    <m:r>
                      <a:rPr lang="en-US" sz="2000" i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−43</m:t>
                        </m:r>
                      </m:e>
                    </m:d>
                    <m:r>
                      <a:rPr lang="en-US" sz="2000" i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0">
                            <a:latin typeface="Cambria Math" panose="02040503050406030204" pitchFamily="18" charset="0"/>
                          </a:rPr>
                          <m:t>−102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 lvl="2"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 dirty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000" i="0" dirty="0" smtClean="0">
                        <a:latin typeface="Cambria Math" panose="02040503050406030204" pitchFamily="18" charset="0"/>
                      </a:rPr>
                      <m:t>=−287+499+(−499)+285</m:t>
                    </m:r>
                  </m:oMath>
                </a14:m>
                <a:endParaRPr lang="en-US" sz="2000" dirty="0" smtClean="0"/>
              </a:p>
              <a:p>
                <a:pPr lvl="2"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=37−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−43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−85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−30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+15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90" y="930851"/>
                <a:ext cx="8896350" cy="2492990"/>
              </a:xfrm>
              <a:prstGeom prst="rect">
                <a:avLst/>
              </a:prstGeom>
              <a:blipFill rotWithShape="0">
                <a:blip r:embed="rId4"/>
                <a:stretch>
                  <a:fillRect l="-1097" b="-1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30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7650" y="2511030"/>
            <a:ext cx="152798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876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NHANH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HỢP LÍ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03937" y="4782887"/>
                <a:ext cx="377992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−105=−|150|</m:t>
                    </m:r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150+105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0.</m:t>
                      </m:r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37" y="4782887"/>
                <a:ext cx="3779928" cy="1477328"/>
              </a:xfrm>
              <a:prstGeom prst="rect">
                <a:avLst/>
              </a:prstGeom>
              <a:blipFill rotWithShape="0">
                <a:blip r:embed="rId2"/>
                <a:stretch>
                  <a:fillRect l="-1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7650" y="941370"/>
                <a:ext cx="889635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4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endPara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−103=−203;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−36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−105=−|150|;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+(−35)=27.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650" y="941370"/>
                <a:ext cx="8896350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097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811049" y="3090997"/>
                <a:ext cx="3135119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−36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sz="2000" i="1" dirty="0" smtClean="0">
                          <a:latin typeface="Cambria Math" panose="02040503050406030204" pitchFamily="18" charset="0"/>
                        </a:rPr>
                        <m:t>=0−(−36)</m:t>
                      </m:r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36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049" y="3090997"/>
                <a:ext cx="3135119" cy="1477328"/>
              </a:xfrm>
              <a:prstGeom prst="rect">
                <a:avLst/>
              </a:prstGeom>
              <a:blipFill rotWithShape="0">
                <a:blip r:embed="rId4"/>
                <a:stretch>
                  <a:fillRect l="-1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03937" y="3090997"/>
                <a:ext cx="3581624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−103=−203</m:t>
                    </m:r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203+103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=−100.</m:t>
                    </m:r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937" y="3090997"/>
                <a:ext cx="3581624" cy="1477328"/>
              </a:xfrm>
              <a:prstGeom prst="rect">
                <a:avLst/>
              </a:prstGeom>
              <a:blipFill rotWithShape="0">
                <a:blip r:embed="rId5"/>
                <a:stretch>
                  <a:fillRect l="-17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814285" y="4782887"/>
                <a:ext cx="4186496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−35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endParaRPr lang="en-US" sz="2000" dirty="0" smtClean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/>
                  <a:t>   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                  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=27−(−35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                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=27+3</m:t>
                    </m:r>
                  </m:oMath>
                </a14:m>
                <a:r>
                  <a:rPr lang="en-US" sz="2000" dirty="0" smtClean="0"/>
                  <a:t>5</a:t>
                </a:r>
                <a:endParaRPr lang="en-US" sz="20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=62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285" y="4782887"/>
                <a:ext cx="4186496" cy="1938992"/>
              </a:xfrm>
              <a:prstGeom prst="rect">
                <a:avLst/>
              </a:prstGeom>
              <a:blipFill rotWithShape="0">
                <a:blip r:embed="rId6"/>
                <a:stretch>
                  <a:fillRect l="-16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55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3825" y="2605667"/>
            <a:ext cx="152798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876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BÀI TẬP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 CAO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3825" y="846510"/>
                <a:ext cx="889635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5: 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=1−2+3−4+5−6+...+97−98+99−100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0" smtClean="0">
                        <a:latin typeface="Cambria Math" panose="02040503050406030204" pitchFamily="18" charset="0"/>
                      </a:rPr>
                      <m:t>…+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" y="846510"/>
                <a:ext cx="889635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1027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82617" y="3217147"/>
                <a:ext cx="756568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=1−2+3−4+5−6+...+97−98+99−100</m:t>
                    </m:r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17" y="3217147"/>
                <a:ext cx="7565689" cy="430887"/>
              </a:xfrm>
              <a:prstGeom prst="rect">
                <a:avLst/>
              </a:prstGeom>
              <a:blipFill rotWithShape="0">
                <a:blip r:embed="rId3"/>
                <a:stretch>
                  <a:fillRect l="-1048" t="-10000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62416" y="4346871"/>
                <a:ext cx="4196855" cy="747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endChr m:val="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1+99).50</m:t>
                              </m:r>
                            </m:e>
                          </m:d>
                        </m:num>
                        <m:den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endChr m:val=""/>
                              <m:ctrlPr>
                                <a:rPr lang="en-US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latin typeface="Cambria Math" panose="02040503050406030204" pitchFamily="18" charset="0"/>
                                </a:rPr>
                                <m:t>2+100).50</m:t>
                              </m:r>
                            </m:e>
                          </m:d>
                        </m:num>
                        <m:den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16" y="4346871"/>
                <a:ext cx="4196855" cy="74719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62416" y="5157089"/>
                <a:ext cx="2808333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=100.25−102.25</m:t>
                      </m:r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16" y="5157089"/>
                <a:ext cx="2808333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2416" y="3737803"/>
                <a:ext cx="7808245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en-US" sz="22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200">
                              <a:latin typeface="Cambria Math" panose="02040503050406030204" pitchFamily="18" charset="0"/>
                            </a:rPr>
                            <m:t> =(1+3+5+...+97+99)−(2+4+6+...+98+100</m:t>
                          </m:r>
                        </m:e>
                      </m:d>
                    </m:oMath>
                  </m:oMathPara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16" y="3737803"/>
                <a:ext cx="7808245" cy="430887"/>
              </a:xfrm>
              <a:prstGeom prst="rect">
                <a:avLst/>
              </a:prstGeom>
              <a:blipFill rotWithShape="0">
                <a:blip r:embed="rId6"/>
                <a:stretch>
                  <a:fillRect l="-78" t="-125352" r="-2498" b="-190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62416" y="5811264"/>
                <a:ext cx="2418034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=−2.25=−50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16" y="5811264"/>
                <a:ext cx="241803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740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03" y="1078646"/>
            <a:ext cx="4887515" cy="690627"/>
          </a:xfrm>
        </p:spPr>
      </p:pic>
      <p:sp>
        <p:nvSpPr>
          <p:cNvPr id="10" name="Rectangle 9"/>
          <p:cNvSpPr/>
          <p:nvPr/>
        </p:nvSpPr>
        <p:spPr>
          <a:xfrm>
            <a:off x="4526303" y="1844455"/>
            <a:ext cx="3503331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 A biểu diễn số -3</a:t>
            </a:r>
            <a:endParaRPr lang="en-US" sz="280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52" y="2719974"/>
            <a:ext cx="6758086" cy="115193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1581292" y="6193896"/>
            <a:ext cx="3611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 B biểu diễn </a:t>
            </a:r>
            <a:r>
              <a:rPr lang="nl-NL" sz="28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  -</a:t>
            </a:r>
            <a:r>
              <a:rPr lang="nl-NL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8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8928" y="3848229"/>
            <a:ext cx="4681760" cy="73866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1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 có (-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 + (-5) = -8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52" y="4586893"/>
            <a:ext cx="6373673" cy="1558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4" y="185603"/>
            <a:ext cx="6268685" cy="653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23825" y="2539565"/>
            <a:ext cx="1527982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8763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BÀI TẬP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 CAO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3825" y="846510"/>
                <a:ext cx="889635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</a:t>
                </a:r>
                <a:r>
                  <a:rPr lang="en-US" sz="2400" b="1" dirty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5:  </a:t>
                </a:r>
                <a:r>
                  <a:rPr lang="en-US" sz="2400" b="1" dirty="0" err="1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endParaRPr lang="en-US" sz="2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=1−2+3−4+5−6+...+97−98+99−100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400" i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i="0" smtClean="0">
                        <a:latin typeface="Cambria Math" panose="02040503050406030204" pitchFamily="18" charset="0"/>
                      </a:rPr>
                      <m:t>…+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" y="846510"/>
                <a:ext cx="8896350" cy="1754326"/>
              </a:xfrm>
              <a:prstGeom prst="rect">
                <a:avLst/>
              </a:prstGeom>
              <a:blipFill rotWithShape="0">
                <a:blip r:embed="rId2"/>
                <a:stretch>
                  <a:fillRect l="-1027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82617" y="3217147"/>
                <a:ext cx="7565689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=1+2+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617" y="3217147"/>
                <a:ext cx="7565689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806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79233" y="5294803"/>
                <a:ext cx="214514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US" sz="2000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233" y="5294803"/>
                <a:ext cx="2145148" cy="40011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67877" y="3745105"/>
                <a:ext cx="780824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=2.(1+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2020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77" y="3745105"/>
                <a:ext cx="7808245" cy="400110"/>
              </a:xfrm>
              <a:prstGeom prst="rect">
                <a:avLst/>
              </a:prstGeom>
              <a:blipFill rotWithShape="0"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67877" y="4260565"/>
                <a:ext cx="7808245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=2+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000">
                          <a:latin typeface="Cambria Math" panose="02040503050406030204" pitchFamily="18" charset="0"/>
                        </a:rPr>
                        <m:t>+…+</m:t>
                      </m:r>
                      <m:sSup>
                        <m:sSupPr>
                          <m:ctrlPr>
                            <a:rPr lang="en-US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>
                              <a:latin typeface="Cambria Math" panose="02040503050406030204" pitchFamily="18" charset="0"/>
                            </a:rPr>
                            <m:t>202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</m:oMath>
                  </m:oMathPara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877" y="4260565"/>
                <a:ext cx="7808245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8067" y="4801214"/>
                <a:ext cx="8957007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202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1+2+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sz="20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>
                            <a:latin typeface="Cambria Math" panose="02040503050406030204" pitchFamily="18" charset="0"/>
                          </a:rPr>
                          <m:t>2019</m:t>
                        </m:r>
                      </m:sup>
                    </m:sSup>
                  </m:oMath>
                </a14:m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67" y="4801214"/>
                <a:ext cx="8957007" cy="400110"/>
              </a:xfrm>
              <a:prstGeom prst="rect">
                <a:avLst/>
              </a:prstGeom>
              <a:blipFill rotWithShape="0">
                <a:blip r:embed="rId7"/>
                <a:stretch>
                  <a:fillRect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35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06035"/>
            <a:ext cx="7726196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 : 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(-28) + (-37) =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-(28 + 37) = -65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348980"/>
            <a:ext cx="6521283" cy="233910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1</a:t>
            </a:r>
            <a:r>
              <a:rPr lang="nl-NL" sz="280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Thực hiện các phép cộng sau:</a:t>
            </a:r>
            <a:endParaRPr lang="en-US" sz="280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 (-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12) + (-48) </a:t>
            </a:r>
            <a:endParaRPr lang="nl-NL" sz="280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b, (-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236) + (-1 025) 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290" y="1526950"/>
            <a:ext cx="4269937" cy="2714625"/>
          </a:xfrm>
          <a:prstGeom prst="rect">
            <a:avLst/>
          </a:prstGeom>
          <a:ln>
            <a:solidFill>
              <a:srgbClr val="FF0000"/>
            </a:solidFill>
          </a:ln>
          <a:effectLst>
            <a:innerShdw blurRad="114300">
              <a:prstClr val="black"/>
            </a:innerShdw>
          </a:effectLst>
        </p:spPr>
      </p:pic>
      <p:sp>
        <p:nvSpPr>
          <p:cNvPr id="2" name="TextBox 1"/>
          <p:cNvSpPr txBox="1"/>
          <p:nvPr/>
        </p:nvSpPr>
        <p:spPr>
          <a:xfrm>
            <a:off x="436729" y="171450"/>
            <a:ext cx="7726196" cy="13849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 cộng hai số nguyên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âm(sgk)</a:t>
            </a:r>
            <a:endParaRPr lang="en-US" sz="28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 cộng hai số nguyên âm , ta cộng phần tự nhiên của chúng rồi đặt dấu “ - “ trước kết quả.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97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1"/>
            <a:ext cx="9144000" cy="7186613"/>
          </a:xfrm>
          <a:prstGeom prst="rect">
            <a:avLst/>
          </a:prstGeom>
        </p:spPr>
      </p:pic>
      <p:sp>
        <p:nvSpPr>
          <p:cNvPr id="5" name="Explosion 1 4"/>
          <p:cNvSpPr/>
          <p:nvPr/>
        </p:nvSpPr>
        <p:spPr>
          <a:xfrm>
            <a:off x="1199295" y="-517375"/>
            <a:ext cx="5029201" cy="1815153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59245" y="128591"/>
            <a:ext cx="2949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 </a:t>
            </a: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luận cặp đôi</a:t>
            </a:r>
            <a:endParaRPr lang="en-US" sz="28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6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6936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28280" y="5269367"/>
            <a:ext cx="3843770" cy="15388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 A nằm ở độ cao: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-(135 +45) = </a:t>
            </a:r>
            <a:r>
              <a:rPr lang="nl-NL" sz="28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-180 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(m)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00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785" y="397821"/>
            <a:ext cx="8271965" cy="1384995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3.9. Tính tổng hai số cùng dấu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(-7) + (-2) 		b) (-8) + (-5)</a:t>
            </a:r>
          </a:p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(-11) + (-7)		d, (-6) + (-15)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785" y="2506388"/>
            <a:ext cx="8271965" cy="39395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Đáp án 	-		 Biểu điểm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a)  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(-7) + (-2) </a:t>
            </a: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  </a:t>
            </a:r>
            <a:r>
              <a:rPr lang="nl-NL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-( 7 + 2</a:t>
            </a: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-</a:t>
            </a:r>
            <a:r>
              <a:rPr lang="nl-NL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nl-NL" sz="28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điểm)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(-8) + (-5) = </a:t>
            </a: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</a:t>
            </a:r>
            <a:r>
              <a:rPr lang="nl-NL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 + 5</a:t>
            </a: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- </a:t>
            </a:r>
            <a:r>
              <a:rPr lang="nl-NL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nl-NL" sz="28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điểm)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c) </a:t>
            </a: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(-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11) + (-7) = </a:t>
            </a: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(11+7) = -</a:t>
            </a:r>
            <a:r>
              <a:rPr lang="nl-NL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</a:t>
            </a:r>
            <a:r>
              <a:rPr lang="nl-NL" sz="28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 </a:t>
            </a:r>
            <a:r>
              <a:rPr lang="nl-NL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điểm)</a:t>
            </a:r>
            <a:endParaRPr lang="en-US" sz="28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d) </a:t>
            </a: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(-</a:t>
            </a:r>
            <a:r>
              <a:rPr lang="nl-NL" sz="28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6) + (-15) = </a:t>
            </a:r>
            <a:r>
              <a:rPr lang="nl-NL" sz="28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(6 + 15) = -</a:t>
            </a:r>
            <a:r>
              <a:rPr lang="nl-NL" sz="28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nl-NL" sz="280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 </a:t>
            </a:r>
            <a:r>
              <a:rPr lang="nl-NL" sz="280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(3 </a:t>
            </a:r>
            <a:r>
              <a:rPr lang="nl-NL" sz="280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điểm)</a:t>
            </a:r>
            <a:endParaRPr lang="en-US" sz="28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243638" y="2506388"/>
            <a:ext cx="0" cy="39395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5785" y="3086103"/>
            <a:ext cx="82719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23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97"/>
            <a:ext cx="5724525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8900"/>
            <a:ext cx="9144000" cy="4574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3101" y="631209"/>
            <a:ext cx="5732060" cy="22382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700" y="5791200"/>
            <a:ext cx="7353300" cy="106680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1291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Desc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19113956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1.5|6.5|2.5|5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1162</TotalTime>
  <Words>2701</Words>
  <Application>Microsoft Office PowerPoint</Application>
  <PresentationFormat>On-screen Show (4:3)</PresentationFormat>
  <Paragraphs>322</Paragraphs>
  <Slides>40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Office Theme</vt:lpstr>
      <vt:lpstr>Equation</vt:lpstr>
      <vt:lpstr>`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Luyện tập 2 Tìm số đối của mỗi số 5 và -2 rồi biểu diễn chúng trên trục số? </vt:lpstr>
      <vt:lpstr>PowerPoint Presentation</vt:lpstr>
      <vt:lpstr>Ví dụ 2 a) 9 + (-9) = 0 b) 9 + (-5) = 9 – 5 = 4 c) (-12) + 9 = -(12-9) = -3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5  Tính các hiệu sau:                    a,   5 - (-3)         b, (-7) - 8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223</cp:revision>
  <dcterms:created xsi:type="dcterms:W3CDTF">2019-12-23T08:32:40Z</dcterms:created>
  <dcterms:modified xsi:type="dcterms:W3CDTF">2024-11-21T02:36:58Z</dcterms:modified>
</cp:coreProperties>
</file>