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61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72" r:id="rId12"/>
    <p:sldId id="271" r:id="rId13"/>
    <p:sldId id="273" r:id="rId14"/>
    <p:sldId id="275" r:id="rId15"/>
    <p:sldId id="276" r:id="rId16"/>
    <p:sldId id="277" r:id="rId17"/>
  </p:sldIdLst>
  <p:sldSz cx="12192000" cy="6858000"/>
  <p:notesSz cx="6858000" cy="9144000"/>
  <p:embeddedFontLst>
    <p:embeddedFont>
      <p:font typeface="Open Sans" panose="020B0604020202020204" charset="0"/>
      <p:regular r:id="rId19"/>
      <p:bold r:id="rId20"/>
      <p:italic r:id="rId21"/>
      <p:boldItalic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3" roundtripDataSignature="AMtx7mjP2XyfRyc8/1u/RSbhhBCUuur/R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C983A6A-1AD0-4151-824C-F5E1CA9129E5}">
  <a:tblStyle styleId="{FC983A6A-1AD0-4151-824C-F5E1CA9129E5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9EFF7"/>
          </a:solidFill>
        </a:fill>
      </a:tcStyle>
    </a:wholeTbl>
    <a:band1H>
      <a:tcTxStyle b="off" i="off"/>
      <a:tcStyle>
        <a:tcBdr/>
        <a:fill>
          <a:solidFill>
            <a:srgbClr val="D0DEEF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D0DEEF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5" d="100"/>
          <a:sy n="75" d="100"/>
        </p:scale>
        <p:origin x="516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customschemas.google.com/relationships/presentationmetadata" Target="meta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2342396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044678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6" name="Google Shape;266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67" name="Google Shape;267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0622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4" name="Google Shape;304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05" name="Google Shape;305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172308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4" name="Google Shape;294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95" name="Google Shape;295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464377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6" name="Google Shape;316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17" name="Google Shape;317;p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047605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7" name="Google Shape;357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58" name="Google Shape;358;p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058639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4" name="Google Shape;374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75" name="Google Shape;375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43645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86" name="Google Shape;386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5844006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0504571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1" name="Google Shape;151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2" name="Google Shape;152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93147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1" name="Google Shape;181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2" name="Google Shape;182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376538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2" name="Google Shape;192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3" name="Google Shape;193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402345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3" name="Google Shape;203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4" name="Google Shape;204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923735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4" name="Google Shape;214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5" name="Google Shape;215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099037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2" name="Google Shape;222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3" name="Google Shape;223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39495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8" name="Google Shape;238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9" name="Google Shape;239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337097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3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4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4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25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5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2" name="Google Shape;22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7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7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28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9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29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29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29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29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1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1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2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32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2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9.png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5.jp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1" y="9144"/>
            <a:ext cx="9143999" cy="68397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14"/>
          <p:cNvSpPr txBox="1"/>
          <p:nvPr/>
        </p:nvSpPr>
        <p:spPr>
          <a:xfrm>
            <a:off x="989672" y="1352446"/>
            <a:ext cx="1093395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Work in pairs. Take turns to say which of the signs in 2 you see on the way to school.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" name="Google Shape;270;p14"/>
          <p:cNvSpPr/>
          <p:nvPr/>
        </p:nvSpPr>
        <p:spPr>
          <a:xfrm>
            <a:off x="487067" y="1357587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1" name="Google Shape;271;p14"/>
          <p:cNvSpPr txBox="1"/>
          <p:nvPr/>
        </p:nvSpPr>
        <p:spPr>
          <a:xfrm>
            <a:off x="539852" y="1254947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2" name="Google Shape;272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14"/>
          <p:cNvSpPr txBox="1"/>
          <p:nvPr/>
        </p:nvSpPr>
        <p:spPr>
          <a:xfrm>
            <a:off x="487067" y="199630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VOCABULARY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4" name="Google Shape;274;p14" descr="Free photo School Education Teaching Students Classroom - Max Pixel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69618" y="2578923"/>
            <a:ext cx="4047748" cy="33888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" name="Google Shape;307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Google Shape;308;p17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PRONUNCIATION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" name="Google Shape;309;p17"/>
          <p:cNvSpPr txBox="1"/>
          <p:nvPr/>
        </p:nvSpPr>
        <p:spPr>
          <a:xfrm>
            <a:off x="1008026" y="1398528"/>
            <a:ext cx="1089025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Listen and repeat. Pay attention to the sounds </a:t>
            </a:r>
            <a:r>
              <a:rPr lang="en-US" sz="24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/aɪ/ </a:t>
            </a:r>
            <a:r>
              <a:rPr lang="en-US"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and </a:t>
            </a:r>
            <a:r>
              <a:rPr lang="en-US" sz="24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/eɪ/.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0" name="Google Shape;310;p17"/>
          <p:cNvSpPr/>
          <p:nvPr/>
        </p:nvSpPr>
        <p:spPr>
          <a:xfrm>
            <a:off x="487067" y="1357587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1" name="Google Shape;311;p17"/>
          <p:cNvSpPr txBox="1"/>
          <p:nvPr/>
        </p:nvSpPr>
        <p:spPr>
          <a:xfrm>
            <a:off x="539852" y="1254947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4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2" name="Google Shape;312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41109" y="2175415"/>
            <a:ext cx="6347605" cy="3678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894849" y="1324560"/>
            <a:ext cx="609600" cy="60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" name="Google Shape;297;p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p16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PRONUNCIATION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9" name="Google Shape;299;p16"/>
          <p:cNvSpPr/>
          <p:nvPr/>
        </p:nvSpPr>
        <p:spPr>
          <a:xfrm>
            <a:off x="4969902" y="2807261"/>
            <a:ext cx="6541377" cy="23433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Aims of the stage: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⮚"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 help Ss identify the and classify the sounds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⮚"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 give students authentic practice in pronouncing sounds in common words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0" name="Google Shape;300;p16"/>
          <p:cNvSpPr/>
          <p:nvPr/>
        </p:nvSpPr>
        <p:spPr>
          <a:xfrm>
            <a:off x="1439884" y="1727225"/>
            <a:ext cx="3197991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/aɪ/ and /eɪ/</a:t>
            </a: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1" name="Google Shape;301;p16" descr="Global Affairs - International Names &amp;amp; Pronunciation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96671" y="2725976"/>
            <a:ext cx="2912824" cy="2912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HƯỚNG DẪN PHÁT ÂM LỚP 7 - Unit 7- Traffic -aɪ- - -eɪ-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075" y="92075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18"/>
          <p:cNvSpPr txBox="1"/>
          <p:nvPr/>
        </p:nvSpPr>
        <p:spPr>
          <a:xfrm>
            <a:off x="989673" y="2519014"/>
            <a:ext cx="10208614" cy="36944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1. The bus station is far from my house.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2. Remember to ride your bike carefully.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3. We must obey traffіc rules for our safety.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4. You have to get there in time for the train.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5. Don’t ride on the pavement.</a:t>
            </a:r>
            <a:endParaRPr sz="3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0" name="Google Shape;320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Google Shape;321;p18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PRONUNCIATION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2" name="Google Shape;322;p18"/>
          <p:cNvSpPr txBox="1"/>
          <p:nvPr/>
        </p:nvSpPr>
        <p:spPr>
          <a:xfrm>
            <a:off x="989673" y="1254643"/>
            <a:ext cx="10685654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Underline the words with the sound /aɪ/ and circle the words with the sound /eɪ/. Then listen, check and repeat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3" name="Google Shape;323;p18"/>
          <p:cNvSpPr/>
          <p:nvPr/>
        </p:nvSpPr>
        <p:spPr>
          <a:xfrm>
            <a:off x="487067" y="1357587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4" name="Google Shape;324;p18"/>
          <p:cNvSpPr txBox="1"/>
          <p:nvPr/>
        </p:nvSpPr>
        <p:spPr>
          <a:xfrm>
            <a:off x="539852" y="1254947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5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25" name="Google Shape;325;p18"/>
          <p:cNvCxnSpPr/>
          <p:nvPr/>
        </p:nvCxnSpPr>
        <p:spPr>
          <a:xfrm>
            <a:off x="6340196" y="3144795"/>
            <a:ext cx="551142" cy="0"/>
          </a:xfrm>
          <a:prstGeom prst="straightConnector1">
            <a:avLst/>
          </a:prstGeom>
          <a:noFill/>
          <a:ln w="2857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26" name="Google Shape;326;p18"/>
          <p:cNvCxnSpPr/>
          <p:nvPr/>
        </p:nvCxnSpPr>
        <p:spPr>
          <a:xfrm>
            <a:off x="4068621" y="3894095"/>
            <a:ext cx="731979" cy="0"/>
          </a:xfrm>
          <a:prstGeom prst="straightConnector1">
            <a:avLst/>
          </a:prstGeom>
          <a:noFill/>
          <a:ln w="2857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27" name="Google Shape;327;p18"/>
          <p:cNvCxnSpPr/>
          <p:nvPr/>
        </p:nvCxnSpPr>
        <p:spPr>
          <a:xfrm>
            <a:off x="2539541" y="6082026"/>
            <a:ext cx="731979" cy="0"/>
          </a:xfrm>
          <a:prstGeom prst="straightConnector1">
            <a:avLst/>
          </a:prstGeom>
          <a:noFill/>
          <a:ln w="2857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28" name="Google Shape;328;p18"/>
          <p:cNvCxnSpPr/>
          <p:nvPr/>
        </p:nvCxnSpPr>
        <p:spPr>
          <a:xfrm>
            <a:off x="5887617" y="5354249"/>
            <a:ext cx="760833" cy="0"/>
          </a:xfrm>
          <a:prstGeom prst="straightConnector1">
            <a:avLst/>
          </a:prstGeom>
          <a:noFill/>
          <a:ln w="2857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29" name="Google Shape;329;p18"/>
          <p:cNvSpPr/>
          <p:nvPr/>
        </p:nvSpPr>
        <p:spPr>
          <a:xfrm>
            <a:off x="3028950" y="2692400"/>
            <a:ext cx="1352550" cy="584200"/>
          </a:xfrm>
          <a:prstGeom prst="ellipse">
            <a:avLst/>
          </a:prstGeom>
          <a:noFill/>
          <a:ln w="38100" cap="flat" cmpd="sng">
            <a:solidFill>
              <a:srgbClr val="FF980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0" name="Google Shape;330;p18"/>
          <p:cNvSpPr/>
          <p:nvPr/>
        </p:nvSpPr>
        <p:spPr>
          <a:xfrm>
            <a:off x="7515611" y="4174486"/>
            <a:ext cx="1352550" cy="584200"/>
          </a:xfrm>
          <a:prstGeom prst="ellipse">
            <a:avLst/>
          </a:prstGeom>
          <a:noFill/>
          <a:ln w="38100" cap="flat" cmpd="sng">
            <a:solidFill>
              <a:srgbClr val="FF980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1" name="Google Shape;331;p18"/>
          <p:cNvSpPr/>
          <p:nvPr/>
        </p:nvSpPr>
        <p:spPr>
          <a:xfrm>
            <a:off x="3155950" y="4169563"/>
            <a:ext cx="1041400" cy="584200"/>
          </a:xfrm>
          <a:prstGeom prst="ellipse">
            <a:avLst/>
          </a:prstGeom>
          <a:noFill/>
          <a:ln w="38100" cap="flat" cmpd="sng">
            <a:solidFill>
              <a:srgbClr val="FF980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2" name="Google Shape;332;p18"/>
          <p:cNvSpPr/>
          <p:nvPr/>
        </p:nvSpPr>
        <p:spPr>
          <a:xfrm>
            <a:off x="4535066" y="5530850"/>
            <a:ext cx="2056233" cy="761999"/>
          </a:xfrm>
          <a:prstGeom prst="ellipse">
            <a:avLst/>
          </a:prstGeom>
          <a:noFill/>
          <a:ln w="38100" cap="flat" cmpd="sng">
            <a:solidFill>
              <a:srgbClr val="FF980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3" name="Google Shape;333;p18"/>
          <p:cNvSpPr/>
          <p:nvPr/>
        </p:nvSpPr>
        <p:spPr>
          <a:xfrm>
            <a:off x="7943850" y="4893610"/>
            <a:ext cx="1041400" cy="584200"/>
          </a:xfrm>
          <a:prstGeom prst="ellipse">
            <a:avLst/>
          </a:prstGeom>
          <a:noFill/>
          <a:ln w="38100" cap="flat" cmpd="sng">
            <a:solidFill>
              <a:srgbClr val="FF980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4" name="Google Shape;334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22127" y="1692727"/>
            <a:ext cx="609600" cy="60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3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20"/>
          <p:cNvSpPr txBox="1"/>
          <p:nvPr/>
        </p:nvSpPr>
        <p:spPr>
          <a:xfrm>
            <a:off x="1094189" y="1320762"/>
            <a:ext cx="1081531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WRAP-UP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1" name="Google Shape;361;p20"/>
          <p:cNvSpPr/>
          <p:nvPr/>
        </p:nvSpPr>
        <p:spPr>
          <a:xfrm>
            <a:off x="576198" y="1290971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2" name="Google Shape;362;p20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3" name="Google Shape;363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364" name="Google Shape;364;p2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CONSOLIDATION</a:t>
            </a:r>
            <a:endParaRPr sz="36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65" name="Google Shape;365;p20"/>
          <p:cNvGrpSpPr/>
          <p:nvPr/>
        </p:nvGrpSpPr>
        <p:grpSpPr>
          <a:xfrm>
            <a:off x="3363884" y="2422927"/>
            <a:ext cx="6264101" cy="3498120"/>
            <a:chOff x="0" y="12237"/>
            <a:chExt cx="6264101" cy="3498120"/>
          </a:xfrm>
        </p:grpSpPr>
        <p:sp>
          <p:nvSpPr>
            <p:cNvPr id="366" name="Google Shape;366;p20"/>
            <p:cNvSpPr/>
            <p:nvPr/>
          </p:nvSpPr>
          <p:spPr>
            <a:xfrm>
              <a:off x="0" y="617397"/>
              <a:ext cx="6264101" cy="1033200"/>
            </a:xfrm>
            <a:prstGeom prst="rect">
              <a:avLst/>
            </a:prstGeom>
            <a:solidFill>
              <a:schemeClr val="lt1">
                <a:alpha val="89411"/>
              </a:schemeClr>
            </a:solidFill>
            <a:ln w="9525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" name="Google Shape;367;p20"/>
            <p:cNvSpPr/>
            <p:nvPr/>
          </p:nvSpPr>
          <p:spPr>
            <a:xfrm>
              <a:off x="313205" y="12237"/>
              <a:ext cx="4384870" cy="1210320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FFDC9B"/>
                </a:gs>
                <a:gs pos="50000">
                  <a:srgbClr val="FFD68D"/>
                </a:gs>
                <a:gs pos="100000">
                  <a:srgbClr val="FFD478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" name="Google Shape;368;p20"/>
            <p:cNvSpPr txBox="1"/>
            <p:nvPr/>
          </p:nvSpPr>
          <p:spPr>
            <a:xfrm>
              <a:off x="372288" y="71320"/>
              <a:ext cx="4266704" cy="10921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65725" tIns="0" rIns="165725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en-US" sz="40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VOCABULARY</a:t>
              </a:r>
              <a:endParaRPr sz="4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9" name="Google Shape;369;p20"/>
            <p:cNvSpPr/>
            <p:nvPr/>
          </p:nvSpPr>
          <p:spPr>
            <a:xfrm>
              <a:off x="0" y="2477157"/>
              <a:ext cx="6264101" cy="1033200"/>
            </a:xfrm>
            <a:prstGeom prst="rect">
              <a:avLst/>
            </a:prstGeom>
            <a:solidFill>
              <a:schemeClr val="lt1">
                <a:alpha val="89411"/>
              </a:schemeClr>
            </a:solidFill>
            <a:ln w="9525" cap="flat" cmpd="sng">
              <a:solidFill>
                <a:srgbClr val="4371C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" name="Google Shape;370;p20"/>
            <p:cNvSpPr/>
            <p:nvPr/>
          </p:nvSpPr>
          <p:spPr>
            <a:xfrm>
              <a:off x="313205" y="1871997"/>
              <a:ext cx="4384870" cy="1210320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A6B6DE"/>
                </a:gs>
                <a:gs pos="50000">
                  <a:srgbClr val="97A9D8"/>
                </a:gs>
                <a:gs pos="100000">
                  <a:srgbClr val="859CD6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" name="Google Shape;371;p20"/>
            <p:cNvSpPr txBox="1"/>
            <p:nvPr/>
          </p:nvSpPr>
          <p:spPr>
            <a:xfrm>
              <a:off x="372288" y="1931080"/>
              <a:ext cx="4266704" cy="10921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65725" tIns="0" rIns="165725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en-US" sz="40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PRONUNCIATION</a:t>
              </a:r>
              <a:endParaRPr sz="4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21"/>
          <p:cNvSpPr txBox="1"/>
          <p:nvPr/>
        </p:nvSpPr>
        <p:spPr>
          <a:xfrm>
            <a:off x="1094189" y="1331913"/>
            <a:ext cx="1081531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HOMEWORK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8" name="Google Shape;378;p21"/>
          <p:cNvSpPr/>
          <p:nvPr/>
        </p:nvSpPr>
        <p:spPr>
          <a:xfrm>
            <a:off x="576198" y="1290971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9" name="Google Shape;379;p21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0" name="Google Shape;380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381" name="Google Shape;381;p21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CONSOLIDATION</a:t>
            </a:r>
            <a:endParaRPr sz="36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2" name="Google Shape;382;p21"/>
          <p:cNvSpPr txBox="1"/>
          <p:nvPr/>
        </p:nvSpPr>
        <p:spPr>
          <a:xfrm>
            <a:off x="1451956" y="2272146"/>
            <a:ext cx="7747462" cy="671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⮚"/>
            </a:pPr>
            <a:r>
              <a:rPr lang="en-U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Exercises in the workbook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3" name="Google Shape;383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49938" y="2856570"/>
            <a:ext cx="3243359" cy="32433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8" name="Google Shape;388;p2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524001" y="7553"/>
            <a:ext cx="9143999" cy="6839711"/>
          </a:xfrm>
          <a:prstGeom prst="rect">
            <a:avLst/>
          </a:prstGeom>
          <a:noFill/>
          <a:ln>
            <a:noFill/>
          </a:ln>
        </p:spPr>
      </p:pic>
      <p:sp>
        <p:nvSpPr>
          <p:cNvPr id="389" name="Google Shape;389;p22"/>
          <p:cNvSpPr/>
          <p:nvPr/>
        </p:nvSpPr>
        <p:spPr>
          <a:xfrm>
            <a:off x="2969941" y="5904791"/>
            <a:ext cx="60960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GB" sz="1800" b="1" err="1">
                <a:latin typeface="Calibri" panose="020F0502020204030204" pitchFamily="34" charset="0"/>
              </a:rPr>
              <a:t>Website</a:t>
            </a:r>
            <a:r>
              <a:rPr lang="en-GB" sz="1800" b="1" smtClean="0">
                <a:latin typeface="Calibri" panose="020F0502020204030204" pitchFamily="34" charset="0"/>
              </a:rPr>
              <a:t>: </a:t>
            </a:r>
            <a:r>
              <a:rPr lang="en-GB" sz="1800" b="1" i="1" smtClean="0">
                <a:latin typeface="Calibri" panose="020F0502020204030204" pitchFamily="34" charset="0"/>
              </a:rPr>
              <a:t>hoclieu.vn</a:t>
            </a:r>
            <a:endParaRPr lang="en-GB" sz="1800" dirty="0"/>
          </a:p>
          <a:p>
            <a:pPr algn="ctr"/>
            <a:r>
              <a:rPr lang="en-GB" sz="1800" b="1" dirty="0" err="1">
                <a:latin typeface="Calibri" panose="020F0502020204030204" pitchFamily="34" charset="0"/>
              </a:rPr>
              <a:t>Fanpage</a:t>
            </a:r>
            <a:r>
              <a:rPr lang="en-GB" sz="1800" b="1" dirty="0">
                <a:latin typeface="Calibri" panose="020F0502020204030204" pitchFamily="34" charset="0"/>
              </a:rPr>
              <a:t>: </a:t>
            </a:r>
            <a:r>
              <a:rPr lang="en-GB" sz="1800" b="1" i="1" dirty="0" err="1">
                <a:latin typeface="Calibri" panose="020F0502020204030204" pitchFamily="34" charset="0"/>
              </a:rPr>
              <a:t>facebook.com</a:t>
            </a:r>
            <a:r>
              <a:rPr lang="en-GB" sz="1800" b="1" i="1" dirty="0">
                <a:latin typeface="Calibri" panose="020F0502020204030204" pitchFamily="34" charset="0"/>
              </a:rPr>
              <a:t>/</a:t>
            </a:r>
            <a:r>
              <a:rPr lang="en-GB" sz="1800" b="1" i="1" dirty="0" err="1">
                <a:latin typeface="Calibri" panose="020F0502020204030204" pitchFamily="34" charset="0"/>
              </a:rPr>
              <a:t>www.tienganhglobalsuccess.vn</a:t>
            </a:r>
            <a:r>
              <a:rPr lang="en-GB" sz="1800" b="1" i="1">
                <a:latin typeface="Calibri" panose="020F0502020204030204" pitchFamily="34" charset="0"/>
              </a:rPr>
              <a:t>/</a:t>
            </a:r>
            <a:endParaRPr lang="en-GB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"/>
          <p:cNvSpPr txBox="1"/>
          <p:nvPr/>
        </p:nvSpPr>
        <p:spPr>
          <a:xfrm>
            <a:off x="1563498" y="5269729"/>
            <a:ext cx="118258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Unit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p2"/>
          <p:cNvSpPr txBox="1"/>
          <p:nvPr/>
        </p:nvSpPr>
        <p:spPr>
          <a:xfrm>
            <a:off x="4289053" y="5269729"/>
            <a:ext cx="4958938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HOBBIES</a:t>
            </a:r>
            <a:endParaRPr sz="4000" b="1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5" name="Google Shape;95;p2"/>
          <p:cNvSpPr/>
          <p:nvPr/>
        </p:nvSpPr>
        <p:spPr>
          <a:xfrm>
            <a:off x="3372567" y="1670264"/>
            <a:ext cx="5020836" cy="635340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6" name="Google Shape;96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80778" y="1303957"/>
            <a:ext cx="1344559" cy="1277694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2"/>
          <p:cNvSpPr txBox="1"/>
          <p:nvPr/>
        </p:nvSpPr>
        <p:spPr>
          <a:xfrm>
            <a:off x="4125338" y="1757476"/>
            <a:ext cx="456361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LESSON 2: A CLOSER LOOK 1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8" name="Google Shape;98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" y="0"/>
            <a:ext cx="12192000" cy="1303957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168547" y="172218"/>
            <a:ext cx="855823" cy="848808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2"/>
          <p:cNvSpPr txBox="1"/>
          <p:nvPr/>
        </p:nvSpPr>
        <p:spPr>
          <a:xfrm>
            <a:off x="780915" y="237708"/>
            <a:ext cx="132094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Unit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2"/>
          <p:cNvSpPr txBox="1"/>
          <p:nvPr/>
        </p:nvSpPr>
        <p:spPr>
          <a:xfrm>
            <a:off x="3327150" y="229764"/>
            <a:ext cx="4958938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TRAFFIC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2"/>
          <p:cNvSpPr txBox="1"/>
          <p:nvPr/>
        </p:nvSpPr>
        <p:spPr>
          <a:xfrm>
            <a:off x="2235238" y="190029"/>
            <a:ext cx="72244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7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3" name="Google Shape;103;p2"/>
          <p:cNvGrpSpPr/>
          <p:nvPr/>
        </p:nvGrpSpPr>
        <p:grpSpPr>
          <a:xfrm>
            <a:off x="3851564" y="2722185"/>
            <a:ext cx="6264101" cy="3498120"/>
            <a:chOff x="0" y="12237"/>
            <a:chExt cx="6264101" cy="3498120"/>
          </a:xfrm>
        </p:grpSpPr>
        <p:sp>
          <p:nvSpPr>
            <p:cNvPr id="104" name="Google Shape;104;p2"/>
            <p:cNvSpPr/>
            <p:nvPr/>
          </p:nvSpPr>
          <p:spPr>
            <a:xfrm>
              <a:off x="0" y="617397"/>
              <a:ext cx="6264101" cy="1033200"/>
            </a:xfrm>
            <a:prstGeom prst="rect">
              <a:avLst/>
            </a:prstGeom>
            <a:solidFill>
              <a:schemeClr val="lt1">
                <a:alpha val="89411"/>
              </a:schemeClr>
            </a:solidFill>
            <a:ln w="9525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313205" y="12237"/>
              <a:ext cx="4384870" cy="1210320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FFDC9B"/>
                </a:gs>
                <a:gs pos="50000">
                  <a:srgbClr val="FFD68D"/>
                </a:gs>
                <a:gs pos="100000">
                  <a:srgbClr val="FFD478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106;p2"/>
            <p:cNvSpPr txBox="1"/>
            <p:nvPr/>
          </p:nvSpPr>
          <p:spPr>
            <a:xfrm>
              <a:off x="372288" y="71320"/>
              <a:ext cx="4266704" cy="10921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65725" tIns="0" rIns="165725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en-US" sz="40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VOCABULARY</a:t>
              </a:r>
              <a:endParaRPr sz="4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0" y="2477157"/>
              <a:ext cx="6264101" cy="1033200"/>
            </a:xfrm>
            <a:prstGeom prst="rect">
              <a:avLst/>
            </a:prstGeom>
            <a:solidFill>
              <a:schemeClr val="lt1">
                <a:alpha val="89411"/>
              </a:schemeClr>
            </a:solidFill>
            <a:ln w="9525" cap="flat" cmpd="sng">
              <a:solidFill>
                <a:srgbClr val="4371C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313205" y="1871997"/>
              <a:ext cx="4384870" cy="1210320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A6B6DE"/>
                </a:gs>
                <a:gs pos="50000">
                  <a:srgbClr val="97A9D8"/>
                </a:gs>
                <a:gs pos="100000">
                  <a:srgbClr val="859CD6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" name="Google Shape;109;p2"/>
            <p:cNvSpPr txBox="1"/>
            <p:nvPr/>
          </p:nvSpPr>
          <p:spPr>
            <a:xfrm>
              <a:off x="372288" y="1931080"/>
              <a:ext cx="4266704" cy="10921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65725" tIns="0" rIns="165725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en-US" sz="40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PRONUNCIATION</a:t>
              </a:r>
              <a:endParaRPr sz="4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" y="1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6"/>
          <p:cNvSpPr txBox="1"/>
          <p:nvPr/>
        </p:nvSpPr>
        <p:spPr>
          <a:xfrm>
            <a:off x="663571" y="202239"/>
            <a:ext cx="6998187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WARM-UP: JUMBLED WORDS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" name="Google Shape;156;p6"/>
          <p:cNvSpPr/>
          <p:nvPr/>
        </p:nvSpPr>
        <p:spPr>
          <a:xfrm>
            <a:off x="3681707" y="1083289"/>
            <a:ext cx="69228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n-US" sz="5400" b="1" i="0" u="none" strike="noStrike" cap="none">
                <a:solidFill>
                  <a:srgbClr val="F7CAAC"/>
                </a:solidFill>
                <a:latin typeface="Calibri"/>
                <a:ea typeface="Calibri"/>
                <a:cs typeface="Calibri"/>
                <a:sym typeface="Calibri"/>
              </a:rPr>
              <a:t>MEANS OF TRANSPORT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" name="Google Shape;157;p6"/>
          <p:cNvSpPr txBox="1"/>
          <p:nvPr/>
        </p:nvSpPr>
        <p:spPr>
          <a:xfrm>
            <a:off x="2392888" y="2345673"/>
            <a:ext cx="3299252" cy="42807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8444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rgbClr val="00A9A5"/>
                </a:solidFill>
                <a:latin typeface="Calibri"/>
                <a:ea typeface="Calibri"/>
                <a:cs typeface="Calibri"/>
                <a:sym typeface="Calibri"/>
              </a:rPr>
              <a:t>1- OTBA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8444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rgbClr val="00A9A5"/>
                </a:solidFill>
                <a:latin typeface="Calibri"/>
                <a:ea typeface="Calibri"/>
                <a:cs typeface="Calibri"/>
                <a:sym typeface="Calibri"/>
              </a:rPr>
              <a:t>     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8444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rgbClr val="00A9A5"/>
                </a:solidFill>
                <a:latin typeface="Calibri"/>
                <a:ea typeface="Calibri"/>
                <a:cs typeface="Calibri"/>
                <a:sym typeface="Calibri"/>
              </a:rPr>
              <a:t>2- ITANR  </a:t>
            </a:r>
            <a:endParaRPr sz="3600" b="1" i="0" u="none" strike="noStrike" cap="none">
              <a:solidFill>
                <a:srgbClr val="00A9A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8444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00A9A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8444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rgbClr val="00A9A5"/>
                </a:solidFill>
                <a:latin typeface="Calibri"/>
                <a:ea typeface="Calibri"/>
                <a:cs typeface="Calibri"/>
                <a:sym typeface="Calibri"/>
              </a:rPr>
              <a:t>3- NPEILARA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8444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00A9A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8444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rgbClr val="00A9A5"/>
                </a:solidFill>
                <a:latin typeface="Calibri"/>
                <a:ea typeface="Calibri"/>
                <a:cs typeface="Calibri"/>
                <a:sym typeface="Calibri"/>
              </a:rPr>
              <a:t>4- </a:t>
            </a:r>
            <a:r>
              <a:rPr lang="en-US" sz="3600" b="1" i="0" u="none" strike="noStrike" cap="none" smtClean="0">
                <a:solidFill>
                  <a:srgbClr val="00A9A5"/>
                </a:solidFill>
                <a:latin typeface="Calibri"/>
                <a:ea typeface="Calibri"/>
                <a:cs typeface="Calibri"/>
                <a:sym typeface="Calibri"/>
              </a:rPr>
              <a:t>RCA  </a:t>
            </a:r>
            <a:endParaRPr sz="3600" b="1" i="0" u="none" strike="noStrike" cap="none">
              <a:solidFill>
                <a:srgbClr val="00A9A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8444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00A9A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8444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rgbClr val="00A9A5"/>
                </a:solidFill>
                <a:latin typeface="Calibri"/>
                <a:ea typeface="Calibri"/>
                <a:cs typeface="Calibri"/>
                <a:sym typeface="Calibri"/>
              </a:rPr>
              <a:t>5- OTMIROEKB </a:t>
            </a:r>
            <a:endParaRPr sz="3600" b="0" i="0" u="none" strike="noStrike" cap="none">
              <a:solidFill>
                <a:srgbClr val="00A9A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" name="Google Shape;158;p6"/>
          <p:cNvSpPr txBox="1"/>
          <p:nvPr/>
        </p:nvSpPr>
        <p:spPr>
          <a:xfrm>
            <a:off x="5690830" y="2371392"/>
            <a:ext cx="1772475" cy="477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8444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rgbClr val="00A9A5"/>
                </a:solidFill>
                <a:latin typeface="Calibri"/>
                <a:ea typeface="Calibri"/>
                <a:cs typeface="Calibri"/>
                <a:sym typeface="Calibri"/>
              </a:rPr>
              <a:t>-&gt; BOAT</a:t>
            </a:r>
            <a:endParaRPr sz="3600" b="1" i="0" u="none" strike="noStrike" cap="none">
              <a:solidFill>
                <a:srgbClr val="00A9A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" name="Google Shape;159;p6"/>
          <p:cNvSpPr txBox="1"/>
          <p:nvPr/>
        </p:nvSpPr>
        <p:spPr>
          <a:xfrm>
            <a:off x="5690830" y="3220501"/>
            <a:ext cx="2054415" cy="5576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8444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rgbClr val="00A9A5"/>
                </a:solidFill>
                <a:latin typeface="Calibri"/>
                <a:ea typeface="Calibri"/>
                <a:cs typeface="Calibri"/>
                <a:sym typeface="Calibri"/>
              </a:rPr>
              <a:t>-&gt; TRAIN</a:t>
            </a:r>
            <a:endParaRPr sz="3600" b="1" i="0" u="none" strike="noStrike" cap="none">
              <a:solidFill>
                <a:srgbClr val="00A9A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" name="Google Shape;160;p6"/>
          <p:cNvSpPr txBox="1"/>
          <p:nvPr/>
        </p:nvSpPr>
        <p:spPr>
          <a:xfrm>
            <a:off x="5680064" y="4090209"/>
            <a:ext cx="2609340" cy="477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8444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rgbClr val="00A9A5"/>
                </a:solidFill>
                <a:latin typeface="Calibri"/>
                <a:ea typeface="Calibri"/>
                <a:cs typeface="Calibri"/>
                <a:sym typeface="Calibri"/>
              </a:rPr>
              <a:t>-&gt; AIRPLANE</a:t>
            </a:r>
            <a:endParaRPr sz="3600" b="1" i="0" u="none" strike="noStrike" cap="none">
              <a:solidFill>
                <a:srgbClr val="00A9A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" name="Google Shape;161;p6"/>
          <p:cNvSpPr txBox="1"/>
          <p:nvPr/>
        </p:nvSpPr>
        <p:spPr>
          <a:xfrm>
            <a:off x="5690830" y="4991989"/>
            <a:ext cx="2956005" cy="5576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8444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rgbClr val="00A9A5"/>
                </a:solidFill>
                <a:latin typeface="Calibri"/>
                <a:ea typeface="Calibri"/>
                <a:cs typeface="Calibri"/>
                <a:sym typeface="Calibri"/>
              </a:rPr>
              <a:t>-&gt; </a:t>
            </a:r>
            <a:r>
              <a:rPr lang="en-US" sz="3600" b="1" i="0" u="none" strike="noStrike" cap="none" smtClean="0">
                <a:solidFill>
                  <a:srgbClr val="00A9A5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b="1" i="0" u="none" strike="noStrike" cap="none">
                <a:solidFill>
                  <a:srgbClr val="00A9A5"/>
                </a:solidFill>
                <a:latin typeface="Calibri"/>
                <a:ea typeface="Calibri"/>
                <a:cs typeface="Calibri"/>
                <a:sym typeface="Calibri"/>
              </a:rPr>
              <a:t>CAR</a:t>
            </a:r>
            <a:endParaRPr sz="3600" b="1" i="0" u="none" strike="noStrike" cap="none">
              <a:solidFill>
                <a:srgbClr val="00A9A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" name="Google Shape;162;p6"/>
          <p:cNvSpPr txBox="1"/>
          <p:nvPr/>
        </p:nvSpPr>
        <p:spPr>
          <a:xfrm>
            <a:off x="5690830" y="5974391"/>
            <a:ext cx="3080902" cy="5576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8444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rgbClr val="00A9A5"/>
                </a:solidFill>
                <a:latin typeface="Calibri"/>
                <a:ea typeface="Calibri"/>
                <a:cs typeface="Calibri"/>
                <a:sym typeface="Calibri"/>
              </a:rPr>
              <a:t>-&gt; MOTORBIKE</a:t>
            </a:r>
            <a:endParaRPr sz="3600" b="0" i="0" u="none" strike="noStrike" cap="none">
              <a:solidFill>
                <a:srgbClr val="00A9A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8"/>
          <p:cNvSpPr txBox="1"/>
          <p:nvPr/>
        </p:nvSpPr>
        <p:spPr>
          <a:xfrm>
            <a:off x="487067" y="1607662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7941E"/>
              </a:buClr>
              <a:buSzPts val="6000"/>
              <a:buFont typeface="Arial"/>
              <a:buNone/>
            </a:pPr>
            <a:r>
              <a:rPr lang="en-US" sz="6000" b="1" i="0" u="none" strike="noStrike" cap="none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road sign </a:t>
            </a:r>
            <a:r>
              <a:rPr lang="en-US" sz="4400" b="1" i="0" u="none" strike="noStrike" cap="none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(n)</a:t>
            </a:r>
            <a:r>
              <a:rPr lang="en-US" sz="4800" b="1" i="0" u="none" strike="noStrike" cap="none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4000" b="1" i="0" u="none" strike="noStrike" cap="none">
              <a:solidFill>
                <a:srgbClr val="F7941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5" name="Google Shape;185;p8"/>
          <p:cNvSpPr/>
          <p:nvPr/>
        </p:nvSpPr>
        <p:spPr>
          <a:xfrm>
            <a:off x="1077185" y="4482624"/>
            <a:ext cx="405089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biển báo giao thông</a:t>
            </a:r>
            <a:endParaRPr sz="3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6" name="Google Shape;186;p8"/>
          <p:cNvSpPr/>
          <p:nvPr/>
        </p:nvSpPr>
        <p:spPr>
          <a:xfrm>
            <a:off x="1674188" y="3123180"/>
            <a:ext cx="2544287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/ˈrəʊd saɪn/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7" name="Google Shape;187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0053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8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VOCABULARY</a:t>
            </a:r>
            <a:endParaRPr sz="36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9" name="Google Shape;189;p8"/>
          <p:cNvPicPr preferRelativeResize="0"/>
          <p:nvPr/>
        </p:nvPicPr>
        <p:blipFill rotWithShape="1">
          <a:blip r:embed="rId4">
            <a:alphaModFix/>
          </a:blip>
          <a:srcRect t="4503" r="61284" b="59735"/>
          <a:stretch/>
        </p:blipFill>
        <p:spPr>
          <a:xfrm>
            <a:off x="7183395" y="2029522"/>
            <a:ext cx="4079336" cy="27224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9"/>
          <p:cNvSpPr txBox="1"/>
          <p:nvPr/>
        </p:nvSpPr>
        <p:spPr>
          <a:xfrm>
            <a:off x="413757" y="1573112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7941E"/>
              </a:buClr>
              <a:buSzPts val="6000"/>
              <a:buFont typeface="Arial"/>
              <a:buNone/>
            </a:pPr>
            <a:r>
              <a:rPr lang="en-US" sz="6000" b="1" i="0" u="none" strike="noStrike" cap="none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cycle lane </a:t>
            </a:r>
            <a:r>
              <a:rPr lang="en-US" sz="4400" b="1" i="0" u="none" strike="noStrike" cap="none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(n)</a:t>
            </a:r>
            <a:endParaRPr sz="4000" b="1" i="0" u="none" strike="noStrike" cap="none">
              <a:solidFill>
                <a:srgbClr val="F7941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6" name="Google Shape;196;p9"/>
          <p:cNvSpPr/>
          <p:nvPr/>
        </p:nvSpPr>
        <p:spPr>
          <a:xfrm>
            <a:off x="413757" y="4319797"/>
            <a:ext cx="5028258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làn đường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dành riêng cho xe đạp</a:t>
            </a:r>
            <a:endParaRPr sz="3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7" name="Google Shape;197;p9"/>
          <p:cNvSpPr/>
          <p:nvPr/>
        </p:nvSpPr>
        <p:spPr>
          <a:xfrm>
            <a:off x="1603551" y="3252092"/>
            <a:ext cx="246253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/ˈsaɪkl leɪn/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8" name="Google Shape;198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0053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9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VOCABULARY</a:t>
            </a:r>
            <a:endParaRPr sz="36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0" name="Google Shape;200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45614" y="2095433"/>
            <a:ext cx="4849488" cy="3408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0"/>
          <p:cNvSpPr txBox="1"/>
          <p:nvPr/>
        </p:nvSpPr>
        <p:spPr>
          <a:xfrm>
            <a:off x="635407" y="2026790"/>
            <a:ext cx="6126943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7941E"/>
              </a:buClr>
              <a:buSzPts val="6000"/>
              <a:buFont typeface="Arial"/>
              <a:buNone/>
            </a:pPr>
            <a:r>
              <a:rPr lang="en-US" sz="6000" b="1" i="0" u="none" strike="noStrike" cap="none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traffic light </a:t>
            </a:r>
            <a:r>
              <a:rPr lang="en-US" sz="4400" b="1" i="0" u="none" strike="noStrike" cap="none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(n.phr.)</a:t>
            </a:r>
            <a:endParaRPr sz="4400" b="1" i="0" u="none" strike="noStrike" cap="none">
              <a:solidFill>
                <a:srgbClr val="F7941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" name="Google Shape;207;p10"/>
          <p:cNvSpPr/>
          <p:nvPr/>
        </p:nvSpPr>
        <p:spPr>
          <a:xfrm>
            <a:off x="1378085" y="4723480"/>
            <a:ext cx="405089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đèn giao thông</a:t>
            </a:r>
            <a:endParaRPr sz="3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" name="Google Shape;208;p10"/>
          <p:cNvSpPr/>
          <p:nvPr/>
        </p:nvSpPr>
        <p:spPr>
          <a:xfrm>
            <a:off x="2074834" y="3629087"/>
            <a:ext cx="265739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/ˈtræfɪk laɪt/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9" name="Google Shape;209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0053"/>
            <a:ext cx="12192000" cy="10833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10"/>
          <p:cNvPicPr preferRelativeResize="0"/>
          <p:nvPr/>
        </p:nvPicPr>
        <p:blipFill rotWithShape="1">
          <a:blip r:embed="rId4">
            <a:alphaModFix/>
          </a:blip>
          <a:srcRect l="26663" t="860" r="27836" b="8706"/>
          <a:stretch/>
        </p:blipFill>
        <p:spPr>
          <a:xfrm>
            <a:off x="8095723" y="1483928"/>
            <a:ext cx="2077524" cy="4459657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10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VOCABULARY</a:t>
            </a:r>
            <a:endParaRPr sz="36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7" name="Google Shape;217;p11"/>
          <p:cNvGraphicFramePr/>
          <p:nvPr/>
        </p:nvGraphicFramePr>
        <p:xfrm>
          <a:off x="629920" y="2205464"/>
          <a:ext cx="10932175" cy="3067830"/>
        </p:xfrm>
        <a:graphic>
          <a:graphicData uri="http://schemas.openxmlformats.org/drawingml/2006/table">
            <a:tbl>
              <a:tblPr firstRow="1" bandRow="1">
                <a:noFill/>
                <a:tableStyleId>{FC983A6A-1AD0-4151-824C-F5E1CA9129E5}</a:tableStyleId>
              </a:tblPr>
              <a:tblGrid>
                <a:gridCol w="3190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635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978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368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US" sz="2800" b="1" u="none" strike="noStrike" cap="none">
                          <a:solidFill>
                            <a:srgbClr val="0070C0"/>
                          </a:solidFill>
                        </a:rPr>
                        <a:t>New words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US" sz="2800" b="1" u="none" strike="noStrike" cap="none">
                          <a:solidFill>
                            <a:srgbClr val="0070C0"/>
                          </a:solidFill>
                        </a:rPr>
                        <a:t>Pronunciation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US" sz="2800" b="1" u="none" strike="noStrike" cap="none">
                          <a:solidFill>
                            <a:srgbClr val="0070C0"/>
                          </a:solidFill>
                        </a:rPr>
                        <a:t>Meaning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89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700"/>
                        <a:buFont typeface="Arial"/>
                        <a:buNone/>
                      </a:pPr>
                      <a:r>
                        <a:rPr lang="en-US" sz="2700" b="1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1. road sign (n.phr.)</a:t>
                      </a:r>
                      <a:endParaRPr sz="2700" b="1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1750" marR="71750" marT="71750" marB="7175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700"/>
                        <a:buFont typeface="Arial"/>
                        <a:buNone/>
                      </a:pPr>
                      <a:r>
                        <a:rPr lang="en-US" sz="27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/ˈrəʊd saɪn/</a:t>
                      </a:r>
                      <a:endParaRPr sz="27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700"/>
                        <a:buFont typeface="Arial"/>
                        <a:buNone/>
                      </a:pPr>
                      <a:r>
                        <a:rPr lang="en-US" sz="27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biển báo giao thông</a:t>
                      </a:r>
                      <a:endParaRPr sz="27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243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700"/>
                        <a:buFont typeface="Arial"/>
                        <a:buNone/>
                      </a:pPr>
                      <a:r>
                        <a:rPr lang="en-US" sz="2700" b="1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2. cycle lane (n.phr.)</a:t>
                      </a:r>
                      <a:endParaRPr sz="2700" b="1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1750" marR="71750" marT="71750" marB="7175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700"/>
                        <a:buFont typeface="Arial"/>
                        <a:buNone/>
                      </a:pPr>
                      <a:r>
                        <a:rPr lang="en-US" sz="27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/ˈsaɪkl leɪn/</a:t>
                      </a:r>
                      <a:endParaRPr sz="27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700"/>
                        <a:buFont typeface="Arial"/>
                        <a:buNone/>
                      </a:pPr>
                      <a:r>
                        <a:rPr lang="en-US" sz="27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làn đường dành riêng cho xe đạp</a:t>
                      </a:r>
                      <a:endParaRPr sz="27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143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700"/>
                        <a:buFont typeface="Arial"/>
                        <a:buNone/>
                      </a:pPr>
                      <a:r>
                        <a:rPr lang="en-US" sz="2700" b="1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3. traffic light (n.phr.)</a:t>
                      </a:r>
                      <a:endParaRPr sz="2700" b="1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1750" marR="71750" marT="71750" marB="7175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700"/>
                        <a:buFont typeface="Arial"/>
                        <a:buNone/>
                      </a:pPr>
                      <a:r>
                        <a:rPr lang="en-US" sz="27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/ˈtræfɪk laɪt/</a:t>
                      </a:r>
                      <a:endParaRPr sz="27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700"/>
                        <a:buFont typeface="Arial"/>
                        <a:buNone/>
                      </a:pPr>
                      <a:r>
                        <a:rPr lang="en-US" sz="27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đèn giao thông</a:t>
                      </a:r>
                      <a:endParaRPr sz="27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18" name="Google Shape;218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11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VOCABULARY</a:t>
            </a:r>
            <a:endParaRPr sz="36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12"/>
          <p:cNvSpPr txBox="1"/>
          <p:nvPr/>
        </p:nvSpPr>
        <p:spPr>
          <a:xfrm>
            <a:off x="1008026" y="1398528"/>
            <a:ext cx="992430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Match the words in A with the phrases in B.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Google Shape;226;p12"/>
          <p:cNvSpPr/>
          <p:nvPr/>
        </p:nvSpPr>
        <p:spPr>
          <a:xfrm>
            <a:off x="487067" y="1357587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7" name="Google Shape;227;p12"/>
          <p:cNvSpPr txBox="1"/>
          <p:nvPr/>
        </p:nvSpPr>
        <p:spPr>
          <a:xfrm>
            <a:off x="539852" y="1254947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endParaRPr sz="4000" b="1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28" name="Google Shape;228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12"/>
          <p:cNvSpPr txBox="1"/>
          <p:nvPr/>
        </p:nvSpPr>
        <p:spPr>
          <a:xfrm>
            <a:off x="487067" y="199630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VOCABULARY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0" name="Google Shape;230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8026" y="2175415"/>
            <a:ext cx="6572367" cy="3796909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12"/>
          <p:cNvSpPr/>
          <p:nvPr/>
        </p:nvSpPr>
        <p:spPr>
          <a:xfrm>
            <a:off x="8207992" y="2125762"/>
            <a:ext cx="946640" cy="754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1. c</a:t>
            </a:r>
            <a:endParaRPr sz="3600" b="1" i="0" u="none" strike="noStrike" cap="non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2" name="Google Shape;232;p12"/>
          <p:cNvSpPr/>
          <p:nvPr/>
        </p:nvSpPr>
        <p:spPr>
          <a:xfrm>
            <a:off x="8207992" y="2880456"/>
            <a:ext cx="946640" cy="754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2. a</a:t>
            </a:r>
            <a:endParaRPr sz="3600" b="1" i="0" u="none" strike="noStrike" cap="non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3" name="Google Shape;233;p12"/>
          <p:cNvSpPr/>
          <p:nvPr/>
        </p:nvSpPr>
        <p:spPr>
          <a:xfrm>
            <a:off x="8207992" y="3635150"/>
            <a:ext cx="94664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3. b</a:t>
            </a:r>
            <a:endParaRPr sz="3600" b="1" i="0" u="none" strike="noStrike" cap="non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4" name="Google Shape;234;p12"/>
          <p:cNvSpPr/>
          <p:nvPr/>
        </p:nvSpPr>
        <p:spPr>
          <a:xfrm>
            <a:off x="8207992" y="4389844"/>
            <a:ext cx="94664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4. e</a:t>
            </a:r>
            <a:endParaRPr sz="3600" b="1" i="0" u="none" strike="noStrike" cap="non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5" name="Google Shape;235;p12"/>
          <p:cNvSpPr/>
          <p:nvPr/>
        </p:nvSpPr>
        <p:spPr>
          <a:xfrm>
            <a:off x="8207992" y="5144538"/>
            <a:ext cx="94664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5. d</a:t>
            </a:r>
            <a:endParaRPr sz="3600" b="1" i="0" u="none" strike="noStrike" cap="non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3"/>
          <p:cNvSpPr txBox="1"/>
          <p:nvPr/>
        </p:nvSpPr>
        <p:spPr>
          <a:xfrm>
            <a:off x="997853" y="1268379"/>
            <a:ext cx="9642581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Look at these road signs. Then write the correct phrases under the signs.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" name="Google Shape;242;p13"/>
          <p:cNvSpPr/>
          <p:nvPr/>
        </p:nvSpPr>
        <p:spPr>
          <a:xfrm>
            <a:off x="487067" y="1268379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3" name="Google Shape;243;p13"/>
          <p:cNvSpPr txBox="1"/>
          <p:nvPr/>
        </p:nvSpPr>
        <p:spPr>
          <a:xfrm>
            <a:off x="539852" y="1165739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4" name="Google Shape;244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13"/>
          <p:cNvSpPr txBox="1"/>
          <p:nvPr/>
        </p:nvSpPr>
        <p:spPr>
          <a:xfrm>
            <a:off x="487067" y="199630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VOCABULARY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6" name="Google Shape;246;p13"/>
          <p:cNvSpPr/>
          <p:nvPr/>
        </p:nvSpPr>
        <p:spPr>
          <a:xfrm>
            <a:off x="6317020" y="3671404"/>
            <a:ext cx="207941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Traffic lights </a:t>
            </a:r>
            <a:endParaRPr sz="2400" b="1" i="0" u="none" strike="noStrike" cap="none">
              <a:solidFill>
                <a:srgbClr val="F7941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7" name="Google Shape;247;p13"/>
          <p:cNvPicPr preferRelativeResize="0"/>
          <p:nvPr/>
        </p:nvPicPr>
        <p:blipFill rotWithShape="1">
          <a:blip r:embed="rId4">
            <a:alphaModFix/>
          </a:blip>
          <a:srcRect l="948" t="2216" r="720"/>
          <a:stretch/>
        </p:blipFill>
        <p:spPr>
          <a:xfrm>
            <a:off x="539852" y="2022522"/>
            <a:ext cx="4995921" cy="1460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13"/>
          <p:cNvPicPr preferRelativeResize="0"/>
          <p:nvPr/>
        </p:nvPicPr>
        <p:blipFill rotWithShape="1">
          <a:blip r:embed="rId5">
            <a:alphaModFix/>
          </a:blip>
          <a:srcRect l="10908" t="6306" r="9326" b="7080"/>
          <a:stretch/>
        </p:blipFill>
        <p:spPr>
          <a:xfrm>
            <a:off x="6830551" y="1730044"/>
            <a:ext cx="4140200" cy="187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13"/>
          <p:cNvPicPr preferRelativeResize="0"/>
          <p:nvPr/>
        </p:nvPicPr>
        <p:blipFill rotWithShape="1">
          <a:blip r:embed="rId6">
            <a:alphaModFix/>
          </a:blip>
          <a:srcRect t="10693" r="11353" b="4528"/>
          <a:stretch/>
        </p:blipFill>
        <p:spPr>
          <a:xfrm>
            <a:off x="600315" y="4133069"/>
            <a:ext cx="1995665" cy="1914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13"/>
          <p:cNvPicPr preferRelativeResize="0"/>
          <p:nvPr/>
        </p:nvPicPr>
        <p:blipFill rotWithShape="1">
          <a:blip r:embed="rId7">
            <a:alphaModFix/>
          </a:blip>
          <a:srcRect l="3474" t="11637" r="9717" b="6024"/>
          <a:stretch/>
        </p:blipFill>
        <p:spPr>
          <a:xfrm>
            <a:off x="3180150" y="4431071"/>
            <a:ext cx="2552699" cy="1616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13"/>
          <p:cNvPicPr preferRelativeResize="0"/>
          <p:nvPr/>
        </p:nvPicPr>
        <p:blipFill rotWithShape="1">
          <a:blip r:embed="rId8">
            <a:alphaModFix/>
          </a:blip>
          <a:srcRect l="7654" t="3240" r="11154" b="5556"/>
          <a:stretch/>
        </p:blipFill>
        <p:spPr>
          <a:xfrm>
            <a:off x="6317020" y="4456441"/>
            <a:ext cx="1862092" cy="1581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13"/>
          <p:cNvPicPr preferRelativeResize="0"/>
          <p:nvPr/>
        </p:nvPicPr>
        <p:blipFill rotWithShape="1">
          <a:blip r:embed="rId9">
            <a:alphaModFix/>
          </a:blip>
          <a:srcRect l="15711" t="6041" r="20228" b="13124"/>
          <a:stretch/>
        </p:blipFill>
        <p:spPr>
          <a:xfrm>
            <a:off x="9026602" y="4189476"/>
            <a:ext cx="1966451" cy="1989318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13"/>
          <p:cNvSpPr/>
          <p:nvPr/>
        </p:nvSpPr>
        <p:spPr>
          <a:xfrm>
            <a:off x="5999885" y="3672752"/>
            <a:ext cx="42191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1.</a:t>
            </a:r>
            <a:endParaRPr sz="2400" b="1" i="0" u="none" strike="noStrike" cap="none">
              <a:solidFill>
                <a:srgbClr val="F7941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4" name="Google Shape;254;p13"/>
          <p:cNvSpPr/>
          <p:nvPr/>
        </p:nvSpPr>
        <p:spPr>
          <a:xfrm>
            <a:off x="9310506" y="3670056"/>
            <a:ext cx="216777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Hospital ahead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" name="Google Shape;255;p13"/>
          <p:cNvSpPr/>
          <p:nvPr/>
        </p:nvSpPr>
        <p:spPr>
          <a:xfrm>
            <a:off x="8993371" y="3671404"/>
            <a:ext cx="42191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2.</a:t>
            </a:r>
            <a:endParaRPr sz="2400" b="1" i="0" u="none" strike="noStrike" cap="none">
              <a:solidFill>
                <a:srgbClr val="F7941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6" name="Google Shape;256;p13"/>
          <p:cNvSpPr/>
          <p:nvPr/>
        </p:nvSpPr>
        <p:spPr>
          <a:xfrm>
            <a:off x="804202" y="6167295"/>
            <a:ext cx="183608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No right turn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" name="Google Shape;257;p13"/>
          <p:cNvSpPr/>
          <p:nvPr/>
        </p:nvSpPr>
        <p:spPr>
          <a:xfrm>
            <a:off x="487067" y="6168643"/>
            <a:ext cx="42191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3.</a:t>
            </a:r>
            <a:endParaRPr sz="2400" b="1" i="0" u="none" strike="noStrike" cap="none">
              <a:solidFill>
                <a:srgbClr val="F7941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8" name="Google Shape;258;p13"/>
          <p:cNvSpPr/>
          <p:nvPr/>
        </p:nvSpPr>
        <p:spPr>
          <a:xfrm>
            <a:off x="3699693" y="6167295"/>
            <a:ext cx="146636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Cycle lane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9" name="Google Shape;259;p13"/>
          <p:cNvSpPr/>
          <p:nvPr/>
        </p:nvSpPr>
        <p:spPr>
          <a:xfrm>
            <a:off x="3382558" y="6168643"/>
            <a:ext cx="42191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4.</a:t>
            </a:r>
            <a:endParaRPr sz="2400" b="1" i="0" u="none" strike="noStrike" cap="none">
              <a:solidFill>
                <a:srgbClr val="F7941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0" name="Google Shape;260;p13"/>
          <p:cNvSpPr/>
          <p:nvPr/>
        </p:nvSpPr>
        <p:spPr>
          <a:xfrm>
            <a:off x="6486930" y="6167295"/>
            <a:ext cx="1888659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School ahead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1" name="Google Shape;261;p13"/>
          <p:cNvSpPr/>
          <p:nvPr/>
        </p:nvSpPr>
        <p:spPr>
          <a:xfrm>
            <a:off x="6169795" y="6168643"/>
            <a:ext cx="42191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5.</a:t>
            </a:r>
            <a:endParaRPr sz="2400" b="1" i="0" u="none" strike="noStrike" cap="none">
              <a:solidFill>
                <a:srgbClr val="F7941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2" name="Google Shape;262;p13"/>
          <p:cNvSpPr/>
          <p:nvPr/>
        </p:nvSpPr>
        <p:spPr>
          <a:xfrm>
            <a:off x="9463737" y="6156144"/>
            <a:ext cx="148079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No cycling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3" name="Google Shape;263;p13"/>
          <p:cNvSpPr/>
          <p:nvPr/>
        </p:nvSpPr>
        <p:spPr>
          <a:xfrm>
            <a:off x="9146602" y="6157492"/>
            <a:ext cx="42191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6.</a:t>
            </a:r>
            <a:endParaRPr sz="2400" b="1" i="0" u="none" strike="noStrike" cap="none">
              <a:solidFill>
                <a:srgbClr val="F7941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400</Words>
  <Application>Microsoft Office PowerPoint</Application>
  <PresentationFormat>Widescreen</PresentationFormat>
  <Paragraphs>116</Paragraphs>
  <Slides>16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Open Sans</vt:lpstr>
      <vt:lpstr>Noto Sans Symbols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Windows 10</cp:lastModifiedBy>
  <cp:revision>5</cp:revision>
  <dcterms:created xsi:type="dcterms:W3CDTF">2020-12-09T02:04:09Z</dcterms:created>
  <dcterms:modified xsi:type="dcterms:W3CDTF">2025-01-14T00:24:21Z</dcterms:modified>
</cp:coreProperties>
</file>