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39" r:id="rId2"/>
    <p:sldId id="341" r:id="rId3"/>
    <p:sldId id="256" r:id="rId4"/>
    <p:sldId id="342" r:id="rId5"/>
    <p:sldId id="281" r:id="rId6"/>
    <p:sldId id="315" r:id="rId7"/>
    <p:sldId id="316" r:id="rId8"/>
    <p:sldId id="338" r:id="rId9"/>
    <p:sldId id="283" r:id="rId10"/>
    <p:sldId id="340" r:id="rId11"/>
    <p:sldId id="337" r:id="rId12"/>
    <p:sldId id="343" r:id="rId13"/>
    <p:sldId id="298" r:id="rId14"/>
    <p:sldId id="318" r:id="rId15"/>
    <p:sldId id="331" r:id="rId16"/>
    <p:sldId id="313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FDAAB"/>
    <a:srgbClr val="F7941E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912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TRAFFIC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MEANS OF TRANSPORT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TRAFFIC PROBLEMS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  <dgm:t>
        <a:bodyPr/>
        <a:lstStyle/>
        <a:p>
          <a:endParaRPr lang="en-US"/>
        </a:p>
      </dgm:t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TRAFFIC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MEANS OF TRANSPORT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TRAFFIC PROBLEMS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8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1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335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Kết quả hình ảnh cho wel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35114"/>
            <a:ext cx="11785600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1828800" y="274316"/>
            <a:ext cx="8229600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4300">
                <a:cs typeface="Times New Roman" pitchFamily="18" charset="0"/>
              </a:rPr>
              <a:t>UNIT 7</a:t>
            </a:r>
            <a:r>
              <a:rPr lang="en-US" sz="4300" smtClean="0">
                <a:cs typeface="Times New Roman" pitchFamily="18" charset="0"/>
              </a:rPr>
              <a:t>: TRAFFIC</a:t>
            </a:r>
            <a:endParaRPr lang="en-US" sz="4300">
              <a:cs typeface="Times New Roman" pitchFamily="18" charset="0"/>
            </a:endParaRPr>
          </a:p>
          <a:p>
            <a:pPr algn="ctr" eaLnBrk="1" hangingPunct="1"/>
            <a:r>
              <a:rPr lang="en-US" sz="4300">
                <a:cs typeface="Times New Roman" pitchFamily="18" charset="0"/>
              </a:rPr>
              <a:t>Lesson 1: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145169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crowded</a:t>
            </a:r>
            <a:r>
              <a:rPr lang="en-US" dirty="0"/>
              <a:t> /ˈ</a:t>
            </a:r>
            <a:r>
              <a:rPr lang="en-US" dirty="0" err="1"/>
              <a:t>kraʊdɪd</a:t>
            </a:r>
            <a:r>
              <a:rPr lang="en-US" dirty="0" smtClean="0"/>
              <a:t>/</a:t>
            </a:r>
            <a:r>
              <a:rPr lang="vi-VN" dirty="0"/>
              <a:t>(adj) </a:t>
            </a:r>
            <a:r>
              <a:rPr lang="en-US" dirty="0" smtClean="0"/>
              <a:t>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careful</a:t>
            </a:r>
            <a:r>
              <a:rPr lang="en-US" dirty="0"/>
              <a:t> /ˈ</a:t>
            </a:r>
            <a:r>
              <a:rPr lang="en-US" dirty="0" err="1"/>
              <a:t>keəfl</a:t>
            </a:r>
            <a:r>
              <a:rPr lang="en-US" dirty="0"/>
              <a:t>/ </a:t>
            </a:r>
            <a:r>
              <a:rPr lang="en-US" dirty="0" smtClean="0"/>
              <a:t> (</a:t>
            </a:r>
            <a:r>
              <a:rPr lang="en-US" dirty="0" err="1"/>
              <a:t>adj</a:t>
            </a:r>
            <a:r>
              <a:rPr lang="en-US" dirty="0"/>
              <a:t>) </a:t>
            </a:r>
            <a:r>
              <a:rPr lang="en-US" dirty="0" smtClean="0"/>
              <a:t>:</a:t>
            </a:r>
          </a:p>
          <a:p>
            <a:r>
              <a:rPr lang="en-US" dirty="0" smtClean="0"/>
              <a:t>sounds </a:t>
            </a:r>
            <a:r>
              <a:rPr lang="en-US" dirty="0"/>
              <a:t>really </a:t>
            </a:r>
            <a:r>
              <a:rPr lang="en-US" dirty="0" smtClean="0"/>
              <a:t>healthy</a:t>
            </a:r>
          </a:p>
          <a:p>
            <a:r>
              <a:rPr lang="en-US" dirty="0"/>
              <a:t>By the </a:t>
            </a:r>
            <a:r>
              <a:rPr lang="en-US" dirty="0" smtClean="0"/>
              <a:t>way:</a:t>
            </a:r>
          </a:p>
          <a:p>
            <a:r>
              <a:rPr lang="en-US" dirty="0" smtClean="0"/>
              <a:t>Should </a:t>
            </a:r>
            <a:r>
              <a:rPr lang="en-US" dirty="0" smtClean="0"/>
              <a:t>:   </a:t>
            </a:r>
            <a:r>
              <a:rPr lang="en-US" dirty="0" smtClean="0"/>
              <a:t>(</a:t>
            </a:r>
            <a:r>
              <a:rPr lang="en-US" dirty="0"/>
              <a:t>modal verb)</a:t>
            </a:r>
            <a:endParaRPr lang="en-US" dirty="0" smtClean="0"/>
          </a:p>
          <a:p>
            <a:r>
              <a:rPr lang="en-US" dirty="0" smtClean="0"/>
              <a:t>Especially   (</a:t>
            </a:r>
            <a:r>
              <a:rPr lang="en-US" dirty="0" err="1" smtClean="0"/>
              <a:t>adv</a:t>
            </a:r>
            <a:r>
              <a:rPr lang="en-US" dirty="0" smtClean="0"/>
              <a:t>):</a:t>
            </a:r>
          </a:p>
          <a:p>
            <a:r>
              <a:rPr lang="en-US" dirty="0" err="1" smtClean="0"/>
              <a:t>Nomally</a:t>
            </a:r>
            <a:r>
              <a:rPr lang="en-US" dirty="0"/>
              <a:t> (</a:t>
            </a:r>
            <a:r>
              <a:rPr lang="en-US" dirty="0" err="1"/>
              <a:t>adv</a:t>
            </a:r>
            <a:r>
              <a:rPr lang="en-US" dirty="0"/>
              <a:t>):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30953" y="3054351"/>
            <a:ext cx="48831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Nghe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vẻ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tốt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sức</a:t>
            </a:r>
            <a:r>
              <a:rPr lang="en-US" sz="2800" dirty="0"/>
              <a:t> </a:t>
            </a:r>
            <a:r>
              <a:rPr lang="en-US" sz="2800" dirty="0" err="1"/>
              <a:t>khỏe</a:t>
            </a:r>
            <a:r>
              <a:rPr lang="en-US" sz="2800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30953" y="2215166"/>
            <a:ext cx="334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đông đúc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755940" y="2623670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Cẩn</a:t>
            </a:r>
            <a:r>
              <a:rPr lang="en-US" sz="2800" dirty="0"/>
              <a:t> </a:t>
            </a:r>
            <a:r>
              <a:rPr lang="en-US" sz="2800" dirty="0" err="1"/>
              <a:t>thận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31019" y="3608349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/>
              <a:t>Nhân</a:t>
            </a:r>
            <a:r>
              <a:rPr lang="en-US" sz="2800" i="1" dirty="0"/>
              <a:t> </a:t>
            </a:r>
            <a:r>
              <a:rPr lang="en-US" sz="2800" i="1" dirty="0" err="1"/>
              <a:t>tiện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984560" y="4190448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nên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830953" y="4713668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đặc biệt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84560" y="5236888"/>
            <a:ext cx="209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Bình</a:t>
            </a:r>
            <a:r>
              <a:rPr lang="en-US" sz="2800" dirty="0" smtClean="0"/>
              <a:t>  </a:t>
            </a:r>
            <a:r>
              <a:rPr lang="en-US" sz="2800" dirty="0" err="1" smtClean="0"/>
              <a:t>thường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90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  <p:bldP spid="10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PRESENTATION: LISTEN AND READ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5C20020-642B-4EDF-BE02-FE9C4B9F36F5}"/>
              </a:ext>
            </a:extLst>
          </p:cNvPr>
          <p:cNvSpPr txBox="1"/>
          <p:nvPr/>
        </p:nvSpPr>
        <p:spPr>
          <a:xfrm>
            <a:off x="233038" y="1549665"/>
            <a:ext cx="435928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Hi, Mark. How are you?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Good, thanks. And you?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What did you do last Sunday?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I’m fine. Last Sunday afternoon,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I cycled round the lake near my home.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That sounds really healthy.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By the way, do you often cycle to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school too?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Yes, but sometimes my mum takes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me on her motorbike.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How far is it from your home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to school?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It’s about two </a:t>
            </a:r>
            <a:r>
              <a:rPr lang="en-US" sz="2000" dirty="0" err="1">
                <a:solidFill>
                  <a:schemeClr val="accent5"/>
                </a:solidFill>
                <a:latin typeface="ChronicaPro-Book"/>
              </a:rPr>
              <a:t>kilometres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How long does it take you to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cycle there?</a:t>
            </a:r>
          </a:p>
          <a:p>
            <a:endParaRPr lang="en-US" sz="2000" dirty="0">
              <a:latin typeface="ChronicaPro-Book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7A7BDEEE-3335-49BD-B9DE-D0591F0924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2"/>
          <a:stretch/>
        </p:blipFill>
        <p:spPr>
          <a:xfrm>
            <a:off x="8842424" y="1769025"/>
            <a:ext cx="3116538" cy="3940814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="" xmlns:a16="http://schemas.microsoft.com/office/drawing/2014/main" id="{D40BF0A4-9B77-4D5E-A78F-4A2D1C0F1B33}"/>
              </a:ext>
            </a:extLst>
          </p:cNvPr>
          <p:cNvSpPr txBox="1"/>
          <p:nvPr/>
        </p:nvSpPr>
        <p:spPr>
          <a:xfrm>
            <a:off x="4656556" y="1924187"/>
            <a:ext cx="43592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About 10 minutes. Sometimes,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when there are traffic jams, it takes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longer.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You should be careful, especially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when you cross the road.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Right. The roads get really crowded.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Hey, how about going cycling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round the lake this Sunday?</a:t>
            </a:r>
          </a:p>
          <a:p>
            <a:r>
              <a:rPr lang="en-US" sz="2000" dirty="0">
                <a:solidFill>
                  <a:srgbClr val="C00000"/>
                </a:solidFill>
                <a:latin typeface="ChronicaPro-Book"/>
              </a:rPr>
              <a:t>Lan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Great! Can you come to my house</a:t>
            </a:r>
          </a:p>
          <a:p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at 3 p.m.?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Mark</a:t>
            </a:r>
            <a:r>
              <a:rPr lang="en-US" sz="2000" dirty="0">
                <a:solidFill>
                  <a:schemeClr val="accent5"/>
                </a:solidFill>
                <a:latin typeface="ChronicaPro-Book"/>
              </a:rPr>
              <a:t>: OK, Lan. See you then.</a:t>
            </a:r>
          </a:p>
        </p:txBody>
      </p:sp>
      <p:pic>
        <p:nvPicPr>
          <p:cNvPr id="3" name="04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B16178-48E9-0D54-EBA9-04499560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32885"/>
          </a:xfrm>
        </p:spPr>
        <p:txBody>
          <a:bodyPr>
            <a:normAutofit/>
          </a:bodyPr>
          <a:lstStyle/>
          <a:p>
            <a:r>
              <a:rPr lang="en-US" sz="5300" dirty="0"/>
              <a:t>Look and answer.</a:t>
            </a:r>
          </a:p>
        </p:txBody>
      </p:sp>
      <p:pic>
        <p:nvPicPr>
          <p:cNvPr id="3" name="Hình ảnh 6">
            <a:extLst>
              <a:ext uri="{FF2B5EF4-FFF2-40B4-BE49-F238E27FC236}">
                <a16:creationId xmlns="" xmlns:a16="http://schemas.microsoft.com/office/drawing/2014/main" id="{ECC8A2E1-F235-F0BD-86C2-97EA920A1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60" y="1132885"/>
            <a:ext cx="3769480" cy="4909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10541ED-B1B2-136F-894F-27F6620B2871}"/>
              </a:ext>
            </a:extLst>
          </p:cNvPr>
          <p:cNvSpPr txBox="1"/>
          <p:nvPr/>
        </p:nvSpPr>
        <p:spPr>
          <a:xfrm>
            <a:off x="5304601" y="1132885"/>
            <a:ext cx="5506209" cy="258532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3. What are they talking about?</a:t>
            </a:r>
          </a:p>
          <a:p>
            <a:pPr marL="609585" indent="-609585">
              <a:buAutoNum type="alphaU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sports</a:t>
            </a:r>
          </a:p>
          <a:p>
            <a:pPr marL="609585" indent="-609585">
              <a:buAutoNum type="alphaU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traffic </a:t>
            </a:r>
          </a:p>
          <a:p>
            <a:pPr marL="609585" indent="-609585">
              <a:buFont typeface="Arial"/>
              <a:buAutoNum type="alphaU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films </a:t>
            </a:r>
          </a:p>
          <a:p>
            <a:pPr marL="609585" indent="-609585">
              <a:buAutoNum type="alphaUcPeriod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0F5DE92-7727-8E53-90DB-ED4BF2425042}"/>
              </a:ext>
            </a:extLst>
          </p:cNvPr>
          <p:cNvSpPr/>
          <p:nvPr/>
        </p:nvSpPr>
        <p:spPr>
          <a:xfrm>
            <a:off x="5304600" y="2204594"/>
            <a:ext cx="473549" cy="47354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592B89E-F74F-C61A-F7E9-BC19CD14E65D}"/>
              </a:ext>
            </a:extLst>
          </p:cNvPr>
          <p:cNvSpPr txBox="1"/>
          <p:nvPr/>
        </p:nvSpPr>
        <p:spPr>
          <a:xfrm>
            <a:off x="424070" y="6160373"/>
            <a:ext cx="4230095" cy="707882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r>
              <a:rPr lang="en-US" sz="1900" dirty="0">
                <a:solidFill>
                  <a:schemeClr val="accent5"/>
                </a:solidFill>
                <a:latin typeface="ChronicaPro-Book"/>
              </a:rPr>
              <a:t>By the way, do you often cycle to</a:t>
            </a:r>
          </a:p>
          <a:p>
            <a:r>
              <a:rPr lang="en-US" sz="1900" dirty="0">
                <a:solidFill>
                  <a:schemeClr val="accent5"/>
                </a:solidFill>
                <a:latin typeface="ChronicaPro-Book"/>
              </a:rPr>
              <a:t>school too?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="" xmlns:a16="http://schemas.microsoft.com/office/drawing/2014/main" id="{29767F05-F5D4-F5FE-6AA7-12382479B7FC}"/>
              </a:ext>
            </a:extLst>
          </p:cNvPr>
          <p:cNvSpPr/>
          <p:nvPr/>
        </p:nvSpPr>
        <p:spPr>
          <a:xfrm>
            <a:off x="5304601" y="3339548"/>
            <a:ext cx="6728372" cy="2957885"/>
          </a:xfrm>
          <a:prstGeom prst="wedgeRoundRectCallout">
            <a:avLst>
              <a:gd name="adj1" fmla="val -59409"/>
              <a:gd name="adj2" fmla="val -35705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sz="2700" b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Lan: </a:t>
            </a:r>
            <a:r>
              <a:rPr lang="en-US" sz="27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10 minutes. Sometimes,</a:t>
            </a:r>
          </a:p>
          <a:p>
            <a:r>
              <a:rPr lang="en-US" sz="27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there are </a:t>
            </a:r>
            <a:r>
              <a:rPr lang="en-US" sz="27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 jams</a:t>
            </a:r>
            <a:r>
              <a:rPr lang="en-US" sz="27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it takes</a:t>
            </a:r>
          </a:p>
          <a:p>
            <a:r>
              <a:rPr lang="en-US" sz="27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longer.</a:t>
            </a:r>
          </a:p>
          <a:p>
            <a:r>
              <a:rPr lang="en-US" sz="2700" b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Mark: </a:t>
            </a:r>
            <a:r>
              <a:rPr lang="en-US" sz="27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should </a:t>
            </a:r>
            <a:r>
              <a:rPr lang="en-US" sz="27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careful</a:t>
            </a:r>
            <a:r>
              <a:rPr lang="en-US" sz="27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especially</a:t>
            </a:r>
          </a:p>
          <a:p>
            <a:r>
              <a:rPr lang="en-US" sz="27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you </a:t>
            </a:r>
            <a:r>
              <a:rPr lang="en-US" sz="27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 the road</a:t>
            </a:r>
            <a:r>
              <a:rPr lang="en-US" sz="27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700" b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Lan: </a:t>
            </a:r>
            <a:r>
              <a:rPr lang="en-US" sz="27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Right. The </a:t>
            </a:r>
            <a:r>
              <a:rPr lang="en-US" sz="27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roads</a:t>
            </a:r>
            <a:r>
              <a:rPr lang="en-US" sz="27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get really </a:t>
            </a:r>
            <a:r>
              <a:rPr lang="en-US" sz="27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crowded</a:t>
            </a:r>
            <a:r>
              <a:rPr lang="en-US" sz="27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925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4772" y="1292523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and choose the correct answer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1063" y="2711374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6CC12135-4418-413B-9BA8-98E114268291}"/>
              </a:ext>
            </a:extLst>
          </p:cNvPr>
          <p:cNvSpPr txBox="1"/>
          <p:nvPr/>
        </p:nvSpPr>
        <p:spPr>
          <a:xfrm>
            <a:off x="863601" y="2249106"/>
            <a:ext cx="105673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/>
              <a:t>How does Lan often go to school?</a:t>
            </a:r>
          </a:p>
          <a:p>
            <a:r>
              <a:rPr lang="en-US" sz="2800" dirty="0"/>
              <a:t>A. By bicycle. 		B. By motorbike.		C. On foot.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2. </a:t>
            </a:r>
            <a:r>
              <a:rPr lang="en-US" sz="2800" dirty="0"/>
              <a:t>It normally takes Lan ___ to get to school.</a:t>
            </a:r>
          </a:p>
          <a:p>
            <a:r>
              <a:rPr lang="en-US" sz="2800" dirty="0"/>
              <a:t>A. two minutes 	B. ten minutes			C. twenty minutes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3. </a:t>
            </a:r>
            <a:r>
              <a:rPr lang="en-US" sz="2800" dirty="0"/>
              <a:t>Lan and Mark agree to go cycling ______.</a:t>
            </a:r>
          </a:p>
          <a:p>
            <a:r>
              <a:rPr lang="en-US" sz="2800" dirty="0"/>
              <a:t>A. tomorrow 		B. every day			C. at the weekend</a:t>
            </a:r>
          </a:p>
        </p:txBody>
      </p:sp>
      <p:sp>
        <p:nvSpPr>
          <p:cNvPr id="15" name="Oval 17">
            <a:extLst>
              <a:ext uri="{FF2B5EF4-FFF2-40B4-BE49-F238E27FC236}">
                <a16:creationId xmlns="" xmlns:a16="http://schemas.microsoft.com/office/drawing/2014/main" id="{EF2639A3-54F1-4ADD-9FB1-63E11559207B}"/>
              </a:ext>
            </a:extLst>
          </p:cNvPr>
          <p:cNvSpPr/>
          <p:nvPr/>
        </p:nvSpPr>
        <p:spPr>
          <a:xfrm>
            <a:off x="3544903" y="4015641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7">
            <a:extLst>
              <a:ext uri="{FF2B5EF4-FFF2-40B4-BE49-F238E27FC236}">
                <a16:creationId xmlns="" xmlns:a16="http://schemas.microsoft.com/office/drawing/2014/main" id="{C14CF5A4-8905-4461-A58C-DCB693385D22}"/>
              </a:ext>
            </a:extLst>
          </p:cNvPr>
          <p:cNvSpPr/>
          <p:nvPr/>
        </p:nvSpPr>
        <p:spPr>
          <a:xfrm>
            <a:off x="8086423" y="5292530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1" y="130905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conversation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03DA216-9E57-49BF-B700-500D9FA6A97F}"/>
              </a:ext>
            </a:extLst>
          </p:cNvPr>
          <p:cNvSpPr txBox="1"/>
          <p:nvPr/>
        </p:nvSpPr>
        <p:spPr>
          <a:xfrm>
            <a:off x="5735305" y="1793577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cycled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96B3408-8A1F-4E01-A833-152673DA6EDF}"/>
              </a:ext>
            </a:extLst>
          </p:cNvPr>
          <p:cNvSpPr txBox="1"/>
          <p:nvPr/>
        </p:nvSpPr>
        <p:spPr>
          <a:xfrm>
            <a:off x="5129377" y="266742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should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7BC6398-54FD-40F6-9554-4CFB8449DD8A}"/>
              </a:ext>
            </a:extLst>
          </p:cNvPr>
          <p:cNvSpPr txBox="1"/>
          <p:nvPr/>
        </p:nvSpPr>
        <p:spPr>
          <a:xfrm>
            <a:off x="2823358" y="4006516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jams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4603F95-E544-4B6D-940E-FCA445F2FB92}"/>
              </a:ext>
            </a:extLst>
          </p:cNvPr>
          <p:cNvSpPr txBox="1"/>
          <p:nvPr/>
        </p:nvSpPr>
        <p:spPr>
          <a:xfrm>
            <a:off x="2677343" y="4842683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How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6000C63-53CF-48EC-B4D1-1B18195265E5}"/>
              </a:ext>
            </a:extLst>
          </p:cNvPr>
          <p:cNvSpPr txBox="1"/>
          <p:nvPr/>
        </p:nvSpPr>
        <p:spPr>
          <a:xfrm>
            <a:off x="4445674" y="6061492"/>
            <a:ext cx="165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rgbClr val="C00000"/>
                </a:solidFill>
              </a:rPr>
              <a:t>crowded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78167912-2659-49FF-BE14-91F3CBBAB0C8}"/>
              </a:ext>
            </a:extLst>
          </p:cNvPr>
          <p:cNvSpPr txBox="1"/>
          <p:nvPr/>
        </p:nvSpPr>
        <p:spPr>
          <a:xfrm>
            <a:off x="1279223" y="1793577"/>
            <a:ext cx="1052669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Sunday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afternoon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Lan ______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round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lake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near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says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Lan: “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 be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careful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especially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cross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Traffic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big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cities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	– ______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does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mum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go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shopping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   </a:t>
            </a:r>
          </a:p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–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often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walks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vi-VN" sz="28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road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__________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during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rush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hours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.,</a:t>
            </a:r>
          </a:p>
        </p:txBody>
      </p:sp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118713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write a word under each.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0627" y="113912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300" y="10640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="" xmlns:a16="http://schemas.microsoft.com/office/drawing/2014/main" id="{73543822-24CE-4194-BC69-F479BD3527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90" y="1524000"/>
            <a:ext cx="6091048" cy="5201920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="" xmlns:a16="http://schemas.microsoft.com/office/drawing/2014/main" id="{28B934CC-DA78-4309-BB91-481D55E3110D}"/>
              </a:ext>
            </a:extLst>
          </p:cNvPr>
          <p:cNvSpPr/>
          <p:nvPr/>
        </p:nvSpPr>
        <p:spPr>
          <a:xfrm>
            <a:off x="3097969" y="2753975"/>
            <a:ext cx="10583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bicycle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="" xmlns:a16="http://schemas.microsoft.com/office/drawing/2014/main" id="{D6A3231D-1CC0-4705-BF61-81B2D8451C50}"/>
              </a:ext>
            </a:extLst>
          </p:cNvPr>
          <p:cNvSpPr/>
          <p:nvPr/>
        </p:nvSpPr>
        <p:spPr>
          <a:xfrm>
            <a:off x="5279751" y="2753974"/>
            <a:ext cx="5741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="" xmlns:a16="http://schemas.microsoft.com/office/drawing/2014/main" id="{C94CC4C7-0517-4794-A356-4231E0670C26}"/>
              </a:ext>
            </a:extLst>
          </p:cNvPr>
          <p:cNvSpPr/>
          <p:nvPr/>
        </p:nvSpPr>
        <p:spPr>
          <a:xfrm>
            <a:off x="7112044" y="2753974"/>
            <a:ext cx="6383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bus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Hình chữ nhật 23">
            <a:extLst>
              <a:ext uri="{FF2B5EF4-FFF2-40B4-BE49-F238E27FC236}">
                <a16:creationId xmlns="" xmlns:a16="http://schemas.microsoft.com/office/drawing/2014/main" id="{5DD7C5DD-F97F-4D64-A6EA-F40815745BF2}"/>
              </a:ext>
            </a:extLst>
          </p:cNvPr>
          <p:cNvSpPr/>
          <p:nvPr/>
        </p:nvSpPr>
        <p:spPr>
          <a:xfrm>
            <a:off x="3037470" y="4592934"/>
            <a:ext cx="15822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motorbike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Hình chữ nhật 26">
            <a:extLst>
              <a:ext uri="{FF2B5EF4-FFF2-40B4-BE49-F238E27FC236}">
                <a16:creationId xmlns="" xmlns:a16="http://schemas.microsoft.com/office/drawing/2014/main" id="{EBE46252-8DD0-4E3F-A3CA-B76B0B0D0D02}"/>
              </a:ext>
            </a:extLst>
          </p:cNvPr>
          <p:cNvSpPr/>
          <p:nvPr/>
        </p:nvSpPr>
        <p:spPr>
          <a:xfrm>
            <a:off x="4908995" y="4598013"/>
            <a:ext cx="14670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air-plane</a:t>
            </a:r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Hình chữ nhật 27">
            <a:extLst>
              <a:ext uri="{FF2B5EF4-FFF2-40B4-BE49-F238E27FC236}">
                <a16:creationId xmlns="" xmlns:a16="http://schemas.microsoft.com/office/drawing/2014/main" id="{04BAA3CD-23A8-43AA-A6E8-12D27EF3F331}"/>
              </a:ext>
            </a:extLst>
          </p:cNvPr>
          <p:cNvSpPr/>
          <p:nvPr/>
        </p:nvSpPr>
        <p:spPr>
          <a:xfrm>
            <a:off x="7109774" y="4582773"/>
            <a:ext cx="9249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train</a:t>
            </a:r>
            <a:r>
              <a:rPr lang="vi-VN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Hình chữ nhật 28">
            <a:extLst>
              <a:ext uri="{FF2B5EF4-FFF2-40B4-BE49-F238E27FC236}">
                <a16:creationId xmlns="" xmlns:a16="http://schemas.microsoft.com/office/drawing/2014/main" id="{61EA0899-F03C-4A3A-A12D-DD256288302D}"/>
              </a:ext>
            </a:extLst>
          </p:cNvPr>
          <p:cNvSpPr/>
          <p:nvPr/>
        </p:nvSpPr>
        <p:spPr>
          <a:xfrm>
            <a:off x="4232478" y="6170544"/>
            <a:ext cx="7745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boat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Hình chữ nhật 29">
            <a:extLst>
              <a:ext uri="{FF2B5EF4-FFF2-40B4-BE49-F238E27FC236}">
                <a16:creationId xmlns="" xmlns:a16="http://schemas.microsoft.com/office/drawing/2014/main" id="{0CC7DBEB-55F2-440A-8941-851B4C891AC0}"/>
              </a:ext>
            </a:extLst>
          </p:cNvPr>
          <p:cNvSpPr/>
          <p:nvPr/>
        </p:nvSpPr>
        <p:spPr>
          <a:xfrm>
            <a:off x="6227476" y="6168889"/>
            <a:ext cx="7136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ship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4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6607" y="1188331"/>
            <a:ext cx="81640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Find someone who … Write your friends’ names in the blanks. Then report to the class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62ADF160-BAB7-44F9-B5A4-841EF044E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4" y="2124353"/>
            <a:ext cx="5134293" cy="416441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7DC92500-6D83-466E-8AA7-48307F8600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17" y="2678429"/>
            <a:ext cx="4495034" cy="34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98096338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1544" y="202279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3716" y="3145906"/>
            <a:ext cx="9551324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talk about the traffic in your </a:t>
            </a:r>
            <a:r>
              <a:rPr lang="en-US" sz="2800" dirty="0" err="1"/>
              <a:t>neighbourhood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the vocabulary for the next lesson: A closer look 1.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6800D9-3E1A-B9EA-28EE-88699E06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800" y="79339"/>
            <a:ext cx="10290400" cy="705908"/>
          </a:xfrm>
        </p:spPr>
        <p:txBody>
          <a:bodyPr>
            <a:normAutofit fontScale="90000"/>
          </a:bodyPr>
          <a:lstStyle/>
          <a:p>
            <a:r>
              <a:rPr lang="en-US" dirty="0"/>
              <a:t>List some means of transportation you remember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FC0F8F6-2C4C-66CD-3058-D4FA03F2F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82" y="1096792"/>
            <a:ext cx="2055871" cy="20915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0DB6EBA-F3B3-EEFB-1343-C2E703691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556" y="1096794"/>
            <a:ext cx="2055871" cy="20915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DE49C397-86CD-C65E-D645-FD5DD3B46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031" y="1096794"/>
            <a:ext cx="2719483" cy="20926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67D031B-9A9C-3754-B67E-348D62D3C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118" y="1097881"/>
            <a:ext cx="3244073" cy="20915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8FF3784-5977-4800-E89D-96721C501F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184" y="3990338"/>
            <a:ext cx="2830784" cy="19038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DA5493B-CE09-A99F-0821-B52FB8572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2795" y="3990899"/>
            <a:ext cx="3071283" cy="19033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472AD4B0-9BBB-BF7C-7311-816C95005B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9905" y="3989779"/>
            <a:ext cx="4937825" cy="1899579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73756FFB-1A21-A9E5-1F75-C8B076B3640F}"/>
              </a:ext>
            </a:extLst>
          </p:cNvPr>
          <p:cNvSpPr/>
          <p:nvPr/>
        </p:nvSpPr>
        <p:spPr>
          <a:xfrm>
            <a:off x="516082" y="3055751"/>
            <a:ext cx="2055871" cy="51919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bike 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9D50A3FA-6183-7BE5-295B-2BC8A4B97AF2}"/>
              </a:ext>
            </a:extLst>
          </p:cNvPr>
          <p:cNvSpPr/>
          <p:nvPr/>
        </p:nvSpPr>
        <p:spPr>
          <a:xfrm>
            <a:off x="2946555" y="3055751"/>
            <a:ext cx="2055871" cy="51919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  <a:t>motorbike 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09155E65-91FA-AFBF-E056-A50433AD45EB}"/>
              </a:ext>
            </a:extLst>
          </p:cNvPr>
          <p:cNvSpPr/>
          <p:nvPr/>
        </p:nvSpPr>
        <p:spPr>
          <a:xfrm>
            <a:off x="5708837" y="3053169"/>
            <a:ext cx="2055871" cy="51919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  <a:t>car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496AAC93-A551-DF27-217C-6F71E179938D}"/>
              </a:ext>
            </a:extLst>
          </p:cNvPr>
          <p:cNvSpPr/>
          <p:nvPr/>
        </p:nvSpPr>
        <p:spPr>
          <a:xfrm>
            <a:off x="9065218" y="3053169"/>
            <a:ext cx="2055871" cy="51919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  <a:t>bus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C8869092-B5B1-9183-4B31-7842C625EBD4}"/>
              </a:ext>
            </a:extLst>
          </p:cNvPr>
          <p:cNvSpPr/>
          <p:nvPr/>
        </p:nvSpPr>
        <p:spPr>
          <a:xfrm>
            <a:off x="883641" y="5790432"/>
            <a:ext cx="2055871" cy="51919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  <a:t>van 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0A28F9CD-4142-5139-7AF9-059275402A5B}"/>
              </a:ext>
            </a:extLst>
          </p:cNvPr>
          <p:cNvSpPr/>
          <p:nvPr/>
        </p:nvSpPr>
        <p:spPr>
          <a:xfrm>
            <a:off x="4120501" y="5790432"/>
            <a:ext cx="2055871" cy="51919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  <a:t>truck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4298400B-606C-476B-F49A-0E476BC971BF}"/>
              </a:ext>
            </a:extLst>
          </p:cNvPr>
          <p:cNvSpPr/>
          <p:nvPr/>
        </p:nvSpPr>
        <p:spPr>
          <a:xfrm>
            <a:off x="8410881" y="5787583"/>
            <a:ext cx="2055871" cy="51919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  <a:t>train </a:t>
            </a:r>
          </a:p>
        </p:txBody>
      </p:sp>
    </p:spTree>
    <p:extLst>
      <p:ext uri="{BB962C8B-B14F-4D97-AF65-F5344CB8AC3E}">
        <p14:creationId xmlns:p14="http://schemas.microsoft.com/office/powerpoint/2010/main" val="285878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="" xmlns:a16="http://schemas.microsoft.com/office/drawing/2014/main" id="{8183E57F-7166-460D-8CE7-765560E61997}"/>
              </a:ext>
            </a:extLst>
          </p:cNvPr>
          <p:cNvSpPr txBox="1"/>
          <p:nvPr/>
        </p:nvSpPr>
        <p:spPr>
          <a:xfrm>
            <a:off x="3372567" y="2424738"/>
            <a:ext cx="56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Meeting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the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school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yard</a:t>
            </a:r>
            <a:endParaRPr lang="en-US" sz="4400" b="1" dirty="0">
              <a:solidFill>
                <a:srgbClr val="0FB7BD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477D20D1-6296-4569-B46F-395A85B00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00" y="2985287"/>
            <a:ext cx="2667799" cy="347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B16178-48E9-0D54-EBA9-04499560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32885"/>
          </a:xfrm>
        </p:spPr>
        <p:txBody>
          <a:bodyPr>
            <a:normAutofit/>
          </a:bodyPr>
          <a:lstStyle/>
          <a:p>
            <a:r>
              <a:rPr lang="en-US" sz="5300" dirty="0"/>
              <a:t>Look and answer.</a:t>
            </a:r>
          </a:p>
        </p:txBody>
      </p:sp>
      <p:pic>
        <p:nvPicPr>
          <p:cNvPr id="3" name="Hình ảnh 6">
            <a:extLst>
              <a:ext uri="{FF2B5EF4-FFF2-40B4-BE49-F238E27FC236}">
                <a16:creationId xmlns="" xmlns:a16="http://schemas.microsoft.com/office/drawing/2014/main" id="{ECC8A2E1-F235-F0BD-86C2-97EA920A1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3" y="1557549"/>
            <a:ext cx="3557065" cy="46329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4AD44A0-947B-6E0D-2293-EF25755350EB}"/>
              </a:ext>
            </a:extLst>
          </p:cNvPr>
          <p:cNvSpPr txBox="1"/>
          <p:nvPr/>
        </p:nvSpPr>
        <p:spPr>
          <a:xfrm>
            <a:off x="5116474" y="1342024"/>
            <a:ext cx="3200021" cy="61555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1. Who are they?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536B279-815F-E5E5-7EE3-543188BA2104}"/>
              </a:ext>
            </a:extLst>
          </p:cNvPr>
          <p:cNvSpPr txBox="1"/>
          <p:nvPr/>
        </p:nvSpPr>
        <p:spPr>
          <a:xfrm>
            <a:off x="5135769" y="2672188"/>
            <a:ext cx="3629627" cy="61555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2. Where are they?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10541ED-B1B2-136F-894F-27F6620B2871}"/>
              </a:ext>
            </a:extLst>
          </p:cNvPr>
          <p:cNvSpPr txBox="1"/>
          <p:nvPr/>
        </p:nvSpPr>
        <p:spPr>
          <a:xfrm>
            <a:off x="5167382" y="4042129"/>
            <a:ext cx="5506209" cy="209288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3. What are they talking about?</a:t>
            </a:r>
          </a:p>
          <a:p>
            <a:pPr marL="609585" indent="-609585">
              <a:buAutoNum type="alphaU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sports</a:t>
            </a:r>
          </a:p>
          <a:p>
            <a:pPr marL="609585" indent="-609585">
              <a:buAutoNum type="alphaU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traffic </a:t>
            </a:r>
          </a:p>
          <a:p>
            <a:pPr marL="609585" indent="-609585">
              <a:buFont typeface="Arial"/>
              <a:buAutoNum type="alphaU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films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EC8AB2B-3A0A-B131-C088-4AA3688C0309}"/>
              </a:ext>
            </a:extLst>
          </p:cNvPr>
          <p:cNvSpPr txBox="1"/>
          <p:nvPr/>
        </p:nvSpPr>
        <p:spPr>
          <a:xfrm>
            <a:off x="5120150" y="1971954"/>
            <a:ext cx="4247316" cy="61555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are Lan and Mark.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34AD36E-C56C-C349-0D7E-C0DB8AF82DAA}"/>
              </a:ext>
            </a:extLst>
          </p:cNvPr>
          <p:cNvSpPr txBox="1"/>
          <p:nvPr/>
        </p:nvSpPr>
        <p:spPr>
          <a:xfrm>
            <a:off x="5162909" y="3324652"/>
            <a:ext cx="4946227" cy="61555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are in the school yard.</a:t>
            </a:r>
          </a:p>
        </p:txBody>
      </p:sp>
    </p:spTree>
    <p:extLst>
      <p:ext uri="{BB962C8B-B14F-4D97-AF65-F5344CB8AC3E}">
        <p14:creationId xmlns:p14="http://schemas.microsoft.com/office/powerpoint/2010/main" val="220355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cycle (v)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20008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ĐẠP XE</a:t>
            </a:r>
          </a:p>
        </p:txBody>
      </p:sp>
      <p:sp>
        <p:nvSpPr>
          <p:cNvPr id="2" name="Rectangle 1"/>
          <p:cNvSpPr/>
          <p:nvPr/>
        </p:nvSpPr>
        <p:spPr>
          <a:xfrm>
            <a:off x="2833503" y="3252092"/>
            <a:ext cx="114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saɪkl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85809CC8-F06C-438C-A94D-1A454C7B1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24" y="2232024"/>
            <a:ext cx="2751455" cy="275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traffic jam 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TẮC ĐƯỜNG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304992" y="3252092"/>
            <a:ext cx="2197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træfɪk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dʒæm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B07E699A-FE7B-4DDF-9D04-10E7FF71C1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59" y="2182983"/>
            <a:ext cx="4167159" cy="29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cross the road 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BĂNG QUA ĐƯỜNG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371838" y="3252092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krɒs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ðə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rəʊd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7A0E5FDF-CE7A-4E9E-ADD6-EE49FDCDAE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804" y="1757639"/>
            <a:ext cx="3912235" cy="39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rush hour 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GIỜ CAO ĐIỂM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0153" y="3252092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rʌʃ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aʊə</a:t>
            </a:r>
            <a:r>
              <a:rPr lang="en-US" sz="2400" b="1" dirty="0">
                <a:solidFill>
                  <a:srgbClr val="0FB7BD"/>
                </a:solidFill>
              </a:rPr>
              <a:t>(r)/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C9C43224-A368-4AB7-9280-88F849985C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65" y="2130691"/>
            <a:ext cx="4507442" cy="27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238455"/>
              </p:ext>
            </p:extLst>
          </p:nvPr>
        </p:nvGraphicFramePr>
        <p:xfrm>
          <a:off x="1396032" y="1402823"/>
          <a:ext cx="9399936" cy="476083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7007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99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cycle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saɪkl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đạp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xe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72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traffic jam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træfɪk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dʒæm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tắc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91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cross the road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krɒs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ðə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rəʊd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băng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đường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871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rush hour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rʌʃ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aʊə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(r)/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điểm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1664128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2789</TotalTime>
  <Words>649</Words>
  <Application>Microsoft Office PowerPoint</Application>
  <PresentationFormat>Custom</PresentationFormat>
  <Paragraphs>179</Paragraphs>
  <Slides>19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List some means of transportation you remember</vt:lpstr>
      <vt:lpstr>PowerPoint Presentation</vt:lpstr>
      <vt:lpstr>Look and answer.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 and answer.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123</cp:revision>
  <dcterms:created xsi:type="dcterms:W3CDTF">2020-12-09T02:04:09Z</dcterms:created>
  <dcterms:modified xsi:type="dcterms:W3CDTF">2023-02-03T09:23:38Z</dcterms:modified>
</cp:coreProperties>
</file>