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72" r:id="rId17"/>
    <p:sldId id="271" r:id="rId18"/>
    <p:sldId id="273" r:id="rId19"/>
    <p:sldId id="274" r:id="rId20"/>
    <p:sldId id="275" r:id="rId21"/>
    <p:sldId id="277" r:id="rId22"/>
    <p:sldId id="279" r:id="rId23"/>
    <p:sldId id="278" r:id="rId24"/>
    <p:sldId id="276" r:id="rId25"/>
    <p:sldId id="280" r:id="rId26"/>
    <p:sldId id="298" r:id="rId27"/>
    <p:sldId id="292" r:id="rId28"/>
    <p:sldId id="297" r:id="rId29"/>
    <p:sldId id="293" r:id="rId30"/>
    <p:sldId id="291" r:id="rId31"/>
    <p:sldId id="283" r:id="rId32"/>
    <p:sldId id="290" r:id="rId33"/>
    <p:sldId id="289" r:id="rId34"/>
    <p:sldId id="286" r:id="rId35"/>
    <p:sldId id="287" r:id="rId36"/>
    <p:sldId id="288" r:id="rId37"/>
    <p:sldId id="294" r:id="rId38"/>
    <p:sldId id="299" r:id="rId39"/>
    <p:sldId id="300" r:id="rId40"/>
    <p:sldId id="301" r:id="rId41"/>
    <p:sldId id="302" r:id="rId42"/>
    <p:sldId id="303" r:id="rId43"/>
    <p:sldId id="304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A4EC9-0058-4884-865F-C08886D29E1B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9B917CAE-0240-47DC-B0B2-FD6FF9C6C5C4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endParaRPr lang="en-US" sz="3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D86FE-CE5E-403E-A155-0C04FBD2269B}" cxnId="{7B982A88-D68B-41AE-8776-A0FFB0772E01}" type="parTrans">
      <dgm:prSet/>
      <dgm:spPr/>
      <dgm:t>
        <a:bodyPr/>
        <a:lstStyle/>
        <a:p>
          <a:endParaRPr lang="en-US"/>
        </a:p>
      </dgm:t>
    </dgm:pt>
    <dgm:pt modelId="{CB2EA119-D5BC-48A6-9583-C54AF787ACE5}" cxnId="{7B982A88-D68B-41AE-8776-A0FFB0772E01}" type="sibTrans">
      <dgm:prSet/>
      <dgm:spPr/>
      <dgm:t>
        <a:bodyPr/>
        <a:lstStyle/>
        <a:p>
          <a:endParaRPr lang="en-US"/>
        </a:p>
      </dgm:t>
    </dgm:pt>
    <dgm:pt modelId="{F2848EF7-BDCC-460E-8042-D5F49B866E06}">
      <dgm:prSet phldrT="[Text]" custT="1"/>
      <dgm:spPr/>
      <dgm:t>
        <a:bodyPr/>
        <a:lstStyle/>
        <a:p>
          <a:r>
            <a:rPr lang="en-US" sz="3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Quân</a:t>
          </a:r>
          <a:r>
            <a:rPr lang="en-US" sz="3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3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3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  <a:endParaRPr lang="en-US" sz="3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5339D-BF5C-475B-8BDB-CA85A1B4F9B1}" cxnId="{CBBD74B9-E9CA-4EB1-B91E-6133BBD8961B}" type="parTrans">
      <dgm:prSet/>
      <dgm:spPr/>
      <dgm:t>
        <a:bodyPr/>
        <a:lstStyle/>
        <a:p>
          <a:endParaRPr lang="en-US"/>
        </a:p>
      </dgm:t>
    </dgm:pt>
    <dgm:pt modelId="{F0213D8A-16C8-4F92-BF94-E06FF6CF2543}" cxnId="{CBBD74B9-E9CA-4EB1-B91E-6133BBD8961B}" type="sibTrans">
      <dgm:prSet/>
      <dgm:spPr/>
      <dgm:t>
        <a:bodyPr/>
        <a:lstStyle/>
        <a:p>
          <a:endParaRPr lang="en-US"/>
        </a:p>
      </dgm:t>
    </dgm:pt>
    <dgm:pt modelId="{3C9CB522-552E-471F-A3A9-69A419513A70}">
      <dgm:prSet phldrT="[Text]" custT="1"/>
      <dgm:spPr/>
      <dgm:t>
        <a:bodyPr/>
        <a:lstStyle/>
        <a:p>
          <a:pPr algn="ctr"/>
          <a:r>
            <a:rPr lang="en-US" sz="3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Quân</a:t>
          </a:r>
          <a:r>
            <a: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  <a:endParaRPr lang="en-US" sz="3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691CD-3770-4AA9-8B64-DD3A368604C8}" cxnId="{B17058AD-E637-4D15-B591-7CD7290E793E}" type="parTrans">
      <dgm:prSet/>
      <dgm:spPr/>
      <dgm:t>
        <a:bodyPr/>
        <a:lstStyle/>
        <a:p>
          <a:endParaRPr lang="en-US"/>
        </a:p>
      </dgm:t>
    </dgm:pt>
    <dgm:pt modelId="{D8D6E7FC-AF10-44E4-8409-7B11B579AED4}" cxnId="{B17058AD-E637-4D15-B591-7CD7290E793E}" type="sibTrans">
      <dgm:prSet/>
      <dgm:spPr/>
      <dgm:t>
        <a:bodyPr/>
        <a:lstStyle/>
        <a:p>
          <a:endParaRPr lang="en-US"/>
        </a:p>
      </dgm:t>
    </dgm:pt>
    <dgm:pt modelId="{1CDB696B-C302-403D-9130-0EBE56A08993}" type="pres">
      <dgm:prSet presAssocID="{8CEA4EC9-0058-4884-865F-C08886D29E1B}" presName="arrowDiagram" presStyleCnt="0">
        <dgm:presLayoutVars>
          <dgm:chMax val="5"/>
          <dgm:dir/>
          <dgm:resizeHandles val="exact"/>
        </dgm:presLayoutVars>
      </dgm:prSet>
      <dgm:spPr/>
    </dgm:pt>
    <dgm:pt modelId="{1ABC30F6-DCD7-4EDC-9558-3A64417B5E2A}" type="pres">
      <dgm:prSet presAssocID="{8CEA4EC9-0058-4884-865F-C08886D29E1B}" presName="arrow" presStyleLbl="bgShp" presStyleIdx="0" presStyleCnt="1" custAng="21446181" custScaleX="113644" custLinFactNeighborX="-8927" custLinFactNeighborY="-1684"/>
      <dgm:spPr/>
    </dgm:pt>
    <dgm:pt modelId="{49C6FB9C-80C9-4981-83FB-D6A9C1B3F3ED}" type="pres">
      <dgm:prSet presAssocID="{8CEA4EC9-0058-4884-865F-C08886D29E1B}" presName="arrowDiagram3" presStyleCnt="0"/>
      <dgm:spPr/>
    </dgm:pt>
    <dgm:pt modelId="{1F7B1BCD-B863-4317-AAAC-5DE261F1D448}" type="pres">
      <dgm:prSet presAssocID="{9B917CAE-0240-47DC-B0B2-FD6FF9C6C5C4}" presName="bullet3a" presStyleLbl="node1" presStyleIdx="0" presStyleCnt="3" custScaleX="793001" custScaleY="800902" custLinFactX="-76611" custLinFactNeighborX="-100000" custLinFactNeighborY="66490"/>
      <dgm:spPr/>
    </dgm:pt>
    <dgm:pt modelId="{A9D6FD87-6020-40C0-A750-BC469B0331D5}" type="pres">
      <dgm:prSet presAssocID="{9B917CAE-0240-47DC-B0B2-FD6FF9C6C5C4}" presName="textBox3a" presStyleLbl="revTx" presStyleIdx="0" presStyleCnt="3" custScaleX="93327" custScaleY="89532" custLinFactNeighborX="-59556" custLinFactNeighborY="-28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0135F-10A1-4E47-AEF1-034F22967718}" type="pres">
      <dgm:prSet presAssocID="{F2848EF7-BDCC-460E-8042-D5F49B866E06}" presName="bullet3b" presStyleLbl="node1" presStyleIdx="1" presStyleCnt="3" custScaleX="650173" custScaleY="487838" custLinFactNeighborX="-23390" custLinFactNeighborY="34076"/>
      <dgm:spPr/>
    </dgm:pt>
    <dgm:pt modelId="{ABEE33D1-94B0-4E56-ADD0-1013D442ED19}" type="pres">
      <dgm:prSet presAssocID="{F2848EF7-BDCC-460E-8042-D5F49B866E06}" presName="textBox3b" presStyleLbl="revTx" presStyleIdx="1" presStyleCnt="3" custLinFactNeighborX="-56982" custLinFactNeighborY="-21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6717-4A4F-45BD-ADB0-4330F8648CCD}" type="pres">
      <dgm:prSet presAssocID="{3C9CB522-552E-471F-A3A9-69A419513A70}" presName="bullet3c" presStyleLbl="node1" presStyleIdx="2" presStyleCnt="3" custScaleX="709840" custScaleY="398960" custLinFactX="46605" custLinFactNeighborX="100000" custLinFactNeighborY="-56540"/>
      <dgm:spPr/>
    </dgm:pt>
    <dgm:pt modelId="{7F368E04-653D-4804-88E6-C2BFB8EEBE66}" type="pres">
      <dgm:prSet presAssocID="{3C9CB522-552E-471F-A3A9-69A419513A70}" presName="textBox3c" presStyleLbl="revTx" presStyleIdx="2" presStyleCnt="3" custAng="10800000" custFlipVert="1" custScaleX="219209" custScaleY="28589" custLinFactNeighborX="-14776" custLinFactNeighborY="-5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9CBC6-85B8-406D-8C78-EF9F5854F3FE}" type="presOf" srcId="{3C9CB522-552E-471F-A3A9-69A419513A70}" destId="{7F368E04-653D-4804-88E6-C2BFB8EEBE66}" srcOrd="0" destOrd="0" presId="urn:microsoft.com/office/officeart/2005/8/layout/arrow2"/>
    <dgm:cxn modelId="{7B982A88-D68B-41AE-8776-A0FFB0772E01}" srcId="{8CEA4EC9-0058-4884-865F-C08886D29E1B}" destId="{9B917CAE-0240-47DC-B0B2-FD6FF9C6C5C4}" srcOrd="0" destOrd="0" parTransId="{755D86FE-CE5E-403E-A155-0C04FBD2269B}" sibTransId="{CB2EA119-D5BC-48A6-9583-C54AF787ACE5}"/>
    <dgm:cxn modelId="{CBBD74B9-E9CA-4EB1-B91E-6133BBD8961B}" srcId="{8CEA4EC9-0058-4884-865F-C08886D29E1B}" destId="{F2848EF7-BDCC-460E-8042-D5F49B866E06}" srcOrd="1" destOrd="0" parTransId="{3485339D-BF5C-475B-8BDB-CA85A1B4F9B1}" sibTransId="{F0213D8A-16C8-4F92-BF94-E06FF6CF2543}"/>
    <dgm:cxn modelId="{B17058AD-E637-4D15-B591-7CD7290E793E}" srcId="{8CEA4EC9-0058-4884-865F-C08886D29E1B}" destId="{3C9CB522-552E-471F-A3A9-69A419513A70}" srcOrd="2" destOrd="0" parTransId="{B02691CD-3770-4AA9-8B64-DD3A368604C8}" sibTransId="{D8D6E7FC-AF10-44E4-8409-7B11B579AED4}"/>
    <dgm:cxn modelId="{9D5EDF34-0759-463A-BC6D-5BDDF7FBCF0A}" type="presOf" srcId="{F2848EF7-BDCC-460E-8042-D5F49B866E06}" destId="{ABEE33D1-94B0-4E56-ADD0-1013D442ED19}" srcOrd="0" destOrd="0" presId="urn:microsoft.com/office/officeart/2005/8/layout/arrow2"/>
    <dgm:cxn modelId="{0F6BF74D-9555-4DA2-816B-F4AF06BEFE94}" type="presOf" srcId="{9B917CAE-0240-47DC-B0B2-FD6FF9C6C5C4}" destId="{A9D6FD87-6020-40C0-A750-BC469B0331D5}" srcOrd="0" destOrd="0" presId="urn:microsoft.com/office/officeart/2005/8/layout/arrow2"/>
    <dgm:cxn modelId="{271F7D4E-D0F3-46CF-BDF5-554EC51D308B}" type="presOf" srcId="{8CEA4EC9-0058-4884-865F-C08886D29E1B}" destId="{1CDB696B-C302-403D-9130-0EBE56A08993}" srcOrd="0" destOrd="0" presId="urn:microsoft.com/office/officeart/2005/8/layout/arrow2"/>
    <dgm:cxn modelId="{97672C2F-D3F6-4037-91E1-092E00A38CB3}" type="presParOf" srcId="{1CDB696B-C302-403D-9130-0EBE56A08993}" destId="{1ABC30F6-DCD7-4EDC-9558-3A64417B5E2A}" srcOrd="0" destOrd="0" presId="urn:microsoft.com/office/officeart/2005/8/layout/arrow2"/>
    <dgm:cxn modelId="{B08F7009-59FD-4F74-B21D-7F13C470A40B}" type="presParOf" srcId="{1CDB696B-C302-403D-9130-0EBE56A08993}" destId="{49C6FB9C-80C9-4981-83FB-D6A9C1B3F3ED}" srcOrd="1" destOrd="0" presId="urn:microsoft.com/office/officeart/2005/8/layout/arrow2"/>
    <dgm:cxn modelId="{508D5036-6A85-4C6F-AB70-D0DBA4F79E7E}" type="presParOf" srcId="{49C6FB9C-80C9-4981-83FB-D6A9C1B3F3ED}" destId="{1F7B1BCD-B863-4317-AAAC-5DE261F1D448}" srcOrd="0" destOrd="0" presId="urn:microsoft.com/office/officeart/2005/8/layout/arrow2"/>
    <dgm:cxn modelId="{4B115178-E298-4E5B-B9F0-4387BAA11D0F}" type="presParOf" srcId="{49C6FB9C-80C9-4981-83FB-D6A9C1B3F3ED}" destId="{A9D6FD87-6020-40C0-A750-BC469B0331D5}" srcOrd="1" destOrd="0" presId="urn:microsoft.com/office/officeart/2005/8/layout/arrow2"/>
    <dgm:cxn modelId="{9CF880B4-C7F7-4BE1-B162-21A39795B952}" type="presParOf" srcId="{49C6FB9C-80C9-4981-83FB-D6A9C1B3F3ED}" destId="{A830135F-10A1-4E47-AEF1-034F22967718}" srcOrd="2" destOrd="0" presId="urn:microsoft.com/office/officeart/2005/8/layout/arrow2"/>
    <dgm:cxn modelId="{EDCA318C-D042-4C84-ACEF-BBBD50976415}" type="presParOf" srcId="{49C6FB9C-80C9-4981-83FB-D6A9C1B3F3ED}" destId="{ABEE33D1-94B0-4E56-ADD0-1013D442ED19}" srcOrd="3" destOrd="0" presId="urn:microsoft.com/office/officeart/2005/8/layout/arrow2"/>
    <dgm:cxn modelId="{DC6475C9-A848-4BCF-82F1-FE3DCD7C992A}" type="presParOf" srcId="{49C6FB9C-80C9-4981-83FB-D6A9C1B3F3ED}" destId="{DACE6717-4A4F-45BD-ADB0-4330F8648CCD}" srcOrd="4" destOrd="0" presId="urn:microsoft.com/office/officeart/2005/8/layout/arrow2"/>
    <dgm:cxn modelId="{3091ADE1-0754-4315-ABFC-3E00031CE762}" type="presParOf" srcId="{49C6FB9C-80C9-4981-83FB-D6A9C1B3F3ED}" destId="{7F368E04-653D-4804-88E6-C2BFB8EEBE6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C30F6-DCD7-4EDC-9558-3A64417B5E2A}">
      <dsp:nvSpPr>
        <dsp:cNvPr id="0" name=""/>
        <dsp:cNvSpPr/>
      </dsp:nvSpPr>
      <dsp:spPr>
        <a:xfrm rot="21446181">
          <a:off x="-577018" y="87189"/>
          <a:ext cx="9612236" cy="52863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B1BCD-B863-4317-AAAC-5DE261F1D448}">
      <dsp:nvSpPr>
        <dsp:cNvPr id="0" name=""/>
        <dsp:cNvSpPr/>
      </dsp:nvSpPr>
      <dsp:spPr>
        <a:xfrm>
          <a:off x="0" y="3200400"/>
          <a:ext cx="1743913" cy="1761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6FD87-6020-40C0-A750-BC469B0331D5}">
      <dsp:nvSpPr>
        <dsp:cNvPr id="0" name=""/>
        <dsp:cNvSpPr/>
      </dsp:nvSpPr>
      <dsp:spPr>
        <a:xfrm>
          <a:off x="76196" y="3581407"/>
          <a:ext cx="1839251" cy="136783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27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US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đoàn</a:t>
          </a:r>
          <a:endParaRPr lang="en-US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196" y="3581407"/>
        <a:ext cx="1839251" cy="1367836"/>
      </dsp:txXfrm>
    </dsp:sp>
    <dsp:sp modelId="{A830135F-10A1-4E47-AEF1-034F22967718}">
      <dsp:nvSpPr>
        <dsp:cNvPr id="0" name=""/>
        <dsp:cNvSpPr/>
      </dsp:nvSpPr>
      <dsp:spPr>
        <a:xfrm>
          <a:off x="1828798" y="1752599"/>
          <a:ext cx="2584667" cy="1939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E33D1-94B0-4E56-ADD0-1013D442ED19}">
      <dsp:nvSpPr>
        <dsp:cNvPr id="0" name=""/>
        <dsp:cNvSpPr/>
      </dsp:nvSpPr>
      <dsp:spPr>
        <a:xfrm>
          <a:off x="2057399" y="1981187"/>
          <a:ext cx="2029968" cy="28757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46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3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đội</a:t>
          </a:r>
          <a:r>
            <a:rPr lang="en-US" sz="3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3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3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Nam</a:t>
          </a:r>
          <a:endParaRPr lang="en-US" sz="3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7399" y="1981187"/>
        <a:ext cx="2029968" cy="2875788"/>
      </dsp:txXfrm>
    </dsp:sp>
    <dsp:sp modelId="{DACE6717-4A4F-45BD-ADB0-4330F8648CCD}">
      <dsp:nvSpPr>
        <dsp:cNvPr id="0" name=""/>
        <dsp:cNvSpPr/>
      </dsp:nvSpPr>
      <dsp:spPr>
        <a:xfrm>
          <a:off x="4479422" y="381002"/>
          <a:ext cx="3902579" cy="2193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68E04-653D-4804-88E6-C2BFB8EEBE66}">
      <dsp:nvSpPr>
        <dsp:cNvPr id="0" name=""/>
        <dsp:cNvSpPr/>
      </dsp:nvSpPr>
      <dsp:spPr>
        <a:xfrm rot="10800000" flipV="1">
          <a:off x="4114802" y="990612"/>
          <a:ext cx="4449872" cy="10503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319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đội</a:t>
          </a:r>
          <a:r>
            <a:rPr lang="en-US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Nam</a:t>
          </a:r>
          <a:endParaRPr lang="en-US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4114802" y="990612"/>
        <a:ext cx="4449872" cy="1050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703B-5BE9-4572-B5A6-22F4A3950D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6FA1-6990-4C98-BE22-2EF699F73B9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28.xml"/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" Target="slide3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0.GIF"/><Relationship Id="rId7" Type="http://schemas.openxmlformats.org/officeDocument/2006/relationships/image" Target="../media/image29.GIF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jpeg"/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55.GIF"/><Relationship Id="rId1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3" Type="http://schemas.openxmlformats.org/officeDocument/2006/relationships/hyperlink" Target="http://www.viettribune.com/vt/files/vol02num108/thieu.jpg" TargetMode="External"/><Relationship Id="rId2" Type="http://schemas.openxmlformats.org/officeDocument/2006/relationships/image" Target="../media/image79.png"/><Relationship Id="rId1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5.jpeg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2.jpeg"/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8.jpeg"/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image" Target="../media/image9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312200808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799"/>
            <a:ext cx="44958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DTT-Quandoi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Quand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506588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AND_Euro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798"/>
            <a:ext cx="46482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6076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- Tháng</a:t>
            </a:r>
            <a:r>
              <a:rPr lang="en-US" dirty="0" smtClean="0"/>
              <a:t> 4/1945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nghị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họp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3733800"/>
            <a:ext cx="2438400" cy="228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62600" y="3726873"/>
            <a:ext cx="2438400" cy="228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3200400"/>
            <a:ext cx="4114800" cy="3429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5833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29167 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" y="126365"/>
            <a:ext cx="8677910" cy="16141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đế quốc Mĩ xâm lược: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Thời kì k/c chống pháp (1945 - 1954)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17525" y="4828540"/>
            <a:ext cx="7997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57200" y="24384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7470" y="1740535"/>
            <a:ext cx="877760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Quá trình phát triển: Quân đội phát triển nhanh, từ các dơn vị du kích, đơn vị nhỏ, phát triển thành các đơn vị chính quy: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3200"/>
              <a:t>- Ngày 28/8/1949 thành lập đại đoàn bộ binh 308, là đại đoàn chủ lực đầu tiên của QĐND Việt Nam.</a:t>
            </a:r>
            <a:endParaRPr lang="en-US" sz="3200"/>
          </a:p>
          <a:p>
            <a:pPr algn="just"/>
            <a:r>
              <a:rPr lang="en-US" sz="3200"/>
              <a:t>- Ngày 17/12/1950 thành lập đại đoàn bộ binh 312.</a:t>
            </a:r>
            <a:endParaRPr lang="en-US" sz="3200"/>
          </a:p>
          <a:p>
            <a:pPr algn="just"/>
            <a:r>
              <a:rPr lang="en-US" sz="3200"/>
              <a:t>- Tháng 2/1951 thành lập đại đoàn bộ binh 320.</a:t>
            </a:r>
            <a:endParaRPr lang="en-US" sz="3200"/>
          </a:p>
          <a:p>
            <a:pPr algn="just"/>
            <a:r>
              <a:rPr lang="en-US" sz="3200"/>
              <a:t>- Ngày 27/3/1951 thành lập đại đoàn công pháo 351.</a:t>
            </a:r>
            <a:endParaRPr lang="en-US" sz="3200"/>
          </a:p>
          <a:p>
            <a:pPr algn="just"/>
            <a:r>
              <a:rPr lang="en-US" sz="3200"/>
              <a:t>- Ngày 1/5/1951 thành lập đại đoàn bộ binh 316.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1676400" y="1685925"/>
            <a:ext cx="7315200" cy="44862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rgbClr val="D7D200"/>
              </a:gs>
              <a:gs pos="100000">
                <a:schemeClr val="accent1"/>
              </a:gs>
            </a:gsLst>
            <a:lin ang="2700000" scaled="1"/>
          </a:gradFill>
          <a:ln w="9525"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dirty="0">
                <a:latin typeface=".VnTime" panose="020B7200000000000000" pitchFamily="34" charset="0"/>
              </a:rPr>
              <a:t>                                                                                          </a:t>
            </a:r>
            <a:r>
              <a:rPr lang="en-US" sz="2000" dirty="0" smtClean="0">
                <a:latin typeface=".VnTime" panose="020B7200000000000000" pitchFamily="34" charset="0"/>
              </a:rPr>
              <a:t>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XD,BVTQ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1975 -  nay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2000" b="1" dirty="0">
              <a:solidFill>
                <a:srgbClr val="FF0000"/>
              </a:solidFill>
              <a:latin typeface=".VnArial NarrowH" panose="020B7200000000000000" pitchFamily="34" charset="0"/>
            </a:endParaRPr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1676400" y="1905000"/>
            <a:ext cx="5715000" cy="4038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99"/>
              </a:gs>
            </a:gsLst>
            <a:path path="rect">
              <a:fillToRect l="100000" b="100000"/>
            </a:path>
          </a:gradFill>
          <a:ln w="9525"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dirty="0">
                <a:latin typeface=".VnTime" panose="020B7200000000000000" pitchFamily="34" charset="0"/>
              </a:rPr>
              <a:t>                                                          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1954- 1975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Freeform 4"/>
          <p:cNvSpPr/>
          <p:nvPr/>
        </p:nvSpPr>
        <p:spPr bwMode="auto">
          <a:xfrm flipH="1">
            <a:off x="1600200" y="1447800"/>
            <a:ext cx="76200" cy="4876800"/>
          </a:xfrm>
          <a:custGeom>
            <a:avLst/>
            <a:gdLst>
              <a:gd name="T0" fmla="*/ 0 w 2"/>
              <a:gd name="T1" fmla="*/ 0 h 1298"/>
              <a:gd name="T2" fmla="*/ 2 w 2"/>
              <a:gd name="T3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298">
                <a:moveTo>
                  <a:pt x="0" y="0"/>
                </a:moveTo>
                <a:lnTo>
                  <a:pt x="2" y="129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Freeform 5"/>
          <p:cNvSpPr/>
          <p:nvPr/>
        </p:nvSpPr>
        <p:spPr bwMode="auto">
          <a:xfrm>
            <a:off x="1600200" y="6324600"/>
            <a:ext cx="6946900" cy="76200"/>
          </a:xfrm>
          <a:custGeom>
            <a:avLst/>
            <a:gdLst>
              <a:gd name="T0" fmla="*/ 0 w 4376"/>
              <a:gd name="T1" fmla="*/ 0 h 9"/>
              <a:gd name="T2" fmla="*/ 4376 w 4376"/>
              <a:gd name="T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76" h="9">
                <a:moveTo>
                  <a:pt x="0" y="0"/>
                </a:moveTo>
                <a:lnTo>
                  <a:pt x="4376" y="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7709" y="914400"/>
            <a:ext cx="1295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FFCA"/>
                    </a:gs>
                    <a:gs pos="50000">
                      <a:srgbClr val="FFFF00"/>
                    </a:gs>
                    <a:gs pos="100000">
                      <a:srgbClr val="33FFCA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FFC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1676400" y="2590800"/>
            <a:ext cx="4038600" cy="2743200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50000">
                <a:srgbClr val="FFFF66"/>
              </a:gs>
              <a:gs pos="100000">
                <a:srgbClr val="6699FF"/>
              </a:gs>
            </a:gsLst>
            <a:lin ang="2700000" scaled="1"/>
          </a:gradFill>
          <a:ln w="9525"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dirty="0">
                <a:latin typeface=".VnTime" panose="020B7200000000000000" pitchFamily="34" charset="0"/>
              </a:rPr>
              <a:t>                                             </a:t>
            </a:r>
            <a:r>
              <a:rPr lang="en-US" sz="2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C.Pháp</a:t>
            </a:r>
            <a:endParaRPr lang="en-US" sz="2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1945-1954</a:t>
            </a:r>
            <a:endParaRPr lang="en-US" sz="2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1676400" y="3200400"/>
            <a:ext cx="2895600" cy="1600200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1"/>
          </a:gradFill>
          <a:ln w="9525"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603A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 TTGPQ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22/12/1944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2000" b="1" dirty="0">
              <a:solidFill>
                <a:srgbClr val="FF00FF"/>
              </a:solidFill>
              <a:latin typeface=".VnArial NarrowH" panose="020B7200000000000000" pitchFamily="34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0" y="22860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TRƯỞNG THÀNH VÀ PHÁT TRIỂN LỚN MẠNH</a:t>
            </a:r>
            <a:endParaRPr lang="en-US" sz="2800" dirty="0">
              <a:latin typeface=".VnTimeH" panose="020B7200000000000000" pitchFamily="34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239000" y="6384925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5" name="AutoShape 1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8077200" y="4114800"/>
            <a:ext cx="1524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AutoShap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77000" y="4191000"/>
            <a:ext cx="1524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800600" y="4191000"/>
            <a:ext cx="1524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71800" y="4114800"/>
            <a:ext cx="228600" cy="30480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38100" algn="ctr">
            <a:solidFill>
              <a:srgbClr val="FFFF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7" grpId="0" animBg="1"/>
      <p:bldP spid="72711" grpId="0" animBg="1"/>
      <p:bldP spid="72712" grpId="0" animBg="1"/>
      <p:bldP spid="72715" grpId="0" animBg="1"/>
      <p:bldP spid="72716" grpId="0" animBg="1"/>
      <p:bldP spid="72717" grpId="0" animBg="1"/>
      <p:bldP spid="727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5867400"/>
            <a:ext cx="2286000" cy="715962"/>
          </a:xfrm>
        </p:spPr>
        <p:txBody>
          <a:bodyPr>
            <a:normAutofit/>
          </a:bodyPr>
          <a:lstStyle/>
          <a:p>
            <a:r>
              <a:rPr lang="en-US" sz="2200" b="1" dirty="0" err="1" smtClean="0"/>
              <a:t>Tháng</a:t>
            </a:r>
            <a:r>
              <a:rPr lang="en-US" sz="2200" b="1" dirty="0" smtClean="0"/>
              <a:t> 11/1945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/>
          <p:nvPr/>
        </p:nvSpPr>
        <p:spPr>
          <a:xfrm>
            <a:off x="2286000" y="4572000"/>
            <a:ext cx="2286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/>
              <a:t>Ngày</a:t>
            </a:r>
            <a:r>
              <a:rPr lang="en-US" sz="2400" b="1" dirty="0" smtClean="0"/>
              <a:t> 22/5/1946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5638800" y="3505200"/>
            <a:ext cx="2286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ĐHĐB </a:t>
            </a:r>
            <a:r>
              <a:rPr lang="en-US" sz="2200" b="1" dirty="0" err="1" smtClean="0"/>
              <a:t>toàn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quốc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Đảng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năm</a:t>
            </a:r>
            <a:r>
              <a:rPr lang="en-US" sz="2200" b="1" dirty="0" smtClean="0"/>
              <a:t> 1951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8915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THỜI KỲ KHÁNG CHIẾN CHỐNG PHÁP (1945 – 1954 )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quân”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57200" y="1447800"/>
            <a:ext cx="78486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QĐNDVN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1000" y="228600"/>
            <a:ext cx="8305800" cy="1905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CHÍNH CỦA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 ĐỘI NHÂN DÂN VIỆT NAM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90600" y="36576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latin typeface=".VnTime" panose="020B7200000000000000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800" y="3657600"/>
            <a:ext cx="2514600" cy="3048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00FFFF"/>
              </a:gs>
              <a:gs pos="100000">
                <a:srgbClr val="FF66FF"/>
              </a:gs>
            </a:gsLst>
            <a:lin ang="18900000" scaled="1"/>
          </a:gradFill>
          <a:ln w="38100" algn="ctr">
            <a:miter lim="800000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200400" y="3657600"/>
            <a:ext cx="2514600" cy="29718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18900000" scaled="1"/>
          </a:gradFill>
          <a:ln w="38100" algn="ctr">
            <a:miter lim="800000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248400" y="3581400"/>
            <a:ext cx="2514600" cy="29718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00FFFF"/>
              </a:gs>
              <a:gs pos="100000">
                <a:srgbClr val="FF66FF"/>
              </a:gs>
            </a:gsLst>
            <a:lin ang="18900000" scaled="1"/>
          </a:gradFill>
          <a:ln w="38100" algn="ctr">
            <a:miter lim="800000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endParaRPr lang="en-US" sz="3600" b="1" dirty="0">
              <a:solidFill>
                <a:srgbClr val="FF0066"/>
              </a:solidFill>
              <a:latin typeface=".VnTime" panose="020B7200000000000000" pitchFamily="34" charset="0"/>
            </a:endParaRPr>
          </a:p>
          <a:p>
            <a:pPr algn="ctr" eaLnBrk="0" hangingPunct="0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đội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biên phòng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AutoShape 7"/>
          <p:cNvSpPr/>
          <p:nvPr/>
        </p:nvSpPr>
        <p:spPr bwMode="auto">
          <a:xfrm rot="5400000">
            <a:off x="4152900" y="-1409700"/>
            <a:ext cx="609600" cy="8153400"/>
          </a:xfrm>
          <a:prstGeom prst="rightBrace">
            <a:avLst>
              <a:gd name="adj1" fmla="val 111458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1676400" y="3124200"/>
            <a:ext cx="2743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>
            <a:off x="4419600" y="3124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4419600" y="3124200"/>
            <a:ext cx="3276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CHIẾN ĐẤU VÀ CHIẾN THẮNG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57200" y="1447800"/>
            <a:ext cx="78486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chiến</a:t>
            </a:r>
            <a:r>
              <a:rPr lang="en-US" sz="3200" i="1" dirty="0"/>
              <a:t> </a:t>
            </a:r>
            <a:r>
              <a:rPr lang="en-US" sz="3200" i="1" dirty="0" err="1"/>
              <a:t>thắng</a:t>
            </a:r>
            <a:r>
              <a:rPr lang="en-US" sz="3200" i="1" dirty="0"/>
              <a:t> </a:t>
            </a:r>
            <a:r>
              <a:rPr lang="en-US" sz="3200" i="1" dirty="0" err="1"/>
              <a:t>lớn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ý </a:t>
            </a:r>
            <a:r>
              <a:rPr lang="en-US" sz="3200" i="1" dirty="0" err="1"/>
              <a:t>chiến</a:t>
            </a:r>
            <a:r>
              <a:rPr lang="en-US" sz="3200" i="1" dirty="0"/>
              <a:t> </a:t>
            </a:r>
            <a:r>
              <a:rPr lang="en-US" sz="3200" i="1" dirty="0" err="1"/>
              <a:t>lược</a:t>
            </a:r>
            <a:r>
              <a:rPr lang="en-US" sz="3200" i="1" dirty="0"/>
              <a:t> </a:t>
            </a:r>
            <a:r>
              <a:rPr lang="en-US" sz="3200" i="1" dirty="0" err="1"/>
              <a:t>quan</a:t>
            </a:r>
            <a:r>
              <a:rPr lang="en-US" sz="3200" i="1" dirty="0"/>
              <a:t> </a:t>
            </a:r>
            <a:r>
              <a:rPr lang="en-US" sz="3200" i="1" dirty="0" err="1"/>
              <a:t>trọng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QĐNDVN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thời</a:t>
            </a:r>
            <a:r>
              <a:rPr lang="en-US" sz="3200" i="1" dirty="0"/>
              <a:t> </a:t>
            </a:r>
            <a:r>
              <a:rPr lang="en-US" sz="3200" i="1" dirty="0" err="1"/>
              <a:t>kỳ</a:t>
            </a:r>
            <a:r>
              <a:rPr lang="en-US" sz="3200" i="1" dirty="0"/>
              <a:t> </a:t>
            </a:r>
            <a:r>
              <a:rPr lang="en-US" sz="3200" i="1" dirty="0" err="1"/>
              <a:t>kháng</a:t>
            </a:r>
            <a:r>
              <a:rPr lang="en-US" sz="3200" i="1" dirty="0"/>
              <a:t> </a:t>
            </a:r>
            <a:r>
              <a:rPr lang="en-US" sz="3200" i="1" dirty="0" err="1"/>
              <a:t>chiến</a:t>
            </a:r>
            <a:r>
              <a:rPr lang="en-US" sz="3200" i="1" dirty="0"/>
              <a:t> </a:t>
            </a:r>
            <a:r>
              <a:rPr lang="en-US" sz="3200" i="1" dirty="0" err="1"/>
              <a:t>chống</a:t>
            </a:r>
            <a:r>
              <a:rPr lang="en-US" sz="3200" i="1" dirty="0"/>
              <a:t> </a:t>
            </a:r>
            <a:r>
              <a:rPr lang="en-US" sz="3200" i="1" dirty="0" err="1"/>
              <a:t>Pháp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chiến</a:t>
            </a:r>
            <a:r>
              <a:rPr lang="en-US" sz="3200" i="1" dirty="0"/>
              <a:t> </a:t>
            </a:r>
            <a:r>
              <a:rPr lang="en-US" sz="3200" i="1" dirty="0" err="1"/>
              <a:t>thắng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6600"/>
            <a:ext cx="90678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Thu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1947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hien-dich-Viet-Bac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20782"/>
            <a:ext cx="4601442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op20bi20mat201953.jpg image by hunganhq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6927"/>
            <a:ext cx="4514850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GUYENHOA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94" y="3810000"/>
            <a:ext cx="467504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GUYENHOA\Desktop\luoc_do_chien_dich_viet_bac_thu_-_dong_1947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10000"/>
            <a:ext cx="4514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3418"/>
            <a:ext cx="9067800" cy="374073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1950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NGUYENHOA\Desktop\luoc_do_chien_dich_bien_gioi_thu_-_dong_1950_5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2618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GUYENHOA\Desktop\dongk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42" y="0"/>
            <a:ext cx="4987058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GUYENHOA\Desktop\662px-Batalla_de_Cao_Ba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1400"/>
            <a:ext cx="41569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GUYENHOA\Desktop\VNG_Ctranh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81400"/>
            <a:ext cx="4714875" cy="32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724400" cy="1828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br>
              <a:rPr lang="en-US" dirty="0" smtClean="0"/>
            </a:br>
            <a:r>
              <a:rPr lang="en-US" dirty="0" err="1" smtClean="0"/>
              <a:t>Tây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- </a:t>
            </a:r>
            <a:r>
              <a:rPr lang="en-US" dirty="0" err="1" smtClean="0"/>
              <a:t>Thượng</a:t>
            </a:r>
            <a:r>
              <a:rPr lang="en-US" dirty="0" smtClean="0"/>
              <a:t> </a:t>
            </a:r>
            <a:r>
              <a:rPr lang="en-US" dirty="0" err="1" smtClean="0"/>
              <a:t>Lào</a:t>
            </a:r>
            <a:br>
              <a:rPr lang="en-US" dirty="0" smtClean="0"/>
            </a:br>
            <a:r>
              <a:rPr lang="en-US" dirty="0" smtClean="0"/>
              <a:t>1952-1953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GUYENHOA\Desktop\cd-thuonglao-t4-5-5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43918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GUYENHOA\Desktop\638712920121103165227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7615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443345" y="15240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9" y="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172200" y="533400"/>
            <a:ext cx="228600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sz="2400" b="1" dirty="0" err="1" smtClean="0">
                <a:latin typeface="+mj-lt"/>
              </a:rPr>
              <a:t>Cuộc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tiến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công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chiến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lược</a:t>
            </a:r>
            <a:r>
              <a:rPr lang="en-AU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AU" sz="2400" b="1" dirty="0" err="1" smtClean="0">
                <a:solidFill>
                  <a:srgbClr val="0000FF"/>
                </a:solidFill>
                <a:latin typeface="+mj-lt"/>
              </a:rPr>
              <a:t>Đông</a:t>
            </a:r>
            <a:r>
              <a:rPr lang="en-AU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AU" sz="2400" b="1" dirty="0" err="1" smtClean="0">
                <a:solidFill>
                  <a:srgbClr val="0000FF"/>
                </a:solidFill>
                <a:latin typeface="+mj-lt"/>
              </a:rPr>
              <a:t>Xuân</a:t>
            </a:r>
            <a:r>
              <a:rPr lang="en-AU" sz="2400" b="1" dirty="0" smtClean="0">
                <a:solidFill>
                  <a:srgbClr val="0000FF"/>
                </a:solidFill>
                <a:latin typeface="+mj-lt"/>
              </a:rPr>
              <a:t> 1953-1954</a:t>
            </a:r>
            <a:endParaRPr lang="en-US" sz="2400" b="1" dirty="0" smtClean="0">
              <a:latin typeface="+mj-lt"/>
            </a:endParaRPr>
          </a:p>
        </p:txBody>
      </p:sp>
      <p:pic>
        <p:nvPicPr>
          <p:cNvPr id="67587" name="Picture 3" descr="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57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681038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5" name="Picture 1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6" name="Picture 1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7" name="Picture 1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8" name="Picture 1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9" name="Picture 1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0" name="Picture 1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1" name="Picture 17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2" name="Picture 18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3" name="Picture 1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4" name="Picture 20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28663"/>
            <a:ext cx="646113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5" name="Picture 2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33425"/>
            <a:ext cx="646113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6" name="Picture 22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28663"/>
            <a:ext cx="646113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7" name="Picture 23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727075"/>
            <a:ext cx="646112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8" name="Picture 24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33425"/>
            <a:ext cx="646113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609" name="Group 25"/>
          <p:cNvGrpSpPr/>
          <p:nvPr/>
        </p:nvGrpSpPr>
        <p:grpSpPr bwMode="auto">
          <a:xfrm>
            <a:off x="3862388" y="881063"/>
            <a:ext cx="1117600" cy="5114925"/>
            <a:chOff x="2433" y="555"/>
            <a:chExt cx="704" cy="3222"/>
          </a:xfrm>
        </p:grpSpPr>
        <p:pic>
          <p:nvPicPr>
            <p:cNvPr id="67610" name="Picture 26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11" name="Picture 27" descr="5_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12" name="Group 28"/>
          <p:cNvGrpSpPr/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13" name="Picture 29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14" name="Picture 30" descr="5_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15" name="Group 31"/>
          <p:cNvGrpSpPr/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16" name="Picture 32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17" name="Picture 33" descr="5_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18" name="Group 34"/>
          <p:cNvGrpSpPr/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19" name="Picture 35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20" name="Picture 36" descr="5_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21" name="Group 37"/>
          <p:cNvGrpSpPr/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22" name="Picture 38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23" name="Picture 39" descr="5_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24" name="Group 40"/>
          <p:cNvGrpSpPr/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25" name="Picture 41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26" name="Picture 42" descr="5_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627" name="Picture 43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749300"/>
            <a:ext cx="338137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8" name="Picture 44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9" name="Picture 45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30" name="Picture 46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31" name="Picture 47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32" name="Picture 48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7" descr="2f1544a19a7a80d90bbf136336ee9fc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436764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1311oq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0"/>
            <a:ext cx="476250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5" name="Picture 9" descr="d500d141ed8ad77fa8829071f05cda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05200"/>
            <a:ext cx="4762500" cy="337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NGUYENHOA\Desktop\PhaoV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201"/>
            <a:ext cx="4381498" cy="32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1752600" y="1651288"/>
            <a:ext cx="5555674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dien-bien-ph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1"/>
            <a:ext cx="469669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Dien Bien Phu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352801"/>
            <a:ext cx="4454236" cy="3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30210548_dienbienphu trenkhong (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4518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2 5"/>
          <p:cNvSpPr/>
          <p:nvPr/>
        </p:nvSpPr>
        <p:spPr>
          <a:xfrm>
            <a:off x="1752600" y="1562101"/>
            <a:ext cx="5555674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07/5/1954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THỜI KỲ KHÁNG CHIẾN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MĨ ( 1954 – 1975 )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900" dirty="0" err="1" smtClean="0"/>
              <a:t>-</a:t>
            </a:r>
            <a:r>
              <a:rPr lang="en-US" sz="2900" dirty="0" err="1" smtClean="0"/>
              <a:t> </a:t>
            </a:r>
            <a:r>
              <a:rPr lang="en-US" sz="3400" dirty="0" err="1" smtClean="0"/>
              <a:t>QĐND phát triển mạnh: </a:t>
            </a:r>
            <a:endParaRPr lang="en-US" sz="3400" dirty="0" err="1" smtClean="0"/>
          </a:p>
          <a:p>
            <a:pPr marL="0" indent="0" algn="just">
              <a:buNone/>
            </a:pPr>
            <a:r>
              <a:rPr lang="en-US" sz="3400" dirty="0" err="1" smtClean="0"/>
              <a:t>+ Các quân chủng, binh chủng ra đời.</a:t>
            </a:r>
            <a:endParaRPr lang="en-US" sz="3400" dirty="0" err="1" smtClean="0"/>
          </a:p>
          <a:p>
            <a:pPr marL="0" indent="0" algn="just">
              <a:buNone/>
            </a:pPr>
            <a:r>
              <a:rPr lang="en-US" sz="3400" dirty="0" err="1" smtClean="0"/>
              <a:t>+ Hệ thống nhà trường quân đội được xây dựng.</a:t>
            </a:r>
            <a:endParaRPr lang="en-US" sz="3400" dirty="0" err="1" smtClean="0"/>
          </a:p>
          <a:p>
            <a:pPr marL="0" indent="0" algn="just">
              <a:buNone/>
            </a:pPr>
            <a:r>
              <a:rPr lang="en-US" sz="3400" dirty="0" err="1" smtClean="0"/>
              <a:t>+ Có lực lượng hậu bị hùng hậu, một lớp thanh niên có sức khoẻ, có văn hoá vào quân đội theo chế độ NVQS.</a:t>
            </a:r>
            <a:endParaRPr lang="en-US" sz="3400" dirty="0" err="1" smtClean="0"/>
          </a:p>
          <a:p>
            <a:pPr marL="0" indent="0" algn="just">
              <a:buNone/>
            </a:pPr>
            <a:endParaRPr lang="en-US" sz="3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5562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Chiến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thắng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trong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cả</a:t>
            </a:r>
            <a:r>
              <a:rPr lang="en-US" dirty="0" smtClean="0">
                <a:solidFill>
                  <a:schemeClr val="bg1"/>
                </a:solidFill>
              </a:rPr>
              <a:t> 4 </a:t>
            </a:r>
            <a:r>
              <a:rPr lang="en-US" dirty="0" err="1" smtClean="0">
                <a:solidFill>
                  <a:schemeClr val="bg1"/>
                </a:solidFill>
              </a:rPr>
              <a:t>chiến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lược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chiến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tranh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Làm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chiến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lược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chiến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Mĩ</a:t>
            </a:r>
            <a:r>
              <a:rPr lang="en-US" dirty="0" smtClean="0">
                <a:solidFill>
                  <a:schemeClr val="bg1"/>
                </a:solidFill>
              </a:rPr>
              <a:t> ở </a:t>
            </a:r>
            <a:r>
              <a:rPr lang="en-US" dirty="0" err="1" smtClean="0">
                <a:solidFill>
                  <a:schemeClr val="bg1"/>
                </a:solidFill>
              </a:rPr>
              <a:t>miền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Bắc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Cuộc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tổng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tiến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công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nổi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dậy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mùa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xuân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năm</a:t>
            </a:r>
            <a:r>
              <a:rPr lang="en-US" dirty="0" smtClean="0">
                <a:solidFill>
                  <a:schemeClr val="bg1"/>
                </a:solidFill>
              </a:rPr>
              <a:t> 1975.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phá</a:t>
            </a:r>
            <a:r>
              <a:rPr lang="en-US" dirty="0" smtClean="0"/>
              <a:t> </a:t>
            </a:r>
            <a:r>
              <a:rPr lang="en-US" dirty="0" err="1" smtClean="0"/>
              <a:t>hoại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đế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endParaRPr lang="en-US" dirty="0"/>
          </a:p>
        </p:txBody>
      </p:sp>
      <p:pic>
        <p:nvPicPr>
          <p:cNvPr id="9218" name="Picture 2" descr="C:\Users\NGUYENHOA\Desktop\hung-than-trong-chien-tranh-pha-hoai-viet-nam-duoc-chuyen-kiep-f65de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8" y="2927205"/>
            <a:ext cx="440574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GUYENHOA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7205"/>
            <a:ext cx="4724399" cy="25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GUYENHOA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-1"/>
            <a:ext cx="4419601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GUYENHOA\Desktop\16620760285images1469136dbp1-modifi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4"/>
            <a:ext cx="4724399" cy="29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68546"/>
            <a:ext cx="8229600" cy="1143000"/>
          </a:xfrm>
        </p:spPr>
        <p:txBody>
          <a:bodyPr/>
          <a:lstStyle/>
          <a:p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Tây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1975</a:t>
            </a:r>
            <a:endParaRPr lang="en-US" dirty="0"/>
          </a:p>
        </p:txBody>
      </p:sp>
      <p:pic>
        <p:nvPicPr>
          <p:cNvPr id="7170" name="Picture 2" descr="C:\Users\NGUYENHOA\Desktop\luoc_do_chien_dich_tay_nguyen_50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4419600" cy="52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GUYENHOA\Desktop\170410son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4289"/>
            <a:ext cx="4724400" cy="52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29_quan750-t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343400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28_nhandan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1"/>
            <a:ext cx="4800600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256px-I_Corps_tactical_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509"/>
            <a:ext cx="4354286" cy="30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1" descr="cd8.jpg image by dongado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61509"/>
            <a:ext cx="4800600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18509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Phat_Dan_196420_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0574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70123252-152215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nhung%20chang%20d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412798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bucanhlich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717473" cy="34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85750"/>
            <a:ext cx="829627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Quand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600200"/>
            <a:ext cx="5934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924050" y="1431925"/>
          <a:ext cx="5772150" cy="39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CorelDRAW" r:id="rId3" imgW="5781675" imgH="3962400" progId="CorelDRAW.Graphic.10">
                  <p:embed/>
                </p:oleObj>
              </mc:Choice>
              <mc:Fallback>
                <p:oleObj name="CorelDRAW" r:id="rId3" imgW="5781675" imgH="3962400" progId="CorelDRAW.Graphic.10">
                  <p:embed/>
                  <p:pic>
                    <p:nvPicPr>
                      <p:cNvPr id="0" name="Picture 6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431925"/>
                        <a:ext cx="5772150" cy="395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3286125" y="3425825"/>
          <a:ext cx="172402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CorelDRAW" r:id="rId5" imgW="1733550" imgH="1457325" progId="CorelDRAW.Graphic.10">
                  <p:embed/>
                </p:oleObj>
              </mc:Choice>
              <mc:Fallback>
                <p:oleObj name="CorelDRAW" r:id="rId5" imgW="1733550" imgH="1457325" progId="CorelDRAW.Graphic.10">
                  <p:embed/>
                  <p:pic>
                    <p:nvPicPr>
                      <p:cNvPr id="0" name="Picture 6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3425825"/>
                        <a:ext cx="1724025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,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Nam.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, ý </a:t>
            </a:r>
            <a:r>
              <a:rPr lang="en-US" dirty="0" err="1" smtClean="0"/>
              <a:t>chí</a:t>
            </a:r>
            <a:r>
              <a:rPr lang="en-US" dirty="0" smtClean="0"/>
              <a:t> </a:t>
            </a:r>
            <a:r>
              <a:rPr lang="en-US" dirty="0" err="1" smtClean="0"/>
              <a:t>quật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qua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.</a:t>
            </a: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ý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trân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,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hào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hào</a:t>
            </a:r>
            <a:r>
              <a:rPr lang="en-US" dirty="0" smtClean="0"/>
              <a:t> </a:t>
            </a:r>
            <a:r>
              <a:rPr lang="en-US" dirty="0" err="1" smtClean="0"/>
              <a:t>hùng</a:t>
            </a:r>
            <a:r>
              <a:rPr lang="en-US" dirty="0" smtClean="0"/>
              <a:t>, </a:t>
            </a:r>
            <a:r>
              <a:rPr lang="en-US" dirty="0" err="1" smtClean="0"/>
              <a:t>vẻ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Nam. </a:t>
            </a:r>
            <a:r>
              <a:rPr lang="en-US" dirty="0" err="1" smtClean="0"/>
              <a:t>Có</a:t>
            </a:r>
            <a:r>
              <a:rPr lang="en-US" dirty="0" smtClean="0"/>
              <a:t> ý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 </a:t>
            </a:r>
            <a:r>
              <a:rPr lang="en-US" dirty="0" err="1" smtClean="0"/>
              <a:t>rèn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, </a:t>
            </a:r>
            <a:r>
              <a:rPr lang="en-US" dirty="0" err="1" smtClean="0"/>
              <a:t>sẵn</a:t>
            </a:r>
            <a:r>
              <a:rPr lang="en-US" dirty="0" smtClean="0"/>
              <a:t> </a:t>
            </a:r>
            <a:r>
              <a:rPr lang="en-US" dirty="0" err="1" smtClean="0"/>
              <a:t>sàng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, </a:t>
            </a:r>
            <a:r>
              <a:rPr lang="en-US" dirty="0" err="1" smtClean="0"/>
              <a:t>góp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góp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851" name="Picture 3" descr="images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199" y="3657600"/>
            <a:ext cx="4502727" cy="3200400"/>
          </a:xfrm>
        </p:spPr>
      </p:pic>
      <p:pic>
        <p:nvPicPr>
          <p:cNvPr id="4" name="Picture 2" descr="1123230_tankandmerce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636" y="0"/>
            <a:ext cx="4682836" cy="3657600"/>
          </a:xfrm>
          <a:prstGeom prst="rect">
            <a:avLst/>
          </a:prstGeom>
        </p:spPr>
      </p:pic>
      <p:pic>
        <p:nvPicPr>
          <p:cNvPr id="8194" name="Picture 2" descr="C:\Users\NGUYENHOA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2964"/>
            <a:ext cx="4678539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GUYENHOA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41" y="0"/>
            <a:ext cx="4480259" cy="3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53000"/>
            <a:ext cx="9144000" cy="117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nhung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191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8-9sai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114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300196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tội</a:t>
            </a:r>
            <a:r>
              <a:rPr lang="en-US" b="1" dirty="0" smtClean="0"/>
              <a:t> </a:t>
            </a:r>
            <a:r>
              <a:rPr lang="en-US" b="1" dirty="0" err="1" smtClean="0"/>
              <a:t>ác</a:t>
            </a:r>
            <a:r>
              <a:rPr lang="en-US" b="1" dirty="0" smtClean="0"/>
              <a:t> </a:t>
            </a:r>
            <a:r>
              <a:rPr lang="en-US" b="1" dirty="0" err="1" smtClean="0"/>
              <a:t>chiến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Mĩ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quyền</a:t>
            </a:r>
            <a:r>
              <a:rPr lang="en-US" b="1" dirty="0" smtClean="0"/>
              <a:t> </a:t>
            </a:r>
            <a:r>
              <a:rPr lang="en-US" b="1" dirty="0" err="1" smtClean="0"/>
              <a:t>Việt</a:t>
            </a:r>
            <a:r>
              <a:rPr lang="en-US" b="1" dirty="0" smtClean="0"/>
              <a:t> Nam </a:t>
            </a:r>
            <a:r>
              <a:rPr lang="en-US" b="1" dirty="0" err="1" smtClean="0"/>
              <a:t>Cộng</a:t>
            </a:r>
            <a:r>
              <a:rPr lang="en-US" b="1" dirty="0" smtClean="0"/>
              <a:t> </a:t>
            </a:r>
            <a:r>
              <a:rPr lang="en-US" b="1" dirty="0" err="1" smtClean="0"/>
              <a:t>Hòa</a:t>
            </a:r>
            <a:r>
              <a:rPr lang="en-US" b="1" dirty="0" smtClean="0"/>
              <a:t> ( </a:t>
            </a:r>
            <a:r>
              <a:rPr lang="en-US" b="1" dirty="0" err="1" smtClean="0"/>
              <a:t>ngụy</a:t>
            </a:r>
            <a:r>
              <a:rPr lang="en-US" b="1" dirty="0" smtClean="0"/>
              <a:t> </a:t>
            </a:r>
            <a:r>
              <a:rPr lang="en-US" b="1" dirty="0" err="1" smtClean="0"/>
              <a:t>quyền</a:t>
            </a:r>
            <a:r>
              <a:rPr lang="en-US" b="1" dirty="0" smtClean="0"/>
              <a:t> )</a:t>
            </a:r>
            <a:endParaRPr lang="en-US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8" name="Picture 12" descr="Picture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200308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-37235"/>
            <a:ext cx="4508026" cy="33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 descr="tc-v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7236"/>
            <a:ext cx="4572001" cy="33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5" name="Picture 9" descr="Quan%20doi%20My%20trong%20chien%20tranh%20Viet%20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2" y="3276601"/>
            <a:ext cx="45192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7" name="Picture 11" descr="1210734894_ChienTranh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1"/>
            <a:ext cx="457200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2" name="Picture 12" descr="Picture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Failure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4554734" cy="32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7" name="Picture 7" descr="1125248_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9" name="Picture 9" descr="Image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07313"/>
            <a:ext cx="4554735" cy="34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1" name="Picture 11" descr="chientranhbiengioi_dc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68" y="3424237"/>
            <a:ext cx="4268932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7" name="Picture 13" descr="Picture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u2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5" y="-9526"/>
            <a:ext cx="4253346" cy="32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 descr="35026079m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0"/>
            <a:ext cx="4308764" cy="321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im12009900161.jpg image by lyen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3441528"/>
            <a:ext cx="4225637" cy="34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6" name="Picture 12" descr="image_6626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3424098"/>
            <a:ext cx="4308764" cy="34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20646469_images1190257_nguyentrithanh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-1"/>
            <a:ext cx="46291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truyen-thong-5-460x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2800"/>
            <a:ext cx="460771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 descr="Xem ảnh với kích cỡ đầy đủ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3352800"/>
            <a:ext cx="450272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800px-Boeing_B-52_dropping_bom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495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THỜI KỲ XÂY DỰNG VÀ BẢO VỆ TỔ QUỐC VIỆT NAM XÃ HỘI CHỦ NGHĨA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,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,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,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bạo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tôi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/>
              <a:t>dân</a:t>
            </a:r>
            <a:r>
              <a:rPr lang="en-US" dirty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Hiện</a:t>
            </a:r>
            <a:r>
              <a:rPr lang="en-US" dirty="0"/>
              <a:t> nay,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ta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,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,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nhuệ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– an </a:t>
            </a:r>
            <a:r>
              <a:rPr lang="en-US" dirty="0" err="1"/>
              <a:t>ninh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;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tai,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,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1613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hanoingayve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81" y="3518362"/>
            <a:ext cx="4789056" cy="33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NGUYENHOA\Desktop\795095682012053118435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3505200"/>
            <a:ext cx="4368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GUYENHOA\Desktop\138307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7" y="0"/>
            <a:ext cx="47625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1752600" y="1651288"/>
            <a:ext cx="5555674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80" name="Picture 12" descr="q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40481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1" name="Picture 13" descr="vtc_32941_1ArmyViet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5" name="Picture 17" descr="Imag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26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7" name="Picture 19" descr="Quand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73223"/>
            <a:ext cx="4405745" cy="30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I. </a:t>
            </a:r>
            <a:r>
              <a:rPr lang="en-US" b="1" dirty="0" err="1" smtClean="0"/>
              <a:t>Lịch</a:t>
            </a:r>
            <a:r>
              <a:rPr lang="en-US" b="1" dirty="0" smtClean="0"/>
              <a:t> </a:t>
            </a:r>
            <a:r>
              <a:rPr lang="en-US" b="1" dirty="0" err="1" smtClean="0"/>
              <a:t>sử</a:t>
            </a:r>
            <a:r>
              <a:rPr lang="en-US" b="1" dirty="0" smtClean="0"/>
              <a:t>, </a:t>
            </a:r>
            <a:r>
              <a:rPr lang="en-US" b="1" dirty="0" err="1" smtClean="0"/>
              <a:t>truyền</a:t>
            </a:r>
            <a:r>
              <a:rPr lang="en-US" b="1" dirty="0" smtClean="0"/>
              <a:t>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b="1" dirty="0" err="1" smtClean="0"/>
              <a:t>Quân</a:t>
            </a:r>
            <a:r>
              <a:rPr lang="en-US" b="1" dirty="0" smtClean="0"/>
              <a:t> </a:t>
            </a:r>
            <a:r>
              <a:rPr lang="en-US" b="1" dirty="0" err="1" smtClean="0"/>
              <a:t>đội</a:t>
            </a:r>
            <a:r>
              <a:rPr lang="en-US" b="1" dirty="0" smtClean="0"/>
              <a:t> </a:t>
            </a:r>
            <a:r>
              <a:rPr lang="en-US" b="1" dirty="0" err="1" smtClean="0"/>
              <a:t>nhân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Việt</a:t>
            </a:r>
            <a:r>
              <a:rPr lang="en-US" b="1" dirty="0" smtClean="0"/>
              <a:t> Nam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 err="1" smtClean="0"/>
              <a:t>Cương</a:t>
            </a:r>
            <a:r>
              <a:rPr lang="en-US" sz="3600" dirty="0" smtClean="0"/>
              <a:t> </a:t>
            </a:r>
            <a:r>
              <a:rPr lang="en-US" sz="3600" dirty="0" err="1" smtClean="0"/>
              <a:t>lĩnh</a:t>
            </a:r>
            <a:r>
              <a:rPr lang="en-US" sz="3600" dirty="0" smtClean="0"/>
              <a:t>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2/1930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cập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smtClean="0"/>
              <a:t>“</a:t>
            </a:r>
            <a:r>
              <a:rPr lang="en-US" sz="3600" dirty="0" err="1" smtClean="0"/>
              <a:t>tổ</a:t>
            </a:r>
            <a:r>
              <a:rPr lang="en-US" sz="3600" dirty="0" smtClean="0"/>
              <a:t> </a:t>
            </a:r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quân</a:t>
            </a:r>
            <a:r>
              <a:rPr lang="en-US" sz="3600" dirty="0"/>
              <a:t> </a:t>
            </a:r>
            <a:r>
              <a:rPr lang="en-US" sz="3600" dirty="0" err="1"/>
              <a:t>đội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 smtClean="0"/>
              <a:t>nông</a:t>
            </a:r>
            <a:r>
              <a:rPr lang="en-US" sz="3600" dirty="0" smtClean="0"/>
              <a:t>”.</a:t>
            </a:r>
            <a:endParaRPr lang="en-US" sz="3600" dirty="0" smtClean="0"/>
          </a:p>
          <a:p>
            <a:pPr>
              <a:buFontTx/>
              <a:buChar char="-"/>
            </a:pPr>
            <a:r>
              <a:rPr lang="en-US" sz="3600" dirty="0" smtClean="0"/>
              <a:t> </a:t>
            </a:r>
            <a:r>
              <a:rPr lang="en-US" sz="3600" dirty="0" err="1" smtClean="0"/>
              <a:t>Luận</a:t>
            </a:r>
            <a:r>
              <a:rPr lang="en-US" sz="3600" dirty="0" smtClean="0"/>
              <a:t> </a:t>
            </a:r>
            <a:r>
              <a:rPr lang="en-US" sz="3600" dirty="0" err="1"/>
              <a:t>cương</a:t>
            </a:r>
            <a:r>
              <a:rPr lang="en-US" sz="3600" dirty="0"/>
              <a:t> </a:t>
            </a:r>
            <a:r>
              <a:rPr lang="en-US" sz="3600" dirty="0" err="1"/>
              <a:t>tháng</a:t>
            </a:r>
            <a:r>
              <a:rPr lang="en-US" sz="3600" dirty="0"/>
              <a:t> 10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chủ</a:t>
            </a:r>
            <a:r>
              <a:rPr lang="en-US" sz="3600" dirty="0"/>
              <a:t> </a:t>
            </a:r>
            <a:r>
              <a:rPr lang="en-US" sz="3600" dirty="0" err="1"/>
              <a:t>trương</a:t>
            </a:r>
            <a:r>
              <a:rPr lang="en-US" sz="3600" dirty="0"/>
              <a:t> </a:t>
            </a:r>
            <a:r>
              <a:rPr lang="en-US" sz="3600" dirty="0" err="1"/>
              <a:t>xây</a:t>
            </a:r>
            <a:r>
              <a:rPr lang="en-US" sz="3600" dirty="0"/>
              <a:t> </a:t>
            </a:r>
            <a:r>
              <a:rPr lang="en-US" sz="3600" dirty="0" err="1"/>
              <a:t>dựng</a:t>
            </a:r>
            <a:r>
              <a:rPr lang="en-US" sz="3600" dirty="0"/>
              <a:t> “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vệ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nông”</a:t>
            </a:r>
            <a:r>
              <a:rPr lang="en-US" sz="3600" dirty="0" smtClean="0"/>
              <a:t>…</a:t>
            </a:r>
            <a:endParaRPr lang="en-US" sz="3600" dirty="0" smtClean="0"/>
          </a:p>
          <a:p>
            <a:pPr marL="0" indent="0">
              <a:buFontTx/>
              <a:buNone/>
            </a:pPr>
            <a:r>
              <a:rPr lang="en-US" sz="3600" dirty="0"/>
              <a:t>- Trong quán trình pt của c/m những đội vũ trang đầu tiên đã ra đời: Tự vệ đỏ, du kích Bắc Sơn...</a:t>
            </a:r>
            <a:endParaRPr lang="en-US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NGUYENHOA\Desktop\tau-ngam-kilo2-giaoducnetv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124200"/>
            <a:ext cx="4495800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NGUYENHOA\Desktop\kilo87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172"/>
            <a:ext cx="4648200" cy="34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NGUYENHOA\Desktop\images743395_Su.8.phunutoday.v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NGUYENHOA\Desktop\080122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3519590"/>
            <a:ext cx="4668983" cy="337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NGUYENHOA\Desktop\227782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7595"/>
            <a:ext cx="4800600" cy="33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GUYENHOA\Desktop\quan-doi-vn-se-tham-gia-luc-luong-gin-giu-hoa-binh-l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343400" cy="36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2 5"/>
          <p:cNvSpPr/>
          <p:nvPr/>
        </p:nvSpPr>
        <p:spPr>
          <a:xfrm>
            <a:off x="1066800" y="1651288"/>
            <a:ext cx="7391400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NGUYENHOA\Desktop\DBPlethanh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4363"/>
            <a:ext cx="4717472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NGUYENHOA\Desktop\small_91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4412673" cy="33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NGUYENHOA\Desktop\small_98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3394364"/>
            <a:ext cx="4379612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NGUYENHOA\Desktop\16119022201207270802188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"/>
            <a:ext cx="4717472" cy="33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1066800" y="1651288"/>
            <a:ext cx="7391400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256309" y="1676400"/>
            <a:ext cx="8229600" cy="312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644"/>
                <a:gd name="adj2" fmla="val 731"/>
              </a:avLst>
            </a:prstTxWarp>
          </a:bodyPr>
          <a:lstStyle/>
          <a:p>
            <a:pPr algn="ctr">
              <a:buFontTx/>
              <a:buNone/>
            </a:pPr>
            <a:r>
              <a:rPr lang="pt-BR" sz="4000" b="1" kern="10" dirty="0">
                <a:solidFill>
                  <a:srgbClr val="0000FF"/>
                </a:solidFill>
                <a:effectLst>
                  <a:outerShdw dist="183162" dir="19578596" algn="ctr" rotWithShape="0">
                    <a:srgbClr val="66CCFF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HỌC TỐT</a:t>
            </a:r>
            <a:endParaRPr lang="en-US" sz="4000" b="1" kern="10" dirty="0">
              <a:solidFill>
                <a:srgbClr val="0000FF"/>
              </a:solidFill>
              <a:effectLst>
                <a:outerShdw dist="183162" dir="19578596" algn="ctr" rotWithShape="0">
                  <a:srgbClr val="66CCFF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7739125177085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opy of VeQuocDoanGiaDi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762000"/>
            <a:ext cx="4343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Đội</a:t>
            </a:r>
            <a:r>
              <a:rPr lang="en-US" b="1" dirty="0" smtClean="0"/>
              <a:t> du </a:t>
            </a:r>
            <a:r>
              <a:rPr lang="en-US" b="1" dirty="0" err="1" smtClean="0"/>
              <a:t>kích</a:t>
            </a:r>
            <a:r>
              <a:rPr lang="en-US" b="1" dirty="0" smtClean="0"/>
              <a:t> Ba </a:t>
            </a:r>
            <a:r>
              <a:rPr lang="en-US" b="1" dirty="0" err="1" smtClean="0"/>
              <a:t>Tơ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du </a:t>
            </a:r>
            <a:r>
              <a:rPr lang="en-US" b="1" dirty="0" err="1" smtClean="0"/>
              <a:t>kích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Sơn</a:t>
            </a:r>
            <a:endParaRPr lang="en-US" b="1" dirty="0"/>
          </a:p>
        </p:txBody>
      </p:sp>
      <p:pic>
        <p:nvPicPr>
          <p:cNvPr id="4" name="Picture 4" descr="doi_du_kich_ba_to_500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32"/>
            <a:ext cx="4579636" cy="35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u_kich_bac_s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8" y="533400"/>
            <a:ext cx="4565072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52400" y="218209"/>
            <a:ext cx="3886200" cy="22098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-76200" y="1841500"/>
            <a:ext cx="9220200" cy="4343400"/>
          </a:xfrm>
          <a:prstGeom prst="wedgeEllipseCallout">
            <a:avLst>
              <a:gd name="adj1" fmla="val 48708"/>
              <a:gd name="adj2" fmla="val 531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Do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4724400" y="64077"/>
            <a:ext cx="4114800" cy="20193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-61686" y="1765301"/>
            <a:ext cx="9109364" cy="4419599"/>
          </a:xfrm>
          <a:prstGeom prst="wedgeEllipseCallout">
            <a:avLst>
              <a:gd name="adj1" fmla="val -50046"/>
              <a:gd name="adj2" fmla="val 540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22/12/1944</a:t>
            </a:r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VNtuyentruyenGP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7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( 25/12/1944 )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( 26/12/1944 )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5021</Words>
  <Application>WPS Presentation</Application>
  <PresentationFormat>On-screen Show (4:3)</PresentationFormat>
  <Paragraphs>162</Paragraphs>
  <Slides>43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.VnTime</vt:lpstr>
      <vt:lpstr>.VnArial NarrowH</vt:lpstr>
      <vt:lpstr>.VnTimeH</vt:lpstr>
      <vt:lpstr>Times New Roman</vt:lpstr>
      <vt:lpstr>Office Theme</vt:lpstr>
      <vt:lpstr>CorelDRAW.Graphic.10</vt:lpstr>
      <vt:lpstr>CorelDRAW.Graphic.10</vt:lpstr>
      <vt:lpstr>PowerPoint 演示文稿</vt:lpstr>
      <vt:lpstr>Giáo dục Quốc phòng – An ninh 10</vt:lpstr>
      <vt:lpstr>Mục tiêu bài học</vt:lpstr>
      <vt:lpstr>I. Lịch sử, truyền thống Quân đội nhân dân Việt Nam</vt:lpstr>
      <vt:lpstr>Đội tự vệ công nông và đội Xích vệ đỏ</vt:lpstr>
      <vt:lpstr>Đội du kích Ba Tơ và du kích Bắc Sơn</vt:lpstr>
      <vt:lpstr>PowerPoint 演示文稿</vt:lpstr>
      <vt:lpstr>Đội Việt Nam tuyên truyền giải phóng Quân</vt:lpstr>
      <vt:lpstr>Những chiến công đầu tiên</vt:lpstr>
      <vt:lpstr>PowerPoint 演示文稿</vt:lpstr>
      <vt:lpstr>b. Thời kỳ xây dựng, trưởng thành và chiến thắng trong hai cuộc kháng chiến chống thực dân Pháp và đế quốc Mĩ xâm lược:</vt:lpstr>
      <vt:lpstr>PowerPoint 演示文稿</vt:lpstr>
      <vt:lpstr>Tháng 11/1945</vt:lpstr>
      <vt:lpstr>PowerPoint 演示文稿</vt:lpstr>
      <vt:lpstr>PowerPoint 演示文稿</vt:lpstr>
      <vt:lpstr>QUÁ TRÌNH CHIẾN ĐẤU VÀ CHIẾN THẮNG</vt:lpstr>
      <vt:lpstr>Chiến dịch Việt Bắc – Thu Đông 1947</vt:lpstr>
      <vt:lpstr>Chiến dịch biên giới năm 1950</vt:lpstr>
      <vt:lpstr>Chiến dịch Tây Bắc- Thượng Lào 1952-1953</vt:lpstr>
      <vt:lpstr>PowerPoint 演示文稿</vt:lpstr>
      <vt:lpstr>PowerPoint 演示文稿</vt:lpstr>
      <vt:lpstr>PowerPoint 演示文稿</vt:lpstr>
      <vt:lpstr>* THỜI KỲ KHÁNG CHIẾN CHỐNG MĨ ( 1954 – 1975 )</vt:lpstr>
      <vt:lpstr>Những chiến thắng lớn có ý nghĩa quan trọng trong thời kỳ này</vt:lpstr>
      <vt:lpstr>Quân và dân miền Bắc chống chiến tranh phá hoại của đế quốc Mĩ</vt:lpstr>
      <vt:lpstr>Chiến dịch Tây Nguyên 1975</vt:lpstr>
      <vt:lpstr>Chiến dịch Huế - Đà Nẵng</vt:lpstr>
      <vt:lpstr>PowerPoint 演示文稿</vt:lpstr>
      <vt:lpstr>PowerPoint 演示文稿</vt:lpstr>
      <vt:lpstr>PowerPoint 演示文稿</vt:lpstr>
      <vt:lpstr>PowerPoint 演示文稿</vt:lpstr>
      <vt:lpstr>Một số hình ảnh về tội ác chiến tranh của Mĩ và chính quyền Việt Nam Cộng Hòa ( ngụy quyền )</vt:lpstr>
      <vt:lpstr>PowerPoint 演示文稿</vt:lpstr>
      <vt:lpstr>PowerPoint 演示文稿</vt:lpstr>
      <vt:lpstr>PowerPoint 演示文稿</vt:lpstr>
      <vt:lpstr>PowerPoint 演示文稿</vt:lpstr>
      <vt:lpstr>* THỜI KỲ XÂY DỰNG VÀ BẢO VỆ TỔ QUỐC VIỆT NAM XÃ HỘI CHỦ NGHĨA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ThangLongITC</dc:creator>
  <cp:lastModifiedBy>ADMIN</cp:lastModifiedBy>
  <cp:revision>103</cp:revision>
  <dcterms:created xsi:type="dcterms:W3CDTF">2013-03-18T04:04:00Z</dcterms:created>
  <dcterms:modified xsi:type="dcterms:W3CDTF">2020-10-15T03:09:01Z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