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3" r:id="rId4"/>
    <p:sldMasterId id="2147483731" r:id="rId5"/>
  </p:sldMasterIdLst>
  <p:notesMasterIdLst>
    <p:notesMasterId r:id="rId32"/>
  </p:notesMasterIdLst>
  <p:sldIdLst>
    <p:sldId id="279" r:id="rId6"/>
    <p:sldId id="260" r:id="rId7"/>
    <p:sldId id="533" r:id="rId8"/>
    <p:sldId id="292" r:id="rId9"/>
    <p:sldId id="299" r:id="rId10"/>
    <p:sldId id="2636" r:id="rId11"/>
    <p:sldId id="316" r:id="rId12"/>
    <p:sldId id="326" r:id="rId13"/>
    <p:sldId id="329" r:id="rId14"/>
    <p:sldId id="308" r:id="rId15"/>
    <p:sldId id="330" r:id="rId16"/>
    <p:sldId id="331" r:id="rId17"/>
    <p:sldId id="332" r:id="rId18"/>
    <p:sldId id="288" r:id="rId19"/>
    <p:sldId id="334" r:id="rId20"/>
    <p:sldId id="335" r:id="rId21"/>
    <p:sldId id="336" r:id="rId22"/>
    <p:sldId id="337" r:id="rId23"/>
    <p:sldId id="341" r:id="rId24"/>
    <p:sldId id="2637" r:id="rId25"/>
    <p:sldId id="2639" r:id="rId26"/>
    <p:sldId id="2638" r:id="rId27"/>
    <p:sldId id="530" r:id="rId28"/>
    <p:sldId id="2640" r:id="rId29"/>
    <p:sldId id="2641" r:id="rId30"/>
    <p:sldId id="32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2C00E-89B4-4669-87E8-FBDBFE6F31E2}"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3B1F-4895-46AF-A1DE-D0C6B88A5559}" type="slidenum">
              <a:rPr lang="en-US" smtClean="0"/>
              <a:t>‹#›</a:t>
            </a:fld>
            <a:endParaRPr lang="en-US"/>
          </a:p>
        </p:txBody>
      </p:sp>
    </p:spTree>
    <p:extLst>
      <p:ext uri="{BB962C8B-B14F-4D97-AF65-F5344CB8AC3E}">
        <p14:creationId xmlns:p14="http://schemas.microsoft.com/office/powerpoint/2010/main" val="185723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5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05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536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744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257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373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bông hoa, sau đó bấm vào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0388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633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343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397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000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161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3432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8727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052042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14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006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76525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3651698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32629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65012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9" y="2505074"/>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1" y="2505074"/>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6936256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214312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5402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611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79985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405081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566033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1" y="365124"/>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9/29/2022</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6493221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046313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328712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0077350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5721849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459453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656371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8420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6489731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1855632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327807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7008189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9/29/2022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674445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651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9428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641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55538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21078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35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677788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6130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270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813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113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5034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35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345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8000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6022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669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7771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1769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45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6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522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8450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42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21925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5CDB101-9370-4271-BE2F-0C0CFE372BF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2552107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227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311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63061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9Slide.vn - 2019">
            <a:extLst>
              <a:ext uri="{FF2B5EF4-FFF2-40B4-BE49-F238E27FC236}">
                <a16:creationId xmlns:a16="http://schemas.microsoft.com/office/drawing/2014/main" id="{BCA275A0-7BD5-4A29-9628-FCB55C8E76F2}"/>
              </a:ext>
            </a:extLst>
          </p:cNvPr>
          <p:cNvSpPr txBox="1"/>
          <p:nvPr userDrawn="1"/>
        </p:nvSpPr>
        <p:spPr>
          <a:xfrm>
            <a:off x="0" y="-2015820"/>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9922766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microsoft.com/office/2007/relationships/hdphoto" Target="../media/hdphoto4.wdp"/><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4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88.gif"/><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18" Type="http://schemas.openxmlformats.org/officeDocument/2006/relationships/image" Target="../media/image42.gif"/><Relationship Id="rId3" Type="http://schemas.openxmlformats.org/officeDocument/2006/relationships/slideLayout" Target="../slideLayouts/slideLayout30.xml"/><Relationship Id="rId7" Type="http://schemas.openxmlformats.org/officeDocument/2006/relationships/image" Target="../media/image32.png"/><Relationship Id="rId12" Type="http://schemas.openxmlformats.org/officeDocument/2006/relationships/image" Target="../media/image37.gif"/><Relationship Id="rId17" Type="http://schemas.openxmlformats.org/officeDocument/2006/relationships/image" Target="../media/image24.png"/><Relationship Id="rId2" Type="http://schemas.openxmlformats.org/officeDocument/2006/relationships/audio" Target="../media/media2.wav"/><Relationship Id="rId16" Type="http://schemas.openxmlformats.org/officeDocument/2006/relationships/image" Target="../media/image4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36.gif"/><Relationship Id="rId5" Type="http://schemas.openxmlformats.org/officeDocument/2006/relationships/audio" Target="../media/audio1.wav"/><Relationship Id="rId15" Type="http://schemas.openxmlformats.org/officeDocument/2006/relationships/image" Target="../media/image40.png"/><Relationship Id="rId10" Type="http://schemas.openxmlformats.org/officeDocument/2006/relationships/image" Target="../media/image35.gif"/><Relationship Id="rId19"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34.gif"/><Relationship Id="rId14"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18.png"/><Relationship Id="rId4"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341867" y="-15666"/>
            <a:ext cx="9111958" cy="511604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686896" y="2305870"/>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图片 10">
            <a:extLst>
              <a:ext uri="{FF2B5EF4-FFF2-40B4-BE49-F238E27FC236}">
                <a16:creationId xmlns:a16="http://schemas.microsoft.com/office/drawing/2014/main" id="{010B6304-5C64-4365-9E82-C514498A3D03}"/>
              </a:ext>
            </a:extLst>
          </p:cNvPr>
          <p:cNvPicPr>
            <a:picLocks noChangeAspect="1"/>
          </p:cNvPicPr>
          <p:nvPr/>
        </p:nvPicPr>
        <p:blipFill>
          <a:blip r:embed="rId12"/>
          <a:stretch>
            <a:fillRect/>
          </a:stretch>
        </p:blipFill>
        <p:spPr>
          <a:xfrm>
            <a:off x="8893381" y="2305869"/>
            <a:ext cx="3252621" cy="4552131"/>
          </a:xfrm>
          <a:prstGeom prst="rect">
            <a:avLst/>
          </a:prstGeom>
        </p:spPr>
      </p:pic>
      <p:pic>
        <p:nvPicPr>
          <p:cNvPr id="2" name="悠扬婉转充满希望的钢琴节奏背景乐_1分38秒">
            <a:hlinkClick r:id="" action="ppaction://media"/>
            <a:extLst>
              <a:ext uri="{FF2B5EF4-FFF2-40B4-BE49-F238E27FC236}">
                <a16:creationId xmlns:a16="http://schemas.microsoft.com/office/drawing/2014/main" id="{8B3E6791-3156-4521-8F66-C28A5FBDB9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4815" y="-1109829"/>
            <a:ext cx="406275" cy="406275"/>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CB8D203F-09FF-4AFA-AB9E-26D18365B367}"/>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187005">
            <a:off x="2615255" y="3635215"/>
            <a:ext cx="5911318" cy="3601963"/>
          </a:xfrm>
          <a:prstGeom prst="rect">
            <a:avLst/>
          </a:prstGeom>
        </p:spPr>
      </p:pic>
      <p:pic>
        <p:nvPicPr>
          <p:cNvPr id="4" name="Picture 3">
            <a:extLst>
              <a:ext uri="{FF2B5EF4-FFF2-40B4-BE49-F238E27FC236}">
                <a16:creationId xmlns:a16="http://schemas.microsoft.com/office/drawing/2014/main" id="{71FF52A5-2DEB-4391-8414-8891E44299F5}"/>
              </a:ext>
            </a:extLst>
          </p:cNvPr>
          <p:cNvPicPr>
            <a:picLocks noChangeAspect="1"/>
          </p:cNvPicPr>
          <p:nvPr/>
        </p:nvPicPr>
        <p:blipFill>
          <a:blip r:embed="rId16"/>
          <a:stretch>
            <a:fillRect/>
          </a:stretch>
        </p:blipFill>
        <p:spPr>
          <a:xfrm>
            <a:off x="2355548" y="1050986"/>
            <a:ext cx="6988528" cy="1137668"/>
          </a:xfrm>
          <a:prstGeom prst="rect">
            <a:avLst/>
          </a:prstGeom>
        </p:spPr>
      </p:pic>
      <p:grpSp>
        <p:nvGrpSpPr>
          <p:cNvPr id="48" name="Group 47">
            <a:extLst>
              <a:ext uri="{FF2B5EF4-FFF2-40B4-BE49-F238E27FC236}">
                <a16:creationId xmlns:a16="http://schemas.microsoft.com/office/drawing/2014/main" id="{472D79CD-0446-46D6-864E-E4BC73DCBBED}"/>
              </a:ext>
            </a:extLst>
          </p:cNvPr>
          <p:cNvGrpSpPr/>
          <p:nvPr/>
        </p:nvGrpSpPr>
        <p:grpSpPr>
          <a:xfrm>
            <a:off x="337137" y="7888940"/>
            <a:ext cx="12234864" cy="2829568"/>
            <a:chOff x="-407653" y="1912315"/>
            <a:chExt cx="9178980" cy="2122831"/>
          </a:xfrm>
        </p:grpSpPr>
        <p:sp>
          <p:nvSpPr>
            <p:cNvPr id="49" name="TextBox 48">
              <a:extLst>
                <a:ext uri="{FF2B5EF4-FFF2-40B4-BE49-F238E27FC236}">
                  <a16:creationId xmlns:a16="http://schemas.microsoft.com/office/drawing/2014/main" id="{8DBE9AC5-6487-4284-B14C-CE02EFDE981F}"/>
                </a:ext>
              </a:extLst>
            </p:cNvPr>
            <p:cNvSpPr txBox="1"/>
            <p:nvPr/>
          </p:nvSpPr>
          <p:spPr>
            <a:xfrm>
              <a:off x="-407653" y="1934596"/>
              <a:ext cx="9106173" cy="2100550"/>
            </a:xfrm>
            <a:prstGeom prst="rect">
              <a:avLst/>
            </a:prstGeom>
            <a:noFill/>
          </p:spPr>
          <p:txBody>
            <a:bodyPr wrap="square" rtlCol="0">
              <a:spAutoFit/>
            </a:bodyPr>
            <a:lstStyle/>
            <a:p>
              <a:pPr algn="ctr" defTabSz="1218804"/>
              <a:r>
                <a:rPr lang="vi-VN" sz="8797" b="1">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rPr>
                <a:t>CHỦ ĐIỂM : MÁI TRƯỜNG MẾN YÊU</a:t>
              </a:r>
              <a:endParaRPr lang="vi-VN" sz="8797" b="1" dirty="0">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sp>
          <p:nvSpPr>
            <p:cNvPr id="50" name="TextBox 49">
              <a:extLst>
                <a:ext uri="{FF2B5EF4-FFF2-40B4-BE49-F238E27FC236}">
                  <a16:creationId xmlns:a16="http://schemas.microsoft.com/office/drawing/2014/main" id="{E207A907-96D6-4B9F-AE33-4C7CDE948FBC}"/>
                </a:ext>
              </a:extLst>
            </p:cNvPr>
            <p:cNvSpPr txBox="1"/>
            <p:nvPr/>
          </p:nvSpPr>
          <p:spPr>
            <a:xfrm>
              <a:off x="-334846" y="1912315"/>
              <a:ext cx="9106173" cy="2100550"/>
            </a:xfrm>
            <a:prstGeom prst="rect">
              <a:avLst/>
            </a:prstGeom>
            <a:noFill/>
          </p:spPr>
          <p:txBody>
            <a:bodyPr wrap="square" rtlCol="0">
              <a:spAutoFit/>
            </a:bodyPr>
            <a:lstStyle/>
            <a:p>
              <a:pPr algn="ctr" defTabSz="1218804"/>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C</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H</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Ủ</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Đ</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I</a:t>
              </a:r>
              <a:r>
                <a:rPr lang="en-US" sz="8797" b="1">
                  <a:ln w="12700">
                    <a:solidFill>
                      <a:srgbClr val="002060"/>
                    </a:solidFill>
                    <a:prstDash val="solid"/>
                  </a:ln>
                  <a:solidFill>
                    <a:srgbClr val="FFFF00"/>
                  </a:solidFill>
                  <a:effectLst>
                    <a:outerShdw blurRad="12700" dist="38100" dir="2700000" algn="tl" rotWithShape="0">
                      <a:srgbClr val="4BACC6">
                        <a:lumMod val="60000"/>
                        <a:lumOff val="40000"/>
                      </a:srgbClr>
                    </a:outerShdw>
                  </a:effectLst>
                  <a:latin typeface="SVN-Hole Hearted" panose="020B0A06020104020203" pitchFamily="34" charset="0"/>
                </a:rPr>
                <a:t>Ể</a:t>
              </a:r>
              <a:r>
                <a:rPr lang="en-US" sz="8797" b="1">
                  <a:ln w="12700">
                    <a:solidFill>
                      <a:srgbClr val="002060"/>
                    </a:solidFill>
                    <a:prstDash val="solid"/>
                  </a:ln>
                  <a:solidFill>
                    <a:srgbClr val="4BACC6">
                      <a:lumMod val="60000"/>
                      <a:lumOff val="40000"/>
                    </a:srgbClr>
                  </a:solidFill>
                  <a:effectLst>
                    <a:outerShdw blurRad="12700" dist="38100" dir="2700000" algn="tl" rotWithShape="0">
                      <a:srgbClr val="4BACC6">
                        <a:lumMod val="60000"/>
                        <a:lumOff val="40000"/>
                      </a:srgbClr>
                    </a:outerShdw>
                  </a:effectLst>
                  <a:latin typeface="SVN-Hole Hearted" panose="020B0A06020104020203" pitchFamily="34" charset="0"/>
                </a:rPr>
                <a:t>M </a:t>
              </a:r>
              <a:r>
                <a:rPr lang="en-US" sz="8797" b="1">
                  <a:ln w="12700">
                    <a:solidFill>
                      <a:srgbClr val="002060"/>
                    </a:solidFill>
                    <a:prstDash val="solid"/>
                  </a:ln>
                  <a:solidFill>
                    <a:srgbClr val="00B050"/>
                  </a:solidFill>
                  <a:effectLst>
                    <a:outerShdw blurRad="12700" dist="38100" dir="2700000" algn="tl" rotWithShape="0">
                      <a:srgbClr val="4BACC6">
                        <a:lumMod val="60000"/>
                        <a:lumOff val="40000"/>
                      </a:srgbClr>
                    </a:outerShdw>
                  </a:effectLst>
                  <a:latin typeface="SVN-Hole Hearted" panose="020B0A06020104020203" pitchFamily="34" charset="0"/>
                </a:rPr>
                <a:t>:</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FF6699"/>
                  </a:solidFill>
                  <a:effectLst>
                    <a:outerShdw blurRad="12700" dist="38100" dir="2700000" algn="tl" rotWithShape="0">
                      <a:srgbClr val="4BACC6">
                        <a:lumMod val="60000"/>
                        <a:lumOff val="40000"/>
                      </a:srgbClr>
                    </a:outerShdw>
                  </a:effectLst>
                  <a:latin typeface="SVN-Hole Hearted" panose="020B0A06020104020203" pitchFamily="34" charset="0"/>
                </a:rPr>
                <a:t>Á</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I </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T</a:t>
              </a:r>
              <a:r>
                <a:rPr lang="en-US" sz="8797" b="1">
                  <a:ln w="12700">
                    <a:solidFill>
                      <a:srgbClr val="002060"/>
                    </a:solidFill>
                    <a:prstDash val="solid"/>
                  </a:ln>
                  <a:solidFill>
                    <a:srgbClr val="CCFF99"/>
                  </a:solidFill>
                  <a:effectLst>
                    <a:outerShdw blurRad="12700" dist="38100" dir="2700000" algn="tl" rotWithShape="0">
                      <a:srgbClr val="4BACC6">
                        <a:lumMod val="60000"/>
                        <a:lumOff val="40000"/>
                      </a:srgbClr>
                    </a:outerShdw>
                  </a:effectLst>
                  <a:latin typeface="SVN-Hole Hearted" panose="020B0A06020104020203" pitchFamily="34" charset="0"/>
                </a:rPr>
                <a:t>R</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ƯỜNG</a:t>
              </a:r>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Ế</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N</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Y</a:t>
              </a:r>
              <a:r>
                <a:rPr lang="en-US" sz="8797" b="1">
                  <a:ln w="12700">
                    <a:solidFill>
                      <a:srgbClr val="002060"/>
                    </a:solidFill>
                    <a:prstDash val="solid"/>
                  </a:ln>
                  <a:solidFill>
                    <a:srgbClr val="6699FF"/>
                  </a:solidFill>
                  <a:effectLst>
                    <a:outerShdw blurRad="12700" dist="38100" dir="2700000" algn="tl" rotWithShape="0">
                      <a:srgbClr val="4BACC6">
                        <a:lumMod val="60000"/>
                        <a:lumOff val="40000"/>
                      </a:srgbClr>
                    </a:outerShdw>
                  </a:effectLst>
                  <a:latin typeface="SVN-Hole Hearted" panose="020B0A06020104020203" pitchFamily="34" charset="0"/>
                </a:rPr>
                <a:t>Ê</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U</a:t>
              </a:r>
              <a:endParaRPr lang="en-US" sz="8797" b="1" dirty="0">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grpSp>
      <p:pic>
        <p:nvPicPr>
          <p:cNvPr id="5" name="Picture 4">
            <a:extLst>
              <a:ext uri="{FF2B5EF4-FFF2-40B4-BE49-F238E27FC236}">
                <a16:creationId xmlns:a16="http://schemas.microsoft.com/office/drawing/2014/main" id="{9A01BDB6-38E2-407A-B649-71D1173F2DAE}"/>
              </a:ext>
            </a:extLst>
          </p:cNvPr>
          <p:cNvPicPr>
            <a:picLocks noChangeAspect="1"/>
          </p:cNvPicPr>
          <p:nvPr/>
        </p:nvPicPr>
        <p:blipFill>
          <a:blip r:embed="rId17"/>
          <a:stretch>
            <a:fillRect/>
          </a:stretch>
        </p:blipFill>
        <p:spPr>
          <a:xfrm>
            <a:off x="2585927" y="1991413"/>
            <a:ext cx="6943946" cy="1713124"/>
          </a:xfrm>
          <a:prstGeom prst="rect">
            <a:avLst/>
          </a:prstGeom>
        </p:spPr>
      </p:pic>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14:presetBounceEnd="55000">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14:bounceEnd="55000">
                                          <p:cBhvr additive="base">
                                            <p:cTn id="58" dur="1500" fill="hold"/>
                                            <p:tgtEl>
                                              <p:spTgt spid="40"/>
                                            </p:tgtEl>
                                            <p:attrNameLst>
                                              <p:attrName>ppt_x</p:attrName>
                                            </p:attrNameLst>
                                          </p:cBhvr>
                                          <p:tavLst>
                                            <p:tav tm="0">
                                              <p:val>
                                                <p:strVal val="#ppt_x"/>
                                              </p:val>
                                            </p:tav>
                                            <p:tav tm="100000">
                                              <p:val>
                                                <p:strVal val="#ppt_x"/>
                                              </p:val>
                                            </p:tav>
                                          </p:tavLst>
                                        </p:anim>
                                        <p:anim calcmode="lin" valueType="num" p14:bounceEnd="55000">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1500" fill="hold"/>
                                            <p:tgtEl>
                                              <p:spTgt spid="40"/>
                                            </p:tgtEl>
                                            <p:attrNameLst>
                                              <p:attrName>ppt_x</p:attrName>
                                            </p:attrNameLst>
                                          </p:cBhvr>
                                          <p:tavLst>
                                            <p:tav tm="0">
                                              <p:val>
                                                <p:strVal val="#ppt_x"/>
                                              </p:val>
                                            </p:tav>
                                            <p:tav tm="100000">
                                              <p:val>
                                                <p:strVal val="#ppt_x"/>
                                              </p:val>
                                            </p:tav>
                                          </p:tavLst>
                                        </p:anim>
                                        <p:anim calcmode="lin" valueType="num">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giá</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5452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80">
                                          <p:stCondLst>
                                            <p:cond delay="0"/>
                                          </p:stCondLst>
                                        </p:cTn>
                                        <p:tgtEl>
                                          <p:spTgt spid="18"/>
                                        </p:tgtEl>
                                      </p:cBhvr>
                                    </p:animEffect>
                                    <p:anim calcmode="lin" valueType="num">
                                      <p:cBhvr>
                                        <p:cTn id="3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9" dur="26">
                                          <p:stCondLst>
                                            <p:cond delay="650"/>
                                          </p:stCondLst>
                                        </p:cTn>
                                        <p:tgtEl>
                                          <p:spTgt spid="18"/>
                                        </p:tgtEl>
                                      </p:cBhvr>
                                      <p:to x="100000" y="60000"/>
                                    </p:animScale>
                                    <p:animScale>
                                      <p:cBhvr>
                                        <p:cTn id="40" dur="166" decel="50000">
                                          <p:stCondLst>
                                            <p:cond delay="676"/>
                                          </p:stCondLst>
                                        </p:cTn>
                                        <p:tgtEl>
                                          <p:spTgt spid="18"/>
                                        </p:tgtEl>
                                      </p:cBhvr>
                                      <p:to x="100000" y="100000"/>
                                    </p:animScale>
                                    <p:animScale>
                                      <p:cBhvr>
                                        <p:cTn id="41" dur="26">
                                          <p:stCondLst>
                                            <p:cond delay="1312"/>
                                          </p:stCondLst>
                                        </p:cTn>
                                        <p:tgtEl>
                                          <p:spTgt spid="18"/>
                                        </p:tgtEl>
                                      </p:cBhvr>
                                      <p:to x="100000" y="80000"/>
                                    </p:animScale>
                                    <p:animScale>
                                      <p:cBhvr>
                                        <p:cTn id="42" dur="166" decel="50000">
                                          <p:stCondLst>
                                            <p:cond delay="1338"/>
                                          </p:stCondLst>
                                        </p:cTn>
                                        <p:tgtEl>
                                          <p:spTgt spid="18"/>
                                        </p:tgtEl>
                                      </p:cBhvr>
                                      <p:to x="100000" y="100000"/>
                                    </p:animScale>
                                    <p:animScale>
                                      <p:cBhvr>
                                        <p:cTn id="43" dur="26">
                                          <p:stCondLst>
                                            <p:cond delay="1642"/>
                                          </p:stCondLst>
                                        </p:cTn>
                                        <p:tgtEl>
                                          <p:spTgt spid="18"/>
                                        </p:tgtEl>
                                      </p:cBhvr>
                                      <p:to x="100000" y="90000"/>
                                    </p:animScale>
                                    <p:animScale>
                                      <p:cBhvr>
                                        <p:cTn id="44" dur="166" decel="50000">
                                          <p:stCondLst>
                                            <p:cond delay="1668"/>
                                          </p:stCondLst>
                                        </p:cTn>
                                        <p:tgtEl>
                                          <p:spTgt spid="18"/>
                                        </p:tgtEl>
                                      </p:cBhvr>
                                      <p:to x="100000" y="100000"/>
                                    </p:animScale>
                                    <p:animScale>
                                      <p:cBhvr>
                                        <p:cTn id="45" dur="26">
                                          <p:stCondLst>
                                            <p:cond delay="1808"/>
                                          </p:stCondLst>
                                        </p:cTn>
                                        <p:tgtEl>
                                          <p:spTgt spid="18"/>
                                        </p:tgtEl>
                                      </p:cBhvr>
                                      <p:to x="100000" y="95000"/>
                                    </p:animScale>
                                    <p:animScale>
                                      <p:cBhvr>
                                        <p:cTn id="46" dur="166" decel="50000">
                                          <p:stCondLst>
                                            <p:cond delay="1834"/>
                                          </p:stCondLst>
                                        </p:cTn>
                                        <p:tgtEl>
                                          <p:spTgt spid="1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đầy</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ắp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08767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trí</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nhớ</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1286313" y="213143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1321299" y="2985070"/>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833F138-9CD4-4972-A90D-78606134DD8F}"/>
              </a:ext>
            </a:extLst>
          </p:cNvPr>
          <p:cNvSpPr txBox="1"/>
          <p:nvPr/>
        </p:nvSpPr>
        <p:spPr>
          <a:xfrm>
            <a:off x="1311333" y="394964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34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kho</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11" name="TextBox 10">
            <a:extLst>
              <a:ext uri="{FF2B5EF4-FFF2-40B4-BE49-F238E27FC236}">
                <a16:creationId xmlns:a16="http://schemas.microsoft.com/office/drawing/2014/main" id="{33C69F53-8B77-43D9-86A8-A43BBA7A5036}"/>
              </a:ext>
            </a:extLst>
          </p:cNvPr>
          <p:cNvSpPr txBox="1"/>
          <p:nvPr/>
        </p:nvSpPr>
        <p:spPr>
          <a:xfrm>
            <a:off x="2274790" y="423991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kho</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E8954EA-AF22-4AC9-8E06-F2DEEA53C156}"/>
              </a:ext>
            </a:extLst>
          </p:cNvPr>
          <p:cNvSpPr txBox="1"/>
          <p:nvPr/>
        </p:nvSpPr>
        <p:spPr>
          <a:xfrm>
            <a:off x="682668" y="212155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5C6740-0BC9-4F7D-B600-643BA15C613E}"/>
              </a:ext>
            </a:extLst>
          </p:cNvPr>
          <p:cNvSpPr txBox="1"/>
          <p:nvPr/>
        </p:nvSpPr>
        <p:spPr>
          <a:xfrm>
            <a:off x="3823050" y="2114538"/>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0AABD25-4F72-482B-BE8D-66E4AF7321D8}"/>
              </a:ext>
            </a:extLst>
          </p:cNvPr>
          <p:cNvSpPr txBox="1"/>
          <p:nvPr/>
        </p:nvSpPr>
        <p:spPr>
          <a:xfrm>
            <a:off x="2275939" y="309026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073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mj-lt"/>
                <a:ea typeface="字魂59号-创粗黑"/>
              </a:rPr>
              <a:t>Lưu</a:t>
            </a:r>
            <a:r>
              <a:rPr lang="en-US" sz="4265" b="1" dirty="0">
                <a:solidFill>
                  <a:srgbClr val="C0504D">
                    <a:lumMod val="75000"/>
                  </a:srgbClr>
                </a:solidFill>
                <a:latin typeface="+mj-lt"/>
                <a:ea typeface="字魂59号-创粗黑"/>
              </a:rPr>
              <a:t> ý </a:t>
            </a:r>
            <a:r>
              <a:rPr lang="en-US" sz="4265" b="1" dirty="0" err="1">
                <a:solidFill>
                  <a:srgbClr val="C0504D">
                    <a:lumMod val="75000"/>
                  </a:srgbClr>
                </a:solidFill>
                <a:latin typeface="+mj-lt"/>
                <a:ea typeface="字魂59号-创粗黑"/>
              </a:rPr>
              <a:t>khi</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trình</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bày</a:t>
            </a:r>
            <a:endParaRPr lang="en-US" sz="4265" b="1" dirty="0">
              <a:solidFill>
                <a:srgbClr val="C0504D">
                  <a:lumMod val="75000"/>
                </a:srgbClr>
              </a:solidFill>
              <a:latin typeface="+mj-lt"/>
              <a:ea typeface="字魂59号-创粗黑"/>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 Ông Ǉċ có ǟất </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ηΗϛ</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u sá</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ε</a:t>
            </a:r>
            <a:endPar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914103">
              <a:buClr>
                <a:prstClr val="black"/>
              </a:buClr>
              <a:defRPr/>
            </a:pPr>
            <a:r>
              <a:rPr lang="en-US" sz="3199" kern="0" dirty="0" err="1">
                <a:solidFill>
                  <a:srgbClr val="FD5901"/>
                </a:solidFill>
                <a:latin typeface="Calibri" panose="020F0502020204030204" pitchFamily="34" charset="0"/>
                <a:cs typeface="Calibri" panose="020F0502020204030204" pitchFamily="34" charset="0"/>
              </a:rPr>
              <a:t>Cuối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mỗi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câu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có</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dấu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chấm</a:t>
            </a:r>
            <a:endParaRPr lang="vi-VN" sz="3199" kern="0" dirty="0">
              <a:solidFill>
                <a:srgbClr val="FD5901"/>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defTabSz="1218804"/>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Lùi</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vào</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1 ô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ly</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807719" y="318472"/>
            <a:ext cx="6882948" cy="1405000"/>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Lưu</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ý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tư</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thế</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viết</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Thẳng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lưng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chân</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đặt</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đúng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vị</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trí</a:t>
            </a:r>
            <a:endParaRPr lang="en-US" sz="3199" kern="0" dirty="0">
              <a:solidFill>
                <a:srgbClr val="C0504D">
                  <a:lumMod val="75000"/>
                </a:srgbClr>
              </a:solidFill>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sd="1365089577">
                  <a:prstGeom prst="rect">
                    <a:avLst/>
                  </a:prstGeom>
                  <ask:type>
                    <ask:lineSketchFreehand/>
                  </ask:type>
                </ask:lineSketchStyleProps>
              </a:ext>
            </a:extLst>
          </a:ln>
        </p:spPr>
        <p:txBody>
          <a:bodyPr wrap="square">
            <a:spAutoFit/>
          </a:bodyPr>
          <a:lstStyle/>
          <a:p>
            <a:pPr algn="ctr" defTabSz="1218804"/>
            <a:r>
              <a:rPr lang="en-US" sz="3199" dirty="0" err="1">
                <a:solidFill>
                  <a:srgbClr val="1F497D">
                    <a:lumMod val="50000"/>
                  </a:srgbClr>
                </a:solidFill>
                <a:latin typeface="Calibri" panose="020F0502020204030204" pitchFamily="34" charset="0"/>
                <a:ea typeface="微软雅黑"/>
                <a:cs typeface="Calibri" panose="020F0502020204030204" pitchFamily="34" charset="0"/>
              </a:rPr>
              <a:t>Khoảng</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cách</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từ</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mắt</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đến</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vở</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25 –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30cm</a:t>
            </a:r>
            <a:endParaRPr lang="en-US" sz="3199" dirty="0">
              <a:solidFill>
                <a:srgbClr val="1F497D">
                  <a:lumMod val="50000"/>
                </a:srgbClr>
              </a:solidFill>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sd="4015385753">
                  <a:prstGeom prst="rect">
                    <a:avLst/>
                  </a:prstGeom>
                  <ask:type>
                    <ask:lineSketchFreehand/>
                  </ask:type>
                </ask:lineSketchStyleProps>
              </a:ext>
            </a:extLst>
          </a:ln>
        </p:spPr>
        <p:txBody>
          <a:bodyPr wrap="square">
            <a:spAutoFit/>
          </a:bodyPr>
          <a:lstStyle/>
          <a:p>
            <a:pPr algn="ctr" defTabSz="609402"/>
            <a:r>
              <a:rPr lang="en-US" sz="3199" dirty="0">
                <a:solidFill>
                  <a:srgbClr val="9BBB59">
                    <a:lumMod val="50000"/>
                  </a:srgbClr>
                </a:solidFill>
                <a:latin typeface="Calibri" panose="020F0502020204030204" pitchFamily="34" charset="0"/>
                <a:ea typeface="微软雅黑"/>
                <a:cs typeface="Calibri" panose="020F0502020204030204" pitchFamily="34" charset="0"/>
              </a:rPr>
              <a:t>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cầm</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viết</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giữ</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trang</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vở</a:t>
            </a:r>
            <a:endParaRPr lang="en-US" sz="3199" dirty="0">
              <a:solidFill>
                <a:srgbClr val="9BBB59">
                  <a:lumMod val="50000"/>
                </a:srgbClr>
              </a:solidFill>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algn="ctr" defTabSz="609402"/>
            <a:r>
              <a:rPr lang="en-US" sz="4265" dirty="0" err="1">
                <a:solidFill>
                  <a:srgbClr val="9BBB59">
                    <a:lumMod val="50000"/>
                  </a:srgbClr>
                </a:solidFill>
                <a:latin typeface="Calibri"/>
                <a:ea typeface="微软雅黑"/>
                <a:cs typeface="Calibri" panose="020F0502020204030204" pitchFamily="34" charset="0"/>
              </a:rPr>
              <a:t>Chữ</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viết</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rõ</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ràng</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sạch</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đẹp</a:t>
            </a:r>
            <a:endParaRPr lang="en-US" sz="4265" dirty="0">
              <a:solidFill>
                <a:srgbClr val="9BBB59">
                  <a:lumMod val="50000"/>
                </a:srgbClr>
              </a:solidFill>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2267971" y="2364286"/>
            <a:ext cx="7053078" cy="1405000"/>
          </a:xfrm>
          <a:prstGeom prst="rect">
            <a:avLst/>
          </a:prstGeom>
          <a:noFill/>
        </p:spPr>
        <p:txBody>
          <a:bodyPr wrap="square">
            <a:spAutoFit/>
          </a:bodyPr>
          <a:lstStyle/>
          <a:p>
            <a:pPr algn="ctr" defTabSz="1218804">
              <a:defRPr/>
            </a:pPr>
            <a:r>
              <a:rPr lang="en-US" sz="4265" dirty="0" err="1">
                <a:solidFill>
                  <a:srgbClr val="C00000"/>
                </a:solidFill>
                <a:latin typeface="Calibri"/>
              </a:rPr>
              <a:t>Em</a:t>
            </a:r>
            <a:r>
              <a:rPr lang="en-US" sz="4265" dirty="0">
                <a:solidFill>
                  <a:srgbClr val="C00000"/>
                </a:solidFill>
                <a:latin typeface="Calibri"/>
              </a:rPr>
              <a:t> </a:t>
            </a:r>
            <a:r>
              <a:rPr lang="en-US" sz="4265" dirty="0" err="1">
                <a:solidFill>
                  <a:srgbClr val="C00000"/>
                </a:solidFill>
                <a:latin typeface="Calibri"/>
              </a:rPr>
              <a:t>hãy</a:t>
            </a:r>
            <a:r>
              <a:rPr lang="en-US" sz="4265" dirty="0">
                <a:solidFill>
                  <a:srgbClr val="C00000"/>
                </a:solidFill>
                <a:latin typeface="Calibri"/>
              </a:rPr>
              <a:t> </a:t>
            </a:r>
            <a:r>
              <a:rPr lang="en-US" sz="4265" dirty="0" err="1">
                <a:solidFill>
                  <a:srgbClr val="C00000"/>
                </a:solidFill>
                <a:latin typeface="Calibri"/>
              </a:rPr>
              <a:t>tự</a:t>
            </a:r>
            <a:r>
              <a:rPr lang="en-US" sz="4265" dirty="0">
                <a:solidFill>
                  <a:srgbClr val="C00000"/>
                </a:solidFill>
                <a:latin typeface="Calibri"/>
              </a:rPr>
              <a:t> </a:t>
            </a:r>
            <a:r>
              <a:rPr lang="en-US" sz="4265" dirty="0" err="1">
                <a:solidFill>
                  <a:srgbClr val="C00000"/>
                </a:solidFill>
                <a:latin typeface="Calibri"/>
              </a:rPr>
              <a:t>đánh</a:t>
            </a:r>
            <a:r>
              <a:rPr lang="en-US" sz="4265" dirty="0">
                <a:solidFill>
                  <a:srgbClr val="C00000"/>
                </a:solidFill>
                <a:latin typeface="Calibri"/>
              </a:rPr>
              <a:t> </a:t>
            </a:r>
            <a:r>
              <a:rPr lang="en-US" sz="4265" dirty="0" err="1">
                <a:solidFill>
                  <a:srgbClr val="C00000"/>
                </a:solidFill>
                <a:latin typeface="Calibri"/>
              </a:rPr>
              <a:t>giá</a:t>
            </a:r>
            <a:r>
              <a:rPr lang="en-US" sz="4265" dirty="0">
                <a:solidFill>
                  <a:srgbClr val="C00000"/>
                </a:solidFill>
                <a:latin typeface="Calibri"/>
              </a:rPr>
              <a:t> </a:t>
            </a:r>
            <a:r>
              <a:rPr lang="en-US" sz="4265" dirty="0" err="1">
                <a:solidFill>
                  <a:srgbClr val="C00000"/>
                </a:solidFill>
                <a:latin typeface="Calibri"/>
              </a:rPr>
              <a:t>phần</a:t>
            </a:r>
            <a:r>
              <a:rPr lang="en-US" sz="4265" dirty="0">
                <a:solidFill>
                  <a:srgbClr val="C00000"/>
                </a:solidFill>
                <a:latin typeface="Calibri"/>
              </a:rPr>
              <a:t> </a:t>
            </a:r>
            <a:r>
              <a:rPr lang="en-US" sz="4265" dirty="0" err="1">
                <a:solidFill>
                  <a:srgbClr val="C00000"/>
                </a:solidFill>
                <a:latin typeface="Calibri"/>
              </a:rPr>
              <a:t>trình</a:t>
            </a:r>
            <a:r>
              <a:rPr lang="en-US" sz="4265" dirty="0">
                <a:solidFill>
                  <a:srgbClr val="C00000"/>
                </a:solidFill>
                <a:latin typeface="Calibri"/>
              </a:rPr>
              <a:t> </a:t>
            </a:r>
            <a:r>
              <a:rPr lang="en-US" sz="4265" dirty="0" err="1">
                <a:solidFill>
                  <a:srgbClr val="C00000"/>
                </a:solidFill>
                <a:latin typeface="Calibri"/>
              </a:rPr>
              <a:t>bày</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mình</a:t>
            </a:r>
            <a:r>
              <a:rPr lang="en-US" sz="4265" dirty="0">
                <a:solidFill>
                  <a:srgbClr val="C00000"/>
                </a:solidFill>
                <a:latin typeface="Calibri"/>
              </a:rPr>
              <a:t> </a:t>
            </a:r>
            <a:r>
              <a:rPr lang="en-US" sz="4265" dirty="0" err="1">
                <a:solidFill>
                  <a:srgbClr val="C00000"/>
                </a:solidFill>
                <a:latin typeface="Calibri"/>
              </a:rPr>
              <a:t>và</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bạn</a:t>
            </a:r>
            <a:endParaRPr lang="en-US" sz="4265" dirty="0">
              <a:solidFill>
                <a:srgbClr val="C00000"/>
              </a:solidFill>
              <a:latin typeface="Calibri"/>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pic>
        <p:nvPicPr>
          <p:cNvPr id="3" name="Picture 2">
            <a:extLst>
              <a:ext uri="{FF2B5EF4-FFF2-40B4-BE49-F238E27FC236}">
                <a16:creationId xmlns:a16="http://schemas.microsoft.com/office/drawing/2014/main" id="{2545747E-8C36-467E-895E-F7D985EDBF99}"/>
              </a:ext>
            </a:extLst>
          </p:cNvPr>
          <p:cNvPicPr>
            <a:picLocks noChangeAspect="1"/>
          </p:cNvPicPr>
          <p:nvPr/>
        </p:nvPicPr>
        <p:blipFill>
          <a:blip r:embed="rId8"/>
          <a:stretch>
            <a:fillRect/>
          </a:stretch>
        </p:blipFill>
        <p:spPr>
          <a:xfrm>
            <a:off x="2865607" y="881550"/>
            <a:ext cx="6346486" cy="1932599"/>
          </a:xfrm>
          <a:prstGeom prst="rect">
            <a:avLst/>
          </a:prstGeom>
        </p:spPr>
      </p:pic>
    </p:spTree>
    <p:extLst>
      <p:ext uri="{BB962C8B-B14F-4D97-AF65-F5344CB8AC3E}">
        <p14:creationId xmlns:p14="http://schemas.microsoft.com/office/powerpoint/2010/main" val="18729677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6B1776AA-F197-443F-B01D-1AF37689C029}"/>
              </a:ext>
            </a:extLst>
          </p:cNvPr>
          <p:cNvPicPr>
            <a:picLocks noChangeAspect="1"/>
          </p:cNvPicPr>
          <p:nvPr/>
        </p:nvPicPr>
        <p:blipFill>
          <a:blip r:embed="rId6"/>
          <a:stretch>
            <a:fillRect/>
          </a:stretch>
        </p:blipFill>
        <p:spPr>
          <a:xfrm>
            <a:off x="2825599" y="2000184"/>
            <a:ext cx="6407451" cy="1524132"/>
          </a:xfrm>
          <a:prstGeom prst="rect">
            <a:avLst/>
          </a:prstGeom>
        </p:spPr>
      </p:pic>
    </p:spTree>
    <p:extLst>
      <p:ext uri="{BB962C8B-B14F-4D97-AF65-F5344CB8AC3E}">
        <p14:creationId xmlns:p14="http://schemas.microsoft.com/office/powerpoint/2010/main" val="2984825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a16="http://schemas.microsoft.com/office/drawing/2014/main" id="{76AA81AA-4D7E-441B-AE27-E273E53CBB73}"/>
              </a:ext>
            </a:extLst>
          </p:cNvPr>
          <p:cNvGrpSpPr/>
          <p:nvPr/>
        </p:nvGrpSpPr>
        <p:grpSpPr>
          <a:xfrm>
            <a:off x="1895475" y="165646"/>
            <a:ext cx="9477375"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2114550" y="152730"/>
            <a:ext cx="9020175" cy="1077218"/>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a. Tìm các tiếng ghép được với mỗi tiếng dưới đây để tạo từ. Đặt câu với 2 từ đã ghép được.</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D3A7FAE-EFE8-4045-B681-9E496B52EA5A}"/>
              </a:ext>
            </a:extLst>
          </p:cNvPr>
          <p:cNvGrpSpPr/>
          <p:nvPr/>
        </p:nvGrpSpPr>
        <p:grpSpPr>
          <a:xfrm>
            <a:off x="-323850" y="2619375"/>
            <a:ext cx="4152900" cy="3822198"/>
            <a:chOff x="371475" y="2028825"/>
            <a:chExt cx="4152900" cy="3822198"/>
          </a:xfrm>
        </p:grpSpPr>
        <p:pic>
          <p:nvPicPr>
            <p:cNvPr id="3" name="Picture 2" descr="A couple pink flowers&#10;&#10;Description automatically generated with low confidence">
              <a:extLst>
                <a:ext uri="{FF2B5EF4-FFF2-40B4-BE49-F238E27FC236}">
                  <a16:creationId xmlns:a16="http://schemas.microsoft.com/office/drawing/2014/main" id="{4C1FE378-DBA2-4186-A90A-3881C6ABF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4" name="Oval 3">
              <a:extLst>
                <a:ext uri="{FF2B5EF4-FFF2-40B4-BE49-F238E27FC236}">
                  <a16:creationId xmlns:a16="http://schemas.microsoft.com/office/drawing/2014/main" id="{5E8E99E0-301B-4C55-9B9D-DE264C7FEF7A}"/>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xiêu</a:t>
              </a:r>
              <a:endParaRPr lang="en-US" sz="2000" dirty="0">
                <a:solidFill>
                  <a:srgbClr val="002060"/>
                </a:solidFill>
              </a:endParaRPr>
            </a:p>
          </p:txBody>
        </p:sp>
        <p:sp>
          <p:nvSpPr>
            <p:cNvPr id="19" name="Oval 18">
              <a:extLst>
                <a:ext uri="{FF2B5EF4-FFF2-40B4-BE49-F238E27FC236}">
                  <a16:creationId xmlns:a16="http://schemas.microsoft.com/office/drawing/2014/main" id="{820BFD13-0C70-4694-B71C-747C46CB491C}"/>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siêu</a:t>
              </a:r>
              <a:endParaRPr lang="en-US" sz="2000" dirty="0">
                <a:solidFill>
                  <a:srgbClr val="002060"/>
                </a:solidFill>
              </a:endParaRPr>
            </a:p>
          </p:txBody>
        </p:sp>
      </p:grpSp>
      <p:grpSp>
        <p:nvGrpSpPr>
          <p:cNvPr id="25" name="Group 24">
            <a:extLst>
              <a:ext uri="{FF2B5EF4-FFF2-40B4-BE49-F238E27FC236}">
                <a16:creationId xmlns:a16="http://schemas.microsoft.com/office/drawing/2014/main" id="{BE6BF674-1FF3-4A32-AB01-85193D5E8AB1}"/>
              </a:ext>
            </a:extLst>
          </p:cNvPr>
          <p:cNvGrpSpPr/>
          <p:nvPr/>
        </p:nvGrpSpPr>
        <p:grpSpPr>
          <a:xfrm>
            <a:off x="2724150" y="2943225"/>
            <a:ext cx="4152900" cy="3822198"/>
            <a:chOff x="371475" y="2028825"/>
            <a:chExt cx="4152900" cy="3822198"/>
          </a:xfrm>
        </p:grpSpPr>
        <p:pic>
          <p:nvPicPr>
            <p:cNvPr id="27" name="Picture 26" descr="A couple pink flowers&#10;&#10;Description automatically generated with low confidence">
              <a:extLst>
                <a:ext uri="{FF2B5EF4-FFF2-40B4-BE49-F238E27FC236}">
                  <a16:creationId xmlns:a16="http://schemas.microsoft.com/office/drawing/2014/main" id="{F0E40B61-F9AB-4FA1-9DB7-7B3E4C81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29" name="Oval 28">
              <a:extLst>
                <a:ext uri="{FF2B5EF4-FFF2-40B4-BE49-F238E27FC236}">
                  <a16:creationId xmlns:a16="http://schemas.microsoft.com/office/drawing/2014/main" id="{026D66D8-ACFF-4F1D-A92F-DF19DC703DEE}"/>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sôi</a:t>
              </a:r>
              <a:endParaRPr lang="en-US" sz="2000" dirty="0">
                <a:solidFill>
                  <a:srgbClr val="002060"/>
                </a:solidFill>
              </a:endParaRPr>
            </a:p>
          </p:txBody>
        </p:sp>
        <p:sp>
          <p:nvSpPr>
            <p:cNvPr id="30" name="Oval 29">
              <a:extLst>
                <a:ext uri="{FF2B5EF4-FFF2-40B4-BE49-F238E27FC236}">
                  <a16:creationId xmlns:a16="http://schemas.microsoft.com/office/drawing/2014/main" id="{374B1536-AD46-446F-B2C7-820C1F2C83CB}"/>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xôi</a:t>
              </a:r>
              <a:endParaRPr lang="en-US" sz="2000" dirty="0">
                <a:solidFill>
                  <a:srgbClr val="002060"/>
                </a:solidFill>
              </a:endParaRPr>
            </a:p>
          </p:txBody>
        </p:sp>
      </p:grpSp>
      <p:grpSp>
        <p:nvGrpSpPr>
          <p:cNvPr id="31" name="Group 30">
            <a:extLst>
              <a:ext uri="{FF2B5EF4-FFF2-40B4-BE49-F238E27FC236}">
                <a16:creationId xmlns:a16="http://schemas.microsoft.com/office/drawing/2014/main" id="{01CB260C-97C9-4982-9A03-029D340AE7E4}"/>
              </a:ext>
            </a:extLst>
          </p:cNvPr>
          <p:cNvGrpSpPr/>
          <p:nvPr/>
        </p:nvGrpSpPr>
        <p:grpSpPr>
          <a:xfrm>
            <a:off x="5715000" y="3035802"/>
            <a:ext cx="4152900" cy="3822198"/>
            <a:chOff x="371475" y="2028825"/>
            <a:chExt cx="4152900" cy="3822198"/>
          </a:xfrm>
        </p:grpSpPr>
        <p:pic>
          <p:nvPicPr>
            <p:cNvPr id="32" name="Picture 31" descr="A couple pink flowers&#10;&#10;Description automatically generated with low confidence">
              <a:extLst>
                <a:ext uri="{FF2B5EF4-FFF2-40B4-BE49-F238E27FC236}">
                  <a16:creationId xmlns:a16="http://schemas.microsoft.com/office/drawing/2014/main" id="{6FC454E9-7DFE-47F0-A4CD-4BD830813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3" name="Oval 32">
              <a:extLst>
                <a:ext uri="{FF2B5EF4-FFF2-40B4-BE49-F238E27FC236}">
                  <a16:creationId xmlns:a16="http://schemas.microsoft.com/office/drawing/2014/main" id="{9AF5AA1A-814E-4E13-896D-C7C4C2A28528}"/>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sinh</a:t>
              </a:r>
              <a:endParaRPr lang="en-US" sz="2000" dirty="0">
                <a:solidFill>
                  <a:srgbClr val="002060"/>
                </a:solidFill>
              </a:endParaRPr>
            </a:p>
          </p:txBody>
        </p:sp>
        <p:sp>
          <p:nvSpPr>
            <p:cNvPr id="34" name="Oval 33">
              <a:extLst>
                <a:ext uri="{FF2B5EF4-FFF2-40B4-BE49-F238E27FC236}">
                  <a16:creationId xmlns:a16="http://schemas.microsoft.com/office/drawing/2014/main" id="{EA1802CE-F3C4-49BA-8FCF-03A2D1D12131}"/>
                </a:ext>
              </a:extLst>
            </p:cNvPr>
            <p:cNvSpPr/>
            <p:nvPr/>
          </p:nvSpPr>
          <p:spPr>
            <a:xfrm>
              <a:off x="2705101" y="3038475"/>
              <a:ext cx="93345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xinh</a:t>
              </a:r>
              <a:endParaRPr lang="en-US" sz="2000" dirty="0">
                <a:solidFill>
                  <a:srgbClr val="002060"/>
                </a:solidFill>
              </a:endParaRPr>
            </a:p>
          </p:txBody>
        </p:sp>
      </p:grpSp>
      <p:grpSp>
        <p:nvGrpSpPr>
          <p:cNvPr id="35" name="Group 34">
            <a:extLst>
              <a:ext uri="{FF2B5EF4-FFF2-40B4-BE49-F238E27FC236}">
                <a16:creationId xmlns:a16="http://schemas.microsoft.com/office/drawing/2014/main" id="{B95AF680-EEE2-47C5-B34A-15FD0DEB3EE7}"/>
              </a:ext>
            </a:extLst>
          </p:cNvPr>
          <p:cNvGrpSpPr/>
          <p:nvPr/>
        </p:nvGrpSpPr>
        <p:grpSpPr>
          <a:xfrm>
            <a:off x="8296275" y="1876425"/>
            <a:ext cx="4152900" cy="3822198"/>
            <a:chOff x="371475" y="2028825"/>
            <a:chExt cx="4152900" cy="3822198"/>
          </a:xfrm>
        </p:grpSpPr>
        <p:pic>
          <p:nvPicPr>
            <p:cNvPr id="36" name="Picture 35" descr="A couple pink flowers&#10;&#10;Description automatically generated with low confidence">
              <a:extLst>
                <a:ext uri="{FF2B5EF4-FFF2-40B4-BE49-F238E27FC236}">
                  <a16:creationId xmlns:a16="http://schemas.microsoft.com/office/drawing/2014/main" id="{EFD0132B-87FC-4CC7-990E-C75D7A28A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7" name="Oval 36">
              <a:extLst>
                <a:ext uri="{FF2B5EF4-FFF2-40B4-BE49-F238E27FC236}">
                  <a16:creationId xmlns:a16="http://schemas.microsoft.com/office/drawing/2014/main" id="{574A95DC-086D-47A7-A37B-8E70AAC21D5D}"/>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sp>
          <p:nvSpPr>
            <p:cNvPr id="38" name="Oval 37">
              <a:extLst>
                <a:ext uri="{FF2B5EF4-FFF2-40B4-BE49-F238E27FC236}">
                  <a16:creationId xmlns:a16="http://schemas.microsoft.com/office/drawing/2014/main" id="{0DC74AF3-0E20-472F-B003-3A76E840B192}"/>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grpSp>
      <p:sp>
        <p:nvSpPr>
          <p:cNvPr id="39" name="Rectangle 38">
            <a:extLst>
              <a:ext uri="{FF2B5EF4-FFF2-40B4-BE49-F238E27FC236}">
                <a16:creationId xmlns:a16="http://schemas.microsoft.com/office/drawing/2014/main" id="{76717A99-EBD4-4D43-A3E6-7F2A2CAC2AD9}"/>
              </a:ext>
            </a:extLst>
          </p:cNvPr>
          <p:cNvSpPr/>
          <p:nvPr/>
        </p:nvSpPr>
        <p:spPr>
          <a:xfrm>
            <a:off x="2775538" y="1552199"/>
            <a:ext cx="6911387" cy="1200329"/>
          </a:xfrm>
          <a:custGeom>
            <a:avLst/>
            <a:gdLst>
              <a:gd name="connsiteX0" fmla="*/ 0 w 6911387"/>
              <a:gd name="connsiteY0" fmla="*/ 0 h 1200329"/>
              <a:gd name="connsiteX1" fmla="*/ 6911387 w 6911387"/>
              <a:gd name="connsiteY1" fmla="*/ 0 h 1200329"/>
              <a:gd name="connsiteX2" fmla="*/ 6911387 w 6911387"/>
              <a:gd name="connsiteY2" fmla="*/ 1200329 h 1200329"/>
              <a:gd name="connsiteX3" fmla="*/ 0 w 6911387"/>
              <a:gd name="connsiteY3" fmla="*/ 1200329 h 1200329"/>
              <a:gd name="connsiteX4" fmla="*/ 0 w 6911387"/>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387" h="1200329" fill="none" extrusionOk="0">
                <a:moveTo>
                  <a:pt x="0" y="0"/>
                </a:moveTo>
                <a:cubicBezTo>
                  <a:pt x="3311104" y="-108347"/>
                  <a:pt x="3518975" y="-22314"/>
                  <a:pt x="6911387" y="0"/>
                </a:cubicBezTo>
                <a:cubicBezTo>
                  <a:pt x="6894893" y="259548"/>
                  <a:pt x="6814007" y="821022"/>
                  <a:pt x="6911387" y="1200329"/>
                </a:cubicBezTo>
                <a:cubicBezTo>
                  <a:pt x="4982584" y="1340548"/>
                  <a:pt x="1531645" y="1287250"/>
                  <a:pt x="0" y="1200329"/>
                </a:cubicBezTo>
                <a:cubicBezTo>
                  <a:pt x="-75968" y="763038"/>
                  <a:pt x="29721" y="558595"/>
                  <a:pt x="0" y="0"/>
                </a:cubicBezTo>
                <a:close/>
              </a:path>
              <a:path w="6911387" h="1200329" stroke="0" extrusionOk="0">
                <a:moveTo>
                  <a:pt x="0" y="0"/>
                </a:moveTo>
                <a:cubicBezTo>
                  <a:pt x="1403863" y="-89055"/>
                  <a:pt x="5357319" y="83564"/>
                  <a:pt x="6911387" y="0"/>
                </a:cubicBezTo>
                <a:cubicBezTo>
                  <a:pt x="7006859" y="128244"/>
                  <a:pt x="6872762" y="610468"/>
                  <a:pt x="6911387" y="1200329"/>
                </a:cubicBezTo>
                <a:cubicBezTo>
                  <a:pt x="6176057" y="1323772"/>
                  <a:pt x="973068" y="1034389"/>
                  <a:pt x="0" y="1200329"/>
                </a:cubicBezTo>
                <a:cubicBezTo>
                  <a:pt x="37200" y="1015759"/>
                  <a:pt x="-38061" y="329484"/>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M. Sôi nổi</a:t>
            </a:r>
          </a:p>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Các bạn giơ tay phát biểu rất sôi nổi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1881" y="-36254"/>
            <a:ext cx="12188238" cy="6855884"/>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2562" y="3775723"/>
            <a:ext cx="2884196" cy="3043907"/>
          </a:xfrm>
          <a:prstGeom prst="rect">
            <a:avLst/>
          </a:prstGeom>
        </p:spPr>
      </p:pic>
      <p:grpSp>
        <p:nvGrpSpPr>
          <p:cNvPr id="9" name="Group 8">
            <a:extLst>
              <a:ext uri="{FF2B5EF4-FFF2-40B4-BE49-F238E27FC236}">
                <a16:creationId xmlns:a16="http://schemas.microsoft.com/office/drawing/2014/main" id="{CC7D0E5B-1CC7-4212-9326-7C2D0929ECB8}"/>
              </a:ext>
            </a:extLst>
          </p:cNvPr>
          <p:cNvGrpSpPr/>
          <p:nvPr/>
        </p:nvGrpSpPr>
        <p:grpSpPr>
          <a:xfrm>
            <a:off x="13008516" y="6150332"/>
            <a:ext cx="6854173" cy="1384546"/>
            <a:chOff x="3524892" y="2137221"/>
            <a:chExt cx="5142216" cy="1038730"/>
          </a:xfrm>
        </p:grpSpPr>
        <p:sp>
          <p:nvSpPr>
            <p:cNvPr id="11" name="TextBox 10">
              <a:extLst>
                <a:ext uri="{FF2B5EF4-FFF2-40B4-BE49-F238E27FC236}">
                  <a16:creationId xmlns:a16="http://schemas.microsoft.com/office/drawing/2014/main" id="{FA68B4B4-E093-4905-8929-4A6CE6C7D06A}"/>
                </a:ext>
              </a:extLst>
            </p:cNvPr>
            <p:cNvSpPr txBox="1"/>
            <p:nvPr/>
          </p:nvSpPr>
          <p:spPr>
            <a:xfrm>
              <a:off x="3524892" y="2137221"/>
              <a:ext cx="5142216" cy="1038730"/>
            </a:xfrm>
            <a:prstGeom prst="rect">
              <a:avLst/>
            </a:prstGeom>
            <a:noFill/>
          </p:spPr>
          <p:txBody>
            <a:bodyPr wrap="square" rtlCol="0">
              <a:spAutoFit/>
            </a:bodyPr>
            <a:lstStyle/>
            <a:p>
              <a:pPr algn="ctr" defTabSz="1218804"/>
              <a:r>
                <a:rPr lang="en-US" sz="8397" b="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Crocante" panose="02000000000000000000" pitchFamily="50" charset="0"/>
                </a:rPr>
                <a:t>KHỞI ĐỘnG</a:t>
              </a:r>
              <a:endParaRPr lang="en-US" sz="8397" b="1" dirty="0" err="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sp>
          <p:nvSpPr>
            <p:cNvPr id="12" name="TextBox 11">
              <a:extLst>
                <a:ext uri="{FF2B5EF4-FFF2-40B4-BE49-F238E27FC236}">
                  <a16:creationId xmlns:a16="http://schemas.microsoft.com/office/drawing/2014/main" id="{CD5A9867-6A41-4377-AB44-5AA24B193F03}"/>
                </a:ext>
              </a:extLst>
            </p:cNvPr>
            <p:cNvSpPr txBox="1"/>
            <p:nvPr/>
          </p:nvSpPr>
          <p:spPr>
            <a:xfrm>
              <a:off x="3524892" y="2137221"/>
              <a:ext cx="5142216" cy="1038730"/>
            </a:xfrm>
            <a:prstGeom prst="rect">
              <a:avLst/>
            </a:prstGeom>
            <a:noFill/>
          </p:spPr>
          <p:txBody>
            <a:bodyPr wrap="square" rtlCol="0">
              <a:spAutoFit/>
            </a:bodyPr>
            <a:lstStyle/>
            <a:p>
              <a:pPr algn="ctr" defTabSz="1218804"/>
              <a:r>
                <a:rPr lang="en-US" sz="8397" b="1">
                  <a:ln w="12700">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iCiel Crocante" panose="02000000000000000000" pitchFamily="50" charset="0"/>
                </a:rPr>
                <a:t>K</a:t>
              </a:r>
              <a:r>
                <a:rPr lang="en-US" sz="8397" b="1">
                  <a:ln w="12700">
                    <a:solidFill>
                      <a:srgbClr val="002060"/>
                    </a:solidFill>
                    <a:prstDash val="solid"/>
                  </a:ln>
                  <a:solidFill>
                    <a:srgbClr val="00FFCC"/>
                  </a:solidFill>
                  <a:effectLst>
                    <a:outerShdw blurRad="12700" dist="38100" dir="2700000" algn="tl" rotWithShape="0">
                      <a:srgbClr val="5B9BD5">
                        <a:lumMod val="60000"/>
                        <a:lumOff val="40000"/>
                      </a:srgbClr>
                    </a:outerShdw>
                  </a:effectLst>
                  <a:latin typeface="iCiel Crocante" panose="02000000000000000000" pitchFamily="50" charset="0"/>
                </a:rPr>
                <a:t>H</a:t>
              </a:r>
              <a:r>
                <a:rPr lang="en-US" sz="8397" b="1">
                  <a:ln w="1270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Crocante" panose="02000000000000000000" pitchFamily="50" charset="0"/>
                </a:rPr>
                <a:t>Ở</a:t>
              </a:r>
              <a:r>
                <a:rPr lang="en-US" sz="8397"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Crocante" panose="02000000000000000000" pitchFamily="50" charset="0"/>
                </a:rPr>
                <a:t>I</a:t>
              </a:r>
              <a:r>
                <a:rPr lang="en-US" sz="8397" b="1">
                  <a:ln w="12700">
                    <a:solidFill>
                      <a:srgbClr val="002060"/>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8397" b="1">
                  <a:ln w="1270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Crocante" panose="02000000000000000000" pitchFamily="50" charset="0"/>
                </a:rPr>
                <a:t>Đ</a:t>
              </a:r>
              <a:r>
                <a:rPr lang="en-US" sz="8397"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Crocante" panose="02000000000000000000" pitchFamily="50" charset="0"/>
                </a:rPr>
                <a:t>Ộ</a:t>
              </a:r>
              <a:r>
                <a:rPr lang="en-US" sz="8397" b="1">
                  <a:ln w="12700">
                    <a:solidFill>
                      <a:srgbClr val="002060"/>
                    </a:solidFill>
                    <a:prstDash val="solid"/>
                  </a:ln>
                  <a:solidFill>
                    <a:srgbClr val="99FF66"/>
                  </a:solidFill>
                  <a:effectLst>
                    <a:outerShdw blurRad="12700" dist="38100" dir="2700000" algn="tl" rotWithShape="0">
                      <a:srgbClr val="5B9BD5">
                        <a:lumMod val="60000"/>
                        <a:lumOff val="40000"/>
                      </a:srgbClr>
                    </a:outerShdw>
                  </a:effectLst>
                  <a:latin typeface="iCiel Crocante" panose="02000000000000000000" pitchFamily="50" charset="0"/>
                </a:rPr>
                <a:t>n</a:t>
              </a:r>
              <a:r>
                <a:rPr lang="en-US" sz="8397" b="1">
                  <a:ln w="12700">
                    <a:solidFill>
                      <a:srgbClr val="002060"/>
                    </a:solidFill>
                    <a:prstDash val="solid"/>
                  </a:ln>
                  <a:solidFill>
                    <a:srgbClr val="FFC000"/>
                  </a:solidFill>
                  <a:effectLst>
                    <a:outerShdw blurRad="12700" dist="38100" dir="2700000" algn="tl" rotWithShape="0">
                      <a:srgbClr val="5B9BD5">
                        <a:lumMod val="60000"/>
                        <a:lumOff val="40000"/>
                      </a:srgbClr>
                    </a:outerShdw>
                  </a:effectLst>
                  <a:latin typeface="iCiel Crocante" panose="02000000000000000000" pitchFamily="50" charset="0"/>
                </a:rPr>
                <a:t>G</a:t>
              </a:r>
              <a:endParaRPr lang="en-US" sz="8397" b="1" dirty="0">
                <a:ln w="1270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grpSp>
      <p:pic>
        <p:nvPicPr>
          <p:cNvPr id="2" name="Picture 1">
            <a:extLst>
              <a:ext uri="{FF2B5EF4-FFF2-40B4-BE49-F238E27FC236}">
                <a16:creationId xmlns:a16="http://schemas.microsoft.com/office/drawing/2014/main" id="{1EA2698A-6299-4060-B031-C690690403C1}"/>
              </a:ext>
            </a:extLst>
          </p:cNvPr>
          <p:cNvPicPr>
            <a:picLocks noChangeAspect="1"/>
          </p:cNvPicPr>
          <p:nvPr/>
        </p:nvPicPr>
        <p:blipFill>
          <a:blip r:embed="rId6"/>
          <a:stretch>
            <a:fillRect/>
          </a:stretch>
        </p:blipFill>
        <p:spPr>
          <a:xfrm>
            <a:off x="2670809" y="1004295"/>
            <a:ext cx="6850383" cy="1730880"/>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32" presetClass="emph" presetSubtype="0" fill="hold" nodeType="after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3ECEAD07-B5ED-4FD0-B8CE-6B8F7A8BD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sp>
        <p:nvSpPr>
          <p:cNvPr id="16" name="TextBox 15">
            <a:extLst>
              <a:ext uri="{FF2B5EF4-FFF2-40B4-BE49-F238E27FC236}">
                <a16:creationId xmlns:a16="http://schemas.microsoft.com/office/drawing/2014/main" id="{DCAAC068-6CD5-4C2F-BB8C-072D83263914}"/>
              </a:ext>
            </a:extLst>
          </p:cNvPr>
          <p:cNvSpPr txBox="1"/>
          <p:nvPr/>
        </p:nvSpPr>
        <p:spPr>
          <a:xfrm>
            <a:off x="433320" y="920770"/>
            <a:ext cx="2992890" cy="1200329"/>
          </a:xfrm>
          <a:prstGeom prst="rect">
            <a:avLst/>
          </a:prstGeom>
          <a:noFill/>
        </p:spPr>
        <p:txBody>
          <a:bodyPr wrap="square">
            <a:spAutoFit/>
          </a:bodyPr>
          <a:lstStyle/>
          <a:p>
            <a:pPr algn="ctr"/>
            <a:r>
              <a:rPr lang="en-US" sz="3600" b="1" dirty="0">
                <a:ln w="22225">
                  <a:solidFill>
                    <a:schemeClr val="accent2"/>
                  </a:solidFill>
                  <a:prstDash val="solid"/>
                </a:ln>
                <a:solidFill>
                  <a:schemeClr val="accent2">
                    <a:lumMod val="40000"/>
                    <a:lumOff val="60000"/>
                  </a:schemeClr>
                </a:solidFill>
                <a:latin typeface="+mj-lt"/>
              </a:rPr>
              <a:t>THẢO LUẬN NHÓM</a:t>
            </a:r>
          </a:p>
        </p:txBody>
      </p:sp>
      <p:pic>
        <p:nvPicPr>
          <p:cNvPr id="17" name="Picture 16" descr="A picture containing toy, doll&#10;&#10;Description automatically generated">
            <a:extLst>
              <a:ext uri="{FF2B5EF4-FFF2-40B4-BE49-F238E27FC236}">
                <a16:creationId xmlns:a16="http://schemas.microsoft.com/office/drawing/2014/main" id="{22096538-EA92-48F2-9C8A-2DE0BE528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8" name="Group 17">
            <a:extLst>
              <a:ext uri="{FF2B5EF4-FFF2-40B4-BE49-F238E27FC236}">
                <a16:creationId xmlns:a16="http://schemas.microsoft.com/office/drawing/2014/main" id="{A530DD92-0E64-470E-88D3-67CA65C5BD82}"/>
              </a:ext>
            </a:extLst>
          </p:cNvPr>
          <p:cNvGrpSpPr/>
          <p:nvPr/>
        </p:nvGrpSpPr>
        <p:grpSpPr>
          <a:xfrm>
            <a:off x="3816744" y="2650800"/>
            <a:ext cx="7310540" cy="941073"/>
            <a:chOff x="4393541" y="4130146"/>
            <a:chExt cx="7310540" cy="941073"/>
          </a:xfrm>
        </p:grpSpPr>
        <p:pic>
          <p:nvPicPr>
            <p:cNvPr id="19" name="Picture 12">
              <a:extLst>
                <a:ext uri="{FF2B5EF4-FFF2-40B4-BE49-F238E27FC236}">
                  <a16:creationId xmlns:a16="http://schemas.microsoft.com/office/drawing/2014/main" id="{14700042-3989-46AB-AA96-7DAC6DB1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3541" y="4130146"/>
              <a:ext cx="749465" cy="749465"/>
            </a:xfrm>
            <a:prstGeom prst="rect">
              <a:avLst/>
            </a:prstGeom>
          </p:spPr>
        </p:pic>
        <p:grpSp>
          <p:nvGrpSpPr>
            <p:cNvPr id="20" name="Group 13">
              <a:extLst>
                <a:ext uri="{FF2B5EF4-FFF2-40B4-BE49-F238E27FC236}">
                  <a16:creationId xmlns:a16="http://schemas.microsoft.com/office/drawing/2014/main" id="{B1EA63FA-FF74-49DE-99A6-41864EC97CE6}"/>
                </a:ext>
              </a:extLst>
            </p:cNvPr>
            <p:cNvGrpSpPr/>
            <p:nvPr/>
          </p:nvGrpSpPr>
          <p:grpSpPr>
            <a:xfrm>
              <a:off x="5143006" y="4130146"/>
              <a:ext cx="6087704" cy="941073"/>
              <a:chOff x="-652998" y="1451914"/>
              <a:chExt cx="40335026" cy="6235229"/>
            </a:xfrm>
          </p:grpSpPr>
          <p:sp>
            <p:nvSpPr>
              <p:cNvPr id="22" name="Freeform 14">
                <a:extLst>
                  <a:ext uri="{FF2B5EF4-FFF2-40B4-BE49-F238E27FC236}">
                    <a16:creationId xmlns:a16="http://schemas.microsoft.com/office/drawing/2014/main" id="{F85A7A99-67ED-4641-A806-EADDA64FA84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1" name="TextBox 15">
              <a:extLst>
                <a:ext uri="{FF2B5EF4-FFF2-40B4-BE49-F238E27FC236}">
                  <a16:creationId xmlns:a16="http://schemas.microsoft.com/office/drawing/2014/main" id="{6DF9C9BF-C1B5-43C1-86B2-FA865C698301}"/>
                </a:ext>
              </a:extLst>
            </p:cNvPr>
            <p:cNvSpPr txBox="1"/>
            <p:nvPr/>
          </p:nvSpPr>
          <p:spPr>
            <a:xfrm>
              <a:off x="5294055" y="4317212"/>
              <a:ext cx="6410026" cy="443198"/>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Đặt câu với 2 từ đã ghép được.</a:t>
              </a:r>
              <a:endParaRPr lang="en-US" sz="3200" b="1" kern="1200" dirty="0">
                <a:solidFill>
                  <a:schemeClr val="tx1"/>
                </a:solidFill>
              </a:endParaRPr>
            </a:p>
          </p:txBody>
        </p:sp>
      </p:grpSp>
      <p:grpSp>
        <p:nvGrpSpPr>
          <p:cNvPr id="23" name="Group 22">
            <a:extLst>
              <a:ext uri="{FF2B5EF4-FFF2-40B4-BE49-F238E27FC236}">
                <a16:creationId xmlns:a16="http://schemas.microsoft.com/office/drawing/2014/main" id="{3340CDA1-5088-452C-AE50-79F35CD31E4B}"/>
              </a:ext>
            </a:extLst>
          </p:cNvPr>
          <p:cNvGrpSpPr/>
          <p:nvPr/>
        </p:nvGrpSpPr>
        <p:grpSpPr>
          <a:xfrm>
            <a:off x="3816744" y="1226702"/>
            <a:ext cx="6418883" cy="1489463"/>
            <a:chOff x="4303254" y="1676935"/>
            <a:chExt cx="6989433" cy="1489463"/>
          </a:xfrm>
        </p:grpSpPr>
        <p:grpSp>
          <p:nvGrpSpPr>
            <p:cNvPr id="24" name="Group 23">
              <a:extLst>
                <a:ext uri="{FF2B5EF4-FFF2-40B4-BE49-F238E27FC236}">
                  <a16:creationId xmlns:a16="http://schemas.microsoft.com/office/drawing/2014/main" id="{E06E9BFB-2505-411B-8103-3D6F4054C878}"/>
                </a:ext>
              </a:extLst>
            </p:cNvPr>
            <p:cNvGrpSpPr/>
            <p:nvPr/>
          </p:nvGrpSpPr>
          <p:grpSpPr>
            <a:xfrm>
              <a:off x="4303254" y="1676935"/>
              <a:ext cx="6989433" cy="1489463"/>
              <a:chOff x="4303254" y="1676935"/>
              <a:chExt cx="6989433" cy="1489463"/>
            </a:xfrm>
          </p:grpSpPr>
          <p:pic>
            <p:nvPicPr>
              <p:cNvPr id="26" name="Picture 20">
                <a:extLst>
                  <a:ext uri="{FF2B5EF4-FFF2-40B4-BE49-F238E27FC236}">
                    <a16:creationId xmlns:a16="http://schemas.microsoft.com/office/drawing/2014/main" id="{8741C98C-29A9-486D-8003-CF3FC2FC7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03254" y="1928984"/>
                <a:ext cx="749465" cy="749465"/>
              </a:xfrm>
              <a:prstGeom prst="rect">
                <a:avLst/>
              </a:prstGeom>
            </p:spPr>
          </p:pic>
          <p:grpSp>
            <p:nvGrpSpPr>
              <p:cNvPr id="27" name="Group 21">
                <a:extLst>
                  <a:ext uri="{FF2B5EF4-FFF2-40B4-BE49-F238E27FC236}">
                    <a16:creationId xmlns:a16="http://schemas.microsoft.com/office/drawing/2014/main" id="{E37528BA-C6D7-4714-812E-A159EDD1809E}"/>
                  </a:ext>
                </a:extLst>
              </p:cNvPr>
              <p:cNvGrpSpPr/>
              <p:nvPr/>
            </p:nvGrpSpPr>
            <p:grpSpPr>
              <a:xfrm>
                <a:off x="5052719" y="1676935"/>
                <a:ext cx="6239968" cy="1489463"/>
                <a:chOff x="-767854" y="-7"/>
                <a:chExt cx="36962099" cy="4965700"/>
              </a:xfrm>
            </p:grpSpPr>
            <p:sp>
              <p:nvSpPr>
                <p:cNvPr id="28" name="Freeform 22">
                  <a:extLst>
                    <a:ext uri="{FF2B5EF4-FFF2-40B4-BE49-F238E27FC236}">
                      <a16:creationId xmlns:a16="http://schemas.microsoft.com/office/drawing/2014/main" id="{18DB8127-A8D9-4E11-AABD-B17192F898E5}"/>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grpSp>
        <p:sp>
          <p:nvSpPr>
            <p:cNvPr id="25" name="TextBox 23">
              <a:extLst>
                <a:ext uri="{FF2B5EF4-FFF2-40B4-BE49-F238E27FC236}">
                  <a16:creationId xmlns:a16="http://schemas.microsoft.com/office/drawing/2014/main" id="{FF6A0F8D-88A9-4F08-8A15-79CBEA05DCEA}"/>
                </a:ext>
              </a:extLst>
            </p:cNvPr>
            <p:cNvSpPr txBox="1"/>
            <p:nvPr/>
          </p:nvSpPr>
          <p:spPr>
            <a:xfrm>
              <a:off x="5217648" y="1978469"/>
              <a:ext cx="5799647" cy="886397"/>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Tìm các tiếng ghép được với mỗi tiếng để tạo từ</a:t>
              </a:r>
              <a:endParaRPr lang="en-US" sz="3200" b="1" kern="12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9854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1581150" y="121882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Liêu xiêu – Ông lão say rượu đi liêu xiêu.</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E7D99B51-1B73-47E9-92E9-3EFEE4B9DE47}"/>
              </a:ext>
            </a:extLst>
          </p:cNvPr>
          <p:cNvSpPr/>
          <p:nvPr/>
        </p:nvSpPr>
        <p:spPr>
          <a:xfrm>
            <a:off x="1419225" y="2066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Siêu nhân – Tớ rất thích xem phim siêu nhân!</a:t>
            </a:r>
          </a:p>
        </p:txBody>
      </p:sp>
      <p:sp>
        <p:nvSpPr>
          <p:cNvPr id="5" name="Rectangle 4">
            <a:extLst>
              <a:ext uri="{FF2B5EF4-FFF2-40B4-BE49-F238E27FC236}">
                <a16:creationId xmlns:a16="http://schemas.microsoft.com/office/drawing/2014/main" id="{E132754F-0451-4397-AF16-B906088408C5}"/>
              </a:ext>
            </a:extLst>
          </p:cNvPr>
          <p:cNvSpPr/>
          <p:nvPr/>
        </p:nvSpPr>
        <p:spPr>
          <a:xfrm>
            <a:off x="1343025" y="29428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giáo</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luôn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muốn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tập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6" name="Rectangle 5">
            <a:extLst>
              <a:ext uri="{FF2B5EF4-FFF2-40B4-BE49-F238E27FC236}">
                <a16:creationId xmlns:a16="http://schemas.microsoft.com/office/drawing/2014/main" id="{5E86B4DF-F84D-4C7C-8429-66C7374F60D8}"/>
              </a:ext>
            </a:extLst>
          </p:cNvPr>
          <p:cNvSpPr/>
          <p:nvPr/>
        </p:nvSpPr>
        <p:spPr>
          <a:xfrm>
            <a:off x="1343025" y="37715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Xôi gấc – Mỗi ngày, tớ đều ăn sáng với xôi gấc.</a:t>
            </a:r>
          </a:p>
        </p:txBody>
      </p:sp>
      <p:sp>
        <p:nvSpPr>
          <p:cNvPr id="7" name="Rectangle 6">
            <a:extLst>
              <a:ext uri="{FF2B5EF4-FFF2-40B4-BE49-F238E27FC236}">
                <a16:creationId xmlns:a16="http://schemas.microsoft.com/office/drawing/2014/main" id="{487773BE-122B-4767-8829-48ADCF7817E7}"/>
              </a:ext>
            </a:extLst>
          </p:cNvPr>
          <p:cNvSpPr/>
          <p:nvPr/>
        </p:nvSpPr>
        <p:spPr>
          <a:xfrm>
            <a:off x="1447800" y="46573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Sinh sôi – Mùa xuân, hoa lá sinh sôi nảy nở tốt tươi.</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8" name="Rectangle 7">
            <a:extLst>
              <a:ext uri="{FF2B5EF4-FFF2-40B4-BE49-F238E27FC236}">
                <a16:creationId xmlns:a16="http://schemas.microsoft.com/office/drawing/2014/main" id="{6A5E4F4A-D1AE-47EB-9CB2-3C225E29C273}"/>
              </a:ext>
            </a:extLst>
          </p:cNvPr>
          <p:cNvSpPr/>
          <p:nvPr/>
        </p:nvSpPr>
        <p:spPr>
          <a:xfrm>
            <a:off x="1447800" y="54860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Xinh xắn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Em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bé</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kia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trông thật xinh xắn.</a:t>
            </a:r>
          </a:p>
        </p:txBody>
      </p:sp>
    </p:spTree>
    <p:extLst>
      <p:ext uri="{BB962C8B-B14F-4D97-AF65-F5344CB8AC3E}">
        <p14:creationId xmlns:p14="http://schemas.microsoft.com/office/powerpoint/2010/main" val="16894408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2181225" y="1371224"/>
            <a:ext cx="8029575" cy="646331"/>
          </a:xfrm>
          <a:custGeom>
            <a:avLst/>
            <a:gdLst>
              <a:gd name="connsiteX0" fmla="*/ 0 w 8029575"/>
              <a:gd name="connsiteY0" fmla="*/ 0 h 646331"/>
              <a:gd name="connsiteX1" fmla="*/ 8029575 w 8029575"/>
              <a:gd name="connsiteY1" fmla="*/ 0 h 646331"/>
              <a:gd name="connsiteX2" fmla="*/ 8029575 w 8029575"/>
              <a:gd name="connsiteY2" fmla="*/ 646331 h 646331"/>
              <a:gd name="connsiteX3" fmla="*/ 0 w 8029575"/>
              <a:gd name="connsiteY3" fmla="*/ 646331 h 646331"/>
              <a:gd name="connsiteX4" fmla="*/ 0 w 80295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9575" h="646331" fill="none" extrusionOk="0">
                <a:moveTo>
                  <a:pt x="0" y="0"/>
                </a:moveTo>
                <a:cubicBezTo>
                  <a:pt x="2445576" y="-108347"/>
                  <a:pt x="7214950" y="-22314"/>
                  <a:pt x="8029575" y="0"/>
                </a:cubicBezTo>
                <a:cubicBezTo>
                  <a:pt x="8062941" y="167196"/>
                  <a:pt x="7998675" y="538725"/>
                  <a:pt x="8029575" y="646331"/>
                </a:cubicBezTo>
                <a:cubicBezTo>
                  <a:pt x="5487019" y="786550"/>
                  <a:pt x="2138092" y="733252"/>
                  <a:pt x="0" y="646331"/>
                </a:cubicBezTo>
                <a:cubicBezTo>
                  <a:pt x="-42728" y="490665"/>
                  <a:pt x="46341" y="102187"/>
                  <a:pt x="0" y="0"/>
                </a:cubicBezTo>
                <a:close/>
              </a:path>
              <a:path w="8029575" h="646331" stroke="0" extrusionOk="0">
                <a:moveTo>
                  <a:pt x="0" y="0"/>
                </a:moveTo>
                <a:cubicBezTo>
                  <a:pt x="2435940" y="-89055"/>
                  <a:pt x="6041424" y="83564"/>
                  <a:pt x="8029575" y="0"/>
                </a:cubicBezTo>
                <a:cubicBezTo>
                  <a:pt x="8075187" y="251455"/>
                  <a:pt x="7974330" y="478362"/>
                  <a:pt x="8029575" y="646331"/>
                </a:cubicBezTo>
                <a:cubicBezTo>
                  <a:pt x="5889845" y="769774"/>
                  <a:pt x="1008583"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rất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thích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E7D99B51-1B73-47E9-92E9-3EFEE4B9DE47}"/>
              </a:ext>
            </a:extLst>
          </p:cNvPr>
          <p:cNvSpPr/>
          <p:nvPr/>
        </p:nvSpPr>
        <p:spPr>
          <a:xfrm>
            <a:off x="1857375" y="2371349"/>
            <a:ext cx="9058275" cy="1200329"/>
          </a:xfrm>
          <a:custGeom>
            <a:avLst/>
            <a:gdLst>
              <a:gd name="connsiteX0" fmla="*/ 0 w 9058275"/>
              <a:gd name="connsiteY0" fmla="*/ 0 h 1200329"/>
              <a:gd name="connsiteX1" fmla="*/ 9058275 w 9058275"/>
              <a:gd name="connsiteY1" fmla="*/ 0 h 1200329"/>
              <a:gd name="connsiteX2" fmla="*/ 9058275 w 9058275"/>
              <a:gd name="connsiteY2" fmla="*/ 1200329 h 1200329"/>
              <a:gd name="connsiteX3" fmla="*/ 0 w 9058275"/>
              <a:gd name="connsiteY3" fmla="*/ 1200329 h 1200329"/>
              <a:gd name="connsiteX4" fmla="*/ 0 w 90582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75" h="1200329" fill="none" extrusionOk="0">
                <a:moveTo>
                  <a:pt x="0" y="0"/>
                </a:moveTo>
                <a:cubicBezTo>
                  <a:pt x="1714195" y="-108347"/>
                  <a:pt x="6049147" y="-22314"/>
                  <a:pt x="9058275" y="0"/>
                </a:cubicBezTo>
                <a:cubicBezTo>
                  <a:pt x="9041781" y="259548"/>
                  <a:pt x="8960895" y="821022"/>
                  <a:pt x="9058275" y="1200329"/>
                </a:cubicBezTo>
                <a:cubicBezTo>
                  <a:pt x="5989826" y="1340548"/>
                  <a:pt x="3532541" y="1287250"/>
                  <a:pt x="0" y="1200329"/>
                </a:cubicBezTo>
                <a:cubicBezTo>
                  <a:pt x="-75968" y="763038"/>
                  <a:pt x="29721" y="558595"/>
                  <a:pt x="0" y="0"/>
                </a:cubicBezTo>
                <a:close/>
              </a:path>
              <a:path w="9058275" h="1200329" stroke="0" extrusionOk="0">
                <a:moveTo>
                  <a:pt x="0" y="0"/>
                </a:moveTo>
                <a:cubicBezTo>
                  <a:pt x="2093133" y="-89055"/>
                  <a:pt x="6041487" y="83564"/>
                  <a:pt x="9058275" y="0"/>
                </a:cubicBezTo>
                <a:cubicBezTo>
                  <a:pt x="9153747" y="128244"/>
                  <a:pt x="9019650" y="610468"/>
                  <a:pt x="9058275" y="1200329"/>
                </a:cubicBezTo>
                <a:cubicBezTo>
                  <a:pt x="5318194" y="1323772"/>
                  <a:pt x="2574485" y="1034389"/>
                  <a:pt x="0" y="1200329"/>
                </a:cubicBezTo>
                <a:cubicBezTo>
                  <a:pt x="37200" y="1015759"/>
                  <a:pt x="-38061" y="329484"/>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algn="just"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Vụ</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án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đã</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được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an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nhanh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gọn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6193066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a16="http://schemas.microsoft.com/office/drawing/2014/main" id="{76AA81AA-4D7E-441B-AE27-E273E53CBB73}"/>
              </a:ext>
            </a:extLst>
          </p:cNvPr>
          <p:cNvGrpSpPr/>
          <p:nvPr/>
        </p:nvGrpSpPr>
        <p:grpSpPr>
          <a:xfrm>
            <a:off x="1704975" y="165646"/>
            <a:ext cx="9620250"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1800225" y="152730"/>
            <a:ext cx="9277349" cy="1077218"/>
          </a:xfrm>
          <a:prstGeom prst="rect">
            <a:avLst/>
          </a:prstGeom>
          <a:noFill/>
        </p:spPr>
        <p:txBody>
          <a:bodyPr wrap="square">
            <a:spAutoFit/>
          </a:bodyPr>
          <a:lstStyle/>
          <a:p>
            <a:pPr algn="ctr" defTabSz="1218804">
              <a:defRPr/>
            </a:pPr>
            <a:r>
              <a:rPr lang="en-US" sz="3200" b="1" i="0" dirty="0">
                <a:solidFill>
                  <a:srgbClr val="000000"/>
                </a:solidFill>
                <a:effectLst/>
                <a:latin typeface="+mj-lt"/>
              </a:rPr>
              <a:t>b. </a:t>
            </a:r>
            <a:r>
              <a:rPr lang="en-US" sz="3200" b="1" i="0" dirty="0" err="1">
                <a:solidFill>
                  <a:srgbClr val="000000"/>
                </a:solidFill>
                <a:effectLst/>
                <a:latin typeface="+mj-lt"/>
              </a:rPr>
              <a:t>Tìm</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chứa</a:t>
            </a:r>
            <a:r>
              <a:rPr lang="en-US" sz="3200" b="1" i="0" dirty="0">
                <a:solidFill>
                  <a:srgbClr val="000000"/>
                </a:solidFill>
                <a:effectLst/>
                <a:latin typeface="+mj-lt"/>
              </a:rPr>
              <a:t> </a:t>
            </a:r>
            <a:r>
              <a:rPr lang="en-US" sz="3200" b="1" i="1" dirty="0" err="1">
                <a:solidFill>
                  <a:srgbClr val="000000"/>
                </a:solidFill>
                <a:effectLst/>
                <a:latin typeface="+mj-lt"/>
              </a:rPr>
              <a:t>uôn</a:t>
            </a:r>
            <a:r>
              <a:rPr lang="en-US" sz="3200" b="1" i="0" dirty="0">
                <a:solidFill>
                  <a:srgbClr val="000000"/>
                </a:solidFill>
                <a:effectLst/>
                <a:latin typeface="+mj-lt"/>
              </a:rPr>
              <a:t> </a:t>
            </a:r>
            <a:r>
              <a:rPr lang="en-US" sz="3200" b="1" i="0" dirty="0" err="1">
                <a:solidFill>
                  <a:srgbClr val="000000"/>
                </a:solidFill>
                <a:effectLst/>
                <a:latin typeface="+mj-lt"/>
              </a:rPr>
              <a:t>hoặc</a:t>
            </a:r>
            <a:r>
              <a:rPr lang="en-US" sz="3200" b="1" i="0" dirty="0">
                <a:solidFill>
                  <a:srgbClr val="000000"/>
                </a:solidFill>
                <a:effectLst/>
                <a:latin typeface="+mj-lt"/>
              </a:rPr>
              <a:t> </a:t>
            </a:r>
            <a:r>
              <a:rPr lang="en-US" sz="3200" b="1" i="1" dirty="0" err="1">
                <a:solidFill>
                  <a:srgbClr val="000000"/>
                </a:solidFill>
                <a:effectLst/>
                <a:latin typeface="+mj-lt"/>
              </a:rPr>
              <a:t>uông</a:t>
            </a:r>
            <a:r>
              <a:rPr lang="en-US" sz="3200" b="1" i="0" dirty="0">
                <a:solidFill>
                  <a:srgbClr val="000000"/>
                </a:solidFill>
                <a:effectLst/>
                <a:latin typeface="+mj-lt"/>
              </a:rPr>
              <a:t> </a:t>
            </a:r>
            <a:r>
              <a:rPr lang="en-US" sz="3200" b="1" i="0" dirty="0" err="1">
                <a:solidFill>
                  <a:srgbClr val="000000"/>
                </a:solidFill>
                <a:effectLst/>
                <a:latin typeface="+mj-lt"/>
              </a:rPr>
              <a:t>thay</a:t>
            </a:r>
            <a:r>
              <a:rPr lang="en-US" sz="3200" b="1" i="0" dirty="0">
                <a:solidFill>
                  <a:srgbClr val="000000"/>
                </a:solidFill>
                <a:effectLst/>
                <a:latin typeface="+mj-lt"/>
              </a:rPr>
              <a:t> </a:t>
            </a:r>
            <a:r>
              <a:rPr lang="en-US" sz="3200" b="1" i="0" dirty="0" err="1">
                <a:solidFill>
                  <a:srgbClr val="000000"/>
                </a:solidFill>
                <a:effectLst/>
                <a:latin typeface="+mj-lt"/>
              </a:rPr>
              <a:t>cho</a:t>
            </a:r>
            <a:r>
              <a:rPr lang="en-US" sz="3200" b="1" i="0" dirty="0">
                <a:solidFill>
                  <a:srgbClr val="000000"/>
                </a:solidFill>
                <a:effectLst/>
                <a:latin typeface="+mj-lt"/>
              </a:rPr>
              <a:t> </a:t>
            </a:r>
            <a:r>
              <a:rPr lang="en-US" sz="3200" b="1" i="0" dirty="0" err="1">
                <a:solidFill>
                  <a:srgbClr val="000000"/>
                </a:solidFill>
                <a:effectLst/>
                <a:latin typeface="+mj-lt"/>
              </a:rPr>
              <a:t>bông</a:t>
            </a:r>
            <a:r>
              <a:rPr lang="en-US" sz="3200" b="1" i="0" dirty="0">
                <a:solidFill>
                  <a:srgbClr val="000000"/>
                </a:solidFill>
                <a:effectLst/>
                <a:latin typeface="+mj-lt"/>
              </a:rPr>
              <a:t> </a:t>
            </a:r>
            <a:r>
              <a:rPr lang="en-US" sz="3200" b="1" i="0" dirty="0" err="1">
                <a:solidFill>
                  <a:srgbClr val="000000"/>
                </a:solidFill>
                <a:effectLst/>
                <a:latin typeface="+mj-lt"/>
              </a:rPr>
              <a:t>hoa</a:t>
            </a:r>
            <a:r>
              <a:rPr lang="en-US" sz="3200" b="1" i="0" dirty="0">
                <a:solidFill>
                  <a:srgbClr val="000000"/>
                </a:solidFill>
                <a:effectLst/>
                <a:latin typeface="+mj-lt"/>
              </a:rPr>
              <a:t>. </a:t>
            </a:r>
            <a:r>
              <a:rPr lang="en-US" sz="3200" b="1" i="0" dirty="0" err="1">
                <a:solidFill>
                  <a:srgbClr val="000000"/>
                </a:solidFill>
                <a:effectLst/>
                <a:latin typeface="+mj-lt"/>
              </a:rPr>
              <a:t>Viết</a:t>
            </a:r>
            <a:r>
              <a:rPr lang="en-US" sz="3200" b="1" i="0" dirty="0">
                <a:solidFill>
                  <a:srgbClr val="000000"/>
                </a:solidFill>
                <a:effectLst/>
                <a:latin typeface="+mj-lt"/>
              </a:rPr>
              <a:t> </a:t>
            </a:r>
            <a:r>
              <a:rPr lang="en-US" sz="3200" b="1" i="0" dirty="0" err="1">
                <a:solidFill>
                  <a:srgbClr val="000000"/>
                </a:solidFill>
                <a:effectLst/>
                <a:latin typeface="+mj-lt"/>
              </a:rPr>
              <a:t>vào</a:t>
            </a:r>
            <a:r>
              <a:rPr lang="en-US" sz="3200" b="1" i="0" dirty="0">
                <a:solidFill>
                  <a:srgbClr val="000000"/>
                </a:solidFill>
                <a:effectLst/>
                <a:latin typeface="+mj-lt"/>
              </a:rPr>
              <a:t> </a:t>
            </a:r>
            <a:r>
              <a:rPr lang="en-US" sz="3200" b="1" i="0" dirty="0" err="1">
                <a:solidFill>
                  <a:srgbClr val="000000"/>
                </a:solidFill>
                <a:effectLst/>
                <a:latin typeface="+mj-lt"/>
              </a:rPr>
              <a:t>vở</a:t>
            </a:r>
            <a:r>
              <a:rPr lang="en-US" sz="3200" b="1" i="0" dirty="0">
                <a:solidFill>
                  <a:srgbClr val="000000"/>
                </a:solidFill>
                <a:effectLst/>
                <a:latin typeface="+mj-lt"/>
              </a:rPr>
              <a:t> </a:t>
            </a:r>
            <a:r>
              <a:rPr lang="en-US" sz="3200" b="1" i="0" dirty="0" err="1">
                <a:solidFill>
                  <a:srgbClr val="000000"/>
                </a:solidFill>
                <a:effectLst/>
                <a:latin typeface="+mj-lt"/>
              </a:rPr>
              <a:t>cá</a:t>
            </a:r>
            <a:r>
              <a:rPr lang="en-US" sz="3200" b="1" i="0" dirty="0">
                <a:solidFill>
                  <a:srgbClr val="000000"/>
                </a:solidFill>
                <a:effectLst/>
                <a:latin typeface="+mj-lt"/>
              </a:rPr>
              <a:t> </a:t>
            </a:r>
            <a:r>
              <a:rPr lang="en-US" sz="3200" b="1" i="0" dirty="0" err="1">
                <a:solidFill>
                  <a:srgbClr val="000000"/>
                </a:solidFill>
                <a:effectLst/>
                <a:latin typeface="+mj-lt"/>
              </a:rPr>
              <a:t>từ</a:t>
            </a:r>
            <a:r>
              <a:rPr lang="en-US" sz="3200" b="1" i="0" dirty="0">
                <a:solidFill>
                  <a:srgbClr val="000000"/>
                </a:solidFill>
                <a:effectLst/>
                <a:latin typeface="+mj-lt"/>
              </a:rPr>
              <a:t> </a:t>
            </a:r>
            <a:r>
              <a:rPr lang="en-US" sz="3200" b="1" i="0" dirty="0" err="1">
                <a:solidFill>
                  <a:srgbClr val="000000"/>
                </a:solidFill>
                <a:effectLst/>
                <a:latin typeface="+mj-lt"/>
              </a:rPr>
              <a:t>ngữ</a:t>
            </a:r>
            <a:r>
              <a:rPr lang="en-US" sz="3200" b="1" i="0" dirty="0">
                <a:solidFill>
                  <a:srgbClr val="000000"/>
                </a:solidFill>
                <a:effectLst/>
                <a:latin typeface="+mj-lt"/>
              </a:rPr>
              <a:t> </a:t>
            </a:r>
            <a:r>
              <a:rPr lang="en-US" sz="3200" b="1" i="0" dirty="0" err="1">
                <a:solidFill>
                  <a:srgbClr val="000000"/>
                </a:solidFill>
                <a:effectLst/>
                <a:latin typeface="+mj-lt"/>
              </a:rPr>
              <a:t>có</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đó</a:t>
            </a:r>
            <a:r>
              <a:rPr lang="en-US" sz="3200" b="1" i="0" dirty="0">
                <a:solidFill>
                  <a:srgbClr val="000000"/>
                </a:solidFill>
                <a:effectLst/>
                <a:latin typeface="+mj-lt"/>
              </a:rPr>
              <a:t> </a:t>
            </a:r>
            <a:r>
              <a:rPr lang="en-US" sz="3200" b="1" i="0" dirty="0" err="1">
                <a:solidFill>
                  <a:srgbClr val="000000"/>
                </a:solidFill>
                <a:effectLst/>
                <a:latin typeface="+mj-lt"/>
              </a:rPr>
              <a:t>trong</a:t>
            </a:r>
            <a:r>
              <a:rPr lang="en-US" sz="3200" b="1" i="0" dirty="0">
                <a:solidFill>
                  <a:srgbClr val="000000"/>
                </a:solidFill>
                <a:effectLst/>
                <a:latin typeface="+mj-lt"/>
              </a:rPr>
              <a:t> </a:t>
            </a:r>
            <a:r>
              <a:rPr lang="en-US" sz="3200" b="1" i="0" dirty="0" err="1">
                <a:solidFill>
                  <a:srgbClr val="000000"/>
                </a:solidFill>
                <a:effectLst/>
                <a:latin typeface="+mj-lt"/>
              </a:rPr>
              <a:t>đoạn</a:t>
            </a:r>
            <a:r>
              <a:rPr lang="en-US" sz="3200" b="1" i="0" dirty="0">
                <a:solidFill>
                  <a:srgbClr val="000000"/>
                </a:solidFill>
                <a:effectLst/>
                <a:latin typeface="+mj-lt"/>
              </a:rPr>
              <a:t> </a:t>
            </a:r>
            <a:r>
              <a:rPr lang="en-US" sz="3200" b="1" i="0" dirty="0" err="1">
                <a:solidFill>
                  <a:srgbClr val="000000"/>
                </a:solidFill>
                <a:effectLst/>
                <a:latin typeface="+mj-lt"/>
              </a:rPr>
              <a:t>văn</a:t>
            </a:r>
            <a:r>
              <a:rPr lang="en-US" sz="3200" b="1" i="0" dirty="0">
                <a:solidFill>
                  <a:srgbClr val="000000"/>
                </a:solidFill>
                <a:effectLst/>
                <a:latin typeface="+mj-lt"/>
              </a:rPr>
              <a:t>.</a:t>
            </a:r>
            <a:endParaRPr lang="en-US" sz="3200" b="1" dirty="0">
              <a:solidFill>
                <a:srgbClr val="1F497D">
                  <a:lumMod val="50000"/>
                </a:srgbClr>
              </a:solidFill>
              <a:latin typeface="+mj-lt"/>
            </a:endParaRPr>
          </a:p>
        </p:txBody>
      </p:sp>
      <p:pic>
        <p:nvPicPr>
          <p:cNvPr id="24" name="图片 7">
            <a:extLst>
              <a:ext uri="{FF2B5EF4-FFF2-40B4-BE49-F238E27FC236}">
                <a16:creationId xmlns:a16="http://schemas.microsoft.com/office/drawing/2014/main" id="{2CCDA5F4-BAD0-4A80-8B4D-C28F22AE4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42" y="1839334"/>
            <a:ext cx="9790065" cy="4370966"/>
          </a:xfrm>
          <a:prstGeom prst="rect">
            <a:avLst/>
          </a:prstGeom>
        </p:spPr>
      </p:pic>
      <p:sp>
        <p:nvSpPr>
          <p:cNvPr id="28" name="TextBox 27">
            <a:extLst>
              <a:ext uri="{FF2B5EF4-FFF2-40B4-BE49-F238E27FC236}">
                <a16:creationId xmlns:a16="http://schemas.microsoft.com/office/drawing/2014/main" id="{46BF34D5-C8ED-43F4-8D54-35A5D16E1C69}"/>
              </a:ext>
            </a:extLst>
          </p:cNvPr>
          <p:cNvSpPr txBox="1"/>
          <p:nvPr/>
        </p:nvSpPr>
        <p:spPr>
          <a:xfrm>
            <a:off x="1236626" y="2988157"/>
            <a:ext cx="8939845" cy="2963953"/>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Cơn dông nổi lên. Trời sập tối, gió giật mạnh, cuốn phăng những đám lá rụng và thổi tung chúng lên không trung. Bụi bay cuồn cuộn. Mẹ bỏ đám rau muống đang hái dở, cuống quýt chạy đi lùa gà vịt vào chuồng.</a:t>
            </a:r>
            <a:endParaRPr lang="en-US" sz="3732" dirty="0">
              <a:solidFill>
                <a:prstClr val="black"/>
              </a:solidFill>
              <a:latin typeface="Calibri" panose="020F0502020204030204" pitchFamily="34" charset="0"/>
              <a:cs typeface="Calibri" panose="020F0502020204030204" pitchFamily="34" charset="0"/>
            </a:endParaRPr>
          </a:p>
        </p:txBody>
      </p:sp>
      <p:pic>
        <p:nvPicPr>
          <p:cNvPr id="15" name="Picture 2" descr="Happy Smiley Face Sticker">
            <a:extLst>
              <a:ext uri="{FF2B5EF4-FFF2-40B4-BE49-F238E27FC236}">
                <a16:creationId xmlns:a16="http://schemas.microsoft.com/office/drawing/2014/main" id="{7364AA8D-FBA5-4B8C-BA69-177775FC669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593" y="3503372"/>
            <a:ext cx="974831" cy="77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ppy Smiley Face Sticker">
            <a:extLst>
              <a:ext uri="{FF2B5EF4-FFF2-40B4-BE49-F238E27FC236}">
                <a16:creationId xmlns:a16="http://schemas.microsoft.com/office/drawing/2014/main" id="{5CD90234-6092-43F4-AC6F-D3BA3CC13C0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96374" y="4041585"/>
            <a:ext cx="807672" cy="7774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ppy Smiley Face Sticker">
            <a:extLst>
              <a:ext uri="{FF2B5EF4-FFF2-40B4-BE49-F238E27FC236}">
                <a16:creationId xmlns:a16="http://schemas.microsoft.com/office/drawing/2014/main" id="{4C771A30-F71C-470F-84C1-B6A6ED5B010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99389" y="4619445"/>
            <a:ext cx="1329935" cy="7774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appy Smiley Face Sticker">
            <a:extLst>
              <a:ext uri="{FF2B5EF4-FFF2-40B4-BE49-F238E27FC236}">
                <a16:creationId xmlns:a16="http://schemas.microsoft.com/office/drawing/2014/main" id="{5B0094AE-8344-45F1-BF36-F54C1A6D62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426760" y="5178797"/>
            <a:ext cx="1478989" cy="77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12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62" name="图片 14">
            <a:extLst>
              <a:ext uri="{FF2B5EF4-FFF2-40B4-BE49-F238E27FC236}">
                <a16:creationId xmlns:a16="http://schemas.microsoft.com/office/drawing/2014/main" id="{23DDEDF8-223D-4930-9741-DDA80AC5A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81" y="1310796"/>
            <a:ext cx="12188116" cy="5009366"/>
          </a:xfrm>
          <a:prstGeom prst="rect">
            <a:avLst/>
          </a:prstGeom>
        </p:spPr>
      </p:pic>
      <p:pic>
        <p:nvPicPr>
          <p:cNvPr id="2" name="Picture 1">
            <a:extLst>
              <a:ext uri="{FF2B5EF4-FFF2-40B4-BE49-F238E27FC236}">
                <a16:creationId xmlns:a16="http://schemas.microsoft.com/office/drawing/2014/main" id="{B63436F9-ED2A-456C-9E60-786BFEB0CA2D}"/>
              </a:ext>
            </a:extLst>
          </p:cNvPr>
          <p:cNvPicPr>
            <a:picLocks noChangeAspect="1"/>
          </p:cNvPicPr>
          <p:nvPr/>
        </p:nvPicPr>
        <p:blipFill>
          <a:blip r:embed="rId4"/>
          <a:stretch>
            <a:fillRect/>
          </a:stretch>
        </p:blipFill>
        <p:spPr>
          <a:xfrm>
            <a:off x="2931882" y="3052083"/>
            <a:ext cx="6785436" cy="2487384"/>
          </a:xfrm>
          <a:prstGeom prst="rect">
            <a:avLst/>
          </a:prstGeom>
        </p:spPr>
      </p:pic>
    </p:spTree>
    <p:extLst>
      <p:ext uri="{BB962C8B-B14F-4D97-AF65-F5344CB8AC3E}">
        <p14:creationId xmlns:p14="http://schemas.microsoft.com/office/powerpoint/2010/main" val="3539699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2">
            <a:extLst>
              <a:ext uri="{FF2B5EF4-FFF2-40B4-BE49-F238E27FC236}">
                <a16:creationId xmlns:a16="http://schemas.microsoft.com/office/drawing/2014/main" id="{33AAF30E-2A68-49EC-A01D-38CF6E6BE66D}"/>
              </a:ext>
            </a:extLst>
          </p:cNvPr>
          <p:cNvGrpSpPr/>
          <p:nvPr/>
        </p:nvGrpSpPr>
        <p:grpSpPr>
          <a:xfrm>
            <a:off x="1676400" y="518070"/>
            <a:ext cx="9477375" cy="1672679"/>
            <a:chOff x="1828800" y="932844"/>
            <a:chExt cx="8382000" cy="4992311"/>
          </a:xfrm>
          <a:effectLst>
            <a:outerShdw blurRad="50800" dist="38100" dir="5400000" algn="t" rotWithShape="0">
              <a:prstClr val="black">
                <a:alpha val="40000"/>
              </a:prstClr>
            </a:outerShdw>
          </a:effectLst>
        </p:grpSpPr>
        <p:sp>
          <p:nvSpPr>
            <p:cNvPr id="9" name="圆角矩形 16">
              <a:extLst>
                <a:ext uri="{FF2B5EF4-FFF2-40B4-BE49-F238E27FC236}">
                  <a16:creationId xmlns:a16="http://schemas.microsoft.com/office/drawing/2014/main" id="{7F0EA441-6D7B-47D3-8D43-B4E84DC9C315}"/>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圆角矩形 17">
              <a:extLst>
                <a:ext uri="{FF2B5EF4-FFF2-40B4-BE49-F238E27FC236}">
                  <a16:creationId xmlns:a16="http://schemas.microsoft.com/office/drawing/2014/main" id="{51A0B8EE-3190-49F4-BE85-59D80021BA34}"/>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1" name="TextBox 10">
            <a:extLst>
              <a:ext uri="{FF2B5EF4-FFF2-40B4-BE49-F238E27FC236}">
                <a16:creationId xmlns:a16="http://schemas.microsoft.com/office/drawing/2014/main" id="{7071C46E-5908-4138-9028-C69C3B36E3FB}"/>
              </a:ext>
            </a:extLst>
          </p:cNvPr>
          <p:cNvSpPr txBox="1"/>
          <p:nvPr/>
        </p:nvSpPr>
        <p:spPr>
          <a:xfrm>
            <a:off x="1895475" y="505155"/>
            <a:ext cx="9020175" cy="1569660"/>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 Làm một tấm thiệp nhỏ, trang trí thật đẹp. Viết những lời thể hiện tình cảm yêu thương hoặc lòng biết ơn của em dành tặng cho một người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26" name="Picture 2" descr="Viết trang 101 Tiếng Việt lớp 3 Tập 1 | Kết nối tri thức ">
            <a:extLst>
              <a:ext uri="{FF2B5EF4-FFF2-40B4-BE49-F238E27FC236}">
                <a16:creationId xmlns:a16="http://schemas.microsoft.com/office/drawing/2014/main" id="{6A952BAA-13A1-49A0-84A2-FE7B1945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412990"/>
            <a:ext cx="5448300" cy="383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385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573732" y="801939"/>
            <a:ext cx="9514653" cy="4972057"/>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1" y="2305506"/>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BB0B477F-ECC2-4851-8BB3-6FD626E6029E}"/>
              </a:ext>
            </a:extLst>
          </p:cNvPr>
          <p:cNvSpPr txBox="1"/>
          <p:nvPr/>
        </p:nvSpPr>
        <p:spPr>
          <a:xfrm>
            <a:off x="3273740" y="1913625"/>
            <a:ext cx="6805100" cy="2923044"/>
          </a:xfrm>
          <a:prstGeom prst="rect">
            <a:avLst/>
          </a:prstGeom>
          <a:noFill/>
        </p:spPr>
        <p:txBody>
          <a:bodyPr wrap="square" rtlCol="0">
            <a:spAutoFit/>
          </a:bodyPr>
          <a:lstStyle/>
          <a:p>
            <a:pPr algn="ctr" defTabSz="1218804">
              <a:lnSpc>
                <a:spcPct val="150000"/>
              </a:lnSpc>
            </a:pP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Xin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chào</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và</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hẹn</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gặp</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lại</a:t>
            </a:r>
            <a:endParaRPr lang="en-US" sz="6398" dirty="0">
              <a:solidFill>
                <a:srgbClr val="4F81BD">
                  <a:lumMod val="50000"/>
                </a:srgbClr>
              </a:solidFill>
              <a:effectLst>
                <a:glow rad="63500">
                  <a:srgbClr val="C0504D">
                    <a:satMod val="175000"/>
                    <a:alpha val="40000"/>
                  </a:srgbClr>
                </a:glow>
              </a:effectLst>
              <a:latin typeface="Coiny" panose="02000903060500060000" pitchFamily="2" charset="0"/>
            </a:endParaRPr>
          </a:p>
        </p:txBody>
      </p:sp>
    </p:spTree>
    <p:extLst>
      <p:ext uri="{BB962C8B-B14F-4D97-AF65-F5344CB8AC3E}">
        <p14:creationId xmlns:p14="http://schemas.microsoft.com/office/powerpoint/2010/main" val="31809995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anim calcmode="lin" valueType="num">
                                      <p:cBhvr>
                                        <p:cTn id="8" dur="750" fill="hold"/>
                                        <p:tgtEl>
                                          <p:spTgt spid="69"/>
                                        </p:tgtEl>
                                        <p:attrNameLst>
                                          <p:attrName>ppt_x</p:attrName>
                                        </p:attrNameLst>
                                      </p:cBhvr>
                                      <p:tavLst>
                                        <p:tav tm="0">
                                          <p:val>
                                            <p:strVal val="#ppt_x"/>
                                          </p:val>
                                        </p:tav>
                                        <p:tav tm="100000">
                                          <p:val>
                                            <p:strVal val="#ppt_x"/>
                                          </p:val>
                                        </p:tav>
                                      </p:tavLst>
                                    </p:anim>
                                    <p:anim calcmode="lin" valueType="num">
                                      <p:cBhvr>
                                        <p:cTn id="9" dur="75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750" fill="hold"/>
                                        <p:tgtEl>
                                          <p:spTgt spid="25"/>
                                        </p:tgtEl>
                                        <p:attrNameLst>
                                          <p:attrName>ppt_w</p:attrName>
                                        </p:attrNameLst>
                                      </p:cBhvr>
                                      <p:tavLst>
                                        <p:tav tm="0">
                                          <p:val>
                                            <p:fltVal val="0"/>
                                          </p:val>
                                        </p:tav>
                                        <p:tav tm="100000">
                                          <p:val>
                                            <p:strVal val="#ppt_w"/>
                                          </p:val>
                                        </p:tav>
                                      </p:tavLst>
                                    </p:anim>
                                    <p:anim calcmode="lin" valueType="num">
                                      <p:cBhvr>
                                        <p:cTn id="18" dur="750" fill="hold"/>
                                        <p:tgtEl>
                                          <p:spTgt spid="25"/>
                                        </p:tgtEl>
                                        <p:attrNameLst>
                                          <p:attrName>ppt_h</p:attrName>
                                        </p:attrNameLst>
                                      </p:cBhvr>
                                      <p:tavLst>
                                        <p:tav tm="0">
                                          <p:val>
                                            <p:fltVal val="0"/>
                                          </p:val>
                                        </p:tav>
                                        <p:tav tm="100000">
                                          <p:val>
                                            <p:strVal val="#ppt_h"/>
                                          </p:val>
                                        </p:tav>
                                      </p:tavLst>
                                    </p:anim>
                                    <p:anim calcmode="lin" valueType="num">
                                      <p:cBhvr>
                                        <p:cTn id="19" dur="750" fill="hold"/>
                                        <p:tgtEl>
                                          <p:spTgt spid="25"/>
                                        </p:tgtEl>
                                        <p:attrNameLst>
                                          <p:attrName>style.rotation</p:attrName>
                                        </p:attrNameLst>
                                      </p:cBhvr>
                                      <p:tavLst>
                                        <p:tav tm="0">
                                          <p:val>
                                            <p:fltVal val="90"/>
                                          </p:val>
                                        </p:tav>
                                        <p:tav tm="100000">
                                          <p:val>
                                            <p:fltVal val="0"/>
                                          </p:val>
                                        </p:tav>
                                      </p:tavLst>
                                    </p:anim>
                                    <p:animEffect transition="in" filter="fade">
                                      <p:cBhvr>
                                        <p:cTn id="20" dur="750"/>
                                        <p:tgtEl>
                                          <p:spTgt spid="25"/>
                                        </p:tgtEl>
                                      </p:cBhvr>
                                    </p:animEffect>
                                  </p:childTnLst>
                                </p:cTn>
                              </p:par>
                              <p:par>
                                <p:cTn id="21" presetID="5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Scale>
                                      <p:cBhvr>
                                        <p:cTn id="23"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27"/>
                                        </p:tgtEl>
                                        <p:attrNameLst>
                                          <p:attrName>ppt_x</p:attrName>
                                          <p:attrName>ppt_y</p:attrName>
                                        </p:attrNameLst>
                                      </p:cBhvr>
                                    </p:animMotion>
                                    <p:animEffect transition="in" filter="fade">
                                      <p:cBhvr>
                                        <p:cTn id="25" dur="750"/>
                                        <p:tgtEl>
                                          <p:spTgt spid="27"/>
                                        </p:tgtEl>
                                      </p:cBhvr>
                                    </p:animEffect>
                                  </p:childTnLst>
                                </p:cTn>
                              </p:par>
                              <p:par>
                                <p:cTn id="26" presetID="2" presetClass="entr" presetSubtype="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1+#ppt_w/2"/>
                                          </p:val>
                                        </p:tav>
                                        <p:tav tm="100000">
                                          <p:val>
                                            <p:strVal val="#ppt_x"/>
                                          </p:val>
                                        </p:tav>
                                      </p:tavLst>
                                    </p:anim>
                                    <p:anim calcmode="lin" valueType="num">
                                      <p:cBhvr additive="base">
                                        <p:cTn id="29" dur="75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750" fill="hold"/>
                                        <p:tgtEl>
                                          <p:spTgt spid="22"/>
                                        </p:tgtEl>
                                        <p:attrNameLst>
                                          <p:attrName>ppt_x</p:attrName>
                                        </p:attrNameLst>
                                      </p:cBhvr>
                                      <p:tavLst>
                                        <p:tav tm="0">
                                          <p:val>
                                            <p:strVal val="1+#ppt_w/2"/>
                                          </p:val>
                                        </p:tav>
                                        <p:tav tm="100000">
                                          <p:val>
                                            <p:strVal val="#ppt_x"/>
                                          </p:val>
                                        </p:tav>
                                      </p:tavLst>
                                    </p:anim>
                                    <p:anim calcmode="lin" valueType="num">
                                      <p:cBhvr additive="base">
                                        <p:cTn id="33" dur="75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750" fill="hold"/>
                                        <p:tgtEl>
                                          <p:spTgt spid="16"/>
                                        </p:tgtEl>
                                        <p:attrNameLst>
                                          <p:attrName>ppt_x</p:attrName>
                                        </p:attrNameLst>
                                      </p:cBhvr>
                                      <p:tavLst>
                                        <p:tav tm="0">
                                          <p:val>
                                            <p:strVal val="1+#ppt_w/2"/>
                                          </p:val>
                                        </p:tav>
                                        <p:tav tm="100000">
                                          <p:val>
                                            <p:strVal val="#ppt_x"/>
                                          </p:val>
                                        </p:tav>
                                      </p:tavLst>
                                    </p:anim>
                                    <p:anim calcmode="lin" valueType="num">
                                      <p:cBhvr additive="base">
                                        <p:cTn id="37" dur="75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750" fill="hold"/>
                                        <p:tgtEl>
                                          <p:spTgt spid="35"/>
                                        </p:tgtEl>
                                        <p:attrNameLst>
                                          <p:attrName>ppt_x</p:attrName>
                                        </p:attrNameLst>
                                      </p:cBhvr>
                                      <p:tavLst>
                                        <p:tav tm="0">
                                          <p:val>
                                            <p:strVal val="1+#ppt_w/2"/>
                                          </p:val>
                                        </p:tav>
                                        <p:tav tm="100000">
                                          <p:val>
                                            <p:strVal val="#ppt_x"/>
                                          </p:val>
                                        </p:tav>
                                      </p:tavLst>
                                    </p:anim>
                                    <p:anim calcmode="lin" valueType="num">
                                      <p:cBhvr additive="base">
                                        <p:cTn id="41" dur="75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1+#ppt_w/2"/>
                                          </p:val>
                                        </p:tav>
                                        <p:tav tm="100000">
                                          <p:val>
                                            <p:strVal val="#ppt_x"/>
                                          </p:val>
                                        </p:tav>
                                      </p:tavLst>
                                    </p:anim>
                                    <p:anim calcmode="lin" valueType="num">
                                      <p:cBhvr additive="base">
                                        <p:cTn id="45" dur="75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6"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750" fill="hold"/>
                                        <p:tgtEl>
                                          <p:spTgt spid="29"/>
                                        </p:tgtEl>
                                        <p:attrNameLst>
                                          <p:attrName>ppt_x</p:attrName>
                                        </p:attrNameLst>
                                      </p:cBhvr>
                                      <p:tavLst>
                                        <p:tav tm="0">
                                          <p:val>
                                            <p:strVal val="1+#ppt_w/2"/>
                                          </p:val>
                                        </p:tav>
                                        <p:tav tm="100000">
                                          <p:val>
                                            <p:strVal val="#ppt_x"/>
                                          </p:val>
                                        </p:tav>
                                      </p:tavLst>
                                    </p:anim>
                                    <p:anim calcmode="lin" valueType="num">
                                      <p:cBhvr additive="base">
                                        <p:cTn id="49" dur="750" fill="hold"/>
                                        <p:tgtEl>
                                          <p:spTgt spid="2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9168" y="5387091"/>
            <a:ext cx="883330" cy="1234063"/>
          </a:xfrm>
          <a:prstGeom prst="rect">
            <a:avLst/>
          </a:prstGeom>
        </p:spPr>
      </p:pic>
      <p:sp>
        <p:nvSpPr>
          <p:cNvPr id="3" name="Oval 2">
            <a:extLst>
              <a:ext uri="{FF2B5EF4-FFF2-40B4-BE49-F238E27FC236}">
                <a16:creationId xmlns:a16="http://schemas.microsoft.com/office/drawing/2014/main" id="{F121ACA3-6E54-4310-B73A-DC022A78D75E}"/>
              </a:ext>
            </a:extLst>
          </p:cNvPr>
          <p:cNvSpPr/>
          <p:nvPr/>
        </p:nvSpPr>
        <p:spPr>
          <a:xfrm>
            <a:off x="10686637" y="4470146"/>
            <a:ext cx="1188392" cy="1234063"/>
          </a:xfrm>
          <a:prstGeom prst="ellipse">
            <a:avLst/>
          </a:prstGeom>
          <a:solidFill>
            <a:srgbClr val="D5E4F3"/>
          </a:solidFill>
          <a:ln>
            <a:solidFill>
              <a:srgbClr val="CFE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Calibri" panose="020F0502020204030204"/>
            </a:endParaRPr>
          </a:p>
        </p:txBody>
      </p:sp>
      <p:sp>
        <p:nvSpPr>
          <p:cNvPr id="4" name="Rectangle 3">
            <a:extLst>
              <a:ext uri="{FF2B5EF4-FFF2-40B4-BE49-F238E27FC236}">
                <a16:creationId xmlns:a16="http://schemas.microsoft.com/office/drawing/2014/main" id="{D133415F-F069-459D-B71E-548B93189903}"/>
              </a:ext>
            </a:extLst>
          </p:cNvPr>
          <p:cNvSpPr/>
          <p:nvPr/>
        </p:nvSpPr>
        <p:spPr>
          <a:xfrm>
            <a:off x="1881" y="5387090"/>
            <a:ext cx="12188238" cy="1122320"/>
          </a:xfrm>
          <a:prstGeom prst="rect">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white"/>
              </a:solidFill>
              <a:latin typeface="Calibri" panose="020F0502020204030204"/>
            </a:endParaRPr>
          </a:p>
        </p:txBody>
      </p:sp>
      <p:grpSp>
        <p:nvGrpSpPr>
          <p:cNvPr id="65" name="Group 64">
            <a:extLst>
              <a:ext uri="{FF2B5EF4-FFF2-40B4-BE49-F238E27FC236}">
                <a16:creationId xmlns:a16="http://schemas.microsoft.com/office/drawing/2014/main" id="{A5CA62DD-156D-4125-A8DC-08A994D9C835}"/>
              </a:ext>
            </a:extLst>
          </p:cNvPr>
          <p:cNvGrpSpPr/>
          <p:nvPr/>
        </p:nvGrpSpPr>
        <p:grpSpPr>
          <a:xfrm>
            <a:off x="-598870" y="3434037"/>
            <a:ext cx="13341270" cy="4028733"/>
            <a:chOff x="-1178284" y="4220649"/>
            <a:chExt cx="14695717" cy="3022482"/>
          </a:xfrm>
        </p:grpSpPr>
        <p:grpSp>
          <p:nvGrpSpPr>
            <p:cNvPr id="66" name="Group 65">
              <a:extLst>
                <a:ext uri="{FF2B5EF4-FFF2-40B4-BE49-F238E27FC236}">
                  <a16:creationId xmlns:a16="http://schemas.microsoft.com/office/drawing/2014/main" id="{6AF78BC9-74F5-4003-A798-1BE8035D30CB}"/>
                </a:ext>
              </a:extLst>
            </p:cNvPr>
            <p:cNvGrpSpPr/>
            <p:nvPr/>
          </p:nvGrpSpPr>
          <p:grpSpPr>
            <a:xfrm>
              <a:off x="-1178284" y="4690195"/>
              <a:ext cx="12140835" cy="2505174"/>
              <a:chOff x="382287" y="4076024"/>
              <a:chExt cx="11047711" cy="2818506"/>
            </a:xfrm>
          </p:grpSpPr>
          <p:pic>
            <p:nvPicPr>
              <p:cNvPr id="78" name="Picture 77">
                <a:extLst>
                  <a:ext uri="{FF2B5EF4-FFF2-40B4-BE49-F238E27FC236}">
                    <a16:creationId xmlns:a16="http://schemas.microsoft.com/office/drawing/2014/main" id="{6BADAB7D-3067-47B4-A94F-1B87EEB50F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9" name="Picture 78">
                <a:extLst>
                  <a:ext uri="{FF2B5EF4-FFF2-40B4-BE49-F238E27FC236}">
                    <a16:creationId xmlns:a16="http://schemas.microsoft.com/office/drawing/2014/main" id="{D715CD2C-2835-424C-A517-000C4F485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80" name="Picture 79">
                <a:extLst>
                  <a:ext uri="{FF2B5EF4-FFF2-40B4-BE49-F238E27FC236}">
                    <a16:creationId xmlns:a16="http://schemas.microsoft.com/office/drawing/2014/main" id="{210C1C81-6184-4DA8-B66F-DF075B8C45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81" name="Picture 80">
                <a:extLst>
                  <a:ext uri="{FF2B5EF4-FFF2-40B4-BE49-F238E27FC236}">
                    <a16:creationId xmlns:a16="http://schemas.microsoft.com/office/drawing/2014/main" id="{686CD750-5FC2-4FE1-8386-950E0A2272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82" name="Picture 81">
                <a:extLst>
                  <a:ext uri="{FF2B5EF4-FFF2-40B4-BE49-F238E27FC236}">
                    <a16:creationId xmlns:a16="http://schemas.microsoft.com/office/drawing/2014/main" id="{43F08EAC-B674-4230-BC24-650C36F33D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83" name="Picture 82">
                <a:extLst>
                  <a:ext uri="{FF2B5EF4-FFF2-40B4-BE49-F238E27FC236}">
                    <a16:creationId xmlns:a16="http://schemas.microsoft.com/office/drawing/2014/main" id="{DCEF397D-B286-47BE-A07E-7597E426E2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84" name="Picture 83">
                <a:extLst>
                  <a:ext uri="{FF2B5EF4-FFF2-40B4-BE49-F238E27FC236}">
                    <a16:creationId xmlns:a16="http://schemas.microsoft.com/office/drawing/2014/main" id="{3D4EC5B7-71FC-450E-B4E5-44B476F8D9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pic>
            <p:nvPicPr>
              <p:cNvPr id="93" name="Picture 92">
                <a:extLst>
                  <a:ext uri="{FF2B5EF4-FFF2-40B4-BE49-F238E27FC236}">
                    <a16:creationId xmlns:a16="http://schemas.microsoft.com/office/drawing/2014/main" id="{80F2224C-7F05-41FF-8DA6-69D2307C1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613900" y="4076024"/>
                <a:ext cx="2132894" cy="2468431"/>
              </a:xfrm>
              <a:prstGeom prst="rect">
                <a:avLst/>
              </a:prstGeom>
            </p:spPr>
          </p:pic>
        </p:grpSp>
        <p:pic>
          <p:nvPicPr>
            <p:cNvPr id="67" name="Picture 66">
              <a:extLst>
                <a:ext uri="{FF2B5EF4-FFF2-40B4-BE49-F238E27FC236}">
                  <a16:creationId xmlns:a16="http://schemas.microsoft.com/office/drawing/2014/main" id="{E9BF440F-4709-4B30-83F5-046F759586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68" name="Picture 67">
              <a:extLst>
                <a:ext uri="{FF2B5EF4-FFF2-40B4-BE49-F238E27FC236}">
                  <a16:creationId xmlns:a16="http://schemas.microsoft.com/office/drawing/2014/main" id="{DBDBAD40-655A-4E02-8405-5C08F35CFF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70" name="Group 69">
              <a:extLst>
                <a:ext uri="{FF2B5EF4-FFF2-40B4-BE49-F238E27FC236}">
                  <a16:creationId xmlns:a16="http://schemas.microsoft.com/office/drawing/2014/main" id="{5E002428-D5C5-41B7-B53B-80396FA6948D}"/>
                </a:ext>
              </a:extLst>
            </p:cNvPr>
            <p:cNvGrpSpPr/>
            <p:nvPr/>
          </p:nvGrpSpPr>
          <p:grpSpPr>
            <a:xfrm>
              <a:off x="1376598" y="4743099"/>
              <a:ext cx="12140835" cy="2500032"/>
              <a:chOff x="382287" y="4081809"/>
              <a:chExt cx="11047711" cy="2812721"/>
            </a:xfrm>
          </p:grpSpPr>
          <p:pic>
            <p:nvPicPr>
              <p:cNvPr id="71" name="Picture 70">
                <a:extLst>
                  <a:ext uri="{FF2B5EF4-FFF2-40B4-BE49-F238E27FC236}">
                    <a16:creationId xmlns:a16="http://schemas.microsoft.com/office/drawing/2014/main" id="{CC74C045-E872-42B1-8918-6065E70163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2" name="Picture 71">
                <a:extLst>
                  <a:ext uri="{FF2B5EF4-FFF2-40B4-BE49-F238E27FC236}">
                    <a16:creationId xmlns:a16="http://schemas.microsoft.com/office/drawing/2014/main" id="{F17C7989-00AA-474D-9635-602F7BF33E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73" name="Picture 72">
                <a:extLst>
                  <a:ext uri="{FF2B5EF4-FFF2-40B4-BE49-F238E27FC236}">
                    <a16:creationId xmlns:a16="http://schemas.microsoft.com/office/drawing/2014/main" id="{B94448D6-A18E-47B4-91F8-525D533C9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74" name="Picture 73">
                <a:extLst>
                  <a:ext uri="{FF2B5EF4-FFF2-40B4-BE49-F238E27FC236}">
                    <a16:creationId xmlns:a16="http://schemas.microsoft.com/office/drawing/2014/main" id="{644544DA-49FD-46F7-9B22-AD4D99F79E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75" name="Picture 74">
                <a:extLst>
                  <a:ext uri="{FF2B5EF4-FFF2-40B4-BE49-F238E27FC236}">
                    <a16:creationId xmlns:a16="http://schemas.microsoft.com/office/drawing/2014/main" id="{F8F71EDE-0B0B-4408-95E0-89C728404A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76" name="Picture 75">
                <a:extLst>
                  <a:ext uri="{FF2B5EF4-FFF2-40B4-BE49-F238E27FC236}">
                    <a16:creationId xmlns:a16="http://schemas.microsoft.com/office/drawing/2014/main" id="{20B2C77E-990E-43DA-BE4A-FDDEC9E657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77" name="Picture 76">
                <a:extLst>
                  <a:ext uri="{FF2B5EF4-FFF2-40B4-BE49-F238E27FC236}">
                    <a16:creationId xmlns:a16="http://schemas.microsoft.com/office/drawing/2014/main" id="{3D586B68-4C56-4942-8513-8C27F3CF3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grpSp>
        <p:nvGrpSpPr>
          <p:cNvPr id="32" name="Group 31">
            <a:extLst>
              <a:ext uri="{FF2B5EF4-FFF2-40B4-BE49-F238E27FC236}">
                <a16:creationId xmlns:a16="http://schemas.microsoft.com/office/drawing/2014/main" id="{C46930C8-FC8F-42D5-8E2D-6506FCCB0FDD}"/>
              </a:ext>
            </a:extLst>
          </p:cNvPr>
          <p:cNvGrpSpPr/>
          <p:nvPr/>
        </p:nvGrpSpPr>
        <p:grpSpPr>
          <a:xfrm>
            <a:off x="-392506" y="4321053"/>
            <a:ext cx="12876944" cy="2672906"/>
            <a:chOff x="-186596" y="4491430"/>
            <a:chExt cx="12880920" cy="2672905"/>
          </a:xfrm>
        </p:grpSpPr>
        <p:pic>
          <p:nvPicPr>
            <p:cNvPr id="58" name="Picture 57">
              <a:extLst>
                <a:ext uri="{FF2B5EF4-FFF2-40B4-BE49-F238E27FC236}">
                  <a16:creationId xmlns:a16="http://schemas.microsoft.com/office/drawing/2014/main" id="{031C4B3B-D15B-47A0-828D-679EB05E28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59" name="Picture 58">
              <a:extLst>
                <a:ext uri="{FF2B5EF4-FFF2-40B4-BE49-F238E27FC236}">
                  <a16:creationId xmlns:a16="http://schemas.microsoft.com/office/drawing/2014/main" id="{D2AC6C75-19BF-4FCD-A9A6-314C1BF38A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60" name="Picture 59">
              <a:extLst>
                <a:ext uri="{FF2B5EF4-FFF2-40B4-BE49-F238E27FC236}">
                  <a16:creationId xmlns:a16="http://schemas.microsoft.com/office/drawing/2014/main" id="{D31B72FC-0A83-4067-A5AD-85907AEA5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61" name="Picture 60">
              <a:extLst>
                <a:ext uri="{FF2B5EF4-FFF2-40B4-BE49-F238E27FC236}">
                  <a16:creationId xmlns:a16="http://schemas.microsoft.com/office/drawing/2014/main" id="{E9444EBF-E269-408B-AC31-3A375AEB8E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62" name="Picture 61">
              <a:extLst>
                <a:ext uri="{FF2B5EF4-FFF2-40B4-BE49-F238E27FC236}">
                  <a16:creationId xmlns:a16="http://schemas.microsoft.com/office/drawing/2014/main" id="{A47806BF-3B3E-4D4B-B201-D1ACDCC814C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63" name="Picture 62">
              <a:extLst>
                <a:ext uri="{FF2B5EF4-FFF2-40B4-BE49-F238E27FC236}">
                  <a16:creationId xmlns:a16="http://schemas.microsoft.com/office/drawing/2014/main" id="{3E016FBD-1E06-4668-9A62-E836AE012D9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64" name="Picture 63">
              <a:extLst>
                <a:ext uri="{FF2B5EF4-FFF2-40B4-BE49-F238E27FC236}">
                  <a16:creationId xmlns:a16="http://schemas.microsoft.com/office/drawing/2014/main" id="{FD09EBD2-96E1-42C6-ACB0-10E2237E8B9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7193" y="4413769"/>
            <a:ext cx="1188392" cy="1188392"/>
          </a:xfrm>
          <a:prstGeom prst="rect">
            <a:avLst/>
          </a:prstGeom>
        </p:spPr>
      </p:pic>
      <p:pic>
        <p:nvPicPr>
          <p:cNvPr id="52" name="Picture 5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9908" y="1493772"/>
            <a:ext cx="495147" cy="43801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1928004"/>
            <a:ext cx="495147" cy="438015"/>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734670"/>
            <a:ext cx="495147" cy="438015"/>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8242" y="2332308"/>
            <a:ext cx="682188" cy="663086"/>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782" y="1048681"/>
            <a:ext cx="1538368" cy="1538368"/>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48905" y="2361351"/>
            <a:ext cx="1516383" cy="1516383"/>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57840" y="2587049"/>
            <a:ext cx="609412" cy="609412"/>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8234" y="880065"/>
            <a:ext cx="682188" cy="638527"/>
          </a:xfrm>
          <a:prstGeom prst="rect">
            <a:avLst/>
          </a:prstGeom>
        </p:spPr>
      </p:pic>
      <p:grpSp>
        <p:nvGrpSpPr>
          <p:cNvPr id="85" name="Group 84">
            <a:extLst>
              <a:ext uri="{FF2B5EF4-FFF2-40B4-BE49-F238E27FC236}">
                <a16:creationId xmlns:a16="http://schemas.microsoft.com/office/drawing/2014/main" id="{219055E6-6DCB-48BD-9788-2C1917ABEFDF}"/>
              </a:ext>
            </a:extLst>
          </p:cNvPr>
          <p:cNvGrpSpPr/>
          <p:nvPr/>
        </p:nvGrpSpPr>
        <p:grpSpPr>
          <a:xfrm>
            <a:off x="294641" y="4185094"/>
            <a:ext cx="12876944" cy="2672906"/>
            <a:chOff x="-186596" y="4491430"/>
            <a:chExt cx="12880920" cy="2672905"/>
          </a:xfrm>
        </p:grpSpPr>
        <p:pic>
          <p:nvPicPr>
            <p:cNvPr id="86" name="Picture 85">
              <a:extLst>
                <a:ext uri="{FF2B5EF4-FFF2-40B4-BE49-F238E27FC236}">
                  <a16:creationId xmlns:a16="http://schemas.microsoft.com/office/drawing/2014/main" id="{89159879-E5CA-448D-938F-8C02CDCCCB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87" name="Picture 86">
              <a:extLst>
                <a:ext uri="{FF2B5EF4-FFF2-40B4-BE49-F238E27FC236}">
                  <a16:creationId xmlns:a16="http://schemas.microsoft.com/office/drawing/2014/main" id="{B4881D10-70E8-435D-9B4E-06A4AC4A5A7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88" name="Picture 87">
              <a:extLst>
                <a:ext uri="{FF2B5EF4-FFF2-40B4-BE49-F238E27FC236}">
                  <a16:creationId xmlns:a16="http://schemas.microsoft.com/office/drawing/2014/main" id="{51C92C86-6E8A-43A3-8671-75507B7BCC3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89" name="Picture 88">
              <a:extLst>
                <a:ext uri="{FF2B5EF4-FFF2-40B4-BE49-F238E27FC236}">
                  <a16:creationId xmlns:a16="http://schemas.microsoft.com/office/drawing/2014/main" id="{F3B6FCC7-BB07-48E1-84A1-C514EE951DC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0" name="Picture 89">
              <a:extLst>
                <a:ext uri="{FF2B5EF4-FFF2-40B4-BE49-F238E27FC236}">
                  <a16:creationId xmlns:a16="http://schemas.microsoft.com/office/drawing/2014/main" id="{1BD8B88F-4D65-46B0-ACEB-6328288B8B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91" name="Picture 90">
              <a:extLst>
                <a:ext uri="{FF2B5EF4-FFF2-40B4-BE49-F238E27FC236}">
                  <a16:creationId xmlns:a16="http://schemas.microsoft.com/office/drawing/2014/main" id="{6416FA76-E637-4BEC-A5B1-19A099F6E4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92" name="Picture 91">
              <a:extLst>
                <a:ext uri="{FF2B5EF4-FFF2-40B4-BE49-F238E27FC236}">
                  <a16:creationId xmlns:a16="http://schemas.microsoft.com/office/drawing/2014/main" id="{97A81261-55CF-4EA2-80DC-9E4BB966A1A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grpSp>
        <p:nvGrpSpPr>
          <p:cNvPr id="94" name="Group 93">
            <a:extLst>
              <a:ext uri="{FF2B5EF4-FFF2-40B4-BE49-F238E27FC236}">
                <a16:creationId xmlns:a16="http://schemas.microsoft.com/office/drawing/2014/main" id="{E16FE885-1790-478E-B8AA-68A80CD99B3C}"/>
              </a:ext>
            </a:extLst>
          </p:cNvPr>
          <p:cNvGrpSpPr/>
          <p:nvPr/>
        </p:nvGrpSpPr>
        <p:grpSpPr>
          <a:xfrm>
            <a:off x="-534001" y="4370831"/>
            <a:ext cx="12979121" cy="2737779"/>
            <a:chOff x="-186596" y="4426557"/>
            <a:chExt cx="12983128" cy="2737778"/>
          </a:xfrm>
        </p:grpSpPr>
        <p:pic>
          <p:nvPicPr>
            <p:cNvPr id="95" name="Picture 94">
              <a:extLst>
                <a:ext uri="{FF2B5EF4-FFF2-40B4-BE49-F238E27FC236}">
                  <a16:creationId xmlns:a16="http://schemas.microsoft.com/office/drawing/2014/main" id="{F6F16523-EA0A-4E39-A154-BDB70E601F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6" name="Picture 95">
              <a:extLst>
                <a:ext uri="{FF2B5EF4-FFF2-40B4-BE49-F238E27FC236}">
                  <a16:creationId xmlns:a16="http://schemas.microsoft.com/office/drawing/2014/main" id="{0439A302-DC3D-4232-820A-A2E9B015198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97" name="Picture 96">
              <a:extLst>
                <a:ext uri="{FF2B5EF4-FFF2-40B4-BE49-F238E27FC236}">
                  <a16:creationId xmlns:a16="http://schemas.microsoft.com/office/drawing/2014/main" id="{52144E9C-1937-4315-89BB-9D5830AB70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98" name="Picture 97">
              <a:extLst>
                <a:ext uri="{FF2B5EF4-FFF2-40B4-BE49-F238E27FC236}">
                  <a16:creationId xmlns:a16="http://schemas.microsoft.com/office/drawing/2014/main" id="{5D913484-ED92-45EB-8556-3AE8D8F0DDD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9" name="Picture 98">
              <a:extLst>
                <a:ext uri="{FF2B5EF4-FFF2-40B4-BE49-F238E27FC236}">
                  <a16:creationId xmlns:a16="http://schemas.microsoft.com/office/drawing/2014/main" id="{B7BF71F3-967A-4211-86A7-5AA1B80FD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100" name="Picture 99">
              <a:extLst>
                <a:ext uri="{FF2B5EF4-FFF2-40B4-BE49-F238E27FC236}">
                  <a16:creationId xmlns:a16="http://schemas.microsoft.com/office/drawing/2014/main" id="{F0B17F29-ADBD-455A-B2C4-98FC1B600E1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01" name="Picture 100">
              <a:extLst>
                <a:ext uri="{FF2B5EF4-FFF2-40B4-BE49-F238E27FC236}">
                  <a16:creationId xmlns:a16="http://schemas.microsoft.com/office/drawing/2014/main" id="{2F50C646-E5B1-4AAD-A720-EA17E2C8C6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05713" y="4426557"/>
              <a:ext cx="2690819" cy="2431481"/>
            </a:xfrm>
            <a:prstGeom prst="rect">
              <a:avLst/>
            </a:prstGeom>
          </p:spPr>
        </p:pic>
      </p:grpSp>
      <p:sp>
        <p:nvSpPr>
          <p:cNvPr id="30" name="Rectangle 29"/>
          <p:cNvSpPr/>
          <p:nvPr/>
        </p:nvSpPr>
        <p:spPr>
          <a:xfrm>
            <a:off x="140182" y="4262822"/>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r>
              <a:rPr lang="en-US" sz="3732" dirty="0" err="1">
                <a:solidFill>
                  <a:srgbClr val="002060"/>
                </a:solidFill>
                <a:latin typeface="Calibri" panose="020F0502020204030204"/>
              </a:rPr>
              <a:t>Em</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a:t>
            </a:r>
            <a:r>
              <a:rPr lang="en-US" sz="3732" dirty="0">
                <a:solidFill>
                  <a:srgbClr val="002060"/>
                </a:solidFill>
                <a:latin typeface="Calibri" panose="020F0502020204030204"/>
              </a:rPr>
              <a:t> </a:t>
            </a:r>
            <a:r>
              <a:rPr lang="en-US" sz="3732" dirty="0" err="1">
                <a:solidFill>
                  <a:srgbClr val="002060"/>
                </a:solidFill>
                <a:latin typeface="Calibri" panose="020F0502020204030204"/>
              </a:rPr>
              <a:t>lại</a:t>
            </a:r>
            <a:r>
              <a:rPr lang="en-US" sz="3732" dirty="0">
                <a:solidFill>
                  <a:srgbClr val="002060"/>
                </a:solidFill>
                <a:latin typeface="Calibri" panose="020F0502020204030204"/>
              </a:rPr>
              <a:t> </a:t>
            </a:r>
            <a:r>
              <a:rPr lang="en-US" sz="3732" dirty="0" err="1">
                <a:solidFill>
                  <a:srgbClr val="002060"/>
                </a:solidFill>
                <a:latin typeface="Calibri" panose="020F0502020204030204"/>
              </a:rPr>
              <a:t>bài</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a:t>
            </a:r>
            <a:r>
              <a:rPr lang="en-US" sz="3732" dirty="0">
                <a:solidFill>
                  <a:srgbClr val="002060"/>
                </a:solidFill>
                <a:latin typeface="Calibri" panose="020F0502020204030204"/>
              </a:rPr>
              <a:t> “Tia </a:t>
            </a:r>
            <a:r>
              <a:rPr lang="en-US" sz="3732" dirty="0" err="1">
                <a:solidFill>
                  <a:srgbClr val="002060"/>
                </a:solidFill>
                <a:latin typeface="Calibri" panose="020F0502020204030204"/>
              </a:rPr>
              <a:t>nắng</a:t>
            </a:r>
            <a:r>
              <a:rPr lang="en-US" sz="3732" dirty="0">
                <a:solidFill>
                  <a:srgbClr val="002060"/>
                </a:solidFill>
                <a:latin typeface="Calibri" panose="020F0502020204030204"/>
              </a:rPr>
              <a:t> </a:t>
            </a:r>
            <a:r>
              <a:rPr lang="en-US" sz="3732" dirty="0" err="1">
                <a:solidFill>
                  <a:srgbClr val="002060"/>
                </a:solidFill>
                <a:latin typeface="Calibri" panose="020F0502020204030204"/>
              </a:rPr>
              <a:t>bé</a:t>
            </a:r>
            <a:r>
              <a:rPr lang="en-US" sz="3732" dirty="0">
                <a:solidFill>
                  <a:srgbClr val="002060"/>
                </a:solidFill>
                <a:latin typeface="Calibri" panose="020F0502020204030204"/>
              </a:rPr>
              <a:t> </a:t>
            </a:r>
            <a:r>
              <a:rPr lang="en-US" sz="3732" dirty="0" err="1">
                <a:solidFill>
                  <a:srgbClr val="002060"/>
                </a:solidFill>
                <a:latin typeface="Calibri" panose="020F0502020204030204"/>
              </a:rPr>
              <a:t>nhỏ</a:t>
            </a:r>
            <a:r>
              <a:rPr lang="en-US" sz="3732" dirty="0">
                <a:solidFill>
                  <a:srgbClr val="002060"/>
                </a:solidFill>
                <a:latin typeface="Calibri" panose="020F0502020204030204"/>
              </a:rPr>
              <a:t>"</a:t>
            </a:r>
          </a:p>
        </p:txBody>
      </p:sp>
      <p:sp>
        <p:nvSpPr>
          <p:cNvPr id="33" name="Rectangle 32"/>
          <p:cNvSpPr/>
          <p:nvPr/>
        </p:nvSpPr>
        <p:spPr>
          <a:xfrm>
            <a:off x="121919" y="4283818"/>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r>
              <a:rPr lang="en-US" sz="3732" dirty="0" err="1">
                <a:solidFill>
                  <a:srgbClr val="002060"/>
                </a:solidFill>
                <a:latin typeface="Calibri" panose="020F0502020204030204"/>
              </a:rPr>
              <a:t>Em</a:t>
            </a:r>
            <a:r>
              <a:rPr lang="en-US" sz="3732" dirty="0">
                <a:solidFill>
                  <a:srgbClr val="002060"/>
                </a:solidFill>
                <a:latin typeface="Calibri" panose="020F0502020204030204"/>
              </a:rPr>
              <a:t> </a:t>
            </a:r>
            <a:r>
              <a:rPr lang="en-US" sz="3732" dirty="0" err="1">
                <a:solidFill>
                  <a:srgbClr val="002060"/>
                </a:solidFill>
                <a:latin typeface="Calibri" panose="020F0502020204030204"/>
              </a:rPr>
              <a:t>nêu</a:t>
            </a:r>
            <a:r>
              <a:rPr lang="en-US" sz="3732" dirty="0">
                <a:solidFill>
                  <a:srgbClr val="002060"/>
                </a:solidFill>
                <a:latin typeface="Calibri" panose="020F0502020204030204"/>
              </a:rPr>
              <a:t> </a:t>
            </a:r>
            <a:r>
              <a:rPr lang="en-US" sz="3732" dirty="0" err="1">
                <a:solidFill>
                  <a:srgbClr val="002060"/>
                </a:solidFill>
                <a:latin typeface="Calibri" panose="020F0502020204030204"/>
              </a:rPr>
              <a:t>nội</a:t>
            </a:r>
            <a:r>
              <a:rPr lang="en-US" sz="3732" dirty="0">
                <a:solidFill>
                  <a:srgbClr val="002060"/>
                </a:solidFill>
                <a:latin typeface="Calibri" panose="020F0502020204030204"/>
              </a:rPr>
              <a:t> dung </a:t>
            </a:r>
            <a:r>
              <a:rPr lang="en-US" sz="3732" dirty="0" err="1">
                <a:solidFill>
                  <a:srgbClr val="002060"/>
                </a:solidFill>
                <a:latin typeface="Calibri" panose="020F0502020204030204"/>
              </a:rPr>
              <a:t>bài</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đọc“Tia</a:t>
            </a:r>
            <a:r>
              <a:rPr lang="en-US" sz="3732" dirty="0">
                <a:solidFill>
                  <a:srgbClr val="002060"/>
                </a:solidFill>
                <a:latin typeface="Calibri" panose="020F0502020204030204"/>
              </a:rPr>
              <a:t> </a:t>
            </a:r>
            <a:r>
              <a:rPr lang="en-US" sz="3732" dirty="0" err="1">
                <a:solidFill>
                  <a:srgbClr val="002060"/>
                </a:solidFill>
                <a:latin typeface="Calibri" panose="020F0502020204030204"/>
              </a:rPr>
              <a:t>nắng</a:t>
            </a:r>
            <a:r>
              <a:rPr lang="en-US" sz="3732" dirty="0">
                <a:solidFill>
                  <a:srgbClr val="002060"/>
                </a:solidFill>
                <a:latin typeface="Calibri" panose="020F0502020204030204"/>
              </a:rPr>
              <a:t> </a:t>
            </a:r>
            <a:r>
              <a:rPr lang="en-US" sz="3732" dirty="0" err="1">
                <a:solidFill>
                  <a:srgbClr val="002060"/>
                </a:solidFill>
                <a:latin typeface="Calibri" panose="020F0502020204030204"/>
              </a:rPr>
              <a:t>bé</a:t>
            </a:r>
            <a:r>
              <a:rPr lang="en-US" sz="3732" dirty="0">
                <a:solidFill>
                  <a:srgbClr val="002060"/>
                </a:solidFill>
                <a:latin typeface="Calibri" panose="020F0502020204030204"/>
              </a:rPr>
              <a:t> </a:t>
            </a:r>
            <a:r>
              <a:rPr lang="en-US" sz="3732" dirty="0" err="1">
                <a:solidFill>
                  <a:srgbClr val="002060"/>
                </a:solidFill>
                <a:latin typeface="Calibri" panose="020F0502020204030204"/>
              </a:rPr>
              <a:t>nhỏ</a:t>
            </a:r>
            <a:r>
              <a:rPr lang="en-US" sz="3732" dirty="0">
                <a:solidFill>
                  <a:srgbClr val="002060"/>
                </a:solidFill>
                <a:latin typeface="Calibri" panose="020F0502020204030204"/>
              </a:rPr>
              <a:t>"</a:t>
            </a:r>
          </a:p>
        </p:txBody>
      </p:sp>
      <p:pic>
        <p:nvPicPr>
          <p:cNvPr id="5" name="Picture 4">
            <a:extLst>
              <a:ext uri="{FF2B5EF4-FFF2-40B4-BE49-F238E27FC236}">
                <a16:creationId xmlns:a16="http://schemas.microsoft.com/office/drawing/2014/main" id="{4DB4A4AB-0A3F-4AA4-AB7F-58709F716CEA}"/>
              </a:ext>
            </a:extLst>
          </p:cNvPr>
          <p:cNvPicPr>
            <a:picLocks noChangeAspect="1"/>
          </p:cNvPicPr>
          <p:nvPr/>
        </p:nvPicPr>
        <p:blipFill>
          <a:blip r:embed="rId19"/>
          <a:stretch>
            <a:fillRect/>
          </a:stretch>
        </p:blipFill>
        <p:spPr>
          <a:xfrm>
            <a:off x="-730233" y="363965"/>
            <a:ext cx="5834389" cy="2398352"/>
          </a:xfrm>
          <a:prstGeom prst="rect">
            <a:avLst/>
          </a:prstGeom>
        </p:spPr>
      </p:pic>
    </p:spTree>
    <p:extLst>
      <p:ext uri="{BB962C8B-B14F-4D97-AF65-F5344CB8AC3E}">
        <p14:creationId xmlns:p14="http://schemas.microsoft.com/office/powerpoint/2010/main" val="2421407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 presetClass="mediacall" presetSubtype="0" fill="hold" nodeType="withEffect">
                                  <p:stCondLst>
                                    <p:cond delay="0"/>
                                  </p:stCondLst>
                                  <p:childTnLst>
                                    <p:cmd type="call" cmd="playFrom(0.0)">
                                      <p:cBhvr>
                                        <p:cTn id="18" dur="21083" fill="hold"/>
                                        <p:tgtEl>
                                          <p:spTgt spid="2"/>
                                        </p:tgtEl>
                                      </p:cBhvr>
                                    </p:cmd>
                                  </p:childTnLst>
                                </p:cTn>
                              </p:par>
                              <p:par>
                                <p:cTn id="19"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20" dur="21000" fill="hold"/>
                                        <p:tgtEl>
                                          <p:spTgt spid="31"/>
                                        </p:tgtEl>
                                        <p:attrNameLst>
                                          <p:attrName>ppt_x</p:attrName>
                                          <p:attrName>ppt_y</p:attrName>
                                        </p:attrNameLst>
                                      </p:cBhvr>
                                      <p:rCtr x="45299" y="6319"/>
                                    </p:animMotion>
                                  </p:childTnLst>
                                </p:cTn>
                              </p:par>
                              <p:par>
                                <p:cTn id="21"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22" dur="15000" fill="hold"/>
                                        <p:tgtEl>
                                          <p:spTgt spid="56"/>
                                        </p:tgtEl>
                                        <p:attrNameLst>
                                          <p:attrName>ppt_x</p:attrName>
                                          <p:attrName>ppt_y</p:attrName>
                                        </p:attrNameLst>
                                      </p:cBhvr>
                                      <p:rCtr x="13242" y="-2292"/>
                                    </p:animMotion>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1.94444E-6 2.09812E-6 L -0.63438 0.12126 " pathEditMode="relative" rAng="0" ptsTypes="AA">
                                      <p:cBhvr>
                                        <p:cTn id="33" dur="1750" fill="hold"/>
                                        <p:tgtEl>
                                          <p:spTgt spid="24"/>
                                        </p:tgtEl>
                                        <p:attrNameLst>
                                          <p:attrName>ppt_x</p:attrName>
                                          <p:attrName>ppt_y</p:attrName>
                                        </p:attrNameLst>
                                      </p:cBhvr>
                                      <p:rCtr x="-31719" y="6048"/>
                                    </p:animMotion>
                                  </p:childTnLst>
                                  <p:subTnLst>
                                    <p:audio>
                                      <p:cMediaNode>
                                        <p:cTn display="0" masterRel="sameClick">
                                          <p:stCondLst>
                                            <p:cond evt="begin" delay="0">
                                              <p:tn val="32"/>
                                            </p:cond>
                                          </p:stCondLst>
                                          <p:endCondLst>
                                            <p:cond evt="onStopAudio" delay="0">
                                              <p:tgtEl>
                                                <p:sldTgt/>
                                              </p:tgtEl>
                                            </p:cond>
                                          </p:endCondLst>
                                        </p:cTn>
                                        <p:tgtEl>
                                          <p:sndTgt r:embed="rId5" name="wind.wav"/>
                                        </p:tgtEl>
                                      </p:cMediaNode>
                                    </p:audio>
                                  </p:subTnLst>
                                </p:cTn>
                              </p:par>
                              <p:par>
                                <p:cTn id="34" presetID="8" presetClass="emph" presetSubtype="0" fill="hold" nodeType="withEffect">
                                  <p:stCondLst>
                                    <p:cond delay="0"/>
                                  </p:stCondLst>
                                  <p:childTnLst>
                                    <p:animRot by="21600000">
                                      <p:cBhvr>
                                        <p:cTn id="35" dur="1750" fill="hold"/>
                                        <p:tgtEl>
                                          <p:spTgt spid="24"/>
                                        </p:tgtEl>
                                        <p:attrNameLst>
                                          <p:attrName>r</p:attrName>
                                        </p:attrNameLst>
                                      </p:cBhvr>
                                    </p:animRot>
                                  </p:childTnLst>
                                </p:cTn>
                              </p:par>
                            </p:childTnLst>
                          </p:cTn>
                        </p:par>
                        <p:par>
                          <p:cTn id="36" fill="hold">
                            <p:stCondLst>
                              <p:cond delay="1750"/>
                            </p:stCondLst>
                            <p:childTnLst>
                              <p:par>
                                <p:cTn id="37" presetID="50" presetClass="entr" presetSubtype="0" decel="10000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strVal val="#ppt_w+.3"/>
                                          </p:val>
                                        </p:tav>
                                        <p:tav tm="100000">
                                          <p:val>
                                            <p:strVal val="#ppt_w"/>
                                          </p:val>
                                        </p:tav>
                                      </p:tavLst>
                                    </p:anim>
                                    <p:anim calcmode="lin" valueType="num">
                                      <p:cBhvr>
                                        <p:cTn id="40" dur="1000" fill="hold"/>
                                        <p:tgtEl>
                                          <p:spTgt spid="30"/>
                                        </p:tgtEl>
                                        <p:attrNameLst>
                                          <p:attrName>ppt_h</p:attrName>
                                        </p:attrNameLst>
                                      </p:cBhvr>
                                      <p:tavLst>
                                        <p:tav tm="0">
                                          <p:val>
                                            <p:strVal val="#ppt_h"/>
                                          </p:val>
                                        </p:tav>
                                        <p:tav tm="100000">
                                          <p:val>
                                            <p:strVal val="#ppt_h"/>
                                          </p:val>
                                        </p:tav>
                                      </p:tavLst>
                                    </p:anim>
                                    <p:animEffect transition="in" filter="fade">
                                      <p:cBhvr>
                                        <p:cTn id="41" dur="10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64" presetClass="path" presetSubtype="0" accel="50000" decel="50000" fill="hold" nodeType="withEffect">
                                  <p:stCondLst>
                                    <p:cond delay="0"/>
                                  </p:stCondLst>
                                  <p:childTnLst>
                                    <p:animMotion origin="layout" path="M -0.51285 0.03641 L -0.1882 -0.8593 " pathEditMode="relative" rAng="0" ptsTypes="AA">
                                      <p:cBhvr>
                                        <p:cTn id="49" dur="1750" fill="hold"/>
                                        <p:tgtEl>
                                          <p:spTgt spid="24"/>
                                        </p:tgtEl>
                                        <p:attrNameLst>
                                          <p:attrName>ppt_x</p:attrName>
                                          <p:attrName>ppt_y</p:attrName>
                                        </p:attrNameLst>
                                      </p:cBhvr>
                                      <p:rCtr x="16233" y="-44801"/>
                                    </p:animMotion>
                                  </p:childTnLst>
                                  <p:subTnLst>
                                    <p:audio>
                                      <p:cMediaNode>
                                        <p:cTn display="0" masterRel="sameClick">
                                          <p:stCondLst>
                                            <p:cond evt="begin" delay="0">
                                              <p:tn val="48"/>
                                            </p:cond>
                                          </p:stCondLst>
                                          <p:endCondLst>
                                            <p:cond evt="onStopAudio" delay="0">
                                              <p:tgtEl>
                                                <p:sldTgt/>
                                              </p:tgtEl>
                                            </p:cond>
                                          </p:endCondLst>
                                        </p:cTn>
                                        <p:tgtEl>
                                          <p:sndTgt r:embed="rId5" name="wind.wav"/>
                                        </p:tgtEl>
                                      </p:cMediaNode>
                                    </p:audio>
                                  </p:subTnLst>
                                </p:cTn>
                              </p:par>
                              <p:par>
                                <p:cTn id="50" presetID="6" presetClass="emph" presetSubtype="0" fill="hold" nodeType="withEffect">
                                  <p:stCondLst>
                                    <p:cond delay="0"/>
                                  </p:stCondLst>
                                  <p:childTnLst>
                                    <p:animScale>
                                      <p:cBhvr>
                                        <p:cTn id="51" dur="1750" fill="hold"/>
                                        <p:tgtEl>
                                          <p:spTgt spid="24"/>
                                        </p:tgtEl>
                                      </p:cBhvr>
                                      <p:by x="150000" y="150000"/>
                                    </p:animScale>
                                  </p:childTnLst>
                                </p:cTn>
                              </p:par>
                              <p:par>
                                <p:cTn id="52" presetID="8" presetClass="emph" presetSubtype="0" fill="hold" nodeType="withEffect">
                                  <p:stCondLst>
                                    <p:cond delay="0"/>
                                  </p:stCondLst>
                                  <p:childTnLst>
                                    <p:animRot by="21600000">
                                      <p:cBhvr>
                                        <p:cTn id="53"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3.88889E-6 -1.65381E-6 L -0.27708 0.29929 " pathEditMode="relative" rAng="0" ptsTypes="AA">
                                      <p:cBhvr>
                                        <p:cTn id="58" dur="1750" fill="hold"/>
                                        <p:tgtEl>
                                          <p:spTgt spid="34"/>
                                        </p:tgtEl>
                                        <p:attrNameLst>
                                          <p:attrName>ppt_x</p:attrName>
                                          <p:attrName>ppt_y</p:attrName>
                                        </p:attrNameLst>
                                      </p:cBhvr>
                                      <p:rCtr x="-13854" y="14965"/>
                                    </p:animMotion>
                                  </p:childTnLst>
                                  <p:subTnLst>
                                    <p:audio>
                                      <p:cMediaNode>
                                        <p:cTn display="0" masterRel="sameClick">
                                          <p:stCondLst>
                                            <p:cond evt="begin" delay="0">
                                              <p:tn val="57"/>
                                            </p:cond>
                                          </p:stCondLst>
                                          <p:endCondLst>
                                            <p:cond evt="onStopAudio" delay="0">
                                              <p:tgtEl>
                                                <p:sldTgt/>
                                              </p:tgtEl>
                                            </p:cond>
                                          </p:endCondLst>
                                        </p:cTn>
                                        <p:tgtEl>
                                          <p:sndTgt r:embed="rId5" name="wind.wav"/>
                                        </p:tgtEl>
                                      </p:cMediaNode>
                                    </p:audio>
                                  </p:subTnLst>
                                </p:cTn>
                              </p:par>
                              <p:par>
                                <p:cTn id="59" presetID="8" presetClass="emph" presetSubtype="0" fill="hold" nodeType="withEffect">
                                  <p:stCondLst>
                                    <p:cond delay="0"/>
                                  </p:stCondLst>
                                  <p:childTnLst>
                                    <p:animRot by="21600000">
                                      <p:cBhvr>
                                        <p:cTn id="60" dur="1750" fill="hold"/>
                                        <p:tgtEl>
                                          <p:spTgt spid="34"/>
                                        </p:tgtEl>
                                        <p:attrNameLst>
                                          <p:attrName>r</p:attrName>
                                        </p:attrNameLst>
                                      </p:cBhvr>
                                    </p:animRot>
                                  </p:childTnLst>
                                </p:cTn>
                              </p:par>
                            </p:childTnLst>
                          </p:cTn>
                        </p:par>
                        <p:par>
                          <p:cTn id="61" fill="hold">
                            <p:stCondLst>
                              <p:cond delay="1750"/>
                            </p:stCondLst>
                            <p:childTnLst>
                              <p:par>
                                <p:cTn id="62" presetID="50" presetClass="entr" presetSubtype="0" decel="100000"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1000" fill="hold"/>
                                        <p:tgtEl>
                                          <p:spTgt spid="33"/>
                                        </p:tgtEl>
                                        <p:attrNameLst>
                                          <p:attrName>ppt_w</p:attrName>
                                        </p:attrNameLst>
                                      </p:cBhvr>
                                      <p:tavLst>
                                        <p:tav tm="0">
                                          <p:val>
                                            <p:strVal val="#ppt_w+.3"/>
                                          </p:val>
                                        </p:tav>
                                        <p:tav tm="100000">
                                          <p:val>
                                            <p:strVal val="#ppt_w"/>
                                          </p:val>
                                        </p:tav>
                                      </p:tavLst>
                                    </p:anim>
                                    <p:anim calcmode="lin" valueType="num">
                                      <p:cBhvr>
                                        <p:cTn id="65" dur="1000" fill="hold"/>
                                        <p:tgtEl>
                                          <p:spTgt spid="33"/>
                                        </p:tgtEl>
                                        <p:attrNameLst>
                                          <p:attrName>ppt_h</p:attrName>
                                        </p:attrNameLst>
                                      </p:cBhvr>
                                      <p:tavLst>
                                        <p:tav tm="0">
                                          <p:val>
                                            <p:strVal val="#ppt_h"/>
                                          </p:val>
                                        </p:tav>
                                        <p:tav tm="100000">
                                          <p:val>
                                            <p:strVal val="#ppt_h"/>
                                          </p:val>
                                        </p:tav>
                                      </p:tavLst>
                                    </p:anim>
                                    <p:animEffect transition="in" filter="fade">
                                      <p:cBhvr>
                                        <p:cTn id="66" dur="1000"/>
                                        <p:tgtEl>
                                          <p:spTgt spid="33"/>
                                        </p:tgtEl>
                                      </p:cBhvr>
                                    </p:animEffect>
                                  </p:childTnLst>
                                  <p:subTnLst>
                                    <p:audio>
                                      <p:cMediaNode>
                                        <p:cTn display="0" masterRel="sameClick">
                                          <p:stCondLst>
                                            <p:cond evt="begin" delay="0">
                                              <p:tn val="6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64" presetClass="path" presetSubtype="0" accel="50000" decel="50000" fill="hold" nodeType="withEffect">
                                  <p:stCondLst>
                                    <p:cond delay="0"/>
                                  </p:stCondLst>
                                  <p:childTnLst>
                                    <p:animMotion origin="layout" path="M -0.41232 0.11509 L -0.09097 -0.7726 " pathEditMode="relative" rAng="0" ptsTypes="AA">
                                      <p:cBhvr>
                                        <p:cTn id="74" dur="1750" fill="hold"/>
                                        <p:tgtEl>
                                          <p:spTgt spid="34"/>
                                        </p:tgtEl>
                                        <p:attrNameLst>
                                          <p:attrName>ppt_x</p:attrName>
                                          <p:attrName>ppt_y</p:attrName>
                                        </p:attrNameLst>
                                      </p:cBhvr>
                                      <p:rCtr x="16059" y="-44369"/>
                                    </p:animMotion>
                                  </p:childTnLst>
                                  <p:subTnLst>
                                    <p:audio>
                                      <p:cMediaNode>
                                        <p:cTn display="0" masterRel="sameClick">
                                          <p:stCondLst>
                                            <p:cond evt="begin" delay="0">
                                              <p:tn val="73"/>
                                            </p:cond>
                                          </p:stCondLst>
                                          <p:endCondLst>
                                            <p:cond evt="onStopAudio" delay="0">
                                              <p:tgtEl>
                                                <p:sldTgt/>
                                              </p:tgtEl>
                                            </p:cond>
                                          </p:endCondLst>
                                        </p:cTn>
                                        <p:tgtEl>
                                          <p:sndTgt r:embed="rId5" name="wind.wav"/>
                                        </p:tgtEl>
                                      </p:cMediaNode>
                                    </p:audio>
                                  </p:subTnLst>
                                </p:cTn>
                              </p:par>
                              <p:par>
                                <p:cTn id="75" presetID="6" presetClass="emph" presetSubtype="0" fill="hold" nodeType="withEffect">
                                  <p:stCondLst>
                                    <p:cond delay="0"/>
                                  </p:stCondLst>
                                  <p:childTnLst>
                                    <p:animScale>
                                      <p:cBhvr>
                                        <p:cTn id="76" dur="1750" fill="hold"/>
                                        <p:tgtEl>
                                          <p:spTgt spid="34"/>
                                        </p:tgtEl>
                                      </p:cBhvr>
                                      <p:by x="150000" y="150000"/>
                                    </p:animScale>
                                  </p:childTnLst>
                                </p:cTn>
                              </p:par>
                              <p:par>
                                <p:cTn id="77" presetID="8" presetClass="emph" presetSubtype="0" fill="hold" nodeType="withEffect">
                                  <p:stCondLst>
                                    <p:cond delay="0"/>
                                  </p:stCondLst>
                                  <p:childTnLst>
                                    <p:animRot by="21600000">
                                      <p:cBhvr>
                                        <p:cTn id="78"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30" grpId="0" animBg="1"/>
      <p:bldP spid="30" grpId="1" animBg="1"/>
      <p:bldP spid="33" grpId="0" animBg="1"/>
      <p:bldP spid="3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3D0ECD3E-0DD3-4876-8C18-6E1138EBAC19}"/>
              </a:ext>
            </a:extLst>
          </p:cNvPr>
          <p:cNvPicPr>
            <a:picLocks noChangeAspect="1"/>
          </p:cNvPicPr>
          <p:nvPr/>
        </p:nvPicPr>
        <p:blipFill>
          <a:blip r:embed="rId6"/>
          <a:stretch>
            <a:fillRect/>
          </a:stretch>
        </p:blipFill>
        <p:spPr>
          <a:xfrm>
            <a:off x="1565912" y="1917894"/>
            <a:ext cx="8736325" cy="1383912"/>
          </a:xfrm>
          <a:prstGeom prst="rect">
            <a:avLst/>
          </a:prstGeom>
        </p:spPr>
      </p:pic>
    </p:spTree>
    <p:extLst>
      <p:ext uri="{BB962C8B-B14F-4D97-AF65-F5344CB8AC3E}">
        <p14:creationId xmlns:p14="http://schemas.microsoft.com/office/powerpoint/2010/main" val="77960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10320413" y="3905250"/>
            <a:ext cx="2033370" cy="2751304"/>
          </a:xfrm>
          <a:prstGeom prst="rect">
            <a:avLst/>
          </a:prstGeom>
        </p:spPr>
      </p:pic>
      <p:grpSp>
        <p:nvGrpSpPr>
          <p:cNvPr id="17" name="组合 295">
            <a:extLst>
              <a:ext uri="{FF2B5EF4-FFF2-40B4-BE49-F238E27FC236}">
                <a16:creationId xmlns:a16="http://schemas.microsoft.com/office/drawing/2014/main" id="{F987437D-772D-4E67-8102-1F45F2B9CDD3}"/>
              </a:ext>
            </a:extLst>
          </p:cNvPr>
          <p:cNvGrpSpPr/>
          <p:nvPr/>
        </p:nvGrpSpPr>
        <p:grpSpPr>
          <a:xfrm>
            <a:off x="4840170" y="898097"/>
            <a:ext cx="2833416" cy="827950"/>
            <a:chOff x="3976504" y="1939290"/>
            <a:chExt cx="4096068" cy="1363816"/>
          </a:xfrm>
        </p:grpSpPr>
        <p:sp>
          <p:nvSpPr>
            <p:cNvPr id="18" name="矩形: 圆角 296">
              <a:extLst>
                <a:ext uri="{FF2B5EF4-FFF2-40B4-BE49-F238E27FC236}">
                  <a16:creationId xmlns:a16="http://schemas.microsoft.com/office/drawing/2014/main" id="{B61E3638-3510-458B-A001-B5AD0183763E}"/>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19" name="矩形: 圆角 297">
              <a:extLst>
                <a:ext uri="{FF2B5EF4-FFF2-40B4-BE49-F238E27FC236}">
                  <a16:creationId xmlns:a16="http://schemas.microsoft.com/office/drawing/2014/main" id="{58186D5D-4F72-41E9-A67A-AD2176DFD20D}"/>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grpSp>
      <p:sp>
        <p:nvSpPr>
          <p:cNvPr id="20" name="TextBox 19">
            <a:extLst>
              <a:ext uri="{FF2B5EF4-FFF2-40B4-BE49-F238E27FC236}">
                <a16:creationId xmlns:a16="http://schemas.microsoft.com/office/drawing/2014/main" id="{23CE5167-B86C-42ED-9313-F7F6B7793A17}"/>
              </a:ext>
            </a:extLst>
          </p:cNvPr>
          <p:cNvSpPr txBox="1"/>
          <p:nvPr/>
        </p:nvSpPr>
        <p:spPr>
          <a:xfrm>
            <a:off x="5076550" y="982417"/>
            <a:ext cx="6162373" cy="666657"/>
          </a:xfrm>
          <a:prstGeom prst="rect">
            <a:avLst/>
          </a:prstGeom>
          <a:noFill/>
        </p:spPr>
        <p:txBody>
          <a:bodyPr wrap="square">
            <a:spAutoFit/>
          </a:bodyPr>
          <a:lstStyle/>
          <a:p>
            <a:pPr defTabSz="1218804"/>
            <a:r>
              <a:rPr lang="en-US" sz="3732" dirty="0">
                <a:solidFill>
                  <a:srgbClr val="4F81BD">
                    <a:lumMod val="50000"/>
                  </a:srgbClr>
                </a:solidFill>
                <a:effectLst>
                  <a:glow rad="63500">
                    <a:srgbClr val="F79646">
                      <a:satMod val="175000"/>
                      <a:alpha val="40000"/>
                    </a:srgbClr>
                  </a:glow>
                </a:effectLst>
                <a:latin typeface="+mj-lt"/>
              </a:rPr>
              <a:t>Nghe – </a:t>
            </a:r>
            <a:r>
              <a:rPr lang="en-US" sz="3732" dirty="0" err="1">
                <a:solidFill>
                  <a:srgbClr val="4F81BD">
                    <a:lumMod val="50000"/>
                  </a:srgbClr>
                </a:solidFill>
                <a:effectLst>
                  <a:glow rad="63500">
                    <a:srgbClr val="F79646">
                      <a:satMod val="175000"/>
                      <a:alpha val="40000"/>
                    </a:srgbClr>
                  </a:glow>
                </a:effectLst>
                <a:latin typeface="+mj-lt"/>
              </a:rPr>
              <a:t>viết</a:t>
            </a:r>
            <a:endParaRPr lang="en-US" sz="3732" dirty="0">
              <a:solidFill>
                <a:prstClr val="black"/>
              </a:solidFill>
              <a:latin typeface="+mj-lt"/>
            </a:endParaRPr>
          </a:p>
        </p:txBody>
      </p:sp>
      <p:sp>
        <p:nvSpPr>
          <p:cNvPr id="21" name="TextBox 20">
            <a:extLst>
              <a:ext uri="{FF2B5EF4-FFF2-40B4-BE49-F238E27FC236}">
                <a16:creationId xmlns:a16="http://schemas.microsoft.com/office/drawing/2014/main" id="{096A9837-6961-4D64-B9BB-4B80A6621E21}"/>
              </a:ext>
            </a:extLst>
          </p:cNvPr>
          <p:cNvSpPr txBox="1"/>
          <p:nvPr/>
        </p:nvSpPr>
        <p:spPr>
          <a:xfrm>
            <a:off x="4405163" y="1702635"/>
            <a:ext cx="6162373" cy="666657"/>
          </a:xfrm>
          <a:prstGeom prst="rect">
            <a:avLst/>
          </a:prstGeom>
          <a:noFill/>
        </p:spPr>
        <p:txBody>
          <a:bodyPr wrap="square">
            <a:spAutoFit/>
          </a:bodyPr>
          <a:lstStyle/>
          <a:p>
            <a:pPr defTabSz="1218804"/>
            <a:r>
              <a:rPr lang="en-US" sz="3732" b="1" dirty="0">
                <a:solidFill>
                  <a:prstClr val="white"/>
                </a:solidFill>
                <a:latin typeface="Calibri" panose="020F0502020204030204" pitchFamily="34" charset="0"/>
                <a:cs typeface="Calibri" panose="020F0502020204030204" pitchFamily="34" charset="0"/>
              </a:rPr>
              <a:t>Kho </a:t>
            </a:r>
            <a:r>
              <a:rPr lang="en-US" sz="3732" b="1" dirty="0" err="1">
                <a:solidFill>
                  <a:prstClr val="white"/>
                </a:solidFill>
                <a:latin typeface="Calibri" panose="020F0502020204030204" pitchFamily="34" charset="0"/>
                <a:cs typeface="Calibri" panose="020F0502020204030204" pitchFamily="34" charset="0"/>
              </a:rPr>
              <a:t>sách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của</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ông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bà</a:t>
            </a:r>
            <a:endParaRPr lang="en-US" sz="3732" dirty="0">
              <a:solidFill>
                <a:prstClr val="white"/>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2079998" y="2397751"/>
            <a:ext cx="8568952" cy="2553776"/>
          </a:xfrm>
          <a:prstGeom prst="rect">
            <a:avLst/>
          </a:prstGeom>
          <a:noFill/>
        </p:spPr>
        <p:txBody>
          <a:bodyPr wrap="square">
            <a:spAutoFit/>
          </a:bodyPr>
          <a:lstStyle/>
          <a:p>
            <a:pPr algn="just" defTabSz="1218804"/>
            <a:r>
              <a:rPr lang="vi-VN" sz="2666" dirty="0">
                <a:solidFill>
                  <a:prstClr val="white"/>
                </a:solidFill>
                <a:latin typeface="Arial" panose="020B0604020202020204" pitchFamily="34"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cũng thật kì diệu.</a:t>
            </a:r>
          </a:p>
          <a:p>
            <a:pPr algn="r" defTabSz="1218804"/>
            <a:r>
              <a:rPr lang="vi-VN" sz="2666" dirty="0">
                <a:solidFill>
                  <a:prstClr val="white"/>
                </a:solidFill>
                <a:latin typeface="Arial" panose="020B0604020202020204" pitchFamily="34" charset="0"/>
              </a:rPr>
              <a:t>(Hoàng Hà)</a:t>
            </a:r>
            <a:endParaRPr lang="en-US" sz="2666" dirty="0">
              <a:solidFill>
                <a:prstClr val="white"/>
              </a:solidFill>
              <a:latin typeface="Calibri"/>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12734" y="404630"/>
            <a:ext cx="3480441"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Kho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sách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của</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ông</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bà</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09728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ng Ǉċ có ǟất ηΗϛu sáε.  Bà κì δŪg có ηững giá sáε đầy ắp ηư</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ηưng bà có cả jŎ δo sáε ǇrΪg Ǉrí ηớ.  Tċ ǟất κíε ωϙ ηà Ūg 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Tôi</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ất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thích</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 Ūg bà.  Ban wgày, Ǉċ jải j</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đǌ 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vƞ Ūg.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BuĔ</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ǇĒ,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Ǉċ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say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ΰ</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Ή; δ</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Kho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wào</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kì</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d</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İu</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851F27F8-BB7D-4E30-8D16-8F9F77478CCF}"/>
              </a:ext>
            </a:extLst>
          </p:cNvPr>
          <p:cNvSpPr txBox="1"/>
          <p:nvPr/>
        </p:nvSpPr>
        <p:spPr>
          <a:xfrm>
            <a:off x="9591675" y="3118774"/>
            <a:ext cx="2335282" cy="461665"/>
          </a:xfrm>
          <a:prstGeom prst="rect">
            <a:avLst/>
          </a:prstGeom>
          <a:noFill/>
        </p:spPr>
        <p:txBody>
          <a:bodyPr wrap="square" rtlCol="0">
            <a:spAutoFit/>
          </a:bodyPr>
          <a:lstStyle/>
          <a:p>
            <a:pPr lvl="0" indent="361950">
              <a:spcAft>
                <a:spcPts val="500"/>
              </a:spcAft>
            </a:pP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Hoàng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矩形 36">
            <a:extLst>
              <a:ext uri="{FF2B5EF4-FFF2-40B4-BE49-F238E27FC236}">
                <a16:creationId xmlns:a16="http://schemas.microsoft.com/office/drawing/2014/main" id="{511A7498-81E3-4BCE-B105-4034C6DA4F7D}"/>
              </a:ext>
            </a:extLst>
          </p:cNvPr>
          <p:cNvSpPr/>
          <p:nvPr/>
        </p:nvSpPr>
        <p:spPr>
          <a:xfrm>
            <a:off x="2640682" y="983678"/>
            <a:ext cx="6350168" cy="847155"/>
          </a:xfrm>
          <a:prstGeom prst="rect">
            <a:avLst/>
          </a:prstGeom>
        </p:spPr>
        <p:txBody>
          <a:bodyPr wrap="square">
            <a:spAutoFit/>
            <a:scene3d>
              <a:camera prst="orthographicFront"/>
              <a:lightRig rig="threePt" dir="t"/>
            </a:scene3d>
            <a:sp3d contourW="12700"/>
          </a:bodyPr>
          <a:lstStyle/>
          <a:p>
            <a:pPr algn="ctr" defTabSz="1218804">
              <a:lnSpc>
                <a:spcPct val="120000"/>
              </a:lnSpc>
            </a:pPr>
            <a:r>
              <a:rPr lang="en-US" altLang="zh-CN" sz="4265" b="1" dirty="0" err="1">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lang="en-US" altLang="zh-CN"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 </a:t>
            </a:r>
            <a:r>
              <a:rPr lang="en-US" altLang="zh-CN" sz="4265" b="1" dirty="0" err="1">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lang="en-US" altLang="zh-CN"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lang="zh-CN" altLang="en-US"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39" name="TextBox 38">
            <a:extLst>
              <a:ext uri="{FF2B5EF4-FFF2-40B4-BE49-F238E27FC236}">
                <a16:creationId xmlns:a16="http://schemas.microsoft.com/office/drawing/2014/main" id="{5E32AD79-A2EB-425E-82DC-F58849FC9496}"/>
              </a:ext>
            </a:extLst>
          </p:cNvPr>
          <p:cNvSpPr txBox="1"/>
          <p:nvPr/>
        </p:nvSpPr>
        <p:spPr>
          <a:xfrm>
            <a:off x="2933286" y="2036285"/>
            <a:ext cx="6094119" cy="666657"/>
          </a:xfrm>
          <a:prstGeom prst="rect">
            <a:avLst/>
          </a:prstGeom>
          <a:noFill/>
        </p:spPr>
        <p:txBody>
          <a:bodyPr wrap="square">
            <a:spAutoFit/>
          </a:bodyPr>
          <a:lstStyle/>
          <a:p>
            <a:pPr algn="ctr" defTabSz="1218804"/>
            <a:r>
              <a:rPr lang="en-029" sz="3732" dirty="0" err="1">
                <a:solidFill>
                  <a:prstClr val="black"/>
                </a:solidFill>
                <a:latin typeface="Calibri"/>
                <a:ea typeface="Times New Roman" panose="02020603050405020304" pitchFamily="18" charset="0"/>
              </a:rPr>
              <a:t>Nêu</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nội</a:t>
            </a:r>
            <a:r>
              <a:rPr lang="en-029" sz="3732" dirty="0">
                <a:solidFill>
                  <a:prstClr val="black"/>
                </a:solidFill>
                <a:latin typeface="Calibri"/>
                <a:ea typeface="Times New Roman" panose="02020603050405020304" pitchFamily="18" charset="0"/>
              </a:rPr>
              <a:t> dung </a:t>
            </a:r>
            <a:r>
              <a:rPr lang="en-029" sz="3732" dirty="0" err="1">
                <a:solidFill>
                  <a:prstClr val="black"/>
                </a:solidFill>
                <a:latin typeface="Calibri"/>
                <a:ea typeface="Times New Roman" panose="02020603050405020304" pitchFamily="18" charset="0"/>
              </a:rPr>
              <a:t>của</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đoạn</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văn</a:t>
            </a:r>
            <a:r>
              <a:rPr lang="en-029" sz="3732" dirty="0">
                <a:solidFill>
                  <a:prstClr val="black"/>
                </a:solidFill>
                <a:latin typeface="Calibri"/>
                <a:ea typeface="Times New Roman" panose="02020603050405020304" pitchFamily="18" charset="0"/>
              </a:rPr>
              <a:t>.</a:t>
            </a:r>
            <a:endParaRPr lang="en-US" sz="5332" dirty="0">
              <a:solidFill>
                <a:prstClr val="black"/>
              </a:solidFill>
              <a:latin typeface="Calibri"/>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spTree>
    <p:extLst>
      <p:ext uri="{BB962C8B-B14F-4D97-AF65-F5344CB8AC3E}">
        <p14:creationId xmlns:p14="http://schemas.microsoft.com/office/powerpoint/2010/main" val="1435376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3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 calcmode="lin" valueType="num">
                                      <p:cBhvr>
                                        <p:cTn id="24" dur="1000" fill="hold"/>
                                        <p:tgtEl>
                                          <p:spTgt spid="38"/>
                                        </p:tgtEl>
                                        <p:attrNameLst>
                                          <p:attrName>style.rotation</p:attrName>
                                        </p:attrNameLst>
                                      </p:cBhvr>
                                      <p:tavLst>
                                        <p:tav tm="0">
                                          <p:val>
                                            <p:fltVal val="90"/>
                                          </p:val>
                                        </p:tav>
                                        <p:tav tm="100000">
                                          <p:val>
                                            <p:fltVal val="0"/>
                                          </p:val>
                                        </p:tav>
                                      </p:tavLst>
                                    </p:anim>
                                    <p:animEffect transition="in" filter="fade">
                                      <p:cBhvr>
                                        <p:cTn id="25" dur="1000"/>
                                        <p:tgtEl>
                                          <p:spTgt spid="38"/>
                                        </p:tgtEl>
                                      </p:cBhvr>
                                    </p:animEffect>
                                  </p:childTnLst>
                                </p:cTn>
                              </p:par>
                            </p:childTnLst>
                          </p:cTn>
                        </p:par>
                        <p:par>
                          <p:cTn id="26" fill="hold">
                            <p:stCondLst>
                              <p:cond delay="175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style.rotation</p:attrName>
                                        </p:attrNameLst>
                                      </p:cBhvr>
                                      <p:tavLst>
                                        <p:tav tm="0">
                                          <p:val>
                                            <p:fltVal val="90"/>
                                          </p:val>
                                        </p:tav>
                                        <p:tav tm="100000">
                                          <p:val>
                                            <p:fltVal val="0"/>
                                          </p:val>
                                        </p:tav>
                                      </p:tavLst>
                                    </p:anim>
                                    <p:animEffect transition="in" filter="fade">
                                      <p:cBhvr>
                                        <p:cTn id="3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771832" cy="4344002"/>
          </a:xfrm>
          <a:prstGeom prst="rect">
            <a:avLst/>
          </a:prstGeom>
          <a:effectLst>
            <a:outerShdw blurRad="63500" sx="102000" sy="102000" algn="ctr" rotWithShape="0">
              <a:prstClr val="black">
                <a:alpha val="40000"/>
              </a:prstClr>
            </a:outerShdw>
          </a:effectLst>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1571625" y="2036285"/>
            <a:ext cx="8743950" cy="2389629"/>
          </a:xfrm>
          <a:prstGeom prst="rect">
            <a:avLst/>
          </a:prstGeom>
          <a:noFill/>
        </p:spPr>
        <p:txBody>
          <a:bodyPr wrap="square">
            <a:spAutoFit/>
          </a:bodyPr>
          <a:lstStyle/>
          <a:p>
            <a:pPr algn="ctr" defTabSz="1218804">
              <a:defRPr/>
            </a:pPr>
            <a:r>
              <a:rPr lang="vi-VN" sz="3732" dirty="0">
                <a:solidFill>
                  <a:prstClr val="black"/>
                </a:solidFill>
                <a:latin typeface="Calibri"/>
                <a:ea typeface="Times New Roman" panose="02020603050405020304" pitchFamily="18" charset="0"/>
              </a:rPr>
              <a:t>Đoạn văn viết về cảm nhận của bạn nh</a:t>
            </a:r>
            <a:r>
              <a:rPr lang="en-US" sz="3732" dirty="0">
                <a:solidFill>
                  <a:prstClr val="black"/>
                </a:solidFill>
                <a:latin typeface="Calibri"/>
                <a:ea typeface="Times New Roman" panose="02020603050405020304" pitchFamily="18" charset="0"/>
              </a:rPr>
              <a:t>ỏ</a:t>
            </a:r>
            <a:r>
              <a:rPr lang="vi-VN" sz="3732" dirty="0">
                <a:solidFill>
                  <a:prstClr val="black"/>
                </a:solidFill>
                <a:latin typeface="Calibri"/>
                <a:ea typeface="Times New Roman" panose="02020603050405020304" pitchFamily="18" charset="0"/>
              </a:rPr>
              <a:t> khi được đọc sách cùng ông bà và nghe truyện của bà. Bạn nhỏ cảm thấy  cả một thế giới kì diệu được mở ra nhờ những kho sách đó.</a:t>
            </a:r>
            <a:endParaRPr lang="en-US" sz="5332" dirty="0">
              <a:solidFill>
                <a:prstClr val="black"/>
              </a:solidFill>
              <a:latin typeface="Calibri"/>
            </a:endParaRPr>
          </a:p>
        </p:txBody>
      </p:sp>
      <p:pic>
        <p:nvPicPr>
          <p:cNvPr id="8" name="图片 45">
            <a:extLst>
              <a:ext uri="{FF2B5EF4-FFF2-40B4-BE49-F238E27FC236}">
                <a16:creationId xmlns:a16="http://schemas.microsoft.com/office/drawing/2014/main" id="{0E100FE6-7E3F-4328-A29D-DF4E6C7B6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38" y="4392748"/>
            <a:ext cx="2872787" cy="2465252"/>
          </a:xfrm>
          <a:prstGeom prst="rect">
            <a:avLst/>
          </a:prstGeom>
        </p:spPr>
      </p:pic>
      <p:pic>
        <p:nvPicPr>
          <p:cNvPr id="10" name="图片 18">
            <a:extLst>
              <a:ext uri="{FF2B5EF4-FFF2-40B4-BE49-F238E27FC236}">
                <a16:creationId xmlns:a16="http://schemas.microsoft.com/office/drawing/2014/main" id="{491EC4DE-03DA-4150-91CB-B6B3C4D66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8425" y="4229912"/>
            <a:ext cx="4443629" cy="2628089"/>
          </a:xfrm>
          <a:prstGeom prst="rect">
            <a:avLst/>
          </a:prstGeom>
        </p:spPr>
      </p:pic>
      <p:pic>
        <p:nvPicPr>
          <p:cNvPr id="2" name="Picture 1">
            <a:extLst>
              <a:ext uri="{FF2B5EF4-FFF2-40B4-BE49-F238E27FC236}">
                <a16:creationId xmlns:a16="http://schemas.microsoft.com/office/drawing/2014/main" id="{E444B710-6F44-4177-94D7-119F3A4F9AB3}"/>
              </a:ext>
            </a:extLst>
          </p:cNvPr>
          <p:cNvPicPr>
            <a:picLocks noChangeAspect="1"/>
          </p:cNvPicPr>
          <p:nvPr/>
        </p:nvPicPr>
        <p:blipFill>
          <a:blip r:embed="rId8"/>
          <a:stretch>
            <a:fillRect/>
          </a:stretch>
        </p:blipFill>
        <p:spPr>
          <a:xfrm>
            <a:off x="1887888" y="1017601"/>
            <a:ext cx="8035224" cy="1146147"/>
          </a:xfrm>
          <a:prstGeom prst="rect">
            <a:avLst/>
          </a:prstGeom>
        </p:spPr>
      </p:pic>
    </p:spTree>
    <p:extLst>
      <p:ext uri="{BB962C8B-B14F-4D97-AF65-F5344CB8AC3E}">
        <p14:creationId xmlns:p14="http://schemas.microsoft.com/office/powerpoint/2010/main" val="24661137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13" name="TextBox 12">
            <a:extLst>
              <a:ext uri="{FF2B5EF4-FFF2-40B4-BE49-F238E27FC236}">
                <a16:creationId xmlns:a16="http://schemas.microsoft.com/office/drawing/2014/main" id="{77A28C02-A40F-4EB3-87D1-5B809EBCE509}"/>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mj-lt"/>
              </a:rPr>
              <a:t>Luyện</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từ</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khó</a:t>
            </a:r>
            <a:endParaRPr lang="en-US" sz="6000" dirty="0">
              <a:solidFill>
                <a:srgbClr val="4F81BD">
                  <a:lumMod val="50000"/>
                </a:srgbClr>
              </a:solidFill>
              <a:effectLst>
                <a:glow rad="63500">
                  <a:srgbClr val="F79646">
                    <a:satMod val="175000"/>
                    <a:alpha val="40000"/>
                  </a:srgbClr>
                </a:glow>
              </a:effectLst>
              <a:latin typeface="+mj-lt"/>
            </a:endParaRPr>
          </a:p>
        </p:txBody>
      </p:sp>
    </p:spTree>
    <p:extLst>
      <p:ext uri="{BB962C8B-B14F-4D97-AF65-F5344CB8AC3E}">
        <p14:creationId xmlns:p14="http://schemas.microsoft.com/office/powerpoint/2010/main" val="2201827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728</Words>
  <Application>Microsoft Office PowerPoint</Application>
  <PresentationFormat>Widescreen</PresentationFormat>
  <Paragraphs>101</Paragraphs>
  <Slides>26</Slides>
  <Notes>20</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26</vt:i4>
      </vt:variant>
    </vt:vector>
  </HeadingPairs>
  <TitlesOfParts>
    <vt:vector size="44" baseType="lpstr">
      <vt:lpstr>Gloria Hallelujah</vt:lpstr>
      <vt:lpstr>iCiel Crocante</vt:lpstr>
      <vt:lpstr>zihun35hao-jindianyahei</vt:lpstr>
      <vt:lpstr>字魂59号-创粗黑</vt:lpstr>
      <vt:lpstr>字魂70号-灵悦黑体</vt:lpstr>
      <vt:lpstr>Arial</vt:lpstr>
      <vt:lpstr>Arial-Rounded</vt:lpstr>
      <vt:lpstr>Calibri</vt:lpstr>
      <vt:lpstr>Calibri Light</vt:lpstr>
      <vt:lpstr>Coiny</vt:lpstr>
      <vt:lpstr>HP001 4 hàng</vt:lpstr>
      <vt:lpstr>HP001 5 hàng</vt:lpstr>
      <vt:lpstr>SVN-Hole Hearted</vt:lpstr>
      <vt:lpstr>Office 主题</vt:lpstr>
      <vt:lpstr>1_Office Theme</vt:lpstr>
      <vt:lpstr>3_Office Theme</vt:lpstr>
      <vt:lpstr>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2022-09-16T23:48:56Z</dcterms:created>
  <dcterms:modified xsi:type="dcterms:W3CDTF">2022-09-29T11:12:53Z</dcterms:modified>
</cp:coreProperties>
</file>