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3" r:id="rId2"/>
    <p:sldId id="457" r:id="rId3"/>
    <p:sldId id="458" r:id="rId4"/>
    <p:sldId id="415" r:id="rId5"/>
    <p:sldId id="441" r:id="rId6"/>
    <p:sldId id="411" r:id="rId7"/>
    <p:sldId id="442" r:id="rId8"/>
    <p:sldId id="459" r:id="rId9"/>
    <p:sldId id="443" r:id="rId10"/>
    <p:sldId id="448" r:id="rId11"/>
    <p:sldId id="444" r:id="rId12"/>
    <p:sldId id="450" r:id="rId13"/>
    <p:sldId id="465" r:id="rId14"/>
    <p:sldId id="453" r:id="rId15"/>
    <p:sldId id="460" r:id="rId16"/>
    <p:sldId id="461" r:id="rId17"/>
    <p:sldId id="463" r:id="rId18"/>
    <p:sldId id="464" r:id="rId19"/>
    <p:sldId id="4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4A1685-6A29-40AA-B514-3FEF882C96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53" y="0"/>
            <a:ext cx="1376175" cy="1376175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6A90F-0B94-407B-B031-6B29E7F66DA7}"/>
              </a:ext>
            </a:extLst>
          </p:cNvPr>
          <p:cNvSpPr txBox="1"/>
          <p:nvPr/>
        </p:nvSpPr>
        <p:spPr>
          <a:xfrm>
            <a:off x="3403948" y="-76587"/>
            <a:ext cx="561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" panose="02000804000000020003" pitchFamily="2" charset="0"/>
                <a:ea typeface="字魂105号-简雅黑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C00DD-5F9C-41E6-9FC9-D8C07C8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35" y="1816763"/>
            <a:ext cx="6663506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2A23E-03F0-45DB-8288-5B3FD46B0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745" y="2474234"/>
            <a:ext cx="381033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599" y="3258631"/>
            <a:ext cx="10931075" cy="2316681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ED9DA3A-0637-4999-A6AC-577337310E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-76587"/>
            <a:ext cx="1376175" cy="13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0842" y="966340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1330145" y="3221669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kể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4783260" y="3221670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cảm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8185678" y="3183422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FF00"/>
                  </a:solidFill>
                </a:rPr>
                <a:t>Câu</a:t>
              </a:r>
              <a:r>
                <a:rPr 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sz="3600" b="1" dirty="0" err="1">
                  <a:solidFill>
                    <a:srgbClr val="FFFF00"/>
                  </a:solidFill>
                </a:rPr>
                <a:t>khiến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00526" y="5178941"/>
            <a:ext cx="11509596" cy="838770"/>
            <a:chOff x="979260" y="5369623"/>
            <a:chExt cx="11509596" cy="8387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403497" y="5514262"/>
              <a:ext cx="1108535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nhắc lại công dụng của câu kể, câu cảm, câu khiến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3440392" y="86825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thiệp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24A12-9CDE-4F2F-817D-EBA9CCBE9349}"/>
              </a:ext>
            </a:extLst>
          </p:cNvPr>
          <p:cNvGrpSpPr/>
          <p:nvPr/>
        </p:nvGrpSpPr>
        <p:grpSpPr>
          <a:xfrm>
            <a:off x="628396" y="637957"/>
            <a:ext cx="2635542" cy="1276883"/>
            <a:chOff x="1225898" y="1497783"/>
            <a:chExt cx="2411087" cy="10018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38925F-8386-4732-86D1-21EF2B04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7097D-0E64-47E3-9EE1-25D4AF68D6E2}"/>
                </a:ext>
              </a:extLst>
            </p:cNvPr>
            <p:cNvSpPr txBox="1"/>
            <p:nvPr/>
          </p:nvSpPr>
          <p:spPr>
            <a:xfrm>
              <a:off x="1520792" y="1779176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kể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35DA7-91F2-426D-B406-0C7CB556659A}"/>
              </a:ext>
            </a:extLst>
          </p:cNvPr>
          <p:cNvGrpSpPr/>
          <p:nvPr/>
        </p:nvGrpSpPr>
        <p:grpSpPr>
          <a:xfrm>
            <a:off x="721623" y="2243475"/>
            <a:ext cx="2825778" cy="1276882"/>
            <a:chOff x="1225898" y="1497783"/>
            <a:chExt cx="2411087" cy="10018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EF0BAAF-1D1B-43C5-B06F-499C37B8C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1D2506-D6CC-4095-9FF5-4F6A44FDBAC9}"/>
                </a:ext>
              </a:extLst>
            </p:cNvPr>
            <p:cNvSpPr txBox="1"/>
            <p:nvPr/>
          </p:nvSpPr>
          <p:spPr>
            <a:xfrm>
              <a:off x="1505022" y="1890802"/>
              <a:ext cx="2009182" cy="50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cảm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DD3E80-4265-4493-B9EF-BB98DB66006F}"/>
              </a:ext>
            </a:extLst>
          </p:cNvPr>
          <p:cNvGrpSpPr/>
          <p:nvPr/>
        </p:nvGrpSpPr>
        <p:grpSpPr>
          <a:xfrm>
            <a:off x="664995" y="4529336"/>
            <a:ext cx="3086783" cy="1276883"/>
            <a:chOff x="1225898" y="1497783"/>
            <a:chExt cx="2411087" cy="10018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4C8CBF-0B1C-405C-9B7A-5F473A7F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98" y="1497783"/>
              <a:ext cx="2411087" cy="10018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AFC8FA-6C0D-4F51-9A50-5DED5AF2273F}"/>
                </a:ext>
              </a:extLst>
            </p:cNvPr>
            <p:cNvSpPr txBox="1"/>
            <p:nvPr/>
          </p:nvSpPr>
          <p:spPr>
            <a:xfrm>
              <a:off x="1426850" y="1785397"/>
              <a:ext cx="2009182" cy="53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khiến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BD35A-5DA0-4305-B4C7-FF4BD6193A69}"/>
              </a:ext>
            </a:extLst>
          </p:cNvPr>
          <p:cNvSpPr txBox="1"/>
          <p:nvPr/>
        </p:nvSpPr>
        <p:spPr>
          <a:xfrm>
            <a:off x="3451025" y="2601365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A, </a:t>
            </a:r>
            <a:r>
              <a:rPr lang="en-US" sz="3200" dirty="0" err="1">
                <a:solidFill>
                  <a:srgbClr val="000000"/>
                </a:solidFill>
              </a:rPr>
              <a:t>bố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rất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đẹp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nữa</a:t>
            </a:r>
            <a:r>
              <a:rPr lang="en-US" sz="3200" dirty="0">
                <a:solidFill>
                  <a:srgbClr val="000000"/>
                </a:solidFill>
              </a:rPr>
              <a:t> ạ!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96B06-3918-4CAF-9C96-4CE314412D3D}"/>
              </a:ext>
            </a:extLst>
          </p:cNvPr>
          <p:cNvSpPr txBox="1"/>
          <p:nvPr/>
        </p:nvSpPr>
        <p:spPr>
          <a:xfrm>
            <a:off x="3666782" y="4820583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xóa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dòng</a:t>
            </a:r>
            <a:r>
              <a:rPr lang="en-US" sz="3200" dirty="0">
                <a:solidFill>
                  <a:srgbClr val="000000"/>
                </a:solidFill>
              </a:rPr>
              <a:t> “</a:t>
            </a:r>
            <a:r>
              <a:rPr lang="en-US" sz="3200" dirty="0" err="1">
                <a:solidFill>
                  <a:srgbClr val="000000"/>
                </a:solidFill>
              </a:rPr>
              <a:t>Nấu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ăn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ngon</a:t>
            </a:r>
            <a:r>
              <a:rPr lang="en-US" sz="3200" dirty="0">
                <a:solidFill>
                  <a:srgbClr val="000000"/>
                </a:solidFill>
              </a:rPr>
              <a:t>” </a:t>
            </a:r>
            <a:r>
              <a:rPr lang="en-US" sz="3200" dirty="0" err="1">
                <a:solidFill>
                  <a:srgbClr val="000000"/>
                </a:solidFill>
              </a:rPr>
              <a:t>đi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chị</a:t>
            </a:r>
            <a:r>
              <a:rPr lang="en-US" sz="32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9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DD9D4-6C17-44FC-888F-252FCB0FFBAD}"/>
              </a:ext>
            </a:extLst>
          </p:cNvPr>
          <p:cNvSpPr txBox="1"/>
          <p:nvPr/>
        </p:nvSpPr>
        <p:spPr>
          <a:xfrm>
            <a:off x="1235465" y="806376"/>
            <a:ext cx="10013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altLang="en-US" sz="4000" b="1" dirty="0">
                <a:solidFill>
                  <a:srgbClr val="0158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869925" y="1360968"/>
            <a:ext cx="4722801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1189" y="4018426"/>
            <a:ext cx="1702896" cy="28263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1435159" y="2540607"/>
            <a:ext cx="389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dựa vào câu khiến đã xác định được ở bài tập trước để nêu dấu hiệu.</a:t>
            </a:r>
          </a:p>
        </p:txBody>
      </p:sp>
      <p:pic>
        <p:nvPicPr>
          <p:cNvPr id="43" name="图片 8">
            <a:extLst>
              <a:ext uri="{FF2B5EF4-FFF2-40B4-BE49-F238E27FC236}">
                <a16:creationId xmlns:a16="http://schemas.microsoft.com/office/drawing/2014/main" id="{CD501988-822D-46FD-A26A-5A95A82B0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147682" y="1517576"/>
            <a:ext cx="7145766" cy="397945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7616996-F376-4B79-B486-C968D023EC51}"/>
              </a:ext>
            </a:extLst>
          </p:cNvPr>
          <p:cNvSpPr txBox="1"/>
          <p:nvPr/>
        </p:nvSpPr>
        <p:spPr>
          <a:xfrm>
            <a:off x="5679607" y="2446730"/>
            <a:ext cx="6076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khiến có dấu hiệu nhận biết là</a:t>
            </a: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 thúc bằng dấu chấm than.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Dùng để đưa ra yêu cầu đối với người khác.</a:t>
            </a: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-THANH-XO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hãy, đứng, chớ, đi, thôi, nào, nhé  để đặt câu khiến trong mỗi tình huống dưới đây: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6" name="组合 24">
            <a:extLst>
              <a:ext uri="{FF2B5EF4-FFF2-40B4-BE49-F238E27FC236}">
                <a16:creationId xmlns:a16="http://schemas.microsoft.com/office/drawing/2014/main" id="{3BBF6DFF-4E2B-4D82-A768-6025B480DF77}"/>
              </a:ext>
            </a:extLst>
          </p:cNvPr>
          <p:cNvGrpSpPr/>
          <p:nvPr/>
        </p:nvGrpSpPr>
        <p:grpSpPr>
          <a:xfrm>
            <a:off x="463147" y="1265615"/>
            <a:ext cx="4881214" cy="3857970"/>
            <a:chOff x="834836" y="1602709"/>
            <a:chExt cx="3657600" cy="3448050"/>
          </a:xfrm>
        </p:grpSpPr>
        <p:grpSp>
          <p:nvGrpSpPr>
            <p:cNvPr id="7" name="组合 3">
              <a:extLst>
                <a:ext uri="{FF2B5EF4-FFF2-40B4-BE49-F238E27FC236}">
                  <a16:creationId xmlns:a16="http://schemas.microsoft.com/office/drawing/2014/main" id="{310FEF8B-BF02-46C6-8956-CECBFCCF26C2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2" name="泪滴形 4">
                <a:extLst>
                  <a:ext uri="{FF2B5EF4-FFF2-40B4-BE49-F238E27FC236}">
                    <a16:creationId xmlns:a16="http://schemas.microsoft.com/office/drawing/2014/main" id="{3F5DE028-C0F7-456F-AEC1-9816B840587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泪滴形 5">
                <a:extLst>
                  <a:ext uri="{FF2B5EF4-FFF2-40B4-BE49-F238E27FC236}">
                    <a16:creationId xmlns:a16="http://schemas.microsoft.com/office/drawing/2014/main" id="{933F631E-1720-48E2-8E36-BD1D7F0C10D3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" name="组合 10">
              <a:extLst>
                <a:ext uri="{FF2B5EF4-FFF2-40B4-BE49-F238E27FC236}">
                  <a16:creationId xmlns:a16="http://schemas.microsoft.com/office/drawing/2014/main" id="{499AC872-2573-4796-8AF9-65AB717092EB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9" name="任意多边形: 形状 6">
                <a:extLst>
                  <a:ext uri="{FF2B5EF4-FFF2-40B4-BE49-F238E27FC236}">
                    <a16:creationId xmlns:a16="http://schemas.microsoft.com/office/drawing/2014/main" id="{1360102F-820E-4F07-A08E-26AF8831C4F4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" name="任意多边形: 形状 7">
                <a:extLst>
                  <a:ext uri="{FF2B5EF4-FFF2-40B4-BE49-F238E27FC236}">
                    <a16:creationId xmlns:a16="http://schemas.microsoft.com/office/drawing/2014/main" id="{4FE8F3BD-3C7E-4F3A-85BB-451A9326229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任意多边形: 形状 8">
                <a:extLst>
                  <a:ext uri="{FF2B5EF4-FFF2-40B4-BE49-F238E27FC236}">
                    <a16:creationId xmlns:a16="http://schemas.microsoft.com/office/drawing/2014/main" id="{37988E47-98A4-4FA1-BABA-BC5B36A1B96A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85D64078-D10A-4471-B176-A6E42A214D4D}"/>
              </a:ext>
            </a:extLst>
          </p:cNvPr>
          <p:cNvGrpSpPr/>
          <p:nvPr/>
        </p:nvGrpSpPr>
        <p:grpSpPr>
          <a:xfrm>
            <a:off x="5362952" y="1196161"/>
            <a:ext cx="6354097" cy="4996548"/>
            <a:chOff x="7460470" y="2161478"/>
            <a:chExt cx="3657600" cy="3562129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7CE322E7-2DEB-48C3-95A3-C62097A4EBB9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0" name="泪滴形 4">
                <a:extLst>
                  <a:ext uri="{FF2B5EF4-FFF2-40B4-BE49-F238E27FC236}">
                    <a16:creationId xmlns:a16="http://schemas.microsoft.com/office/drawing/2014/main" id="{AAD51A73-91B5-4D31-800D-A1C240ED477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泪滴形 5">
                <a:extLst>
                  <a:ext uri="{FF2B5EF4-FFF2-40B4-BE49-F238E27FC236}">
                    <a16:creationId xmlns:a16="http://schemas.microsoft.com/office/drawing/2014/main" id="{82B16CA8-F4F8-4F21-8715-71676C30699E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6" name="组合 14">
              <a:extLst>
                <a:ext uri="{FF2B5EF4-FFF2-40B4-BE49-F238E27FC236}">
                  <a16:creationId xmlns:a16="http://schemas.microsoft.com/office/drawing/2014/main" id="{58CBB0B5-A27D-4250-B6E9-117AD1988224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7" name="任意多边形: 形状 15">
                <a:extLst>
                  <a:ext uri="{FF2B5EF4-FFF2-40B4-BE49-F238E27FC236}">
                    <a16:creationId xmlns:a16="http://schemas.microsoft.com/office/drawing/2014/main" id="{202080DC-1FF9-407B-A7B0-11142FFFFE40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6">
                <a:extLst>
                  <a:ext uri="{FF2B5EF4-FFF2-40B4-BE49-F238E27FC236}">
                    <a16:creationId xmlns:a16="http://schemas.microsoft.com/office/drawing/2014/main" id="{05721B67-1797-4267-A63D-B36D4C9BF32D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任意多边形: 形状 17">
                <a:extLst>
                  <a:ext uri="{FF2B5EF4-FFF2-40B4-BE49-F238E27FC236}">
                    <a16:creationId xmlns:a16="http://schemas.microsoft.com/office/drawing/2014/main" id="{5864B1A9-3A17-42D9-BF03-3A91576F866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 w="12700" cap="flat" cmpd="sng" algn="ctr">
                <a:solidFill>
                  <a:srgbClr val="A64F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id="{E5D0184F-999A-4D9E-ABAB-E8600592C5FF}"/>
              </a:ext>
            </a:extLst>
          </p:cNvPr>
          <p:cNvGrpSpPr/>
          <p:nvPr/>
        </p:nvGrpSpPr>
        <p:grpSpPr>
          <a:xfrm>
            <a:off x="3789812" y="14374"/>
            <a:ext cx="4565789" cy="1700658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Ví</a:t>
            </a:r>
            <a:r>
              <a:rPr lang="en-US" sz="6000" dirty="0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dụ</a:t>
            </a:r>
            <a:endParaRPr lang="vi-VN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BE219-31DD-4135-B811-D54A1E3A02DD}"/>
              </a:ext>
            </a:extLst>
          </p:cNvPr>
          <p:cNvSpPr txBox="1"/>
          <p:nvPr/>
        </p:nvSpPr>
        <p:spPr>
          <a:xfrm>
            <a:off x="720508" y="2329930"/>
            <a:ext cx="42850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bố mẹ cho về thăm quê</a:t>
            </a:r>
            <a:r>
              <a:rPr lang="en-US" sz="400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ED7D31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7AE80C-7472-468C-A15E-E5C934B1D410}"/>
              </a:ext>
            </a:extLst>
          </p:cNvPr>
          <p:cNvSpPr txBox="1"/>
          <p:nvPr/>
        </p:nvSpPr>
        <p:spPr>
          <a:xfrm>
            <a:off x="6196149" y="2890182"/>
            <a:ext cx="49000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vi-VN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 mẹ cho con về quê thăm ông bà nhé!</a:t>
            </a: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B3E36A33-06E0-4AA9-AC17-3A0787C2D8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D466B48-2777-4E22-A220-FC1DFBEF3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6A782DC-128B-4A49-9B0D-A65A8F08243B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15804ED-2542-4379-808F-8C8DC0864F5E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FC1548-8975-4B95-87FA-6E183378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em">
            <a:hlinkClick r:id="" action="ppaction://media"/>
            <a:extLst>
              <a:ext uri="{FF2B5EF4-FFF2-40B4-BE49-F238E27FC236}">
                <a16:creationId xmlns:a16="http://schemas.microsoft.com/office/drawing/2014/main" id="{4E51AED6-6495-4386-821B-AD46B1F53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9E7AA3-8B7B-4621-A499-66E6AEB60D7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5" y="5481825"/>
            <a:ext cx="1376175" cy="137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615609" y="1860698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đọc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đoạn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thơ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Thảo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chỉ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đặc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6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điểm</a:t>
            </a:r>
            <a:r>
              <a:rPr lang="en-029" sz="36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Có một giờ Văn như thế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Lớp em im phắc lặng nghe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Bài “Mẹ vắng nhà ngày bão”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297615" y="2502598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nghĩ đến mẹ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Dịu dàng, đảm đang, tần tảo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Ai cũng thương thương bố mình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52524A-545D-4CE5-8870-1685B7F1596F}"/>
              </a:ext>
            </a:extLst>
          </p:cNvPr>
          <p:cNvCxnSpPr>
            <a:cxnSpLocks/>
          </p:cNvCxnSpPr>
          <p:nvPr/>
        </p:nvCxnSpPr>
        <p:spPr>
          <a:xfrm>
            <a:off x="6390167" y="3420029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7D7E2B-B701-479F-8D44-5E52D9A1ABCF}"/>
              </a:ext>
            </a:extLst>
          </p:cNvPr>
          <p:cNvCxnSpPr>
            <a:cxnSpLocks/>
          </p:cNvCxnSpPr>
          <p:nvPr/>
        </p:nvCxnSpPr>
        <p:spPr>
          <a:xfrm>
            <a:off x="8070111" y="3420029"/>
            <a:ext cx="14460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FE40F-7CB5-43B2-8897-DA5E1F08E5D0}"/>
              </a:ext>
            </a:extLst>
          </p:cNvPr>
          <p:cNvCxnSpPr>
            <a:cxnSpLocks/>
          </p:cNvCxnSpPr>
          <p:nvPr/>
        </p:nvCxnSpPr>
        <p:spPr>
          <a:xfrm>
            <a:off x="9771320" y="3429000"/>
            <a:ext cx="11057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CC3987-A1C3-4DE5-A533-98268DDF0245}"/>
              </a:ext>
            </a:extLst>
          </p:cNvPr>
          <p:cNvCxnSpPr>
            <a:cxnSpLocks/>
          </p:cNvCxnSpPr>
          <p:nvPr/>
        </p:nvCxnSpPr>
        <p:spPr>
          <a:xfrm>
            <a:off x="6390167" y="4254685"/>
            <a:ext cx="1318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525</Words>
  <Application>Microsoft Office PowerPoint</Application>
  <PresentationFormat>Widescreen</PresentationFormat>
  <Paragraphs>71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Coiny</vt:lpstr>
      <vt:lpstr>等线</vt:lpstr>
      <vt:lpstr>SVN-SAF</vt:lpstr>
      <vt:lpstr>SVN-Shintia Script</vt:lpstr>
      <vt:lpstr>Times New Roman</vt:lpstr>
      <vt:lpstr>Wingdings</vt:lpstr>
      <vt:lpstr>字魂105号-简雅黑</vt:lpstr>
      <vt:lpstr>字魂115号-刀刀体</vt:lpstr>
      <vt:lpstr>字魂55号-龙吟手书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2022-07-28T23:11:30Z</dcterms:created>
  <dcterms:modified xsi:type="dcterms:W3CDTF">2022-11-05T00:58:21Z</dcterms:modified>
</cp:coreProperties>
</file>