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Lst>
  <p:notesMasterIdLst>
    <p:notesMasterId r:id="rId23"/>
  </p:notesMasterIdLst>
  <p:sldIdLst>
    <p:sldId id="378" r:id="rId4"/>
    <p:sldId id="379" r:id="rId5"/>
    <p:sldId id="370" r:id="rId6"/>
    <p:sldId id="259" r:id="rId7"/>
    <p:sldId id="268" r:id="rId8"/>
    <p:sldId id="367" r:id="rId9"/>
    <p:sldId id="368" r:id="rId10"/>
    <p:sldId id="371" r:id="rId11"/>
    <p:sldId id="372" r:id="rId12"/>
    <p:sldId id="373" r:id="rId13"/>
    <p:sldId id="369" r:id="rId14"/>
    <p:sldId id="285" r:id="rId15"/>
    <p:sldId id="366" r:id="rId16"/>
    <p:sldId id="270" r:id="rId17"/>
    <p:sldId id="374" r:id="rId18"/>
    <p:sldId id="377" r:id="rId19"/>
    <p:sldId id="375" r:id="rId20"/>
    <p:sldId id="376" r:id="rId21"/>
    <p:sldId id="3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22/11/2024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9</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8B5D8B59-F0B3-4850-ACB2-D848F8B2075D}" type="slidenum">
              <a:rPr lang="en-US" smtClean="0"/>
              <a:t>14</a:t>
            </a:fld>
            <a:endParaRPr lang="en-US"/>
          </a:p>
        </p:txBody>
      </p:sp>
    </p:spTree>
    <p:extLst>
      <p:ext uri="{BB962C8B-B14F-4D97-AF65-F5344CB8AC3E}">
        <p14:creationId xmlns:p14="http://schemas.microsoft.com/office/powerpoint/2010/main" val="42786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8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76" Type="http://schemas.openxmlformats.org/officeDocument/2006/relationships/slideLayout" Target="../slideLayouts/slideLayout78.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7" Type="http://schemas.openxmlformats.org/officeDocument/2006/relationships/slideLayout" Target="../slideLayouts/slideLayout9.xml"/><Relationship Id="rId71" Type="http://schemas.openxmlformats.org/officeDocument/2006/relationships/slideLayout" Target="../slideLayouts/slideLayout73.xml"/><Relationship Id="rId92" Type="http://schemas.openxmlformats.org/officeDocument/2006/relationships/image" Target="../media/image1.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87" Type="http://schemas.openxmlformats.org/officeDocument/2006/relationships/slideLayout" Target="../slideLayouts/slideLayout89.xml"/><Relationship Id="rId5" Type="http://schemas.openxmlformats.org/officeDocument/2006/relationships/slideLayout" Target="../slideLayouts/slideLayout7.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90" Type="http://schemas.openxmlformats.org/officeDocument/2006/relationships/slideLayout" Target="../slideLayouts/slideLayout92.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76" Type="http://schemas.openxmlformats.org/officeDocument/2006/relationships/slideLayout" Target="../slideLayouts/slideLayout168.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66" Type="http://schemas.openxmlformats.org/officeDocument/2006/relationships/slideLayout" Target="../slideLayouts/slideLayout158.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87" Type="http://schemas.openxmlformats.org/officeDocument/2006/relationships/slideLayout" Target="../slideLayouts/slideLayout179.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90" Type="http://schemas.openxmlformats.org/officeDocument/2006/relationships/slideLayout" Target="../slideLayouts/slideLayout182.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91" Type="http://schemas.openxmlformats.org/officeDocument/2006/relationships/theme" Target="../theme/theme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1054DFC-4D37-4CCC-B383-311FBF4DCFC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80930" y="324678"/>
            <a:ext cx="1320778" cy="1320778"/>
          </a:xfrm>
          <a:prstGeom prst="rect">
            <a:avLst/>
          </a:prstGeom>
        </p:spPr>
      </p:pic>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800E45E-C608-4257-96D0-9E35558A10E5}"/>
              </a:ext>
            </a:extLst>
          </p:cNvPr>
          <p:cNvPicPr>
            <a:picLocks noChangeAspect="1"/>
          </p:cNvPicPr>
          <p:nvPr userDrawn="1"/>
        </p:nvPicPr>
        <p:blipFill>
          <a:blip r:embed="rId92" cstate="hqprint">
            <a:extLst>
              <a:ext uri="{28A0092B-C50C-407E-A947-70E740481C1C}">
                <a14:useLocalDpi xmlns:a14="http://schemas.microsoft.com/office/drawing/2010/main" val="0"/>
              </a:ext>
            </a:extLst>
          </a:blip>
          <a:stretch>
            <a:fillRect/>
          </a:stretch>
        </p:blipFill>
        <p:spPr>
          <a:xfrm>
            <a:off x="-1480930" y="324678"/>
            <a:ext cx="1320778" cy="1320778"/>
          </a:xfrm>
          <a:prstGeom prst="rect">
            <a:avLst/>
          </a:prstGeom>
        </p:spPr>
      </p:pic>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 id="2147483753"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9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9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E51F8BE4-4471-4971-812B-202927E548DD}"/>
              </a:ext>
            </a:extLst>
          </p:cNvPr>
          <p:cNvPicPr>
            <a:picLocks noChangeAspect="1"/>
          </p:cNvPicPr>
          <p:nvPr/>
        </p:nvPicPr>
        <p:blipFill>
          <a:blip r:embed="rId3"/>
          <a:stretch>
            <a:fillRect/>
          </a:stretch>
        </p:blipFill>
        <p:spPr>
          <a:xfrm>
            <a:off x="5446068" y="1104548"/>
            <a:ext cx="6285521" cy="3103133"/>
          </a:xfrm>
          <a:prstGeom prst="rect">
            <a:avLst/>
          </a:prstGeom>
        </p:spPr>
      </p:pic>
      <p:pic>
        <p:nvPicPr>
          <p:cNvPr id="15"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89E0F6EE-4BA1-4FCE-8C20-69E77375B2DA}"/>
              </a:ext>
            </a:extLst>
          </p:cNvPr>
          <p:cNvPicPr>
            <a:picLocks noChangeAspect="1"/>
          </p:cNvPicPr>
          <p:nvPr/>
        </p:nvPicPr>
        <p:blipFill rotWithShape="1">
          <a:blip r:embed="rId4"/>
          <a:srcRect t="19122" b="25793"/>
          <a:stretch/>
        </p:blipFill>
        <p:spPr>
          <a:xfrm flipH="1">
            <a:off x="233008" y="3875315"/>
            <a:ext cx="3827649" cy="2982686"/>
          </a:xfrm>
          <a:prstGeom prst="rect">
            <a:avLst/>
          </a:prstGeom>
        </p:spPr>
      </p:pic>
    </p:spTree>
    <p:extLst>
      <p:ext uri="{BB962C8B-B14F-4D97-AF65-F5344CB8AC3E}">
        <p14:creationId xmlns:p14="http://schemas.microsoft.com/office/powerpoint/2010/main" val="215321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23814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383514"/>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CD2A9A9D-8C61-49F7-80AF-EBB77E351B1A}"/>
              </a:ext>
            </a:extLst>
          </p:cNvPr>
          <p:cNvPicPr>
            <a:picLocks noChangeAspect="1"/>
          </p:cNvPicPr>
          <p:nvPr/>
        </p:nvPicPr>
        <p:blipFill>
          <a:blip r:embed="rId4"/>
          <a:stretch>
            <a:fillRect/>
          </a:stretch>
        </p:blipFill>
        <p:spPr>
          <a:xfrm>
            <a:off x="7526439" y="1731148"/>
            <a:ext cx="4644151" cy="3084100"/>
          </a:xfrm>
          <a:prstGeom prst="rect">
            <a:avLst/>
          </a:prstGeom>
        </p:spPr>
      </p:pic>
    </p:spTree>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2</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DA373730-D700-4973-9361-4987BA0E4242}"/>
              </a:ext>
            </a:extLst>
          </p:cNvPr>
          <p:cNvPicPr>
            <a:picLocks noChangeAspect="1"/>
          </p:cNvPicPr>
          <p:nvPr/>
        </p:nvPicPr>
        <p:blipFill>
          <a:blip r:embed="rId4"/>
          <a:stretch>
            <a:fillRect/>
          </a:stretch>
        </p:blipFill>
        <p:spPr>
          <a:xfrm>
            <a:off x="519880" y="4472385"/>
            <a:ext cx="7974259" cy="1627773"/>
          </a:xfrm>
          <a:prstGeom prst="rect">
            <a:avLst/>
          </a:prstGeom>
        </p:spPr>
      </p:pic>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825A84-402E-4838-B710-869F5C4BFD90}"/>
              </a:ext>
            </a:extLst>
          </p:cNvPr>
          <p:cNvSpPr/>
          <p:nvPr/>
        </p:nvSpPr>
        <p:spPr>
          <a:xfrm>
            <a:off x="1" y="0"/>
            <a:ext cx="12206448" cy="6905503"/>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文本框 5">
            <a:extLst>
              <a:ext uri="{FF2B5EF4-FFF2-40B4-BE49-F238E27FC236}">
                <a16:creationId xmlns:a16="http://schemas.microsoft.com/office/drawing/2014/main" id="{7755CB5D-DB8B-435B-9758-89C228B27254}"/>
              </a:ext>
            </a:extLst>
          </p:cNvPr>
          <p:cNvSpPr txBox="1"/>
          <p:nvPr/>
        </p:nvSpPr>
        <p:spPr>
          <a:xfrm>
            <a:off x="3099856" y="207622"/>
            <a:ext cx="7978832"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defTabSz="457200" fontAlgn="ctr">
              <a:defRPr/>
            </a:pPr>
            <a:r>
              <a:rPr lang="vi-VN" sz="4000" dirty="0">
                <a:solidFill>
                  <a:srgbClr val="F40653"/>
                </a:solidFill>
                <a:latin typeface="Calibri" panose="020F0502020204030204" pitchFamily="34" charset="0"/>
                <a:cs typeface="Calibri" panose="020F0502020204030204" pitchFamily="34" charset="0"/>
              </a:rPr>
              <a:t>Viết đoạn văn tả ngôi nhà của em.</a:t>
            </a:r>
          </a:p>
        </p:txBody>
      </p:sp>
      <p:pic>
        <p:nvPicPr>
          <p:cNvPr id="28" name="Picture 27" descr="A picture containing text, vector graphics&#10;&#10;Description automatically generated">
            <a:extLst>
              <a:ext uri="{FF2B5EF4-FFF2-40B4-BE49-F238E27FC236}">
                <a16:creationId xmlns:a16="http://schemas.microsoft.com/office/drawing/2014/main" id="{0B914596-7F56-4913-9567-FE2FD07BF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36" t="17419" r="24695" b="24946"/>
          <a:stretch/>
        </p:blipFill>
        <p:spPr>
          <a:xfrm>
            <a:off x="2486049" y="213873"/>
            <a:ext cx="613806" cy="640080"/>
          </a:xfrm>
          <a:prstGeom prst="rect">
            <a:avLst/>
          </a:prstGeom>
        </p:spPr>
      </p:pic>
      <p:sp>
        <p:nvSpPr>
          <p:cNvPr id="2" name="TextBox 1">
            <a:extLst>
              <a:ext uri="{FF2B5EF4-FFF2-40B4-BE49-F238E27FC236}">
                <a16:creationId xmlns:a16="http://schemas.microsoft.com/office/drawing/2014/main" id="{AEFDB8E9-55DD-4718-AF20-36B86C47C8AE}"/>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1026" name="Picture 2" descr="Colorful Cartoon House on Blue Background. Illustration Stock Vector -  Illustration of landscape, grass: 60162977">
            <a:extLst>
              <a:ext uri="{FF2B5EF4-FFF2-40B4-BE49-F238E27FC236}">
                <a16:creationId xmlns:a16="http://schemas.microsoft.com/office/drawing/2014/main" id="{0CFB0BD7-56C4-41BD-B6FC-61CED1D5A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560" y="1275791"/>
            <a:ext cx="7071360" cy="51090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E707F12-3EF4-4C27-840F-5D64511DC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248" y="-12681"/>
            <a:ext cx="1542752" cy="1542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Tả</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ngôi</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nhà</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của</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26026" y="2301997"/>
            <a:ext cx="2107306" cy="1477329"/>
            <a:chOff x="8001419" y="2301997"/>
            <a:chExt cx="2107306"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01419" y="2495354"/>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10162914" y="2529305"/>
            <a:ext cx="2107306" cy="1015663"/>
            <a:chOff x="8189429" y="3216688"/>
            <a:chExt cx="1950550" cy="1015663"/>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216242" y="3291057"/>
              <a:ext cx="192373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Cảnh</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Đặc</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điểm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nổi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bật</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77F60BE5-AE90-4545-8D15-5B3EAFED3902}"/>
              </a:ext>
            </a:extLst>
          </p:cNvPr>
          <p:cNvGrpSpPr/>
          <p:nvPr/>
        </p:nvGrpSpPr>
        <p:grpSpPr>
          <a:xfrm>
            <a:off x="-58107" y="5686037"/>
            <a:ext cx="3611989" cy="1135024"/>
            <a:chOff x="9701598" y="980765"/>
            <a:chExt cx="2309003" cy="553999"/>
          </a:xfrm>
        </p:grpSpPr>
        <p:sp>
          <p:nvSpPr>
            <p:cNvPr id="48" name="Rectangle: Rounded Corners 47">
              <a:extLst>
                <a:ext uri="{FF2B5EF4-FFF2-40B4-BE49-F238E27FC236}">
                  <a16:creationId xmlns:a16="http://schemas.microsoft.com/office/drawing/2014/main"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49" name="TextBox 48">
              <a:extLst>
                <a:ext uri="{FF2B5EF4-FFF2-40B4-BE49-F238E27FC236}">
                  <a16:creationId xmlns:a16="http://schemas.microsoft.com/office/drawing/2014/main" id="{B4A2E777-4C72-4B29-8FEF-1BB28C576CE1}"/>
                </a:ext>
              </a:extLst>
            </p:cNvPr>
            <p:cNvSpPr txBox="1"/>
            <p:nvPr/>
          </p:nvSpPr>
          <p:spPr>
            <a:xfrm>
              <a:off x="9701598" y="984962"/>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rPr>
                <a:t>Bên</a:t>
              </a:r>
              <a:r>
                <a:rPr lang="en-US" sz="3200" b="0" i="0" dirty="0">
                  <a:solidFill>
                    <a:srgbClr val="000000"/>
                  </a:solidFill>
                  <a:effectLst/>
                  <a:latin typeface="OpenSans"/>
                </a:rPr>
                <a:t> </a:t>
              </a:r>
              <a:r>
                <a:rPr lang="en-US" sz="3200" b="0" i="0" dirty="0" err="1">
                  <a:solidFill>
                    <a:srgbClr val="000000"/>
                  </a:solidFill>
                  <a:effectLst/>
                  <a:latin typeface="OpenSans"/>
                </a:rPr>
                <a:t>trong</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bếp</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khách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7569D2F-137F-473B-A0A9-73E4A3CF46F4}"/>
              </a:ext>
            </a:extLst>
          </p:cNvPr>
          <p:cNvGrpSpPr/>
          <p:nvPr/>
        </p:nvGrpSpPr>
        <p:grpSpPr>
          <a:xfrm>
            <a:off x="-90649" y="4019785"/>
            <a:ext cx="4159298" cy="1085377"/>
            <a:chOff x="8521448" y="2059364"/>
            <a:chExt cx="1569690" cy="558244"/>
          </a:xfrm>
        </p:grpSpPr>
        <p:sp>
          <p:nvSpPr>
            <p:cNvPr id="52" name="Rectangle: Rounded Corners 51">
              <a:extLst>
                <a:ext uri="{FF2B5EF4-FFF2-40B4-BE49-F238E27FC236}">
                  <a16:creationId xmlns:a16="http://schemas.microsoft.com/office/drawing/2014/main"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53" name="TextBox 52">
              <a:extLst>
                <a:ext uri="{FF2B5EF4-FFF2-40B4-BE49-F238E27FC236}">
                  <a16:creationId xmlns:a16="http://schemas.microsoft.com/office/drawing/2014/main" id="{F648744E-667E-4B04-B1DB-2F44A49A37AC}"/>
                </a:ext>
              </a:extLst>
            </p:cNvPr>
            <p:cNvSpPr txBox="1"/>
            <p:nvPr/>
          </p:nvSpPr>
          <p:spPr>
            <a:xfrm>
              <a:off x="8521448" y="2063561"/>
              <a:ext cx="1569690" cy="5540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Bên ngoài (mái, tường, vách, cửa sổ</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58" name="TextBox 57">
              <a:extLst>
                <a:ext uri="{FF2B5EF4-FFF2-40B4-BE49-F238E27FC236}">
                  <a16:creationId xmlns:a16="http://schemas.microsoft.com/office/drawing/2014/main"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Tình</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cảm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em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với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2"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5"/>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386393" y="1709994"/>
            <a:ext cx="7872252" cy="4893647"/>
          </a:xfrm>
          <a:custGeom>
            <a:avLst/>
            <a:gdLst>
              <a:gd name="connsiteX0" fmla="*/ 0 w 7872252"/>
              <a:gd name="connsiteY0" fmla="*/ 0 h 4893647"/>
              <a:gd name="connsiteX1" fmla="*/ 7872252 w 7872252"/>
              <a:gd name="connsiteY1" fmla="*/ 0 h 4893647"/>
              <a:gd name="connsiteX2" fmla="*/ 7872252 w 7872252"/>
              <a:gd name="connsiteY2" fmla="*/ 4893647 h 4893647"/>
              <a:gd name="connsiteX3" fmla="*/ 0 w 7872252"/>
              <a:gd name="connsiteY3" fmla="*/ 4893647 h 4893647"/>
              <a:gd name="connsiteX4" fmla="*/ 0 w 7872252"/>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893647" fill="none" extrusionOk="0">
                <a:moveTo>
                  <a:pt x="0" y="0"/>
                </a:moveTo>
                <a:cubicBezTo>
                  <a:pt x="1582630" y="9338"/>
                  <a:pt x="4753962" y="118926"/>
                  <a:pt x="7872252" y="0"/>
                </a:cubicBezTo>
                <a:cubicBezTo>
                  <a:pt x="7874750" y="794942"/>
                  <a:pt x="7790302" y="2878903"/>
                  <a:pt x="7872252" y="4893647"/>
                </a:cubicBezTo>
                <a:cubicBezTo>
                  <a:pt x="6721078" y="4968622"/>
                  <a:pt x="1600643" y="5024047"/>
                  <a:pt x="0" y="4893647"/>
                </a:cubicBezTo>
                <a:cubicBezTo>
                  <a:pt x="94029" y="3306712"/>
                  <a:pt x="57206" y="2325877"/>
                  <a:pt x="0" y="0"/>
                </a:cubicBezTo>
                <a:close/>
              </a:path>
              <a:path w="7872252" h="4893647" stroke="0" extrusionOk="0">
                <a:moveTo>
                  <a:pt x="0" y="0"/>
                </a:moveTo>
                <a:cubicBezTo>
                  <a:pt x="1934348" y="-62486"/>
                  <a:pt x="4255902" y="158418"/>
                  <a:pt x="7872252" y="0"/>
                </a:cubicBezTo>
                <a:cubicBezTo>
                  <a:pt x="7715098" y="1306157"/>
                  <a:pt x="7704024" y="2787755"/>
                  <a:pt x="7872252" y="4893647"/>
                </a:cubicBezTo>
                <a:cubicBezTo>
                  <a:pt x="5180451" y="5044120"/>
                  <a:pt x="178376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em không được xây bằng xi măng cốt thép. Nó được làm bằng gỗ tre mộc mạc, đơn sơ là kỉ niệm về ông em.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408379" y="-896047"/>
            <a:ext cx="5828281" cy="3255546"/>
          </a:xfrm>
          <a:prstGeom prst="rect">
            <a:avLst/>
          </a:prstGeom>
        </p:spPr>
      </p:pic>
    </p:spTree>
    <p:extLst>
      <p:ext uri="{BB962C8B-B14F-4D97-AF65-F5344CB8AC3E}">
        <p14:creationId xmlns:p14="http://schemas.microsoft.com/office/powerpoint/2010/main" val="42654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3</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5" name="Picture 4">
            <a:extLst>
              <a:ext uri="{FF2B5EF4-FFF2-40B4-BE49-F238E27FC236}">
                <a16:creationId xmlns:a16="http://schemas.microsoft.com/office/drawing/2014/main" id="{4E67ED9C-8F59-4B72-861C-8D133F8E2638}"/>
              </a:ext>
            </a:extLst>
          </p:cNvPr>
          <p:cNvPicPr>
            <a:picLocks noChangeAspect="1"/>
          </p:cNvPicPr>
          <p:nvPr/>
        </p:nvPicPr>
        <p:blipFill>
          <a:blip r:embed="rId4"/>
          <a:stretch>
            <a:fillRect/>
          </a:stretch>
        </p:blipFill>
        <p:spPr>
          <a:xfrm>
            <a:off x="1482335" y="3527902"/>
            <a:ext cx="6919560" cy="2420322"/>
          </a:xfrm>
          <a:prstGeom prst="rect">
            <a:avLst/>
          </a:prstGeom>
        </p:spPr>
      </p:pic>
    </p:spTree>
    <p:extLst>
      <p:ext uri="{BB962C8B-B14F-4D97-AF65-F5344CB8AC3E}">
        <p14:creationId xmlns:p14="http://schemas.microsoft.com/office/powerpoint/2010/main" val="318629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15143" y="275964"/>
            <a:ext cx="10221686" cy="1291623"/>
            <a:chOff x="6961239" y="635145"/>
            <a:chExt cx="2477729" cy="958645"/>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4978" y="662219"/>
              <a:ext cx="2370250" cy="890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Arial" panose="020B0604020202020204" pitchFamily="34" charset="0"/>
                  <a:cs typeface="Arial" panose="020B0604020202020204" pitchFamily="34" charset="0"/>
                </a:rPr>
                <a:t>Vẽ</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ngôi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nhà</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yêu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thích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Viết</a:t>
              </a:r>
              <a:r>
                <a:rPr lang="en-US" sz="3600" b="1" i="0" dirty="0">
                  <a:solidFill>
                    <a:srgbClr val="002060"/>
                  </a:solidFill>
                  <a:effectLst/>
                  <a:latin typeface="Arial" panose="020B0604020202020204" pitchFamily="34" charset="0"/>
                  <a:cs typeface="Arial" panose="020B0604020202020204" pitchFamily="34" charset="0"/>
                </a:rPr>
                <a:t> 2 - 3 </a:t>
              </a:r>
              <a:r>
                <a:rPr lang="en-US" sz="3600" b="1" i="0" dirty="0" err="1">
                  <a:solidFill>
                    <a:srgbClr val="002060"/>
                  </a:solidFill>
                  <a:effectLst/>
                  <a:latin typeface="Arial" panose="020B0604020202020204" pitchFamily="34" charset="0"/>
                  <a:cs typeface="Arial" panose="020B0604020202020204" pitchFamily="34" charset="0"/>
                </a:rPr>
                <a:t>câu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giới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thiệu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bức</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tranh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của</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13C28433-FF88-4747-B387-00AE6FA78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9513"/>
            <a:ext cx="6598784" cy="492344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C65EF81-0D6A-472E-92AE-3DCCF1219807}"/>
              </a:ext>
            </a:extLst>
          </p:cNvPr>
          <p:cNvSpPr txBox="1"/>
          <p:nvPr/>
        </p:nvSpPr>
        <p:spPr>
          <a:xfrm>
            <a:off x="6457275" y="1870985"/>
            <a:ext cx="5593211" cy="4154984"/>
          </a:xfrm>
          <a:custGeom>
            <a:avLst/>
            <a:gdLst>
              <a:gd name="connsiteX0" fmla="*/ 0 w 5593211"/>
              <a:gd name="connsiteY0" fmla="*/ 0 h 4154984"/>
              <a:gd name="connsiteX1" fmla="*/ 5593211 w 5593211"/>
              <a:gd name="connsiteY1" fmla="*/ 0 h 4154984"/>
              <a:gd name="connsiteX2" fmla="*/ 5593211 w 5593211"/>
              <a:gd name="connsiteY2" fmla="*/ 4154984 h 4154984"/>
              <a:gd name="connsiteX3" fmla="*/ 0 w 5593211"/>
              <a:gd name="connsiteY3" fmla="*/ 4154984 h 4154984"/>
              <a:gd name="connsiteX4" fmla="*/ 0 w 5593211"/>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211" h="4154984" fill="none" extrusionOk="0">
                <a:moveTo>
                  <a:pt x="0" y="0"/>
                </a:moveTo>
                <a:cubicBezTo>
                  <a:pt x="2694979" y="9338"/>
                  <a:pt x="4443688" y="118926"/>
                  <a:pt x="5593211" y="0"/>
                </a:cubicBezTo>
                <a:cubicBezTo>
                  <a:pt x="5595709" y="1015606"/>
                  <a:pt x="5511261" y="3543642"/>
                  <a:pt x="5593211" y="4154984"/>
                </a:cubicBezTo>
                <a:cubicBezTo>
                  <a:pt x="3100175" y="4229959"/>
                  <a:pt x="1198139" y="4285384"/>
                  <a:pt x="0" y="4154984"/>
                </a:cubicBezTo>
                <a:cubicBezTo>
                  <a:pt x="94029" y="3270523"/>
                  <a:pt x="57206" y="2030919"/>
                  <a:pt x="0" y="0"/>
                </a:cubicBezTo>
                <a:close/>
              </a:path>
              <a:path w="5593211" h="4154984" stroke="0" extrusionOk="0">
                <a:moveTo>
                  <a:pt x="0" y="0"/>
                </a:moveTo>
                <a:cubicBezTo>
                  <a:pt x="1418514" y="-62486"/>
                  <a:pt x="4676208" y="158418"/>
                  <a:pt x="5593211" y="0"/>
                </a:cubicBezTo>
                <a:cubicBezTo>
                  <a:pt x="5436057" y="1009831"/>
                  <a:pt x="5424983" y="3378395"/>
                  <a:pt x="5593211" y="4154984"/>
                </a:cubicBezTo>
                <a:cubicBezTo>
                  <a:pt x="4336437" y="4305457"/>
                  <a:pt x="1238760"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4400" dirty="0">
                <a:solidFill>
                  <a:srgbClr val="000000"/>
                </a:solidFill>
                <a:latin typeface="Calibri" panose="020F0502020204030204" pitchFamily="34" charset="0"/>
                <a:cs typeface="Calibri" panose="020F0502020204030204" pitchFamily="34" charset="0"/>
              </a:rPr>
              <a:t>Đây là ngôi nhà mà em yêu thích. Ngôi nhà đơn giản nhưng ấm cúng. Hàng ngày được đón ánh nắng mặc trời rực rỡ.</a:t>
            </a:r>
          </a:p>
        </p:txBody>
      </p:sp>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edge">
                                      <p:cBhvr>
                                        <p:cTn id="17" dur="75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down)">
                                      <p:cBhvr>
                                        <p:cTn id="2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AC984B08-CDA3-422C-B568-8A9BF106CF63}"/>
              </a:ext>
            </a:extLst>
          </p:cNvPr>
          <p:cNvPicPr>
            <a:picLocks noChangeAspect="1"/>
          </p:cNvPicPr>
          <p:nvPr/>
        </p:nvPicPr>
        <p:blipFill>
          <a:blip r:embed="rId3"/>
          <a:stretch>
            <a:fillRect/>
          </a:stretch>
        </p:blipFill>
        <p:spPr>
          <a:xfrm>
            <a:off x="2443996" y="2183961"/>
            <a:ext cx="8163252" cy="3426249"/>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Nhà Của Tôi">
            <a:hlinkClick r:id="" action="ppaction://media"/>
            <a:extLst>
              <a:ext uri="{FF2B5EF4-FFF2-40B4-BE49-F238E27FC236}">
                <a16:creationId xmlns:a16="http://schemas.microsoft.com/office/drawing/2014/main" id="{5A6D3F05-978F-4F92-AE60-5195E99431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067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0D354C-44A1-411D-A255-C1E5C3A3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EBBE4CE-4241-4FF6-9D51-F969975A6FB5}"/>
              </a:ext>
            </a:extLst>
          </p:cNvPr>
          <p:cNvSpPr txBox="1"/>
          <p:nvPr/>
        </p:nvSpPr>
        <p:spPr>
          <a:xfrm>
            <a:off x="3048000" y="10886"/>
            <a:ext cx="727266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Thứ</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cs typeface="Arial" panose="020B0604020202020204" pitchFamily="34" charset="0"/>
              </a:rPr>
              <a:t> Sáu </a:t>
            </a: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ngày</a:t>
            </a:r>
            <a:r>
              <a:rPr lang="en-US" sz="3200" dirty="0">
                <a:solidFill>
                  <a:schemeClr val="bg1"/>
                </a:solidFill>
                <a:latin typeface="Arial" panose="020B0604020202020204" pitchFamily="34" charset="0"/>
                <a:cs typeface="Arial" panose="020B0604020202020204" pitchFamily="34" charset="0"/>
              </a:rPr>
              <a:t> </a:t>
            </a:r>
            <a:r>
              <a:rPr lang="en-US" sz="3200" dirty="0" smtClean="0">
                <a:solidFill>
                  <a:schemeClr val="bg1"/>
                </a:solidFill>
                <a:latin typeface="Arial" panose="020B0604020202020204" pitchFamily="34" charset="0"/>
                <a:cs typeface="Arial" panose="020B0604020202020204" pitchFamily="34" charset="0"/>
              </a:rPr>
              <a:t>22</a:t>
            </a: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 tháng</a:t>
            </a:r>
            <a:r>
              <a:rPr lang="en-US" sz="3200" dirty="0">
                <a:solidFill>
                  <a:schemeClr val="bg1"/>
                </a:solidFill>
                <a:latin typeface="Arial" panose="020B0604020202020204" pitchFamily="34" charset="0"/>
                <a:cs typeface="Arial" panose="020B0604020202020204" pitchFamily="34" charset="0"/>
              </a:rPr>
              <a:t> </a:t>
            </a:r>
            <a:r>
              <a:rPr lang="en-US" sz="3200" dirty="0" smtClean="0">
                <a:solidFill>
                  <a:schemeClr val="bg1"/>
                </a:solidFill>
                <a:latin typeface="Arial" panose="020B0604020202020204" pitchFamily="34" charset="0"/>
                <a:cs typeface="Arial" panose="020B0604020202020204" pitchFamily="34" charset="0"/>
              </a:rPr>
              <a:t>11</a:t>
            </a: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 năm</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cs typeface="Arial" panose="020B0604020202020204" pitchFamily="34" charset="0"/>
              </a:rPr>
              <a:t> 2024</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DBD214B-48AA-4BFE-9B9F-871FAB269A8C}"/>
              </a:ext>
            </a:extLst>
          </p:cNvPr>
          <p:cNvSpPr/>
          <p:nvPr/>
        </p:nvSpPr>
        <p:spPr>
          <a:xfrm>
            <a:off x="2310704" y="2324694"/>
            <a:ext cx="8402321" cy="35579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3120D6BE-76C9-4615-B916-00D585BD50D3}"/>
              </a:ext>
            </a:extLst>
          </p:cNvPr>
          <p:cNvGrpSpPr/>
          <p:nvPr/>
        </p:nvGrpSpPr>
        <p:grpSpPr>
          <a:xfrm>
            <a:off x="4611799" y="2505670"/>
            <a:ext cx="3501971" cy="923330"/>
            <a:chOff x="4052536" y="825395"/>
            <a:chExt cx="2423888" cy="923330"/>
          </a:xfrm>
        </p:grpSpPr>
        <p:sp>
          <p:nvSpPr>
            <p:cNvPr id="14" name="矩形: 圆角 10">
              <a:extLst>
                <a:ext uri="{FF2B5EF4-FFF2-40B4-BE49-F238E27FC236}">
                  <a16:creationId xmlns:a16="http://schemas.microsoft.com/office/drawing/2014/main" id="{56207720-0FB3-41FA-B406-26EA09A7B9F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9EAE1AAF-5B39-424B-9070-D85614EC28F8}"/>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pic>
        <p:nvPicPr>
          <p:cNvPr id="4" name="Picture 3" descr="Shape&#10;&#10;Description automatically generated with medium confidence">
            <a:extLst>
              <a:ext uri="{FF2B5EF4-FFF2-40B4-BE49-F238E27FC236}">
                <a16:creationId xmlns:a16="http://schemas.microsoft.com/office/drawing/2014/main" id="{52FC1DE5-455D-43BF-9E37-40C102D28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248" y="-12681"/>
            <a:ext cx="1542752" cy="1542752"/>
          </a:xfrm>
          <a:prstGeom prst="rect">
            <a:avLst/>
          </a:prstGeom>
        </p:spPr>
      </p:pic>
      <p:pic>
        <p:nvPicPr>
          <p:cNvPr id="6" name="Picture 5">
            <a:extLst>
              <a:ext uri="{FF2B5EF4-FFF2-40B4-BE49-F238E27FC236}">
                <a16:creationId xmlns:a16="http://schemas.microsoft.com/office/drawing/2014/main" id="{64672BB0-9FC9-4CC3-B100-B38524E887D7}"/>
              </a:ext>
            </a:extLst>
          </p:cNvPr>
          <p:cNvPicPr>
            <a:picLocks noChangeAspect="1"/>
          </p:cNvPicPr>
          <p:nvPr/>
        </p:nvPicPr>
        <p:blipFill>
          <a:blip r:embed="rId4"/>
          <a:stretch>
            <a:fillRect/>
          </a:stretch>
        </p:blipFill>
        <p:spPr>
          <a:xfrm>
            <a:off x="2930443" y="3426003"/>
            <a:ext cx="6803726" cy="2780017"/>
          </a:xfrm>
          <a:prstGeom prst="rect">
            <a:avLst/>
          </a:prstGeom>
        </p:spPr>
      </p:pic>
    </p:spTree>
    <p:extLst>
      <p:ext uri="{BB962C8B-B14F-4D97-AF65-F5344CB8AC3E}">
        <p14:creationId xmlns:p14="http://schemas.microsoft.com/office/powerpoint/2010/main" val="222803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1</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E4D4475B-E5FD-4546-A782-544CDB4A5F57}"/>
              </a:ext>
            </a:extLst>
          </p:cNvPr>
          <p:cNvPicPr>
            <a:picLocks noChangeAspect="1"/>
          </p:cNvPicPr>
          <p:nvPr/>
        </p:nvPicPr>
        <p:blipFill>
          <a:blip r:embed="rId4"/>
          <a:stretch>
            <a:fillRect/>
          </a:stretch>
        </p:blipFill>
        <p:spPr>
          <a:xfrm>
            <a:off x="596106" y="3443681"/>
            <a:ext cx="6943946"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id="{50A0CC3E-F24A-49A8-908E-73E58A151EAC}"/>
              </a:ext>
            </a:extLst>
          </p:cNvPr>
          <p:cNvSpPr txBox="1"/>
          <p:nvPr/>
        </p:nvSpPr>
        <p:spPr>
          <a:xfrm>
            <a:off x="577817" y="212882"/>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libri" panose="020F0502020204030204" pitchFamily="34"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libri" panose="020F0502020204030204" pitchFamily="34"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9" y="1903666"/>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795889" y="1876863"/>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thuộc loại nhà gì?</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853879" y="3138370"/>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nhà</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điểm</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nổi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bật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dạng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sắc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868306" y="4799376"/>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 vật xung quanh như thế nào?</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6" y="2908119"/>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5" y="4513727"/>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935934" y="562737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73" y="5587951"/>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id="{E5D5FDD0-F966-418D-B2C8-83C0DEE4AB8F}"/>
              </a:ext>
            </a:extLst>
          </p:cNvPr>
          <p:cNvPicPr>
            <a:picLocks noChangeAspect="1"/>
          </p:cNvPicPr>
          <p:nvPr/>
        </p:nvPicPr>
        <p:blipFill>
          <a:blip r:embed="rId5"/>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id="{9E655952-789A-4B6C-AEBE-3134E701FD33}"/>
              </a:ext>
            </a:extLst>
          </p:cNvPr>
          <p:cNvPicPr>
            <a:picLocks noChangeAspect="1"/>
          </p:cNvPicPr>
          <p:nvPr/>
        </p:nvPicPr>
        <p:blipFill>
          <a:blip r:embed="rId6"/>
          <a:stretch>
            <a:fillRect/>
          </a:stretch>
        </p:blipFill>
        <p:spPr>
          <a:xfrm>
            <a:off x="8148320" y="4615698"/>
            <a:ext cx="3456686" cy="229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717041"/>
            <a:ext cx="6858000" cy="6216754"/>
          </a:xfrm>
          <a:prstGeom prst="rect">
            <a:avLst/>
          </a:prstGeom>
        </p:spPr>
      </p:pic>
      <p:sp>
        <p:nvSpPr>
          <p:cNvPr id="7" name="TextBox 6">
            <a:extLst>
              <a:ext uri="{FF2B5EF4-FFF2-40B4-BE49-F238E27FC236}">
                <a16:creationId xmlns:a16="http://schemas.microsoft.com/office/drawing/2014/main" id="{B5786524-597D-4823-B748-E10B854B5BE1}"/>
              </a:ext>
            </a:extLst>
          </p:cNvPr>
          <p:cNvSpPr txBox="1"/>
          <p:nvPr/>
        </p:nvSpPr>
        <p:spPr>
          <a:xfrm>
            <a:off x="4020610" y="1193408"/>
            <a:ext cx="8076943" cy="600164"/>
          </a:xfrm>
          <a:prstGeom prst="rect">
            <a:avLst/>
          </a:prstGeom>
          <a:noFill/>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94EA4E-7802-469D-925E-4D115E809DC7}"/>
              </a:ext>
            </a:extLst>
          </p:cNvPr>
          <p:cNvSpPr txBox="1"/>
          <p:nvPr/>
        </p:nvSpPr>
        <p:spPr>
          <a:xfrm>
            <a:off x="4020610" y="1964314"/>
            <a:ext cx="8076943" cy="1107996"/>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Nói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về</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đặc</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của</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sự</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trong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ngôi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xung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quanh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48EC6C65-FA64-4102-AF4C-630A80B495FD}"/>
              </a:ext>
            </a:extLst>
          </p:cNvPr>
          <p:cNvPicPr>
            <a:picLocks noChangeAspect="1"/>
          </p:cNvPicPr>
          <p:nvPr/>
        </p:nvPicPr>
        <p:blipFill>
          <a:blip r:embed="rId4"/>
          <a:stretch>
            <a:fillRect/>
          </a:stretch>
        </p:blipFill>
        <p:spPr>
          <a:xfrm>
            <a:off x="6434040" y="-133275"/>
            <a:ext cx="5742930" cy="1176630"/>
          </a:xfrm>
          <a:prstGeom prst="rect">
            <a:avLst/>
          </a:prstGeom>
        </p:spPr>
      </p:pic>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sp>
        <p:nvSpPr>
          <p:cNvPr id="3" name="Title 2">
            <a:extLst>
              <a:ext uri="{FF2B5EF4-FFF2-40B4-BE49-F238E27FC236}">
                <a16:creationId xmlns:a16="http://schemas.microsoft.com/office/drawing/2014/main"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254265" y="175428"/>
            <a:ext cx="608771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Chia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sẻ</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trước</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lớp</a:t>
            </a:r>
            <a:endPar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Scale>
                                      <p:cBhvr>
                                        <p:cTn id="1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2"/>
                                        </p:tgtEl>
                                        <p:attrNameLst>
                                          <p:attrName>ppt_x</p:attrName>
                                          <p:attrName>ppt_y</p:attrName>
                                        </p:attrNameLst>
                                      </p:cBhvr>
                                    </p:animMotion>
                                    <p:animEffect transition="in" filter="fade">
                                      <p:cBhvr>
                                        <p:cTn id="17" dur="1000"/>
                                        <p:tgtEl>
                                          <p:spTgt spid="12"/>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36822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4044520"/>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Đây là ngôi nhà của những người sống ở vùng núi.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274865" y="1860671"/>
            <a:ext cx="4734037" cy="3514351"/>
          </a:xfrm>
          <a:prstGeom prst="rect">
            <a:avLst/>
          </a:prstGeom>
        </p:spPr>
      </p:pic>
    </p:spTree>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12200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ngôi nhà là cây cối, vườn tược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36371170-DBAB-4746-BA71-E3DCF46CD502}"/>
              </a:ext>
            </a:extLst>
          </p:cNvPr>
          <p:cNvPicPr>
            <a:picLocks noChangeAspect="1"/>
          </p:cNvPicPr>
          <p:nvPr/>
        </p:nvPicPr>
        <p:blipFill>
          <a:blip r:embed="rId5"/>
          <a:stretch>
            <a:fillRect/>
          </a:stretch>
        </p:blipFill>
        <p:spPr>
          <a:xfrm>
            <a:off x="7895760" y="2117725"/>
            <a:ext cx="3803382" cy="3143073"/>
          </a:xfrm>
          <a:prstGeom prst="rect">
            <a:avLst/>
          </a:prstGeom>
        </p:spPr>
      </p:pic>
    </p:spTree>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784</Words>
  <Application>Microsoft Office PowerPoint</Application>
  <PresentationFormat>Widescreen</PresentationFormat>
  <Paragraphs>81</Paragraphs>
  <Slides>19</Slides>
  <Notes>2</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19</vt:i4>
      </vt:variant>
    </vt:vector>
  </HeadingPairs>
  <TitlesOfParts>
    <vt:vector size="40" baseType="lpstr">
      <vt:lpstr>Arial</vt:lpstr>
      <vt:lpstr>Arial-Rounded</vt:lpstr>
      <vt:lpstr>Baloo</vt:lpstr>
      <vt:lpstr>Calibri</vt:lpstr>
      <vt:lpstr>Coiny</vt:lpstr>
      <vt:lpstr>等线</vt:lpstr>
      <vt:lpstr>Helvetica</vt:lpstr>
      <vt:lpstr>Helvetica Light</vt:lpstr>
      <vt:lpstr>Ikaros-Regular</vt:lpstr>
      <vt:lpstr>OpenSans</vt:lpstr>
      <vt:lpstr>SVN-Nexa Rush Slab Black Shadow</vt:lpstr>
      <vt:lpstr>SVN-Standly</vt:lpstr>
      <vt:lpstr>Times New Roman</vt:lpstr>
      <vt:lpstr>White Xmas PERSONAL USE</vt:lpstr>
      <vt:lpstr>义启春暖花开</vt:lpstr>
      <vt:lpstr>仓耳玄三M W05</vt:lpstr>
      <vt:lpstr>字魂27号-布丁体</vt:lpstr>
      <vt:lpstr>小美好体</vt:lpstr>
      <vt:lpstr>1_Office Theme</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2022-08-16T02:59:53Z</dcterms:created>
  <dcterms:modified xsi:type="dcterms:W3CDTF">2024-11-22T01:13:05Z</dcterms:modified>
</cp:coreProperties>
</file>