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83" r:id="rId2"/>
    <p:sldId id="2979" r:id="rId3"/>
    <p:sldId id="2976" r:id="rId4"/>
    <p:sldId id="2983" r:id="rId5"/>
    <p:sldId id="2980" r:id="rId6"/>
    <p:sldId id="2981" r:id="rId7"/>
    <p:sldId id="2987" r:id="rId8"/>
    <p:sldId id="2994" r:id="rId9"/>
    <p:sldId id="2985" r:id="rId10"/>
    <p:sldId id="2986" r:id="rId11"/>
    <p:sldId id="28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998D7"/>
    <a:srgbClr val="FF3399"/>
    <a:srgbClr val="0000FF"/>
    <a:srgbClr val="3DC3EC"/>
    <a:srgbClr val="F3E8CC"/>
    <a:srgbClr val="F03C69"/>
    <a:srgbClr val="000099"/>
    <a:srgbClr val="FDF2D1"/>
    <a:srgbClr val="C7EA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2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21363-4EE3-49AE-BA04-164DB83892F6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0E19-C2A7-4FE4-8BEE-17463F03FF49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0475" y="299106"/>
            <a:ext cx="589731" cy="520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12" y="0"/>
            <a:ext cx="12222112" cy="6874938"/>
          </a:xfrm>
          <a:prstGeom prst="rect">
            <a:avLst/>
          </a:prstGeom>
        </p:spPr>
      </p:pic>
      <p:pic>
        <p:nvPicPr>
          <p:cNvPr id="8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30112" y="5067014"/>
            <a:ext cx="1673053" cy="1807924"/>
          </a:xfrm>
          <a:prstGeom prst="rect">
            <a:avLst/>
          </a:prstGeom>
        </p:spPr>
      </p:pic>
      <p:pic>
        <p:nvPicPr>
          <p:cNvPr id="13" name="图片 3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0112" y="-1"/>
            <a:ext cx="12222112" cy="2939742"/>
          </a:xfrm>
          <a:prstGeom prst="rect">
            <a:avLst/>
          </a:prstGeom>
        </p:spPr>
      </p:pic>
      <p:pic>
        <p:nvPicPr>
          <p:cNvPr id="14" name="图片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223" y="441177"/>
            <a:ext cx="3674789" cy="12140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11" Type="http://schemas.openxmlformats.org/officeDocument/2006/relationships/image" Target="../media/image13.svg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1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7.sv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sv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187" y="4302537"/>
            <a:ext cx="12658374" cy="2919953"/>
          </a:xfrm>
          <a:prstGeom prst="rect">
            <a:avLst/>
          </a:prstGeom>
        </p:spPr>
      </p:pic>
      <p:pic>
        <p:nvPicPr>
          <p:cNvPr id="7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164" y="842439"/>
            <a:ext cx="1664763" cy="1512215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0" y="709930"/>
            <a:ext cx="7834630" cy="1556220"/>
            <a:chOff x="0" y="204868"/>
            <a:chExt cx="7315200" cy="1556143"/>
          </a:xfrm>
        </p:grpSpPr>
        <p:pic>
          <p:nvPicPr>
            <p:cNvPr id="14" name="Picture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 flipH="1">
              <a:off x="0" y="204868"/>
              <a:ext cx="7315200" cy="1556143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0" y="281886"/>
              <a:ext cx="6786880" cy="9679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000" b="1" dirty="0">
                  <a:solidFill>
                    <a:schemeClr val="bg1"/>
                  </a:solidFill>
                  <a:latin typeface="SVN-Adam Gorry" panose="02040603050506020204" pitchFamily="18" charset="0"/>
                  <a:cs typeface="Times New Roman" panose="02020603050405020304" pitchFamily="18" charset="0"/>
                </a:rPr>
                <a:t>CHỦ ĐỀ 4. </a:t>
              </a:r>
              <a:r>
                <a:rPr lang="en-US" sz="2000" b="1" dirty="0">
                  <a:solidFill>
                    <a:schemeClr val="bg1"/>
                  </a:solidFill>
                  <a:latin typeface="UTM Avo" panose="02040603050506020204"/>
                  <a:cs typeface="Times New Roman" panose="02020603050405020304" pitchFamily="18" charset="0"/>
                </a:rPr>
                <a:t>ĐẠO ĐỨC, PHÁP LUẬT VÀ VĂN HOÁ TRONG MÔI TRƯỜNG SỐ</a:t>
              </a:r>
              <a:endParaRPr lang="vi-VN" sz="2000" b="1" dirty="0">
                <a:solidFill>
                  <a:schemeClr val="bg1"/>
                </a:solidFill>
                <a:latin typeface="SVN-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921332" y="2041959"/>
            <a:ext cx="7544664" cy="1940925"/>
            <a:chOff x="1055313" y="1366069"/>
            <a:chExt cx="7544664" cy="1940925"/>
          </a:xfrm>
        </p:grpSpPr>
        <p:sp>
          <p:nvSpPr>
            <p:cNvPr id="26" name="Rectangle: Rounded Corners 25"/>
            <p:cNvSpPr/>
            <p:nvPr/>
          </p:nvSpPr>
          <p:spPr>
            <a:xfrm>
              <a:off x="2110912" y="1862492"/>
              <a:ext cx="6489065" cy="1346835"/>
            </a:xfrm>
            <a:prstGeom prst="roundRect">
              <a:avLst/>
            </a:prstGeom>
            <a:solidFill>
              <a:srgbClr val="FEF8E6"/>
            </a:solidFill>
            <a:ln w="38100">
              <a:solidFill>
                <a:srgbClr val="224B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055313" y="1366069"/>
              <a:ext cx="2076866" cy="1940925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1676279" y="1700706"/>
              <a:ext cx="874580" cy="8374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3600" b="1" dirty="0">
                  <a:latin typeface="SVN-SAF" panose="02040603050506020204" pitchFamily="18" charset="0"/>
                  <a:cs typeface="Times New Roman" panose="02020603050405020304" pitchFamily="18" charset="0"/>
                </a:rPr>
                <a:t>BÀI</a:t>
              </a:r>
              <a:endParaRPr lang="en-US" sz="3200" b="1" dirty="0"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798272" y="2088107"/>
              <a:ext cx="625280" cy="11068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altLang="vi-VN" sz="4400" b="1" dirty="0">
                  <a:latin typeface="UVF Salome" panose="02000503040000020003" pitchFamily="50" charset="0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931077" y="1862492"/>
              <a:ext cx="5518785" cy="1261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/>
              <a:r>
                <a:rPr lang="en-US" altLang="vi-VN" sz="38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altLang="vi-VN" sz="38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8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altLang="vi-VN" sz="38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8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38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8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38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8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altLang="vi-VN" sz="38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8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được</a:t>
              </a:r>
              <a:r>
                <a:rPr lang="en-US" altLang="vi-VN" sz="38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8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phép</a:t>
              </a:r>
              <a:endParaRPr lang="en-US" altLang="vi-VN" sz="3800" b="1" dirty="0">
                <a:solidFill>
                  <a:srgbClr val="F93265"/>
                </a:solidFill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2402" y="2491800"/>
            <a:ext cx="589731" cy="520622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10297168" y="252069"/>
            <a:ext cx="26866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highlight>
                  <a:srgbClr val="808000"/>
                </a:highlight>
                <a:latin typeface="SVN-Avo" panose="02040603050506020204"/>
                <a:cs typeface="Times New Roman" panose="02020603050405020304" pitchFamily="18" charset="0"/>
              </a:rPr>
              <a:t>TIN </a:t>
            </a:r>
            <a:r>
              <a:rPr lang="vi-VN" sz="3000" b="1" dirty="0">
                <a:solidFill>
                  <a:schemeClr val="bg1"/>
                </a:solidFill>
                <a:highlight>
                  <a:srgbClr val="808000"/>
                </a:highlight>
                <a:latin typeface="SVN-Avo" panose="02040603050506020204"/>
                <a:cs typeface="Times New Roman" panose="02020603050405020304" pitchFamily="18" charset="0"/>
              </a:rPr>
              <a:t>HỌ</a:t>
            </a:r>
            <a:r>
              <a:rPr lang="en-US" sz="3000" b="1" dirty="0">
                <a:solidFill>
                  <a:schemeClr val="bg1"/>
                </a:solidFill>
                <a:highlight>
                  <a:srgbClr val="808000"/>
                </a:highlight>
                <a:latin typeface="SVN-Avo" panose="02040603050506020204"/>
                <a:cs typeface="Times New Roman" panose="02020603050405020304" pitchFamily="18" charset="0"/>
              </a:rPr>
              <a:t>C 4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598">
        <p:random/>
      </p:transition>
    </mc:Choice>
    <mc:Fallback xmlns="">
      <p:transition spd="slow" advTm="4598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929962" y="662801"/>
            <a:ext cx="3231780" cy="855507"/>
            <a:chOff x="901681" y="653374"/>
            <a:chExt cx="3231780" cy="85550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1681" y="763571"/>
              <a:ext cx="807820" cy="74531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VẬN DỤNG</a:t>
              </a:r>
              <a:endParaRPr lang="vi-VN" sz="28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694423" y="1296307"/>
            <a:ext cx="9751340" cy="11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anh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sử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mềm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thì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sẽ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nói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endParaRPr lang="en-US" sz="2400" i="1" dirty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anh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vi-VN" sz="2400" i="1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A picture containing toy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348" b="89776" l="9744" r="89776">
                        <a14:foregroundMark x1="44728" y1="24281" x2="56869" y2="27157"/>
                        <a14:foregroundMark x1="56390" y1="26677" x2="57348" y2="28435"/>
                        <a14:foregroundMark x1="38978" y1="27636" x2="60064" y2="33387"/>
                        <a14:foregroundMark x1="60064" y1="33387" x2="42332" y2="32748"/>
                        <a14:foregroundMark x1="55911" y1="21885" x2="56390" y2="20927"/>
                        <a14:foregroundMark x1="53195" y1="24281" x2="51278" y2="22364"/>
                        <a14:foregroundMark x1="42332" y1="29393" x2="62780" y2="37220"/>
                        <a14:foregroundMark x1="62780" y1="37220" x2="45208" y2="24601"/>
                        <a14:foregroundMark x1="45208" y1="24601" x2="43770" y2="27157"/>
                        <a14:foregroundMark x1="56869" y1="25240" x2="55911" y2="28914"/>
                        <a14:foregroundMark x1="57348" y1="29872" x2="57348" y2="29872"/>
                        <a14:foregroundMark x1="57348" y1="29872" x2="57348" y2="29872"/>
                        <a14:foregroundMark x1="57348" y1="26677" x2="57348" y2="26677"/>
                        <a14:foregroundMark x1="51278" y1="9265" x2="51278" y2="9265"/>
                        <a14:foregroundMark x1="52716" y1="7348" x2="52716" y2="73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945" y="2060197"/>
            <a:ext cx="2975264" cy="29752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1"/>
          <p:cNvGrpSpPr/>
          <p:nvPr/>
        </p:nvGrpSpPr>
        <p:grpSpPr>
          <a:xfrm>
            <a:off x="2980607" y="1150453"/>
            <a:ext cx="5976143" cy="4679926"/>
            <a:chOff x="2424113" y="688975"/>
            <a:chExt cx="6713537" cy="5619751"/>
          </a:xfrm>
        </p:grpSpPr>
        <p:sp>
          <p:nvSpPr>
            <p:cNvPr id="24" name="AutoShape 3"/>
            <p:cNvSpPr>
              <a:spLocks noChangeAspect="1" noChangeArrowheads="1" noTextEdit="1"/>
            </p:cNvSpPr>
            <p:nvPr/>
          </p:nvSpPr>
          <p:spPr bwMode="auto">
            <a:xfrm>
              <a:off x="2424113" y="692150"/>
              <a:ext cx="6710362" cy="561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2427288" y="1592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6" name="Freeform 6"/>
            <p:cNvSpPr/>
            <p:nvPr/>
          </p:nvSpPr>
          <p:spPr bwMode="auto">
            <a:xfrm>
              <a:off x="335597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8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8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8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7" name="Freeform 7"/>
            <p:cNvSpPr/>
            <p:nvPr/>
          </p:nvSpPr>
          <p:spPr bwMode="auto">
            <a:xfrm>
              <a:off x="4254500" y="1127125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8" name="Freeform 8"/>
            <p:cNvSpPr/>
            <p:nvPr/>
          </p:nvSpPr>
          <p:spPr bwMode="auto">
            <a:xfrm>
              <a:off x="4254500" y="2419350"/>
              <a:ext cx="801687" cy="800100"/>
            </a:xfrm>
            <a:custGeom>
              <a:avLst/>
              <a:gdLst>
                <a:gd name="T0" fmla="*/ 302 w 302"/>
                <a:gd name="T1" fmla="*/ 288 h 301"/>
                <a:gd name="T2" fmla="*/ 289 w 302"/>
                <a:gd name="T3" fmla="*/ 301 h 301"/>
                <a:gd name="T4" fmla="*/ 14 w 302"/>
                <a:gd name="T5" fmla="*/ 301 h 301"/>
                <a:gd name="T6" fmla="*/ 0 w 302"/>
                <a:gd name="T7" fmla="*/ 288 h 301"/>
                <a:gd name="T8" fmla="*/ 0 w 302"/>
                <a:gd name="T9" fmla="*/ 13 h 301"/>
                <a:gd name="T10" fmla="*/ 14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8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6" y="301"/>
                    <a:pt x="0" y="295"/>
                    <a:pt x="0" y="2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8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9" name="Freeform 9"/>
            <p:cNvSpPr/>
            <p:nvPr/>
          </p:nvSpPr>
          <p:spPr bwMode="auto">
            <a:xfrm>
              <a:off x="2427288" y="2847975"/>
              <a:ext cx="800100" cy="798513"/>
            </a:xfrm>
            <a:custGeom>
              <a:avLst/>
              <a:gdLst>
                <a:gd name="T0" fmla="*/ 302 w 302"/>
                <a:gd name="T1" fmla="*/ 287 h 301"/>
                <a:gd name="T2" fmla="*/ 289 w 302"/>
                <a:gd name="T3" fmla="*/ 301 h 301"/>
                <a:gd name="T4" fmla="*/ 13 w 302"/>
                <a:gd name="T5" fmla="*/ 301 h 301"/>
                <a:gd name="T6" fmla="*/ 0 w 302"/>
                <a:gd name="T7" fmla="*/ 287 h 301"/>
                <a:gd name="T8" fmla="*/ 0 w 302"/>
                <a:gd name="T9" fmla="*/ 13 h 301"/>
                <a:gd name="T10" fmla="*/ 13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7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6" y="301"/>
                    <a:pt x="0" y="295"/>
                    <a:pt x="0" y="28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0" name="Freeform 10"/>
            <p:cNvSpPr/>
            <p:nvPr/>
          </p:nvSpPr>
          <p:spPr bwMode="auto">
            <a:xfrm>
              <a:off x="2854325" y="1165225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6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1" name="Freeform 11"/>
            <p:cNvSpPr/>
            <p:nvPr/>
          </p:nvSpPr>
          <p:spPr bwMode="auto">
            <a:xfrm>
              <a:off x="4254500" y="703263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2" name="Freeform 12"/>
            <p:cNvSpPr/>
            <p:nvPr/>
          </p:nvSpPr>
          <p:spPr bwMode="auto">
            <a:xfrm>
              <a:off x="6948488" y="68897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3" name="Freeform 13"/>
            <p:cNvSpPr/>
            <p:nvPr/>
          </p:nvSpPr>
          <p:spPr bwMode="auto">
            <a:xfrm>
              <a:off x="8320088" y="1157288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4" name="Freeform 14"/>
            <p:cNvSpPr/>
            <p:nvPr/>
          </p:nvSpPr>
          <p:spPr bwMode="auto">
            <a:xfrm>
              <a:off x="78454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5" name="Freeform 15"/>
            <p:cNvSpPr/>
            <p:nvPr/>
          </p:nvSpPr>
          <p:spPr bwMode="auto">
            <a:xfrm>
              <a:off x="8320088" y="3717925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6" name="Freeform 16"/>
            <p:cNvSpPr/>
            <p:nvPr/>
          </p:nvSpPr>
          <p:spPr bwMode="auto">
            <a:xfrm>
              <a:off x="8320088" y="2425700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7" name="Freeform 17"/>
            <p:cNvSpPr/>
            <p:nvPr/>
          </p:nvSpPr>
          <p:spPr bwMode="auto">
            <a:xfrm>
              <a:off x="7418388" y="2411413"/>
              <a:ext cx="815975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8" name="Freeform 18"/>
            <p:cNvSpPr/>
            <p:nvPr/>
          </p:nvSpPr>
          <p:spPr bwMode="auto">
            <a:xfrm>
              <a:off x="6534150" y="1562100"/>
              <a:ext cx="817562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3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3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39" name="Freeform 19"/>
            <p:cNvSpPr/>
            <p:nvPr/>
          </p:nvSpPr>
          <p:spPr bwMode="auto">
            <a:xfrm>
              <a:off x="8320088" y="1584325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4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4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4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0" name="Freeform 20"/>
            <p:cNvSpPr/>
            <p:nvPr/>
          </p:nvSpPr>
          <p:spPr bwMode="auto">
            <a:xfrm>
              <a:off x="7423150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41" name="Freeform 21"/>
            <p:cNvSpPr/>
            <p:nvPr/>
          </p:nvSpPr>
          <p:spPr bwMode="auto">
            <a:xfrm>
              <a:off x="6486525" y="548322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2" name="Freeform 22"/>
            <p:cNvSpPr/>
            <p:nvPr/>
          </p:nvSpPr>
          <p:spPr bwMode="auto">
            <a:xfrm>
              <a:off x="5554663" y="5929313"/>
              <a:ext cx="722312" cy="379413"/>
            </a:xfrm>
            <a:custGeom>
              <a:avLst/>
              <a:gdLst>
                <a:gd name="T0" fmla="*/ 272 w 272"/>
                <a:gd name="T1" fmla="*/ 137 h 143"/>
                <a:gd name="T2" fmla="*/ 260 w 272"/>
                <a:gd name="T3" fmla="*/ 143 h 143"/>
                <a:gd name="T4" fmla="*/ 12 w 272"/>
                <a:gd name="T5" fmla="*/ 143 h 143"/>
                <a:gd name="T6" fmla="*/ 0 w 272"/>
                <a:gd name="T7" fmla="*/ 137 h 143"/>
                <a:gd name="T8" fmla="*/ 0 w 272"/>
                <a:gd name="T9" fmla="*/ 7 h 143"/>
                <a:gd name="T10" fmla="*/ 12 w 272"/>
                <a:gd name="T11" fmla="*/ 0 h 143"/>
                <a:gd name="T12" fmla="*/ 260 w 272"/>
                <a:gd name="T13" fmla="*/ 0 h 143"/>
                <a:gd name="T14" fmla="*/ 272 w 272"/>
                <a:gd name="T15" fmla="*/ 7 h 143"/>
                <a:gd name="T16" fmla="*/ 272 w 272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43">
                  <a:moveTo>
                    <a:pt x="272" y="137"/>
                  </a:moveTo>
                  <a:cubicBezTo>
                    <a:pt x="272" y="140"/>
                    <a:pt x="266" y="143"/>
                    <a:pt x="260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5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5" y="0"/>
                    <a:pt x="12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6" y="0"/>
                    <a:pt x="272" y="3"/>
                    <a:pt x="272" y="7"/>
                  </a:cubicBezTo>
                  <a:lnTo>
                    <a:pt x="272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3" name="Freeform 23"/>
            <p:cNvSpPr/>
            <p:nvPr/>
          </p:nvSpPr>
          <p:spPr bwMode="auto">
            <a:xfrm>
              <a:off x="6510338" y="5026025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4" name="Freeform 24"/>
            <p:cNvSpPr/>
            <p:nvPr/>
          </p:nvSpPr>
          <p:spPr bwMode="auto">
            <a:xfrm>
              <a:off x="6510338" y="1122363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5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5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5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5" name="Freeform 25"/>
            <p:cNvSpPr/>
            <p:nvPr/>
          </p:nvSpPr>
          <p:spPr bwMode="auto">
            <a:xfrm>
              <a:off x="7418388" y="4181475"/>
              <a:ext cx="815975" cy="377825"/>
            </a:xfrm>
            <a:custGeom>
              <a:avLst/>
              <a:gdLst>
                <a:gd name="T0" fmla="*/ 308 w 308"/>
                <a:gd name="T1" fmla="*/ 136 h 142"/>
                <a:gd name="T2" fmla="*/ 294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4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4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6" name="Freeform 26"/>
            <p:cNvSpPr/>
            <p:nvPr/>
          </p:nvSpPr>
          <p:spPr bwMode="auto">
            <a:xfrm>
              <a:off x="7418388" y="3733800"/>
              <a:ext cx="815975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7" name="Freeform 27"/>
            <p:cNvSpPr/>
            <p:nvPr/>
          </p:nvSpPr>
          <p:spPr bwMode="auto">
            <a:xfrm>
              <a:off x="8320088" y="3268663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7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8" name="Freeform 28"/>
            <p:cNvSpPr/>
            <p:nvPr/>
          </p:nvSpPr>
          <p:spPr bwMode="auto">
            <a:xfrm>
              <a:off x="6534150" y="3733800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3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3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9" name="Freeform 29"/>
            <p:cNvSpPr/>
            <p:nvPr/>
          </p:nvSpPr>
          <p:spPr bwMode="auto">
            <a:xfrm>
              <a:off x="5159375" y="5483225"/>
              <a:ext cx="379412" cy="379413"/>
            </a:xfrm>
            <a:custGeom>
              <a:avLst/>
              <a:gdLst>
                <a:gd name="T0" fmla="*/ 143 w 143"/>
                <a:gd name="T1" fmla="*/ 137 h 143"/>
                <a:gd name="T2" fmla="*/ 137 w 143"/>
                <a:gd name="T3" fmla="*/ 143 h 143"/>
                <a:gd name="T4" fmla="*/ 6 w 143"/>
                <a:gd name="T5" fmla="*/ 143 h 143"/>
                <a:gd name="T6" fmla="*/ 0 w 143"/>
                <a:gd name="T7" fmla="*/ 137 h 143"/>
                <a:gd name="T8" fmla="*/ 0 w 143"/>
                <a:gd name="T9" fmla="*/ 6 h 143"/>
                <a:gd name="T10" fmla="*/ 6 w 143"/>
                <a:gd name="T11" fmla="*/ 0 h 143"/>
                <a:gd name="T12" fmla="*/ 137 w 143"/>
                <a:gd name="T13" fmla="*/ 0 h 143"/>
                <a:gd name="T14" fmla="*/ 143 w 143"/>
                <a:gd name="T15" fmla="*/ 6 h 143"/>
                <a:gd name="T16" fmla="*/ 143 w 143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3">
                  <a:moveTo>
                    <a:pt x="143" y="137"/>
                  </a:moveTo>
                  <a:cubicBezTo>
                    <a:pt x="143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2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7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0" name="Freeform 30"/>
            <p:cNvSpPr/>
            <p:nvPr/>
          </p:nvSpPr>
          <p:spPr bwMode="auto">
            <a:xfrm>
              <a:off x="3838575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1" name="Freeform 31"/>
            <p:cNvSpPr/>
            <p:nvPr/>
          </p:nvSpPr>
          <p:spPr bwMode="auto">
            <a:xfrm>
              <a:off x="4284663" y="4614863"/>
              <a:ext cx="379412" cy="788988"/>
            </a:xfrm>
            <a:custGeom>
              <a:avLst/>
              <a:gdLst>
                <a:gd name="T0" fmla="*/ 143 w 143"/>
                <a:gd name="T1" fmla="*/ 284 h 297"/>
                <a:gd name="T2" fmla="*/ 137 w 143"/>
                <a:gd name="T3" fmla="*/ 297 h 297"/>
                <a:gd name="T4" fmla="*/ 6 w 143"/>
                <a:gd name="T5" fmla="*/ 297 h 297"/>
                <a:gd name="T6" fmla="*/ 0 w 143"/>
                <a:gd name="T7" fmla="*/ 284 h 297"/>
                <a:gd name="T8" fmla="*/ 0 w 143"/>
                <a:gd name="T9" fmla="*/ 13 h 297"/>
                <a:gd name="T10" fmla="*/ 6 w 143"/>
                <a:gd name="T11" fmla="*/ 0 h 297"/>
                <a:gd name="T12" fmla="*/ 137 w 143"/>
                <a:gd name="T13" fmla="*/ 0 h 297"/>
                <a:gd name="T14" fmla="*/ 143 w 143"/>
                <a:gd name="T15" fmla="*/ 13 h 297"/>
                <a:gd name="T16" fmla="*/ 143 w 143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297">
                  <a:moveTo>
                    <a:pt x="143" y="284"/>
                  </a:moveTo>
                  <a:cubicBezTo>
                    <a:pt x="143" y="292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2" y="297"/>
                    <a:pt x="0" y="292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6"/>
                    <a:pt x="143" y="13"/>
                  </a:cubicBezTo>
                  <a:lnTo>
                    <a:pt x="143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2" name="Freeform 32"/>
            <p:cNvSpPr/>
            <p:nvPr/>
          </p:nvSpPr>
          <p:spPr bwMode="auto">
            <a:xfrm>
              <a:off x="6942138" y="4184650"/>
              <a:ext cx="382587" cy="788988"/>
            </a:xfrm>
            <a:custGeom>
              <a:avLst/>
              <a:gdLst>
                <a:gd name="T0" fmla="*/ 144 w 144"/>
                <a:gd name="T1" fmla="*/ 284 h 297"/>
                <a:gd name="T2" fmla="*/ 137 w 144"/>
                <a:gd name="T3" fmla="*/ 297 h 297"/>
                <a:gd name="T4" fmla="*/ 6 w 144"/>
                <a:gd name="T5" fmla="*/ 297 h 297"/>
                <a:gd name="T6" fmla="*/ 0 w 144"/>
                <a:gd name="T7" fmla="*/ 284 h 297"/>
                <a:gd name="T8" fmla="*/ 0 w 144"/>
                <a:gd name="T9" fmla="*/ 13 h 297"/>
                <a:gd name="T10" fmla="*/ 6 w 144"/>
                <a:gd name="T11" fmla="*/ 0 h 297"/>
                <a:gd name="T12" fmla="*/ 137 w 144"/>
                <a:gd name="T13" fmla="*/ 0 h 297"/>
                <a:gd name="T14" fmla="*/ 144 w 144"/>
                <a:gd name="T15" fmla="*/ 13 h 297"/>
                <a:gd name="T16" fmla="*/ 144 w 144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97">
                  <a:moveTo>
                    <a:pt x="144" y="284"/>
                  </a:moveTo>
                  <a:cubicBezTo>
                    <a:pt x="144" y="291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3" y="297"/>
                    <a:pt x="0" y="291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6"/>
                    <a:pt x="144" y="13"/>
                  </a:cubicBezTo>
                  <a:lnTo>
                    <a:pt x="144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3" name="Freeform 33"/>
            <p:cNvSpPr/>
            <p:nvPr/>
          </p:nvSpPr>
          <p:spPr bwMode="auto">
            <a:xfrm>
              <a:off x="2854325" y="3697288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4" name="Freeform 34"/>
            <p:cNvSpPr/>
            <p:nvPr/>
          </p:nvSpPr>
          <p:spPr bwMode="auto">
            <a:xfrm>
              <a:off x="5159375" y="4181475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5" name="Freeform 35"/>
            <p:cNvSpPr/>
            <p:nvPr/>
          </p:nvSpPr>
          <p:spPr bwMode="auto">
            <a:xfrm>
              <a:off x="74263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6" name="Freeform 36"/>
            <p:cNvSpPr/>
            <p:nvPr/>
          </p:nvSpPr>
          <p:spPr bwMode="auto">
            <a:xfrm>
              <a:off x="78454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7" name="Freeform 37"/>
            <p:cNvSpPr/>
            <p:nvPr/>
          </p:nvSpPr>
          <p:spPr bwMode="auto">
            <a:xfrm>
              <a:off x="74263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8" name="Freeform 38"/>
            <p:cNvSpPr/>
            <p:nvPr/>
          </p:nvSpPr>
          <p:spPr bwMode="auto">
            <a:xfrm>
              <a:off x="6027738" y="3268663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9" name="Freeform 39"/>
            <p:cNvSpPr/>
            <p:nvPr/>
          </p:nvSpPr>
          <p:spPr bwMode="auto">
            <a:xfrm>
              <a:off x="6035675" y="3733800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0" name="Freeform 40"/>
            <p:cNvSpPr/>
            <p:nvPr/>
          </p:nvSpPr>
          <p:spPr bwMode="auto">
            <a:xfrm>
              <a:off x="5170488" y="1562100"/>
              <a:ext cx="1230312" cy="1643063"/>
            </a:xfrm>
            <a:custGeom>
              <a:avLst/>
              <a:gdLst>
                <a:gd name="T0" fmla="*/ 464 w 464"/>
                <a:gd name="T1" fmla="*/ 592 h 619"/>
                <a:gd name="T2" fmla="*/ 443 w 464"/>
                <a:gd name="T3" fmla="*/ 619 h 619"/>
                <a:gd name="T4" fmla="*/ 21 w 464"/>
                <a:gd name="T5" fmla="*/ 619 h 619"/>
                <a:gd name="T6" fmla="*/ 0 w 464"/>
                <a:gd name="T7" fmla="*/ 592 h 619"/>
                <a:gd name="T8" fmla="*/ 0 w 464"/>
                <a:gd name="T9" fmla="*/ 28 h 619"/>
                <a:gd name="T10" fmla="*/ 21 w 464"/>
                <a:gd name="T11" fmla="*/ 0 h 619"/>
                <a:gd name="T12" fmla="*/ 443 w 464"/>
                <a:gd name="T13" fmla="*/ 0 h 619"/>
                <a:gd name="T14" fmla="*/ 464 w 464"/>
                <a:gd name="T15" fmla="*/ 28 h 619"/>
                <a:gd name="T16" fmla="*/ 464 w 464"/>
                <a:gd name="T17" fmla="*/ 59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619">
                  <a:moveTo>
                    <a:pt x="464" y="592"/>
                  </a:moveTo>
                  <a:cubicBezTo>
                    <a:pt x="464" y="607"/>
                    <a:pt x="454" y="619"/>
                    <a:pt x="443" y="619"/>
                  </a:cubicBezTo>
                  <a:cubicBezTo>
                    <a:pt x="21" y="619"/>
                    <a:pt x="21" y="619"/>
                    <a:pt x="21" y="619"/>
                  </a:cubicBezTo>
                  <a:cubicBezTo>
                    <a:pt x="9" y="619"/>
                    <a:pt x="0" y="607"/>
                    <a:pt x="0" y="59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9" y="0"/>
                    <a:pt x="21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54" y="0"/>
                    <a:pt x="464" y="12"/>
                    <a:pt x="464" y="28"/>
                  </a:cubicBezTo>
                  <a:lnTo>
                    <a:pt x="464" y="59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1" name="Freeform 41"/>
            <p:cNvSpPr/>
            <p:nvPr/>
          </p:nvSpPr>
          <p:spPr bwMode="auto">
            <a:xfrm>
              <a:off x="4703763" y="4625975"/>
              <a:ext cx="835025" cy="777875"/>
            </a:xfrm>
            <a:custGeom>
              <a:avLst/>
              <a:gdLst>
                <a:gd name="T0" fmla="*/ 315 w 315"/>
                <a:gd name="T1" fmla="*/ 280 h 293"/>
                <a:gd name="T2" fmla="*/ 301 w 315"/>
                <a:gd name="T3" fmla="*/ 293 h 293"/>
                <a:gd name="T4" fmla="*/ 14 w 315"/>
                <a:gd name="T5" fmla="*/ 293 h 293"/>
                <a:gd name="T6" fmla="*/ 0 w 315"/>
                <a:gd name="T7" fmla="*/ 280 h 293"/>
                <a:gd name="T8" fmla="*/ 0 w 315"/>
                <a:gd name="T9" fmla="*/ 13 h 293"/>
                <a:gd name="T10" fmla="*/ 14 w 315"/>
                <a:gd name="T11" fmla="*/ 0 h 293"/>
                <a:gd name="T12" fmla="*/ 301 w 315"/>
                <a:gd name="T13" fmla="*/ 0 h 293"/>
                <a:gd name="T14" fmla="*/ 315 w 315"/>
                <a:gd name="T15" fmla="*/ 13 h 293"/>
                <a:gd name="T16" fmla="*/ 315 w 31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293">
                  <a:moveTo>
                    <a:pt x="315" y="280"/>
                  </a:moveTo>
                  <a:cubicBezTo>
                    <a:pt x="315" y="288"/>
                    <a:pt x="309" y="293"/>
                    <a:pt x="301" y="293"/>
                  </a:cubicBezTo>
                  <a:cubicBezTo>
                    <a:pt x="14" y="293"/>
                    <a:pt x="14" y="293"/>
                    <a:pt x="14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9" y="0"/>
                    <a:pt x="315" y="6"/>
                    <a:pt x="315" y="13"/>
                  </a:cubicBezTo>
                  <a:lnTo>
                    <a:pt x="31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2" name="Freeform 42"/>
            <p:cNvSpPr/>
            <p:nvPr/>
          </p:nvSpPr>
          <p:spPr bwMode="auto">
            <a:xfrm>
              <a:off x="5605463" y="5068888"/>
              <a:ext cx="817562" cy="779463"/>
            </a:xfrm>
            <a:custGeom>
              <a:avLst/>
              <a:gdLst>
                <a:gd name="T0" fmla="*/ 308 w 308"/>
                <a:gd name="T1" fmla="*/ 281 h 294"/>
                <a:gd name="T2" fmla="*/ 294 w 308"/>
                <a:gd name="T3" fmla="*/ 294 h 294"/>
                <a:gd name="T4" fmla="*/ 14 w 308"/>
                <a:gd name="T5" fmla="*/ 294 h 294"/>
                <a:gd name="T6" fmla="*/ 0 w 308"/>
                <a:gd name="T7" fmla="*/ 281 h 294"/>
                <a:gd name="T8" fmla="*/ 0 w 308"/>
                <a:gd name="T9" fmla="*/ 13 h 294"/>
                <a:gd name="T10" fmla="*/ 14 w 308"/>
                <a:gd name="T11" fmla="*/ 0 h 294"/>
                <a:gd name="T12" fmla="*/ 294 w 308"/>
                <a:gd name="T13" fmla="*/ 0 h 294"/>
                <a:gd name="T14" fmla="*/ 308 w 308"/>
                <a:gd name="T15" fmla="*/ 13 h 294"/>
                <a:gd name="T16" fmla="*/ 308 w 308"/>
                <a:gd name="T17" fmla="*/ 28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4">
                  <a:moveTo>
                    <a:pt x="308" y="281"/>
                  </a:moveTo>
                  <a:cubicBezTo>
                    <a:pt x="308" y="288"/>
                    <a:pt x="302" y="294"/>
                    <a:pt x="294" y="294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6" y="294"/>
                    <a:pt x="0" y="288"/>
                    <a:pt x="0" y="28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1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3" name="Freeform 43"/>
            <p:cNvSpPr/>
            <p:nvPr/>
          </p:nvSpPr>
          <p:spPr bwMode="auto">
            <a:xfrm>
              <a:off x="5167313" y="3316288"/>
              <a:ext cx="809625" cy="777875"/>
            </a:xfrm>
            <a:custGeom>
              <a:avLst/>
              <a:gdLst>
                <a:gd name="T0" fmla="*/ 305 w 305"/>
                <a:gd name="T1" fmla="*/ 280 h 293"/>
                <a:gd name="T2" fmla="*/ 291 w 305"/>
                <a:gd name="T3" fmla="*/ 293 h 293"/>
                <a:gd name="T4" fmla="*/ 13 w 305"/>
                <a:gd name="T5" fmla="*/ 293 h 293"/>
                <a:gd name="T6" fmla="*/ 0 w 305"/>
                <a:gd name="T7" fmla="*/ 280 h 293"/>
                <a:gd name="T8" fmla="*/ 0 w 305"/>
                <a:gd name="T9" fmla="*/ 13 h 293"/>
                <a:gd name="T10" fmla="*/ 13 w 305"/>
                <a:gd name="T11" fmla="*/ 0 h 293"/>
                <a:gd name="T12" fmla="*/ 291 w 305"/>
                <a:gd name="T13" fmla="*/ 0 h 293"/>
                <a:gd name="T14" fmla="*/ 305 w 305"/>
                <a:gd name="T15" fmla="*/ 13 h 293"/>
                <a:gd name="T16" fmla="*/ 305 w 30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293">
                  <a:moveTo>
                    <a:pt x="305" y="280"/>
                  </a:moveTo>
                  <a:cubicBezTo>
                    <a:pt x="305" y="288"/>
                    <a:pt x="299" y="293"/>
                    <a:pt x="291" y="293"/>
                  </a:cubicBezTo>
                  <a:cubicBezTo>
                    <a:pt x="13" y="293"/>
                    <a:pt x="13" y="293"/>
                    <a:pt x="13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9" y="0"/>
                    <a:pt x="305" y="6"/>
                    <a:pt x="305" y="13"/>
                  </a:cubicBezTo>
                  <a:lnTo>
                    <a:pt x="30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4" name="Freeform 44"/>
            <p:cNvSpPr/>
            <p:nvPr/>
          </p:nvSpPr>
          <p:spPr bwMode="auto">
            <a:xfrm>
              <a:off x="742632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5" name="Freeform 45"/>
            <p:cNvSpPr/>
            <p:nvPr/>
          </p:nvSpPr>
          <p:spPr bwMode="auto">
            <a:xfrm>
              <a:off x="6546850" y="2419350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6" name="Freeform 46"/>
            <p:cNvSpPr/>
            <p:nvPr/>
          </p:nvSpPr>
          <p:spPr bwMode="auto">
            <a:xfrm>
              <a:off x="5605463" y="4206875"/>
              <a:ext cx="1223962" cy="766763"/>
            </a:xfrm>
            <a:custGeom>
              <a:avLst/>
              <a:gdLst>
                <a:gd name="T0" fmla="*/ 461 w 461"/>
                <a:gd name="T1" fmla="*/ 276 h 289"/>
                <a:gd name="T2" fmla="*/ 441 w 461"/>
                <a:gd name="T3" fmla="*/ 289 h 289"/>
                <a:gd name="T4" fmla="*/ 20 w 461"/>
                <a:gd name="T5" fmla="*/ 289 h 289"/>
                <a:gd name="T6" fmla="*/ 0 w 461"/>
                <a:gd name="T7" fmla="*/ 276 h 289"/>
                <a:gd name="T8" fmla="*/ 0 w 461"/>
                <a:gd name="T9" fmla="*/ 13 h 289"/>
                <a:gd name="T10" fmla="*/ 20 w 461"/>
                <a:gd name="T11" fmla="*/ 0 h 289"/>
                <a:gd name="T12" fmla="*/ 441 w 461"/>
                <a:gd name="T13" fmla="*/ 0 h 289"/>
                <a:gd name="T14" fmla="*/ 461 w 461"/>
                <a:gd name="T15" fmla="*/ 13 h 289"/>
                <a:gd name="T16" fmla="*/ 461 w 461"/>
                <a:gd name="T17" fmla="*/ 27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1" h="289">
                  <a:moveTo>
                    <a:pt x="461" y="276"/>
                  </a:moveTo>
                  <a:cubicBezTo>
                    <a:pt x="461" y="283"/>
                    <a:pt x="452" y="289"/>
                    <a:pt x="441" y="289"/>
                  </a:cubicBezTo>
                  <a:cubicBezTo>
                    <a:pt x="20" y="289"/>
                    <a:pt x="20" y="289"/>
                    <a:pt x="20" y="289"/>
                  </a:cubicBezTo>
                  <a:cubicBezTo>
                    <a:pt x="9" y="289"/>
                    <a:pt x="0" y="283"/>
                    <a:pt x="0" y="27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9" y="0"/>
                    <a:pt x="2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52" y="0"/>
                    <a:pt x="461" y="6"/>
                    <a:pt x="461" y="13"/>
                  </a:cubicBezTo>
                  <a:lnTo>
                    <a:pt x="461" y="27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7" name="Freeform 47"/>
            <p:cNvSpPr/>
            <p:nvPr/>
          </p:nvSpPr>
          <p:spPr bwMode="auto">
            <a:xfrm>
              <a:off x="3352800" y="3322638"/>
              <a:ext cx="1716087" cy="1201738"/>
            </a:xfrm>
            <a:custGeom>
              <a:avLst/>
              <a:gdLst>
                <a:gd name="T0" fmla="*/ 647 w 647"/>
                <a:gd name="T1" fmla="*/ 433 h 453"/>
                <a:gd name="T2" fmla="*/ 618 w 647"/>
                <a:gd name="T3" fmla="*/ 453 h 453"/>
                <a:gd name="T4" fmla="*/ 29 w 647"/>
                <a:gd name="T5" fmla="*/ 453 h 453"/>
                <a:gd name="T6" fmla="*/ 0 w 647"/>
                <a:gd name="T7" fmla="*/ 433 h 453"/>
                <a:gd name="T8" fmla="*/ 0 w 647"/>
                <a:gd name="T9" fmla="*/ 20 h 453"/>
                <a:gd name="T10" fmla="*/ 29 w 647"/>
                <a:gd name="T11" fmla="*/ 0 h 453"/>
                <a:gd name="T12" fmla="*/ 618 w 647"/>
                <a:gd name="T13" fmla="*/ 0 h 453"/>
                <a:gd name="T14" fmla="*/ 647 w 647"/>
                <a:gd name="T15" fmla="*/ 20 h 453"/>
                <a:gd name="T16" fmla="*/ 647 w 647"/>
                <a:gd name="T17" fmla="*/ 43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7" h="453">
                  <a:moveTo>
                    <a:pt x="647" y="433"/>
                  </a:moveTo>
                  <a:cubicBezTo>
                    <a:pt x="647" y="444"/>
                    <a:pt x="634" y="453"/>
                    <a:pt x="618" y="453"/>
                  </a:cubicBezTo>
                  <a:cubicBezTo>
                    <a:pt x="29" y="453"/>
                    <a:pt x="29" y="453"/>
                    <a:pt x="29" y="453"/>
                  </a:cubicBezTo>
                  <a:cubicBezTo>
                    <a:pt x="13" y="453"/>
                    <a:pt x="0" y="444"/>
                    <a:pt x="0" y="43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618" y="0"/>
                    <a:pt x="618" y="0"/>
                    <a:pt x="618" y="0"/>
                  </a:cubicBezTo>
                  <a:cubicBezTo>
                    <a:pt x="634" y="0"/>
                    <a:pt x="647" y="9"/>
                    <a:pt x="647" y="20"/>
                  </a:cubicBezTo>
                  <a:lnTo>
                    <a:pt x="647" y="433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8" name="Freeform 48"/>
            <p:cNvSpPr/>
            <p:nvPr/>
          </p:nvSpPr>
          <p:spPr bwMode="auto">
            <a:xfrm>
              <a:off x="3355975" y="2014538"/>
              <a:ext cx="800100" cy="1209675"/>
            </a:xfrm>
            <a:custGeom>
              <a:avLst/>
              <a:gdLst>
                <a:gd name="T0" fmla="*/ 302 w 302"/>
                <a:gd name="T1" fmla="*/ 436 h 456"/>
                <a:gd name="T2" fmla="*/ 288 w 302"/>
                <a:gd name="T3" fmla="*/ 456 h 456"/>
                <a:gd name="T4" fmla="*/ 13 w 302"/>
                <a:gd name="T5" fmla="*/ 456 h 456"/>
                <a:gd name="T6" fmla="*/ 0 w 302"/>
                <a:gd name="T7" fmla="*/ 436 h 456"/>
                <a:gd name="T8" fmla="*/ 0 w 302"/>
                <a:gd name="T9" fmla="*/ 20 h 456"/>
                <a:gd name="T10" fmla="*/ 13 w 302"/>
                <a:gd name="T11" fmla="*/ 0 h 456"/>
                <a:gd name="T12" fmla="*/ 288 w 302"/>
                <a:gd name="T13" fmla="*/ 0 h 456"/>
                <a:gd name="T14" fmla="*/ 302 w 302"/>
                <a:gd name="T15" fmla="*/ 20 h 456"/>
                <a:gd name="T16" fmla="*/ 302 w 302"/>
                <a:gd name="T17" fmla="*/ 43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6">
                  <a:moveTo>
                    <a:pt x="302" y="436"/>
                  </a:moveTo>
                  <a:cubicBezTo>
                    <a:pt x="302" y="447"/>
                    <a:pt x="296" y="456"/>
                    <a:pt x="288" y="456"/>
                  </a:cubicBezTo>
                  <a:cubicBezTo>
                    <a:pt x="13" y="456"/>
                    <a:pt x="13" y="456"/>
                    <a:pt x="13" y="456"/>
                  </a:cubicBezTo>
                  <a:cubicBezTo>
                    <a:pt x="6" y="456"/>
                    <a:pt x="0" y="447"/>
                    <a:pt x="0" y="4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9" name="Rectangle 49"/>
            <p:cNvSpPr>
              <a:spLocks noChangeArrowheads="1"/>
            </p:cNvSpPr>
            <p:nvPr/>
          </p:nvSpPr>
          <p:spPr bwMode="auto">
            <a:xfrm>
              <a:off x="7464697" y="1984678"/>
              <a:ext cx="606005" cy="36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LOVE</a:t>
              </a:r>
              <a:endPara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0" name="Rectangle 50"/>
            <p:cNvSpPr>
              <a:spLocks noChangeArrowheads="1"/>
            </p:cNvSpPr>
            <p:nvPr/>
          </p:nvSpPr>
          <p:spPr bwMode="auto">
            <a:xfrm>
              <a:off x="2908300" y="1149350"/>
              <a:ext cx="138662" cy="425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zh-CN" sz="2300" dirty="0">
                  <a:solidFill>
                    <a:srgbClr val="FFFFFF"/>
                  </a:solidFill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1" name="Rectangle 51"/>
            <p:cNvSpPr>
              <a:spLocks noChangeArrowheads="1"/>
            </p:cNvSpPr>
            <p:nvPr/>
          </p:nvSpPr>
          <p:spPr bwMode="auto">
            <a:xfrm>
              <a:off x="2908300" y="3684587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2" name="Rectangle 52"/>
            <p:cNvSpPr>
              <a:spLocks noChangeArrowheads="1"/>
            </p:cNvSpPr>
            <p:nvPr/>
          </p:nvSpPr>
          <p:spPr bwMode="auto">
            <a:xfrm>
              <a:off x="8366125" y="1149350"/>
              <a:ext cx="260350" cy="42502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3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3" name="Rectangle 53"/>
            <p:cNvSpPr>
              <a:spLocks noChangeArrowheads="1"/>
            </p:cNvSpPr>
            <p:nvPr/>
          </p:nvSpPr>
          <p:spPr bwMode="auto">
            <a:xfrm>
              <a:off x="6526213" y="5449888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4" name="Rectangle 54"/>
            <p:cNvSpPr>
              <a:spLocks noChangeArrowheads="1"/>
            </p:cNvSpPr>
            <p:nvPr/>
          </p:nvSpPr>
          <p:spPr bwMode="auto">
            <a:xfrm>
              <a:off x="7436353" y="3302375"/>
              <a:ext cx="600963" cy="3326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PIRCE</a:t>
              </a:r>
              <a:endPara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5" name="Rectangle 55"/>
            <p:cNvSpPr>
              <a:spLocks noChangeArrowheads="1"/>
            </p:cNvSpPr>
            <p:nvPr/>
          </p:nvSpPr>
          <p:spPr bwMode="auto">
            <a:xfrm>
              <a:off x="6073774" y="3275013"/>
              <a:ext cx="217897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G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6" name="Rectangle 56"/>
            <p:cNvSpPr>
              <a:spLocks noChangeArrowheads="1"/>
            </p:cNvSpPr>
            <p:nvPr/>
          </p:nvSpPr>
          <p:spPr bwMode="auto">
            <a:xfrm>
              <a:off x="6073774" y="3709988"/>
              <a:ext cx="158470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S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7" name="Rectangle 57"/>
            <p:cNvSpPr>
              <a:spLocks noChangeArrowheads="1"/>
            </p:cNvSpPr>
            <p:nvPr/>
          </p:nvSpPr>
          <p:spPr bwMode="auto">
            <a:xfrm>
              <a:off x="4335463" y="4602163"/>
              <a:ext cx="16927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T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8" name="Rectangle 58"/>
            <p:cNvSpPr>
              <a:spLocks noChangeArrowheads="1"/>
            </p:cNvSpPr>
            <p:nvPr/>
          </p:nvSpPr>
          <p:spPr bwMode="auto">
            <a:xfrm>
              <a:off x="4335463" y="4948238"/>
              <a:ext cx="21609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H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1967602" y="3249041"/>
            <a:ext cx="8417625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</a:p>
        </p:txBody>
      </p:sp>
      <p:pic>
        <p:nvPicPr>
          <p:cNvPr id="83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7" y="4174670"/>
            <a:ext cx="4084635" cy="2041582"/>
          </a:xfrm>
          <a:prstGeom prst="rect">
            <a:avLst/>
          </a:prstGeom>
        </p:spPr>
      </p:pic>
      <p:pic>
        <p:nvPicPr>
          <p:cNvPr id="84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63874" y="-342891"/>
            <a:ext cx="2162083" cy="258832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402" y="2491800"/>
            <a:ext cx="589731" cy="520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41325" y="2465069"/>
            <a:ext cx="10962640" cy="2451231"/>
            <a:chOff x="522612" y="813568"/>
            <a:chExt cx="10962947" cy="3036697"/>
          </a:xfrm>
        </p:grpSpPr>
        <p:sp>
          <p:nvSpPr>
            <p:cNvPr id="13" name="Rectangle 12"/>
            <p:cNvSpPr/>
            <p:nvPr/>
          </p:nvSpPr>
          <p:spPr>
            <a:xfrm>
              <a:off x="3305494" y="973351"/>
              <a:ext cx="7173355" cy="913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altLang="vi-VN" sz="2800" b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Phần mềm miễn phí</a:t>
              </a:r>
            </a:p>
          </p:txBody>
        </p:sp>
        <p:sp>
          <p:nvSpPr>
            <p:cNvPr id="2" name="Rectangle: Rounded Corners 1"/>
            <p:cNvSpPr/>
            <p:nvPr/>
          </p:nvSpPr>
          <p:spPr>
            <a:xfrm>
              <a:off x="522612" y="1036931"/>
              <a:ext cx="10962947" cy="2813172"/>
            </a:xfrm>
            <a:prstGeom prst="roundRect">
              <a:avLst>
                <a:gd name="adj" fmla="val 5722"/>
              </a:avLst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97544" y="1711155"/>
              <a:ext cx="10887380" cy="19367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Ở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3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em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quen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chiếu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chuột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gõ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phím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hiểu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thế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giới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nhiên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,...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miễn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phí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miễn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phí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522612" y="813568"/>
              <a:ext cx="2898644" cy="967337"/>
              <a:chOff x="522612" y="813568"/>
              <a:chExt cx="2898644" cy="967337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522612" y="969483"/>
                <a:ext cx="2372989" cy="787756"/>
                <a:chOff x="5906375" y="1278622"/>
                <a:chExt cx="2372989" cy="787756"/>
              </a:xfrm>
            </p:grpSpPr>
            <p:sp>
              <p:nvSpPr>
                <p:cNvPr id="21" name="Rectangle: Top Corners Rounded 20"/>
                <p:cNvSpPr/>
                <p:nvPr/>
              </p:nvSpPr>
              <p:spPr>
                <a:xfrm>
                  <a:off x="5981023" y="1404722"/>
                  <a:ext cx="2298341" cy="661656"/>
                </a:xfrm>
                <a:prstGeom prst="round2SameRect">
                  <a:avLst/>
                </a:prstGeom>
                <a:solidFill>
                  <a:srgbClr val="7FC35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UTM Bienvenue" panose="02040603050506020204" pitchFamily="18" charset="0"/>
                  </a:endParaRPr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5906375" y="1278622"/>
                  <a:ext cx="2135017" cy="74182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342900">
                    <a:lnSpc>
                      <a:spcPct val="150000"/>
                    </a:lnSpc>
                  </a:pPr>
                  <a:r>
                    <a:rPr lang="en-US" sz="2200" b="1">
                      <a:solidFill>
                        <a:schemeClr val="bg1"/>
                      </a:solidFill>
                      <a:latin typeface="UTM Bienvenue" panose="02040603050506020204" pitchFamily="18" charset="0"/>
                      <a:cs typeface="Times New Roman" panose="02020603050405020304" pitchFamily="18" charset="0"/>
                    </a:rPr>
                    <a:t>HOẠT ĐỘNG </a:t>
                  </a:r>
                  <a:endParaRPr lang="vi-VN" sz="2200" b="1">
                    <a:solidFill>
                      <a:schemeClr val="bg1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 rot="20419193">
                <a:off x="2468303" y="900102"/>
                <a:ext cx="952953" cy="880803"/>
                <a:chOff x="8974078" y="279854"/>
                <a:chExt cx="3397172" cy="3224225"/>
              </a:xfrm>
            </p:grpSpPr>
            <p:pic>
              <p:nvPicPr>
                <p:cNvPr id="19" name="Picture 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8974078" y="279854"/>
                  <a:ext cx="3397172" cy="3224225"/>
                </a:xfrm>
                <a:prstGeom prst="rect">
                  <a:avLst/>
                </a:prstGeom>
              </p:spPr>
            </p:pic>
            <p:pic>
              <p:nvPicPr>
                <p:cNvPr id="20" name="Picture 6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5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9264793" y="565916"/>
                  <a:ext cx="2916628" cy="2768146"/>
                </a:xfrm>
                <a:prstGeom prst="rect">
                  <a:avLst/>
                </a:prstGeom>
              </p:spPr>
            </p:pic>
          </p:grpSp>
          <p:sp>
            <p:nvSpPr>
              <p:cNvPr id="18" name="Rectangle 17"/>
              <p:cNvSpPr/>
              <p:nvPr/>
            </p:nvSpPr>
            <p:spPr>
              <a:xfrm>
                <a:off x="2583880" y="813568"/>
                <a:ext cx="721380" cy="913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42900">
                  <a:lnSpc>
                    <a:spcPct val="150000"/>
                  </a:lnSpc>
                </a:pPr>
                <a:r>
                  <a:rPr lang="en-US" sz="2800" b="1">
                    <a:solidFill>
                      <a:schemeClr val="bg1"/>
                    </a:solidFill>
                    <a:latin typeface="UTM HelvetIns" panose="02040603050506020204" pitchFamily="18" charset="0"/>
                    <a:cs typeface="Times New Roman" panose="02020603050405020304" pitchFamily="18" charset="0"/>
                  </a:rPr>
                  <a:t>1</a:t>
                </a:r>
                <a:endParaRPr lang="vi-VN" sz="2800" b="1">
                  <a:solidFill>
                    <a:schemeClr val="bg1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1528714" y="3297180"/>
              <a:ext cx="9134572" cy="553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endParaRPr lang="vi-VN" sz="200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-212" y="137197"/>
            <a:ext cx="4063166" cy="2272593"/>
            <a:chOff x="301091" y="301982"/>
            <a:chExt cx="4134561" cy="250816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01091" y="301982"/>
              <a:ext cx="4134561" cy="250816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86620" y="498387"/>
              <a:ext cx="1158339" cy="914479"/>
            </a:xfrm>
            <a:prstGeom prst="rect">
              <a:avLst/>
            </a:prstGeom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F8DD3622-F7D1-A3EB-494C-334BDE7829C3}"/>
              </a:ext>
            </a:extLst>
          </p:cNvPr>
          <p:cNvSpPr/>
          <p:nvPr/>
        </p:nvSpPr>
        <p:spPr>
          <a:xfrm>
            <a:off x="1222177" y="873215"/>
            <a:ext cx="2097900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altLang="vi-VN" sz="2800" b="1" dirty="0">
                <a:solidFill>
                  <a:srgbClr val="7FC354"/>
                </a:solidFill>
                <a:latin typeface="SVN-Androgyne" panose="02040603050506020204" pitchFamily="18" charset="0"/>
                <a:cs typeface="Times New Roman" panose="02020603050405020304" pitchFamily="18" charset="0"/>
              </a:rPr>
              <a:t>KHỞI ĐỘNG</a:t>
            </a:r>
            <a:endParaRPr lang="en-US" altLang="vi-VN" sz="2800" b="1" dirty="0">
              <a:solidFill>
                <a:srgbClr val="7FC354"/>
              </a:solidFill>
              <a:latin typeface="SVN-Androgyne" panose="0204060305050602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36304" y="450215"/>
            <a:ext cx="1087590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miễn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phí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miễn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phí</a:t>
            </a:r>
            <a:endParaRPr lang="en-US" sz="2800" dirty="0">
              <a:ln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843915" y="1270000"/>
            <a:ext cx="10299700" cy="1420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>
                <a:latin typeface="UTM Avo" panose="02040603050506020204"/>
              </a:rPr>
              <a:t>Các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phần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mềm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được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cá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nhân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hoặc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tổ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chức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sản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xuất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ra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để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đáp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ứng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các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nhu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cầu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làm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việc</a:t>
            </a:r>
            <a:r>
              <a:rPr lang="en-US" sz="2400" dirty="0">
                <a:latin typeface="UTM Avo" panose="02040603050506020204"/>
              </a:rPr>
              <a:t>, </a:t>
            </a:r>
            <a:r>
              <a:rPr lang="en-US" sz="2400" dirty="0" err="1">
                <a:latin typeface="UTM Avo" panose="02040603050506020204"/>
              </a:rPr>
              <a:t>học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tập</a:t>
            </a:r>
            <a:r>
              <a:rPr lang="en-US" sz="2400" dirty="0">
                <a:latin typeface="UTM Avo" panose="02040603050506020204"/>
              </a:rPr>
              <a:t> hay </a:t>
            </a:r>
            <a:r>
              <a:rPr lang="en-US" sz="2400" dirty="0" err="1">
                <a:latin typeface="UTM Avo" panose="02040603050506020204"/>
              </a:rPr>
              <a:t>giải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trí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của</a:t>
            </a:r>
            <a:r>
              <a:rPr lang="en-US" sz="2400" dirty="0">
                <a:latin typeface="UTM Avo" panose="02040603050506020204"/>
              </a:rPr>
              <a:t> con </a:t>
            </a:r>
            <a:r>
              <a:rPr lang="en-US" sz="2400" dirty="0" err="1">
                <a:latin typeface="UTM Avo" panose="02040603050506020204"/>
              </a:rPr>
              <a:t>người</a:t>
            </a:r>
            <a:r>
              <a:rPr lang="en-US" sz="2400" dirty="0">
                <a:latin typeface="UTM Avo" panose="02040603050506020204"/>
              </a:rPr>
              <a:t>. </a:t>
            </a:r>
            <a:r>
              <a:rPr lang="en-US" sz="2400" dirty="0" err="1">
                <a:latin typeface="UTM Avo" panose="02040603050506020204"/>
              </a:rPr>
              <a:t>Có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phần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mềm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miễn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phí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và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phần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mềm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không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miễn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phí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sử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dụng</a:t>
            </a:r>
            <a:r>
              <a:rPr lang="en-US" sz="2400" dirty="0">
                <a:latin typeface="UTM Avo" panose="02040603050506020204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" y="1374775"/>
            <a:ext cx="611505" cy="5721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9120" y="4718050"/>
            <a:ext cx="5953760" cy="136398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3328670" y="6082030"/>
            <a:ext cx="5329555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dirty="0" err="1">
                <a:latin typeface="UTM Avo" panose="02040603050506020204"/>
              </a:rPr>
              <a:t>Hình</a:t>
            </a:r>
            <a:r>
              <a:rPr lang="en-US" sz="2400" dirty="0">
                <a:latin typeface="UTM Avo" panose="02040603050506020204"/>
              </a:rPr>
              <a:t> 23. </a:t>
            </a:r>
            <a:r>
              <a:rPr lang="en-US" sz="2400" dirty="0" err="1">
                <a:latin typeface="UTM Avo" panose="02040603050506020204"/>
              </a:rPr>
              <a:t>Một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số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phần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mềm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trên</a:t>
            </a:r>
            <a:r>
              <a:rPr lang="en-US" sz="2400" dirty="0">
                <a:latin typeface="UTM Avo" panose="02040603050506020204"/>
              </a:rPr>
              <a:t> Internet</a:t>
            </a:r>
          </a:p>
        </p:txBody>
      </p:sp>
      <p:graphicFrame>
        <p:nvGraphicFramePr>
          <p:cNvPr id="8" name="Table 7"/>
          <p:cNvGraphicFramePr/>
          <p:nvPr>
            <p:extLst>
              <p:ext uri="{D42A27DB-BD31-4B8C-83A1-F6EECF244321}">
                <p14:modId xmlns:p14="http://schemas.microsoft.com/office/powerpoint/2010/main" val="1638462255"/>
              </p:ext>
            </p:extLst>
          </p:nvPr>
        </p:nvGraphicFramePr>
        <p:xfrm>
          <a:off x="919480" y="2855595"/>
          <a:ext cx="10622280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5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5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55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555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latin typeface="UTM Avo" panose="02040603050506020204"/>
                        </a:rPr>
                        <a:t>Phần mềm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latin typeface="UTM Avo" panose="02040603050506020204"/>
                        </a:rPr>
                        <a:t>Tác giả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latin typeface="UTM Avo" panose="02040603050506020204"/>
                        </a:rPr>
                        <a:t>Chức năng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latin typeface="UTM Avo" panose="02040603050506020204"/>
                        </a:rPr>
                        <a:t>Quyền sử dụng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dirty="0">
                          <a:latin typeface="UTM Avo" panose="02040603050506020204"/>
                        </a:rPr>
                        <a:t>PowerPoint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latin typeface="UTM Avo" panose="02040603050506020204"/>
                        </a:rPr>
                        <a:t>Công ty Microsoft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latin typeface="UTM Avo" panose="02040603050506020204"/>
                        </a:rPr>
                        <a:t>Tạo bài trình chiếu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latin typeface="UTM Avo" panose="02040603050506020204"/>
                        </a:rPr>
                        <a:t>Không miễn phí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latin typeface="UTM Avo" panose="02040603050506020204"/>
                        </a:rPr>
                        <a:t>Kiran's Typing Tutor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latin typeface="UTM Avo" panose="02040603050506020204"/>
                        </a:rPr>
                        <a:t>Kĩ sư lập trình</a:t>
                      </a:r>
                    </a:p>
                    <a:p>
                      <a:pPr algn="ctr">
                        <a:buNone/>
                      </a:pPr>
                      <a:r>
                        <a:rPr lang="en-US">
                          <a:latin typeface="UTM Avo" panose="02040603050506020204"/>
                        </a:rPr>
                        <a:t>Kiran người Ấn Độ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latin typeface="UTM Avo" panose="02040603050506020204"/>
                        </a:rPr>
                        <a:t>Luyện tập gõ bàn</a:t>
                      </a:r>
                    </a:p>
                    <a:p>
                      <a:pPr algn="ctr">
                        <a:buNone/>
                      </a:pPr>
                      <a:r>
                        <a:rPr lang="en-US">
                          <a:latin typeface="UTM Avo" panose="02040603050506020204"/>
                        </a:rPr>
                        <a:t>phím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dirty="0" err="1">
                          <a:latin typeface="UTM Avo" panose="02040603050506020204"/>
                        </a:rPr>
                        <a:t>Miễn</a:t>
                      </a:r>
                      <a:r>
                        <a:rPr lang="en-US" dirty="0">
                          <a:latin typeface="UTM Avo" panose="02040603050506020204"/>
                        </a:rPr>
                        <a:t> </a:t>
                      </a:r>
                      <a:r>
                        <a:rPr lang="en-US" dirty="0" err="1">
                          <a:latin typeface="UTM Avo" panose="02040603050506020204"/>
                        </a:rPr>
                        <a:t>phí</a:t>
                      </a:r>
                      <a:endParaRPr lang="en-US" dirty="0">
                        <a:latin typeface="UTM Avo" panose="0204060305050602020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939560" y="428078"/>
            <a:ext cx="10239614" cy="1511846"/>
            <a:chOff x="3294857" y="592334"/>
            <a:chExt cx="7929870" cy="1269937"/>
          </a:xfrm>
        </p:grpSpPr>
        <p:grpSp>
          <p:nvGrpSpPr>
            <p:cNvPr id="12" name="Group 11"/>
            <p:cNvGrpSpPr/>
            <p:nvPr/>
          </p:nvGrpSpPr>
          <p:grpSpPr>
            <a:xfrm>
              <a:off x="3294857" y="592334"/>
              <a:ext cx="7929870" cy="1269937"/>
              <a:chOff x="3294857" y="592334"/>
              <a:chExt cx="7929870" cy="1269937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3657601" y="911578"/>
                <a:ext cx="7567126" cy="950693"/>
                <a:chOff x="4131425" y="934090"/>
                <a:chExt cx="6807716" cy="1402534"/>
              </a:xfrm>
            </p:grpSpPr>
            <p:sp>
              <p:nvSpPr>
                <p:cNvPr id="16" name="Rectangle: Rounded Corners 15"/>
                <p:cNvSpPr/>
                <p:nvPr/>
              </p:nvSpPr>
              <p:spPr>
                <a:xfrm>
                  <a:off x="4217929" y="1054359"/>
                  <a:ext cx="6721212" cy="1282265"/>
                </a:xfrm>
                <a:prstGeom prst="roundRect">
                  <a:avLst/>
                </a:prstGeom>
                <a:solidFill>
                  <a:srgbClr val="C1BFC5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ectangle: Rounded Corners 16"/>
                <p:cNvSpPr/>
                <p:nvPr/>
              </p:nvSpPr>
              <p:spPr>
                <a:xfrm>
                  <a:off x="4131425" y="934090"/>
                  <a:ext cx="6721212" cy="1255624"/>
                </a:xfrm>
                <a:prstGeom prst="roundRect">
                  <a:avLst/>
                </a:prstGeom>
                <a:solidFill>
                  <a:srgbClr val="F2E9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294857" y="592334"/>
                <a:ext cx="842690" cy="746198"/>
              </a:xfrm>
              <a:prstGeom prst="rect">
                <a:avLst/>
              </a:prstGeom>
            </p:spPr>
          </p:pic>
        </p:grpSp>
        <p:sp>
          <p:nvSpPr>
            <p:cNvPr id="13" name="Rectangle 12"/>
            <p:cNvSpPr/>
            <p:nvPr/>
          </p:nvSpPr>
          <p:spPr>
            <a:xfrm>
              <a:off x="3795851" y="965448"/>
              <a:ext cx="7386778" cy="6980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algn="just" defTabSz="342900">
                <a:buFont typeface="Arial" panose="020B0604020202020204" pitchFamily="34" charset="0"/>
                <a:buChar char="•"/>
              </a:pP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Có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những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phần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mềm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được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miễn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phí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sử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dụng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.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Có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những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.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phần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mềm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không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được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miễn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phí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sử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dụng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18" name="Text Box 17"/>
          <p:cNvSpPr txBox="1"/>
          <p:nvPr/>
        </p:nvSpPr>
        <p:spPr>
          <a:xfrm>
            <a:off x="1532255" y="2308860"/>
            <a:ext cx="92024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UTM Avo" panose="02040603050506020204"/>
              </a:rPr>
              <a:t>Những</a:t>
            </a:r>
            <a:r>
              <a:rPr lang="en-US" sz="2800" dirty="0">
                <a:latin typeface="UTM Avo" panose="02040603050506020204"/>
              </a:rPr>
              <a:t> </a:t>
            </a:r>
            <a:r>
              <a:rPr lang="en-US" sz="2800" dirty="0" err="1">
                <a:latin typeface="UTM Avo" panose="02040603050506020204"/>
              </a:rPr>
              <a:t>phần</a:t>
            </a:r>
            <a:r>
              <a:rPr lang="en-US" sz="2800" dirty="0">
                <a:latin typeface="UTM Avo" panose="02040603050506020204"/>
              </a:rPr>
              <a:t> </a:t>
            </a:r>
            <a:r>
              <a:rPr lang="en-US" sz="2800" dirty="0" err="1">
                <a:latin typeface="UTM Avo" panose="02040603050506020204"/>
              </a:rPr>
              <a:t>mềm</a:t>
            </a:r>
            <a:r>
              <a:rPr lang="en-US" sz="2800" dirty="0">
                <a:latin typeface="UTM Avo" panose="02040603050506020204"/>
              </a:rPr>
              <a:t> </a:t>
            </a:r>
            <a:r>
              <a:rPr lang="en-US" sz="2800" dirty="0" err="1">
                <a:latin typeface="UTM Avo" panose="02040603050506020204"/>
              </a:rPr>
              <a:t>nào</a:t>
            </a:r>
            <a:r>
              <a:rPr lang="en-US" sz="2800" dirty="0">
                <a:latin typeface="UTM Avo" panose="02040603050506020204"/>
              </a:rPr>
              <a:t> </a:t>
            </a:r>
            <a:r>
              <a:rPr lang="en-US" sz="2800" dirty="0" err="1">
                <a:latin typeface="UTM Avo" panose="02040603050506020204"/>
              </a:rPr>
              <a:t>sau</a:t>
            </a:r>
            <a:r>
              <a:rPr lang="en-US" sz="2800" dirty="0">
                <a:latin typeface="UTM Avo" panose="02040603050506020204"/>
              </a:rPr>
              <a:t> </a:t>
            </a:r>
            <a:r>
              <a:rPr lang="en-US" sz="2800" dirty="0" err="1">
                <a:latin typeface="UTM Avo" panose="02040603050506020204"/>
              </a:rPr>
              <a:t>đây</a:t>
            </a:r>
            <a:r>
              <a:rPr lang="en-US" sz="2800" dirty="0">
                <a:latin typeface="UTM Avo" panose="02040603050506020204"/>
              </a:rPr>
              <a:t> là </a:t>
            </a:r>
            <a:r>
              <a:rPr lang="en-US" sz="2800" dirty="0" err="1">
                <a:latin typeface="UTM Avo" panose="02040603050506020204"/>
              </a:rPr>
              <a:t>miễn</a:t>
            </a:r>
            <a:r>
              <a:rPr lang="en-US" sz="2800" dirty="0">
                <a:latin typeface="UTM Avo" panose="02040603050506020204"/>
              </a:rPr>
              <a:t> phí?</a:t>
            </a:r>
          </a:p>
        </p:txBody>
      </p:sp>
      <p:sp>
        <p:nvSpPr>
          <p:cNvPr id="19" name="Rectangle 4"/>
          <p:cNvSpPr/>
          <p:nvPr/>
        </p:nvSpPr>
        <p:spPr>
          <a:xfrm>
            <a:off x="812800" y="4563110"/>
            <a:ext cx="1024191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4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" name="Rectangle 4"/>
          <p:cNvSpPr/>
          <p:nvPr/>
        </p:nvSpPr>
        <p:spPr>
          <a:xfrm>
            <a:off x="828040" y="5208270"/>
            <a:ext cx="1022667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4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24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90" y="2086711"/>
            <a:ext cx="817435" cy="8047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9850" y="2952115"/>
            <a:ext cx="9203055" cy="29718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339850" y="3418205"/>
            <a:ext cx="488950" cy="49974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490970" y="4869180"/>
            <a:ext cx="466090" cy="49720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484505" y="5853430"/>
            <a:ext cx="11707495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200" dirty="0">
                <a:latin typeface="UTM Avo" panose="02040603050506020204"/>
              </a:rPr>
              <a:t>2. </a:t>
            </a:r>
            <a:r>
              <a:rPr lang="en-US" sz="2200" dirty="0" err="1">
                <a:latin typeface="UTM Avo" panose="02040603050506020204"/>
              </a:rPr>
              <a:t>Em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hãy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lấy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ví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dụ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về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phần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mềm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miễn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phí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và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phần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mềm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không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miễn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phí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có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trong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máy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tính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của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em</a:t>
            </a:r>
            <a:r>
              <a:rPr lang="en-US" sz="2200" dirty="0">
                <a:latin typeface="UTM Avo" panose="02040603050506020204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715" y="90170"/>
            <a:ext cx="8538210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800"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2. Sử dụng phần mềm có bản quyền</a:t>
            </a:r>
            <a:endParaRPr lang="en-US" sz="2800"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defTabSz="342900">
              <a:lnSpc>
                <a:spcPct val="150000"/>
              </a:lnSpc>
            </a:pPr>
            <a:endParaRPr lang="vi-VN" sz="2800" b="1">
              <a:solidFill>
                <a:srgbClr val="F03C69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22910" y="669297"/>
            <a:ext cx="10962640" cy="5617203"/>
            <a:chOff x="522612" y="964965"/>
            <a:chExt cx="10962947" cy="2885138"/>
          </a:xfrm>
        </p:grpSpPr>
        <p:sp>
          <p:nvSpPr>
            <p:cNvPr id="4" name="Rectangle 3"/>
            <p:cNvSpPr/>
            <p:nvPr/>
          </p:nvSpPr>
          <p:spPr>
            <a:xfrm>
              <a:off x="3823434" y="1131044"/>
              <a:ext cx="7394147" cy="3025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4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4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sư</a:t>
              </a:r>
              <a:r>
                <a:rPr lang="en-US" sz="24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̉ </a:t>
              </a:r>
              <a:r>
                <a:rPr lang="en-US" sz="24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dụng</a:t>
              </a:r>
              <a:r>
                <a:rPr lang="en-US" sz="24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trái</a:t>
              </a:r>
              <a:r>
                <a:rPr lang="en-US" sz="24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phép</a:t>
              </a:r>
              <a:r>
                <a:rPr lang="en-US" sz="24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phần</a:t>
              </a:r>
              <a:r>
                <a:rPr lang="en-US" sz="24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mềm</a:t>
              </a:r>
              <a:r>
                <a:rPr lang="en-US" sz="24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có </a:t>
              </a:r>
              <a:r>
                <a:rPr lang="en-US" sz="24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bản</a:t>
              </a:r>
              <a:r>
                <a:rPr lang="en-US" sz="24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quyền</a:t>
              </a:r>
              <a:r>
                <a:rPr lang="en-US" sz="24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endParaRPr lang="vi-VN" sz="2400" b="1" dirty="0">
                <a:solidFill>
                  <a:srgbClr val="7FC354"/>
                </a:solidFill>
                <a:latin typeface="SVN-Androgyne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: Rounded Corners 4"/>
            <p:cNvSpPr/>
            <p:nvPr/>
          </p:nvSpPr>
          <p:spPr>
            <a:xfrm>
              <a:off x="522612" y="1036931"/>
              <a:ext cx="10962947" cy="2813172"/>
            </a:xfrm>
            <a:prstGeom prst="roundRect">
              <a:avLst>
                <a:gd name="adj" fmla="val 5722"/>
              </a:avLst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37884" y="1481606"/>
              <a:ext cx="10647978" cy="22473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defTabSz="342900">
                <a:lnSpc>
                  <a:spcPts val="2600"/>
                </a:lnSpc>
              </a:pP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Theo </a:t>
              </a:r>
              <a:r>
                <a:rPr lang="en-US" altLang="vi-VN" sz="2000" i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dõi</a:t>
              </a: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hội</a:t>
              </a: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thoại</a:t>
              </a: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dưới</a:t>
              </a: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đây</a:t>
              </a: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An, Minh, Khoa </a:t>
              </a:r>
              <a:r>
                <a:rPr lang="en-US" altLang="vi-VN" sz="2000" i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.</a:t>
              </a:r>
              <a:endParaRPr lang="vi-VN" altLang="vi-VN" sz="2000" i="1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  <a:p>
              <a:pPr algn="l" defTabSz="342900">
                <a:lnSpc>
                  <a:spcPts val="2600"/>
                </a:lnSpc>
              </a:pPr>
              <a:endParaRPr lang="en-US" altLang="vi-VN" sz="2000" i="1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  <a:p>
              <a:pPr algn="l" defTabSz="342900">
                <a:lnSpc>
                  <a:spcPts val="2600"/>
                </a:lnSpc>
              </a:pP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Khoa: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Mấy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hôm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nay,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chiếu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tớ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luôn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thông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báo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“Product Activation Failed”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trở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nên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khó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.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Tại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sao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vậy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nhỉ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?</a:t>
              </a:r>
            </a:p>
            <a:p>
              <a:pPr algn="l" defTabSz="342900">
                <a:lnSpc>
                  <a:spcPts val="2700"/>
                </a:lnSpc>
              </a:pP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An: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quyền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nhưng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hạn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.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phải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phí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sản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xuất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tiếp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tục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bình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thường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l" defTabSz="342900">
                <a:lnSpc>
                  <a:spcPts val="2600"/>
                </a:lnSpc>
              </a:pP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Minh: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Tớ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vẫn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mà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phải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tiền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đấy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!</a:t>
              </a:r>
            </a:p>
            <a:p>
              <a:pPr algn="l" defTabSz="342900">
                <a:lnSpc>
                  <a:spcPts val="2600"/>
                </a:lnSpc>
              </a:pP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An: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vừa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vi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phạm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pháp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luật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vừa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ảnh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hưởng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quyền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lợi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ra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l" defTabSz="342900">
                <a:lnSpc>
                  <a:spcPts val="2600"/>
                </a:lnSpc>
              </a:pP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Khoa: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Tớ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lựa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vì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nó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còn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gây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ra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mất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an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toàn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đối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mình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nữa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!</a:t>
              </a:r>
              <a:endParaRPr lang="vi-VN" altLang="vi-VN" sz="2000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  <a:p>
              <a:pPr algn="l" defTabSz="342900"/>
              <a:endPara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  <a:p>
              <a:pPr algn="l" defTabSz="342900"/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: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Em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kể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cụ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rõ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tại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sao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nên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trái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phép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quyền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638185" y="964965"/>
              <a:ext cx="6010444" cy="2090127"/>
              <a:chOff x="638185" y="964965"/>
              <a:chExt cx="6010444" cy="2090127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638185" y="1081832"/>
                <a:ext cx="2578172" cy="341840"/>
                <a:chOff x="6021948" y="1390971"/>
                <a:chExt cx="2578172" cy="341840"/>
              </a:xfrm>
            </p:grpSpPr>
            <p:sp>
              <p:nvSpPr>
                <p:cNvPr id="14" name="Rectangle: Top Corners Rounded 13"/>
                <p:cNvSpPr/>
                <p:nvPr/>
              </p:nvSpPr>
              <p:spPr>
                <a:xfrm>
                  <a:off x="6021948" y="1390971"/>
                  <a:ext cx="2578172" cy="341840"/>
                </a:xfrm>
                <a:prstGeom prst="round2SameRect">
                  <a:avLst/>
                </a:prstGeom>
                <a:solidFill>
                  <a:srgbClr val="7FC35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latin typeface="UTM Bienvenue" panose="02040603050506020204" pitchFamily="18" charset="0"/>
                  </a:endParaRPr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6179278" y="1408110"/>
                  <a:ext cx="2202877" cy="30756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342900">
                    <a:lnSpc>
                      <a:spcPct val="150000"/>
                    </a:lnSpc>
                  </a:pPr>
                  <a:r>
                    <a:rPr lang="en-US" sz="2200" b="1" dirty="0">
                      <a:solidFill>
                        <a:schemeClr val="bg1"/>
                      </a:solidFill>
                      <a:latin typeface="UTM Bienvenue" panose="02040603050506020204" pitchFamily="18" charset="0"/>
                      <a:cs typeface="Times New Roman" panose="02020603050405020304" pitchFamily="18" charset="0"/>
                    </a:rPr>
                    <a:t>HOẠT ĐỘNG </a:t>
                  </a:r>
                  <a:endParaRPr lang="vi-VN" sz="2200" b="1" dirty="0">
                    <a:solidFill>
                      <a:schemeClr val="bg1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 rot="20419193">
                <a:off x="2886634" y="964965"/>
                <a:ext cx="981102" cy="639780"/>
                <a:chOff x="10442150" y="1062239"/>
                <a:chExt cx="3497522" cy="2341948"/>
              </a:xfrm>
            </p:grpSpPr>
            <p:pic>
              <p:nvPicPr>
                <p:cNvPr id="12" name="Picture 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10442150" y="1062239"/>
                  <a:ext cx="3497522" cy="2341948"/>
                </a:xfrm>
                <a:prstGeom prst="rect">
                  <a:avLst/>
                </a:prstGeom>
              </p:spPr>
            </p:pic>
            <p:pic>
              <p:nvPicPr>
                <p:cNvPr id="13" name="Picture 6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5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10685922" y="1321766"/>
                  <a:ext cx="3046517" cy="1829783"/>
                </a:xfrm>
                <a:prstGeom prst="rect">
                  <a:avLst/>
                </a:prstGeom>
              </p:spPr>
            </p:pic>
          </p:grpSp>
          <p:sp>
            <p:nvSpPr>
              <p:cNvPr id="11" name="Rectangle 10"/>
              <p:cNvSpPr/>
              <p:nvPr/>
            </p:nvSpPr>
            <p:spPr>
              <a:xfrm>
                <a:off x="6061873" y="2676429"/>
                <a:ext cx="586756" cy="378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42900">
                  <a:lnSpc>
                    <a:spcPct val="150000"/>
                  </a:lnSpc>
                </a:pPr>
                <a:endParaRPr lang="vi-VN" sz="2800" b="1">
                  <a:solidFill>
                    <a:schemeClr val="bg1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0" name="Rectangle 5"/>
          <p:cNvSpPr/>
          <p:nvPr/>
        </p:nvSpPr>
        <p:spPr>
          <a:xfrm>
            <a:off x="3071168" y="854213"/>
            <a:ext cx="911860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altLang="vi-VN" sz="2800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1696" y="1550681"/>
            <a:ext cx="10396712" cy="1891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342900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Mỗi phần mềm là sản phẩm trí tuệ và cũng là tài sản của tác giả. Tác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giả của phần mềm có thể là cá nhân hoặc tổ chức. Tác giả có quyềncho phép hoặc không cho phép người khác sử dụng phần mềm. Phần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mềm đã được tác giả cho phép sử dụng còn được gọi là phần mềm có bản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quyền. Em chỉ được sử dụng phần mềm khi đã được tác giả cho phép.</a:t>
            </a:r>
          </a:p>
        </p:txBody>
      </p:sp>
      <p:sp>
        <p:nvSpPr>
          <p:cNvPr id="11" name="Rectangle 5"/>
          <p:cNvSpPr/>
          <p:nvPr/>
        </p:nvSpPr>
        <p:spPr>
          <a:xfrm>
            <a:off x="1141696" y="3677693"/>
            <a:ext cx="10396712" cy="96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000" dirty="0" err="1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Ví</a:t>
            </a:r>
            <a:r>
              <a:rPr lang="en-US" sz="2000" dirty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dụ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mềm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PowerPoint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cô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mua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quyền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quyền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mềm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gõ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phím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Kiran's Typing Tutor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quyền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vì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giả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phép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miễn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phí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51" y="1550681"/>
            <a:ext cx="687705" cy="6616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D85CD3-2E13-D9FC-8F86-B9B87B68AB15}"/>
              </a:ext>
            </a:extLst>
          </p:cNvPr>
          <p:cNvSpPr txBox="1"/>
          <p:nvPr/>
        </p:nvSpPr>
        <p:spPr>
          <a:xfrm>
            <a:off x="567965" y="415118"/>
            <a:ext cx="10791334" cy="91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342900">
              <a:lnSpc>
                <a:spcPct val="140000"/>
              </a:lnSpc>
            </a:pPr>
            <a:r>
              <a:rPr lang="en-US" altLang="vi-VN" sz="2000" i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Lời</a:t>
            </a:r>
            <a:r>
              <a:rPr lang="en-US" altLang="vi-VN" sz="2000" i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giải</a:t>
            </a:r>
            <a:r>
              <a:rPr lang="en-US" altLang="vi-VN" sz="2000" i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mềm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Word/Excel/PowerPoint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hết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hạn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trả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chi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phí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ảnh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hưởng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quyền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lợi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ra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mềm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>
            <a:extLst>
              <a:ext uri="{FF2B5EF4-FFF2-40B4-BE49-F238E27FC236}">
                <a16:creationId xmlns:a16="http://schemas.microsoft.com/office/drawing/2014/main" id="{B154B3EC-5F6D-FC91-973D-E05F65033040}"/>
              </a:ext>
            </a:extLst>
          </p:cNvPr>
          <p:cNvSpPr txBox="1"/>
          <p:nvPr/>
        </p:nvSpPr>
        <p:spPr>
          <a:xfrm>
            <a:off x="2074160" y="851109"/>
            <a:ext cx="7911704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000" dirty="0" err="1">
                <a:latin typeface="UTM Avo" panose="02040603050506020204"/>
              </a:rPr>
              <a:t>Chúng</a:t>
            </a:r>
            <a:r>
              <a:rPr lang="en-US" sz="2000" dirty="0">
                <a:latin typeface="UTM Avo" panose="02040603050506020204"/>
              </a:rPr>
              <a:t> ta </a:t>
            </a:r>
            <a:r>
              <a:rPr lang="en-US" sz="2000" dirty="0" err="1">
                <a:latin typeface="UTM Avo" panose="02040603050506020204"/>
              </a:rPr>
              <a:t>chỉ</a:t>
            </a:r>
            <a:r>
              <a:rPr lang="en-US" sz="2000" dirty="0">
                <a:latin typeface="UTM Avo" panose="02040603050506020204"/>
              </a:rPr>
              <a:t> </a:t>
            </a:r>
            <a:r>
              <a:rPr lang="en-US" sz="2000" dirty="0" err="1">
                <a:latin typeface="UTM Avo" panose="02040603050506020204"/>
              </a:rPr>
              <a:t>sử</a:t>
            </a:r>
            <a:r>
              <a:rPr lang="en-US" sz="2000" dirty="0">
                <a:latin typeface="UTM Avo" panose="02040603050506020204"/>
              </a:rPr>
              <a:t> </a:t>
            </a:r>
            <a:r>
              <a:rPr lang="en-US" sz="2000" dirty="0" err="1">
                <a:latin typeface="UTM Avo" panose="02040603050506020204"/>
              </a:rPr>
              <a:t>dụng</a:t>
            </a:r>
            <a:r>
              <a:rPr lang="en-US" sz="2000" dirty="0">
                <a:latin typeface="UTM Avo" panose="02040603050506020204"/>
              </a:rPr>
              <a:t> </a:t>
            </a:r>
            <a:r>
              <a:rPr lang="en-US" sz="2000" dirty="0" err="1">
                <a:latin typeface="UTM Avo" panose="02040603050506020204"/>
              </a:rPr>
              <a:t>phần</a:t>
            </a:r>
            <a:r>
              <a:rPr lang="en-US" sz="2000" dirty="0">
                <a:latin typeface="UTM Avo" panose="02040603050506020204"/>
              </a:rPr>
              <a:t> </a:t>
            </a:r>
            <a:r>
              <a:rPr lang="en-US" sz="2000" dirty="0" err="1">
                <a:latin typeface="UTM Avo" panose="02040603050506020204"/>
              </a:rPr>
              <a:t>mềm</a:t>
            </a:r>
            <a:r>
              <a:rPr lang="en-US" sz="2000" dirty="0">
                <a:latin typeface="UTM Avo" panose="02040603050506020204"/>
              </a:rPr>
              <a:t> </a:t>
            </a:r>
            <a:r>
              <a:rPr lang="en-US" sz="2000" dirty="0" err="1">
                <a:latin typeface="UTM Avo" panose="02040603050506020204"/>
              </a:rPr>
              <a:t>có</a:t>
            </a:r>
            <a:r>
              <a:rPr lang="en-US" sz="2000" dirty="0">
                <a:latin typeface="UTM Avo" panose="02040603050506020204"/>
              </a:rPr>
              <a:t> </a:t>
            </a:r>
            <a:r>
              <a:rPr lang="en-US" sz="2000" dirty="0" err="1">
                <a:latin typeface="UTM Avo" panose="02040603050506020204"/>
              </a:rPr>
              <a:t>bản</a:t>
            </a:r>
            <a:r>
              <a:rPr lang="en-US" sz="2000" dirty="0">
                <a:latin typeface="UTM Avo" panose="02040603050506020204"/>
              </a:rPr>
              <a:t> </a:t>
            </a:r>
            <a:r>
              <a:rPr lang="en-US" sz="2000" dirty="0" err="1">
                <a:latin typeface="UTM Avo" panose="02040603050506020204"/>
              </a:rPr>
              <a:t>quyền</a:t>
            </a:r>
            <a:r>
              <a:rPr lang="en-US" sz="2000" dirty="0">
                <a:latin typeface="UTM Avo" panose="02040603050506020204"/>
              </a:rPr>
              <a:t> </a:t>
            </a:r>
            <a:r>
              <a:rPr lang="en-US" sz="2000" dirty="0" err="1">
                <a:latin typeface="UTM Avo" panose="02040603050506020204"/>
              </a:rPr>
              <a:t>vì</a:t>
            </a:r>
            <a:r>
              <a:rPr lang="en-US" sz="2000" dirty="0">
                <a:latin typeface="UTM Avo" panose="02040603050506020204"/>
              </a:rPr>
              <a:t> </a:t>
            </a:r>
            <a:r>
              <a:rPr lang="en-US" sz="2000" dirty="0" err="1">
                <a:latin typeface="UTM Avo" panose="02040603050506020204"/>
              </a:rPr>
              <a:t>các</a:t>
            </a:r>
            <a:r>
              <a:rPr lang="en-US" sz="2000" dirty="0">
                <a:latin typeface="UTM Avo" panose="02040603050506020204"/>
              </a:rPr>
              <a:t> </a:t>
            </a:r>
            <a:r>
              <a:rPr lang="en-US" sz="2000" dirty="0" err="1">
                <a:latin typeface="UTM Avo" panose="02040603050506020204"/>
              </a:rPr>
              <a:t>lí</a:t>
            </a:r>
            <a:r>
              <a:rPr lang="en-US" sz="2000" dirty="0">
                <a:latin typeface="UTM Avo" panose="02040603050506020204"/>
              </a:rPr>
              <a:t> do </a:t>
            </a:r>
            <a:r>
              <a:rPr lang="en-US" sz="2000" dirty="0" err="1">
                <a:latin typeface="UTM Avo" panose="02040603050506020204"/>
              </a:rPr>
              <a:t>sau</a:t>
            </a:r>
            <a:r>
              <a:rPr lang="en-US" sz="2000" dirty="0">
                <a:latin typeface="UTM Avo" panose="02040603050506020204"/>
              </a:rPr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A52E8C-F3E7-EFB9-FA3C-A3004A407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286" y="1699048"/>
            <a:ext cx="9461428" cy="42304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112580" y="715321"/>
            <a:ext cx="10066596" cy="1111254"/>
            <a:chOff x="3428848" y="790164"/>
            <a:chExt cx="7795879" cy="822026"/>
          </a:xfrm>
        </p:grpSpPr>
        <p:grpSp>
          <p:nvGrpSpPr>
            <p:cNvPr id="12" name="Group 11"/>
            <p:cNvGrpSpPr/>
            <p:nvPr/>
          </p:nvGrpSpPr>
          <p:grpSpPr>
            <a:xfrm>
              <a:off x="3428848" y="790164"/>
              <a:ext cx="7795879" cy="822026"/>
              <a:chOff x="3428848" y="790164"/>
              <a:chExt cx="7795879" cy="822026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3657601" y="911578"/>
                <a:ext cx="7567126" cy="700612"/>
                <a:chOff x="4131425" y="934090"/>
                <a:chExt cx="6807716" cy="1033595"/>
              </a:xfrm>
            </p:grpSpPr>
            <p:sp>
              <p:nvSpPr>
                <p:cNvPr id="16" name="Rectangle: Rounded Corners 15"/>
                <p:cNvSpPr/>
                <p:nvPr/>
              </p:nvSpPr>
              <p:spPr>
                <a:xfrm>
                  <a:off x="4217929" y="1054360"/>
                  <a:ext cx="6721212" cy="913325"/>
                </a:xfrm>
                <a:prstGeom prst="roundRect">
                  <a:avLst/>
                </a:prstGeom>
                <a:solidFill>
                  <a:srgbClr val="C1BFC5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ectangle: Rounded Corners 16"/>
                <p:cNvSpPr/>
                <p:nvPr/>
              </p:nvSpPr>
              <p:spPr>
                <a:xfrm>
                  <a:off x="4131425" y="934090"/>
                  <a:ext cx="6721212" cy="913324"/>
                </a:xfrm>
                <a:prstGeom prst="roundRect">
                  <a:avLst/>
                </a:prstGeom>
                <a:solidFill>
                  <a:srgbClr val="F2E9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428848" y="790164"/>
                <a:ext cx="657385" cy="582112"/>
              </a:xfrm>
              <a:prstGeom prst="rect">
                <a:avLst/>
              </a:prstGeom>
            </p:spPr>
          </p:pic>
        </p:grpSp>
        <p:sp>
          <p:nvSpPr>
            <p:cNvPr id="13" name="Rectangle 12"/>
            <p:cNvSpPr/>
            <p:nvPr/>
          </p:nvSpPr>
          <p:spPr>
            <a:xfrm>
              <a:off x="3753986" y="911721"/>
              <a:ext cx="7301692" cy="5276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algn="just" defTabSz="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altLang="vi-VN" sz="30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Chỉ được sử dụng phần mềm có bản quyền.</a:t>
              </a:r>
              <a:endParaRPr lang="en-US" altLang="vi-VN" sz="3000" b="1" dirty="0">
                <a:solidFill>
                  <a:srgbClr val="F03C69"/>
                </a:solidFill>
                <a:latin typeface="UTM  Avo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 Box 17"/>
          <p:cNvSpPr txBox="1"/>
          <p:nvPr/>
        </p:nvSpPr>
        <p:spPr>
          <a:xfrm>
            <a:off x="1961515" y="2753360"/>
            <a:ext cx="92024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UTM Avo" panose="02040603050506020204"/>
              </a:rPr>
              <a:t>Dùng phần mềm có bản quyền tránh được những rủi ro nào sau đây?</a:t>
            </a:r>
            <a:endParaRPr lang="en-US" sz="2400" dirty="0">
              <a:latin typeface="UTM Avo" panose="02040603050506020204"/>
            </a:endParaRPr>
          </a:p>
          <a:p>
            <a:endParaRPr lang="vi-VN" sz="2400" dirty="0">
              <a:latin typeface="UTM Avo" panose="02040603050506020204"/>
            </a:endParaRPr>
          </a:p>
          <a:p>
            <a:pPr marL="514350" indent="-514350">
              <a:buAutoNum type="alphaUcPeriod"/>
            </a:pPr>
            <a:r>
              <a:rPr lang="vi-VN" sz="2400" dirty="0">
                <a:latin typeface="UTM Avo" panose="02040603050506020204"/>
              </a:rPr>
              <a:t>Máy tính bị nhiễm virus. </a:t>
            </a:r>
            <a:r>
              <a:rPr lang="en-US" sz="2400" dirty="0">
                <a:latin typeface="UTM Avo" panose="02040603050506020204"/>
              </a:rPr>
              <a:t>     </a:t>
            </a:r>
            <a:r>
              <a:rPr lang="vi-VN" sz="2400" dirty="0">
                <a:latin typeface="UTM Avo" panose="02040603050506020204"/>
              </a:rPr>
              <a:t>B. Bị đánh cắp thông tin.</a:t>
            </a:r>
            <a:endParaRPr lang="en-US" sz="2400" dirty="0">
              <a:latin typeface="UTM Avo" panose="02040603050506020204"/>
            </a:endParaRPr>
          </a:p>
          <a:p>
            <a:endParaRPr lang="vi-VN" sz="2400" dirty="0">
              <a:latin typeface="UTM Avo" panose="02040603050506020204"/>
            </a:endParaRPr>
          </a:p>
          <a:p>
            <a:r>
              <a:rPr lang="vi-VN" sz="2400" dirty="0">
                <a:latin typeface="UTM Avo" panose="02040603050506020204"/>
              </a:rPr>
              <a:t>C. Vi phạm pháp luật. </a:t>
            </a:r>
            <a:r>
              <a:rPr lang="en-US" sz="2400" dirty="0">
                <a:latin typeface="UTM Avo" panose="02040603050506020204"/>
              </a:rPr>
              <a:t>                 </a:t>
            </a:r>
            <a:r>
              <a:rPr lang="vi-VN" sz="2400" dirty="0">
                <a:latin typeface="UTM Avo" panose="02040603050506020204"/>
              </a:rPr>
              <a:t>D. Bị mất điện.</a:t>
            </a:r>
            <a:endParaRPr lang="en-US" sz="2400" dirty="0">
              <a:latin typeface="UTM Avo" panose="02040603050506020204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377" y="2404044"/>
            <a:ext cx="922033" cy="907738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1961442" y="4251490"/>
            <a:ext cx="405352" cy="386499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95759" y="653374"/>
            <a:ext cx="3237702" cy="845815"/>
            <a:chOff x="895759" y="653374"/>
            <a:chExt cx="3237702" cy="84581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95759" y="670258"/>
              <a:ext cx="1045646" cy="828931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LUYỆN TẬP</a:t>
              </a:r>
              <a:endParaRPr lang="vi-VN" sz="28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652195" y="1425059"/>
            <a:ext cx="9751340" cy="1429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An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mềm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: Word,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Unikey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, Kiran’s Typing Tutor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Kids Games Learning Science. Theo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mềm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mềm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miễn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phí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5" name="Picture 4" descr="A picture containing text, vector graphics, businesscard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817" y1="32840" x2="59467" y2="42308"/>
                        <a14:foregroundMark x1="39941" y1="38462" x2="39941" y2="38462"/>
                        <a14:foregroundMark x1="37278" y1="34615" x2="38757" y2="36391"/>
                        <a14:foregroundMark x1="40533" y1="76923" x2="61538" y2="81953"/>
                        <a14:foregroundMark x1="48817" y1="79586" x2="30473" y2="80769"/>
                        <a14:foregroundMark x1="27219" y1="78402" x2="32840" y2="81953"/>
                        <a14:foregroundMark x1="49408" y1="40828" x2="48817" y2="497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77" y="5014728"/>
            <a:ext cx="1843272" cy="184327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C149F4F-5A88-08A6-CD86-BC88B20C7EE1}"/>
              </a:ext>
            </a:extLst>
          </p:cNvPr>
          <p:cNvSpPr txBox="1"/>
          <p:nvPr/>
        </p:nvSpPr>
        <p:spPr>
          <a:xfrm>
            <a:off x="1652195" y="2939274"/>
            <a:ext cx="93111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 err="1">
                <a:solidFill>
                  <a:srgbClr val="FF0000"/>
                </a:solidFill>
                <a:latin typeface="UTM Avo" panose="02040603050506020204"/>
              </a:rPr>
              <a:t>Phần</a:t>
            </a:r>
            <a:r>
              <a:rPr lang="en-US" sz="2000" i="1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UTM Avo" panose="02040603050506020204"/>
              </a:rPr>
              <a:t>mềm</a:t>
            </a:r>
            <a:r>
              <a:rPr lang="en-US" sz="2000" i="1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UTM Avo" panose="02040603050506020204"/>
              </a:rPr>
              <a:t>không</a:t>
            </a:r>
            <a:r>
              <a:rPr lang="en-US" sz="2000" i="1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UTM Avo" panose="02040603050506020204"/>
              </a:rPr>
              <a:t>miễn</a:t>
            </a:r>
            <a:r>
              <a:rPr lang="en-US" sz="2000" i="1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UTM Avo" panose="02040603050506020204"/>
              </a:rPr>
              <a:t>phí</a:t>
            </a:r>
            <a:r>
              <a:rPr lang="en-US" sz="2000" i="1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UTM Avo" panose="02040603050506020204"/>
              </a:rPr>
              <a:t>là</a:t>
            </a:r>
            <a:r>
              <a:rPr lang="en-US" sz="2000" i="1" dirty="0">
                <a:solidFill>
                  <a:srgbClr val="FF0000"/>
                </a:solidFill>
                <a:latin typeface="UTM Avo" panose="02040603050506020204"/>
              </a:rPr>
              <a:t>: Kids Games Learning </a:t>
            </a:r>
            <a:r>
              <a:rPr lang="en-US" sz="2000" i="1" dirty="0" err="1">
                <a:solidFill>
                  <a:srgbClr val="FF0000"/>
                </a:solidFill>
                <a:latin typeface="UTM Avo" panose="02040603050506020204"/>
              </a:rPr>
              <a:t>Sciene</a:t>
            </a:r>
            <a:endParaRPr lang="en-US" sz="2000" i="1" dirty="0">
              <a:solidFill>
                <a:srgbClr val="FF0000"/>
              </a:solidFill>
              <a:latin typeface="UTM Avo" panose="02040603050506020204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DDB522A-58E4-8A21-FFE2-715FE741B7CA}"/>
              </a:ext>
            </a:extLst>
          </p:cNvPr>
          <p:cNvGrpSpPr/>
          <p:nvPr/>
        </p:nvGrpSpPr>
        <p:grpSpPr>
          <a:xfrm>
            <a:off x="1586207" y="3456354"/>
            <a:ext cx="10258500" cy="2671733"/>
            <a:chOff x="1652195" y="3816062"/>
            <a:chExt cx="10258500" cy="2671733"/>
          </a:xfrm>
        </p:grpSpPr>
        <p:sp>
          <p:nvSpPr>
            <p:cNvPr id="9" name="Rectangle 8"/>
            <p:cNvSpPr/>
            <p:nvPr/>
          </p:nvSpPr>
          <p:spPr>
            <a:xfrm>
              <a:off x="1843706" y="4399183"/>
              <a:ext cx="8505049" cy="553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000" b="1" dirty="0">
                  <a:solidFill>
                    <a:srgbClr val="7FC354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A.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Đặt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nơi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thoáng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mát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khô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ráo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sạch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sẽ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..</a:t>
              </a:r>
              <a:endParaRPr lang="vi-VN" sz="2000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43405" y="5482590"/>
              <a:ext cx="10067290" cy="553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000" b="1">
                  <a:solidFill>
                    <a:srgbClr val="7FC354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C. </a:t>
              </a:r>
              <a:r>
                <a:rPr lang="en-US" altLang="vi-VN" sz="2000">
                  <a:latin typeface="UTM Avo" panose="02040603050506020204" pitchFamily="18" charset="0"/>
                  <a:cs typeface="Times New Roman" panose="02020603050405020304" pitchFamily="18" charset="0"/>
                </a:rPr>
                <a:t>Sử dụng bút bi để viết lên bề mặt màn hình điện thoại thông minh.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652195" y="3816062"/>
              <a:ext cx="9751340" cy="5062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000" b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đây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:</a:t>
              </a:r>
              <a:endParaRPr lang="vi-VN" sz="2000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9"/>
            <p:cNvSpPr/>
            <p:nvPr/>
          </p:nvSpPr>
          <p:spPr>
            <a:xfrm>
              <a:off x="1843405" y="4940935"/>
              <a:ext cx="9560560" cy="5062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000" b="1" dirty="0">
                  <a:solidFill>
                    <a:srgbClr val="7FC354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B.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cặp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sách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lên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bàn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phím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.</a:t>
              </a:r>
              <a:endParaRPr lang="vi-VN" sz="2000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9"/>
            <p:cNvSpPr/>
            <p:nvPr/>
          </p:nvSpPr>
          <p:spPr>
            <a:xfrm>
              <a:off x="1843405" y="5934710"/>
              <a:ext cx="9222105" cy="553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000" b="1" dirty="0">
                  <a:solidFill>
                    <a:srgbClr val="7FC354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D. 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.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Truy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cập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tùy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tiện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bất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kì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trang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thông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tin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Internet.</a:t>
              </a:r>
              <a:endParaRPr lang="vi-VN" sz="2000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067ECEE-B6FD-1FB5-C244-7325B6EB06D5}"/>
                </a:ext>
              </a:extLst>
            </p:cNvPr>
            <p:cNvGrpSpPr/>
            <p:nvPr/>
          </p:nvGrpSpPr>
          <p:grpSpPr>
            <a:xfrm>
              <a:off x="1752860" y="4516040"/>
              <a:ext cx="456938" cy="1466973"/>
              <a:chOff x="1752860" y="4516040"/>
              <a:chExt cx="456938" cy="1466973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1789114" y="4516040"/>
                <a:ext cx="420684" cy="41761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3E0F5E27-B869-1A84-AB0F-48405CA11814}"/>
                  </a:ext>
                </a:extLst>
              </p:cNvPr>
              <p:cNvSpPr/>
              <p:nvPr/>
            </p:nvSpPr>
            <p:spPr>
              <a:xfrm>
                <a:off x="1752860" y="5565402"/>
                <a:ext cx="420684" cy="41761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F631B572-DA59-6559-D9E5-A406129534C4}"/>
                  </a:ext>
                </a:extLst>
              </p:cNvPr>
              <p:cNvSpPr/>
              <p:nvPr/>
            </p:nvSpPr>
            <p:spPr>
              <a:xfrm>
                <a:off x="1779687" y="5061455"/>
                <a:ext cx="420684" cy="41761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871</Words>
  <Application>Microsoft Office PowerPoint</Application>
  <PresentationFormat>Widescreen</PresentationFormat>
  <Paragraphs>79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9" baseType="lpstr">
      <vt:lpstr>Microsoft YaHei</vt:lpstr>
      <vt:lpstr>Arial</vt:lpstr>
      <vt:lpstr>Calibri</vt:lpstr>
      <vt:lpstr>等线</vt:lpstr>
      <vt:lpstr>iCiel Cadena</vt:lpstr>
      <vt:lpstr>Segoe Print</vt:lpstr>
      <vt:lpstr>SVN-Adam Gorry</vt:lpstr>
      <vt:lpstr>SVN-Androgyne</vt:lpstr>
      <vt:lpstr>SVN-Avo</vt:lpstr>
      <vt:lpstr>SVN-SAF</vt:lpstr>
      <vt:lpstr>Times New Roman</vt:lpstr>
      <vt:lpstr>UTM  Avo</vt:lpstr>
      <vt:lpstr>UTM Avo</vt:lpstr>
      <vt:lpstr>UTM Bienvenue</vt:lpstr>
      <vt:lpstr>UTM HelvetIns</vt:lpstr>
      <vt:lpstr>UVF Salome</vt:lpstr>
      <vt:lpstr>方正黑体_GBK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Uyen Uyen</dc:creator>
  <cp:lastModifiedBy>Admin</cp:lastModifiedBy>
  <cp:revision>194</cp:revision>
  <dcterms:created xsi:type="dcterms:W3CDTF">2021-11-14T08:33:00Z</dcterms:created>
  <dcterms:modified xsi:type="dcterms:W3CDTF">2024-11-26T08:42:00Z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66D305AB9531430CA82F64AC33C83CE7</vt:lpwstr>
  </property>
  <property fmtid="{D5CDD505-2E9C-101B-9397-08002B2CF9AE}" pid="3" name="KSOProductBuildVer">
    <vt:lpwstr>1033-11.2.0.11486</vt:lpwstr>
  </property>
</Properties>
</file>