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8"/>
  </p:notesMasterIdLst>
  <p:sldIdLst>
    <p:sldId id="308" r:id="rId3"/>
    <p:sldId id="275" r:id="rId4"/>
    <p:sldId id="258" r:id="rId5"/>
    <p:sldId id="309" r:id="rId6"/>
    <p:sldId id="310" r:id="rId7"/>
    <p:sldId id="295" r:id="rId8"/>
    <p:sldId id="263" r:id="rId9"/>
    <p:sldId id="264" r:id="rId10"/>
    <p:sldId id="311" r:id="rId11"/>
    <p:sldId id="296" r:id="rId12"/>
    <p:sldId id="278" r:id="rId13"/>
    <p:sldId id="297" r:id="rId14"/>
    <p:sldId id="298" r:id="rId15"/>
    <p:sldId id="299" r:id="rId16"/>
    <p:sldId id="300" r:id="rId17"/>
    <p:sldId id="279" r:id="rId18"/>
    <p:sldId id="301" r:id="rId19"/>
    <p:sldId id="280" r:id="rId20"/>
    <p:sldId id="281" r:id="rId21"/>
    <p:sldId id="282" r:id="rId22"/>
    <p:sldId id="302" r:id="rId23"/>
    <p:sldId id="303" r:id="rId24"/>
    <p:sldId id="304" r:id="rId25"/>
    <p:sldId id="283" r:id="rId26"/>
    <p:sldId id="284" r:id="rId27"/>
    <p:sldId id="285" r:id="rId28"/>
    <p:sldId id="286" r:id="rId29"/>
    <p:sldId id="287" r:id="rId30"/>
    <p:sldId id="288" r:id="rId31"/>
    <p:sldId id="306" r:id="rId32"/>
    <p:sldId id="289" r:id="rId33"/>
    <p:sldId id="291" r:id="rId34"/>
    <p:sldId id="292" r:id="rId35"/>
    <p:sldId id="307" r:id="rId36"/>
    <p:sldId id="293" r:id="rId37"/>
    <p:sldId id="265" r:id="rId38"/>
    <p:sldId id="266" r:id="rId39"/>
    <p:sldId id="267" r:id="rId40"/>
    <p:sldId id="268" r:id="rId41"/>
    <p:sldId id="269" r:id="rId42"/>
    <p:sldId id="270" r:id="rId43"/>
    <p:sldId id="271" r:id="rId44"/>
    <p:sldId id="272" r:id="rId45"/>
    <p:sldId id="256" r:id="rId46"/>
    <p:sldId id="26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C5AF2-D347-443F-B41B-130BCBAE79BE}" type="datetimeFigureOut">
              <a:rPr lang="en-US" smtClean="0"/>
              <a:t>11/27/2025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590E2-983E-436B-87D6-DB6D38CF1D14}" type="slidenum">
              <a:rPr lang="en-US" smtClean="0"/>
              <a:t>‹#›</a:t>
            </a:fld>
            <a:endParaRPr lang="en-US"/>
          </a:p>
        </p:txBody>
      </p:sp>
    </p:spTree>
    <p:extLst>
      <p:ext uri="{BB962C8B-B14F-4D97-AF65-F5344CB8AC3E}">
        <p14:creationId xmlns:p14="http://schemas.microsoft.com/office/powerpoint/2010/main" val="200222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9</a:t>
            </a:fld>
            <a:endParaRPr lang="en-US"/>
          </a:p>
        </p:txBody>
      </p:sp>
    </p:spTree>
    <p:extLst>
      <p:ext uri="{BB962C8B-B14F-4D97-AF65-F5344CB8AC3E}">
        <p14:creationId xmlns:p14="http://schemas.microsoft.com/office/powerpoint/2010/main" val="27654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10</a:t>
            </a:fld>
            <a:endParaRPr lang="en-US"/>
          </a:p>
        </p:txBody>
      </p:sp>
    </p:spTree>
    <p:extLst>
      <p:ext uri="{BB962C8B-B14F-4D97-AF65-F5344CB8AC3E}">
        <p14:creationId xmlns:p14="http://schemas.microsoft.com/office/powerpoint/2010/main" val="27654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vi-VN" altLang="vi-VN" smtClean="0"/>
          </a:p>
        </p:txBody>
      </p:sp>
    </p:spTree>
    <p:extLst>
      <p:ext uri="{BB962C8B-B14F-4D97-AF65-F5344CB8AC3E}">
        <p14:creationId xmlns:p14="http://schemas.microsoft.com/office/powerpoint/2010/main" val="259471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21</a:t>
            </a:fld>
            <a:endParaRPr lang="en-US"/>
          </a:p>
        </p:txBody>
      </p:sp>
    </p:spTree>
    <p:extLst>
      <p:ext uri="{BB962C8B-B14F-4D97-AF65-F5344CB8AC3E}">
        <p14:creationId xmlns:p14="http://schemas.microsoft.com/office/powerpoint/2010/main" val="371369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AF21723-F71A-45B1-9067-86CA70F22849}" type="slidenum">
              <a:rPr lang="en-US" altLang="zh-CN" smtClean="0"/>
              <a:pPr/>
              <a:t>32</a:t>
            </a:fld>
            <a:endParaRPr lang="en-US" altLang="zh-CN"/>
          </a:p>
        </p:txBody>
      </p:sp>
    </p:spTree>
    <p:extLst>
      <p:ext uri="{BB962C8B-B14F-4D97-AF65-F5344CB8AC3E}">
        <p14:creationId xmlns:p14="http://schemas.microsoft.com/office/powerpoint/2010/main" val="106275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B8E9622-C728-CD61-FAF4-36D9D4CBE88B}"/>
              </a:ext>
            </a:extLst>
          </p:cNvPr>
          <p:cNvSpPr>
            <a:spLocks noGrp="1"/>
          </p:cNvSpPr>
          <p:nvPr>
            <p:ph idx="1"/>
          </p:nvPr>
        </p:nvSpPr>
        <p:spPr>
          <a:xfrm>
            <a:off x="3887391" y="1343684"/>
            <a:ext cx="4791245"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8ABE8F66-F3AB-AD3B-0815-BE2659DEC63F}"/>
              </a:ext>
            </a:extLst>
          </p:cNvPr>
          <p:cNvSpPr>
            <a:spLocks noGrp="1"/>
          </p:cNvSpPr>
          <p:nvPr>
            <p:ph type="body" sz="half" idx="2"/>
          </p:nvPr>
        </p:nvSpPr>
        <p:spPr>
          <a:xfrm>
            <a:off x="465365" y="1319788"/>
            <a:ext cx="3214007"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 xmlns:a16="http://schemas.microsoft.com/office/drawing/2014/main" id="{EF4DC357-35B5-4602-DE74-FBDA91C6BB1B}"/>
              </a:ext>
            </a:extLst>
          </p:cNvPr>
          <p:cNvSpPr txBox="1"/>
          <p:nvPr userDrawn="1"/>
        </p:nvSpPr>
        <p:spPr>
          <a:xfrm>
            <a:off x="0" y="246743"/>
            <a:ext cx="9144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 xmlns:a16="http://schemas.microsoft.com/office/drawing/2014/main" id="{94EE0562-99A2-3543-6040-C3E0233F9F4F}"/>
              </a:ext>
            </a:extLst>
          </p:cNvPr>
          <p:cNvSpPr txBox="1"/>
          <p:nvPr userDrawn="1"/>
        </p:nvSpPr>
        <p:spPr>
          <a:xfrm>
            <a:off x="465365"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3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42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01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16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543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476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33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6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35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7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1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C64A1-6AE3-4542-AFE9-590DD3D6817D}"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719DF-0F6A-40F0-B7AC-188D366E01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B8D2B-9CF3-4361-A020-A0BFADB44960}" type="datetimeFigureOut">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99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bin"/><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audio" Target="../media/audio3.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3.bin"/><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3.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bin"/><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4.bin"/><Relationship Id="rId1" Type="http://schemas.openxmlformats.org/officeDocument/2006/relationships/slideLayout" Target="../slideLayouts/slideLayout1.xml"/><Relationship Id="rId5" Type="http://schemas.openxmlformats.org/officeDocument/2006/relationships/image" Target="../media/image47.gif"/><Relationship Id="rId4" Type="http://schemas.openxmlformats.org/officeDocument/2006/relationships/image" Target="../media/image46.gif"/></Relationships>
</file>

<file path=ppt/slides/_rels/slide37.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audio6.bin"/><Relationship Id="rId7" Type="http://schemas.openxmlformats.org/officeDocument/2006/relationships/image" Target="../media/image52.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1.gif"/><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audio6.bin"/><Relationship Id="rId7" Type="http://schemas.openxmlformats.org/officeDocument/2006/relationships/image" Target="../media/image52.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1.gif"/><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audio" Target="../media/audio5.bin"/><Relationship Id="rId7" Type="http://schemas.openxmlformats.org/officeDocument/2006/relationships/image" Target="../media/image52.gif"/><Relationship Id="rId2" Type="http://schemas.openxmlformats.org/officeDocument/2006/relationships/audio" Target="../media/audio6.bin"/><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4.gif"/><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audio6.bin"/><Relationship Id="rId7" Type="http://schemas.openxmlformats.org/officeDocument/2006/relationships/image" Target="../media/image52.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1.gif"/><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audio6.bin"/><Relationship Id="rId7" Type="http://schemas.openxmlformats.org/officeDocument/2006/relationships/image" Target="../media/image52.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1.gif"/><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yển chọn hình nền powerpoint sách vở tốt nhất cho giáo viên và họ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5" y="0"/>
            <a:ext cx="9176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45"/>
          <p:cNvSpPr>
            <a:spLocks noChangeArrowheads="1" noChangeShapeType="1" noTextEdit="1"/>
          </p:cNvSpPr>
          <p:nvPr/>
        </p:nvSpPr>
        <p:spPr bwMode="auto">
          <a:xfrm>
            <a:off x="786335" y="685824"/>
            <a:ext cx="7138477" cy="1112839"/>
          </a:xfrm>
          <a:prstGeom prst="rect">
            <a:avLst/>
          </a:prstGeom>
        </p:spPr>
        <p:txBody>
          <a:bodyPr wrap="none" lIns="91430" tIns="45720" rIns="91430" bIns="45720" fromWordArt="1">
            <a:prstTxWarp prst="textPlain">
              <a:avLst>
                <a:gd name="adj" fmla="val 50000"/>
              </a:avLst>
            </a:prstTxWarp>
          </a:bodyPr>
          <a:lstStyle/>
          <a:p>
            <a:pPr algn="ctr" defTabSz="912972"/>
            <a:r>
              <a:rPr lang="en-US" sz="3600" kern="10" dirty="0">
                <a:ln w="9525">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Times New Roman"/>
                <a:cs typeface="Times New Roman"/>
              </a:rPr>
              <a:t> CHÀO MỪNG CÁC EM  </a:t>
            </a:r>
          </a:p>
        </p:txBody>
      </p:sp>
      <p:sp>
        <p:nvSpPr>
          <p:cNvPr id="4" name="WordArt 43"/>
          <p:cNvSpPr>
            <a:spLocks noChangeArrowheads="1" noChangeShapeType="1" noTextEdit="1"/>
          </p:cNvSpPr>
          <p:nvPr/>
        </p:nvSpPr>
        <p:spPr bwMode="auto">
          <a:xfrm>
            <a:off x="786334" y="2133624"/>
            <a:ext cx="7138477" cy="1523999"/>
          </a:xfrm>
          <a:prstGeom prst="rect">
            <a:avLst/>
          </a:prstGeom>
        </p:spPr>
        <p:txBody>
          <a:bodyPr wrap="none" lIns="91430" tIns="45720" rIns="91430" bIns="45720" fromWordArt="1">
            <a:prstTxWarp prst="textPlain">
              <a:avLst>
                <a:gd name="adj" fmla="val 50000"/>
              </a:avLst>
            </a:prstTxWarp>
          </a:bodyPr>
          <a:lstStyle/>
          <a:p>
            <a:pPr algn="ctr" defTabSz="912972"/>
            <a:r>
              <a:rPr lang="en-US" sz="3600" b="1" kern="10" dirty="0">
                <a:ln w="12700">
                  <a:solidFill>
                    <a:prstClr val="black"/>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ĐẾN VỚI TIẾT HỌC HÔM NAY </a:t>
            </a:r>
          </a:p>
        </p:txBody>
      </p:sp>
      <p:sp>
        <p:nvSpPr>
          <p:cNvPr id="5" name="Rectangle 4"/>
          <p:cNvSpPr/>
          <p:nvPr/>
        </p:nvSpPr>
        <p:spPr>
          <a:xfrm>
            <a:off x="3255484" y="4038624"/>
            <a:ext cx="2411238" cy="769441"/>
          </a:xfrm>
          <a:prstGeom prst="rect">
            <a:avLst/>
          </a:prstGeom>
        </p:spPr>
        <p:txBody>
          <a:bodyPr wrap="none">
            <a:spAutoFit/>
          </a:bodyPr>
          <a:lstStyle/>
          <a:p>
            <a:pPr algn="ctr">
              <a:defRPr/>
            </a:pPr>
            <a:r>
              <a:rPr lang="en-US" sz="4400" b="1" kern="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KHTN 8 </a:t>
            </a:r>
            <a:endParaRPr lang="en-US" sz="2000" kern="0" dirty="0">
              <a:solidFill>
                <a:srgbClr val="FFFF00"/>
              </a:solidFill>
            </a:endParaRPr>
          </a:p>
        </p:txBody>
      </p:sp>
      <p:sp>
        <p:nvSpPr>
          <p:cNvPr id="6" name="AutoShape 74"/>
          <p:cNvSpPr>
            <a:spLocks noChangeArrowheads="1"/>
          </p:cNvSpPr>
          <p:nvPr/>
        </p:nvSpPr>
        <p:spPr bwMode="auto">
          <a:xfrm>
            <a:off x="990600" y="388994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5" descr="DSTARS-P"/>
          <p:cNvPicPr>
            <a:picLocks noChangeAspect="1" noChangeArrowheads="1" noCrop="1"/>
          </p:cNvPicPr>
          <p:nvPr/>
        </p:nvPicPr>
        <p:blipFill>
          <a:blip r:embed="rId4">
            <a:lum contrast="-6000"/>
          </a:blip>
          <a:srcRect/>
          <a:stretch>
            <a:fillRect/>
          </a:stretch>
        </p:blipFill>
        <p:spPr bwMode="auto">
          <a:xfrm>
            <a:off x="4408714" y="1798663"/>
            <a:ext cx="1200150" cy="1062038"/>
          </a:xfrm>
          <a:prstGeom prst="rect">
            <a:avLst/>
          </a:prstGeom>
          <a:noFill/>
          <a:ln w="9525">
            <a:noFill/>
            <a:miter lim="800000"/>
            <a:headEnd/>
            <a:tailEnd/>
          </a:ln>
        </p:spPr>
      </p:pic>
      <p:sp>
        <p:nvSpPr>
          <p:cNvPr id="8" name="AutoShape 74"/>
          <p:cNvSpPr>
            <a:spLocks noChangeArrowheads="1"/>
          </p:cNvSpPr>
          <p:nvPr/>
        </p:nvSpPr>
        <p:spPr bwMode="auto">
          <a:xfrm>
            <a:off x="3793673" y="6019800"/>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AutoShape 74"/>
          <p:cNvSpPr>
            <a:spLocks noChangeArrowheads="1"/>
          </p:cNvSpPr>
          <p:nvPr/>
        </p:nvSpPr>
        <p:spPr bwMode="auto">
          <a:xfrm>
            <a:off x="6553200" y="388994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AutoShape 74"/>
          <p:cNvSpPr>
            <a:spLocks noChangeArrowheads="1"/>
          </p:cNvSpPr>
          <p:nvPr/>
        </p:nvSpPr>
        <p:spPr bwMode="auto">
          <a:xfrm>
            <a:off x="2362200" y="41912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 name="Picture 65" descr="DSTARS-P"/>
          <p:cNvPicPr>
            <a:picLocks noChangeAspect="1" noChangeArrowheads="1" noCrop="1"/>
          </p:cNvPicPr>
          <p:nvPr/>
        </p:nvPicPr>
        <p:blipFill>
          <a:blip r:embed="rId4">
            <a:lum contrast="-6000"/>
          </a:blip>
          <a:srcRect/>
          <a:stretch>
            <a:fillRect/>
          </a:stretch>
        </p:blipFill>
        <p:spPr bwMode="auto">
          <a:xfrm>
            <a:off x="609600" y="533400"/>
            <a:ext cx="1200150" cy="1062038"/>
          </a:xfrm>
          <a:prstGeom prst="rect">
            <a:avLst/>
          </a:prstGeom>
          <a:noFill/>
          <a:ln w="9525">
            <a:noFill/>
            <a:miter lim="800000"/>
            <a:headEnd/>
            <a:tailEnd/>
          </a:ln>
        </p:spPr>
      </p:pic>
      <p:pic>
        <p:nvPicPr>
          <p:cNvPr id="12" name="Picture 65" descr="DSTARS-P"/>
          <p:cNvPicPr>
            <a:picLocks noChangeAspect="1" noChangeArrowheads="1" noCrop="1"/>
          </p:cNvPicPr>
          <p:nvPr/>
        </p:nvPicPr>
        <p:blipFill>
          <a:blip r:embed="rId4">
            <a:lum contrast="-6000"/>
          </a:blip>
          <a:srcRect/>
          <a:stretch>
            <a:fillRect/>
          </a:stretch>
        </p:blipFill>
        <p:spPr bwMode="auto">
          <a:xfrm>
            <a:off x="2743200" y="4572000"/>
            <a:ext cx="1200150" cy="1062038"/>
          </a:xfrm>
          <a:prstGeom prst="rect">
            <a:avLst/>
          </a:prstGeom>
          <a:noFill/>
          <a:ln w="9525">
            <a:noFill/>
            <a:miter lim="800000"/>
            <a:headEnd/>
            <a:tailEnd/>
          </a:ln>
        </p:spPr>
      </p:pic>
      <p:pic>
        <p:nvPicPr>
          <p:cNvPr id="13" name="Picture 65" descr="DSTARS-P"/>
          <p:cNvPicPr>
            <a:picLocks noChangeAspect="1" noChangeArrowheads="1" noCrop="1"/>
          </p:cNvPicPr>
          <p:nvPr/>
        </p:nvPicPr>
        <p:blipFill>
          <a:blip r:embed="rId4">
            <a:lum contrast="-6000"/>
          </a:blip>
          <a:srcRect/>
          <a:stretch>
            <a:fillRect/>
          </a:stretch>
        </p:blipFill>
        <p:spPr bwMode="auto">
          <a:xfrm>
            <a:off x="5701393" y="4582886"/>
            <a:ext cx="1200150" cy="1062038"/>
          </a:xfrm>
          <a:prstGeom prst="rect">
            <a:avLst/>
          </a:prstGeom>
          <a:noFill/>
          <a:ln w="9525">
            <a:noFill/>
            <a:miter lim="800000"/>
            <a:headEnd/>
            <a:tailEnd/>
          </a:ln>
        </p:spPr>
      </p:pic>
    </p:spTree>
    <p:extLst>
      <p:ext uri="{BB962C8B-B14F-4D97-AF65-F5344CB8AC3E}">
        <p14:creationId xmlns:p14="http://schemas.microsoft.com/office/powerpoint/2010/main" val="31065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23" presetClass="entr" presetSubtype="16" repeatCount="indefinite"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childTnLst>
                                </p:cTn>
                              </p:par>
                              <p:par>
                                <p:cTn id="24" presetID="23" presetClass="entr" presetSubtype="16" repeatCount="indefinite"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ppt_w</p:attrName>
                                        </p:attrNameLst>
                                      </p:cBhvr>
                                      <p:tavLst>
                                        <p:tav tm="0">
                                          <p:val>
                                            <p:fltVal val="0"/>
                                          </p:val>
                                        </p:tav>
                                        <p:tav tm="100000">
                                          <p:val>
                                            <p:strVal val="#ppt_w"/>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000" fill="hold"/>
                                        <p:tgtEl>
                                          <p:spTgt spid="10"/>
                                        </p:tgtEl>
                                        <p:attrNameLst>
                                          <p:attrName>ppt_w</p:attrName>
                                        </p:attrNameLst>
                                      </p:cBhvr>
                                      <p:tavLst>
                                        <p:tav tm="0">
                                          <p:val>
                                            <p:fltVal val="0"/>
                                          </p:val>
                                        </p:tav>
                                        <p:tav tm="100000">
                                          <p:val>
                                            <p:strVal val="#ppt_w"/>
                                          </p:val>
                                        </p:tav>
                                      </p:tavLst>
                                    </p:anim>
                                    <p:anim calcmode="lin" valueType="num">
                                      <p:cBhvr>
                                        <p:cTn id="31"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579"/>
            <a:ext cx="1066800" cy="8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xmlns="" id="{1DCCE6C9-9F8E-4E35-8C81-397DDFF1E42A}"/>
              </a:ext>
            </a:extLst>
          </p:cNvPr>
          <p:cNvGraphicFramePr>
            <a:graphicFrameLocks noGrp="1"/>
          </p:cNvGraphicFramePr>
          <p:nvPr>
            <p:extLst>
              <p:ext uri="{D42A27DB-BD31-4B8C-83A1-F6EECF244321}">
                <p14:modId xmlns:p14="http://schemas.microsoft.com/office/powerpoint/2010/main" val="1769152793"/>
              </p:ext>
            </p:extLst>
          </p:nvPr>
        </p:nvGraphicFramePr>
        <p:xfrm>
          <a:off x="76200" y="685800"/>
          <a:ext cx="8915399" cy="5348862"/>
        </p:xfrm>
        <a:graphic>
          <a:graphicData uri="http://schemas.openxmlformats.org/drawingml/2006/table">
            <a:tbl>
              <a:tblPr firstRow="1" firstCol="1" bandRow="1"/>
              <a:tblGrid>
                <a:gridCol w="2762518">
                  <a:extLst>
                    <a:ext uri="{9D8B030D-6E8A-4147-A177-3AD203B41FA5}">
                      <a16:colId xmlns:a16="http://schemas.microsoft.com/office/drawing/2014/main" xmlns="" val="3454575037"/>
                    </a:ext>
                  </a:extLst>
                </a:gridCol>
                <a:gridCol w="2800082">
                  <a:extLst>
                    <a:ext uri="{9D8B030D-6E8A-4147-A177-3AD203B41FA5}">
                      <a16:colId xmlns:a16="http://schemas.microsoft.com/office/drawing/2014/main" xmlns="" val="3774122744"/>
                    </a:ext>
                  </a:extLst>
                </a:gridCol>
                <a:gridCol w="3352799">
                  <a:extLst>
                    <a:ext uri="{9D8B030D-6E8A-4147-A177-3AD203B41FA5}">
                      <a16:colId xmlns:a16="http://schemas.microsoft.com/office/drawing/2014/main" xmlns="" val="2287607635"/>
                    </a:ext>
                  </a:extLst>
                </a:gridCol>
              </a:tblGrid>
              <a:tr h="699746">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TN</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a:effectLst/>
                          <a:latin typeface="Times New Roman" panose="02020603050405020304" pitchFamily="18" charset="0"/>
                          <a:ea typeface="Times New Roman" panose="02020603050405020304" pitchFamily="18" charset="0"/>
                          <a:cs typeface="Times New Roman" panose="02020603050405020304" pitchFamily="18" charset="0"/>
                        </a:rPr>
                        <a:t>Hiện tượng xảy ra với  các màng cao su </a:t>
                      </a:r>
                      <a:endParaRPr lang="en-US" sz="1750" b="1">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75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1750" b="1" dirty="0">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nó</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5174790"/>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bình trụ vào nước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ở A</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3074029"/>
                  </a:ext>
                </a:extLst>
              </a:tr>
              <a:tr h="1577881">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Giữ nguyên độ sâu của bình trụ, </a:t>
                      </a:r>
                      <a:r>
                        <a:rPr lang="en-US" sz="1800" b="1" i="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di </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 tới các vị trí khác trong nước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612273"/>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sâu bình  trụ vào nước </a:t>
                      </a:r>
                      <a:r>
                        <a:rPr lang="en-US" sz="1800" b="1" i="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smtClea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10cm)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9241541"/>
                  </a:ext>
                </a:extLst>
              </a:tr>
            </a:tbl>
          </a:graphicData>
        </a:graphic>
      </p:graphicFrame>
      <p:sp>
        <p:nvSpPr>
          <p:cNvPr id="3" name="TextBox 2">
            <a:extLst>
              <a:ext uri="{FF2B5EF4-FFF2-40B4-BE49-F238E27FC236}">
                <a16:creationId xmlns:a16="http://schemas.microsoft.com/office/drawing/2014/main" xmlns="" id="{A3C8B46D-3813-4123-BAFA-BB854D83BDAC}"/>
              </a:ext>
            </a:extLst>
          </p:cNvPr>
          <p:cNvSpPr txBox="1"/>
          <p:nvPr/>
        </p:nvSpPr>
        <p:spPr>
          <a:xfrm>
            <a:off x="2882753" y="1524000"/>
            <a:ext cx="2603647"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itchFamily="18" charset="0"/>
                <a:ea typeface="Times New Roman" pitchFamily="18" charset="0"/>
                <a:cs typeface="Times New Roman" pitchFamily="18" charset="0"/>
              </a:rPr>
              <a:t>Màng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cao</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su</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biến</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dạng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smtClean="0">
                <a:solidFill>
                  <a:srgbClr val="FF0000"/>
                </a:solidFill>
                <a:latin typeface="Times New Roman" pitchFamily="18" charset="0"/>
                <a:ea typeface="Times New Roman" pitchFamily="18" charset="0"/>
                <a:cs typeface="Times New Roman" pitchFamily="18" charset="0"/>
              </a:rPr>
              <a:t>tại</a:t>
            </a:r>
            <a:r>
              <a:rPr lang="en-US" sz="2400" dirty="0" smtClean="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các</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vị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trí</a:t>
            </a:r>
            <a:r>
              <a:rPr lang="en-US" sz="2400" dirty="0">
                <a:solidFill>
                  <a:srgbClr val="FF0000"/>
                </a:solidFill>
                <a:latin typeface="Times New Roman" pitchFamily="18" charset="0"/>
                <a:ea typeface="Times New Roman" pitchFamily="18" charset="0"/>
                <a:cs typeface="Times New Roman" pitchFamily="18" charset="0"/>
              </a:rPr>
              <a:t> ở A, B, C</a:t>
            </a:r>
            <a:endParaRPr lang="en-US" sz="2400" dirty="0">
              <a:solidFill>
                <a:srgbClr val="FF0000"/>
              </a:solidFill>
              <a:latin typeface="Times New Roman" pitchFamily="18" charset="0"/>
              <a:ea typeface="Calibri" panose="020F0502020204030204" pitchFamily="34" charset="0"/>
              <a:cs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53868C9-75E2-4F0A-BABD-BF28E74F0DF4}"/>
              </a:ext>
            </a:extLst>
          </p:cNvPr>
          <p:cNvSpPr txBox="1"/>
          <p:nvPr/>
        </p:nvSpPr>
        <p:spPr>
          <a:xfrm>
            <a:off x="5711678" y="1524000"/>
            <a:ext cx="3279922" cy="1541448"/>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t>
            </a:r>
            <a:r>
              <a:rPr lang="vi-VN"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EBB70E89-0940-4438-B970-337F2C0C203D}"/>
              </a:ext>
            </a:extLst>
          </p:cNvPr>
          <p:cNvSpPr txBox="1"/>
          <p:nvPr/>
        </p:nvSpPr>
        <p:spPr>
          <a:xfrm>
            <a:off x="2893639" y="3065448"/>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917D38C8-4820-40F9-9FAC-08337932331D}"/>
              </a:ext>
            </a:extLst>
          </p:cNvPr>
          <p:cNvSpPr txBox="1"/>
          <p:nvPr/>
        </p:nvSpPr>
        <p:spPr>
          <a:xfrm>
            <a:off x="5711678" y="4806081"/>
            <a:ext cx="3127522" cy="816890"/>
          </a:xfrm>
          <a:prstGeom prst="rect">
            <a:avLst/>
          </a:prstGeom>
          <a:noFill/>
        </p:spPr>
        <p:txBody>
          <a:bodyPr wrap="square" rtlCol="0">
            <a:spAutoFit/>
          </a:bodyPr>
          <a:lstStyle/>
          <a:p>
            <a:pPr algn="ct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AC486376-34D4-4270-9076-44C55E9ABF90}"/>
              </a:ext>
            </a:extLst>
          </p:cNvPr>
          <p:cNvSpPr txBox="1"/>
          <p:nvPr/>
        </p:nvSpPr>
        <p:spPr>
          <a:xfrm>
            <a:off x="5711678" y="3072588"/>
            <a:ext cx="3203722" cy="1548501"/>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2361523-D3AB-4408-9616-C954B53A3A63}"/>
              </a:ext>
            </a:extLst>
          </p:cNvPr>
          <p:cNvSpPr txBox="1"/>
          <p:nvPr/>
        </p:nvSpPr>
        <p:spPr>
          <a:xfrm>
            <a:off x="2893639" y="4795194"/>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6" name="TextBox 1"/>
          <p:cNvSpPr txBox="1">
            <a:spLocks noChangeArrowheads="1"/>
          </p:cNvSpPr>
          <p:nvPr/>
        </p:nvSpPr>
        <p:spPr bwMode="auto">
          <a:xfrm>
            <a:off x="1357637" y="0"/>
            <a:ext cx="70866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c. </a:t>
            </a:r>
            <a:r>
              <a:rPr lang="en-US" altLang="vi-VN" sz="2800" b="1" dirty="0" err="1">
                <a:latin typeface="Times New Roman" pitchFamily="18" charset="0"/>
                <a:cs typeface="Times New Roman" pitchFamily="18" charset="0"/>
              </a:rPr>
              <a:t>Kết</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quả</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Phiếu</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học</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tập</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số</a:t>
            </a:r>
            <a:r>
              <a:rPr lang="en-US" altLang="vi-VN" sz="2800" b="1" dirty="0" smtClean="0">
                <a:latin typeface="Times New Roman" pitchFamily="18" charset="0"/>
                <a:cs typeface="Times New Roman" pitchFamily="18" charset="0"/>
              </a:rPr>
              <a:t> 1.</a:t>
            </a:r>
            <a:endParaRPr lang="vi-VN"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195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7"/>
          <p:cNvSpPr txBox="1">
            <a:spLocks noChangeArrowheads="1"/>
          </p:cNvSpPr>
          <p:nvPr/>
        </p:nvSpPr>
        <p:spPr bwMode="auto">
          <a:xfrm>
            <a:off x="152400" y="152400"/>
            <a:ext cx="1904890" cy="523220"/>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 Kết luận:</a:t>
            </a:r>
            <a:endParaRPr lang="en-US" sz="2800" b="1" u="sng" dirty="0">
              <a:solidFill>
                <a:srgbClr val="FF0000"/>
              </a:solidFill>
              <a:latin typeface="Times New Roman" pitchFamily="18" charset="0"/>
              <a:cs typeface="Times New Roman" pitchFamily="18" charset="0"/>
            </a:endParaRPr>
          </a:p>
        </p:txBody>
      </p:sp>
      <p:grpSp>
        <p:nvGrpSpPr>
          <p:cNvPr id="23" name="Group 22">
            <a:extLst>
              <a:ext uri="{FF2B5EF4-FFF2-40B4-BE49-F238E27FC236}">
                <a16:creationId xmlns:a16="http://schemas.microsoft.com/office/drawing/2014/main" xmlns="" id="{76DDE747-1852-D22D-2AB4-259247847FB6}"/>
              </a:ext>
            </a:extLst>
          </p:cNvPr>
          <p:cNvGrpSpPr/>
          <p:nvPr/>
        </p:nvGrpSpPr>
        <p:grpSpPr>
          <a:xfrm>
            <a:off x="5531272" y="304800"/>
            <a:ext cx="3436374" cy="4193920"/>
            <a:chOff x="9704439" y="1548124"/>
            <a:chExt cx="2085912" cy="2109476"/>
          </a:xfrm>
        </p:grpSpPr>
        <p:pic>
          <p:nvPicPr>
            <p:cNvPr id="26" name="Picture 2" descr="Nếu các màng cao su bị biến dạng như Hình 16.2 thì chứng tỏ điều gì?">
              <a:extLst>
                <a:ext uri="{FF2B5EF4-FFF2-40B4-BE49-F238E27FC236}">
                  <a16:creationId xmlns:a16="http://schemas.microsoft.com/office/drawing/2014/main" xmlns="" id="{FCC52D92-668D-53A7-98CC-B0AA6117A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Right 2">
              <a:extLst>
                <a:ext uri="{FF2B5EF4-FFF2-40B4-BE49-F238E27FC236}">
                  <a16:creationId xmlns:a16="http://schemas.microsoft.com/office/drawing/2014/main" xmlns=""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3">
              <a:extLst>
                <a:ext uri="{FF2B5EF4-FFF2-40B4-BE49-F238E27FC236}">
                  <a16:creationId xmlns:a16="http://schemas.microsoft.com/office/drawing/2014/main" xmlns=""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5">
              <a:extLst>
                <a:ext uri="{FF2B5EF4-FFF2-40B4-BE49-F238E27FC236}">
                  <a16:creationId xmlns:a16="http://schemas.microsoft.com/office/drawing/2014/main" xmlns=""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52400" y="682041"/>
            <a:ext cx="5562600" cy="1938992"/>
          </a:xfrm>
          <a:prstGeom prst="rect">
            <a:avLst/>
          </a:prstGeom>
        </p:spPr>
        <p:txBody>
          <a:bodyPr wrap="square">
            <a:spAutoFit/>
          </a:bodyPr>
          <a:lstStyle/>
          <a:p>
            <a:pPr>
              <a:buFontTx/>
              <a:buChar char="-"/>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Chất</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p>
        </p:txBody>
      </p:sp>
      <p:sp>
        <p:nvSpPr>
          <p:cNvPr id="3" name="Rectangle 2"/>
          <p:cNvSpPr/>
          <p:nvPr/>
        </p:nvSpPr>
        <p:spPr>
          <a:xfrm>
            <a:off x="152399" y="2773740"/>
            <a:ext cx="5794615" cy="2554545"/>
          </a:xfrm>
          <a:prstGeom prst="rect">
            <a:avLst/>
          </a:prstGeom>
        </p:spPr>
        <p:txBody>
          <a:bodyPr wrap="square">
            <a:spAutoFit/>
          </a:bodyPr>
          <a:lstStyle/>
          <a:p>
            <a:pPr>
              <a:buFontTx/>
              <a:buChar cha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càng</a:t>
            </a:r>
            <a:r>
              <a:rPr lang="en-US" sz="4000" dirty="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sâu</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6435546"/>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3">
            <a:extLst>
              <a:ext uri="{FF2B5EF4-FFF2-40B4-BE49-F238E27FC236}">
                <a16:creationId xmlns:a16="http://schemas.microsoft.com/office/drawing/2014/main" xmlns="" id="{D5158317-09FF-412B-8BE8-339EFD1BE85D}"/>
              </a:ext>
            </a:extLst>
          </p:cNvPr>
          <p:cNvGrpSpPr>
            <a:grpSpLocks/>
          </p:cNvGrpSpPr>
          <p:nvPr/>
        </p:nvGrpSpPr>
        <p:grpSpPr bwMode="auto">
          <a:xfrm>
            <a:off x="3486150" y="1828800"/>
            <a:ext cx="1257300" cy="1143000"/>
            <a:chOff x="2820" y="1404"/>
            <a:chExt cx="1056" cy="720"/>
          </a:xfrm>
        </p:grpSpPr>
        <p:sp>
          <p:nvSpPr>
            <p:cNvPr id="86050" name="AutoShape 34">
              <a:extLst>
                <a:ext uri="{FF2B5EF4-FFF2-40B4-BE49-F238E27FC236}">
                  <a16:creationId xmlns:a16="http://schemas.microsoft.com/office/drawing/2014/main" xmlns="" id="{28475EFF-155D-459B-8F70-5B18E771DB18}"/>
                </a:ext>
              </a:extLst>
            </p:cNvPr>
            <p:cNvSpPr>
              <a:spLocks noChangeArrowheads="1"/>
            </p:cNvSpPr>
            <p:nvPr/>
          </p:nvSpPr>
          <p:spPr bwMode="auto">
            <a:xfrm>
              <a:off x="2820" y="1596"/>
              <a:ext cx="996" cy="524"/>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sp>
          <p:nvSpPr>
            <p:cNvPr id="20494" name="Line 36">
              <a:extLst>
                <a:ext uri="{FF2B5EF4-FFF2-40B4-BE49-F238E27FC236}">
                  <a16:creationId xmlns:a16="http://schemas.microsoft.com/office/drawing/2014/main" xmlns="" id="{2BEC858E-578C-4148-920B-8512B6176CAB}"/>
                </a:ext>
              </a:extLst>
            </p:cNvPr>
            <p:cNvSpPr>
              <a:spLocks noChangeShapeType="1"/>
            </p:cNvSpPr>
            <p:nvPr/>
          </p:nvSpPr>
          <p:spPr bwMode="auto">
            <a:xfrm flipV="1">
              <a:off x="3588" y="1404"/>
              <a:ext cx="288" cy="720"/>
            </a:xfrm>
            <a:prstGeom prst="line">
              <a:avLst/>
            </a:prstGeom>
            <a:noFill/>
            <a:ln w="9525">
              <a:solidFill>
                <a:schemeClr val="tx1"/>
              </a:solidFill>
              <a:round/>
              <a:headEnd/>
              <a:tailEnd/>
            </a:ln>
            <a:effectLst>
              <a:outerShdw blurRad="50800" dist="50800" dir="5400000" algn="ctr" rotWithShape="0">
                <a:schemeClr val="tx1"/>
              </a:outerShdw>
            </a:effectLst>
          </p:spPr>
          <p:txBody>
            <a:bodyPr/>
            <a:lstStyle/>
            <a:p>
              <a:pPr>
                <a:defRPr/>
              </a:pPr>
              <a:endParaRPr lang="en-US"/>
            </a:p>
          </p:txBody>
        </p:sp>
        <p:sp>
          <p:nvSpPr>
            <p:cNvPr id="13332" name="Line 37">
              <a:extLst>
                <a:ext uri="{FF2B5EF4-FFF2-40B4-BE49-F238E27FC236}">
                  <a16:creationId xmlns:a16="http://schemas.microsoft.com/office/drawing/2014/main" xmlns="" id="{F7D0BFB7-CC6F-4ACD-BE6A-093946B94A93}"/>
                </a:ext>
              </a:extLst>
            </p:cNvPr>
            <p:cNvSpPr>
              <a:spLocks noChangeShapeType="1"/>
            </p:cNvSpPr>
            <p:nvPr/>
          </p:nvSpPr>
          <p:spPr bwMode="auto">
            <a:xfrm>
              <a:off x="2928" y="21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5" name="Text Box 40">
            <a:extLst>
              <a:ext uri="{FF2B5EF4-FFF2-40B4-BE49-F238E27FC236}">
                <a16:creationId xmlns:a16="http://schemas.microsoft.com/office/drawing/2014/main" xmlns="" id="{6A12A129-8C8A-4268-A5BF-D21814B4FE0D}"/>
              </a:ext>
            </a:extLst>
          </p:cNvPr>
          <p:cNvSpPr txBox="1">
            <a:spLocks noChangeArrowheads="1"/>
          </p:cNvSpPr>
          <p:nvPr/>
        </p:nvSpPr>
        <p:spPr bwMode="auto">
          <a:xfrm>
            <a:off x="93207" y="79363"/>
            <a:ext cx="8991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hai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dạng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t>
            </a:r>
            <a:r>
              <a:rPr lang="vi-VN" altLang="en-US" sz="2800" dirty="0">
                <a:solidFill>
                  <a:srgbClr val="0000CC"/>
                </a:solidFill>
                <a:latin typeface="Times New Roman" panose="02020603050405020304" pitchFamily="18" charset="0"/>
              </a:rPr>
              <a:t>ư</a:t>
            </a:r>
            <a:r>
              <a:rPr lang="en-US" altLang="en-US" sz="2800" dirty="0" err="1">
                <a:solidFill>
                  <a:srgbClr val="0000CC"/>
                </a:solidFill>
                <a:latin typeface="Times New Roman" panose="02020603050405020304" pitchFamily="18" charset="0"/>
              </a:rPr>
              <a:t>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cùng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đựng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vẽ</a:t>
            </a:r>
            <a:r>
              <a:rPr lang="en-US" altLang="en-US" sz="2800" dirty="0">
                <a:solidFill>
                  <a:srgbClr val="0000CC"/>
                </a:solidFill>
                <a:latin typeface="Times New Roman" panose="02020603050405020304" pitchFamily="18" charset="0"/>
              </a:rPr>
              <a:t>). So </a:t>
            </a:r>
            <a:r>
              <a:rPr lang="en-US" altLang="en-US" sz="2800" dirty="0" err="1">
                <a:solidFill>
                  <a:srgbClr val="0000CC"/>
                </a:solidFill>
                <a:latin typeface="Times New Roman" panose="02020603050405020304" pitchFamily="18" charset="0"/>
              </a:rPr>
              <a:t>sánh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suất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của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tại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a:t>
            </a:r>
            <a:r>
              <a:rPr lang="en-US" altLang="en-US" sz="2800" dirty="0">
                <a:solidFill>
                  <a:srgbClr val="0000FF"/>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Chọn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đúng</a:t>
            </a:r>
            <a:r>
              <a:rPr lang="en-US" altLang="en-US" sz="2800" dirty="0">
                <a:solidFill>
                  <a:srgbClr val="0000CC"/>
                </a:solidFill>
                <a:latin typeface="Times New Roman" panose="02020603050405020304" pitchFamily="18" charset="0"/>
              </a:rPr>
              <a:t>:</a:t>
            </a:r>
          </a:p>
          <a:p>
            <a:pPr eaLnBrk="1" hangingPunct="1">
              <a:spcBef>
                <a:spcPct val="50000"/>
              </a:spcBef>
            </a:pPr>
            <a:r>
              <a:rPr lang="en-US" altLang="en-US" sz="2800" dirty="0">
                <a:solidFill>
                  <a:srgbClr val="0000FF"/>
                </a:solidFill>
                <a:latin typeface="Times New Roman" panose="02020603050405020304" pitchFamily="18" charset="0"/>
              </a:rPr>
              <a:t> </a:t>
            </a:r>
            <a:endParaRPr lang="en-US" altLang="en-US" sz="2800" dirty="0">
              <a:solidFill>
                <a:srgbClr val="0000FF"/>
              </a:solidFill>
              <a:latin typeface=".VnTime" panose="020B7200000000000000" pitchFamily="34" charset="0"/>
            </a:endParaRPr>
          </a:p>
        </p:txBody>
      </p:sp>
      <p:grpSp>
        <p:nvGrpSpPr>
          <p:cNvPr id="13316" name="Group 31">
            <a:extLst>
              <a:ext uri="{FF2B5EF4-FFF2-40B4-BE49-F238E27FC236}">
                <a16:creationId xmlns:a16="http://schemas.microsoft.com/office/drawing/2014/main" xmlns="" id="{6FB4C697-092A-4B07-8A61-CC8D4107B05B}"/>
              </a:ext>
            </a:extLst>
          </p:cNvPr>
          <p:cNvGrpSpPr>
            <a:grpSpLocks/>
          </p:cNvGrpSpPr>
          <p:nvPr/>
        </p:nvGrpSpPr>
        <p:grpSpPr bwMode="auto">
          <a:xfrm>
            <a:off x="1900237" y="1828800"/>
            <a:ext cx="500063" cy="1143000"/>
            <a:chOff x="2305049" y="4876799"/>
            <a:chExt cx="666750" cy="1143000"/>
          </a:xfrm>
        </p:grpSpPr>
        <p:grpSp>
          <p:nvGrpSpPr>
            <p:cNvPr id="13326" name="Group 29">
              <a:extLst>
                <a:ext uri="{FF2B5EF4-FFF2-40B4-BE49-F238E27FC236}">
                  <a16:creationId xmlns:a16="http://schemas.microsoft.com/office/drawing/2014/main" xmlns="" id="{C6374787-3B86-44A5-A2D3-13C35DA1CDF4}"/>
                </a:ext>
              </a:extLst>
            </p:cNvPr>
            <p:cNvGrpSpPr>
              <a:grpSpLocks/>
            </p:cNvGrpSpPr>
            <p:nvPr/>
          </p:nvGrpSpPr>
          <p:grpSpPr bwMode="auto">
            <a:xfrm>
              <a:off x="2305049" y="4876799"/>
              <a:ext cx="666750" cy="1143000"/>
              <a:chOff x="4686299" y="4171949"/>
              <a:chExt cx="666750" cy="1143000"/>
            </a:xfrm>
          </p:grpSpPr>
          <p:sp>
            <p:nvSpPr>
              <p:cNvPr id="86045" name="AutoShape 29">
                <a:extLst>
                  <a:ext uri="{FF2B5EF4-FFF2-40B4-BE49-F238E27FC236}">
                    <a16:creationId xmlns:a16="http://schemas.microsoft.com/office/drawing/2014/main" xmlns="" id="{09F7A775-AE32-4AFA-9AEF-6F3829780428}"/>
                  </a:ext>
                </a:extLst>
              </p:cNvPr>
              <p:cNvSpPr>
                <a:spLocks noChangeArrowheads="1"/>
              </p:cNvSpPr>
              <p:nvPr/>
            </p:nvSpPr>
            <p:spPr bwMode="auto">
              <a:xfrm rot="10800000">
                <a:off x="4686299" y="4476749"/>
                <a:ext cx="666750" cy="838200"/>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cxnSp>
            <p:nvCxnSpPr>
              <p:cNvPr id="26" name="Straight Connector 25">
                <a:extLst>
                  <a:ext uri="{FF2B5EF4-FFF2-40B4-BE49-F238E27FC236}">
                    <a16:creationId xmlns:a16="http://schemas.microsoft.com/office/drawing/2014/main" xmlns="" id="{DEAD2031-80C6-44DD-9019-6FB09063A94D}"/>
                  </a:ext>
                </a:extLst>
              </p:cNvPr>
              <p:cNvCxnSpPr/>
              <p:nvPr/>
            </p:nvCxnSpPr>
            <p:spPr>
              <a:xfrm rot="16200000" flipV="1">
                <a:off x="4676774" y="4638674"/>
                <a:ext cx="1143000" cy="20955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ACFBFA01-BB45-4975-B0AE-75FD367A7BAB}"/>
                </a:ext>
              </a:extLst>
            </p:cNvPr>
            <p:cNvCxnSpPr/>
            <p:nvPr/>
          </p:nvCxnSpPr>
          <p:spPr>
            <a:xfrm rot="5400000" flipH="1" flipV="1">
              <a:off x="1847849" y="5333999"/>
              <a:ext cx="1143000" cy="22860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3317" name="Text Box 43">
            <a:extLst>
              <a:ext uri="{FF2B5EF4-FFF2-40B4-BE49-F238E27FC236}">
                <a16:creationId xmlns:a16="http://schemas.microsoft.com/office/drawing/2014/main" xmlns="" id="{2E645053-138B-46DE-A45A-7A2E50F81F8C}"/>
              </a:ext>
            </a:extLst>
          </p:cNvPr>
          <p:cNvSpPr txBox="1">
            <a:spLocks noChangeArrowheads="1"/>
          </p:cNvSpPr>
          <p:nvPr/>
        </p:nvSpPr>
        <p:spPr bwMode="auto">
          <a:xfrm>
            <a:off x="1651907" y="3043565"/>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1</a:t>
            </a:r>
          </a:p>
        </p:txBody>
      </p:sp>
      <p:sp>
        <p:nvSpPr>
          <p:cNvPr id="13318" name="Line 39">
            <a:extLst>
              <a:ext uri="{FF2B5EF4-FFF2-40B4-BE49-F238E27FC236}">
                <a16:creationId xmlns:a16="http://schemas.microsoft.com/office/drawing/2014/main" xmlns="" id="{4ED1F655-76E1-4730-8CD1-5CEE998D4DA5}"/>
              </a:ext>
            </a:extLst>
          </p:cNvPr>
          <p:cNvSpPr>
            <a:spLocks noChangeShapeType="1"/>
          </p:cNvSpPr>
          <p:nvPr/>
        </p:nvSpPr>
        <p:spPr bwMode="auto">
          <a:xfrm>
            <a:off x="1428750" y="2971800"/>
            <a:ext cx="3143250" cy="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6" name="Straight Connector 35">
            <a:extLst>
              <a:ext uri="{FF2B5EF4-FFF2-40B4-BE49-F238E27FC236}">
                <a16:creationId xmlns:a16="http://schemas.microsoft.com/office/drawing/2014/main" xmlns="" id="{6DCD6C18-B334-4081-9374-CC56DA61BEEC}"/>
              </a:ext>
            </a:extLst>
          </p:cNvPr>
          <p:cNvCxnSpPr/>
          <p:nvPr/>
        </p:nvCxnSpPr>
        <p:spPr>
          <a:xfrm rot="16200000" flipV="1">
            <a:off x="3038475" y="2219325"/>
            <a:ext cx="1066800" cy="285750"/>
          </a:xfrm>
          <a:prstGeom prst="line">
            <a:avLst/>
          </a:prstGeom>
          <a:ln w="1905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BDC6B61-3BC5-40FF-B727-A21A6D12081D}"/>
              </a:ext>
            </a:extLst>
          </p:cNvPr>
          <p:cNvCxnSpPr/>
          <p:nvPr/>
        </p:nvCxnSpPr>
        <p:spPr>
          <a:xfrm>
            <a:off x="1257300" y="2133600"/>
            <a:ext cx="371475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1BB8C0CF-FA6C-4FA7-85F5-AB0A66619D1E}"/>
              </a:ext>
            </a:extLst>
          </p:cNvPr>
          <p:cNvSpPr>
            <a:spLocks noChangeArrowheads="1"/>
          </p:cNvSpPr>
          <p:nvPr/>
        </p:nvSpPr>
        <p:spPr bwMode="auto">
          <a:xfrm>
            <a:off x="428625" y="357051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A.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 p</a:t>
            </a:r>
            <a:r>
              <a:rPr lang="en-US" altLang="en-US" sz="2800" b="1" baseline="-25000" dirty="0">
                <a:latin typeface="Times New Roman" panose="02020603050405020304" pitchFamily="18" charset="0"/>
              </a:rPr>
              <a:t>2 </a:t>
            </a:r>
            <a:endParaRPr lang="en-US" altLang="en-US" sz="2800" dirty="0"/>
          </a:p>
        </p:txBody>
      </p:sp>
      <p:sp>
        <p:nvSpPr>
          <p:cNvPr id="13322" name="Text Box 43">
            <a:extLst>
              <a:ext uri="{FF2B5EF4-FFF2-40B4-BE49-F238E27FC236}">
                <a16:creationId xmlns:a16="http://schemas.microsoft.com/office/drawing/2014/main" xmlns="" id="{B644F884-3CCA-428B-908D-BD61DD1A7B92}"/>
              </a:ext>
            </a:extLst>
          </p:cNvPr>
          <p:cNvSpPr txBox="1">
            <a:spLocks noChangeArrowheads="1"/>
          </p:cNvSpPr>
          <p:nvPr/>
        </p:nvSpPr>
        <p:spPr bwMode="auto">
          <a:xfrm>
            <a:off x="3486150" y="3105150"/>
            <a:ext cx="1352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2</a:t>
            </a:r>
          </a:p>
        </p:txBody>
      </p:sp>
      <p:sp>
        <p:nvSpPr>
          <p:cNvPr id="32" name="Rectangle 31">
            <a:extLst>
              <a:ext uri="{FF2B5EF4-FFF2-40B4-BE49-F238E27FC236}">
                <a16:creationId xmlns:a16="http://schemas.microsoft.com/office/drawing/2014/main" xmlns="" id="{FFDAC196-C80E-4D08-80C6-B26DBF338A73}"/>
              </a:ext>
            </a:extLst>
          </p:cNvPr>
          <p:cNvSpPr>
            <a:spLocks noChangeArrowheads="1"/>
          </p:cNvSpPr>
          <p:nvPr/>
        </p:nvSpPr>
        <p:spPr bwMode="auto">
          <a:xfrm>
            <a:off x="3162300" y="3689578"/>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B.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&gt; p</a:t>
            </a:r>
            <a:r>
              <a:rPr lang="en-US" altLang="en-US" sz="2800" b="1" baseline="-25000" dirty="0">
                <a:latin typeface="Times New Roman" panose="02020603050405020304" pitchFamily="18" charset="0"/>
              </a:rPr>
              <a:t>2 </a:t>
            </a:r>
            <a:endParaRPr lang="en-US" altLang="en-US" sz="2800" dirty="0"/>
          </a:p>
        </p:txBody>
      </p:sp>
      <p:sp>
        <p:nvSpPr>
          <p:cNvPr id="33" name="Rectangle 32">
            <a:extLst>
              <a:ext uri="{FF2B5EF4-FFF2-40B4-BE49-F238E27FC236}">
                <a16:creationId xmlns:a16="http://schemas.microsoft.com/office/drawing/2014/main" xmlns="" id="{E5CCE995-34CD-48FD-A66D-419B90E96AD4}"/>
              </a:ext>
            </a:extLst>
          </p:cNvPr>
          <p:cNvSpPr>
            <a:spLocks noChangeArrowheads="1"/>
          </p:cNvSpPr>
          <p:nvPr/>
        </p:nvSpPr>
        <p:spPr bwMode="auto">
          <a:xfrm>
            <a:off x="5772150" y="366204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C.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&lt; p</a:t>
            </a:r>
            <a:r>
              <a:rPr lang="en-US" altLang="en-US" sz="2800" b="1" baseline="-25000" dirty="0">
                <a:latin typeface="Times New Roman" panose="02020603050405020304" pitchFamily="18" charset="0"/>
              </a:rPr>
              <a:t>2 </a:t>
            </a:r>
            <a:endParaRPr lang="en-US" altLang="en-US" sz="2800" dirty="0"/>
          </a:p>
        </p:txBody>
      </p:sp>
      <p:sp>
        <p:nvSpPr>
          <p:cNvPr id="20" name="Oval 19">
            <a:extLst>
              <a:ext uri="{FF2B5EF4-FFF2-40B4-BE49-F238E27FC236}">
                <a16:creationId xmlns:a16="http://schemas.microsoft.com/office/drawing/2014/main" xmlns="" id="{44E96CB0-1F4C-4E36-97A9-0800FCA5BF91}"/>
              </a:ext>
            </a:extLst>
          </p:cNvPr>
          <p:cNvSpPr/>
          <p:nvPr/>
        </p:nvSpPr>
        <p:spPr>
          <a:xfrm>
            <a:off x="533400" y="3621930"/>
            <a:ext cx="342900" cy="533400"/>
          </a:xfrm>
          <a:prstGeom prst="ellipse">
            <a:avLst/>
          </a:prstGeom>
          <a:noFill/>
          <a:ln>
            <a:solidFill>
              <a:srgbClr val="FF00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a:extLst>
              <a:ext uri="{FF2B5EF4-FFF2-40B4-BE49-F238E27FC236}">
                <a16:creationId xmlns:a16="http://schemas.microsoft.com/office/drawing/2014/main" xmlns="" id="{DA5D8FA7-B537-40C9-AC39-511BB61AF8CA}"/>
              </a:ext>
            </a:extLst>
          </p:cNvPr>
          <p:cNvGrpSpPr/>
          <p:nvPr/>
        </p:nvGrpSpPr>
        <p:grpSpPr>
          <a:xfrm>
            <a:off x="93207" y="4209007"/>
            <a:ext cx="8991600" cy="2446765"/>
            <a:chOff x="1905000" y="4540477"/>
            <a:chExt cx="8991600" cy="2446765"/>
          </a:xfrm>
        </p:grpSpPr>
        <p:sp>
          <p:nvSpPr>
            <p:cNvPr id="25" name="TextBox 3">
              <a:extLst>
                <a:ext uri="{FF2B5EF4-FFF2-40B4-BE49-F238E27FC236}">
                  <a16:creationId xmlns:a16="http://schemas.microsoft.com/office/drawing/2014/main" xmlns="" id="{B1AEEE9C-C15C-4805-8B04-51270802D008}"/>
                </a:ext>
              </a:extLst>
            </p:cNvPr>
            <p:cNvSpPr txBox="1">
              <a:spLocks noChangeArrowheads="1"/>
            </p:cNvSpPr>
            <p:nvPr/>
          </p:nvSpPr>
          <p:spPr bwMode="auto">
            <a:xfrm>
              <a:off x="2057400" y="4540477"/>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Lưu</a:t>
              </a:r>
              <a:r>
                <a:rPr lang="en-US" altLang="en-US" sz="2800" b="1" dirty="0">
                  <a:solidFill>
                    <a:srgbClr val="FF0000"/>
                  </a:solidFill>
                  <a:latin typeface="Times New Roman" panose="02020603050405020304" pitchFamily="18" charset="0"/>
                  <a:cs typeface="Times New Roman" panose="02020603050405020304" pitchFamily="18" charset="0"/>
                </a:rPr>
                <a:t> ý:</a:t>
              </a:r>
            </a:p>
          </p:txBody>
        </p:sp>
        <p:sp>
          <p:nvSpPr>
            <p:cNvPr id="27" name="Text Box 45">
              <a:extLst>
                <a:ext uri="{FF2B5EF4-FFF2-40B4-BE49-F238E27FC236}">
                  <a16:creationId xmlns:a16="http://schemas.microsoft.com/office/drawing/2014/main" xmlns="" id="{FB57348B-DAFC-463B-8B86-DC54F8D9AC75}"/>
                </a:ext>
              </a:extLst>
            </p:cNvPr>
            <p:cNvSpPr txBox="1">
              <a:spLocks noChangeArrowheads="1"/>
            </p:cNvSpPr>
            <p:nvPr/>
          </p:nvSpPr>
          <p:spPr bwMode="auto">
            <a:xfrm>
              <a:off x="1905000" y="504825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Ä"/>
              </a:pP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một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yên</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áp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suất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một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mặt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err="1">
                  <a:solidFill>
                    <a:srgbClr val="FF0000"/>
                  </a:solidFill>
                  <a:latin typeface="Times New Roman" panose="02020603050405020304" pitchFamily="18" charset="0"/>
                  <a:cs typeface="Times New Roman" panose="02020603050405020304" pitchFamily="18" charset="0"/>
                </a:rPr>
                <a:t>ngang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(cùng một độ </a:t>
              </a:r>
              <a:r>
                <a:rPr lang="en-US" altLang="en-US" sz="2400" b="1" dirty="0" err="1">
                  <a:solidFill>
                    <a:srgbClr val="0000FF"/>
                  </a:solidFill>
                  <a:latin typeface="Times New Roman" panose="02020603050405020304" pitchFamily="18" charset="0"/>
                  <a:cs typeface="Times New Roman" panose="02020603050405020304" pitchFamily="18" charset="0"/>
                </a:rPr>
                <a:t>sâu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có độ </a:t>
              </a:r>
              <a:r>
                <a:rPr lang="en-US" altLang="en-US" sz="2400" b="1" dirty="0" err="1">
                  <a:solidFill>
                    <a:srgbClr val="0000FF"/>
                  </a:solidFill>
                  <a:latin typeface="Times New Roman" panose="02020603050405020304" pitchFamily="18" charset="0"/>
                  <a:cs typeface="Times New Roman" panose="02020603050405020304" pitchFamily="18" charset="0"/>
                </a:rPr>
                <a:t>lớn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err="1">
                  <a:solidFill>
                    <a:srgbClr val="0000FF"/>
                  </a:solidFill>
                  <a:latin typeface="Times New Roman" panose="02020603050405020304" pitchFamily="18" charset="0"/>
                  <a:cs typeface="Times New Roman" panose="02020603050405020304" pitchFamily="18" charset="0"/>
                </a:rPr>
                <a:t>nhau</a:t>
              </a:r>
              <a:r>
                <a:rPr lang="en-US" altLang="en-US" sz="2400" b="1">
                  <a:solidFill>
                    <a:srgbClr val="0000FF"/>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Ä"/>
              </a:pPr>
              <a:r>
                <a:rPr lang="en-US" altLang="en-US" sz="2400" b="1">
                  <a:solidFill>
                    <a:srgbClr val="0000FF"/>
                  </a:solidFill>
                  <a:latin typeface="Times New Roman" panose="02020603050405020304" pitchFamily="18" charset="0"/>
                  <a:cs typeface="Times New Roman" panose="02020603050405020304" pitchFamily="18" charset="0"/>
                </a:rPr>
                <a:t> Áp suất chất lỏng không phụ thuộc vào hình dạng của bình chứa chất lỏng.</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4031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
                                        <p:tgtEl>
                                          <p:spTgt spid="2"/>
                                        </p:tgtEl>
                                      </p:cBhvr>
                                    </p:animEffect>
                                  </p:childTnLst>
                                </p:cTn>
                              </p:par>
                              <p:par>
                                <p:cTn id="13" presetID="22" presetClass="exit" presetSubtype="4" fill="hold" grpId="1" nodeType="withEffect">
                                  <p:stCondLst>
                                    <p:cond delay="0"/>
                                  </p:stCondLst>
                                  <p:childTnLst>
                                    <p:animEffect transition="out" filter="wipe(down)">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315"/>
                                        </p:tgtEl>
                                      </p:cBhvr>
                                    </p:animEffect>
                                    <p:set>
                                      <p:cBhvr>
                                        <p:cTn id="18" dur="1" fill="hold">
                                          <p:stCondLst>
                                            <p:cond delay="499"/>
                                          </p:stCondLst>
                                        </p:cTn>
                                        <p:tgtEl>
                                          <p:spTgt spid="133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34" grpId="0"/>
      <p:bldP spid="32" grpId="0"/>
      <p:bldP spid="33" grpId="0"/>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7">
            <a:extLst>
              <a:ext uri="{FF2B5EF4-FFF2-40B4-BE49-F238E27FC236}">
                <a16:creationId xmlns:a16="http://schemas.microsoft.com/office/drawing/2014/main" xmlns="" id="{BB9D09F4-9AC2-46A7-AF59-48D8A25072EB}"/>
              </a:ext>
            </a:extLst>
          </p:cNvPr>
          <p:cNvSpPr txBox="1">
            <a:spLocks noChangeArrowheads="1"/>
          </p:cNvSpPr>
          <p:nvPr/>
        </p:nvSpPr>
        <p:spPr bwMode="auto">
          <a:xfrm>
            <a:off x="152400" y="2743200"/>
            <a:ext cx="543741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0000FF"/>
                </a:solidFill>
                <a:latin typeface="Times New Roman" panose="02020603050405020304" pitchFamily="18" charset="0"/>
              </a:rPr>
              <a:t>-</a:t>
            </a:r>
            <a:r>
              <a:rPr lang="en-US" altLang="en-US" sz="3200" dirty="0" err="1">
                <a:solidFill>
                  <a:srgbClr val="0000FF"/>
                </a:solidFill>
                <a:latin typeface="Times New Roman" panose="02020603050405020304" pitchFamily="18" charset="0"/>
              </a:rPr>
              <a:t>Vì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dưới</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lòng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biển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áp</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suất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của</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nước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biển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rất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lớn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lên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đến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hàng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nghìn</a:t>
            </a:r>
            <a:r>
              <a:rPr lang="en-US" altLang="en-US" sz="3200" dirty="0">
                <a:solidFill>
                  <a:srgbClr val="FF0000"/>
                </a:solidFill>
                <a:latin typeface="Times New Roman" panose="02020603050405020304" pitchFamily="18" charset="0"/>
              </a:rPr>
              <a:t> N/m</a:t>
            </a:r>
            <a:r>
              <a:rPr lang="en-US" altLang="en-US" sz="3200" baseline="30000" dirty="0">
                <a:solidFill>
                  <a:srgbClr val="FF0000"/>
                </a:solidFill>
                <a:latin typeface="Times New Roman" panose="02020603050405020304" pitchFamily="18" charset="0"/>
              </a:rPr>
              <a:t>2</a:t>
            </a:r>
            <a:r>
              <a:rPr lang="en-US" altLang="en-US" sz="3200" dirty="0">
                <a:solidFill>
                  <a:srgbClr val="FF0000"/>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nếu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mặc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áo</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sẽ</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thể</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chịu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được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áp</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suất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này</a:t>
            </a:r>
            <a:endParaRPr lang="en-US" altLang="en-US" sz="3200" dirty="0">
              <a:solidFill>
                <a:srgbClr val="0000FF"/>
              </a:solidFill>
              <a:latin typeface="Times New Roman" panose="02020603050405020304" pitchFamily="18" charset="0"/>
            </a:endParaRPr>
          </a:p>
        </p:txBody>
      </p:sp>
      <p:pic>
        <p:nvPicPr>
          <p:cNvPr id="5" name="Picture 2" descr="Lý thuyết. Áp suất chất lỏng - Bình thông nhau | SGK Vật lí lớp 8">
            <a:extLst>
              <a:ext uri="{FF2B5EF4-FFF2-40B4-BE49-F238E27FC236}">
                <a16:creationId xmlns:a16="http://schemas.microsoft.com/office/drawing/2014/main" xmlns="" id="{4AE79FCC-EF3C-49D5-ADB9-F026EE63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45856"/>
            <a:ext cx="3343202" cy="535107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83833" y="304801"/>
            <a:ext cx="5216867" cy="1295400"/>
          </a:xfrm>
          <a:prstGeom prst="wedgeRoundRectCallout">
            <a:avLst>
              <a:gd name="adj1" fmla="val 47362"/>
              <a:gd name="adj2" fmla="val 76241"/>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 Box 35">
            <a:extLst>
              <a:ext uri="{FF2B5EF4-FFF2-40B4-BE49-F238E27FC236}">
                <a16:creationId xmlns:a16="http://schemas.microsoft.com/office/drawing/2014/main" xmlns="" id="{2FE5F742-4391-4AFF-B44B-8B66716E76A2}"/>
              </a:ext>
            </a:extLst>
          </p:cNvPr>
          <p:cNvSpPr txBox="1">
            <a:spLocks noChangeArrowheads="1"/>
          </p:cNvSpPr>
          <p:nvPr/>
        </p:nvSpPr>
        <p:spPr bwMode="auto">
          <a:xfrm>
            <a:off x="372947" y="413892"/>
            <a:ext cx="52168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err="1">
                <a:latin typeface="Times New Roman" panose="02020603050405020304" pitchFamily="18" charset="0"/>
              </a:rPr>
              <a:t>Tại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khi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sâu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người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thợ</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phải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mặc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a:t>
            </a:r>
          </a:p>
        </p:txBody>
      </p:sp>
    </p:spTree>
    <p:extLst>
      <p:ext uri="{BB962C8B-B14F-4D97-AF65-F5344CB8AC3E}">
        <p14:creationId xmlns:p14="http://schemas.microsoft.com/office/powerpoint/2010/main" val="39290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anim calcmode="lin" valueType="num">
                                      <p:cBhvr>
                                        <p:cTn id="25" dur="250" fill="hold"/>
                                        <p:tgtEl>
                                          <p:spTgt spid="22"/>
                                        </p:tgtEl>
                                        <p:attrNameLst>
                                          <p:attrName>ppt_x</p:attrName>
                                        </p:attrNameLst>
                                      </p:cBhvr>
                                      <p:tavLst>
                                        <p:tav tm="0">
                                          <p:val>
                                            <p:strVal val="#ppt_x"/>
                                          </p:val>
                                        </p:tav>
                                        <p:tav tm="100000">
                                          <p:val>
                                            <p:strVal val="#ppt_x"/>
                                          </p:val>
                                        </p:tav>
                                      </p:tavLst>
                                    </p:anim>
                                    <p:anim calcmode="lin" valueType="num">
                                      <p:cBhvr>
                                        <p:cTn id="2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tt_songclass1[1]">
            <a:extLst>
              <a:ext uri="{FF2B5EF4-FFF2-40B4-BE49-F238E27FC236}">
                <a16:creationId xmlns:a16="http://schemas.microsoft.com/office/drawing/2014/main" xmlns="" id="{730ABA38-24EF-4FBF-8D5F-8107B2CD3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79" y="1295401"/>
            <a:ext cx="3888921"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a:extLst>
              <a:ext uri="{FF2B5EF4-FFF2-40B4-BE49-F238E27FC236}">
                <a16:creationId xmlns:a16="http://schemas.microsoft.com/office/drawing/2014/main" xmlns="" id="{7CD599AC-1324-4C1C-905B-B633B1DBF4FD}"/>
              </a:ext>
            </a:extLst>
          </p:cNvPr>
          <p:cNvSpPr>
            <a:spLocks noChangeArrowheads="1"/>
          </p:cNvSpPr>
          <p:nvPr/>
        </p:nvSpPr>
        <p:spPr bwMode="auto">
          <a:xfrm>
            <a:off x="111579" y="5146749"/>
            <a:ext cx="4231821"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đang</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nổi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trên</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16388" name="Text Box 5">
            <a:extLst>
              <a:ext uri="{FF2B5EF4-FFF2-40B4-BE49-F238E27FC236}">
                <a16:creationId xmlns:a16="http://schemas.microsoft.com/office/drawing/2014/main" xmlns="" id="{9E34B0FF-9754-47DA-9C0D-FA0EE37F32CC}"/>
              </a:ext>
            </a:extLst>
          </p:cNvPr>
          <p:cNvSpPr txBox="1">
            <a:spLocks noChangeArrowheads="1"/>
          </p:cNvSpPr>
          <p:nvPr/>
        </p:nvSpPr>
        <p:spPr bwMode="auto">
          <a:xfrm>
            <a:off x="111579" y="58580"/>
            <a:ext cx="8896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ngầm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loại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chạy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mặt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nước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vỏ</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được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thép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dày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chắc</a:t>
            </a:r>
            <a:r>
              <a:rPr lang="en-US" altLang="en-US" sz="3200" b="1" dirty="0">
                <a:latin typeface="Times New Roman" panose="02020603050405020304" pitchFamily="18" charset="0"/>
              </a:rPr>
              <a:t>.</a:t>
            </a:r>
          </a:p>
        </p:txBody>
      </p:sp>
      <p:pic>
        <p:nvPicPr>
          <p:cNvPr id="89094" name="Picture 6" descr="800px-Ohio-class_submarine_launches_Trident_ICBMs_%28artist_concept%29[1]">
            <a:extLst>
              <a:ext uri="{FF2B5EF4-FFF2-40B4-BE49-F238E27FC236}">
                <a16:creationId xmlns:a16="http://schemas.microsoft.com/office/drawing/2014/main" xmlns="" id="{358AD38A-A7B8-42D3-B95F-FEB71FA20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35798"/>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tau ngam">
            <a:extLst>
              <a:ext uri="{FF2B5EF4-FFF2-40B4-BE49-F238E27FC236}">
                <a16:creationId xmlns:a16="http://schemas.microsoft.com/office/drawing/2014/main" xmlns="" id="{5E1EB6D5-D39E-4A4F-A780-9B5A70289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4199732"/>
            <a:ext cx="4359729"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8">
            <a:extLst>
              <a:ext uri="{FF2B5EF4-FFF2-40B4-BE49-F238E27FC236}">
                <a16:creationId xmlns:a16="http://schemas.microsoft.com/office/drawing/2014/main" xmlns="" id="{6F6C2076-5A2B-4629-985C-98CA1BFDCD34}"/>
              </a:ext>
            </a:extLst>
          </p:cNvPr>
          <p:cNvSpPr>
            <a:spLocks noChangeArrowheads="1"/>
          </p:cNvSpPr>
          <p:nvPr/>
        </p:nvSpPr>
        <p:spPr bwMode="auto">
          <a:xfrm>
            <a:off x="4724400" y="3591364"/>
            <a:ext cx="4202875"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dưới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89097" name="Text Box 9">
            <a:extLst>
              <a:ext uri="{FF2B5EF4-FFF2-40B4-BE49-F238E27FC236}">
                <a16:creationId xmlns:a16="http://schemas.microsoft.com/office/drawing/2014/main" xmlns="" id="{E3E23E26-64E6-4CB9-B639-E4A83F1E00FE}"/>
              </a:ext>
            </a:extLst>
          </p:cNvPr>
          <p:cNvSpPr txBox="1">
            <a:spLocks noChangeArrowheads="1"/>
          </p:cNvSpPr>
          <p:nvPr/>
        </p:nvSpPr>
        <p:spPr bwMode="auto">
          <a:xfrm>
            <a:off x="4953000" y="6368404"/>
            <a:ext cx="3027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i="1" dirty="0" err="1">
                <a:solidFill>
                  <a:srgbClr val="0000FF"/>
                </a:solidFill>
                <a:latin typeface="Times New Roman" panose="02020603050405020304" pitchFamily="18" charset="0"/>
              </a:rPr>
              <a:t>Cấu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tạo</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của</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tàu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ngầm</a:t>
            </a:r>
            <a:r>
              <a:rPr lang="en-US" altLang="en-US" sz="2000" b="1" i="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77828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p:cTn id="7" dur="500" fill="hold"/>
                                        <p:tgtEl>
                                          <p:spTgt spid="89091"/>
                                        </p:tgtEl>
                                        <p:attrNameLst>
                                          <p:attrName>ppt_w</p:attrName>
                                        </p:attrNameLst>
                                      </p:cBhvr>
                                      <p:tavLst>
                                        <p:tav tm="0">
                                          <p:val>
                                            <p:fltVal val="0"/>
                                          </p:val>
                                        </p:tav>
                                        <p:tav tm="100000">
                                          <p:val>
                                            <p:strVal val="#ppt_w"/>
                                          </p:val>
                                        </p:tav>
                                      </p:tavLst>
                                    </p:anim>
                                    <p:anim calcmode="lin" valueType="num">
                                      <p:cBhvr>
                                        <p:cTn id="8" dur="500" fill="hold"/>
                                        <p:tgtEl>
                                          <p:spTgt spid="89091"/>
                                        </p:tgtEl>
                                        <p:attrNameLst>
                                          <p:attrName>ppt_h</p:attrName>
                                        </p:attrNameLst>
                                      </p:cBhvr>
                                      <p:tavLst>
                                        <p:tav tm="0">
                                          <p:val>
                                            <p:fltVal val="0"/>
                                          </p:val>
                                        </p:tav>
                                        <p:tav tm="100000">
                                          <p:val>
                                            <p:strVal val="#ppt_h"/>
                                          </p:val>
                                        </p:tav>
                                      </p:tavLst>
                                    </p:anim>
                                    <p:animEffect transition="in" filter="fade">
                                      <p:cBhvr>
                                        <p:cTn id="9" dur="500"/>
                                        <p:tgtEl>
                                          <p:spTgt spid="8909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9092"/>
                                        </p:tgtEl>
                                        <p:attrNameLst>
                                          <p:attrName>style.visibility</p:attrName>
                                        </p:attrNameLst>
                                      </p:cBhvr>
                                      <p:to>
                                        <p:strVal val="visible"/>
                                      </p:to>
                                    </p:set>
                                    <p:anim calcmode="lin" valueType="num">
                                      <p:cBhvr>
                                        <p:cTn id="13" dur="500" fill="hold"/>
                                        <p:tgtEl>
                                          <p:spTgt spid="89092"/>
                                        </p:tgtEl>
                                        <p:attrNameLst>
                                          <p:attrName>ppt_w</p:attrName>
                                        </p:attrNameLst>
                                      </p:cBhvr>
                                      <p:tavLst>
                                        <p:tav tm="0">
                                          <p:val>
                                            <p:fltVal val="0"/>
                                          </p:val>
                                        </p:tav>
                                        <p:tav tm="100000">
                                          <p:val>
                                            <p:strVal val="#ppt_w"/>
                                          </p:val>
                                        </p:tav>
                                      </p:tavLst>
                                    </p:anim>
                                    <p:anim calcmode="lin" valueType="num">
                                      <p:cBhvr>
                                        <p:cTn id="14" dur="500" fill="hold"/>
                                        <p:tgtEl>
                                          <p:spTgt spid="89092"/>
                                        </p:tgtEl>
                                        <p:attrNameLst>
                                          <p:attrName>ppt_h</p:attrName>
                                        </p:attrNameLst>
                                      </p:cBhvr>
                                      <p:tavLst>
                                        <p:tav tm="0">
                                          <p:val>
                                            <p:fltVal val="0"/>
                                          </p:val>
                                        </p:tav>
                                        <p:tav tm="100000">
                                          <p:val>
                                            <p:strVal val="#ppt_h"/>
                                          </p:val>
                                        </p:tav>
                                      </p:tavLst>
                                    </p:anim>
                                    <p:animEffect transition="in" filter="fade">
                                      <p:cBhvr>
                                        <p:cTn id="15" dur="500"/>
                                        <p:tgtEl>
                                          <p:spTgt spid="89092"/>
                                        </p:tgtEl>
                                      </p:cBhvr>
                                    </p:animEffect>
                                  </p:childTnLst>
                                </p:cTn>
                              </p:par>
                              <p:par>
                                <p:cTn id="16" presetID="8" presetClass="entr" presetSubtype="16" fill="hold" nodeType="withEffect">
                                  <p:stCondLst>
                                    <p:cond delay="0"/>
                                  </p:stCondLst>
                                  <p:childTnLst>
                                    <p:set>
                                      <p:cBhvr>
                                        <p:cTn id="17" dur="1" fill="hold">
                                          <p:stCondLst>
                                            <p:cond delay="0"/>
                                          </p:stCondLst>
                                        </p:cTn>
                                        <p:tgtEl>
                                          <p:spTgt spid="89094"/>
                                        </p:tgtEl>
                                        <p:attrNameLst>
                                          <p:attrName>style.visibility</p:attrName>
                                        </p:attrNameLst>
                                      </p:cBhvr>
                                      <p:to>
                                        <p:strVal val="visible"/>
                                      </p:to>
                                    </p:set>
                                    <p:animEffect transition="in" filter="diamond(in)">
                                      <p:cBhvr>
                                        <p:cTn id="18" dur="2000"/>
                                        <p:tgtEl>
                                          <p:spTgt spid="89094"/>
                                        </p:tgtEl>
                                      </p:cBhvr>
                                    </p:animEffect>
                                  </p:childTnLst>
                                </p:cTn>
                              </p:par>
                              <p:par>
                                <p:cTn id="19" presetID="4" presetClass="entr" presetSubtype="16" fill="hold" nodeType="withEffect">
                                  <p:stCondLst>
                                    <p:cond delay="0"/>
                                  </p:stCondLst>
                                  <p:childTnLst>
                                    <p:set>
                                      <p:cBhvr>
                                        <p:cTn id="20" dur="1" fill="hold">
                                          <p:stCondLst>
                                            <p:cond delay="0"/>
                                          </p:stCondLst>
                                        </p:cTn>
                                        <p:tgtEl>
                                          <p:spTgt spid="89095"/>
                                        </p:tgtEl>
                                        <p:attrNameLst>
                                          <p:attrName>style.visibility</p:attrName>
                                        </p:attrNameLst>
                                      </p:cBhvr>
                                      <p:to>
                                        <p:strVal val="visible"/>
                                      </p:to>
                                    </p:set>
                                    <p:animEffect transition="in" filter="box(in)">
                                      <p:cBhvr>
                                        <p:cTn id="21" dur="500"/>
                                        <p:tgtEl>
                                          <p:spTgt spid="8909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89096"/>
                                        </p:tgtEl>
                                        <p:attrNameLst>
                                          <p:attrName>style.visibility</p:attrName>
                                        </p:attrNameLst>
                                      </p:cBhvr>
                                      <p:to>
                                        <p:strVal val="visible"/>
                                      </p:to>
                                    </p:set>
                                    <p:anim calcmode="lin" valueType="num">
                                      <p:cBhvr>
                                        <p:cTn id="24" dur="500" fill="hold"/>
                                        <p:tgtEl>
                                          <p:spTgt spid="89096"/>
                                        </p:tgtEl>
                                        <p:attrNameLst>
                                          <p:attrName>ppt_w</p:attrName>
                                        </p:attrNameLst>
                                      </p:cBhvr>
                                      <p:tavLst>
                                        <p:tav tm="0">
                                          <p:val>
                                            <p:fltVal val="0"/>
                                          </p:val>
                                        </p:tav>
                                        <p:tav tm="100000">
                                          <p:val>
                                            <p:strVal val="#ppt_w"/>
                                          </p:val>
                                        </p:tav>
                                      </p:tavLst>
                                    </p:anim>
                                    <p:anim calcmode="lin" valueType="num">
                                      <p:cBhvr>
                                        <p:cTn id="25" dur="500" fill="hold"/>
                                        <p:tgtEl>
                                          <p:spTgt spid="89096"/>
                                        </p:tgtEl>
                                        <p:attrNameLst>
                                          <p:attrName>ppt_h</p:attrName>
                                        </p:attrNameLst>
                                      </p:cBhvr>
                                      <p:tavLst>
                                        <p:tav tm="0">
                                          <p:val>
                                            <p:fltVal val="0"/>
                                          </p:val>
                                        </p:tav>
                                        <p:tav tm="100000">
                                          <p:val>
                                            <p:strVal val="#ppt_h"/>
                                          </p:val>
                                        </p:tav>
                                      </p:tavLst>
                                    </p:anim>
                                    <p:animEffect transition="in" filter="fade">
                                      <p:cBhvr>
                                        <p:cTn id="26" dur="500"/>
                                        <p:tgtEl>
                                          <p:spTgt spid="89096"/>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89097"/>
                                        </p:tgtEl>
                                        <p:attrNameLst>
                                          <p:attrName>style.visibility</p:attrName>
                                        </p:attrNameLst>
                                      </p:cBhvr>
                                      <p:to>
                                        <p:strVal val="visible"/>
                                      </p:to>
                                    </p:set>
                                    <p:animEffect transition="in" filter="diamond(in)">
                                      <p:cBhvr>
                                        <p:cTn id="29" dur="2000"/>
                                        <p:tgtEl>
                                          <p:spTgt spid="89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6" grpId="0"/>
      <p:bldP spid="890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C27472C-8396-43B9-8ECF-BF2F9C3266BC}"/>
              </a:ext>
            </a:extLst>
          </p:cNvPr>
          <p:cNvSpPr/>
          <p:nvPr/>
        </p:nvSpPr>
        <p:spPr>
          <a:xfrm>
            <a:off x="3200400" y="0"/>
            <a:ext cx="31432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TextBox 7">
            <a:extLst>
              <a:ext uri="{FF2B5EF4-FFF2-40B4-BE49-F238E27FC236}">
                <a16:creationId xmlns:a16="http://schemas.microsoft.com/office/drawing/2014/main" xmlns="" id="{1087E602-4450-4CCD-A378-BC36C3F62676}"/>
              </a:ext>
            </a:extLst>
          </p:cNvPr>
          <p:cNvSpPr txBox="1">
            <a:spLocks noChangeArrowheads="1"/>
          </p:cNvSpPr>
          <p:nvPr/>
        </p:nvSpPr>
        <p:spPr bwMode="auto">
          <a:xfrm>
            <a:off x="381000" y="76202"/>
            <a:ext cx="769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rPr>
              <a:t>SỬ DỤNG CHẤT NỔ ĐỂ ĐÁNH CÁ.</a:t>
            </a:r>
            <a:endParaRPr lang="en-US" altLang="en-US" sz="2400" b="1" dirty="0">
              <a:solidFill>
                <a:srgbClr val="FF0000"/>
              </a:solidFill>
              <a:latin typeface="Times New Roman" panose="02020603050405020304" pitchFamily="18" charset="0"/>
            </a:endParaRPr>
          </a:p>
        </p:txBody>
      </p:sp>
      <p:sp>
        <p:nvSpPr>
          <p:cNvPr id="18437" name="Text Box 4">
            <a:extLst>
              <a:ext uri="{FF2B5EF4-FFF2-40B4-BE49-F238E27FC236}">
                <a16:creationId xmlns:a16="http://schemas.microsoft.com/office/drawing/2014/main" xmlns="" id="{824D6FB9-3AA1-4E8F-802B-A666A63AAA1D}"/>
              </a:ext>
            </a:extLst>
          </p:cNvPr>
          <p:cNvSpPr txBox="1">
            <a:spLocks noChangeArrowheads="1"/>
          </p:cNvSpPr>
          <p:nvPr/>
        </p:nvSpPr>
        <p:spPr bwMode="auto">
          <a:xfrm>
            <a:off x="87351" y="2895600"/>
            <a:ext cx="891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dân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cho</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nổ</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mìn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sẽ</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ra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lớn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tác</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ộng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của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này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hầu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các</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trong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vùng</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a:latin typeface="Times New Roman" panose="02020603050405020304" pitchFamily="18" charset="0"/>
                <a:cs typeface="Times New Roman" pitchFamily="18" charset="0"/>
              </a:rPr>
              <a:t>ó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ều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bị</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Việc</a:t>
            </a:r>
            <a:r>
              <a:rPr lang="en-US" altLang="en-US" sz="2400" b="1" dirty="0">
                <a:solidFill>
                  <a:srgbClr val="0000FF"/>
                </a:solidFill>
                <a:latin typeface="Times New Roman" panose="02020603050405020304" pitchFamily="18" charset="0"/>
                <a:cs typeface="Times New Roman" pitchFamily="18" charset="0"/>
              </a:rPr>
              <a:t> </a:t>
            </a:r>
            <a:r>
              <a:rPr lang="vi-VN" altLang="en-US" sz="2400" b="1" dirty="0">
                <a:solidFill>
                  <a:srgbClr val="0000FF"/>
                </a:solidFill>
                <a:latin typeface="Times New Roman" panose="02020603050405020304" pitchFamily="18" charset="0"/>
                <a:cs typeface="Times New Roman" pitchFamily="18" charset="0"/>
              </a:rPr>
              <a:t>đ</a:t>
            </a:r>
            <a:r>
              <a:rPr lang="en-US" altLang="en-US" sz="2400" b="1" dirty="0" err="1">
                <a:solidFill>
                  <a:srgbClr val="0000FF"/>
                </a:solidFill>
                <a:latin typeface="Times New Roman" panose="02020603050405020304" pitchFamily="18" charset="0"/>
                <a:cs typeface="Times New Roman" pitchFamily="18" charset="0"/>
              </a:rPr>
              <a:t>ánh</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bắt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cá</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bằng</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chất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nổ</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có</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tác</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hại</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Huỷ</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diệt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dưới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 </a:t>
            </a:r>
            <a:r>
              <a:rPr lang="en-US" altLang="en-US" sz="2400" b="1" dirty="0">
                <a:latin typeface="Times New Roman" panose="02020603050405020304" pitchFamily="18" charset="0"/>
                <a:cs typeface="Times New Roman" pitchFamily="18" charset="0"/>
              </a:rPr>
              <a:t>Ô </a:t>
            </a:r>
            <a:r>
              <a:rPr lang="en-US" altLang="en-US" sz="2400" b="1" dirty="0" err="1">
                <a:latin typeface="Times New Roman" panose="02020603050405020304" pitchFamily="18" charset="0"/>
                <a:cs typeface="Times New Roman" pitchFamily="18" charset="0"/>
              </a:rPr>
              <a:t>nhiễm</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môi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thái</a:t>
            </a:r>
            <a:r>
              <a:rPr lang="en-US" altLang="en-US" sz="2400" b="1" dirty="0" smtClean="0">
                <a:latin typeface="Times New Roman" panose="02020603050405020304" pitchFamily="18" charset="0"/>
                <a:cs typeface="Times New Roman" pitchFamily="18" charset="0"/>
              </a:rPr>
              <a:t>.                                                                                         + </a:t>
            </a:r>
            <a:r>
              <a:rPr lang="en-US" altLang="en-US" sz="2400" b="1" dirty="0" err="1">
                <a:latin typeface="Times New Roman" panose="02020603050405020304" pitchFamily="18" charset="0"/>
                <a:cs typeface="Times New Roman" pitchFamily="18" charset="0"/>
              </a:rPr>
              <a:t>Có</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thể</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nếu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cẩn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thận</a:t>
            </a:r>
            <a:endParaRPr lang="en-US" altLang="en-US" sz="2400" b="1" dirty="0">
              <a:latin typeface="Times New Roman" panose="02020603050405020304" pitchFamily="18" charset="0"/>
              <a:cs typeface="Times New Roman" pitchFamily="18" charset="0"/>
            </a:endParaRPr>
          </a:p>
        </p:txBody>
      </p:sp>
      <p:sp>
        <p:nvSpPr>
          <p:cNvPr id="8" name="Text Box 5">
            <a:extLst>
              <a:ext uri="{FF2B5EF4-FFF2-40B4-BE49-F238E27FC236}">
                <a16:creationId xmlns:a16="http://schemas.microsoft.com/office/drawing/2014/main" xmlns="" id="{40D0EAA8-E144-46C1-90CC-D2CA126DB307}"/>
              </a:ext>
            </a:extLst>
          </p:cNvPr>
          <p:cNvSpPr txBox="1">
            <a:spLocks noChangeArrowheads="1"/>
          </p:cNvSpPr>
          <p:nvPr/>
        </p:nvSpPr>
        <p:spPr bwMode="auto">
          <a:xfrm>
            <a:off x="152400" y="5856239"/>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400" b="1" dirty="0" err="1">
                <a:solidFill>
                  <a:srgbClr val="0000FF"/>
                </a:solidFill>
                <a:latin typeface="Times New Roman" panose="02020603050405020304" pitchFamily="18" charset="0"/>
                <a:cs typeface="Times New Roman" panose="02020603050405020304" pitchFamily="18" charset="0"/>
              </a:rPr>
              <a:t>Tuyên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truyền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dân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cá</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Nghiêm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hành</a:t>
            </a:r>
            <a:r>
              <a:rPr lang="en-US" altLang="en-US" sz="2400" b="1" dirty="0">
                <a:solidFill>
                  <a:srgbClr val="0000FF"/>
                </a:solidFill>
                <a:latin typeface="Times New Roman" panose="02020603050405020304" pitchFamily="18" charset="0"/>
                <a:cs typeface="Times New Roman" panose="02020603050405020304" pitchFamily="18" charset="0"/>
              </a:rPr>
              <a:t> vi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bằng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18439" name="Picture 9" descr="http://www.viet.rfi.fr/sites/viet.filesrfi/dynimagecache/30/0/412/308/344/257/sites/images.rfi.fr/files/aef_image/fish-dead-OK.jpg">
            <a:extLst>
              <a:ext uri="{FF2B5EF4-FFF2-40B4-BE49-F238E27FC236}">
                <a16:creationId xmlns:a16="http://schemas.microsoft.com/office/drawing/2014/main" xmlns="" id="{1A23608C-4E29-4E0D-970C-CF23F9F6A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619129"/>
            <a:ext cx="3829050" cy="21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61D16342-B377-4F12-8C51-C71761F99CB8}"/>
              </a:ext>
            </a:extLst>
          </p:cNvPr>
          <p:cNvSpPr txBox="1">
            <a:spLocks noChangeArrowheads="1"/>
          </p:cNvSpPr>
          <p:nvPr/>
        </p:nvSpPr>
        <p:spPr bwMode="auto">
          <a:xfrm>
            <a:off x="87351" y="5403371"/>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Hành vi đánh bắt thủy sản bằng thuốc nổ bị xử lý thế nào?">
            <a:extLst>
              <a:ext uri="{FF2B5EF4-FFF2-40B4-BE49-F238E27FC236}">
                <a16:creationId xmlns:a16="http://schemas.microsoft.com/office/drawing/2014/main" xmlns="" id="{8ED6BEB5-DB26-4D18-8A50-32150E54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99422"/>
            <a:ext cx="3943350" cy="214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79159"/>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439"/>
                                        </p:tgtEl>
                                        <p:attrNameLst>
                                          <p:attrName>style.visibility</p:attrName>
                                        </p:attrNameLst>
                                      </p:cBhvr>
                                      <p:to>
                                        <p:strVal val="visible"/>
                                      </p:to>
                                    </p:set>
                                    <p:animEffect transition="in" filter="barn(inVertical)">
                                      <p:cBhvr>
                                        <p:cTn id="18" dur="500"/>
                                        <p:tgtEl>
                                          <p:spTgt spid="184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437">
                                            <p:txEl>
                                              <p:pRg st="0" end="0"/>
                                            </p:txEl>
                                          </p:spTgt>
                                        </p:tgtEl>
                                        <p:attrNameLst>
                                          <p:attrName>style.visibility</p:attrName>
                                        </p:attrNameLst>
                                      </p:cBhvr>
                                      <p:to>
                                        <p:strVal val="visible"/>
                                      </p:to>
                                    </p:set>
                                    <p:animEffect transition="in" filter="fade">
                                      <p:cBhvr>
                                        <p:cTn id="23" dur="500"/>
                                        <p:tgtEl>
                                          <p:spTgt spid="184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7"/>
          <p:cNvSpPr txBox="1">
            <a:spLocks noChangeArrowheads="1"/>
          </p:cNvSpPr>
          <p:nvPr/>
        </p:nvSpPr>
        <p:spPr bwMode="auto">
          <a:xfrm>
            <a:off x="0" y="0"/>
            <a:ext cx="9143999" cy="1077218"/>
          </a:xfrm>
          <a:prstGeom prst="rect">
            <a:avLst/>
          </a:prstGeom>
          <a:noFill/>
          <a:ln w="9525">
            <a:noFill/>
            <a:miter lim="800000"/>
            <a:headEnd/>
            <a:tailEnd/>
          </a:ln>
        </p:spPr>
        <p:txBody>
          <a:bodyPr wrap="square">
            <a:spAutoFit/>
          </a:bodyPr>
          <a:lstStyle/>
          <a:p>
            <a:pPr>
              <a:buFontTx/>
              <a:buNone/>
            </a:pPr>
            <a:r>
              <a:rPr lang="en-US" altLang="vi-VN" sz="3200" b="1" dirty="0" smtClean="0">
                <a:solidFill>
                  <a:srgbClr val="FF0000"/>
                </a:solidFill>
                <a:latin typeface="Times New Roman" pitchFamily="18" charset="0"/>
                <a:cs typeface="Times New Roman" pitchFamily="18" charset="0"/>
              </a:rPr>
              <a:t>2.Áp </a:t>
            </a:r>
            <a:r>
              <a:rPr lang="en-US" altLang="vi-VN" sz="3200" b="1" dirty="0" err="1" smtClean="0">
                <a:solidFill>
                  <a:srgbClr val="FF0000"/>
                </a:solidFill>
                <a:latin typeface="Times New Roman" pitchFamily="18" charset="0"/>
                <a:cs typeface="Times New Roman" pitchFamily="18" charset="0"/>
              </a:rPr>
              <a:t>suất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tác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dụng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vào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chất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lỏng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được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truyền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nguyên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vẹn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theo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mọi</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hướng</a:t>
            </a:r>
            <a:endParaRPr lang="en-US" altLang="vi-VN" sz="3200" b="1" dirty="0" smtClean="0">
              <a:solidFill>
                <a:srgbClr val="FF0000"/>
              </a:solidFill>
              <a:latin typeface="Times New Roman" pitchFamily="18" charset="0"/>
              <a:cs typeface="Times New Roman" pitchFamily="18" charset="0"/>
            </a:endParaRPr>
          </a:p>
        </p:txBody>
      </p:sp>
      <p:sp>
        <p:nvSpPr>
          <p:cNvPr id="118" name="TextBox 117"/>
          <p:cNvSpPr txBox="1"/>
          <p:nvPr/>
        </p:nvSpPr>
        <p:spPr>
          <a:xfrm>
            <a:off x="6324600" y="1219200"/>
            <a:ext cx="15240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4"/>
          <a:stretch>
            <a:fillRect/>
          </a:stretch>
        </p:blipFill>
        <p:spPr>
          <a:xfrm>
            <a:off x="5029201" y="1524000"/>
            <a:ext cx="4114800" cy="4471864"/>
          </a:xfrm>
          <a:prstGeom prst="rect">
            <a:avLst/>
          </a:prstGeom>
        </p:spPr>
      </p:pic>
      <p:sp>
        <p:nvSpPr>
          <p:cNvPr id="3" name="Rectangle 2"/>
          <p:cNvSpPr/>
          <p:nvPr/>
        </p:nvSpPr>
        <p:spPr>
          <a:xfrm>
            <a:off x="152400" y="1000780"/>
            <a:ext cx="2220480" cy="523220"/>
          </a:xfrm>
          <a:prstGeom prst="rect">
            <a:avLst/>
          </a:prstGeom>
        </p:spPr>
        <p:txBody>
          <a:bodyPr wrap="none">
            <a:spAutoFit/>
          </a:bodyPr>
          <a:lstStyle/>
          <a:p>
            <a:pPr>
              <a:buFontTx/>
              <a:buNone/>
            </a:pPr>
            <a:r>
              <a:rPr lang="en-US" altLang="vi-VN" sz="2800" b="1" dirty="0" err="1">
                <a:solidFill>
                  <a:srgbClr val="FF0000"/>
                </a:solidFill>
                <a:latin typeface="Times New Roman" pitchFamily="18" charset="0"/>
                <a:cs typeface="Times New Roman" pitchFamily="18" charset="0"/>
              </a:rPr>
              <a:t>Thí</a:t>
            </a:r>
            <a:r>
              <a:rPr lang="en-US" altLang="vi-VN" sz="2800" b="1" dirty="0">
                <a:solidFill>
                  <a:srgbClr val="FF0000"/>
                </a:solidFill>
                <a:latin typeface="Times New Roman" pitchFamily="18" charset="0"/>
                <a:cs typeface="Times New Roman" pitchFamily="18" charset="0"/>
              </a:rPr>
              <a:t> </a:t>
            </a:r>
            <a:r>
              <a:rPr lang="en-US" altLang="vi-VN" sz="2800" b="1" dirty="0" err="1">
                <a:solidFill>
                  <a:srgbClr val="FF0000"/>
                </a:solidFill>
                <a:latin typeface="Times New Roman" pitchFamily="18" charset="0"/>
                <a:cs typeface="Times New Roman" pitchFamily="18" charset="0"/>
              </a:rPr>
              <a:t>nghiệm</a:t>
            </a:r>
            <a:r>
              <a:rPr lang="en-US" altLang="vi-VN" sz="2800" b="1" dirty="0">
                <a:solidFill>
                  <a:srgbClr val="FF0000"/>
                </a:solidFill>
                <a:latin typeface="Times New Roman" pitchFamily="18" charset="0"/>
                <a:cs typeface="Times New Roman" pitchFamily="18" charset="0"/>
              </a:rPr>
              <a:t> 2</a:t>
            </a:r>
          </a:p>
        </p:txBody>
      </p:sp>
      <p:sp>
        <p:nvSpPr>
          <p:cNvPr id="11" name="TextBox 10">
            <a:extLst>
              <a:ext uri="{FF2B5EF4-FFF2-40B4-BE49-F238E27FC236}">
                <a16:creationId xmlns:a16="http://schemas.microsoft.com/office/drawing/2014/main" xmlns="" id="{0D51CACF-B274-43E0-AD0E-0EED44BB6D41}"/>
              </a:ext>
            </a:extLst>
          </p:cNvPr>
          <p:cNvSpPr txBox="1"/>
          <p:nvPr/>
        </p:nvSpPr>
        <p:spPr>
          <a:xfrm>
            <a:off x="6096000" y="2197387"/>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1</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0E05E39-F30C-4B5C-9B9B-EB98E1C12841}"/>
              </a:ext>
            </a:extLst>
          </p:cNvPr>
          <p:cNvSpPr txBox="1"/>
          <p:nvPr/>
        </p:nvSpPr>
        <p:spPr>
          <a:xfrm>
            <a:off x="7696200" y="2184375"/>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2</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657" y="1524000"/>
            <a:ext cx="4844143" cy="1077218"/>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16.3:</a:t>
            </a:r>
          </a:p>
        </p:txBody>
      </p:sp>
      <p:sp>
        <p:nvSpPr>
          <p:cNvPr id="5" name="Rectangle 4"/>
          <p:cNvSpPr/>
          <p:nvPr/>
        </p:nvSpPr>
        <p:spPr>
          <a:xfrm>
            <a:off x="32656" y="2505670"/>
            <a:ext cx="5148943" cy="1569660"/>
          </a:xfrm>
          <a:prstGeom prst="rect">
            <a:avLst/>
          </a:prstGeom>
        </p:spPr>
        <p:txBody>
          <a:bodyPr wrap="square">
            <a:spAutoFit/>
          </a:bodyPr>
          <a:lstStyle/>
          <a:p>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gấp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p>
        </p:txBody>
      </p:sp>
      <p:sp>
        <p:nvSpPr>
          <p:cNvPr id="6" name="Rectangle 5"/>
          <p:cNvSpPr/>
          <p:nvPr/>
        </p:nvSpPr>
        <p:spPr>
          <a:xfrm>
            <a:off x="228600" y="4058023"/>
            <a:ext cx="3722494" cy="584775"/>
          </a:xfrm>
          <a:prstGeom prst="rect">
            <a:avLst/>
          </a:prstGeom>
        </p:spPr>
        <p:txBody>
          <a:bodyPr wrap="none">
            <a:spAutoFit/>
          </a:bodyPr>
          <a:lstStyle/>
          <a:p>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So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p>
        </p:txBody>
      </p:sp>
      <p:sp>
        <p:nvSpPr>
          <p:cNvPr id="7" name="Rectangle 6"/>
          <p:cNvSpPr/>
          <p:nvPr/>
        </p:nvSpPr>
        <p:spPr>
          <a:xfrm>
            <a:off x="86879" y="4642798"/>
            <a:ext cx="4942321" cy="2062103"/>
          </a:xfrm>
          <a:prstGeom prst="rect">
            <a:avLst/>
          </a:prstGeom>
        </p:spPr>
        <p:txBody>
          <a:bodyPr wrap="square">
            <a:spAutoFit/>
          </a:bodyPr>
          <a:lstStyle/>
          <a:p>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Ban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b="1" dirty="0">
                <a:latin typeface="Times New Roman" panose="02020603050405020304" pitchFamily="18" charset="0"/>
                <a:ea typeface="Calibri" panose="020F0502020204030204" pitchFamily="34" charset="0"/>
                <a:cs typeface="Times New Roman" panose="02020603050405020304" pitchFamily="18" charset="0"/>
              </a:rPr>
              <a:t> pit-</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8F9DEAB-6EF3-4BC7-BF78-2980838406A1}"/>
              </a:ext>
            </a:extLst>
          </p:cNvPr>
          <p:cNvSpPr/>
          <p:nvPr/>
        </p:nvSpPr>
        <p:spPr>
          <a:xfrm>
            <a:off x="26066" y="494805"/>
            <a:ext cx="6035406" cy="1014380"/>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pit-</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tông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xmlns="" id="{7696B4A8-F34F-4B47-8617-B46B7CADF930}"/>
              </a:ext>
            </a:extLst>
          </p:cNvPr>
          <p:cNvPicPr>
            <a:picLocks noChangeAspect="1"/>
          </p:cNvPicPr>
          <p:nvPr/>
        </p:nvPicPr>
        <p:blipFill>
          <a:blip r:embed="rId2"/>
          <a:stretch>
            <a:fillRect/>
          </a:stretch>
        </p:blipFill>
        <p:spPr>
          <a:xfrm>
            <a:off x="6248400" y="292387"/>
            <a:ext cx="2667000" cy="1307813"/>
          </a:xfrm>
          <a:prstGeom prst="rect">
            <a:avLst/>
          </a:prstGeom>
        </p:spPr>
      </p:pic>
      <p:sp>
        <p:nvSpPr>
          <p:cNvPr id="5" name="Rectangle 4">
            <a:extLst>
              <a:ext uri="{FF2B5EF4-FFF2-40B4-BE49-F238E27FC236}">
                <a16:creationId xmlns:a16="http://schemas.microsoft.com/office/drawing/2014/main" xmlns="" id="{D7AA5FC8-9D24-4C28-8318-A672F5F8EEA5}"/>
              </a:ext>
            </a:extLst>
          </p:cNvPr>
          <p:cNvSpPr/>
          <p:nvPr/>
        </p:nvSpPr>
        <p:spPr>
          <a:xfrm>
            <a:off x="149680" y="1423362"/>
            <a:ext cx="5793920" cy="1577996"/>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p>
          <a:p>
            <a:pPr marL="30480" marR="30480">
              <a:lnSpc>
                <a:spcPct val="107000"/>
              </a:lnSpc>
              <a:spcAft>
                <a:spcPts val="800"/>
              </a:spcAft>
            </a:pP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sng"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C1889ECF-A736-4F60-B96A-BC8FD8C0B695}"/>
              </a:ext>
            </a:extLst>
          </p:cNvPr>
          <p:cNvPicPr>
            <a:picLocks noChangeAspect="1"/>
          </p:cNvPicPr>
          <p:nvPr/>
        </p:nvPicPr>
        <p:blipFill>
          <a:blip r:embed="rId3"/>
          <a:stretch>
            <a:fillRect/>
          </a:stretch>
        </p:blipFill>
        <p:spPr>
          <a:xfrm>
            <a:off x="6320008" y="1821074"/>
            <a:ext cx="2595392" cy="1447800"/>
          </a:xfrm>
          <a:prstGeom prst="rect">
            <a:avLst/>
          </a:prstGeom>
        </p:spPr>
      </p:pic>
      <p:sp>
        <p:nvSpPr>
          <p:cNvPr id="7" name="TextBox 6">
            <a:extLst>
              <a:ext uri="{FF2B5EF4-FFF2-40B4-BE49-F238E27FC236}">
                <a16:creationId xmlns:a16="http://schemas.microsoft.com/office/drawing/2014/main" xmlns="" id="{71F01AF4-8F86-4025-B42C-397345FBFAC2}"/>
              </a:ext>
            </a:extLst>
          </p:cNvPr>
          <p:cNvSpPr txBox="1"/>
          <p:nvPr/>
        </p:nvSpPr>
        <p:spPr>
          <a:xfrm>
            <a:off x="15180" y="0"/>
            <a:ext cx="516641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1:</a:t>
            </a:r>
          </a:p>
        </p:txBody>
      </p:sp>
      <p:sp>
        <p:nvSpPr>
          <p:cNvPr id="8" name="TextBox 7">
            <a:extLst>
              <a:ext uri="{FF2B5EF4-FFF2-40B4-BE49-F238E27FC236}">
                <a16:creationId xmlns:a16="http://schemas.microsoft.com/office/drawing/2014/main" xmlns="" id="{C3735C57-DC17-455D-B81E-EBA5569FD843}"/>
              </a:ext>
            </a:extLst>
          </p:cNvPr>
          <p:cNvSpPr txBox="1"/>
          <p:nvPr/>
        </p:nvSpPr>
        <p:spPr>
          <a:xfrm>
            <a:off x="26066" y="2976487"/>
            <a:ext cx="354091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2:</a:t>
            </a:r>
          </a:p>
        </p:txBody>
      </p:sp>
      <p:pic>
        <p:nvPicPr>
          <p:cNvPr id="9" name="Picture 8">
            <a:extLst>
              <a:ext uri="{FF2B5EF4-FFF2-40B4-BE49-F238E27FC236}">
                <a16:creationId xmlns:a16="http://schemas.microsoft.com/office/drawing/2014/main" xmlns="" id="{1C70317D-4F47-4E6D-BAFF-2723D20E84E5}"/>
              </a:ext>
            </a:extLst>
          </p:cNvPr>
          <p:cNvPicPr>
            <a:picLocks noChangeAspect="1"/>
          </p:cNvPicPr>
          <p:nvPr/>
        </p:nvPicPr>
        <p:blipFill>
          <a:blip r:embed="rId4"/>
          <a:stretch>
            <a:fillRect/>
          </a:stretch>
        </p:blipFill>
        <p:spPr>
          <a:xfrm>
            <a:off x="149680" y="3561262"/>
            <a:ext cx="2745920" cy="1417758"/>
          </a:xfrm>
          <a:prstGeom prst="rect">
            <a:avLst/>
          </a:prstGeom>
        </p:spPr>
      </p:pic>
      <p:sp>
        <p:nvSpPr>
          <p:cNvPr id="10" name="Rectangle 9">
            <a:extLst>
              <a:ext uri="{FF2B5EF4-FFF2-40B4-BE49-F238E27FC236}">
                <a16:creationId xmlns:a16="http://schemas.microsoft.com/office/drawing/2014/main" xmlns="" id="{38F9DEAB-6EF3-4BC7-BF78-2980838406A1}"/>
              </a:ext>
            </a:extLst>
          </p:cNvPr>
          <p:cNvSpPr/>
          <p:nvPr/>
        </p:nvSpPr>
        <p:spPr>
          <a:xfrm>
            <a:off x="3065540" y="3568642"/>
            <a:ext cx="5978194"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xmlns="" id="{89FC19F5-9FD7-48EE-96BE-6A4C02E0EA47}"/>
              </a:ext>
            </a:extLst>
          </p:cNvPr>
          <p:cNvPicPr>
            <a:picLocks noChangeAspect="1"/>
          </p:cNvPicPr>
          <p:nvPr/>
        </p:nvPicPr>
        <p:blipFill>
          <a:blip r:embed="rId5"/>
          <a:stretch>
            <a:fillRect/>
          </a:stretch>
        </p:blipFill>
        <p:spPr>
          <a:xfrm>
            <a:off x="149680" y="5181600"/>
            <a:ext cx="2819400" cy="1553716"/>
          </a:xfrm>
          <a:prstGeom prst="rect">
            <a:avLst/>
          </a:prstGeom>
        </p:spPr>
      </p:pic>
      <p:sp>
        <p:nvSpPr>
          <p:cNvPr id="12" name="Rectangle 11">
            <a:extLst>
              <a:ext uri="{FF2B5EF4-FFF2-40B4-BE49-F238E27FC236}">
                <a16:creationId xmlns:a16="http://schemas.microsoft.com/office/drawing/2014/main" xmlns="" id="{D7AA5FC8-9D24-4C28-8318-A672F5F8EEA5}"/>
              </a:ext>
            </a:extLst>
          </p:cNvPr>
          <p:cNvSpPr/>
          <p:nvPr/>
        </p:nvSpPr>
        <p:spPr>
          <a:xfrm>
            <a:off x="3276600" y="5181600"/>
            <a:ext cx="5638800"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76200" y="990600"/>
            <a:ext cx="9144000" cy="954107"/>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*Kết luận:</a:t>
            </a:r>
            <a:r>
              <a:rPr lang="de-DE" sz="2800" i="1" dirty="0" smtClean="0">
                <a:solidFill>
                  <a:prstClr val="black"/>
                </a:solidFill>
                <a:latin typeface="Times New Roman" pitchFamily="18" charset="0"/>
                <a:ea typeface="Calibri" panose="020F0502020204030204" pitchFamily="34" charset="0"/>
                <a:cs typeface="Times New Roman" pitchFamily="18" charset="0"/>
              </a:rPr>
              <a:t>Áp suất tác dụng vào chất lỏng sẽ được chất lỏng truyền đi nguyên vẹn theo mọi hướng</a:t>
            </a:r>
            <a:endParaRPr lang="en-US" sz="2800" b="1" u="sng" dirty="0">
              <a:solidFill>
                <a:srgbClr val="FF0000"/>
              </a:solidFill>
              <a:latin typeface="Times New Roman" pitchFamily="18" charset="0"/>
              <a:cs typeface="Times New Roman" pitchFamily="18" charset="0"/>
            </a:endParaRPr>
          </a:p>
        </p:txBody>
      </p:sp>
      <p:sp>
        <p:nvSpPr>
          <p:cNvPr id="6" name="Rectangle 5"/>
          <p:cNvSpPr/>
          <p:nvPr/>
        </p:nvSpPr>
        <p:spPr>
          <a:xfrm>
            <a:off x="76200" y="1828800"/>
            <a:ext cx="7175362" cy="523220"/>
          </a:xfrm>
          <a:prstGeom prst="rect">
            <a:avLst/>
          </a:prstGeom>
        </p:spPr>
        <p:txBody>
          <a:bodyPr wrap="none">
            <a:spAutoFit/>
          </a:bodyPr>
          <a:lstStyle/>
          <a:p>
            <a:pPr>
              <a:buFontTx/>
              <a:buNone/>
            </a:pPr>
            <a:r>
              <a:rPr lang="en-US" altLang="vi-VN" sz="2800" b="1" dirty="0" err="1" smtClean="0">
                <a:solidFill>
                  <a:srgbClr val="FF0000"/>
                </a:solidFill>
                <a:latin typeface="Times New Roman" pitchFamily="18" charset="0"/>
                <a:cs typeface="Times New Roman" pitchFamily="18" charset="0"/>
              </a:rPr>
              <a:t>Thí</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nghiệm</a:t>
            </a:r>
            <a:r>
              <a:rPr lang="en-US" altLang="vi-VN" sz="2800" b="1" dirty="0" smtClean="0">
                <a:solidFill>
                  <a:srgbClr val="FF0000"/>
                </a:solidFill>
                <a:latin typeface="Times New Roman" pitchFamily="18" charset="0"/>
                <a:cs typeface="Times New Roman" pitchFamily="18" charset="0"/>
              </a:rPr>
              <a:t> 2.1 </a:t>
            </a:r>
            <a:r>
              <a:rPr lang="en-US" altLang="vi-VN" sz="2800" b="1" dirty="0" err="1" smtClean="0">
                <a:solidFill>
                  <a:srgbClr val="FF0000"/>
                </a:solidFill>
                <a:latin typeface="Times New Roman" pitchFamily="18" charset="0"/>
                <a:cs typeface="Times New Roman" pitchFamily="18" charset="0"/>
              </a:rPr>
              <a:t>hoàn</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thành</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phiếu</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học</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tập</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số</a:t>
            </a:r>
            <a:r>
              <a:rPr lang="en-US" altLang="vi-VN" sz="2800" b="1" dirty="0" smtClean="0">
                <a:solidFill>
                  <a:srgbClr val="FF0000"/>
                </a:solidFill>
                <a:latin typeface="Times New Roman" pitchFamily="18" charset="0"/>
                <a:cs typeface="Times New Roman" pitchFamily="18" charset="0"/>
              </a:rPr>
              <a:t> 3</a:t>
            </a:r>
            <a:endParaRPr lang="en-US" altLang="vi-VN" sz="2800" b="1" dirty="0">
              <a:solidFill>
                <a:srgbClr val="FF0000"/>
              </a:solidFill>
              <a:latin typeface="Times New Roman" pitchFamily="18" charset="0"/>
              <a:cs typeface="Times New Roman" pitchFamily="18" charset="0"/>
            </a:endParaRPr>
          </a:p>
        </p:txBody>
      </p:sp>
      <p:sp>
        <p:nvSpPr>
          <p:cNvPr id="7" name="TextBox 74"/>
          <p:cNvSpPr txBox="1">
            <a:spLocks noChangeArrowheads="1"/>
          </p:cNvSpPr>
          <p:nvPr/>
        </p:nvSpPr>
        <p:spPr bwMode="auto">
          <a:xfrm>
            <a:off x="0" y="2318657"/>
            <a:ext cx="8961112" cy="523220"/>
          </a:xfrm>
          <a:prstGeom prst="rect">
            <a:avLst/>
          </a:prstGeom>
          <a:noFill/>
          <a:ln w="9525">
            <a:noFill/>
            <a:miter lim="800000"/>
            <a:headEnd/>
            <a:tailEnd/>
          </a:ln>
        </p:spPr>
        <p:txBody>
          <a:bodyPr wrap="square">
            <a:spAutoFit/>
          </a:bodyPr>
          <a:lstStyle/>
          <a:p>
            <a:pPr>
              <a:buFontTx/>
              <a:buNone/>
            </a:pPr>
            <a:r>
              <a:rPr lang="en-US" altLang="vi-VN" sz="2800" dirty="0" smtClean="0">
                <a:latin typeface="Times New Roman" pitchFamily="18" charset="0"/>
                <a:cs typeface="Times New Roman" pitchFamily="18" charset="0"/>
              </a:rPr>
              <a:t>a</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Dụng</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cụ</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thí</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nghiệm</a:t>
            </a:r>
            <a:r>
              <a:rPr lang="en-US" altLang="vi-VN" sz="2800" dirty="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sp>
        <p:nvSpPr>
          <p:cNvPr id="8" name="TextBox 74"/>
          <p:cNvSpPr txBox="1">
            <a:spLocks noChangeArrowheads="1"/>
          </p:cNvSpPr>
          <p:nvPr/>
        </p:nvSpPr>
        <p:spPr bwMode="auto">
          <a:xfrm>
            <a:off x="76200" y="2841877"/>
            <a:ext cx="9144000" cy="954107"/>
          </a:xfrm>
          <a:prstGeom prst="rect">
            <a:avLst/>
          </a:prstGeom>
          <a:noFill/>
          <a:ln w="9525">
            <a:noFill/>
            <a:miter lim="800000"/>
            <a:headEnd/>
            <a:tailEnd/>
          </a:ln>
        </p:spPr>
        <p:txBody>
          <a:bodyPr wrap="square">
            <a:spAutoFit/>
          </a:bodyPr>
          <a:lstStyle/>
          <a:p>
            <a:r>
              <a:rPr lang="en-US" altLang="vi-VN" sz="2800" dirty="0">
                <a:latin typeface="Times New Roman" pitchFamily="18" charset="0"/>
                <a:cs typeface="Times New Roman" pitchFamily="18" charset="0"/>
              </a:rPr>
              <a:t>b. </a:t>
            </a:r>
            <a:r>
              <a:rPr lang="en-US" altLang="vi-VN" sz="2800" dirty="0" err="1" smtClean="0">
                <a:latin typeface="Times New Roman" pitchFamily="18" charset="0"/>
                <a:cs typeface="Times New Roman" pitchFamily="18" charset="0"/>
              </a:rPr>
              <a:t>Mô</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tả</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giải</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thích</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hiện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tượng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a:t>
            </a:r>
            <a:r>
              <a:rPr lang="vi-VN"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Nêu</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5181600" y="3581400"/>
            <a:ext cx="3853099" cy="281940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6520A703-63DC-8324-656F-8FC12ED2846C}"/>
                  </a:ext>
                </a:extLst>
              </p:cNvPr>
              <p:cNvSpPr txBox="1"/>
              <p:nvPr/>
            </p:nvSpPr>
            <p:spPr>
              <a:xfrm>
                <a:off x="990600" y="13319"/>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a:rPr>
                        </m:ctrlPr>
                      </m:fPr>
                      <m:num>
                        <m:sSub>
                          <m:sSubPr>
                            <m:ctrlPr>
                              <a:rPr lang="en-US" sz="3200" i="1" smtClean="0">
                                <a:solidFill>
                                  <a:schemeClr val="bg1"/>
                                </a:solidFill>
                                <a:latin typeface="Cambria Math"/>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1</m:t>
                            </m:r>
                          </m:sub>
                        </m:sSub>
                      </m:num>
                      <m:den>
                        <m:sSub>
                          <m:sSubPr>
                            <m:ctrlPr>
                              <a:rPr lang="en-US" sz="3200" b="0" i="1" smtClean="0">
                                <a:solidFill>
                                  <a:schemeClr val="bg1"/>
                                </a:solidFill>
                                <a:latin typeface="Cambria Math"/>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1</m:t>
                            </m:r>
                          </m:sub>
                        </m:sSub>
                      </m:den>
                    </m:f>
                  </m:oMath>
                </a14:m>
                <a:endParaRPr lang="en-US" sz="3200" dirty="0">
                  <a:solidFill>
                    <a:schemeClr val="bg1"/>
                  </a:solidFill>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xmlns:a14="http://schemas.microsoft.com/office/drawing/2010/main" xmlns="" id="{6520A703-63DC-8324-656F-8FC12ED2846C}"/>
                  </a:ext>
                </a:extLst>
              </p:cNvPr>
              <p:cNvSpPr txBox="1">
                <a:spLocks noRot="1" noChangeAspect="1" noMove="1" noResize="1" noEditPoints="1" noAdjustHandles="1" noChangeArrowheads="1" noChangeShapeType="1" noTextEdit="1"/>
              </p:cNvSpPr>
              <p:nvPr/>
            </p:nvSpPr>
            <p:spPr>
              <a:xfrm>
                <a:off x="990600" y="13319"/>
                <a:ext cx="1472810" cy="850169"/>
              </a:xfrm>
              <a:prstGeom prst="rect">
                <a:avLst/>
              </a:prstGeom>
              <a:blipFill rotWithShape="1">
                <a:blip r:embed="rId4"/>
                <a:stretch>
                  <a:fillRect l="-4564" b="-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4FBD3F45-F077-074C-5B7A-BE8D14BDC2C5}"/>
                  </a:ext>
                </a:extLst>
              </p:cNvPr>
              <p:cNvSpPr txBox="1"/>
              <p:nvPr/>
            </p:nvSpPr>
            <p:spPr>
              <a:xfrm>
                <a:off x="3039341" y="60767"/>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2</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a:rPr>
                        </m:ctrlPr>
                      </m:fPr>
                      <m:num>
                        <m:sSub>
                          <m:sSubPr>
                            <m:ctrlPr>
                              <a:rPr lang="en-US" sz="3200" i="1" smtClean="0">
                                <a:solidFill>
                                  <a:schemeClr val="bg1"/>
                                </a:solidFill>
                                <a:latin typeface="Cambria Math"/>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2</m:t>
                            </m:r>
                          </m:sub>
                        </m:sSub>
                      </m:num>
                      <m:den>
                        <m:sSub>
                          <m:sSubPr>
                            <m:ctrlPr>
                              <a:rPr lang="en-US" sz="3200" b="0" i="1" smtClean="0">
                                <a:solidFill>
                                  <a:schemeClr val="bg1"/>
                                </a:solidFill>
                                <a:latin typeface="Cambria Math"/>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2</m:t>
                            </m:r>
                          </m:sub>
                        </m:sSub>
                      </m:den>
                    </m:f>
                  </m:oMath>
                </a14:m>
                <a:endParaRPr lang="en-US" sz="3200" dirty="0">
                  <a:solidFill>
                    <a:schemeClr val="bg1"/>
                  </a:solidFill>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xmlns:a14="http://schemas.microsoft.com/office/drawing/2010/main" xmlns="" id="{4FBD3F45-F077-074C-5B7A-BE8D14BDC2C5}"/>
                  </a:ext>
                </a:extLst>
              </p:cNvPr>
              <p:cNvSpPr txBox="1">
                <a:spLocks noRot="1" noChangeAspect="1" noMove="1" noResize="1" noEditPoints="1" noAdjustHandles="1" noChangeArrowheads="1" noChangeShapeType="1" noTextEdit="1"/>
              </p:cNvSpPr>
              <p:nvPr/>
            </p:nvSpPr>
            <p:spPr>
              <a:xfrm>
                <a:off x="3039341" y="60767"/>
                <a:ext cx="1472810" cy="850169"/>
              </a:xfrm>
              <a:prstGeom prst="rect">
                <a:avLst/>
              </a:prstGeom>
              <a:blipFill rotWithShape="1">
                <a:blip r:embed="rId5"/>
                <a:stretch>
                  <a:fillRect l="-4564" b="-287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xmlns="" id="{B67D2176-650A-2A63-2E14-9B992F10F0DC}"/>
              </a:ext>
            </a:extLst>
          </p:cNvPr>
          <p:cNvSpPr txBox="1"/>
          <p:nvPr/>
        </p:nvSpPr>
        <p:spPr>
          <a:xfrm>
            <a:off x="5401519" y="176793"/>
            <a:ext cx="1472810" cy="584775"/>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P</a:t>
            </a:r>
            <a:r>
              <a:rPr lang="en-US" sz="3200" baseline="-25000" dirty="0">
                <a:solidFill>
                  <a:schemeClr val="bg1"/>
                </a:solidFill>
                <a:latin typeface="Times New Roman" pitchFamily="18" charset="0"/>
                <a:cs typeface="Times New Roman" pitchFamily="18" charset="0"/>
              </a:rPr>
              <a:t>2 </a:t>
            </a:r>
            <a:endParaRPr lang="en-US" sz="3200" dirty="0">
              <a:solidFill>
                <a:schemeClr val="bg1"/>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4545870" y="301185"/>
                <a:ext cx="63573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545870" y="301185"/>
                <a:ext cx="635730" cy="369332"/>
              </a:xfrm>
              <a:prstGeom prst="rect">
                <a:avLst/>
              </a:prstGeom>
              <a:blipFill rotWithShape="1">
                <a:blip r:embed="rId6"/>
                <a:stretch>
                  <a:fillRect/>
                </a:stretch>
              </a:blipFill>
            </p:spPr>
            <p:txBody>
              <a:bodyPr/>
              <a:lstStyle/>
              <a:p>
                <a:r>
                  <a:rPr lang="en-US">
                    <a:noFill/>
                  </a:rPr>
                  <a:t> </a:t>
                </a:r>
              </a:p>
            </p:txBody>
          </p:sp>
        </mc:Fallback>
      </mc:AlternateContent>
      <p:sp>
        <p:nvSpPr>
          <p:cNvPr id="3" name="Rectangle 2"/>
          <p:cNvSpPr/>
          <p:nvPr/>
        </p:nvSpPr>
        <p:spPr>
          <a:xfrm>
            <a:off x="76200" y="3962400"/>
            <a:ext cx="5257800" cy="1475404"/>
          </a:xfrm>
          <a:prstGeom prst="rect">
            <a:avLst/>
          </a:prstGeom>
        </p:spPr>
        <p:txBody>
          <a:bodyPr wrap="square">
            <a:spAutoFit/>
          </a:bodyPr>
          <a:lstStyle/>
          <a:p>
            <a:pPr>
              <a:lnSpc>
                <a:spcPct val="107000"/>
              </a:lnSpc>
              <a:spcAft>
                <a:spcPts val="0"/>
              </a:spcAft>
            </a:pPr>
            <a:r>
              <a:rPr lang="de-DE" sz="2800" dirty="0">
                <a:latin typeface="Times New Roman" pitchFamily="18" charset="0"/>
                <a:ea typeface="Calibri" panose="020F0502020204030204" pitchFamily="34" charset="0"/>
                <a:cs typeface="Times New Roman" pitchFamily="18" charset="0"/>
              </a:rPr>
              <a:t>- Mô tả:Khi thổi không khí vào ống thì thấy chất lỏng trong ống 2, 3,4 dâng lên có độ cao như nhau.</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011726543"/>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1" grpId="0" animBg="1"/>
      <p:bldP spid="12" grpId="0" animBg="1"/>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32656" y="3962400"/>
            <a:ext cx="9117838" cy="1815882"/>
          </a:xfrm>
          <a:prstGeom prst="rect">
            <a:avLst/>
          </a:prstGeom>
          <a:noFill/>
          <a:ln w="9525">
            <a:noFill/>
            <a:miter lim="800000"/>
            <a:headEnd/>
            <a:tailEnd/>
          </a:ln>
        </p:spPr>
        <p:txBody>
          <a:bodyPr wrap="square">
            <a:spAutoFit/>
          </a:bodyPr>
          <a:lstStyle/>
          <a:p>
            <a:pPr>
              <a:spcAft>
                <a:spcPts val="0"/>
              </a:spcAft>
            </a:pPr>
            <a:r>
              <a:rPr lang="de-DE" sz="2800" i="1" dirty="0" smtClean="0">
                <a:solidFill>
                  <a:srgbClr val="000000"/>
                </a:solidFill>
                <a:latin typeface="Times New Roman" pitchFamily="18" charset="0"/>
                <a:ea typeface="Calibri" panose="020F0502020204030204" pitchFamily="34" charset="0"/>
                <a:cs typeface="Times New Roman" pitchFamily="18" charset="0"/>
              </a:rPr>
              <a:t>- </a:t>
            </a:r>
            <a:r>
              <a:rPr lang="de-DE" sz="2800" i="1" dirty="0">
                <a:solidFill>
                  <a:srgbClr val="000000"/>
                </a:solidFill>
                <a:latin typeface="Times New Roman" pitchFamily="18" charset="0"/>
                <a:ea typeface="Calibri" panose="020F0502020204030204" pitchFamily="34" charset="0"/>
                <a:cs typeface="Times New Roman" pitchFamily="18" charset="0"/>
              </a:rPr>
              <a:t>Giải thích hiện tượng: </a:t>
            </a:r>
            <a:r>
              <a:rPr lang="de-DE" sz="2800" dirty="0">
                <a:solidFill>
                  <a:srgbClr val="000000"/>
                </a:solidFill>
                <a:latin typeface="Times New Roman" pitchFamily="18" charset="0"/>
                <a:ea typeface="Calibri" panose="020F0502020204030204" pitchFamily="34" charset="0"/>
                <a:cs typeface="Times New Roman" pitchFamily="18" charset="0"/>
              </a:rPr>
              <a:t>Khi ấn pit tông sẽ gây ra một áp suất lên chất lỏng và áp suất này được chất lỏng truyền nguyên vẹn theo mọi hướng, tạp ra lực đẩy làm cho chất lỏng phun ra ngoài ở mọi hướng</a:t>
            </a:r>
            <a:r>
              <a:rPr lang="de-DE" sz="2800" dirty="0" smtClean="0">
                <a:solidFill>
                  <a:srgbClr val="000000"/>
                </a:solidFill>
                <a:latin typeface="Times New Roman" pitchFamily="18" charset="0"/>
                <a:ea typeface="Calibri" panose="020F0502020204030204" pitchFamily="34" charset="0"/>
                <a:cs typeface="Times New Roman" pitchFamily="18" charset="0"/>
              </a:rPr>
              <a:t>.</a:t>
            </a:r>
            <a:endParaRPr lang="vi-VN" sz="2800" dirty="0">
              <a:latin typeface="Times New Roman" pitchFamily="18" charset="0"/>
              <a:ea typeface="Calibri" panose="020F0502020204030204" pitchFamily="34" charset="0"/>
              <a:cs typeface="Times New Roman" pitchFamily="18" charset="0"/>
            </a:endParaRPr>
          </a:p>
        </p:txBody>
      </p:sp>
      <p:sp>
        <p:nvSpPr>
          <p:cNvPr id="2" name="Rectangle 1"/>
          <p:cNvSpPr/>
          <p:nvPr/>
        </p:nvSpPr>
        <p:spPr>
          <a:xfrm>
            <a:off x="228600" y="1981200"/>
            <a:ext cx="2350323" cy="584775"/>
          </a:xfrm>
          <a:prstGeom prst="rect">
            <a:avLst/>
          </a:prstGeom>
        </p:spPr>
        <p:txBody>
          <a:bodyPr wrap="non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*Hình </a:t>
            </a:r>
            <a:r>
              <a:rPr lang="de-DE" sz="3200" dirty="0">
                <a:solidFill>
                  <a:srgbClr val="000000"/>
                </a:solidFill>
                <a:latin typeface="Times New Roman" pitchFamily="18" charset="0"/>
                <a:ea typeface="Calibri" panose="020F0502020204030204" pitchFamily="34" charset="0"/>
                <a:cs typeface="Times New Roman" pitchFamily="18" charset="0"/>
              </a:rPr>
              <a:t>16.4b:</a:t>
            </a:r>
            <a:endParaRPr lang="vi-VN" sz="3200" dirty="0">
              <a:latin typeface="Times New Roman" pitchFamily="18" charset="0"/>
              <a:ea typeface="Calibri" panose="020F0502020204030204" pitchFamily="34" charset="0"/>
              <a:cs typeface="Times New Roman" pitchFamily="18" charset="0"/>
            </a:endParaRPr>
          </a:p>
        </p:txBody>
      </p:sp>
      <p:sp>
        <p:nvSpPr>
          <p:cNvPr id="3" name="Rectangle 2"/>
          <p:cNvSpPr/>
          <p:nvPr/>
        </p:nvSpPr>
        <p:spPr>
          <a:xfrm>
            <a:off x="141514" y="2667000"/>
            <a:ext cx="9111344" cy="1077218"/>
          </a:xfrm>
          <a:prstGeom prst="rect">
            <a:avLst/>
          </a:prstGeom>
        </p:spPr>
        <p:txBody>
          <a:bodyPr wrap="squar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-Mô </a:t>
            </a:r>
            <a:r>
              <a:rPr lang="de-DE" sz="3200" dirty="0">
                <a:solidFill>
                  <a:srgbClr val="000000"/>
                </a:solidFill>
                <a:latin typeface="Times New Roman" pitchFamily="18" charset="0"/>
                <a:ea typeface="Calibri" panose="020F0502020204030204" pitchFamily="34" charset="0"/>
                <a:cs typeface="Times New Roman" pitchFamily="18" charset="0"/>
              </a:rPr>
              <a:t>tả:Khi ấn pit tông làm chất lỏng bị nén lại va chất lỏng phun ra ngoài ở mọi hướng.  </a:t>
            </a:r>
            <a:endParaRPr lang="vi-VN" sz="3200" dirty="0">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49930" y="44772"/>
            <a:ext cx="9083290" cy="1936428"/>
          </a:xfrm>
          <a:prstGeom prst="rect">
            <a:avLst/>
          </a:prstGeom>
        </p:spPr>
        <p:txBody>
          <a:bodyPr wrap="square">
            <a:spAutoFit/>
          </a:bodyPr>
          <a:lstStyle/>
          <a:p>
            <a:pPr>
              <a:lnSpc>
                <a:spcPct val="107000"/>
              </a:lnSpc>
              <a:spcAft>
                <a:spcPts val="0"/>
              </a:spcAft>
            </a:pPr>
            <a:r>
              <a:rPr lang="de-DE" i="1" dirty="0">
                <a:latin typeface="Times New Roman" pitchFamily="18" charset="0"/>
                <a:ea typeface="Calibri" panose="020F0502020204030204" pitchFamily="34" charset="0"/>
                <a:cs typeface="Times New Roman" pitchFamily="18" charset="0"/>
              </a:rPr>
              <a:t>-</a:t>
            </a:r>
            <a:r>
              <a:rPr lang="de-DE" sz="2800" i="1" dirty="0">
                <a:latin typeface="Times New Roman" pitchFamily="18" charset="0"/>
                <a:ea typeface="Calibri" panose="020F0502020204030204" pitchFamily="34" charset="0"/>
                <a:cs typeface="Times New Roman" pitchFamily="18" charset="0"/>
              </a:rPr>
              <a:t>Giải thích hiện </a:t>
            </a:r>
            <a:r>
              <a:rPr lang="de-DE" sz="2800" i="1" dirty="0" smtClean="0">
                <a:latin typeface="Times New Roman" pitchFamily="18" charset="0"/>
                <a:ea typeface="Calibri" panose="020F0502020204030204" pitchFamily="34" charset="0"/>
                <a:cs typeface="Times New Roman" pitchFamily="18" charset="0"/>
              </a:rPr>
              <a:t>tượng:</a:t>
            </a:r>
            <a:r>
              <a:rPr lang="de-DE" sz="2800" dirty="0" smtClean="0">
                <a:latin typeface="Times New Roman" pitchFamily="18" charset="0"/>
                <a:ea typeface="Calibri" panose="020F0502020204030204" pitchFamily="34" charset="0"/>
                <a:cs typeface="Times New Roman" pitchFamily="18" charset="0"/>
              </a:rPr>
              <a:t>Khi </a:t>
            </a:r>
            <a:r>
              <a:rPr lang="de-DE" sz="2800" dirty="0">
                <a:latin typeface="Times New Roman" pitchFamily="18" charset="0"/>
                <a:ea typeface="Calibri" panose="020F0502020204030204" pitchFamily="34" charset="0"/>
                <a:cs typeface="Times New Roman" pitchFamily="18" charset="0"/>
              </a:rPr>
              <a:t>thổi không khí vào ống sẽ gây ra một áp suất lên chất lỏng và áp suất này được truyền nguyên vẹn theo mọi phương, tạo ra lực đẩy làm cho chất lỏng dâng cao như nhau ở ống 2,3,4.</a:t>
            </a:r>
            <a:r>
              <a:rPr lang="de-DE" sz="2800" i="1" dirty="0">
                <a:latin typeface="Times New Roman" pitchFamily="18" charset="0"/>
                <a:ea typeface="Calibri" panose="020F0502020204030204" pitchFamily="34" charset="0"/>
                <a:cs typeface="Times New Roman" pitchFamily="18" charset="0"/>
              </a:rPr>
              <a:t> </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71701480"/>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AE2D20D-400B-6E94-682B-EAB7A6F9A654}"/>
              </a:ext>
            </a:extLst>
          </p:cNvPr>
          <p:cNvSpPr txBox="1"/>
          <p:nvPr/>
        </p:nvSpPr>
        <p:spPr>
          <a:xfrm>
            <a:off x="0" y="0"/>
            <a:ext cx="5867400" cy="108337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xmlns="" id="{610F5176-999B-8829-2C80-85F047CA11DD}"/>
              </a:ext>
            </a:extLst>
          </p:cNvPr>
          <p:cNvSpPr txBox="1"/>
          <p:nvPr/>
        </p:nvSpPr>
        <p:spPr>
          <a:xfrm>
            <a:off x="0" y="1905000"/>
            <a:ext cx="6019800" cy="157889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xmlns="" id="{51B58C65-7614-3CE7-5F52-6215CFEFD816}"/>
              </a:ext>
            </a:extLst>
          </p:cNvPr>
          <p:cNvSpPr txBox="1"/>
          <p:nvPr/>
        </p:nvSpPr>
        <p:spPr>
          <a:xfrm>
            <a:off x="0" y="990600"/>
            <a:ext cx="5943600"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xmlns="" id="{FA643E83-2C67-2052-60FA-9A033FF14D3C}"/>
              </a:ext>
            </a:extLst>
          </p:cNvPr>
          <p:cNvSpPr txBox="1"/>
          <p:nvPr/>
        </p:nvSpPr>
        <p:spPr>
          <a:xfrm>
            <a:off x="0" y="3429000"/>
            <a:ext cx="5943600" cy="1578894"/>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xmlns="" id="{F0E4B847-89CE-65F9-B89D-DD10AA318702}"/>
              </a:ext>
            </a:extLst>
          </p:cNvPr>
          <p:cNvSpPr txBox="1"/>
          <p:nvPr/>
        </p:nvSpPr>
        <p:spPr>
          <a:xfrm>
            <a:off x="0" y="4876800"/>
            <a:ext cx="6096000" cy="1384995"/>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Vậy</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quyển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gì</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sẽ</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đặt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trong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thế</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nào</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pic>
        <p:nvPicPr>
          <p:cNvPr id="3" name="Picture 2">
            <a:extLst>
              <a:ext uri="{FF2B5EF4-FFF2-40B4-BE49-F238E27FC236}">
                <a16:creationId xmlns:a16="http://schemas.microsoft.com/office/drawing/2014/main" xmlns="" id="{A90FE45B-7AB9-506A-D730-5F8D0E514335}"/>
              </a:ext>
            </a:extLst>
          </p:cNvPr>
          <p:cNvPicPr>
            <a:picLocks noChangeAspect="1"/>
          </p:cNvPicPr>
          <p:nvPr/>
        </p:nvPicPr>
        <p:blipFill rotWithShape="1">
          <a:blip r:embed="rId2">
            <a:extLst>
              <a:ext uri="{28A0092B-C50C-407E-A947-70E740481C1C}">
                <a14:useLocalDpi xmlns:a14="http://schemas.microsoft.com/office/drawing/2010/main" val="0"/>
              </a:ext>
            </a:extLst>
          </a:blip>
          <a:srcRect l="23495"/>
          <a:stretch/>
        </p:blipFill>
        <p:spPr>
          <a:xfrm>
            <a:off x="6018486" y="404431"/>
            <a:ext cx="2958744" cy="3093879"/>
          </a:xfrm>
          <a:prstGeom prst="rect">
            <a:avLst/>
          </a:prstGeom>
        </p:spPr>
      </p:pic>
      <p:pic>
        <p:nvPicPr>
          <p:cNvPr id="4" name="Picture 3">
            <a:extLst>
              <a:ext uri="{FF2B5EF4-FFF2-40B4-BE49-F238E27FC236}">
                <a16:creationId xmlns:a16="http://schemas.microsoft.com/office/drawing/2014/main" xmlns="" id="{1C1530F9-7261-A79C-B44E-522EEB6CF845}"/>
              </a:ext>
            </a:extLst>
          </p:cNvPr>
          <p:cNvPicPr>
            <a:picLocks noChangeAspect="1"/>
          </p:cNvPicPr>
          <p:nvPr/>
        </p:nvPicPr>
        <p:blipFill rotWithShape="1">
          <a:blip r:embed="rId3">
            <a:extLst>
              <a:ext uri="{28A0092B-C50C-407E-A947-70E740481C1C}">
                <a14:useLocalDpi xmlns:a14="http://schemas.microsoft.com/office/drawing/2010/main" val="0"/>
              </a:ext>
            </a:extLst>
          </a:blip>
          <a:srcRect l="65591" t="35250" r="9733" b="50250"/>
          <a:stretch/>
        </p:blipFill>
        <p:spPr bwMode="auto">
          <a:xfrm>
            <a:off x="6018486" y="3567347"/>
            <a:ext cx="2958743"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1" y="152400"/>
            <a:ext cx="5105400" cy="1415131"/>
          </a:xfrm>
          <a:prstGeom prst="rect">
            <a:avLst/>
          </a:prstGeom>
          <a:noFill/>
          <a:ln w="9525">
            <a:noFill/>
            <a:miter lim="800000"/>
            <a:headEnd/>
            <a:tailEnd/>
          </a:ln>
        </p:spPr>
        <p:txBody>
          <a:bodyPr wrap="square">
            <a:spAutoFit/>
          </a:bodyPr>
          <a:lstStyle/>
          <a:p>
            <a:pPr>
              <a:lnSpc>
                <a:spcPct val="107000"/>
              </a:lnSpc>
              <a:spcAft>
                <a:spcPts val="0"/>
              </a:spcAft>
            </a:pPr>
            <a:r>
              <a:rPr lang="de-DE" sz="2800" i="1" dirty="0" smtClean="0">
                <a:latin typeface="Times New Roman" pitchFamily="18" charset="0"/>
                <a:ea typeface="Calibri" panose="020F0502020204030204" pitchFamily="34" charset="0"/>
                <a:cs typeface="Times New Roman" pitchFamily="18" charset="0"/>
              </a:rPr>
              <a:t>* </a:t>
            </a:r>
            <a:r>
              <a:rPr lang="de-DE" sz="2800" i="1" dirty="0">
                <a:latin typeface="Times New Roman" pitchFamily="18" charset="0"/>
                <a:ea typeface="Calibri" panose="020F0502020204030204" pitchFamily="34" charset="0"/>
                <a:cs typeface="Times New Roman" pitchFamily="18" charset="0"/>
              </a:rPr>
              <a:t>Hình </a:t>
            </a:r>
            <a:r>
              <a:rPr lang="de-DE" sz="2800" i="1" dirty="0" smtClean="0">
                <a:latin typeface="Times New Roman" pitchFamily="18" charset="0"/>
                <a:ea typeface="Calibri" panose="020F0502020204030204" pitchFamily="34" charset="0"/>
                <a:cs typeface="Times New Roman" pitchFamily="18" charset="0"/>
              </a:rPr>
              <a:t>16.5:</a:t>
            </a:r>
            <a:endParaRPr lang="vi-VN" sz="2000" dirty="0">
              <a:latin typeface="Times New Roman" pitchFamily="18" charset="0"/>
              <a:ea typeface="Calibri" panose="020F0502020204030204" pitchFamily="34" charset="0"/>
              <a:cs typeface="Times New Roman" pitchFamily="18" charset="0"/>
            </a:endParaRPr>
          </a:p>
          <a:p>
            <a:pPr marL="285750" indent="-285750"/>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a:t>
            </a:r>
          </a:p>
          <a:p>
            <a:endParaRPr lang="vi-VN" altLang="vi-VN" sz="2800" dirty="0">
              <a:solidFill>
                <a:srgbClr val="1F497D"/>
              </a:solidFill>
              <a:cs typeface="Times New Roman" pitchFamily="18" charset="0"/>
            </a:endParaRPr>
          </a:p>
        </p:txBody>
      </p:sp>
      <p:pic>
        <p:nvPicPr>
          <p:cNvPr id="12" name="Picture 11"/>
          <p:cNvPicPr/>
          <p:nvPr/>
        </p:nvPicPr>
        <p:blipFill>
          <a:blip r:embed="rId3"/>
          <a:stretch>
            <a:fillRect/>
          </a:stretch>
        </p:blipFill>
        <p:spPr>
          <a:xfrm>
            <a:off x="5334000" y="1066800"/>
            <a:ext cx="3810000" cy="3886200"/>
          </a:xfrm>
          <a:prstGeom prst="rect">
            <a:avLst/>
          </a:prstGeom>
        </p:spPr>
      </p:pic>
      <mc:AlternateContent xmlns:mc="http://schemas.openxmlformats.org/markup-compatibility/2006" xmlns:a14="http://schemas.microsoft.com/office/drawing/2010/main">
        <mc:Choice Requires="a14">
          <p:sp>
            <p:nvSpPr>
              <p:cNvPr id="14" name="TextBox 74"/>
              <p:cNvSpPr txBox="1">
                <a:spLocks noChangeArrowheads="1"/>
              </p:cNvSpPr>
              <p:nvPr/>
            </p:nvSpPr>
            <p:spPr bwMode="auto">
              <a:xfrm>
                <a:off x="1" y="1219200"/>
                <a:ext cx="5181584" cy="3768980"/>
              </a:xfrm>
              <a:prstGeom prst="rect">
                <a:avLst/>
              </a:prstGeom>
              <a:noFill/>
              <a:ln w="9525">
                <a:noFill/>
                <a:miter lim="800000"/>
                <a:headEnd/>
                <a:tailEnd/>
              </a:ln>
            </p:spPr>
            <p:txBody>
              <a:bodyPr wrap="square">
                <a:spAutoFit/>
              </a:bodyPr>
              <a:lstStyle/>
              <a:p>
                <a:r>
                  <a:rPr lang="vi-VN" altLang="vi-VN" sz="2800" dirty="0" smtClean="0">
                    <a:solidFill>
                      <a:prstClr val="black"/>
                    </a:solidFill>
                  </a:rPr>
                  <a:t>- </a:t>
                </a:r>
                <a:r>
                  <a:rPr lang="vi-VN" altLang="vi-VN" sz="2800" dirty="0" smtClean="0">
                    <a:solidFill>
                      <a:schemeClr val="tx1"/>
                    </a:solidFill>
                    <a:latin typeface="Times New Roman" pitchFamily="18" charset="0"/>
                    <a:cs typeface="Times New Roman" pitchFamily="18" charset="0"/>
                  </a:rPr>
                  <a:t>Khi tác dụng một lực f lên pít-tông nhỏ có diện tích s, lực này gây áp suất p  = f/s lên chất lỏng. Áp suất này được chất lỏng truyền nguyên vẹn tới pít-tông lớn có diện tích S và gây nên lực nâng F lên pít-tông </a:t>
                </a:r>
                <a:r>
                  <a:rPr lang="vi-VN" altLang="vi-VN" sz="2800" dirty="0">
                    <a:solidFill>
                      <a:schemeClr val="tx1"/>
                    </a:solidFill>
                    <a:latin typeface="Times New Roman" pitchFamily="18" charset="0"/>
                    <a:cs typeface="Times New Roman" pitchFamily="18" charset="0"/>
                  </a:rPr>
                  <a:t>này:</a:t>
                </a:r>
              </a:p>
              <a:p>
                <a:r>
                  <a:rPr lang="vi-VN" altLang="vi-VN" sz="2800" dirty="0">
                    <a:solidFill>
                      <a:schemeClr val="tx1"/>
                    </a:solidFill>
                    <a:latin typeface="Times New Roman" pitchFamily="18" charset="0"/>
                    <a:cs typeface="Times New Roman" pitchFamily="18" charset="0"/>
                  </a:rPr>
                  <a:t>F = p.S = </a:t>
                </a:r>
                <a14:m>
                  <m:oMath xmlns:m="http://schemas.openxmlformats.org/officeDocument/2006/math">
                    <m:f>
                      <m:fPr>
                        <m:ctrlPr>
                          <a:rPr lang="vi-VN" altLang="vi-VN" sz="2800" i="1" smtClean="0">
                            <a:solidFill>
                              <a:schemeClr val="tx1"/>
                            </a:solidFill>
                            <a:latin typeface="Cambria Math"/>
                          </a:rPr>
                        </m:ctrlPr>
                      </m:fPr>
                      <m:num>
                        <m:r>
                          <a:rPr lang="vi-VN" altLang="vi-VN" sz="2800" b="0" i="1" smtClean="0">
                            <a:solidFill>
                              <a:schemeClr val="tx1"/>
                            </a:solidFill>
                            <a:latin typeface="Cambria Math" panose="02040503050406030204" pitchFamily="18" charset="0"/>
                          </a:rPr>
                          <m:t>𝑓</m:t>
                        </m:r>
                        <m:r>
                          <a:rPr lang="vi-VN" altLang="vi-VN" sz="2800" b="0" i="1" smtClean="0">
                            <a:solidFill>
                              <a:schemeClr val="tx1"/>
                            </a:solidFill>
                            <a:latin typeface="Cambria Math" panose="02040503050406030204" pitchFamily="18" charset="0"/>
                          </a:rPr>
                          <m:t>.</m:t>
                        </m:r>
                        <m:r>
                          <a:rPr lang="vi-VN" altLang="vi-VN" sz="2800" b="0" i="1" smtClean="0">
                            <a:solidFill>
                              <a:schemeClr val="tx1"/>
                            </a:solidFill>
                            <a:latin typeface="Cambria Math" panose="02040503050406030204" pitchFamily="18" charset="0"/>
                          </a:rPr>
                          <m:t>𝑆</m:t>
                        </m:r>
                      </m:num>
                      <m:den>
                        <m:r>
                          <a:rPr lang="vi-VN" altLang="vi-VN" sz="2800" b="0" i="1" smtClean="0">
                            <a:solidFill>
                              <a:schemeClr val="tx1"/>
                            </a:solidFill>
                            <a:latin typeface="Cambria Math" panose="02040503050406030204" pitchFamily="18" charset="0"/>
                          </a:rPr>
                          <m:t>𝑠</m:t>
                        </m:r>
                      </m:den>
                    </m:f>
                  </m:oMath>
                </a14:m>
                <a:r>
                  <a:rPr lang="vi-VN" altLang="vi-VN" sz="2800" dirty="0" smtClean="0">
                    <a:solidFill>
                      <a:schemeClr val="tx1"/>
                    </a:solidFill>
                    <a:latin typeface="Times New Roman" pitchFamily="18" charset="0"/>
                    <a:cs typeface="Times New Roman" pitchFamily="18" charset="0"/>
                  </a:rPr>
                  <a:t> =&gt;</a:t>
                </a:r>
                <a14:m>
                  <m:oMath xmlns:m="http://schemas.openxmlformats.org/officeDocument/2006/math">
                    <m:f>
                      <m:fPr>
                        <m:ctrlPr>
                          <a:rPr lang="vi-VN" altLang="vi-VN" sz="2800" i="1" dirty="0" smtClean="0">
                            <a:solidFill>
                              <a:schemeClr val="tx1"/>
                            </a:solidFill>
                            <a:latin typeface="Cambria Math"/>
                          </a:rPr>
                        </m:ctrlPr>
                      </m:fPr>
                      <m:num>
                        <m:r>
                          <a:rPr lang="vi-VN" altLang="vi-VN" sz="2800" b="0" i="1" dirty="0" smtClean="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𝐹</m:t>
                        </m:r>
                      </m:num>
                      <m:den>
                        <m:r>
                          <a:rPr lang="vi-VN" altLang="vi-VN" sz="2800" b="0" i="1" dirty="0" smtClean="0">
                            <a:solidFill>
                              <a:schemeClr val="tx1"/>
                            </a:solidFill>
                            <a:latin typeface="Cambria Math" panose="02040503050406030204" pitchFamily="18" charset="0"/>
                          </a:rPr>
                          <m:t>𝑓</m:t>
                        </m:r>
                      </m:den>
                    </m:f>
                  </m:oMath>
                </a14:m>
                <a:r>
                  <a:rPr lang="vi-VN" altLang="vi-VN" sz="2800" dirty="0" smtClean="0">
                    <a:solidFill>
                      <a:schemeClr val="tx1"/>
                    </a:solidFill>
                    <a:latin typeface="Times New Roman" pitchFamily="18" charset="0"/>
                    <a:cs typeface="Times New Roman" pitchFamily="18" charset="0"/>
                  </a:rPr>
                  <a:t> = </a:t>
                </a:r>
                <a14:m>
                  <m:oMath xmlns:m="http://schemas.openxmlformats.org/officeDocument/2006/math">
                    <m:f>
                      <m:fPr>
                        <m:ctrlPr>
                          <a:rPr lang="vi-VN" altLang="vi-VN" sz="2800" i="1" dirty="0">
                            <a:solidFill>
                              <a:schemeClr val="tx1"/>
                            </a:solidFill>
                            <a:latin typeface="Cambria Math"/>
                          </a:rPr>
                        </m:ctrlPr>
                      </m:fPr>
                      <m:num>
                        <m:r>
                          <a:rPr lang="vi-VN" altLang="vi-VN" sz="2800" i="1" dirty="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𝑆</m:t>
                        </m:r>
                      </m:num>
                      <m:den>
                        <m:r>
                          <a:rPr lang="vi-VN" altLang="vi-VN" sz="2800" b="0" i="1" dirty="0" smtClean="0">
                            <a:solidFill>
                              <a:schemeClr val="tx1"/>
                            </a:solidFill>
                            <a:latin typeface="Cambria Math" panose="02040503050406030204" pitchFamily="18" charset="0"/>
                          </a:rPr>
                          <m:t>𝑠</m:t>
                        </m:r>
                      </m:den>
                    </m:f>
                  </m:oMath>
                </a14:m>
                <a:endParaRPr lang="vi-VN" altLang="vi-VN" sz="2800" dirty="0">
                  <a:solidFill>
                    <a:prstClr val="black"/>
                  </a:solidFill>
                  <a:latin typeface="Times New Roman" pitchFamily="18" charset="0"/>
                  <a:cs typeface="Times New Roman" pitchFamily="18" charset="0"/>
                </a:endParaRPr>
              </a:p>
            </p:txBody>
          </p:sp>
        </mc:Choice>
        <mc:Fallback xmlns="">
          <p:sp>
            <p:nvSpPr>
              <p:cNvPr id="14" name="TextBox 74"/>
              <p:cNvSpPr txBox="1">
                <a:spLocks noRot="1" noChangeAspect="1" noMove="1" noResize="1" noEditPoints="1" noAdjustHandles="1" noChangeArrowheads="1" noChangeShapeType="1" noTextEdit="1"/>
              </p:cNvSpPr>
              <p:nvPr/>
            </p:nvSpPr>
            <p:spPr bwMode="auto">
              <a:xfrm>
                <a:off x="1" y="1219200"/>
                <a:ext cx="5181584" cy="3768980"/>
              </a:xfrm>
              <a:prstGeom prst="rect">
                <a:avLst/>
              </a:prstGeom>
              <a:blipFill rotWithShape="1">
                <a:blip r:embed="rId4"/>
                <a:stretch>
                  <a:fillRect l="-2353" t="-1780" r="-211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81338181"/>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ài phun nước phong thủy: Giải đáp thắc mắc dưới góc nhìn chuyên gia">
            <a:extLst>
              <a:ext uri="{FF2B5EF4-FFF2-40B4-BE49-F238E27FC236}">
                <a16:creationId xmlns:a16="http://schemas.microsoft.com/office/drawing/2014/main" xmlns="" id="{8788C60A-686F-4AB0-8E98-CBDE00ABF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9" y="1447800"/>
            <a:ext cx="3600451" cy="2433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i phun nước hồ tròn mẫu C3 - Công ty TNHH ICONVINA">
            <a:extLst>
              <a:ext uri="{FF2B5EF4-FFF2-40B4-BE49-F238E27FC236}">
                <a16:creationId xmlns:a16="http://schemas.microsoft.com/office/drawing/2014/main" xmlns="" id="{A2502C60-4659-41BE-B56B-2ACEC0E22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4109630"/>
            <a:ext cx="3676650" cy="2496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E9B1DDC-1F7D-4718-9358-4C5FCF316B5B}"/>
              </a:ext>
            </a:extLst>
          </p:cNvPr>
          <p:cNvSpPr/>
          <p:nvPr/>
        </p:nvSpPr>
        <p:spPr>
          <a:xfrm>
            <a:off x="97971" y="4181327"/>
            <a:ext cx="4953000" cy="2246769"/>
          </a:xfrm>
          <a:prstGeom prst="rect">
            <a:avLst/>
          </a:prstGeom>
        </p:spPr>
        <p:txBody>
          <a:bodyPr wrap="square">
            <a:spAutoFit/>
          </a:bodyPr>
          <a:lstStyle/>
          <a:p>
            <a:pPr algn="just"/>
            <a:r>
              <a:rPr lang="vi-VN" sz="2800" dirty="0" smtClean="0">
                <a:solidFill>
                  <a:srgbClr val="000000"/>
                </a:solidFill>
                <a:latin typeface="Times New Roman" pitchFamily="18" charset="0"/>
                <a:cs typeface="Times New Roman" pitchFamily="18" charset="0"/>
              </a:rPr>
              <a:t>Dưới </a:t>
            </a:r>
            <a:r>
              <a:rPr lang="vi-VN" sz="2800" dirty="0">
                <a:solidFill>
                  <a:srgbClr val="000000"/>
                </a:solidFill>
                <a:latin typeface="Times New Roman" pitchFamily="18" charset="0"/>
                <a:cs typeface="Times New Roman" pitchFamily="18" charset="0"/>
              </a:rPr>
              <a:t>tác động của lực máy bơm tạo ra áp suất tác dụng vào chất lỏng làm nước được đẩy lên trên qua vòi phun vào tạo thành các kiểu dáng như ý muốn.</a:t>
            </a:r>
          </a:p>
        </p:txBody>
      </p:sp>
      <p:sp>
        <p:nvSpPr>
          <p:cNvPr id="6" name="Rounded Rectangular Callout 5"/>
          <p:cNvSpPr/>
          <p:nvPr/>
        </p:nvSpPr>
        <p:spPr>
          <a:xfrm>
            <a:off x="357856" y="152400"/>
            <a:ext cx="8245817" cy="914399"/>
          </a:xfrm>
          <a:prstGeom prst="wedgeRoundRectCallout">
            <a:avLst>
              <a:gd name="adj1" fmla="val 43959"/>
              <a:gd name="adj2" fmla="val 89575"/>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lvl="0" algn="ctr">
              <a:defRPr/>
            </a:pP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endParaRPr kumimoji="0" lang="en-US" sz="1600" i="0" u="none" strike="noStrike" kern="0" cap="none" spc="0" normalizeH="0" baseline="0" noProof="0" dirty="0">
              <a:ln>
                <a:noFill/>
              </a:ln>
              <a:effectLst/>
              <a:uLnTx/>
              <a:uFillTx/>
              <a:latin typeface="Calibri"/>
            </a:endParaRPr>
          </a:p>
        </p:txBody>
      </p:sp>
      <p:sp>
        <p:nvSpPr>
          <p:cNvPr id="4" name="Rectangle 3"/>
          <p:cNvSpPr/>
          <p:nvPr/>
        </p:nvSpPr>
        <p:spPr>
          <a:xfrm>
            <a:off x="228600" y="1066799"/>
            <a:ext cx="3544560" cy="584775"/>
          </a:xfrm>
          <a:prstGeom prst="rect">
            <a:avLst/>
          </a:prstGeom>
        </p:spPr>
        <p:txBody>
          <a:bodyPr wrap="none">
            <a:spAutoFit/>
          </a:bodyPr>
          <a:lstStyle/>
          <a:p>
            <a:pPr algn="just"/>
            <a:r>
              <a:rPr lang="en-US" sz="3200" b="1" dirty="0">
                <a:solidFill>
                  <a:srgbClr val="FF0000"/>
                </a:solidFill>
                <a:latin typeface="Times New Roman" pitchFamily="18" charset="0"/>
                <a:cs typeface="Times New Roman" pitchFamily="18" charset="0"/>
              </a:rPr>
              <a:t>ĐÀI PHUN NƯỚC</a:t>
            </a:r>
            <a:endParaRPr lang="en-US" sz="3200" b="1" dirty="0">
              <a:solidFill>
                <a:srgbClr val="000000"/>
              </a:solidFill>
              <a:latin typeface="Times New Roman" pitchFamily="18" charset="0"/>
              <a:cs typeface="Times New Roman" pitchFamily="18" charset="0"/>
            </a:endParaRPr>
          </a:p>
        </p:txBody>
      </p:sp>
      <p:sp>
        <p:nvSpPr>
          <p:cNvPr id="5" name="Rectangle 4"/>
          <p:cNvSpPr/>
          <p:nvPr/>
        </p:nvSpPr>
        <p:spPr>
          <a:xfrm>
            <a:off x="76200" y="1491343"/>
            <a:ext cx="5238750" cy="1815882"/>
          </a:xfrm>
          <a:prstGeom prst="rect">
            <a:avLst/>
          </a:prstGeom>
        </p:spPr>
        <p:txBody>
          <a:bodyPr wrap="square">
            <a:spAutoFit/>
          </a:bodyPr>
          <a:lstStyle/>
          <a:p>
            <a:r>
              <a:rPr lang="en-US"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H</a:t>
            </a:r>
            <a:r>
              <a:rPr lang="vi-VN" sz="2800" dirty="0">
                <a:solidFill>
                  <a:srgbClr val="000000"/>
                </a:solidFill>
                <a:latin typeface="Times New Roman" pitchFamily="18" charset="0"/>
                <a:cs typeface="Times New Roman" pitchFamily="18" charset="0"/>
              </a:rPr>
              <a:t>oạt động dựa trên nguyên tắc áp suất tác dụng vào chất lỏng sẽ được chất lỏng truyền đi nguyên vẹn theo mọi hướng. </a:t>
            </a:r>
            <a:endParaRPr lang="en-US" sz="2800" dirty="0">
              <a:solidFill>
                <a:srgbClr val="000000"/>
              </a:solidFill>
              <a:latin typeface="Times New Roman" pitchFamily="18" charset="0"/>
              <a:cs typeface="Times New Roman" pitchFamily="18" charset="0"/>
            </a:endParaRPr>
          </a:p>
        </p:txBody>
      </p:sp>
      <p:sp>
        <p:nvSpPr>
          <p:cNvPr id="7" name="Rectangle 6"/>
          <p:cNvSpPr/>
          <p:nvPr/>
        </p:nvSpPr>
        <p:spPr>
          <a:xfrm>
            <a:off x="17588" y="3227220"/>
            <a:ext cx="5297361" cy="954107"/>
          </a:xfrm>
          <a:prstGeom prst="rect">
            <a:avLst/>
          </a:prstGeom>
        </p:spPr>
        <p:txBody>
          <a:bodyPr wrap="square">
            <a:spAutoFit/>
          </a:bodyPr>
          <a:lstStyle/>
          <a:p>
            <a:pPr algn="just"/>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Khi </a:t>
            </a:r>
            <a:r>
              <a:rPr lang="vi-VN" sz="2800" dirty="0">
                <a:solidFill>
                  <a:srgbClr val="000000"/>
                </a:solidFill>
                <a:latin typeface="Times New Roman" pitchFamily="18" charset="0"/>
                <a:cs typeface="Times New Roman" pitchFamily="18" charset="0"/>
              </a:rPr>
              <a:t>máy bơm chùm hút nước từ bể chứa và đưa nước tới vòi phun. </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53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1000"/>
                                        <p:tgtEl>
                                          <p:spTgt spid="7">
                                            <p:txEl>
                                              <p:pRg st="0" end="0"/>
                                            </p:txEl>
                                          </p:spTgt>
                                        </p:tgtEl>
                                      </p:cBhvr>
                                    </p:animEffect>
                                    <p:anim calcmode="lin" valueType="num">
                                      <p:cBhvr>
                                        <p:cTn id="3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down)">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72D7E55-B493-45FB-A85D-E23173E27AD8}"/>
              </a:ext>
            </a:extLst>
          </p:cNvPr>
          <p:cNvSpPr/>
          <p:nvPr/>
        </p:nvSpPr>
        <p:spPr>
          <a:xfrm>
            <a:off x="228600" y="1066800"/>
            <a:ext cx="5105400" cy="4031873"/>
          </a:xfrm>
          <a:prstGeom prst="rect">
            <a:avLst/>
          </a:prstGeom>
        </p:spPr>
        <p:txBody>
          <a:bodyPr wrap="square">
            <a:spAutoFit/>
          </a:bodyPr>
          <a:lstStyle/>
          <a:p>
            <a:pPr algn="just"/>
            <a:r>
              <a:rPr lang="vi-VN" sz="2800" dirty="0">
                <a:solidFill>
                  <a:srgbClr val="000000"/>
                </a:solidFill>
                <a:latin typeface="Times New Roman"/>
              </a:rPr>
              <a:t>- </a:t>
            </a:r>
            <a:r>
              <a:rPr lang="vi-VN" sz="3200" b="1" dirty="0">
                <a:latin typeface="Times New Roman"/>
              </a:rPr>
              <a:t>Các loại bình/ ấm </a:t>
            </a:r>
            <a:r>
              <a:rPr lang="vi-VN" sz="3200" dirty="0">
                <a:latin typeface="Times New Roman"/>
              </a:rPr>
              <a:t>có vòi rót nước thường có lỗ ở phần nắp để thông với không khí giúp tạo ra lực ép gây lên áp suất tác dụng vào chất lỏng sẽ được chất lỏng truyền đi nguyên vẹn theo mọi hướng và đẩy nước thoát ra khỏi vòi.</a:t>
            </a:r>
          </a:p>
        </p:txBody>
      </p:sp>
      <p:pic>
        <p:nvPicPr>
          <p:cNvPr id="3" name="Picture 2">
            <a:extLst>
              <a:ext uri="{FF2B5EF4-FFF2-40B4-BE49-F238E27FC236}">
                <a16:creationId xmlns:a16="http://schemas.microsoft.com/office/drawing/2014/main" xmlns="" id="{CB7250F7-6B0E-47D7-B925-C1BE379137AC}"/>
              </a:ext>
            </a:extLst>
          </p:cNvPr>
          <p:cNvPicPr>
            <a:picLocks noChangeAspect="1"/>
          </p:cNvPicPr>
          <p:nvPr/>
        </p:nvPicPr>
        <p:blipFill>
          <a:blip r:embed="rId2"/>
          <a:stretch>
            <a:fillRect/>
          </a:stretch>
        </p:blipFill>
        <p:spPr>
          <a:xfrm>
            <a:off x="5657850" y="3581401"/>
            <a:ext cx="3343274" cy="2809876"/>
          </a:xfrm>
          <a:prstGeom prst="rect">
            <a:avLst/>
          </a:prstGeom>
        </p:spPr>
      </p:pic>
      <p:pic>
        <p:nvPicPr>
          <p:cNvPr id="4" name="Picture 3">
            <a:extLst>
              <a:ext uri="{FF2B5EF4-FFF2-40B4-BE49-F238E27FC236}">
                <a16:creationId xmlns:a16="http://schemas.microsoft.com/office/drawing/2014/main" xmlns="" id="{A3AC8456-A255-4132-9E68-34A31C7C3AAA}"/>
              </a:ext>
            </a:extLst>
          </p:cNvPr>
          <p:cNvPicPr>
            <a:picLocks noChangeAspect="1"/>
          </p:cNvPicPr>
          <p:nvPr/>
        </p:nvPicPr>
        <p:blipFill>
          <a:blip r:embed="rId3"/>
          <a:stretch>
            <a:fillRect/>
          </a:stretch>
        </p:blipFill>
        <p:spPr>
          <a:xfrm>
            <a:off x="5486399" y="228600"/>
            <a:ext cx="3514725" cy="2562225"/>
          </a:xfrm>
          <a:prstGeom prst="rect">
            <a:avLst/>
          </a:prstGeom>
        </p:spPr>
      </p:pic>
      <p:sp>
        <p:nvSpPr>
          <p:cNvPr id="5" name="Heart 4">
            <a:hlinkClick r:id="rId4" action="ppaction://hlinksldjump"/>
            <a:extLst>
              <a:ext uri="{FF2B5EF4-FFF2-40B4-BE49-F238E27FC236}">
                <a16:creationId xmlns:a16="http://schemas.microsoft.com/office/drawing/2014/main" xmlns="" id="{571FA040-D7C2-427B-A48A-4650BDE8ABF0}"/>
              </a:ext>
            </a:extLst>
          </p:cNvPr>
          <p:cNvSpPr/>
          <p:nvPr/>
        </p:nvSpPr>
        <p:spPr>
          <a:xfrm>
            <a:off x="8601075" y="6248400"/>
            <a:ext cx="400050" cy="508000"/>
          </a:xfrm>
          <a:prstGeom prst="hear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7C2A45EB-D910-4502-B3E4-CC38B9B1113C}"/>
              </a:ext>
            </a:extLst>
          </p:cNvPr>
          <p:cNvGrpSpPr/>
          <p:nvPr/>
        </p:nvGrpSpPr>
        <p:grpSpPr>
          <a:xfrm>
            <a:off x="3127344" y="632608"/>
            <a:ext cx="5216558" cy="2623912"/>
            <a:chOff x="4169792" y="632608"/>
            <a:chExt cx="6955410" cy="2623912"/>
          </a:xfrm>
        </p:grpSpPr>
        <p:cxnSp>
          <p:nvCxnSpPr>
            <p:cNvPr id="6" name="Connector: Curved 5">
              <a:extLst>
                <a:ext uri="{FF2B5EF4-FFF2-40B4-BE49-F238E27FC236}">
                  <a16:creationId xmlns:a16="http://schemas.microsoft.com/office/drawing/2014/main" xmlns="" id="{8A273A3A-F320-47E6-A2B8-40EF855BEF82}"/>
                </a:ext>
              </a:extLst>
            </p:cNvPr>
            <p:cNvCxnSpPr>
              <a:cxnSpLocks/>
            </p:cNvCxnSpPr>
            <p:nvPr/>
          </p:nvCxnSpPr>
          <p:spPr>
            <a:xfrm rot="5400000" flipH="1" flipV="1">
              <a:off x="3740304" y="1818363"/>
              <a:ext cx="1867645" cy="1008669"/>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6C613667-4142-49C1-ABF8-8005A0570455}"/>
                </a:ext>
              </a:extLst>
            </p:cNvPr>
            <p:cNvSpPr txBox="1"/>
            <p:nvPr/>
          </p:nvSpPr>
          <p:spPr>
            <a:xfrm>
              <a:off x="5213027" y="632608"/>
              <a:ext cx="5912175" cy="1384995"/>
            </a:xfrm>
            <a:prstGeom prst="rect">
              <a:avLst/>
            </a:prstGeom>
            <a:solidFill>
              <a:schemeClr val="accent6">
                <a:lumMod val="40000"/>
                <a:lumOff val="60000"/>
              </a:schemeClr>
            </a:solidFill>
            <a:ln w="38100">
              <a:solidFill>
                <a:srgbClr val="0070C0"/>
              </a:solidFill>
            </a:ln>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lỏng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a:t>
              </a:r>
              <a:r>
                <a:rPr lang="vi-VN" sz="2800" dirty="0">
                  <a:solidFill>
                    <a:prstClr val="black"/>
                  </a:solidFill>
                  <a:latin typeface="Times New Roman" panose="02020603050405020304" pitchFamily="18" charset="0"/>
                  <a:cs typeface="Times New Roman" panose="02020603050405020304" pitchFamily="18" charset="0"/>
                </a:rPr>
                <a:t>ư</a:t>
              </a:r>
              <a:r>
                <a:rPr lang="en-US" sz="2800" dirty="0" err="1">
                  <a:solidFill>
                    <a:prstClr val="black"/>
                  </a:solidFill>
                  <a:latin typeface="Times New Roman" panose="02020603050405020304" pitchFamily="18" charset="0"/>
                  <a:cs typeface="Times New Roman" panose="02020603050405020304" pitchFamily="18" charset="0"/>
                </a:rPr>
                <a:t>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xmlns="" id="{237722B4-27D6-4720-B585-BB73F9C7CC7D}"/>
              </a:ext>
            </a:extLst>
          </p:cNvPr>
          <p:cNvGrpSpPr/>
          <p:nvPr/>
        </p:nvGrpSpPr>
        <p:grpSpPr>
          <a:xfrm>
            <a:off x="3153266" y="2375557"/>
            <a:ext cx="5190634" cy="1815882"/>
            <a:chOff x="4204354" y="2375556"/>
            <a:chExt cx="6920845" cy="1815882"/>
          </a:xfrm>
        </p:grpSpPr>
        <p:sp>
          <p:nvSpPr>
            <p:cNvPr id="11" name="TextBox 10">
              <a:extLst>
                <a:ext uri="{FF2B5EF4-FFF2-40B4-BE49-F238E27FC236}">
                  <a16:creationId xmlns:a16="http://schemas.microsoft.com/office/drawing/2014/main" xmlns="" id="{D103FD6B-CE20-46C9-808E-27C5E3CD6FAF}"/>
                </a:ext>
              </a:extLst>
            </p:cNvPr>
            <p:cNvSpPr txBox="1"/>
            <p:nvPr/>
          </p:nvSpPr>
          <p:spPr>
            <a:xfrm>
              <a:off x="5282153" y="2375556"/>
              <a:ext cx="5843046" cy="1815882"/>
            </a:xfrm>
            <a:prstGeom prst="rect">
              <a:avLst/>
            </a:prstGeom>
            <a:solidFill>
              <a:srgbClr val="BCF8AE"/>
            </a:solidFill>
            <a:ln w="38100">
              <a:solidFill>
                <a:srgbClr val="FF3300"/>
              </a:solidFill>
            </a:ln>
          </p:spPr>
          <p:txBody>
            <a:bodyPr wrap="square" rtlCol="0">
              <a:spAutoFit/>
            </a:bodyPr>
            <a:lstStyle/>
            <a:p>
              <a:pPr algn="just"/>
              <a:r>
                <a:rPr lang="en-US" sz="2800" dirty="0" err="1">
                  <a:solidFill>
                    <a:srgbClr val="091AF5"/>
                  </a:solidFill>
                  <a:latin typeface="Times New Roman" panose="02020603050405020304" pitchFamily="18" charset="0"/>
                  <a:cs typeface="Times New Roman" panose="02020603050405020304" pitchFamily="18" charset="0"/>
                </a:rPr>
                <a:t>Vật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ở </a:t>
              </a:r>
              <a:r>
                <a:rPr lang="en-US" sz="2800" dirty="0" err="1">
                  <a:solidFill>
                    <a:srgbClr val="091AF5"/>
                  </a:solidFill>
                  <a:latin typeface="Times New Roman" panose="02020603050405020304" pitchFamily="18" charset="0"/>
                  <a:cs typeface="Times New Roman" panose="02020603050405020304" pitchFamily="18" charset="0"/>
                </a:rPr>
                <a:t>sâu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trong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lòng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thì</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chịu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tác</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dụng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của</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áp</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suất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lớn</a:t>
              </a:r>
              <a:endParaRPr lang="en-US" sz="2800" dirty="0">
                <a:solidFill>
                  <a:srgbClr val="091AF5"/>
                </a:solidFill>
                <a:latin typeface="Times New Roman" panose="02020603050405020304" pitchFamily="18" charset="0"/>
                <a:cs typeface="Times New Roman" panose="02020603050405020304" pitchFamily="18" charset="0"/>
              </a:endParaRPr>
            </a:p>
          </p:txBody>
        </p:sp>
        <p:cxnSp>
          <p:nvCxnSpPr>
            <p:cNvPr id="14" name="Connector: Curved 13">
              <a:extLst>
                <a:ext uri="{FF2B5EF4-FFF2-40B4-BE49-F238E27FC236}">
                  <a16:creationId xmlns:a16="http://schemas.microsoft.com/office/drawing/2014/main" xmlns="" id="{47BB7C80-2D1F-4819-B923-FC661F0EC761}"/>
                </a:ext>
              </a:extLst>
            </p:cNvPr>
            <p:cNvCxnSpPr>
              <a:cxnSpLocks/>
            </p:cNvCxnSpPr>
            <p:nvPr/>
          </p:nvCxnSpPr>
          <p:spPr>
            <a:xfrm flipV="1">
              <a:off x="4204354" y="3180320"/>
              <a:ext cx="1077799" cy="152400"/>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843B62D3-F959-4648-9C69-C45325E5F600}"/>
              </a:ext>
            </a:extLst>
          </p:cNvPr>
          <p:cNvGrpSpPr/>
          <p:nvPr/>
        </p:nvGrpSpPr>
        <p:grpSpPr>
          <a:xfrm>
            <a:off x="3115267" y="3398250"/>
            <a:ext cx="5228633" cy="2481795"/>
            <a:chOff x="4153689" y="3398250"/>
            <a:chExt cx="6971510" cy="2481795"/>
          </a:xfrm>
        </p:grpSpPr>
        <p:sp>
          <p:nvSpPr>
            <p:cNvPr id="12" name="TextBox 11">
              <a:extLst>
                <a:ext uri="{FF2B5EF4-FFF2-40B4-BE49-F238E27FC236}">
                  <a16:creationId xmlns:a16="http://schemas.microsoft.com/office/drawing/2014/main" xmlns="" id="{15141789-DA3E-4E5F-B42B-02E66F3ACB9B}"/>
                </a:ext>
              </a:extLst>
            </p:cNvPr>
            <p:cNvSpPr txBox="1"/>
            <p:nvPr/>
          </p:nvSpPr>
          <p:spPr>
            <a:xfrm>
              <a:off x="5330076" y="4064163"/>
              <a:ext cx="5795123" cy="1815882"/>
            </a:xfrm>
            <a:prstGeom prst="rect">
              <a:avLst/>
            </a:prstGeom>
            <a:solidFill>
              <a:srgbClr val="FFFF00"/>
            </a:solidFill>
            <a:ln w="38100">
              <a:solidFill>
                <a:srgbClr val="7030A0"/>
              </a:solidFill>
            </a:ln>
          </p:spPr>
          <p:txBody>
            <a:bodyPr wrap="square" rtlCol="0">
              <a:spAutoFit/>
            </a:bodyPr>
            <a:lstStyle/>
            <a:p>
              <a:pPr algn="just"/>
              <a:r>
                <a:rPr lang="en-US" sz="2800">
                  <a:solidFill>
                    <a:srgbClr val="091AF5"/>
                  </a:solidFill>
                  <a:latin typeface="Times New Roman" panose="02020603050405020304" pitchFamily="18" charset="0"/>
                  <a:cs typeface="Times New Roman" panose="02020603050405020304" pitchFamily="18" charset="0"/>
                </a:rPr>
                <a:t>Áp suất tác dụng vào chất lỏng sẽ đ</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ợc chất lỏng truyền đi nguyên vẹn theo mọi h</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ớng.</a:t>
              </a:r>
              <a:endParaRPr lang="en-US" sz="2800">
                <a:solidFill>
                  <a:srgbClr val="FF3300"/>
                </a:solidFill>
                <a:latin typeface="Times New Roman" panose="02020603050405020304" pitchFamily="18" charset="0"/>
                <a:cs typeface="Times New Roman" panose="02020603050405020304" pitchFamily="18" charset="0"/>
              </a:endParaRPr>
            </a:p>
          </p:txBody>
        </p:sp>
        <p:cxnSp>
          <p:nvCxnSpPr>
            <p:cNvPr id="16" name="Connector: Curved 15">
              <a:extLst>
                <a:ext uri="{FF2B5EF4-FFF2-40B4-BE49-F238E27FC236}">
                  <a16:creationId xmlns:a16="http://schemas.microsoft.com/office/drawing/2014/main" xmlns="" id="{C02DF633-A5C8-47AB-9544-454B37DF2B9E}"/>
                </a:ext>
              </a:extLst>
            </p:cNvPr>
            <p:cNvCxnSpPr>
              <a:cxnSpLocks/>
            </p:cNvCxnSpPr>
            <p:nvPr/>
          </p:nvCxnSpPr>
          <p:spPr>
            <a:xfrm rot="16200000" flipH="1">
              <a:off x="3990244" y="3561695"/>
              <a:ext cx="1503276" cy="1176386"/>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Hexagon 12">
            <a:extLst>
              <a:ext uri="{FF2B5EF4-FFF2-40B4-BE49-F238E27FC236}">
                <a16:creationId xmlns:a16="http://schemas.microsoft.com/office/drawing/2014/main" xmlns="" id="{4201ADBD-2ADB-4D47-80F6-853F01DBABB2}"/>
              </a:ext>
            </a:extLst>
          </p:cNvPr>
          <p:cNvSpPr/>
          <p:nvPr/>
        </p:nvSpPr>
        <p:spPr>
          <a:xfrm>
            <a:off x="798922" y="2375556"/>
            <a:ext cx="2354344" cy="2009088"/>
          </a:xfrm>
          <a:prstGeom prst="hexagon">
            <a:avLst/>
          </a:prstGeom>
          <a:solidFill>
            <a:schemeClr val="accent2">
              <a:lumMod val="40000"/>
              <a:lumOff val="60000"/>
            </a:schemeClr>
          </a:solidFill>
          <a:ln w="57150">
            <a:solidFill>
              <a:srgbClr val="BA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ÁP SUẤT CHẤT LỎNG</a:t>
            </a:r>
          </a:p>
          <a:p>
            <a:pPr algn="ctr"/>
            <a:endParaRPr lang="en-US">
              <a:solidFill>
                <a:prstClr val="white"/>
              </a:solidFill>
            </a:endParaRPr>
          </a:p>
        </p:txBody>
      </p:sp>
    </p:spTree>
    <p:extLst>
      <p:ext uri="{BB962C8B-B14F-4D97-AF65-F5344CB8AC3E}">
        <p14:creationId xmlns:p14="http://schemas.microsoft.com/office/powerpoint/2010/main" val="30463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5" name="Text Box 6" descr="Water droplets"/>
          <p:cNvSpPr txBox="1">
            <a:spLocks noChangeArrowheads="1"/>
          </p:cNvSpPr>
          <p:nvPr/>
        </p:nvSpPr>
        <p:spPr bwMode="auto">
          <a:xfrm>
            <a:off x="0" y="0"/>
            <a:ext cx="658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smtClean="0">
                <a:solidFill>
                  <a:srgbClr val="FF0000"/>
                </a:solidFill>
                <a:latin typeface="Times New Roman" pitchFamily="18" charset="0"/>
                <a:cs typeface="Times New Roman" pitchFamily="18" charset="0"/>
              </a:rPr>
              <a:t>II. </a:t>
            </a:r>
            <a:r>
              <a:rPr lang="en-US" altLang="en-US" sz="2800" b="1" dirty="0" err="1" smtClean="0">
                <a:solidFill>
                  <a:srgbClr val="FF0000"/>
                </a:solidFill>
                <a:latin typeface="Times New Roman" pitchFamily="18" charset="0"/>
                <a:cs typeface="Times New Roman" pitchFamily="18" charset="0"/>
              </a:rPr>
              <a:t>Áp</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suất</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khí</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quyển</a:t>
            </a:r>
            <a:endParaRPr lang="en-US" altLang="en-US" sz="2800" dirty="0" smtClean="0">
              <a:solidFill>
                <a:srgbClr val="FF0000"/>
              </a:solidFill>
              <a:latin typeface="Times New Roman" pitchFamily="18" charset="0"/>
              <a:cs typeface="Times New Roman" pitchFamily="18" charset="0"/>
            </a:endParaRPr>
          </a:p>
        </p:txBody>
      </p:sp>
      <p:sp>
        <p:nvSpPr>
          <p:cNvPr id="6" name="Text Box 8" descr="Water droplets"/>
          <p:cNvSpPr txBox="1">
            <a:spLocks noChangeArrowheads="1"/>
          </p:cNvSpPr>
          <p:nvPr/>
        </p:nvSpPr>
        <p:spPr bwMode="auto">
          <a:xfrm>
            <a:off x="0" y="381000"/>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1</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Sự</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tồn</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tại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của</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áp</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suất</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khí</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quyển</a:t>
            </a:r>
            <a:r>
              <a:rPr lang="en-US" altLang="en-US" sz="2800" b="1" dirty="0" smtClean="0">
                <a:solidFill>
                  <a:srgbClr val="0000FF"/>
                </a:solidFill>
                <a:latin typeface="Times New Roman" panose="02020603050405020304" pitchFamily="18" charset="0"/>
                <a:cs typeface="Times New Roman" panose="02020603050405020304" pitchFamily="18" charset="0"/>
              </a:rPr>
              <a:t>:</a:t>
            </a:r>
          </a:p>
        </p:txBody>
      </p:sp>
      <p:sp>
        <p:nvSpPr>
          <p:cNvPr id="7" name="Text Box 8" descr="Water droplets"/>
          <p:cNvSpPr txBox="1">
            <a:spLocks noChangeArrowheads="1"/>
          </p:cNvSpPr>
          <p:nvPr/>
        </p:nvSpPr>
        <p:spPr bwMode="auto">
          <a:xfrm>
            <a:off x="95931" y="904875"/>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smtClean="0">
                <a:latin typeface="Times New Roman" panose="02020603050405020304" pitchFamily="18" charset="0"/>
                <a:cs typeface="Times New Roman" panose="02020603050405020304" pitchFamily="18" charset="0"/>
              </a:rPr>
              <a:t>a.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áp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suất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a:t>
            </a:r>
          </a:p>
        </p:txBody>
      </p:sp>
      <p:pic>
        <p:nvPicPr>
          <p:cNvPr id="10" name="Picture 3" descr="Espaco_00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19600"/>
            <a:ext cx="16002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8"/>
          <p:cNvSpPr>
            <a:spLocks noChangeShapeType="1"/>
          </p:cNvSpPr>
          <p:nvPr/>
        </p:nvSpPr>
        <p:spPr bwMode="auto">
          <a:xfrm rot="2068162">
            <a:off x="4512246" y="4461130"/>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3" name="Freeform 4"/>
          <p:cNvSpPr>
            <a:spLocks/>
          </p:cNvSpPr>
          <p:nvPr/>
        </p:nvSpPr>
        <p:spPr bwMode="auto">
          <a:xfrm>
            <a:off x="2895600" y="1524000"/>
            <a:ext cx="5867400" cy="5562600"/>
          </a:xfrm>
          <a:custGeom>
            <a:avLst/>
            <a:gdLst>
              <a:gd name="T0" fmla="*/ 2147483647 w 2760"/>
              <a:gd name="T1" fmla="*/ 2147483647 h 2704"/>
              <a:gd name="T2" fmla="*/ 2147483647 w 2760"/>
              <a:gd name="T3" fmla="*/ 2147483647 h 2704"/>
              <a:gd name="T4" fmla="*/ 2147483647 w 2760"/>
              <a:gd name="T5" fmla="*/ 2147483647 h 2704"/>
              <a:gd name="T6" fmla="*/ 2147483647 w 2760"/>
              <a:gd name="T7" fmla="*/ 2147483647 h 2704"/>
              <a:gd name="T8" fmla="*/ 2147483647 w 2760"/>
              <a:gd name="T9" fmla="*/ 2147483647 h 2704"/>
              <a:gd name="T10" fmla="*/ 2147483647 w 2760"/>
              <a:gd name="T11" fmla="*/ 2147483647 h 2704"/>
              <a:gd name="T12" fmla="*/ 2147483647 w 2760"/>
              <a:gd name="T13" fmla="*/ 2147483647 h 2704"/>
              <a:gd name="T14" fmla="*/ 2147483647 w 2760"/>
              <a:gd name="T15" fmla="*/ 2147483647 h 2704"/>
              <a:gd name="T16" fmla="*/ 2147483647 w 2760"/>
              <a:gd name="T17" fmla="*/ 2147483647 h 2704"/>
              <a:gd name="T18" fmla="*/ 2147483647 w 2760"/>
              <a:gd name="T19" fmla="*/ 2147483647 h 2704"/>
              <a:gd name="T20" fmla="*/ 2147483647 w 2760"/>
              <a:gd name="T21" fmla="*/ 2147483647 h 2704"/>
              <a:gd name="T22" fmla="*/ 2147483647 w 2760"/>
              <a:gd name="T23" fmla="*/ 2147483647 h 2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0"/>
              <a:gd name="T37" fmla="*/ 0 h 2704"/>
              <a:gd name="T38" fmla="*/ 2760 w 2760"/>
              <a:gd name="T39" fmla="*/ 2704 h 2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FontTx/>
              <a:buNone/>
            </a:pPr>
            <a:endParaRPr lang="vi-VN" sz="2400" smtClean="0">
              <a:solidFill>
                <a:srgbClr val="1F497D"/>
              </a:solidFill>
              <a:cs typeface="Arial" panose="020B0604020202020204" pitchFamily="34" charset="0"/>
            </a:endParaRPr>
          </a:p>
        </p:txBody>
      </p:sp>
      <p:sp>
        <p:nvSpPr>
          <p:cNvPr id="14" name="Line 11"/>
          <p:cNvSpPr>
            <a:spLocks noChangeShapeType="1"/>
          </p:cNvSpPr>
          <p:nvPr/>
        </p:nvSpPr>
        <p:spPr bwMode="auto">
          <a:xfrm rot="5400000">
            <a:off x="5449094" y="4075906"/>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5" name="Line 12"/>
          <p:cNvSpPr>
            <a:spLocks noChangeShapeType="1"/>
          </p:cNvSpPr>
          <p:nvPr/>
        </p:nvSpPr>
        <p:spPr bwMode="auto">
          <a:xfrm rot="5400000">
            <a:off x="5753893" y="4075907"/>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6" name="Line 16"/>
          <p:cNvSpPr>
            <a:spLocks noChangeShapeType="1"/>
          </p:cNvSpPr>
          <p:nvPr/>
        </p:nvSpPr>
        <p:spPr bwMode="auto">
          <a:xfrm rot="8029852">
            <a:off x="6219742" y="4209519"/>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8" name="Line 9"/>
          <p:cNvSpPr>
            <a:spLocks noChangeShapeType="1"/>
          </p:cNvSpPr>
          <p:nvPr/>
        </p:nvSpPr>
        <p:spPr bwMode="auto">
          <a:xfrm rot="10672734">
            <a:off x="6705365" y="4813292"/>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9" name="Line 9"/>
          <p:cNvSpPr>
            <a:spLocks noChangeShapeType="1"/>
          </p:cNvSpPr>
          <p:nvPr/>
        </p:nvSpPr>
        <p:spPr bwMode="auto">
          <a:xfrm rot="10672734">
            <a:off x="6705365" y="5118091"/>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1" name="Line 17"/>
          <p:cNvSpPr>
            <a:spLocks noChangeShapeType="1"/>
          </p:cNvSpPr>
          <p:nvPr/>
        </p:nvSpPr>
        <p:spPr bwMode="auto">
          <a:xfrm rot="-8779874">
            <a:off x="6496122" y="5828767"/>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2" name="Line 14"/>
          <p:cNvSpPr>
            <a:spLocks noChangeShapeType="1"/>
          </p:cNvSpPr>
          <p:nvPr/>
        </p:nvSpPr>
        <p:spPr bwMode="auto">
          <a:xfrm rot="-5400000">
            <a:off x="56776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3" name="Line 14"/>
          <p:cNvSpPr>
            <a:spLocks noChangeShapeType="1"/>
          </p:cNvSpPr>
          <p:nvPr/>
        </p:nvSpPr>
        <p:spPr bwMode="auto">
          <a:xfrm rot="-5400000">
            <a:off x="53728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4" name="Line 15"/>
          <p:cNvSpPr>
            <a:spLocks noChangeShapeType="1"/>
          </p:cNvSpPr>
          <p:nvPr/>
        </p:nvSpPr>
        <p:spPr bwMode="auto">
          <a:xfrm rot="-2795413">
            <a:off x="4770122" y="5887654"/>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5" name="Line 8"/>
          <p:cNvSpPr>
            <a:spLocks noChangeShapeType="1"/>
          </p:cNvSpPr>
          <p:nvPr/>
        </p:nvSpPr>
        <p:spPr bwMode="auto">
          <a:xfrm>
            <a:off x="4572000" y="53340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6" name="Line 8"/>
          <p:cNvSpPr>
            <a:spLocks noChangeShapeType="1"/>
          </p:cNvSpPr>
          <p:nvPr/>
        </p:nvSpPr>
        <p:spPr bwMode="auto">
          <a:xfrm>
            <a:off x="4495800" y="50292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7" name="Text Box 5"/>
          <p:cNvSpPr txBox="1">
            <a:spLocks noChangeArrowheads="1"/>
          </p:cNvSpPr>
          <p:nvPr/>
        </p:nvSpPr>
        <p:spPr bwMode="auto">
          <a:xfrm>
            <a:off x="95931" y="1428750"/>
            <a:ext cx="4038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b="1" dirty="0" err="1" smtClean="0">
                <a:solidFill>
                  <a:prstClr val="black"/>
                </a:solidFill>
                <a:latin typeface="Times New Roman" panose="02020603050405020304" pitchFamily="18" charset="0"/>
                <a:cs typeface="Arial" panose="020B0604020202020204" pitchFamily="34" charset="0"/>
              </a:rPr>
              <a:t>Trái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Đất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được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bao</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bọc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bởi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một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lớp</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không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dày</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tới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hàng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nghìn</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kilômét</a:t>
            </a: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gọi</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là</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khí</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quyển</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878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35" presetClass="emph" presetSubtype="0" fill="hold" grpId="1" nodeType="withEffect">
                                  <p:stCondLst>
                                    <p:cond delay="0"/>
                                  </p:stCondLst>
                                  <p:childTnLst>
                                    <p:anim calcmode="discrete" valueType="str">
                                      <p:cBhvr>
                                        <p:cTn id="32"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33" fill="hold">
                            <p:stCondLst>
                              <p:cond delay="2500"/>
                            </p:stCondLst>
                            <p:childTnLst>
                              <p:par>
                                <p:cTn id="34" presetID="10" presetClass="entr" presetSubtype="0" fill="hold" grpId="0" nodeType="afterEffect">
                                  <p:stCondLst>
                                    <p:cond delay="2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8" presetClass="emph" presetSubtype="0" repeatCount="indefinite" fill="hold" grpId="1" nodeType="withEffect">
                                  <p:stCondLst>
                                    <p:cond delay="0"/>
                                  </p:stCondLst>
                                  <p:childTnLst>
                                    <p:animRot by="21600000">
                                      <p:cBhvr>
                                        <p:cTn id="38" dur="20000" fill="hold"/>
                                        <p:tgtEl>
                                          <p:spTgt spid="13"/>
                                        </p:tgtEl>
                                        <p:attrNameLst>
                                          <p:attrName>r</p:attrName>
                                        </p:attrNameLst>
                                      </p:cBhvr>
                                    </p:animRo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par>
                          <p:cTn id="42" fill="hold">
                            <p:stCondLst>
                              <p:cond delay="22500"/>
                            </p:stCondLst>
                            <p:childTnLst>
                              <p:par>
                                <p:cTn id="43" presetID="35" presetClass="emph" presetSubtype="0" fill="hold" grpId="1" nodeType="afterEffect">
                                  <p:stCondLst>
                                    <p:cond delay="0"/>
                                  </p:stCondLst>
                                  <p:childTnLst>
                                    <p:anim calcmode="discrete" valueType="str">
                                      <p:cBhvr>
                                        <p:cTn id="44" dur="1000" fill="hold"/>
                                        <p:tgtEl>
                                          <p:spTgt spid="14"/>
                                        </p:tgtEl>
                                        <p:attrNameLst>
                                          <p:attrName>style.visibility</p:attrName>
                                        </p:attrNameLst>
                                      </p:cBhvr>
                                      <p:tavLst>
                                        <p:tav tm="0">
                                          <p:val>
                                            <p:strVal val="hidden"/>
                                          </p:val>
                                        </p:tav>
                                        <p:tav tm="50000">
                                          <p:val>
                                            <p:strVal val="visible"/>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par>
                                <p:cTn id="48" presetID="35" presetClass="emph" presetSubtype="0" fill="hold" grpId="1" nodeType="withEffect">
                                  <p:stCondLst>
                                    <p:cond delay="0"/>
                                  </p:stCondLst>
                                  <p:childTnLst>
                                    <p:anim calcmode="discrete" valueType="str">
                                      <p:cBhvr>
                                        <p:cTn id="49" dur="1000" fill="hold"/>
                                        <p:tgtEl>
                                          <p:spTgt spid="15"/>
                                        </p:tgtEl>
                                        <p:attrNameLst>
                                          <p:attrName>style.visibility</p:attrName>
                                        </p:attrNameLst>
                                      </p:cBhvr>
                                      <p:tavLst>
                                        <p:tav tm="0">
                                          <p:val>
                                            <p:strVal val="hidden"/>
                                          </p:val>
                                        </p:tav>
                                        <p:tav tm="50000">
                                          <p:val>
                                            <p:strVal val="visible"/>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par>
                                <p:cTn id="53" presetID="35" presetClass="emph" presetSubtype="0" fill="hold" grpId="1" nodeType="withEffect">
                                  <p:stCondLst>
                                    <p:cond delay="0"/>
                                  </p:stCondLst>
                                  <p:childTnLst>
                                    <p:anim calcmode="discrete" valueType="str">
                                      <p:cBhvr>
                                        <p:cTn id="54" dur="1000" fill="hold"/>
                                        <p:tgtEl>
                                          <p:spTgt spid="16"/>
                                        </p:tgtEl>
                                        <p:attrNameLst>
                                          <p:attrName>style.visibility</p:attrName>
                                        </p:attrNameLst>
                                      </p:cBhvr>
                                      <p:tavLst>
                                        <p:tav tm="0">
                                          <p:val>
                                            <p:strVal val="hidden"/>
                                          </p:val>
                                        </p:tav>
                                        <p:tav tm="50000">
                                          <p:val>
                                            <p:strVal val="visible"/>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childTnLst>
                                </p:cTn>
                              </p:par>
                              <p:par>
                                <p:cTn id="58" presetID="35" presetClass="emph" presetSubtype="0" fill="hold" grpId="1" nodeType="withEffect">
                                  <p:stCondLst>
                                    <p:cond delay="0"/>
                                  </p:stCondLst>
                                  <p:childTnLst>
                                    <p:anim calcmode="discrete" valueType="str">
                                      <p:cBhvr>
                                        <p:cTn id="59" dur="1000" fill="hold"/>
                                        <p:tgtEl>
                                          <p:spTgt spid="18"/>
                                        </p:tgtEl>
                                        <p:attrNameLst>
                                          <p:attrName>style.visibility</p:attrName>
                                        </p:attrNameLst>
                                      </p:cBhvr>
                                      <p:tavLst>
                                        <p:tav tm="0">
                                          <p:val>
                                            <p:strVal val="hidden"/>
                                          </p:val>
                                        </p:tav>
                                        <p:tav tm="50000">
                                          <p:val>
                                            <p:strVal val="visible"/>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par>
                                <p:cTn id="63" presetID="35" presetClass="emph" presetSubtype="0" fill="hold" grpId="1" nodeType="withEffect">
                                  <p:stCondLst>
                                    <p:cond delay="0"/>
                                  </p:stCondLst>
                                  <p:childTnLst>
                                    <p:anim calcmode="discrete" valueType="str">
                                      <p:cBhvr>
                                        <p:cTn id="64" dur="1000" fill="hold"/>
                                        <p:tgtEl>
                                          <p:spTgt spid="19"/>
                                        </p:tgtEl>
                                        <p:attrNameLst>
                                          <p:attrName>style.visibility</p:attrName>
                                        </p:attrNameLst>
                                      </p:cBhvr>
                                      <p:tavLst>
                                        <p:tav tm="0">
                                          <p:val>
                                            <p:strVal val="hidden"/>
                                          </p:val>
                                        </p:tav>
                                        <p:tav tm="50000">
                                          <p:val>
                                            <p:strVal val="visible"/>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childTnLst>
                                </p:cTn>
                              </p:par>
                              <p:par>
                                <p:cTn id="68" presetID="35" presetClass="emph" presetSubtype="0" fill="hold" grpId="1" nodeType="withEffect">
                                  <p:stCondLst>
                                    <p:cond delay="0"/>
                                  </p:stCondLst>
                                  <p:childTnLst>
                                    <p:anim calcmode="discrete" valueType="str">
                                      <p:cBhvr>
                                        <p:cTn id="69" dur="1000" fill="hold"/>
                                        <p:tgtEl>
                                          <p:spTgt spid="21"/>
                                        </p:tgtEl>
                                        <p:attrNameLst>
                                          <p:attrName>style.visibility</p:attrName>
                                        </p:attrNameLst>
                                      </p:cBhvr>
                                      <p:tavLst>
                                        <p:tav tm="0">
                                          <p:val>
                                            <p:strVal val="hidden"/>
                                          </p:val>
                                        </p:tav>
                                        <p:tav tm="50000">
                                          <p:val>
                                            <p:strVal val="visible"/>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000"/>
                                        <p:tgtEl>
                                          <p:spTgt spid="22"/>
                                        </p:tgtEl>
                                      </p:cBhvr>
                                    </p:animEffect>
                                  </p:childTnLst>
                                </p:cTn>
                              </p:par>
                              <p:par>
                                <p:cTn id="73" presetID="35" presetClass="emph" presetSubtype="0" fill="hold" grpId="1" nodeType="withEffect">
                                  <p:stCondLst>
                                    <p:cond delay="0"/>
                                  </p:stCondLst>
                                  <p:childTnLst>
                                    <p:anim calcmode="discrete" valueType="str">
                                      <p:cBhvr>
                                        <p:cTn id="74" dur="1000" fill="hold"/>
                                        <p:tgtEl>
                                          <p:spTgt spid="22"/>
                                        </p:tgtEl>
                                        <p:attrNameLst>
                                          <p:attrName>style.visibility</p:attrName>
                                        </p:attrNameLst>
                                      </p:cBhvr>
                                      <p:tavLst>
                                        <p:tav tm="0">
                                          <p:val>
                                            <p:strVal val="hidden"/>
                                          </p:val>
                                        </p:tav>
                                        <p:tav tm="50000">
                                          <p:val>
                                            <p:strVal val="visible"/>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000"/>
                                        <p:tgtEl>
                                          <p:spTgt spid="23"/>
                                        </p:tgtEl>
                                      </p:cBhvr>
                                    </p:animEffect>
                                  </p:childTnLst>
                                </p:cTn>
                              </p:par>
                              <p:par>
                                <p:cTn id="78" presetID="35" presetClass="emph" presetSubtype="0" fill="hold" grpId="1" nodeType="withEffect">
                                  <p:stCondLst>
                                    <p:cond delay="0"/>
                                  </p:stCondLst>
                                  <p:childTnLst>
                                    <p:anim calcmode="discrete" valueType="str">
                                      <p:cBhvr>
                                        <p:cTn id="79" dur="1000" fill="hold"/>
                                        <p:tgtEl>
                                          <p:spTgt spid="23"/>
                                        </p:tgtEl>
                                        <p:attrNameLst>
                                          <p:attrName>style.visibility</p:attrName>
                                        </p:attrNameLst>
                                      </p:cBhvr>
                                      <p:tavLst>
                                        <p:tav tm="0">
                                          <p:val>
                                            <p:strVal val="hidden"/>
                                          </p:val>
                                        </p:tav>
                                        <p:tav tm="50000">
                                          <p:val>
                                            <p:strVal val="visible"/>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childTnLst>
                                </p:cTn>
                              </p:par>
                              <p:par>
                                <p:cTn id="83" presetID="35" presetClass="emph" presetSubtype="0" fill="hold" grpId="1" nodeType="withEffect">
                                  <p:stCondLst>
                                    <p:cond delay="0"/>
                                  </p:stCondLst>
                                  <p:childTnLst>
                                    <p:anim calcmode="discrete" valueType="str">
                                      <p:cBhvr>
                                        <p:cTn id="84" dur="1000" fill="hold"/>
                                        <p:tgtEl>
                                          <p:spTgt spid="24"/>
                                        </p:tgtEl>
                                        <p:attrNameLst>
                                          <p:attrName>style.visibility</p:attrName>
                                        </p:attrNameLst>
                                      </p:cBhvr>
                                      <p:tavLst>
                                        <p:tav tm="0">
                                          <p:val>
                                            <p:strVal val="hidden"/>
                                          </p:val>
                                        </p:tav>
                                        <p:tav tm="50000">
                                          <p:val>
                                            <p:strVal val="visible"/>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000"/>
                                        <p:tgtEl>
                                          <p:spTgt spid="25"/>
                                        </p:tgtEl>
                                      </p:cBhvr>
                                    </p:animEffect>
                                  </p:childTnLst>
                                </p:cTn>
                              </p:par>
                              <p:par>
                                <p:cTn id="88" presetID="35" presetClass="emph" presetSubtype="0" fill="hold" grpId="1" nodeType="withEffect">
                                  <p:stCondLst>
                                    <p:cond delay="0"/>
                                  </p:stCondLst>
                                  <p:childTnLst>
                                    <p:anim calcmode="discrete" valueType="str">
                                      <p:cBhvr>
                                        <p:cTn id="89" dur="1000" fill="hold"/>
                                        <p:tgtEl>
                                          <p:spTgt spid="25"/>
                                        </p:tgtEl>
                                        <p:attrNameLst>
                                          <p:attrName>style.visibility</p:attrName>
                                        </p:attrNameLst>
                                      </p:cBhvr>
                                      <p:tavLst>
                                        <p:tav tm="0">
                                          <p:val>
                                            <p:strVal val="hidden"/>
                                          </p:val>
                                        </p:tav>
                                        <p:tav tm="50000">
                                          <p:val>
                                            <p:strVal val="visible"/>
                                          </p:val>
                                        </p:tav>
                                      </p:tavLst>
                                    </p:anim>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2000"/>
                                        <p:tgtEl>
                                          <p:spTgt spid="26"/>
                                        </p:tgtEl>
                                      </p:cBhvr>
                                    </p:animEffect>
                                  </p:childTnLst>
                                </p:cTn>
                              </p:par>
                              <p:par>
                                <p:cTn id="93" presetID="35" presetClass="emph" presetSubtype="0" fill="hold" grpId="1" nodeType="withEffect">
                                  <p:stCondLst>
                                    <p:cond delay="0"/>
                                  </p:stCondLst>
                                  <p:childTnLst>
                                    <p:anim calcmode="discrete" valueType="str">
                                      <p:cBhvr>
                                        <p:cTn id="94"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randombar(horizontal)">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ổng hợp với hơn 75 về hình nền powerpoint màu hồng nhạ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 Box 6"/>
          <p:cNvSpPr txBox="1">
            <a:spLocks noChangeArrowheads="1"/>
          </p:cNvSpPr>
          <p:nvPr/>
        </p:nvSpPr>
        <p:spPr bwMode="auto">
          <a:xfrm>
            <a:off x="0" y="0"/>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Trái</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Đất</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và</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mọi</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vật</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đều</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chịu</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tác</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dụng</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áp</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suất</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của</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lớp</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srgbClr val="0000FF"/>
                </a:solidFill>
                <a:latin typeface="Times New Roman" panose="02020603050405020304" pitchFamily="18" charset="0"/>
                <a:cs typeface="Arial" panose="020B0604020202020204" pitchFamily="34" charset="0"/>
              </a:rPr>
              <a:t>không</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khí</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bao</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quanh</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Trái</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Đất</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Áp</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suất</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này</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được</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gọi</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chemeClr val="tx1">
                    <a:lumMod val="50000"/>
                    <a:lumOff val="50000"/>
                  </a:schemeClr>
                </a:solidFill>
                <a:latin typeface="Times New Roman" panose="02020603050405020304" pitchFamily="18" charset="0"/>
                <a:cs typeface="Arial" panose="020B0604020202020204" pitchFamily="34" charset="0"/>
              </a:rPr>
              <a:t>là</a:t>
            </a:r>
            <a:r>
              <a:rPr lang="en-US" altLang="en-US" sz="2800" b="1" dirty="0">
                <a:solidFill>
                  <a:schemeClr val="tx1">
                    <a:lumMod val="50000"/>
                    <a:lumOff val="50000"/>
                  </a:schemeClr>
                </a:solidFill>
                <a:latin typeface="Times New Roman" panose="02020603050405020304" pitchFamily="18" charset="0"/>
                <a:cs typeface="Arial" panose="020B0604020202020204" pitchFamily="34" charset="0"/>
              </a:rPr>
              <a:t> </a:t>
            </a:r>
            <a:r>
              <a:rPr lang="en-US" altLang="en-US" sz="2800" b="1" dirty="0" err="1">
                <a:solidFill>
                  <a:srgbClr val="0070C0"/>
                </a:solidFill>
                <a:latin typeface="Times New Roman" panose="02020603050405020304" pitchFamily="18" charset="0"/>
                <a:cs typeface="Arial" panose="020B0604020202020204" pitchFamily="34" charset="0"/>
              </a:rPr>
              <a:t>áp</a:t>
            </a:r>
            <a:r>
              <a:rPr lang="en-US" altLang="en-US" sz="2800" b="1" dirty="0">
                <a:solidFill>
                  <a:srgbClr val="0070C0"/>
                </a:solidFill>
                <a:latin typeface="Times New Roman" panose="02020603050405020304" pitchFamily="18" charset="0"/>
                <a:cs typeface="Arial" panose="020B0604020202020204" pitchFamily="34" charset="0"/>
              </a:rPr>
              <a:t> </a:t>
            </a:r>
            <a:r>
              <a:rPr lang="en-US" altLang="en-US" sz="2800" b="1" dirty="0" err="1">
                <a:solidFill>
                  <a:srgbClr val="0070C0"/>
                </a:solidFill>
                <a:latin typeface="Times New Roman" panose="02020603050405020304" pitchFamily="18" charset="0"/>
                <a:cs typeface="Arial" panose="020B0604020202020204" pitchFamily="34" charset="0"/>
              </a:rPr>
              <a:t>suất</a:t>
            </a:r>
            <a:r>
              <a:rPr lang="en-US" altLang="en-US" sz="2800" b="1" dirty="0">
                <a:solidFill>
                  <a:srgbClr val="0070C0"/>
                </a:solidFill>
                <a:latin typeface="Times New Roman" panose="02020603050405020304" pitchFamily="18" charset="0"/>
                <a:cs typeface="Arial" panose="020B0604020202020204" pitchFamily="34" charset="0"/>
              </a:rPr>
              <a:t> </a:t>
            </a:r>
            <a:r>
              <a:rPr lang="en-US" altLang="en-US" sz="2800" b="1" dirty="0" err="1">
                <a:solidFill>
                  <a:srgbClr val="0070C0"/>
                </a:solidFill>
                <a:latin typeface="Times New Roman" panose="02020603050405020304" pitchFamily="18" charset="0"/>
                <a:cs typeface="Arial" panose="020B0604020202020204" pitchFamily="34" charset="0"/>
              </a:rPr>
              <a:t>khí</a:t>
            </a:r>
            <a:r>
              <a:rPr lang="en-US" altLang="en-US" sz="2800" b="1" dirty="0">
                <a:solidFill>
                  <a:srgbClr val="0070C0"/>
                </a:solidFill>
                <a:latin typeface="Times New Roman" panose="02020603050405020304" pitchFamily="18" charset="0"/>
                <a:cs typeface="Arial" panose="020B0604020202020204" pitchFamily="34" charset="0"/>
              </a:rPr>
              <a:t> </a:t>
            </a:r>
            <a:r>
              <a:rPr lang="en-US" altLang="en-US" sz="2800" b="1" dirty="0" err="1">
                <a:solidFill>
                  <a:srgbClr val="0070C0"/>
                </a:solidFill>
                <a:latin typeface="Times New Roman" panose="02020603050405020304" pitchFamily="18" charset="0"/>
                <a:cs typeface="Arial" panose="020B0604020202020204" pitchFamily="34" charset="0"/>
              </a:rPr>
              <a:t>quyển</a:t>
            </a:r>
            <a:r>
              <a:rPr lang="vi-VN" altLang="en-US" sz="2800" b="1" dirty="0">
                <a:solidFill>
                  <a:srgbClr val="0070C0"/>
                </a:solidFill>
                <a:latin typeface="Times New Roman" panose="02020603050405020304" pitchFamily="18" charset="0"/>
                <a:cs typeface="Arial" panose="020B0604020202020204" pitchFamily="34" charset="0"/>
              </a:rPr>
              <a:t>. </a:t>
            </a:r>
            <a:endParaRPr lang="en-US" altLang="en-US" sz="2800" b="1" dirty="0" smtClean="0">
              <a:solidFill>
                <a:srgbClr val="0070C0"/>
              </a:solidFill>
              <a:latin typeface="Times New Roman" panose="02020603050405020304" pitchFamily="18" charset="0"/>
              <a:cs typeface="Arial" panose="020B0604020202020204" pitchFamily="34" charset="0"/>
            </a:endParaRPr>
          </a:p>
          <a:p>
            <a:pPr eaLnBrk="1" hangingPunct="1">
              <a:spcBef>
                <a:spcPct val="0"/>
              </a:spcBef>
              <a:buNone/>
            </a:pP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Áp</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suất</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khí</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quyển</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tác</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dụng</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lên</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các</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vật</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theo</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mọi</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phương</a:t>
            </a:r>
            <a:endParaRPr lang="en-US" altLang="en-US" sz="2800" b="1" dirty="0">
              <a:solidFill>
                <a:prstClr val="black"/>
              </a:solidFill>
              <a:latin typeface="Times New Roman" panose="02020603050405020304" pitchFamily="18" charset="0"/>
              <a:cs typeface="Arial" panose="020B0604020202020204" pitchFamily="34" charset="0"/>
            </a:endParaRPr>
          </a:p>
          <a:p>
            <a:pPr eaLnBrk="1" hangingPunct="1">
              <a:spcBef>
                <a:spcPct val="0"/>
              </a:spcBef>
              <a:buFontTx/>
              <a:buNone/>
            </a:pPr>
            <a:endParaRPr lang="en-US" altLang="en-US" sz="2800" b="1" dirty="0" smtClean="0">
              <a:solidFill>
                <a:prstClr val="black"/>
              </a:solidFill>
              <a:latin typeface="Times New Roman" panose="02020603050405020304" pitchFamily="18" charset="0"/>
              <a:cs typeface="Arial" panose="020B0604020202020204" pitchFamily="34" charset="0"/>
            </a:endParaRPr>
          </a:p>
        </p:txBody>
      </p:sp>
      <p:sp>
        <p:nvSpPr>
          <p:cNvPr id="4" name="Text Box 19"/>
          <p:cNvSpPr txBox="1">
            <a:spLocks noChangeArrowheads="1"/>
          </p:cNvSpPr>
          <p:nvPr/>
        </p:nvSpPr>
        <p:spPr bwMode="auto">
          <a:xfrm>
            <a:off x="0" y="1295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dirty="0" smtClean="0">
              <a:solidFill>
                <a:prstClr val="black"/>
              </a:solidFill>
              <a:latin typeface="Times New Roman" panose="02020603050405020304" pitchFamily="18" charset="0"/>
              <a:cs typeface="Arial" panose="020B0604020202020204" pitchFamily="34" charset="0"/>
            </a:endParaRPr>
          </a:p>
        </p:txBody>
      </p:sp>
      <p:sp>
        <p:nvSpPr>
          <p:cNvPr id="5" name="Text Box 8" descr="Water droplets"/>
          <p:cNvSpPr txBox="1">
            <a:spLocks noChangeArrowheads="1"/>
          </p:cNvSpPr>
          <p:nvPr/>
        </p:nvSpPr>
        <p:spPr bwMode="auto">
          <a:xfrm>
            <a:off x="0" y="2209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b</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nghiệm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chứng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tỏ</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tồn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tạo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suất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quyển</a:t>
            </a:r>
            <a:r>
              <a:rPr lang="en-US" altLang="en-US" sz="2800" b="1" dirty="0" smtClean="0">
                <a:solidFill>
                  <a:srgbClr val="FF0000"/>
                </a:solidFill>
                <a:latin typeface="Times New Roman" panose="02020603050405020304" pitchFamily="18" charset="0"/>
                <a:cs typeface="Times New Roman" panose="02020603050405020304" pitchFamily="18" charset="0"/>
              </a:rPr>
              <a:t>:</a:t>
            </a:r>
          </a:p>
        </p:txBody>
      </p:sp>
      <p:sp>
        <p:nvSpPr>
          <p:cNvPr id="6" name="Text Box 8" descr="Water droplets"/>
          <p:cNvSpPr txBox="1">
            <a:spLocks noChangeArrowheads="1"/>
          </p:cNvSpPr>
          <p:nvPr/>
        </p:nvSpPr>
        <p:spPr bwMode="auto">
          <a:xfrm>
            <a:off x="152400" y="26670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smtClean="0">
                <a:solidFill>
                  <a:prstClr val="black"/>
                </a:solidFill>
                <a:latin typeface="Times New Roman" panose="02020603050405020304" pitchFamily="18" charset="0"/>
                <a:cs typeface="Times New Roman" panose="02020603050405020304" pitchFamily="18" charset="0"/>
              </a:rPr>
              <a:t>Thí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nghiêm</a:t>
            </a:r>
            <a:r>
              <a:rPr lang="en-US" altLang="en-US" sz="2800" dirty="0" smtClean="0">
                <a:solidFill>
                  <a:prstClr val="black"/>
                </a:solidFill>
                <a:latin typeface="Times New Roman" panose="02020603050405020304" pitchFamily="18" charset="0"/>
                <a:cs typeface="Times New Roman" panose="02020603050405020304" pitchFamily="18" charset="0"/>
              </a:rPr>
              <a:t> 3: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16.6 </a:t>
            </a:r>
            <a:r>
              <a:rPr lang="en-US" altLang="en-US" sz="2800" dirty="0" err="1" smtClean="0">
                <a:solidFill>
                  <a:prstClr val="black"/>
                </a:solidFill>
                <a:latin typeface="Times New Roman" panose="02020603050405020304" pitchFamily="18" charset="0"/>
                <a:cs typeface="Times New Roman" panose="02020603050405020304" pitchFamily="18" charset="0"/>
              </a:rPr>
              <a:t>và</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16.7</a:t>
            </a:r>
          </a:p>
        </p:txBody>
      </p:sp>
      <p:sp>
        <p:nvSpPr>
          <p:cNvPr id="7" name="Text Box 3"/>
          <p:cNvSpPr txBox="1">
            <a:spLocks noChangeArrowheads="1"/>
          </p:cNvSpPr>
          <p:nvPr/>
        </p:nvSpPr>
        <p:spPr bwMode="auto">
          <a:xfrm>
            <a:off x="0" y="5029200"/>
            <a:ext cx="944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smtClean="0">
                <a:solidFill>
                  <a:srgbClr val="9900CC"/>
                </a:solidFill>
                <a:latin typeface="Times New Roman" pitchFamily="18" charset="0"/>
                <a:cs typeface="Times New Roman" pitchFamily="18" charset="0"/>
              </a:rPr>
              <a:t>Khi lộn ngược một cốc nước đầy được đậy kín bằng một tờ giấy không thấm nước thì nước có chảy ra ngoài không?</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144861"/>
            <a:ext cx="2666999" cy="198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562600" y="4267200"/>
            <a:ext cx="76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smtClean="0">
                <a:solidFill>
                  <a:srgbClr val="FF0000"/>
                </a:solidFill>
                <a:latin typeface="Times New Roman" panose="020206030504050203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29" presetClass="entr" presetSubtype="0" fill="hold" grpId="0" nodeType="afterEffect">
                                  <p:stCondLst>
                                    <p:cond delay="0"/>
                                  </p:stCondLst>
                                  <p:iterate type="wd">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2"/>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0 mẫu hình nền powerpoint pastel đầy sắc màu và tươi tắn"/>
          <p:cNvPicPr>
            <a:picLocks noChangeAspect="1" noChangeArrowheads="1"/>
          </p:cNvPicPr>
          <p:nvPr/>
        </p:nvPicPr>
        <p:blipFill>
          <a:blip r:embed="rId2"/>
          <a:srcRect/>
          <a:stretch>
            <a:fillRect/>
          </a:stretch>
        </p:blipFill>
        <p:spPr bwMode="auto">
          <a:xfrm>
            <a:off x="0" y="-381000"/>
            <a:ext cx="9144000" cy="6858000"/>
          </a:xfrm>
          <a:prstGeom prst="rect">
            <a:avLst/>
          </a:prstGeom>
          <a:noFill/>
        </p:spPr>
      </p:pic>
      <p:sp>
        <p:nvSpPr>
          <p:cNvPr id="3" name="Text Box 3"/>
          <p:cNvSpPr txBox="1">
            <a:spLocks noChangeArrowheads="1"/>
          </p:cNvSpPr>
          <p:nvPr/>
        </p:nvSpPr>
        <p:spPr bwMode="auto">
          <a:xfrm>
            <a:off x="0" y="0"/>
            <a:ext cx="8113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b="1" dirty="0" smtClean="0">
                <a:solidFill>
                  <a:srgbClr val="CC0000"/>
                </a:solidFill>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Giải</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thích</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hiện</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tượng</a:t>
            </a:r>
            <a:r>
              <a:rPr lang="en-US" altLang="vi-VN" b="1" dirty="0">
                <a:latin typeface="Times New Roman" panose="02020603050405020304" pitchFamily="18" charset="0"/>
                <a:cs typeface="Arial" panose="020B0604020202020204" pitchFamily="34" charset="0"/>
              </a:rPr>
              <a:t>:</a:t>
            </a:r>
            <a:endParaRPr lang="en-US" altLang="vi-VN" b="1" dirty="0" smtClean="0">
              <a:latin typeface="Times New Roman" panose="02020603050405020304" pitchFamily="18" charset="0"/>
              <a:cs typeface="Arial" panose="020B0604020202020204" pitchFamily="34" charset="0"/>
            </a:endParaRPr>
          </a:p>
        </p:txBody>
      </p:sp>
      <p:pic>
        <p:nvPicPr>
          <p:cNvPr id="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
            <a:ext cx="3733800" cy="24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29718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5050"/>
              </a:buClr>
              <a:buFont typeface="Wingdings" panose="05000000000000000000" pitchFamily="2" charset="2"/>
              <a:buNone/>
            </a:pPr>
            <a:r>
              <a:rPr lang="pl-PL" sz="2800" b="1" smtClean="0">
                <a:latin typeface="Times New Roman" pitchFamily="18" charset="0"/>
                <a:ea typeface="Calibri" panose="020F0502020204030204" pitchFamily="34" charset="0"/>
                <a:cs typeface="Times New Roman" pitchFamily="18" charset="0"/>
              </a:rPr>
              <a:t>Do </a:t>
            </a:r>
            <a:r>
              <a:rPr lang="pl-PL" sz="2800" b="1" dirty="0">
                <a:latin typeface="Times New Roman" pitchFamily="18" charset="0"/>
                <a:ea typeface="Calibri" panose="020F0502020204030204" pitchFamily="34" charset="0"/>
                <a:cs typeface="Times New Roman" pitchFamily="18" charset="0"/>
              </a:rPr>
              <a:t>áp suất khí quyển bên ngoài cốc tác dụng lên tấm nylon lớn hơn áp suất của nước bên trong cốc tác dụng lên tấm nylon. </a:t>
            </a:r>
            <a:endParaRPr lang="en-US" altLang="vi-VN" sz="2800" b="1" dirty="0" smtClean="0">
              <a:latin typeface="Times New Roman" pitchFamily="18" charset="0"/>
              <a:cs typeface="Times New Roman" pitchFamily="18" charset="0"/>
            </a:endParaRPr>
          </a:p>
        </p:txBody>
      </p:sp>
      <p:sp>
        <p:nvSpPr>
          <p:cNvPr id="7" name="Text Box 8" descr="Water droplets"/>
          <p:cNvSpPr txBox="1">
            <a:spLocks noChangeArrowheads="1"/>
          </p:cNvSpPr>
          <p:nvPr/>
        </p:nvSpPr>
        <p:spPr bwMode="auto">
          <a:xfrm>
            <a:off x="0" y="42672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prstClr val="black"/>
                </a:solidFill>
                <a:latin typeface="Times New Roman" panose="02020603050405020304" pitchFamily="18" charset="0"/>
                <a:cs typeface="Times New Roman" panose="02020603050405020304" pitchFamily="18" charset="0"/>
              </a:rPr>
              <a:t>Thí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nghiêm</a:t>
            </a:r>
            <a:r>
              <a:rPr lang="en-US" altLang="en-US" sz="2800" b="1" dirty="0" smtClean="0">
                <a:solidFill>
                  <a:prstClr val="black"/>
                </a:solidFill>
                <a:latin typeface="Times New Roman" panose="02020603050405020304" pitchFamily="18" charset="0"/>
                <a:cs typeface="Times New Roman" panose="02020603050405020304" pitchFamily="18" charset="0"/>
              </a:rPr>
              <a:t> 3: </a:t>
            </a:r>
            <a:r>
              <a:rPr lang="en-US" altLang="en-US" sz="2800" b="1" dirty="0" err="1" smtClean="0">
                <a:solidFill>
                  <a:prstClr val="black"/>
                </a:solidFill>
                <a:latin typeface="Times New Roman" panose="02020603050405020304" pitchFamily="18" charset="0"/>
                <a:cs typeface="Times New Roman" panose="02020603050405020304" pitchFamily="18" charset="0"/>
              </a:rPr>
              <a:t>Hình</a:t>
            </a:r>
            <a:r>
              <a:rPr lang="en-US" altLang="en-US" sz="2800" b="1" dirty="0" smtClean="0">
                <a:solidFill>
                  <a:prstClr val="black"/>
                </a:solidFill>
                <a:latin typeface="Times New Roman" panose="02020603050405020304" pitchFamily="18" charset="0"/>
                <a:cs typeface="Times New Roman" panose="02020603050405020304" pitchFamily="18" charset="0"/>
              </a:rPr>
              <a:t> 16.8</a:t>
            </a:r>
          </a:p>
        </p:txBody>
      </p:sp>
      <p:sp>
        <p:nvSpPr>
          <p:cNvPr id="8" name="Text Box 6"/>
          <p:cNvSpPr txBox="1">
            <a:spLocks noChangeArrowheads="1"/>
          </p:cNvSpPr>
          <p:nvPr/>
        </p:nvSpPr>
        <p:spPr bwMode="auto">
          <a:xfrm>
            <a:off x="0" y="48006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rPr>
              <a:t>+ Cắm một ống thủy tinh ngập trong nước, rồi lấy ngón tay bịt kín đầu phía trên và kéo ống ra khỏi nước.</a:t>
            </a:r>
          </a:p>
        </p:txBody>
      </p:sp>
      <p:sp>
        <p:nvSpPr>
          <p:cNvPr id="10" name="Rectangle 9"/>
          <p:cNvSpPr/>
          <p:nvPr/>
        </p:nvSpPr>
        <p:spPr>
          <a:xfrm>
            <a:off x="0" y="5791200"/>
            <a:ext cx="8368573" cy="584775"/>
          </a:xfrm>
          <a:prstGeom prst="rect">
            <a:avLst/>
          </a:prstGeom>
        </p:spPr>
        <p:txBody>
          <a:bodyPr wrap="none">
            <a:spAutoFit/>
          </a:bodyPr>
          <a:lstStyle/>
          <a:p>
            <a:r>
              <a:rPr lang="en-US" altLang="en-US" sz="3200" b="1" smtClean="0">
                <a:solidFill>
                  <a:srgbClr val="FF0000"/>
                </a:solidFill>
                <a:latin typeface="Times New Roman" panose="02020603050405020304" pitchFamily="18" charset="0"/>
              </a:rPr>
              <a:t>Nước có chảy ra khỏi ống hay không? Tại sao?</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8"/>
                                        </p:tgtEl>
                                        <p:attrNameLst>
                                          <p:attrName>fillcolor</p:attrName>
                                        </p:attrNameLst>
                                      </p:cBhvr>
                                      <p:tavLst>
                                        <p:tav tm="0">
                                          <p:val>
                                            <p:clrVal>
                                              <a:schemeClr val="accent2"/>
                                            </p:clrVal>
                                          </p:val>
                                        </p:tav>
                                        <p:tav tm="50000">
                                          <p:val>
                                            <p:clrVal>
                                              <a:schemeClr val="hlink"/>
                                            </p:clrVal>
                                          </p:val>
                                        </p:tav>
                                      </p:tavLst>
                                    </p:anim>
                                    <p:set>
                                      <p:cBhvr>
                                        <p:cTn id="2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0" y="152400"/>
            <a:ext cx="5410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mtClean="0">
                <a:solidFill>
                  <a:srgbClr val="002060"/>
                </a:solidFill>
                <a:latin typeface="Times New Roman" panose="02020603050405020304" pitchFamily="18" charset="0"/>
              </a:rPr>
              <a:t>Nước </a:t>
            </a:r>
            <a:r>
              <a:rPr lang="en-US" altLang="en-US" dirty="0" err="1">
                <a:solidFill>
                  <a:srgbClr val="002060"/>
                </a:solidFill>
                <a:latin typeface="Times New Roman" panose="02020603050405020304" pitchFamily="18" charset="0"/>
              </a:rPr>
              <a:t>không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chảy</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ra</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vì</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áp</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suất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khí</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quyển</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tác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dụng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vào</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từ</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dưới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lớn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hơn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trọng</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lượng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của</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cột</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a:t>
            </a: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3" name="Text Box 6"/>
          <p:cNvSpPr txBox="1">
            <a:spLocks noChangeArrowheads="1"/>
          </p:cNvSpPr>
          <p:nvPr/>
        </p:nvSpPr>
        <p:spPr bwMode="auto">
          <a:xfrm>
            <a:off x="0" y="2286000"/>
            <a:ext cx="52577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Vẫn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nghiêng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rgbClr val="000000"/>
                </a:solidFill>
                <a:ea typeface="Calibri" panose="020F0502020204030204" pitchFamily="34" charset="0"/>
                <a:cs typeface="Times New Roman" panose="02020603050405020304" pitchFamily="18" charset="0"/>
              </a:rPr>
              <a:t>.</a:t>
            </a:r>
            <a:endParaRPr lang="en-US" altLang="en-US" dirty="0">
              <a:solidFill>
                <a:srgbClr val="0000CC"/>
              </a:solidFill>
              <a:latin typeface="Times New Roman" panose="02020603050405020304" pitchFamily="18" charset="0"/>
            </a:endParaRPr>
          </a:p>
        </p:txBody>
      </p:sp>
      <p:sp>
        <p:nvSpPr>
          <p:cNvPr id="14" name="Text Box 7"/>
          <p:cNvSpPr txBox="1">
            <a:spLocks noChangeArrowheads="1"/>
          </p:cNvSpPr>
          <p:nvPr/>
        </p:nvSpPr>
        <p:spPr bwMode="auto">
          <a:xfrm>
            <a:off x="0" y="3810000"/>
            <a:ext cx="536257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smtClean="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Nước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chảy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ra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hay </a:t>
            </a:r>
            <a:r>
              <a:rPr lang="en-US" altLang="en-US" dirty="0" err="1">
                <a:solidFill>
                  <a:srgbClr val="FF0000"/>
                </a:solidFill>
                <a:latin typeface="Times New Roman" panose="02020603050405020304" pitchFamily="18" charset="0"/>
              </a:rPr>
              <a:t>không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Tại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sao</a:t>
            </a:r>
            <a:r>
              <a:rPr lang="en-US" altLang="en-US"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835726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1569">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53975" y="1190625"/>
            <a:ext cx="4899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vi-VN" smtClean="0">
                <a:solidFill>
                  <a:srgbClr val="0070C0"/>
                </a:solidFill>
                <a:latin typeface="Times New Roman" panose="02020603050405020304" pitchFamily="18" charset="0"/>
                <a:ea typeface="Times New Roman" panose="02020603050405020304" pitchFamily="18" charset="0"/>
              </a:rPr>
              <a:t>Do </a:t>
            </a:r>
            <a:r>
              <a:rPr lang="vi-VN" dirty="0">
                <a:solidFill>
                  <a:srgbClr val="0070C0"/>
                </a:solidFill>
                <a:latin typeface="Times New Roman" panose="02020603050405020304" pitchFamily="18" charset="0"/>
                <a:ea typeface="Times New Roman" panose="02020603050405020304" pitchFamily="18" charset="0"/>
              </a:rPr>
              <a:t>áp suất không khí bên ngoài ống tác dụng vào nước trong ống theo mọi phía đều như nhau và lớn hơn áp suất của nước bên trong ống nên nước không chảy ra khỏi ống.</a:t>
            </a:r>
            <a:endParaRPr lang="en-US" altLang="en-US" dirty="0">
              <a:solidFill>
                <a:srgbClr val="0070C0"/>
              </a:solidFill>
              <a:latin typeface="Times New Roman" panose="02020603050405020304" pitchFamily="18" charset="0"/>
            </a:endParaRP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112273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8" descr="Water droplets"/>
          <p:cNvSpPr txBox="1">
            <a:spLocks noChangeArrowheads="1"/>
          </p:cNvSpPr>
          <p:nvPr/>
        </p:nvSpPr>
        <p:spPr bwMode="auto">
          <a:xfrm>
            <a:off x="-2131" y="7938"/>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srgbClr val="0000FF"/>
                </a:solidFill>
                <a:latin typeface="Times New Roman" panose="02020603050405020304" pitchFamily="18" charset="0"/>
                <a:cs typeface="Times New Roman" panose="02020603050405020304" pitchFamily="18" charset="0"/>
              </a:rPr>
              <a:t>Trả</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lời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câu</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hỏi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Sgk</a:t>
            </a:r>
            <a:r>
              <a:rPr lang="en-US" altLang="en-US" sz="2800" b="1" dirty="0" smtClean="0">
                <a:solidFill>
                  <a:srgbClr val="0000FF"/>
                </a:solidFill>
                <a:latin typeface="Times New Roman" panose="02020603050405020304" pitchFamily="18" charset="0"/>
                <a:cs typeface="Times New Roman" panose="02020603050405020304" pitchFamily="18" charset="0"/>
              </a:rPr>
              <a:t>/</a:t>
            </a:r>
            <a:r>
              <a:rPr lang="en-US" altLang="en-US" sz="2800" b="1" dirty="0" err="1" smtClean="0">
                <a:solidFill>
                  <a:srgbClr val="0000FF"/>
                </a:solidFill>
                <a:latin typeface="Times New Roman" panose="02020603050405020304" pitchFamily="18" charset="0"/>
                <a:cs typeface="Times New Roman" panose="02020603050405020304" pitchFamily="18" charset="0"/>
              </a:rPr>
              <a:t>tr</a:t>
            </a:r>
            <a:r>
              <a:rPr lang="en-US" altLang="en-US" sz="2800" b="1" dirty="0" smtClean="0">
                <a:solidFill>
                  <a:srgbClr val="0000FF"/>
                </a:solidFill>
                <a:latin typeface="Times New Roman" panose="02020603050405020304" pitchFamily="18" charset="0"/>
                <a:cs typeface="Times New Roman" panose="02020603050405020304" pitchFamily="18" charset="0"/>
              </a:rPr>
              <a:t> 70</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457200"/>
            <a:ext cx="8991600" cy="954107"/>
          </a:xfrm>
          <a:prstGeom prst="rect">
            <a:avLst/>
          </a:prstGeom>
        </p:spPr>
        <p:txBody>
          <a:bodyPr wrap="square">
            <a:spAutoFit/>
          </a:bodyPr>
          <a:lstStyle/>
          <a:p>
            <a:pPr>
              <a:buNone/>
            </a:pPr>
            <a:r>
              <a:rPr lang="pl-PL" sz="2800" smtClean="0">
                <a:latin typeface="Times New Roman" panose="02020603050405020304" pitchFamily="18" charset="0"/>
                <a:cs typeface="Times New Roman" panose="02020603050405020304" pitchFamily="18" charset="0"/>
              </a:rPr>
              <a:t>1. </a:t>
            </a:r>
            <a:r>
              <a:rPr lang="vi-VN" sz="2800" smtClean="0">
                <a:latin typeface="Times New Roman" panose="02020603050405020304" pitchFamily="18" charset="0"/>
                <a:cs typeface="Times New Roman" panose="02020603050405020304" pitchFamily="18" charset="0"/>
              </a:rPr>
              <a:t>Hút bớt không khí trong hộp sữa bằng giấy, ta thấy vỏ hộp bị bẹp theo nhiều phía.</a:t>
            </a:r>
            <a:endParaRPr lang="vi-VN"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0" y="1295400"/>
            <a:ext cx="89916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hút bớt không khí trong hộp sữa, khi đó áp suất trong hộp sữa nhỏ hơn áp suất khí quyển bên ngoài hộp nên vỏ hộp sữa bị bẹp theo nhiều phía.</a:t>
            </a:r>
            <a:endParaRPr lang="vi-VN"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0" y="2590800"/>
            <a:ext cx="6264857" cy="523220"/>
          </a:xfrm>
          <a:prstGeom prst="rect">
            <a:avLst/>
          </a:prstGeom>
        </p:spPr>
        <p:txBody>
          <a:bodyPr wrap="none">
            <a:spAutoFit/>
          </a:bodyPr>
          <a:lstStyle/>
          <a:p>
            <a:pPr>
              <a:buNone/>
            </a:pPr>
            <a:r>
              <a:rPr lang="vi-VN" sz="2800" smtClean="0">
                <a:latin typeface="Times New Roman" panose="02020603050405020304" pitchFamily="18" charset="0"/>
                <a:cs typeface="Times New Roman" panose="02020603050405020304" pitchFamily="18" charset="0"/>
              </a:rPr>
              <a:t>- Gói bim bim phồng to, khi bóc ra bị xẹp.</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0" y="3048000"/>
            <a:ext cx="91440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bóc gói bim bim không khí thoát ra ngoài dẫn tới áp suất không khí bên ngoài lớn hơn áp suất không khí trong gói bim bim nên gói bim bim bị xẹp theo nhiều phía.</a:t>
            </a:r>
            <a:endParaRPr lang="vi-VN"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0" y="4343400"/>
            <a:ext cx="8991600" cy="523220"/>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2.Áp suất tác dụng lên mặt hồ là áp suất khí quyển.</a:t>
            </a:r>
            <a:endParaRPr lang="vi-VN"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0" y="4800600"/>
            <a:ext cx="9144000" cy="954107"/>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 Áp suất tác dụng lên đáy hồ là áp suất khí quyển và áp suất chất lỏng.</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019697"/>
      </p:ext>
    </p:extLst>
  </p:cSld>
  <p:clrMapOvr>
    <a:masterClrMapping/>
  </p:clrMapOvr>
  <p:transition spd="slow">
    <p:split orient="vert"/>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plus(in)">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紫色讲演稿PPT背景图片-【小学教学设计网】为您实现轻松教学-WWW.XXJXSJ.CN"/>
          <p:cNvPicPr>
            <a:picLocks noChangeAspect="1" noChangeArrowheads="1"/>
          </p:cNvPicPr>
          <p:nvPr/>
        </p:nvPicPr>
        <p:blipFill>
          <a:blip r:embed="rId3"/>
          <a:srcRect/>
          <a:stretch>
            <a:fillRect/>
          </a:stretch>
        </p:blipFill>
        <p:spPr bwMode="auto">
          <a:xfrm>
            <a:off x="0" y="2"/>
            <a:ext cx="9144000" cy="6849177"/>
          </a:xfrm>
          <a:prstGeom prst="rect">
            <a:avLst/>
          </a:prstGeom>
          <a:noFill/>
        </p:spPr>
      </p:pic>
      <p:sp>
        <p:nvSpPr>
          <p:cNvPr id="5" name="Rectangle 4"/>
          <p:cNvSpPr/>
          <p:nvPr/>
        </p:nvSpPr>
        <p:spPr>
          <a:xfrm>
            <a:off x="0" y="152400"/>
            <a:ext cx="9144000" cy="3139321"/>
          </a:xfrm>
          <a:prstGeom prst="rect">
            <a:avLst/>
          </a:prstGeom>
        </p:spPr>
        <p:txBody>
          <a:bodyPr wrap="square" lIns="91438" tIns="45720" rIns="91438" bIns="45720">
            <a:spAutoFit/>
          </a:bodyPr>
          <a:lstStyle/>
          <a:p>
            <a:pPr algn="ctr"/>
            <a:r>
              <a:rPr lang="vi-VN"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BÀI 1</a:t>
            </a: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6</a:t>
            </a:r>
            <a:r>
              <a:rPr lang="vi-VN"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p>
          <a:p>
            <a:pPr algn="ctr"/>
            <a:r>
              <a:rPr lang="vi-VN" sz="6600" b="1" spc="-161" dirty="0" smtClean="0">
                <a:solidFill>
                  <a:srgbClr val="FF0000"/>
                </a:solidFill>
                <a:latin typeface="Times New Roman" pitchFamily="18" charset="0"/>
                <a:cs typeface="Times New Roman" pitchFamily="18" charset="0"/>
              </a:rPr>
              <a:t>ÁP SUẤT CHẤT LỎNG</a:t>
            </a:r>
          </a:p>
          <a:p>
            <a:pPr algn="ctr"/>
            <a:r>
              <a:rPr lang="vi-VN" sz="6600" b="1" spc="-161" dirty="0" smtClean="0">
                <a:solidFill>
                  <a:srgbClr val="0070C0"/>
                </a:solidFill>
                <a:latin typeface="Times New Roman" pitchFamily="18" charset="0"/>
                <a:cs typeface="Times New Roman" pitchFamily="18" charset="0"/>
              </a:rPr>
              <a:t>ÁP SUẤT KHÍ QUYỂN</a:t>
            </a:r>
            <a:endParaRPr lang="en-US" sz="6600" b="1" spc="-161" dirty="0">
              <a:solidFill>
                <a:srgbClr val="0070C0"/>
              </a:solidFill>
              <a:latin typeface="Times New Roman" pitchFamily="18" charset="0"/>
              <a:cs typeface="Times New Roman" pitchFamily="18" charset="0"/>
            </a:endParaRPr>
          </a:p>
        </p:txBody>
      </p:sp>
      <p:pic>
        <p:nvPicPr>
          <p:cNvPr id="4" name="Picture 22" descr="Book-09"/>
          <p:cNvPicPr>
            <a:picLocks noChangeAspect="1" noChangeArrowheads="1" noCrop="1"/>
          </p:cNvPicPr>
          <p:nvPr/>
        </p:nvPicPr>
        <p:blipFill>
          <a:blip r:embed="rId4"/>
          <a:srcRect/>
          <a:stretch>
            <a:fillRect/>
          </a:stretch>
        </p:blipFill>
        <p:spPr bwMode="auto">
          <a:xfrm>
            <a:off x="7772400" y="5486400"/>
            <a:ext cx="1371600" cy="1524000"/>
          </a:xfrm>
          <a:prstGeom prst="rect">
            <a:avLst/>
          </a:prstGeom>
          <a:noFill/>
          <a:ln w="9525">
            <a:noFill/>
            <a:miter lim="800000"/>
            <a:headEnd/>
            <a:tailEnd/>
          </a:ln>
        </p:spPr>
      </p:pic>
      <p:pic>
        <p:nvPicPr>
          <p:cNvPr id="6" name="Picture 2" descr="Lý thuyết. Áp suất chất lỏng - Bình thông nhau | SGK Vật lí lớp 8">
            <a:extLst>
              <a:ext uri="{FF2B5EF4-FFF2-40B4-BE49-F238E27FC236}">
                <a16:creationId xmlns:a16="http://schemas.microsoft.com/office/drawing/2014/main" xmlns="" id="{B269B17F-FC16-4833-BE99-E11F3A70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91721"/>
            <a:ext cx="9144001" cy="3557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200" y="76200"/>
            <a:ext cx="891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srgbClr val="FF0000"/>
                </a:solidFill>
                <a:latin typeface="Times New Roman" panose="02020603050405020304" pitchFamily="18" charset="0"/>
                <a:cs typeface="Arial" panose="020B0604020202020204" pitchFamily="34" charset="0"/>
              </a:rPr>
              <a:t>2.Một </a:t>
            </a:r>
            <a:r>
              <a:rPr lang="en-US" altLang="en-US" sz="3000" b="1" dirty="0" err="1" smtClean="0">
                <a:solidFill>
                  <a:srgbClr val="FF0000"/>
                </a:solidFill>
                <a:latin typeface="Times New Roman" panose="02020603050405020304" pitchFamily="18" charset="0"/>
                <a:cs typeface="Arial" panose="020B0604020202020204" pitchFamily="34" charset="0"/>
              </a:rPr>
              <a:t>số</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ảnh</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hưởng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và</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ứng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dụng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của</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áp</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suất</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không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
        <p:nvSpPr>
          <p:cNvPr id="3" name="Text Placeholder 3">
            <a:extLst>
              <a:ext uri="{FF2B5EF4-FFF2-40B4-BE49-F238E27FC236}">
                <a16:creationId xmlns:a16="http://schemas.microsoft.com/office/drawing/2014/main" xmlns="" id="{1BCDD9B4-6D36-4F26-B9C6-7481993B0275}"/>
              </a:ext>
            </a:extLst>
          </p:cNvPr>
          <p:cNvSpPr txBox="1">
            <a:spLocks/>
          </p:cNvSpPr>
          <p:nvPr/>
        </p:nvSpPr>
        <p:spPr>
          <a:xfrm>
            <a:off x="97971" y="990600"/>
            <a:ext cx="8893629" cy="457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2800" dirty="0" smtClean="0">
                <a:latin typeface="Times New Roman" panose="02020603050405020304" pitchFamily="18" charset="0"/>
                <a:ea typeface="Arial" panose="020B0604020202020204" pitchFamily="34" charset="0"/>
              </a:rPr>
              <a:t>H</a:t>
            </a:r>
            <a:r>
              <a:rPr lang="en-US" sz="2800" dirty="0" err="1" smtClean="0">
                <a:latin typeface="Times New Roman" panose="02020603050405020304" pitchFamily="18" charset="0"/>
                <a:ea typeface="Arial" panose="020B0604020202020204" pitchFamily="34" charset="0"/>
              </a:rPr>
              <a:t>oạt</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động</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cặp</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đôi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Calibri" panose="020F0502020204030204" pitchFamily="34" charset="0"/>
              </a:rPr>
              <a:t>quan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sát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hình</a:t>
            </a:r>
            <a:r>
              <a:rPr lang="vi-VN" sz="2800" dirty="0" smtClean="0">
                <a:latin typeface="Arial" panose="020B0604020202020204" pitchFamily="34"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16.9, </a:t>
            </a:r>
            <a:r>
              <a:rPr lang="vi-VN" sz="2800" dirty="0" smtClean="0">
                <a:latin typeface="Times New Roman" panose="02020603050405020304" pitchFamily="18" charset="0"/>
                <a:ea typeface="Calibri" panose="020F0502020204030204" pitchFamily="34" charset="0"/>
              </a:rPr>
              <a:t>10, 11, 12 </a:t>
            </a:r>
            <a:r>
              <a:rPr lang="en-US" sz="2800" dirty="0" err="1" smtClean="0">
                <a:latin typeface="Times New Roman" panose="02020603050405020304" pitchFamily="18" charset="0"/>
                <a:ea typeface="Arial" panose="020B0604020202020204" pitchFamily="34" charset="0"/>
              </a:rPr>
              <a:t>Trả</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lời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các</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câu</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hỏi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sau</a:t>
            </a:r>
            <a:r>
              <a:rPr lang="en-US" sz="2800" dirty="0" smtClean="0">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xmlns="" id="{8792AB52-1F3A-213A-0397-33335336CBD9}"/>
              </a:ext>
            </a:extLst>
          </p:cNvPr>
          <p:cNvPicPr>
            <a:picLocks noChangeAspect="1"/>
          </p:cNvPicPr>
          <p:nvPr/>
        </p:nvPicPr>
        <p:blipFill>
          <a:blip r:embed="rId2"/>
          <a:stretch>
            <a:fillRect/>
          </a:stretch>
        </p:blipFill>
        <p:spPr>
          <a:xfrm>
            <a:off x="105292" y="2021172"/>
            <a:ext cx="2746779" cy="3517040"/>
          </a:xfrm>
          <a:prstGeom prst="rect">
            <a:avLst/>
          </a:prstGeom>
        </p:spPr>
      </p:pic>
      <p:pic>
        <p:nvPicPr>
          <p:cNvPr id="5" name="Picture 4">
            <a:extLst>
              <a:ext uri="{FF2B5EF4-FFF2-40B4-BE49-F238E27FC236}">
                <a16:creationId xmlns:a16="http://schemas.microsoft.com/office/drawing/2014/main" xmlns="" id="{AFC9CB5A-5640-5478-AD5E-2D08F81B93BC}"/>
              </a:ext>
            </a:extLst>
          </p:cNvPr>
          <p:cNvPicPr>
            <a:picLocks noChangeAspect="1"/>
          </p:cNvPicPr>
          <p:nvPr/>
        </p:nvPicPr>
        <p:blipFill>
          <a:blip r:embed="rId3"/>
          <a:stretch>
            <a:fillRect/>
          </a:stretch>
        </p:blipFill>
        <p:spPr>
          <a:xfrm>
            <a:off x="3352800" y="1600200"/>
            <a:ext cx="3239184" cy="3173642"/>
          </a:xfrm>
          <a:prstGeom prst="rect">
            <a:avLst/>
          </a:prstGeom>
        </p:spPr>
      </p:pic>
      <p:pic>
        <p:nvPicPr>
          <p:cNvPr id="6" name="Picture 5">
            <a:extLst>
              <a:ext uri="{FF2B5EF4-FFF2-40B4-BE49-F238E27FC236}">
                <a16:creationId xmlns:a16="http://schemas.microsoft.com/office/drawing/2014/main" xmlns="" id="{10EAE22F-76EA-0B0A-4011-EFEAAE656D89}"/>
              </a:ext>
            </a:extLst>
          </p:cNvPr>
          <p:cNvPicPr>
            <a:picLocks noChangeAspect="1"/>
          </p:cNvPicPr>
          <p:nvPr/>
        </p:nvPicPr>
        <p:blipFill>
          <a:blip r:embed="rId4"/>
          <a:stretch>
            <a:fillRect/>
          </a:stretch>
        </p:blipFill>
        <p:spPr>
          <a:xfrm>
            <a:off x="6545000" y="1837316"/>
            <a:ext cx="2435714" cy="4752381"/>
          </a:xfrm>
          <a:prstGeom prst="rect">
            <a:avLst/>
          </a:prstGeom>
        </p:spPr>
      </p:pic>
    </p:spTree>
    <p:extLst>
      <p:ext uri="{BB962C8B-B14F-4D97-AF65-F5344CB8AC3E}">
        <p14:creationId xmlns:p14="http://schemas.microsoft.com/office/powerpoint/2010/main" val="16512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54428" y="80036"/>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a. </a:t>
            </a:r>
            <a:r>
              <a:rPr lang="en-US" altLang="en-US" sz="2800" b="1" i="1" dirty="0" err="1" smtClean="0">
                <a:solidFill>
                  <a:prstClr val="black"/>
                </a:solidFill>
                <a:latin typeface="Times New Roman" panose="02020603050405020304" pitchFamily="18" charset="0"/>
                <a:cs typeface="Arial" panose="020B0604020202020204" pitchFamily="34" charset="0"/>
              </a:rPr>
              <a:t>Sự</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tạo</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thành</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tiếng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tai </a:t>
            </a:r>
            <a:r>
              <a:rPr lang="en-US" altLang="en-US" sz="2800" b="1" i="1" dirty="0" err="1" smtClean="0">
                <a:solidFill>
                  <a:prstClr val="black"/>
                </a:solidFill>
                <a:latin typeface="Times New Roman" panose="02020603050405020304" pitchFamily="18" charset="0"/>
                <a:cs typeface="Arial" panose="020B0604020202020204" pitchFamily="34" charset="0"/>
              </a:rPr>
              <a:t>khi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thay</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đổi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ngột</a:t>
            </a:r>
            <a:endParaRPr lang="en-US" altLang="en-US" sz="2800" b="1" i="1" dirty="0" smtClean="0">
              <a:solidFill>
                <a:prstClr val="black"/>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22007" y="914400"/>
            <a:ext cx="89913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Em </a:t>
            </a:r>
            <a:r>
              <a:rPr lang="vi-VN" sz="2800" dirty="0">
                <a:solidFill>
                  <a:srgbClr val="FF0000"/>
                </a:solidFill>
                <a:latin typeface="Times New Roman" panose="02020603050405020304" pitchFamily="18" charset="0"/>
                <a:ea typeface="Calibri" panose="020F0502020204030204" pitchFamily="34" charset="0"/>
              </a:rPr>
              <a:t>hãy tìm ví dụ và mô tả hiện tượng trong thực tế về sự tạo thành tiếng động trong tai khi thay đổi áp suất đột </a:t>
            </a:r>
            <a:r>
              <a:rPr lang="vi-VN" sz="2800" dirty="0" smtClean="0">
                <a:solidFill>
                  <a:srgbClr val="FF0000"/>
                </a:solidFill>
                <a:latin typeface="Times New Roman" panose="02020603050405020304" pitchFamily="18" charset="0"/>
                <a:ea typeface="Calibri" panose="020F0502020204030204" pitchFamily="34" charset="0"/>
              </a:rPr>
              <a:t>ngột.</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6" name="Rectangle 5"/>
          <p:cNvSpPr/>
          <p:nvPr/>
        </p:nvSpPr>
        <p:spPr>
          <a:xfrm>
            <a:off x="0" y="1752600"/>
            <a:ext cx="8991600" cy="1384995"/>
          </a:xfrm>
          <a:prstGeom prst="rect">
            <a:avLst/>
          </a:prstGeom>
        </p:spPr>
        <p:txBody>
          <a:bodyPr wrap="square">
            <a:spAutoFit/>
          </a:bodyPr>
          <a:lstStyle/>
          <a:p>
            <a:pPr marL="30480" marR="30480" algn="just">
              <a:spcAft>
                <a:spcPts val="0"/>
              </a:spcAft>
              <a:buNone/>
            </a:pPr>
            <a:r>
              <a:rPr lang="de-DE" dirty="0" smtClean="0">
                <a:solidFill>
                  <a:srgbClr val="0000FF"/>
                </a:solidFill>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Times New Roman" panose="02020603050405020304" pitchFamily="18" charset="0"/>
              </a:rPr>
              <a:t>Ví dụ như khi đi xe ô tô hoặc xe máy khi phóng nhanh, hay khi thang máy lên hoặc đi xuống đều gây nên tiếng động trong tai hoặc triệu chứng ù tai.</a:t>
            </a:r>
            <a:endParaRPr lang="vi-VN" sz="2800" dirty="0">
              <a:latin typeface="Times New Roman" panose="02020603050405020304" pitchFamily="18" charset="0"/>
              <a:ea typeface="Times New Roman" panose="02020603050405020304" pitchFamily="18" charset="0"/>
            </a:endParaRPr>
          </a:p>
        </p:txBody>
      </p:sp>
      <p:sp>
        <p:nvSpPr>
          <p:cNvPr id="7" name="Rectangle 6"/>
          <p:cNvSpPr/>
          <p:nvPr/>
        </p:nvSpPr>
        <p:spPr>
          <a:xfrm>
            <a:off x="54428" y="3137595"/>
            <a:ext cx="5334000" cy="3108543"/>
          </a:xfrm>
          <a:prstGeom prst="rect">
            <a:avLst/>
          </a:prstGeom>
        </p:spPr>
        <p:txBody>
          <a:bodyPr wrap="square">
            <a:spAutoFit/>
          </a:bodyPr>
          <a:lstStyle/>
          <a:p>
            <a:pPr marL="30480" marR="30480" algn="just">
              <a:spcAft>
                <a:spcPts val="0"/>
              </a:spcAft>
              <a:buNone/>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Giải thích: Khi áp suất thay đổi đột ngột thì vòi tai thường không phản ứng kịp làm mất cân bằng áp suất hai bên màng nhĩ, khiến màng nhĩ bị đẩy về phía có áp suất nhỏ hơn, gây nên tiếng động trong tai hoặc triệu chứng ù tai.</a:t>
            </a:r>
            <a:endParaRPr lang="vi-VN" sz="28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9479E3A-66D5-2F93-212D-CD095E42B490}"/>
              </a:ext>
            </a:extLst>
          </p:cNvPr>
          <p:cNvPicPr>
            <a:picLocks noChangeAspect="1"/>
          </p:cNvPicPr>
          <p:nvPr/>
        </p:nvPicPr>
        <p:blipFill rotWithShape="1">
          <a:blip r:embed="rId2"/>
          <a:srcRect b="16593"/>
          <a:stretch/>
        </p:blipFill>
        <p:spPr>
          <a:xfrm>
            <a:off x="5323114" y="2743200"/>
            <a:ext cx="3668486" cy="3727702"/>
          </a:xfrm>
          <a:prstGeom prst="rect">
            <a:avLst/>
          </a:prstGeom>
        </p:spPr>
      </p:pic>
    </p:spTree>
    <p:extLst>
      <p:ext uri="{BB962C8B-B14F-4D97-AF65-F5344CB8AC3E}">
        <p14:creationId xmlns:p14="http://schemas.microsoft.com/office/powerpoint/2010/main" val="1871675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randombar(horizontal)">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5"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0" y="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b. </a:t>
            </a:r>
            <a:r>
              <a:rPr lang="en-US" altLang="en-US" sz="2800" b="1" i="1" dirty="0" err="1" smtClean="0">
                <a:solidFill>
                  <a:prstClr val="black"/>
                </a:solidFill>
                <a:latin typeface="Times New Roman" panose="02020603050405020304" pitchFamily="18" charset="0"/>
                <a:cs typeface="Arial" panose="020B0604020202020204" pitchFamily="34" charset="0"/>
              </a:rPr>
              <a:t>Một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ứng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dụng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về</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không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khí</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đời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sống</a:t>
            </a:r>
            <a:r>
              <a:rPr lang="en-US" altLang="en-US" sz="2800" b="1" i="1" dirty="0" smtClean="0">
                <a:solidFill>
                  <a:prstClr val="black"/>
                </a:solidFill>
                <a:latin typeface="Times New Roman" panose="02020603050405020304" pitchFamily="18" charset="0"/>
                <a:cs typeface="Arial" panose="020B0604020202020204" pitchFamily="34" charset="0"/>
              </a:rPr>
              <a:t>.</a:t>
            </a:r>
          </a:p>
        </p:txBody>
      </p:sp>
      <p:sp>
        <p:nvSpPr>
          <p:cNvPr id="48147" name="Text Box 19"/>
          <p:cNvSpPr txBox="1">
            <a:spLocks noChangeArrowheads="1"/>
          </p:cNvSpPr>
          <p:nvPr/>
        </p:nvSpPr>
        <p:spPr bwMode="auto">
          <a:xfrm>
            <a:off x="228600" y="457200"/>
            <a:ext cx="5562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Tìm thêm ví dụ về giác mút trong thực tế và giải thích hoạt động của </a:t>
            </a:r>
            <a:r>
              <a:rPr lang="vi-VN" sz="2800" dirty="0" smtClean="0">
                <a:solidFill>
                  <a:srgbClr val="FF0000"/>
                </a:solidFill>
                <a:latin typeface="Times New Roman" panose="02020603050405020304" pitchFamily="18" charset="0"/>
                <a:ea typeface="Calibri" panose="020F0502020204030204" pitchFamily="34" charset="0"/>
              </a:rPr>
              <a:t>nó</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152400" y="1371600"/>
            <a:ext cx="6589051" cy="9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Aft>
                <a:spcPts val="0"/>
              </a:spcAft>
              <a:buNone/>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Hình 16.10 là loại giác mút đơn giản (móc treo tường). </a:t>
            </a:r>
            <a:endParaRPr lang="vi-VN" sz="2000" dirty="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67406" y="533400"/>
            <a:ext cx="2376594" cy="1811042"/>
          </a:xfrm>
          <a:prstGeom prst="rect">
            <a:avLst/>
          </a:prstGeom>
        </p:spPr>
      </p:pic>
      <p:sp>
        <p:nvSpPr>
          <p:cNvPr id="7" name="Text Box 19"/>
          <p:cNvSpPr txBox="1">
            <a:spLocks noChangeArrowheads="1"/>
          </p:cNvSpPr>
          <p:nvPr/>
        </p:nvSpPr>
        <p:spPr bwMode="auto">
          <a:xfrm>
            <a:off x="76318" y="4495800"/>
            <a:ext cx="90676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0"/>
              </a:spcAft>
              <a:buNone/>
            </a:pPr>
            <a:r>
              <a:rPr lang="vi-VN" dirty="0">
                <a:solidFill>
                  <a:srgbClr val="000000"/>
                </a:solidFill>
                <a:latin typeface="Times New Roman" panose="02020603050405020304" pitchFamily="18" charset="0"/>
                <a:ea typeface="Calibri" panose="020F0502020204030204" pitchFamily="34" charset="0"/>
              </a:rPr>
              <a:t>Khi ta kéo núm ra, không khí tràn vào lấp đầy không gian chân không của núm, gây ra tiếng “bật” có thể nghe thấy được.</a:t>
            </a:r>
            <a:endParaRPr lang="vi-VN" dirty="0">
              <a:ea typeface="Calibri" panose="020F0502020204030204" pitchFamily="34" charset="0"/>
              <a:cs typeface="Times New Roman" panose="02020603050405020304" pitchFamily="18" charset="0"/>
            </a:endParaRPr>
          </a:p>
        </p:txBody>
      </p:sp>
      <p:sp>
        <p:nvSpPr>
          <p:cNvPr id="3" name="Rectangle 2"/>
          <p:cNvSpPr/>
          <p:nvPr/>
        </p:nvSpPr>
        <p:spPr>
          <a:xfrm>
            <a:off x="0" y="2362200"/>
            <a:ext cx="8991600" cy="2062103"/>
          </a:xfrm>
          <a:prstGeom prst="rect">
            <a:avLst/>
          </a:prstGeom>
        </p:spPr>
        <p:txBody>
          <a:bodyPr wrap="square">
            <a:spAutoFit/>
          </a:bodyPr>
          <a:lstStyle/>
          <a:p>
            <a:pPr>
              <a:spcAft>
                <a:spcPts val="0"/>
              </a:spcAft>
              <a:buNone/>
            </a:pPr>
            <a:r>
              <a:rPr lang="vi-VN" sz="3200" dirty="0">
                <a:solidFill>
                  <a:srgbClr val="000000"/>
                </a:solidFill>
                <a:latin typeface="Times New Roman" pitchFamily="18" charset="0"/>
                <a:ea typeface="Calibri" panose="020F0502020204030204" pitchFamily="34" charset="0"/>
                <a:cs typeface="Times New Roman" pitchFamily="18" charset="0"/>
              </a:rPr>
              <a:t>Giải thích: Khi ấn phễu của giác mút sát vào mặt kính hoặc tường phẳng làm cho áp suất không khí còn lại bên trog mú nhỏ hơn áp suất khí quyển bên ngoài giúp giác mút bám chắc vào kính hoặc tường.</a:t>
            </a:r>
            <a:endParaRPr lang="vi-VN" sz="32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913388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47"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886" y="0"/>
            <a:ext cx="9144000" cy="954107"/>
          </a:xfrm>
          <a:prstGeom prst="rect">
            <a:avLst/>
          </a:prstGeom>
          <a:noFill/>
        </p:spPr>
        <p:txBody>
          <a:bodyPr wrap="square" rtlCol="0">
            <a:spAutoFit/>
          </a:bodyPr>
          <a:lstStyle/>
          <a:p>
            <a:r>
              <a:rPr lang="vi-VN" sz="2800" dirty="0" smtClean="0">
                <a:solidFill>
                  <a:srgbClr val="FF0000"/>
                </a:solidFill>
                <a:latin typeface="Times New Roman" pitchFamily="18" charset="0"/>
                <a:ea typeface="Calibri" panose="020F0502020204030204" pitchFamily="34" charset="0"/>
                <a:cs typeface="Times New Roman" pitchFamily="18" charset="0"/>
              </a:rPr>
              <a:t>? Hãy </a:t>
            </a:r>
            <a:r>
              <a:rPr lang="vi-VN" sz="2800" dirty="0">
                <a:solidFill>
                  <a:srgbClr val="FF0000"/>
                </a:solidFill>
                <a:latin typeface="Times New Roman" pitchFamily="18" charset="0"/>
                <a:ea typeface="Calibri" panose="020F0502020204030204" pitchFamily="34" charset="0"/>
                <a:cs typeface="Times New Roman" pitchFamily="18" charset="0"/>
              </a:rPr>
              <a:t>tìm trong thực tế những dụng cụ hoạt động theo nguyên lí của bình xịt. Cho biết chúng được sử dụng vào công việc </a:t>
            </a:r>
            <a:r>
              <a:rPr lang="vi-VN" sz="2800" dirty="0" smtClean="0">
                <a:solidFill>
                  <a:srgbClr val="FF0000"/>
                </a:solidFill>
                <a:latin typeface="Times New Roman" pitchFamily="18" charset="0"/>
                <a:ea typeface="Calibri" panose="020F0502020204030204" pitchFamily="34" charset="0"/>
                <a:cs typeface="Times New Roman" pitchFamily="18" charset="0"/>
              </a:rPr>
              <a:t>gì.</a:t>
            </a:r>
            <a:endParaRPr lang="vi-VN" sz="2800"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4495800" y="956166"/>
            <a:ext cx="3384085" cy="2133600"/>
          </a:xfrm>
          <a:prstGeom prst="rect">
            <a:avLst/>
          </a:prstGeom>
        </p:spPr>
      </p:pic>
      <p:sp>
        <p:nvSpPr>
          <p:cNvPr id="10" name="TextBox 9"/>
          <p:cNvSpPr txBox="1"/>
          <p:nvPr/>
        </p:nvSpPr>
        <p:spPr>
          <a:xfrm>
            <a:off x="4191000" y="2981980"/>
            <a:ext cx="5029200" cy="523220"/>
          </a:xfrm>
          <a:prstGeom prst="rect">
            <a:avLst/>
          </a:prstGeom>
          <a:noFill/>
        </p:spPr>
        <p:txBody>
          <a:bodyPr wrap="square" rtlCol="0">
            <a:spAutoFit/>
          </a:bodyPr>
          <a:lstStyle/>
          <a:p>
            <a:r>
              <a:rPr lang="vi-VN" sz="2800" dirty="0" smtClean="0">
                <a:latin typeface="Times New Roman" pitchFamily="18" charset="0"/>
                <a:ea typeface="Calibri" panose="020F0502020204030204" pitchFamily="34" charset="0"/>
                <a:cs typeface="Times New Roman" pitchFamily="18" charset="0"/>
              </a:rPr>
              <a:t>Bình xịt mũi, xịt họng, hen xuyễn</a:t>
            </a:r>
            <a:endParaRPr lang="vi-VN" sz="280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0" y="956166"/>
            <a:ext cx="3537699" cy="2675082"/>
          </a:xfrm>
          <a:prstGeom prst="rect">
            <a:avLst/>
          </a:prstGeom>
        </p:spPr>
      </p:pic>
      <p:sp>
        <p:nvSpPr>
          <p:cNvPr id="6" name="Rectangle 5"/>
          <p:cNvSpPr/>
          <p:nvPr/>
        </p:nvSpPr>
        <p:spPr>
          <a:xfrm>
            <a:off x="10886" y="3533321"/>
            <a:ext cx="4104009" cy="553357"/>
          </a:xfrm>
          <a:prstGeom prst="rect">
            <a:avLst/>
          </a:prstGeom>
        </p:spPr>
        <p:txBody>
          <a:bodyPr wrap="none">
            <a:spAutoFit/>
          </a:bodyPr>
          <a:lstStyle/>
          <a:p>
            <a:pPr>
              <a:lnSpc>
                <a:spcPct val="107000"/>
              </a:lnSpc>
              <a:spcAft>
                <a:spcPts val="0"/>
              </a:spcAft>
            </a:pPr>
            <a:r>
              <a:rPr lang="vi-VN" sz="2800" dirty="0" smtClean="0">
                <a:solidFill>
                  <a:srgbClr val="000000"/>
                </a:solidFill>
                <a:latin typeface="Times New Roman" pitchFamily="18" charset="0"/>
                <a:ea typeface="Calibri" panose="020F0502020204030204" pitchFamily="34" charset="0"/>
                <a:cs typeface="Times New Roman" pitchFamily="18" charset="0"/>
              </a:rPr>
              <a:t>Các loại bình xịt tưới nước</a:t>
            </a:r>
            <a:r>
              <a:rPr lang="vi-VN" dirty="0" smtClean="0">
                <a:solidFill>
                  <a:srgbClr val="000000"/>
                </a:solidFill>
                <a:ea typeface="Calibri" panose="020F0502020204030204" pitchFamily="34" charset="0"/>
                <a:cs typeface="Times New Roman" panose="02020603050405020304" pitchFamily="18" charset="0"/>
              </a:rPr>
              <a:t>.</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descr="Hãy tìm trong thực tế những dụng cụ hoạt động theo nguyên lí ">
            <a:extLst>
              <a:ext uri="{FF2B5EF4-FFF2-40B4-BE49-F238E27FC236}">
                <a16:creationId xmlns:a16="http://schemas.microsoft.com/office/drawing/2014/main" xmlns="" id="{2FF61E26-0CFE-5A2B-E3A2-46FC86B03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9" y="4086678"/>
            <a:ext cx="2470403" cy="2085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429" y="6172200"/>
            <a:ext cx="4645824" cy="523220"/>
          </a:xfrm>
          <a:prstGeom prst="rect">
            <a:avLst/>
          </a:prstGeom>
        </p:spPr>
        <p:txBody>
          <a:bodyPr wrap="none">
            <a:spAutoFit/>
          </a:bodyPr>
          <a:lstStyle/>
          <a:p>
            <a:r>
              <a:rPr lang="vi-VN" altLang="en-US" sz="2800" dirty="0">
                <a:latin typeface="Times New Roman" panose="02020603050405020304" pitchFamily="18" charset="0"/>
                <a:ea typeface="Arial" panose="020B0604020202020204" pitchFamily="34" charset="0"/>
              </a:rPr>
              <a:t>Các loại bình xịt diệt côn trùng</a:t>
            </a:r>
            <a:endParaRPr lang="en-US" sz="2800" dirty="0"/>
          </a:p>
        </p:txBody>
      </p:sp>
      <p:pic>
        <p:nvPicPr>
          <p:cNvPr id="12" name="Picture 3" descr="GÔM XỊT TÓC - KEO BẠC 320ml - 600ml | Shopee Việt Nam">
            <a:extLst>
              <a:ext uri="{FF2B5EF4-FFF2-40B4-BE49-F238E27FC236}">
                <a16:creationId xmlns:a16="http://schemas.microsoft.com/office/drawing/2014/main" xmlns="" id="{73CBF622-0408-3CCA-8EAC-E42FE2C3D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15" b="13574"/>
          <a:stretch>
            <a:fillRect/>
          </a:stretch>
        </p:blipFill>
        <p:spPr bwMode="auto">
          <a:xfrm>
            <a:off x="4844143" y="3533321"/>
            <a:ext cx="3505200" cy="213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8200" y="5710535"/>
            <a:ext cx="4572000" cy="1200329"/>
          </a:xfrm>
          <a:prstGeom prst="rect">
            <a:avLst/>
          </a:prstGeom>
        </p:spPr>
        <p:txBody>
          <a:bodyPr>
            <a:spAutoFit/>
          </a:bodyPr>
          <a:lstStyle/>
          <a:p>
            <a:r>
              <a:rPr lang="vi-VN" altLang="en-US" sz="24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sz="2400" dirty="0"/>
          </a:p>
        </p:txBody>
      </p:sp>
    </p:spTree>
    <p:extLst>
      <p:ext uri="{BB962C8B-B14F-4D97-AF65-F5344CB8AC3E}">
        <p14:creationId xmlns:p14="http://schemas.microsoft.com/office/powerpoint/2010/main" val="18905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heel(1)">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6"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59044"/>
            <a:ext cx="1981200" cy="683264"/>
          </a:xfrm>
          <a:prstGeom prst="rect">
            <a:avLst/>
          </a:prstGeom>
        </p:spPr>
        <p:txBody>
          <a:bodyPr wrap="square">
            <a:spAutoFit/>
          </a:bodyPr>
          <a:lstStyle/>
          <a:p>
            <a:pPr indent="254000">
              <a:lnSpc>
                <a:spcPct val="120000"/>
              </a:lnSpc>
              <a:spcAft>
                <a:spcPts val="600"/>
              </a:spcAft>
              <a:tabLst>
                <a:tab pos="547370" algn="l"/>
              </a:tabLst>
            </a:pPr>
            <a:r>
              <a:rPr lang="en-US" sz="3200" b="1" dirty="0" err="1" smtClean="0">
                <a:solidFill>
                  <a:srgbClr val="FF0000"/>
                </a:solidFill>
                <a:latin typeface="Times New Roman" panose="02020603050405020304" pitchFamily="18" charset="0"/>
                <a:ea typeface="Segoe UI" panose="020B0502040204020203" pitchFamily="34" charset="0"/>
              </a:rPr>
              <a:t>Kết</a:t>
            </a:r>
            <a:r>
              <a:rPr lang="en-US" sz="3200" b="1" dirty="0" smtClean="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luận</a:t>
            </a:r>
            <a:r>
              <a:rPr lang="en-US" sz="3200" b="1" dirty="0">
                <a:solidFill>
                  <a:srgbClr val="FF0000"/>
                </a:solidFill>
                <a:latin typeface="Times New Roman" panose="02020603050405020304" pitchFamily="18" charset="0"/>
                <a:ea typeface="Segoe UI" panose="020B0502040204020203" pitchFamily="34" charset="0"/>
              </a:rPr>
              <a:t> </a:t>
            </a:r>
          </a:p>
        </p:txBody>
      </p:sp>
      <p:pic>
        <p:nvPicPr>
          <p:cNvPr id="5" name="Picture 4">
            <a:extLst>
              <a:ext uri="{FF2B5EF4-FFF2-40B4-BE49-F238E27FC236}">
                <a16:creationId xmlns:a16="http://schemas.microsoft.com/office/drawing/2014/main" xmlns=""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86" y="73479"/>
            <a:ext cx="1181100" cy="971550"/>
          </a:xfrm>
          <a:prstGeom prst="rect">
            <a:avLst/>
          </a:prstGeom>
        </p:spPr>
      </p:pic>
      <p:sp>
        <p:nvSpPr>
          <p:cNvPr id="6" name="Rectangle 5"/>
          <p:cNvSpPr/>
          <p:nvPr/>
        </p:nvSpPr>
        <p:spPr>
          <a:xfrm>
            <a:off x="108857" y="1276350"/>
            <a:ext cx="7206343" cy="954107"/>
          </a:xfrm>
          <a:prstGeom prst="rect">
            <a:avLst/>
          </a:prstGeom>
        </p:spPr>
        <p:txBody>
          <a:bodyPr wrap="square">
            <a:spAutoFit/>
          </a:bodyPr>
          <a:lstStyle/>
          <a:p>
            <a:pPr indent="254000">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thay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đổi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ngột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có</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gây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ra</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tiếng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tai</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sp>
        <p:nvSpPr>
          <p:cNvPr id="7" name="Rectangle 6"/>
          <p:cNvSpPr/>
          <p:nvPr/>
        </p:nvSpPr>
        <p:spPr>
          <a:xfrm>
            <a:off x="108857" y="2590800"/>
            <a:ext cx="8991600" cy="1080745"/>
          </a:xfrm>
          <a:prstGeom prst="rect">
            <a:avLst/>
          </a:prstGeom>
        </p:spPr>
        <p:txBody>
          <a:bodyPr wrap="square">
            <a:spAutoFit/>
          </a:bodyPr>
          <a:lstStyle/>
          <a:p>
            <a:pPr indent="254000">
              <a:lnSpc>
                <a:spcPct val="120000"/>
              </a:lnSpc>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không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khí</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được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ứng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chế</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tạo</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một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phục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vụ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đời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Như</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gi</a:t>
            </a:r>
            <a:r>
              <a:rPr lang="vi-VN" sz="2800" b="1" dirty="0">
                <a:solidFill>
                  <a:srgbClr val="FF0000"/>
                </a:solidFill>
                <a:latin typeface="Times New Roman" panose="02020603050405020304" pitchFamily="18" charset="0"/>
                <a:ea typeface="Segoe UI" panose="020B0502040204020203" pitchFamily="34" charset="0"/>
              </a:rPr>
              <a:t>ác </a:t>
            </a:r>
            <a:r>
              <a:rPr lang="en-US" sz="2800" b="1" dirty="0" err="1">
                <a:solidFill>
                  <a:srgbClr val="FF0000"/>
                </a:solidFill>
                <a:latin typeface="Times New Roman" panose="02020603050405020304" pitchFamily="18" charset="0"/>
                <a:ea typeface="Segoe UI" panose="020B0502040204020203" pitchFamily="34" charset="0"/>
              </a:rPr>
              <a:t>mút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bình</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xịt</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pic>
        <p:nvPicPr>
          <p:cNvPr id="8" name="Picture 7">
            <a:extLst>
              <a:ext uri="{FF2B5EF4-FFF2-40B4-BE49-F238E27FC236}">
                <a16:creationId xmlns=""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104" y="-152400"/>
            <a:ext cx="2143125" cy="2857500"/>
          </a:xfrm>
          <a:prstGeom prst="rect">
            <a:avLst/>
          </a:prstGeom>
        </p:spPr>
      </p:pic>
      <p:pic>
        <p:nvPicPr>
          <p:cNvPr id="9" name="Picture 8">
            <a:extLst>
              <a:ext uri="{FF2B5EF4-FFF2-40B4-BE49-F238E27FC236}">
                <a16:creationId xmlns="" xmlns:a16="http://schemas.microsoft.com/office/drawing/2014/main" id="{D27D7D99-9E1A-47C2-9A0E-04166401D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82396"/>
            <a:ext cx="2286000" cy="1842947"/>
          </a:xfrm>
          <a:prstGeom prst="rect">
            <a:avLst/>
          </a:prstGeom>
        </p:spPr>
      </p:pic>
    </p:spTree>
    <p:extLst>
      <p:ext uri="{BB962C8B-B14F-4D97-AF65-F5344CB8AC3E}">
        <p14:creationId xmlns:p14="http://schemas.microsoft.com/office/powerpoint/2010/main" val="18701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Trả lời câu hỏi đề bài:</a:t>
            </a:r>
            <a:endParaRPr lang="vi-VN" dirty="0"/>
          </a:p>
        </p:txBody>
      </p:sp>
      <p:pic>
        <p:nvPicPr>
          <p:cNvPr id="4" name="Content Placeholder 3"/>
          <p:cNvPicPr>
            <a:picLocks noGrp="1" noChangeAspect="1"/>
          </p:cNvPicPr>
          <p:nvPr>
            <p:ph idx="1"/>
          </p:nvPr>
        </p:nvPicPr>
        <p:blipFill>
          <a:blip r:embed="rId2"/>
          <a:stretch>
            <a:fillRect/>
          </a:stretch>
        </p:blipFill>
        <p:spPr>
          <a:xfrm>
            <a:off x="152400" y="1143060"/>
            <a:ext cx="8762999" cy="5486256"/>
          </a:xfrm>
          <a:prstGeom prst="rect">
            <a:avLst/>
          </a:prstGeom>
        </p:spPr>
      </p:pic>
    </p:spTree>
    <p:extLst>
      <p:ext uri="{BB962C8B-B14F-4D97-AF65-F5344CB8AC3E}">
        <p14:creationId xmlns:p14="http://schemas.microsoft.com/office/powerpoint/2010/main" val="793178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883919"/>
            <a:ext cx="2143125" cy="2857500"/>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0" y="1379219"/>
            <a:ext cx="243840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Ong</a:t>
            </a:r>
            <a:endParaRPr lang="en-US" sz="5400">
              <a:latin typeface="Times New Roman" pitchFamily="18" charset="0"/>
              <a:cs typeface="Times New Roman" pitchFamily="18" charset="0"/>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1853944" y="198119"/>
            <a:ext cx="233705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non</a:t>
            </a:r>
            <a:endParaRPr lang="en-US" sz="6000">
              <a:latin typeface="Times New Roman" pitchFamily="18" charset="0"/>
              <a:cs typeface="Times New Roman" pitchFamily="18" charset="0"/>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5334000" y="2743200"/>
            <a:ext cx="260814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việc</a:t>
            </a:r>
          </a:p>
        </p:txBody>
      </p:sp>
      <p:sp>
        <p:nvSpPr>
          <p:cNvPr id="13" name="Hexagon 12">
            <a:extLst>
              <a:ext uri="{FF2B5EF4-FFF2-40B4-BE49-F238E27FC236}">
                <a16:creationId xmlns="" xmlns:a16="http://schemas.microsoft.com/office/drawing/2014/main" id="{199C24C2-6B91-4322-BDB4-819FF0CB9BE4}"/>
              </a:ext>
            </a:extLst>
          </p:cNvPr>
          <p:cNvSpPr/>
          <p:nvPr/>
        </p:nvSpPr>
        <p:spPr>
          <a:xfrm>
            <a:off x="3581400" y="1524000"/>
            <a:ext cx="2320197"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học</a:t>
            </a:r>
            <a:endParaRPr lang="en-US" sz="5400">
              <a:latin typeface="Times New Roman" pitchFamily="18" charset="0"/>
              <a:cs typeface="Times New Roman" pitchFamily="18" charset="0"/>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657600"/>
            <a:ext cx="1376094" cy="1842947"/>
          </a:xfrm>
          <a:prstGeom prst="rect">
            <a:avLst/>
          </a:prstGeom>
        </p:spPr>
      </p:pic>
      <p:sp>
        <p:nvSpPr>
          <p:cNvPr id="18" name="Rectangle 17">
            <a:extLst>
              <a:ext uri="{FF2B5EF4-FFF2-40B4-BE49-F238E27FC236}">
                <a16:creationId xmlns="" xmlns:a16="http://schemas.microsoft.com/office/drawing/2014/main" id="{EEA834E6-709B-490E-901D-06776B901B01}"/>
              </a:ext>
            </a:extLst>
          </p:cNvPr>
          <p:cNvSpPr/>
          <p:nvPr/>
        </p:nvSpPr>
        <p:spPr>
          <a:xfrm>
            <a:off x="0" y="5334000"/>
            <a:ext cx="9144000" cy="1200329"/>
          </a:xfrm>
          <a:prstGeom prst="rect">
            <a:avLst/>
          </a:prstGeom>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ong</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120617" y="484146"/>
            <a:ext cx="5880259"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1479770" y="3048000"/>
            <a:ext cx="3016029"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752591"/>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479770" y="5029200"/>
            <a:ext cx="3016029" cy="16002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2" y="3200400"/>
            <a:ext cx="3116317"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752591"/>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799082" y="5105400"/>
            <a:ext cx="3192517" cy="1524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514600"/>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457201" y="152400"/>
            <a:ext cx="6543676" cy="16174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410200" y="2590800"/>
            <a:ext cx="3733800" cy="208133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343400"/>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990601" y="4806690"/>
            <a:ext cx="3276600" cy="189890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259080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1066801" y="2882069"/>
            <a:ext cx="31242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0"/>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410200" y="4806691"/>
            <a:ext cx="3474983"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819400"/>
            <a:ext cx="2200752" cy="293433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120617"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0" y="5724064"/>
            <a:ext cx="1752600" cy="11339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2819400"/>
            <a:ext cx="2200752" cy="293433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981200" y="5724064"/>
            <a:ext cx="2666999" cy="9815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895600"/>
            <a:ext cx="2200752" cy="293433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4800600" y="5715000"/>
            <a:ext cx="2080634"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248" y="2819400"/>
            <a:ext cx="2200752" cy="293433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7063366" y="5791200"/>
            <a:ext cx="208063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27011" y="477838"/>
            <a:ext cx="151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46"/>
          <p:cNvSpPr>
            <a:spLocks noChangeArrowheads="1"/>
          </p:cNvSpPr>
          <p:nvPr/>
        </p:nvSpPr>
        <p:spPr bwMode="ltGray">
          <a:xfrm rot="5400000">
            <a:off x="-2372586" y="1660877"/>
            <a:ext cx="4824413" cy="390931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AutoShape 47"/>
          <p:cNvSpPr>
            <a:spLocks noChangeArrowheads="1"/>
          </p:cNvSpPr>
          <p:nvPr/>
        </p:nvSpPr>
        <p:spPr bwMode="ltGray">
          <a:xfrm rot="5400000" flipH="1">
            <a:off x="-1985089" y="1666683"/>
            <a:ext cx="4032250" cy="35944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solidFill>
            <a:srgbClr val="FFDB69"/>
          </a:solidFill>
          <a:ln>
            <a:noFill/>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AutoShape 49"/>
          <p:cNvSpPr>
            <a:spLocks noChangeArrowheads="1"/>
          </p:cNvSpPr>
          <p:nvPr/>
        </p:nvSpPr>
        <p:spPr bwMode="gray">
          <a:xfrm>
            <a:off x="1824716" y="3657600"/>
            <a:ext cx="6709683" cy="1447800"/>
          </a:xfrm>
          <a:prstGeom prst="roundRect">
            <a:avLst>
              <a:gd name="adj" fmla="val 50000"/>
            </a:avLst>
          </a:prstGeom>
          <a:solidFill>
            <a:schemeClr val="accent3">
              <a:lumMod val="60000"/>
              <a:lumOff val="40000"/>
            </a:schemeClr>
          </a:solidFill>
          <a:ln w="28575" algn="ctr">
            <a:solidFill>
              <a:schemeClr val="bg2"/>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sp>
        <p:nvSpPr>
          <p:cNvPr id="9" name="AutoShape 50"/>
          <p:cNvSpPr>
            <a:spLocks noChangeArrowheads="1"/>
          </p:cNvSpPr>
          <p:nvPr/>
        </p:nvSpPr>
        <p:spPr bwMode="gray">
          <a:xfrm>
            <a:off x="1824716" y="1660527"/>
            <a:ext cx="6709684" cy="1539875"/>
          </a:xfrm>
          <a:prstGeom prst="roundRect">
            <a:avLst>
              <a:gd name="adj" fmla="val 50000"/>
            </a:avLst>
          </a:prstGeom>
          <a:solidFill>
            <a:schemeClr val="accent6">
              <a:lumMod val="40000"/>
              <a:lumOff val="60000"/>
            </a:schemeClr>
          </a:solidFill>
          <a:ln w="28575" algn="ctr">
            <a:solidFill>
              <a:srgbClr val="FFFF99"/>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grpSp>
        <p:nvGrpSpPr>
          <p:cNvPr id="10" name="Group 67"/>
          <p:cNvGrpSpPr>
            <a:grpSpLocks/>
          </p:cNvGrpSpPr>
          <p:nvPr/>
        </p:nvGrpSpPr>
        <p:grpSpPr bwMode="auto">
          <a:xfrm>
            <a:off x="1367516" y="1933577"/>
            <a:ext cx="686895" cy="1038225"/>
            <a:chOff x="1956" y="1680"/>
            <a:chExt cx="1737" cy="1615"/>
          </a:xfrm>
        </p:grpSpPr>
        <p:sp>
          <p:nvSpPr>
            <p:cNvPr id="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70"/>
            <p:cNvSpPr>
              <a:spLocks noChangeArrowheads="1"/>
            </p:cNvSpPr>
            <p:nvPr/>
          </p:nvSpPr>
          <p:spPr bwMode="gray">
            <a:xfrm>
              <a:off x="2252" y="2083"/>
              <a:ext cx="657" cy="80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Oval 71"/>
            <p:cNvSpPr>
              <a:spLocks noChangeArrowheads="1"/>
            </p:cNvSpPr>
            <p:nvPr/>
          </p:nvSpPr>
          <p:spPr bwMode="gray">
            <a:xfrm>
              <a:off x="2254" y="2084"/>
              <a:ext cx="657" cy="808"/>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72"/>
            <p:cNvSpPr>
              <a:spLocks noChangeArrowheads="1"/>
            </p:cNvSpPr>
            <p:nvPr/>
          </p:nvSpPr>
          <p:spPr bwMode="gray">
            <a:xfrm>
              <a:off x="2334" y="2088"/>
              <a:ext cx="1099" cy="80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Oval 73"/>
            <p:cNvSpPr>
              <a:spLocks noChangeArrowheads="1"/>
            </p:cNvSpPr>
            <p:nvPr/>
          </p:nvSpPr>
          <p:spPr bwMode="gray">
            <a:xfrm>
              <a:off x="1956" y="1993"/>
              <a:ext cx="1737" cy="1010"/>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noProof="0" dirty="0">
                  <a:solidFill>
                    <a:prstClr val="black"/>
                  </a:solidFill>
                </a:rPr>
                <a:t>I</a:t>
              </a:r>
              <a:endParaRPr kumimoji="0" lang="en-US" alt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74"/>
          <p:cNvGrpSpPr>
            <a:grpSpLocks/>
          </p:cNvGrpSpPr>
          <p:nvPr/>
        </p:nvGrpSpPr>
        <p:grpSpPr bwMode="auto">
          <a:xfrm>
            <a:off x="1338941" y="3924300"/>
            <a:ext cx="718118" cy="876300"/>
            <a:chOff x="1924" y="1680"/>
            <a:chExt cx="1769" cy="1615"/>
          </a:xfrm>
        </p:grpSpPr>
        <p:sp>
          <p:nvSpPr>
            <p:cNvPr id="18"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77"/>
            <p:cNvSpPr>
              <a:spLocks noChangeArrowheads="1"/>
            </p:cNvSpPr>
            <p:nvPr/>
          </p:nvSpPr>
          <p:spPr bwMode="gray">
            <a:xfrm>
              <a:off x="2254" y="2009"/>
              <a:ext cx="640" cy="9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Oval 78"/>
            <p:cNvSpPr>
              <a:spLocks noChangeArrowheads="1"/>
            </p:cNvSpPr>
            <p:nvPr/>
          </p:nvSpPr>
          <p:spPr bwMode="gray">
            <a:xfrm>
              <a:off x="2254" y="2009"/>
              <a:ext cx="640" cy="957"/>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79"/>
            <p:cNvSpPr>
              <a:spLocks noChangeArrowheads="1"/>
            </p:cNvSpPr>
            <p:nvPr/>
          </p:nvSpPr>
          <p:spPr bwMode="gray">
            <a:xfrm>
              <a:off x="2334" y="2010"/>
              <a:ext cx="1099" cy="9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Oval 80"/>
            <p:cNvSpPr>
              <a:spLocks noChangeArrowheads="1"/>
            </p:cNvSpPr>
            <p:nvPr/>
          </p:nvSpPr>
          <p:spPr bwMode="gray">
            <a:xfrm>
              <a:off x="1924" y="1817"/>
              <a:ext cx="1690" cy="1197"/>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noProof="0" dirty="0" smtClean="0">
                  <a:solidFill>
                    <a:prstClr val="black"/>
                  </a:solidFill>
                </a:rPr>
                <a:t>II</a:t>
              </a:r>
              <a:endParaRPr kumimoji="0" lang="en-US" alt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Rectangle 88"/>
          <p:cNvSpPr>
            <a:spLocks noChangeArrowheads="1"/>
          </p:cNvSpPr>
          <p:nvPr/>
        </p:nvSpPr>
        <p:spPr bwMode="auto">
          <a:xfrm>
            <a:off x="2214118" y="1933577"/>
            <a:ext cx="6091682" cy="5232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solidFill>
                  <a:prstClr val="black">
                    <a:lumMod val="95000"/>
                    <a:lumOff val="5000"/>
                  </a:prstClr>
                </a:solidFill>
                <a:effectLst/>
                <a:uLnTx/>
                <a:uFillTx/>
                <a:latin typeface="Times New Roman" pitchFamily="18" charset="0"/>
                <a:cs typeface="Times New Roman" pitchFamily="18" charset="0"/>
              </a:rPr>
              <a:t>ÁP </a:t>
            </a:r>
            <a:r>
              <a:rPr kumimoji="0" lang="en-US" sz="2800" b="1" i="0" u="none" strike="noStrike" kern="1200" cap="none" spc="0" normalizeH="0" noProof="0" dirty="0">
                <a:ln>
                  <a:noFill/>
                </a:ln>
                <a:solidFill>
                  <a:prstClr val="black">
                    <a:lumMod val="95000"/>
                    <a:lumOff val="5000"/>
                  </a:prstClr>
                </a:solidFill>
                <a:effectLst/>
                <a:uLnTx/>
                <a:uFillTx/>
                <a:latin typeface="Times New Roman" pitchFamily="18" charset="0"/>
                <a:cs typeface="Times New Roman" pitchFamily="18" charset="0"/>
              </a:rPr>
              <a:t>SUẤT CHẤT </a:t>
            </a:r>
            <a:r>
              <a:rPr kumimoji="0" lang="en-US" sz="2800" b="1" i="0" u="none" strike="noStrike" kern="1200" cap="none" spc="0" normalizeH="0" noProof="0" dirty="0" smtClean="0">
                <a:ln>
                  <a:noFill/>
                </a:ln>
                <a:solidFill>
                  <a:prstClr val="black">
                    <a:lumMod val="95000"/>
                    <a:lumOff val="5000"/>
                  </a:prstClr>
                </a:solidFill>
                <a:effectLst/>
                <a:uLnTx/>
                <a:uFillTx/>
                <a:latin typeface="Times New Roman" pitchFamily="18" charset="0"/>
                <a:cs typeface="Times New Roman" pitchFamily="18" charset="0"/>
              </a:rPr>
              <a:t>LỎNG</a:t>
            </a:r>
            <a:endPar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sp>
        <p:nvSpPr>
          <p:cNvPr id="25" name="Rectangle 90"/>
          <p:cNvSpPr>
            <a:spLocks noChangeArrowheads="1"/>
          </p:cNvSpPr>
          <p:nvPr/>
        </p:nvSpPr>
        <p:spPr bwMode="auto">
          <a:xfrm>
            <a:off x="2099750" y="4100026"/>
            <a:ext cx="6206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ÁP </a:t>
            </a:r>
            <a:r>
              <a:rPr kumimoji="0" lang="en-US" altLang="vi-VN"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SUẤT </a:t>
            </a:r>
            <a:r>
              <a:rPr lang="en-US" altLang="vi-VN" sz="2800" b="1" dirty="0" smtClean="0">
                <a:solidFill>
                  <a:prstClr val="black"/>
                </a:solidFill>
                <a:latin typeface="Times New Roman" pitchFamily="18" charset="0"/>
                <a:cs typeface="Times New Roman" pitchFamily="18" charset="0"/>
              </a:rPr>
              <a:t>KHÍ QUỂN</a:t>
            </a:r>
            <a:endPar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7" name="TextBox 26"/>
          <p:cNvSpPr txBox="1"/>
          <p:nvPr/>
        </p:nvSpPr>
        <p:spPr>
          <a:xfrm>
            <a:off x="71252" y="2723971"/>
            <a:ext cx="154401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DUNG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66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465" y="475259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875"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381000" y="152400"/>
            <a:ext cx="6238876" cy="16916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599" y="1641831"/>
            <a:ext cx="995403" cy="1333102"/>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799083" y="5105400"/>
            <a:ext cx="3086100"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48200"/>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143000" y="5308128"/>
            <a:ext cx="3657599" cy="15498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2" y="2895600"/>
            <a:ext cx="3344917" cy="13870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971800"/>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1143000" y="2514600"/>
            <a:ext cx="3455475" cy="2607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52400" y="0"/>
            <a:ext cx="7010400" cy="24384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6000"/>
            <a:ext cx="859147" cy="11506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1479771" y="3456759"/>
            <a:ext cx="300482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841079"/>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479771"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941259"/>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3" y="3456759"/>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841079"/>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799083"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0" y="0"/>
            <a:ext cx="7000876" cy="2667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EF4D73F-B1EC-0FC7-9413-73FBA968F08E}"/>
              </a:ext>
            </a:extLst>
          </p:cNvPr>
          <p:cNvSpPr txBox="1"/>
          <p:nvPr/>
        </p:nvSpPr>
        <p:spPr>
          <a:xfrm>
            <a:off x="0" y="3297025"/>
            <a:ext cx="3581400" cy="2569934"/>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a:t>
            </a:r>
            <a:r>
              <a:rPr lang="de-DE" sz="2800" b="1">
                <a:solidFill>
                  <a:schemeClr val="bg1"/>
                </a:solidFill>
                <a:effectLst/>
                <a:latin typeface="Times New Roman" panose="02020603050405020304" pitchFamily="18" charset="0"/>
                <a:ea typeface="Times New Roman" panose="02020603050405020304" pitchFamily="18" charset="0"/>
              </a:rPr>
              <a:t>= </a:t>
            </a:r>
            <a:r>
              <a:rPr lang="de-DE" sz="2800" b="1" smtClean="0">
                <a:solidFill>
                  <a:schemeClr val="bg1"/>
                </a:solidFill>
                <a:effectLst/>
                <a:latin typeface="Times New Roman" panose="02020603050405020304" pitchFamily="18" charset="0"/>
                <a:ea typeface="Times New Roman" panose="02020603050405020304" pitchFamily="18" charset="0"/>
              </a:rPr>
              <a:t>25cm</a:t>
            </a:r>
            <a:r>
              <a:rPr lang="de-DE" sz="2800" b="1" baseline="30000" smtClean="0">
                <a:solidFill>
                  <a:schemeClr val="bg1"/>
                </a:solidFill>
                <a:effectLst/>
                <a:latin typeface="Times New Roman" panose="02020603050405020304" pitchFamily="18" charset="0"/>
                <a:ea typeface="Times New Roman" panose="02020603050405020304" pitchFamily="18" charset="0"/>
              </a:rPr>
              <a:t>2</a:t>
            </a:r>
            <a:r>
              <a:rPr lang="de-DE" sz="2800" b="1" smtClean="0">
                <a:solidFill>
                  <a:schemeClr val="bg1"/>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xmlns=""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Ápsuấttácdụnglên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tôngnhỏlà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tônglớnlà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xmlns="" id="{82692DFA-498C-623F-E365-9CF6C56A0612}"/>
                  </a:ext>
                </a:extLst>
              </p:cNvPr>
              <p:cNvSpPr>
                <a:spLocks noRot="1" noChangeAspect="1" noMove="1" noResize="1" noEditPoints="1" noAdjustHandles="1" noChangeArrowheads="1" noChangeShapeType="1" noTextEdit="1"/>
              </p:cNvSpPr>
              <p:nvPr/>
            </p:nvSpPr>
            <p:spPr bwMode="auto">
              <a:xfrm>
                <a:off x="4125861" y="2408297"/>
                <a:ext cx="4612559"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 xmlns:a16="http://schemas.microsoft.com/office/drawing/2014/main" id="{21E7D6D0-D70D-64C9-C18A-CEE5C28FD3D3}"/>
              </a:ext>
            </a:extLst>
          </p:cNvPr>
          <p:cNvSpPr txBox="1"/>
          <p:nvPr/>
        </p:nvSpPr>
        <p:spPr>
          <a:xfrm>
            <a:off x="0" y="2743200"/>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8A821F0-C7A4-9474-8852-EDCA0D0CF35A}"/>
              </a:ext>
            </a:extLst>
          </p:cNvPr>
          <p:cNvSpPr txBox="1"/>
          <p:nvPr/>
        </p:nvSpPr>
        <p:spPr>
          <a:xfrm>
            <a:off x="4572000" y="1782334"/>
            <a:ext cx="4331694" cy="3046988"/>
          </a:xfrm>
          <a:prstGeom prst="rect">
            <a:avLst/>
          </a:prstGeom>
          <a:noFill/>
        </p:spPr>
        <p:txBody>
          <a:bodyPr wrap="square" rtlCol="0">
            <a:spAutoFit/>
          </a:bodyPr>
          <a:lstStyle/>
          <a:p>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thảo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luận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chuẩn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bị</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nguyên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liệu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dụng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cụ</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phương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thành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lớp</a:t>
            </a:r>
            <a:endParaRPr lang="en-US" sz="3200" i="1" dirty="0">
              <a:latin typeface="Times New Roman" pitchFamily="18" charset="0"/>
              <a:cs typeface="Times New Roman" pitchFamily="18" charset="0"/>
            </a:endParaRPr>
          </a:p>
        </p:txBody>
      </p:sp>
      <p:sp>
        <p:nvSpPr>
          <p:cNvPr id="5" name="Text Placeholder 4">
            <a:extLst>
              <a:ext uri="{FF2B5EF4-FFF2-40B4-BE49-F238E27FC236}">
                <a16:creationId xmlns="" xmlns:a16="http://schemas.microsoft.com/office/drawing/2014/main" id="{BC5101FD-6AD8-F0A5-BF98-7713F4FA4D87}"/>
              </a:ext>
            </a:extLst>
          </p:cNvPr>
          <p:cNvSpPr>
            <a:spLocks noGrp="1"/>
          </p:cNvSpPr>
          <p:nvPr>
            <p:ph type="body" sz="half" idx="2"/>
          </p:nvPr>
        </p:nvSpPr>
        <p:spPr>
          <a:xfrm>
            <a:off x="0" y="1319788"/>
            <a:ext cx="351749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762000" y="4211488"/>
            <a:ext cx="2891536" cy="26465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3733800" y="1219200"/>
          <a:ext cx="5410200" cy="5468112"/>
        </p:xfrm>
        <a:graphic>
          <a:graphicData uri="http://schemas.openxmlformats.org/drawingml/2006/table">
            <a:tbl>
              <a:tblPr firstRow="1" firstCol="1" bandRow="1">
                <a:tableStyleId>{5C22544A-7EE6-4342-B048-85BDC9FD1C3A}</a:tableStyleId>
              </a:tblPr>
              <a:tblGrid>
                <a:gridCol w="466445">
                  <a:extLst>
                    <a:ext uri="{9D8B030D-6E8A-4147-A177-3AD203B41FA5}">
                      <a16:colId xmlns="" xmlns:a16="http://schemas.microsoft.com/office/drawing/2014/main" val="3596715259"/>
                    </a:ext>
                  </a:extLst>
                </a:gridCol>
                <a:gridCol w="2810155">
                  <a:extLst>
                    <a:ext uri="{9D8B030D-6E8A-4147-A177-3AD203B41FA5}">
                      <a16:colId xmlns="" xmlns:a16="http://schemas.microsoft.com/office/drawing/2014/main" val="4195947632"/>
                    </a:ext>
                  </a:extLst>
                </a:gridCol>
                <a:gridCol w="990600">
                  <a:extLst>
                    <a:ext uri="{9D8B030D-6E8A-4147-A177-3AD203B41FA5}">
                      <a16:colId xmlns="" xmlns:a16="http://schemas.microsoft.com/office/drawing/2014/main" val="1532317403"/>
                    </a:ext>
                  </a:extLst>
                </a:gridCol>
                <a:gridCol w="1143000">
                  <a:extLst>
                    <a:ext uri="{9D8B030D-6E8A-4147-A177-3AD203B41FA5}">
                      <a16:colId xmlns="" xmlns:a16="http://schemas.microsoft.com/office/drawing/2014/main" val="3131974770"/>
                    </a:ext>
                  </a:extLst>
                </a:gridCol>
              </a:tblGrid>
              <a:tr h="0">
                <a:tc gridSpan="4">
                  <a:txBody>
                    <a:bodyPr/>
                    <a:lstStyle/>
                    <a:p>
                      <a:pPr algn="ctr">
                        <a:lnSpc>
                          <a:spcPct val="115000"/>
                        </a:lnSpc>
                      </a:pPr>
                      <a:r>
                        <a:rPr lang="vi-VN" sz="2400">
                          <a:effectLst/>
                          <a:latin typeface="Times New Roman" pitchFamily="18" charset="0"/>
                          <a:cs typeface="Times New Roman" pitchFamily="18" charset="0"/>
                        </a:rPr>
                        <a:t>PHIẾU ĐÁNH GIÁ</a:t>
                      </a:r>
                      <a:r>
                        <a:rPr lang="en-US" sz="2400">
                          <a:effectLst/>
                          <a:latin typeface="Times New Roman" pitchFamily="18" charset="0"/>
                          <a:cs typeface="Times New Roman" pitchFamily="18" charset="0"/>
                        </a:rPr>
                        <a:t> HOẠT ĐỘNG IV</a:t>
                      </a:r>
                    </a:p>
                    <a:p>
                      <a:pPr algn="ctr">
                        <a:lnSpc>
                          <a:spcPct val="115000"/>
                        </a:lnSpc>
                      </a:pPr>
                      <a:r>
                        <a:rPr lang="en-US" sz="2400">
                          <a:effectLst/>
                          <a:latin typeface="Times New Roman" pitchFamily="18" charset="0"/>
                          <a:cs typeface="Times New Roman" pitchFamily="18" charset="0"/>
                        </a:rPr>
                        <a:t>Đánh giá sản phẩm</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Tiêu chí</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Điểm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đa</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Điểm đạt được</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liệu (ưu tiên tái chế)</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khả</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sản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phẩm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thực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tế</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được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lý hoạt động</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Chi phí làm sản phẩm (10.000-30.000)</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3410665902"/>
                  </a:ext>
                </a:extLst>
              </a:tr>
            </a:tbl>
          </a:graphicData>
        </a:graphic>
      </p:graphicFrame>
      <p:sp>
        <p:nvSpPr>
          <p:cNvPr id="16" name="TextBox 15">
            <a:extLst>
              <a:ext uri="{FF2B5EF4-FFF2-40B4-BE49-F238E27FC236}">
                <a16:creationId xmlns="" xmlns:a16="http://schemas.microsoft.com/office/drawing/2014/main" id="{36F9110E-E46B-7EAA-177F-89438D448251}"/>
              </a:ext>
            </a:extLst>
          </p:cNvPr>
          <p:cNvSpPr txBox="1"/>
          <p:nvPr/>
        </p:nvSpPr>
        <p:spPr>
          <a:xfrm>
            <a:off x="2743200" y="762000"/>
            <a:ext cx="608532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40 150+ Hình Nền Slide Powerpoint Đẹp Full Hd Cực Chất Đủ Thể Loại Tải  Miễn Phí – Website WP"/>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371600" y="1524000"/>
            <a:ext cx="5334000" cy="1371600"/>
          </a:xfrm>
          <a:prstGeom prst="rect">
            <a:avLst/>
          </a:prstGeom>
          <a:noFill/>
          <a:ln w="9525">
            <a:noFill/>
            <a:miter lim="800000"/>
            <a:headEnd/>
            <a:tailEnd/>
          </a:ln>
        </p:spPr>
      </p:pic>
      <p:sp>
        <p:nvSpPr>
          <p:cNvPr id="4" name="Rectangle 3"/>
          <p:cNvSpPr/>
          <p:nvPr/>
        </p:nvSpPr>
        <p:spPr>
          <a:xfrm>
            <a:off x="1219200" y="2590800"/>
            <a:ext cx="7010400" cy="646331"/>
          </a:xfrm>
          <a:prstGeom prst="rect">
            <a:avLst/>
          </a:prstGeom>
        </p:spPr>
        <p:txBody>
          <a:bodyPr wrap="square">
            <a:spAutoFit/>
          </a:bodyPr>
          <a:lstStyle/>
          <a:p>
            <a:r>
              <a:rPr lang="nl-NL" sz="3600" smtClean="0">
                <a:latin typeface="Times New Roman" pitchFamily="18" charset="0"/>
                <a:cs typeface="Times New Roman" pitchFamily="18" charset="0"/>
              </a:rPr>
              <a:t>- Ôn tập lại kiến thức </a:t>
            </a:r>
            <a:r>
              <a:rPr lang="vi-VN" sz="3600" smtClean="0">
                <a:latin typeface="Times New Roman" pitchFamily="18" charset="0"/>
                <a:cs typeface="Times New Roman" pitchFamily="18" charset="0"/>
              </a:rPr>
              <a:t>cơ bản của bài </a:t>
            </a:r>
            <a:endParaRPr lang="en-US" sz="3600"/>
          </a:p>
        </p:txBody>
      </p:sp>
      <p:sp>
        <p:nvSpPr>
          <p:cNvPr id="5" name="Rectangle 4"/>
          <p:cNvSpPr/>
          <p:nvPr/>
        </p:nvSpPr>
        <p:spPr>
          <a:xfrm>
            <a:off x="1295400" y="3276600"/>
            <a:ext cx="6705600" cy="1200329"/>
          </a:xfrm>
          <a:prstGeom prst="rect">
            <a:avLst/>
          </a:prstGeom>
        </p:spPr>
        <p:txBody>
          <a:bodyPr wrap="square">
            <a:spAutoFit/>
          </a:bodyPr>
          <a:lstStyle/>
          <a:p>
            <a:r>
              <a:rPr lang="vi-VN" sz="3600" smtClean="0">
                <a:latin typeface="Times New Roman" panose="02020603050405020304" pitchFamily="18" charset="0"/>
                <a:ea typeface="Arial" panose="020B0604020202020204" pitchFamily="34" charset="0"/>
              </a:rPr>
              <a:t>Hoàn thành t</a:t>
            </a:r>
            <a:r>
              <a:rPr lang="en-US" sz="3600" smtClean="0">
                <a:latin typeface="Times New Roman" panose="02020603050405020304" pitchFamily="18" charset="0"/>
                <a:ea typeface="Arial" panose="020B0604020202020204" pitchFamily="34" charset="0"/>
              </a:rPr>
              <a:t>ự chế tạo bình xịt nước từ các vật liệu đơn giản,</a:t>
            </a:r>
            <a:endParaRPr lang="en-US" sz="3600"/>
          </a:p>
        </p:txBody>
      </p:sp>
      <p:sp>
        <p:nvSpPr>
          <p:cNvPr id="6" name="Rectangle 5"/>
          <p:cNvSpPr/>
          <p:nvPr/>
        </p:nvSpPr>
        <p:spPr>
          <a:xfrm>
            <a:off x="1219200" y="4495800"/>
            <a:ext cx="7924800" cy="1200329"/>
          </a:xfrm>
          <a:prstGeom prst="rect">
            <a:avLst/>
          </a:prstGeom>
        </p:spPr>
        <p:txBody>
          <a:bodyPr wrap="square">
            <a:spAutoFit/>
          </a:bodyPr>
          <a:lstStyle/>
          <a:p>
            <a:r>
              <a:rPr lang="nl-NL"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Xem trước nội dung bài BÀI 17 LỰC ĐẨY ARCHIMEDES    </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报背景图片免费下载_画报背景素材_画报背景模板-图行天下素材网"/>
          <p:cNvPicPr>
            <a:picLocks noChangeAspect="1" noChangeArrowheads="1"/>
          </p:cNvPicPr>
          <p:nvPr/>
        </p:nvPicPr>
        <p:blipFill>
          <a:blip r:embed="rId2"/>
          <a:srcRect/>
          <a:stretch>
            <a:fillRect/>
          </a:stretch>
        </p:blipFill>
        <p:spPr bwMode="auto">
          <a:xfrm>
            <a:off x="11005" y="0"/>
            <a:ext cx="9132995" cy="6858000"/>
          </a:xfrm>
          <a:prstGeom prst="rect">
            <a:avLst/>
          </a:prstGeom>
          <a:noFill/>
        </p:spPr>
      </p:pic>
      <p:sp>
        <p:nvSpPr>
          <p:cNvPr id="5" name="WordArt 10"/>
          <p:cNvSpPr>
            <a:spLocks noChangeArrowheads="1" noChangeShapeType="1" noTextEdit="1"/>
          </p:cNvSpPr>
          <p:nvPr/>
        </p:nvSpPr>
        <p:spPr bwMode="auto">
          <a:xfrm>
            <a:off x="533400" y="10668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endParaRPr>
          </a:p>
        </p:txBody>
      </p:sp>
      <p:sp>
        <p:nvSpPr>
          <p:cNvPr id="6" name="Text Box 9"/>
          <p:cNvSpPr txBox="1">
            <a:spLocks noChangeArrowheads="1"/>
          </p:cNvSpPr>
          <p:nvPr/>
        </p:nvSpPr>
        <p:spPr bwMode="auto">
          <a:xfrm>
            <a:off x="0" y="33528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latin typeface="Times New Roman" pitchFamily="18" charset="0"/>
                <a:cs typeface="Times New Roman" pitchFamily="18" charset="0"/>
              </a:rPr>
              <a:t>Ch</a:t>
            </a:r>
            <a:r>
              <a:rPr lang="vi-VN" altLang="en-US" sz="6000" b="1" dirty="0" smtClean="0">
                <a:latin typeface="Times New Roman" pitchFamily="18" charset="0"/>
                <a:cs typeface="Times New Roman" pitchFamily="18" charset="0"/>
              </a:rPr>
              <a:t>úc</a:t>
            </a:r>
            <a:r>
              <a:rPr lang="en-US" altLang="en-US" sz="6000" b="1" dirty="0" smtClean="0">
                <a:latin typeface="Times New Roman" pitchFamily="18" charset="0"/>
                <a:cs typeface="Times New Roman" pitchFamily="18" charset="0"/>
              </a:rPr>
              <a:t> c</a:t>
            </a:r>
            <a:r>
              <a:rPr lang="vi-VN" altLang="en-US" sz="6000" b="1" dirty="0" smtClean="0">
                <a:latin typeface="Times New Roman" pitchFamily="18" charset="0"/>
                <a:cs typeface="Times New Roman" pitchFamily="18" charset="0"/>
              </a:rPr>
              <a:t>ác</a:t>
            </a:r>
            <a:r>
              <a:rPr lang="en-US" altLang="en-US" sz="6000" b="1" dirty="0" smtClean="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em</a:t>
            </a:r>
            <a:r>
              <a:rPr lang="en-US" altLang="en-US" sz="6000" b="1" dirty="0">
                <a:latin typeface="Times New Roman" pitchFamily="18" charset="0"/>
                <a:cs typeface="Times New Roman" pitchFamily="18" charset="0"/>
              </a:rPr>
              <a:t> </a:t>
            </a:r>
            <a:r>
              <a:rPr lang="en-US" altLang="en-US" sz="6000" b="1" dirty="0" err="1" smtClean="0">
                <a:latin typeface="Times New Roman" pitchFamily="18" charset="0"/>
                <a:cs typeface="Times New Roman" pitchFamily="18" charset="0"/>
              </a:rPr>
              <a:t>lu</a:t>
            </a:r>
            <a:r>
              <a:rPr lang="vi-VN" altLang="en-US" sz="6000" b="1" dirty="0" smtClean="0">
                <a:latin typeface="Times New Roman" pitchFamily="18" charset="0"/>
                <a:cs typeface="Times New Roman" pitchFamily="18" charset="0"/>
              </a:rPr>
              <a:t>ô</a:t>
            </a:r>
            <a:r>
              <a:rPr lang="en-US" altLang="en-US" sz="6000" b="1" dirty="0" smtClean="0">
                <a:latin typeface="Times New Roman" pitchFamily="18" charset="0"/>
                <a:cs typeface="Times New Roman" pitchFamily="18" charset="0"/>
              </a:rPr>
              <a:t>n </a:t>
            </a:r>
            <a:r>
              <a:rPr lang="en-US" altLang="en-US" sz="6000" b="1" dirty="0" err="1">
                <a:latin typeface="Times New Roman" pitchFamily="18" charset="0"/>
                <a:cs typeface="Times New Roman" pitchFamily="18" charset="0"/>
              </a:rPr>
              <a:t>học</a:t>
            </a:r>
            <a:r>
              <a:rPr lang="en-US" altLang="en-US" sz="6000" b="1" dirty="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giỏi</a:t>
            </a:r>
            <a:endParaRPr lang="en-US" alt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5"/>
                                        </p:tgtEl>
                                        <p:attrNameLst>
                                          <p:attrName>style.color</p:attrName>
                                        </p:attrNameLst>
                                      </p:cBhvr>
                                      <p:to>
                                        <a:schemeClr val="accent2"/>
                                      </p:to>
                                    </p:animClr>
                                    <p:animClr clrSpc="rgb" dir="cw">
                                      <p:cBhvr>
                                        <p:cTn id="7" dur="108" fill="hold"/>
                                        <p:tgtEl>
                                          <p:spTgt spid="5"/>
                                        </p:tgtEl>
                                        <p:attrNameLst>
                                          <p:attrName>fillcolor</p:attrName>
                                        </p:attrNameLst>
                                      </p:cBhvr>
                                      <p:to>
                                        <a:schemeClr val="accent2"/>
                                      </p:to>
                                    </p:animClr>
                                    <p:set>
                                      <p:cBhvr>
                                        <p:cTn id="8" dur="108" fill="hold"/>
                                        <p:tgtEl>
                                          <p:spTgt spid="5"/>
                                        </p:tgtEl>
                                        <p:attrNameLst>
                                          <p:attrName>fill.type</p:attrName>
                                        </p:attrNameLst>
                                      </p:cBhvr>
                                      <p:to>
                                        <p:strVal val="solid"/>
                                      </p:to>
                                    </p:set>
                                    <p:set>
                                      <p:cBhvr>
                                        <p:cTn id="9" dur="108" fill="hold"/>
                                        <p:tgtEl>
                                          <p:spTgt spid="5"/>
                                        </p:tgtEl>
                                        <p:attrNameLst>
                                          <p:attrName>fill.on</p:attrName>
                                        </p:attrNameLst>
                                      </p:cBhvr>
                                      <p:to>
                                        <p:strVal val="true"/>
                                      </p:to>
                                    </p:set>
                                    <p:animRot by="120000">
                                      <p:cBhvr>
                                        <p:cTn id="10" dur="108" fill="hold">
                                          <p:stCondLst>
                                            <p:cond delay="0"/>
                                          </p:stCondLst>
                                        </p:cTn>
                                        <p:tgtEl>
                                          <p:spTgt spid="5"/>
                                        </p:tgtEl>
                                        <p:attrNameLst>
                                          <p:attrName>r</p:attrName>
                                        </p:attrNameLst>
                                      </p:cBhvr>
                                    </p:animRot>
                                    <p:animRot by="-240000">
                                      <p:cBhvr>
                                        <p:cTn id="11" dur="216" fill="hold">
                                          <p:stCondLst>
                                            <p:cond delay="216"/>
                                          </p:stCondLst>
                                        </p:cTn>
                                        <p:tgtEl>
                                          <p:spTgt spid="5"/>
                                        </p:tgtEl>
                                        <p:attrNameLst>
                                          <p:attrName>r</p:attrName>
                                        </p:attrNameLst>
                                      </p:cBhvr>
                                    </p:animRot>
                                    <p:animRot by="240000">
                                      <p:cBhvr>
                                        <p:cTn id="12" dur="216" fill="hold">
                                          <p:stCondLst>
                                            <p:cond delay="432"/>
                                          </p:stCondLst>
                                        </p:cTn>
                                        <p:tgtEl>
                                          <p:spTgt spid="5"/>
                                        </p:tgtEl>
                                        <p:attrNameLst>
                                          <p:attrName>r</p:attrName>
                                        </p:attrNameLst>
                                      </p:cBhvr>
                                    </p:animRot>
                                    <p:animRot by="-240000">
                                      <p:cBhvr>
                                        <p:cTn id="13" dur="216" fill="hold">
                                          <p:stCondLst>
                                            <p:cond delay="648"/>
                                          </p:stCondLst>
                                        </p:cTn>
                                        <p:tgtEl>
                                          <p:spTgt spid="5"/>
                                        </p:tgtEl>
                                        <p:attrNameLst>
                                          <p:attrName>r</p:attrName>
                                        </p:attrNameLst>
                                      </p:cBhvr>
                                    </p:animRot>
                                    <p:animRot by="120000">
                                      <p:cBhvr>
                                        <p:cTn id="14" dur="216" fill="hold">
                                          <p:stCondLst>
                                            <p:cond delay="864"/>
                                          </p:stCondLst>
                                        </p:cTn>
                                        <p:tgtEl>
                                          <p:spTgt spid="5"/>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900" autoRev="1" fill="hold">
                                          <p:stCondLst>
                                            <p:cond delay="0"/>
                                          </p:stCondLst>
                                        </p:cTn>
                                        <p:tgtEl>
                                          <p:spTgt spid="6"/>
                                        </p:tgtEl>
                                        <p:attrNameLst>
                                          <p:attrName>ppt_w</p:attrName>
                                        </p:attrNameLst>
                                      </p:cBhvr>
                                    </p:anim>
                                    <p:anim by="(#ppt_w*0.50)" calcmode="lin" valueType="num">
                                      <p:cBhvr>
                                        <p:cTn id="18" dur="900" decel="50000" autoRev="1" fill="hold">
                                          <p:stCondLst>
                                            <p:cond delay="0"/>
                                          </p:stCondLst>
                                        </p:cTn>
                                        <p:tgtEl>
                                          <p:spTgt spid="6"/>
                                        </p:tgtEl>
                                        <p:attrNameLst>
                                          <p:attrName>ppt_x</p:attrName>
                                        </p:attrNameLst>
                                      </p:cBhvr>
                                    </p:anim>
                                    <p:anim from="(-#ppt_h/2)" to="(#ppt_y)" calcmode="lin" valueType="num">
                                      <p:cBhvr>
                                        <p:cTn id="19" dur="1800" fill="hold">
                                          <p:stCondLst>
                                            <p:cond delay="0"/>
                                          </p:stCondLst>
                                        </p:cTn>
                                        <p:tgtEl>
                                          <p:spTgt spid="6"/>
                                        </p:tgtEl>
                                        <p:attrNameLst>
                                          <p:attrName>ppt_y</p:attrName>
                                        </p:attrNameLst>
                                      </p:cBhvr>
                                    </p:anim>
                                    <p:animRot by="21600000">
                                      <p:cBhvr>
                                        <p:cTn id="2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27011" y="477838"/>
            <a:ext cx="151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AutoShape 50"/>
          <p:cNvSpPr>
            <a:spLocks noChangeArrowheads="1"/>
          </p:cNvSpPr>
          <p:nvPr/>
        </p:nvSpPr>
        <p:spPr bwMode="gray">
          <a:xfrm>
            <a:off x="1824716" y="1660527"/>
            <a:ext cx="6709684" cy="1539875"/>
          </a:xfrm>
          <a:prstGeom prst="roundRect">
            <a:avLst>
              <a:gd name="adj" fmla="val 50000"/>
            </a:avLst>
          </a:prstGeom>
          <a:solidFill>
            <a:schemeClr val="accent6">
              <a:lumMod val="40000"/>
              <a:lumOff val="60000"/>
            </a:schemeClr>
          </a:solidFill>
          <a:ln w="28575" algn="ctr">
            <a:solidFill>
              <a:srgbClr val="FFFF99"/>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grpSp>
        <p:nvGrpSpPr>
          <p:cNvPr id="10" name="Group 67"/>
          <p:cNvGrpSpPr>
            <a:grpSpLocks/>
          </p:cNvGrpSpPr>
          <p:nvPr/>
        </p:nvGrpSpPr>
        <p:grpSpPr bwMode="auto">
          <a:xfrm>
            <a:off x="1367516" y="1933577"/>
            <a:ext cx="686895" cy="1038225"/>
            <a:chOff x="1956" y="1680"/>
            <a:chExt cx="1737" cy="1615"/>
          </a:xfrm>
        </p:grpSpPr>
        <p:sp>
          <p:nvSpPr>
            <p:cNvPr id="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70"/>
            <p:cNvSpPr>
              <a:spLocks noChangeArrowheads="1"/>
            </p:cNvSpPr>
            <p:nvPr/>
          </p:nvSpPr>
          <p:spPr bwMode="gray">
            <a:xfrm>
              <a:off x="2252" y="2083"/>
              <a:ext cx="657" cy="80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Oval 71"/>
            <p:cNvSpPr>
              <a:spLocks noChangeArrowheads="1"/>
            </p:cNvSpPr>
            <p:nvPr/>
          </p:nvSpPr>
          <p:spPr bwMode="gray">
            <a:xfrm>
              <a:off x="2254" y="2084"/>
              <a:ext cx="657" cy="808"/>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72"/>
            <p:cNvSpPr>
              <a:spLocks noChangeArrowheads="1"/>
            </p:cNvSpPr>
            <p:nvPr/>
          </p:nvSpPr>
          <p:spPr bwMode="gray">
            <a:xfrm>
              <a:off x="2334" y="2088"/>
              <a:ext cx="1099" cy="80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Oval 73"/>
            <p:cNvSpPr>
              <a:spLocks noChangeArrowheads="1"/>
            </p:cNvSpPr>
            <p:nvPr/>
          </p:nvSpPr>
          <p:spPr bwMode="gray">
            <a:xfrm>
              <a:off x="1956" y="1993"/>
              <a:ext cx="1737" cy="1010"/>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noProof="0" dirty="0">
                  <a:solidFill>
                    <a:prstClr val="black"/>
                  </a:solidFill>
                </a:rPr>
                <a:t>I</a:t>
              </a:r>
              <a:endParaRPr kumimoji="0" lang="en-US" alt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Rectangle 88"/>
          <p:cNvSpPr>
            <a:spLocks noChangeArrowheads="1"/>
          </p:cNvSpPr>
          <p:nvPr/>
        </p:nvSpPr>
        <p:spPr bwMode="auto">
          <a:xfrm>
            <a:off x="2214118" y="1933577"/>
            <a:ext cx="6091682" cy="5232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solidFill>
                  <a:prstClr val="black">
                    <a:lumMod val="95000"/>
                    <a:lumOff val="5000"/>
                  </a:prstClr>
                </a:solidFill>
                <a:effectLst/>
                <a:uLnTx/>
                <a:uFillTx/>
                <a:latin typeface="Times New Roman" pitchFamily="18" charset="0"/>
                <a:cs typeface="Times New Roman" pitchFamily="18" charset="0"/>
              </a:rPr>
              <a:t>ÁP </a:t>
            </a:r>
            <a:r>
              <a:rPr kumimoji="0" lang="en-US" sz="2800" b="1" i="0" u="none" strike="noStrike" kern="1200" cap="none" spc="0" normalizeH="0" noProof="0" dirty="0">
                <a:ln>
                  <a:noFill/>
                </a:ln>
                <a:solidFill>
                  <a:prstClr val="black">
                    <a:lumMod val="95000"/>
                    <a:lumOff val="5000"/>
                  </a:prstClr>
                </a:solidFill>
                <a:effectLst/>
                <a:uLnTx/>
                <a:uFillTx/>
                <a:latin typeface="Times New Roman" pitchFamily="18" charset="0"/>
                <a:cs typeface="Times New Roman" pitchFamily="18" charset="0"/>
              </a:rPr>
              <a:t>SUẤT CHẤT </a:t>
            </a:r>
            <a:r>
              <a:rPr kumimoji="0" lang="en-US" sz="2800" b="1" i="0" u="none" strike="noStrike" kern="1200" cap="none" spc="0" normalizeH="0" noProof="0" dirty="0" smtClean="0">
                <a:ln>
                  <a:noFill/>
                </a:ln>
                <a:solidFill>
                  <a:prstClr val="black">
                    <a:lumMod val="95000"/>
                    <a:lumOff val="5000"/>
                  </a:prstClr>
                </a:solidFill>
                <a:effectLst/>
                <a:uLnTx/>
                <a:uFillTx/>
                <a:latin typeface="Times New Roman" pitchFamily="18" charset="0"/>
                <a:cs typeface="Times New Roman" pitchFamily="18" charset="0"/>
              </a:rPr>
              <a:t>LỎNG</a:t>
            </a:r>
            <a:endPar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48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27011" y="477838"/>
            <a:ext cx="151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46"/>
          <p:cNvSpPr>
            <a:spLocks noChangeArrowheads="1"/>
          </p:cNvSpPr>
          <p:nvPr/>
        </p:nvSpPr>
        <p:spPr bwMode="ltGray">
          <a:xfrm rot="5400000">
            <a:off x="-2372586" y="1660877"/>
            <a:ext cx="4824413" cy="390931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AutoShape 47"/>
          <p:cNvSpPr>
            <a:spLocks noChangeArrowheads="1"/>
          </p:cNvSpPr>
          <p:nvPr/>
        </p:nvSpPr>
        <p:spPr bwMode="ltGray">
          <a:xfrm rot="5400000" flipH="1">
            <a:off x="-1985089" y="1666683"/>
            <a:ext cx="4032250" cy="35944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solidFill>
            <a:srgbClr val="FFDB69"/>
          </a:solidFill>
          <a:ln>
            <a:noFill/>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AutoShape 49"/>
          <p:cNvSpPr>
            <a:spLocks noChangeArrowheads="1"/>
          </p:cNvSpPr>
          <p:nvPr/>
        </p:nvSpPr>
        <p:spPr bwMode="gray">
          <a:xfrm>
            <a:off x="1824716" y="3657600"/>
            <a:ext cx="6709683" cy="1447800"/>
          </a:xfrm>
          <a:prstGeom prst="roundRect">
            <a:avLst>
              <a:gd name="adj" fmla="val 50000"/>
            </a:avLst>
          </a:prstGeom>
          <a:solidFill>
            <a:schemeClr val="accent3">
              <a:lumMod val="60000"/>
              <a:lumOff val="40000"/>
            </a:schemeClr>
          </a:solidFill>
          <a:ln w="28575" algn="ctr">
            <a:solidFill>
              <a:schemeClr val="bg2"/>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sp>
        <p:nvSpPr>
          <p:cNvPr id="9" name="AutoShape 50"/>
          <p:cNvSpPr>
            <a:spLocks noChangeArrowheads="1"/>
          </p:cNvSpPr>
          <p:nvPr/>
        </p:nvSpPr>
        <p:spPr bwMode="gray">
          <a:xfrm>
            <a:off x="1824716" y="1660527"/>
            <a:ext cx="6709684" cy="1539875"/>
          </a:xfrm>
          <a:prstGeom prst="roundRect">
            <a:avLst>
              <a:gd name="adj" fmla="val 50000"/>
            </a:avLst>
          </a:prstGeom>
          <a:solidFill>
            <a:schemeClr val="accent6">
              <a:lumMod val="40000"/>
              <a:lumOff val="60000"/>
            </a:schemeClr>
          </a:solidFill>
          <a:ln w="28575" algn="ctr">
            <a:solidFill>
              <a:srgbClr val="FFFF99"/>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grpSp>
        <p:nvGrpSpPr>
          <p:cNvPr id="10" name="Group 67"/>
          <p:cNvGrpSpPr>
            <a:grpSpLocks/>
          </p:cNvGrpSpPr>
          <p:nvPr/>
        </p:nvGrpSpPr>
        <p:grpSpPr bwMode="auto">
          <a:xfrm>
            <a:off x="1367516" y="1933577"/>
            <a:ext cx="686895" cy="1038225"/>
            <a:chOff x="1956" y="1680"/>
            <a:chExt cx="1737" cy="1615"/>
          </a:xfrm>
        </p:grpSpPr>
        <p:sp>
          <p:nvSpPr>
            <p:cNvPr id="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70"/>
            <p:cNvSpPr>
              <a:spLocks noChangeArrowheads="1"/>
            </p:cNvSpPr>
            <p:nvPr/>
          </p:nvSpPr>
          <p:spPr bwMode="gray">
            <a:xfrm>
              <a:off x="2252" y="2083"/>
              <a:ext cx="657" cy="80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Oval 71"/>
            <p:cNvSpPr>
              <a:spLocks noChangeArrowheads="1"/>
            </p:cNvSpPr>
            <p:nvPr/>
          </p:nvSpPr>
          <p:spPr bwMode="gray">
            <a:xfrm>
              <a:off x="2254" y="2084"/>
              <a:ext cx="657" cy="808"/>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72"/>
            <p:cNvSpPr>
              <a:spLocks noChangeArrowheads="1"/>
            </p:cNvSpPr>
            <p:nvPr/>
          </p:nvSpPr>
          <p:spPr bwMode="gray">
            <a:xfrm>
              <a:off x="2334" y="2088"/>
              <a:ext cx="1099" cy="80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Oval 73"/>
            <p:cNvSpPr>
              <a:spLocks noChangeArrowheads="1"/>
            </p:cNvSpPr>
            <p:nvPr/>
          </p:nvSpPr>
          <p:spPr bwMode="gray">
            <a:xfrm>
              <a:off x="1956" y="1993"/>
              <a:ext cx="1737" cy="1010"/>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1</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74"/>
          <p:cNvGrpSpPr>
            <a:grpSpLocks/>
          </p:cNvGrpSpPr>
          <p:nvPr/>
        </p:nvGrpSpPr>
        <p:grpSpPr bwMode="auto">
          <a:xfrm>
            <a:off x="1338941" y="3924300"/>
            <a:ext cx="718118" cy="876300"/>
            <a:chOff x="1924" y="1680"/>
            <a:chExt cx="1769" cy="1615"/>
          </a:xfrm>
        </p:grpSpPr>
        <p:sp>
          <p:nvSpPr>
            <p:cNvPr id="18"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77"/>
            <p:cNvSpPr>
              <a:spLocks noChangeArrowheads="1"/>
            </p:cNvSpPr>
            <p:nvPr/>
          </p:nvSpPr>
          <p:spPr bwMode="gray">
            <a:xfrm>
              <a:off x="2254" y="2009"/>
              <a:ext cx="640" cy="9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Oval 78"/>
            <p:cNvSpPr>
              <a:spLocks noChangeArrowheads="1"/>
            </p:cNvSpPr>
            <p:nvPr/>
          </p:nvSpPr>
          <p:spPr bwMode="gray">
            <a:xfrm>
              <a:off x="2254" y="2009"/>
              <a:ext cx="640" cy="957"/>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79"/>
            <p:cNvSpPr>
              <a:spLocks noChangeArrowheads="1"/>
            </p:cNvSpPr>
            <p:nvPr/>
          </p:nvSpPr>
          <p:spPr bwMode="gray">
            <a:xfrm>
              <a:off x="2334" y="2010"/>
              <a:ext cx="1099" cy="9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Oval 80"/>
            <p:cNvSpPr>
              <a:spLocks noChangeArrowheads="1"/>
            </p:cNvSpPr>
            <p:nvPr/>
          </p:nvSpPr>
          <p:spPr bwMode="gray">
            <a:xfrm>
              <a:off x="1924" y="1817"/>
              <a:ext cx="1690" cy="1197"/>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2</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Rectangle 88"/>
          <p:cNvSpPr>
            <a:spLocks noChangeArrowheads="1"/>
          </p:cNvSpPr>
          <p:nvPr/>
        </p:nvSpPr>
        <p:spPr bwMode="auto">
          <a:xfrm>
            <a:off x="2214118" y="1933577"/>
            <a:ext cx="6091682" cy="95410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TÁC</a:t>
            </a:r>
            <a:r>
              <a:rPr kumimoji="0" lang="en-US" sz="2800" b="1" i="0" u="none" strike="noStrike" kern="1200" cap="none" spc="0" normalizeH="0" noProof="0" dirty="0">
                <a:ln>
                  <a:noFill/>
                </a:ln>
                <a:solidFill>
                  <a:prstClr val="black">
                    <a:lumMod val="95000"/>
                    <a:lumOff val="5000"/>
                  </a:prstClr>
                </a:solidFill>
                <a:effectLst/>
                <a:uLnTx/>
                <a:uFillTx/>
                <a:latin typeface="Times New Roman" pitchFamily="18" charset="0"/>
                <a:cs typeface="Times New Roman" pitchFamily="18" charset="0"/>
              </a:rPr>
              <a:t> DỤNG CỦA ÁP SUẤT CHẤT LỎNG LÊN VẬT ĐẶT TRONG NÓ</a:t>
            </a:r>
            <a:endPar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sp>
        <p:nvSpPr>
          <p:cNvPr id="25" name="Rectangle 90"/>
          <p:cNvSpPr>
            <a:spLocks noChangeArrowheads="1"/>
          </p:cNvSpPr>
          <p:nvPr/>
        </p:nvSpPr>
        <p:spPr bwMode="auto">
          <a:xfrm>
            <a:off x="2099750" y="4100026"/>
            <a:ext cx="6206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SỰ</a:t>
            </a:r>
            <a:r>
              <a:rPr kumimoji="0" lang="en-US" altLang="vi-VN"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TRUYỀN ÁP SUẤT CHẤT LỎNG</a:t>
            </a:r>
            <a:endPar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7" name="TextBox 26"/>
          <p:cNvSpPr txBox="1"/>
          <p:nvPr/>
        </p:nvSpPr>
        <p:spPr>
          <a:xfrm>
            <a:off x="40968" y="2863762"/>
            <a:ext cx="154401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DUNG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72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hung hình nền đẹp – Văn Hóa Học"/>
          <p:cNvPicPr>
            <a:picLocks noChangeAspect="1" noChangeArrowheads="1"/>
          </p:cNvPicPr>
          <p:nvPr/>
        </p:nvPicPr>
        <p:blipFill>
          <a:blip r:embed="rId2"/>
          <a:srcRect/>
          <a:stretch>
            <a:fillRect/>
          </a:stretch>
        </p:blipFill>
        <p:spPr bwMode="auto">
          <a:xfrm>
            <a:off x="0" y="228600"/>
            <a:ext cx="9144000" cy="6974237"/>
          </a:xfrm>
          <a:prstGeom prst="rect">
            <a:avLst/>
          </a:prstGeom>
          <a:noFill/>
        </p:spPr>
      </p:pic>
      <p:sp>
        <p:nvSpPr>
          <p:cNvPr id="3" name="Text Box 17"/>
          <p:cNvSpPr txBox="1">
            <a:spLocks noChangeArrowheads="1"/>
          </p:cNvSpPr>
          <p:nvPr/>
        </p:nvSpPr>
        <p:spPr bwMode="auto">
          <a:xfrm>
            <a:off x="990600" y="609600"/>
            <a:ext cx="2573077" cy="523220"/>
          </a:xfrm>
          <a:prstGeom prst="rect">
            <a:avLst/>
          </a:prstGeom>
          <a:noFill/>
          <a:ln w="9525">
            <a:noFill/>
            <a:miter lim="800000"/>
            <a:headEnd/>
            <a:tailEnd/>
          </a:ln>
        </p:spPr>
        <p:txBody>
          <a:bodyPr wrap="none">
            <a:spAutoFit/>
          </a:bodyPr>
          <a:lstStyle/>
          <a:p>
            <a:r>
              <a:rPr lang="en-US" sz="2800" b="1" dirty="0">
                <a:solidFill>
                  <a:srgbClr val="FF0000"/>
                </a:solidFill>
                <a:latin typeface="Times New Roman" pitchFamily="18" charset="0"/>
                <a:cs typeface="Times New Roman" pitchFamily="18" charset="0"/>
              </a:rPr>
              <a:t>*</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nghiệm</a:t>
            </a:r>
            <a:r>
              <a:rPr lang="en-US" sz="2800" b="1" dirty="0">
                <a:solidFill>
                  <a:srgbClr val="FF0000"/>
                </a:solidFill>
                <a:latin typeface="Times New Roman" pitchFamily="18" charset="0"/>
                <a:cs typeface="Times New Roman" pitchFamily="18" charset="0"/>
              </a:rPr>
              <a:t> 1</a:t>
            </a:r>
          </a:p>
        </p:txBody>
      </p:sp>
      <p:sp>
        <p:nvSpPr>
          <p:cNvPr id="4" name="TextBox 1"/>
          <p:cNvSpPr txBox="1">
            <a:spLocks noChangeArrowheads="1"/>
          </p:cNvSpPr>
          <p:nvPr/>
        </p:nvSpPr>
        <p:spPr bwMode="auto">
          <a:xfrm>
            <a:off x="990600" y="990600"/>
            <a:ext cx="60198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a. </a:t>
            </a:r>
            <a:r>
              <a:rPr lang="en-US" altLang="vi-VN" sz="2800" b="1" dirty="0" err="1">
                <a:latin typeface="Times New Roman" pitchFamily="18" charset="0"/>
                <a:cs typeface="Times New Roman" pitchFamily="18" charset="0"/>
              </a:rPr>
              <a:t>Dụng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cụ</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a:latin typeface="Times New Roman" pitchFamily="18" charset="0"/>
                <a:cs typeface="Times New Roman" pitchFamily="18" charset="0"/>
              </a:rPr>
              <a:t>:</a:t>
            </a:r>
            <a:endParaRPr lang="vi-VN" altLang="vi-VN" sz="2800" b="1" dirty="0">
              <a:latin typeface="Times New Roman" pitchFamily="18" charset="0"/>
              <a:cs typeface="Times New Roman" pitchFamily="18" charset="0"/>
            </a:endParaRPr>
          </a:p>
        </p:txBody>
      </p:sp>
      <p:sp>
        <p:nvSpPr>
          <p:cNvPr id="5" name="Rectangle 4"/>
          <p:cNvSpPr>
            <a:spLocks noChangeArrowheads="1"/>
          </p:cNvSpPr>
          <p:nvPr/>
        </p:nvSpPr>
        <p:spPr bwMode="auto">
          <a:xfrm>
            <a:off x="990600" y="1447800"/>
            <a:ext cx="7086600" cy="1384995"/>
          </a:xfrm>
          <a:prstGeom prst="rect">
            <a:avLst/>
          </a:prstGeom>
          <a:noFill/>
          <a:ln w="9525">
            <a:noFill/>
            <a:miter lim="800000"/>
            <a:headEnd/>
            <a:tailEnd/>
          </a:ln>
        </p:spPr>
        <p:txBody>
          <a:bodyPr wrap="square">
            <a:spAutoFit/>
          </a:bodyPr>
          <a:lstStyle/>
          <a:p>
            <a:pPr marL="285750" indent="-285750">
              <a:buFontTx/>
              <a:buChar char="-"/>
            </a:pPr>
            <a:r>
              <a:rPr lang="en-US" sz="2800">
                <a:latin typeface="Times New Roman" pitchFamily="18" charset="0"/>
                <a:cs typeface="Times New Roman" pitchFamily="18" charset="0"/>
              </a:rPr>
              <a:t>Một bình trụ có đáy C và các lỗ A, B bịt bằng màng cao su mỏng.</a:t>
            </a:r>
          </a:p>
          <a:p>
            <a:pPr marL="285750" indent="-285750">
              <a:buFontTx/>
              <a:buChar char="-"/>
            </a:pPr>
            <a:r>
              <a:rPr lang="en-US" sz="2800">
                <a:latin typeface="Times New Roman" pitchFamily="18" charset="0"/>
                <a:cs typeface="Times New Roman" pitchFamily="18" charset="0"/>
              </a:rPr>
              <a:t>1 cốc nước.</a:t>
            </a:r>
          </a:p>
        </p:txBody>
      </p:sp>
      <p:grpSp>
        <p:nvGrpSpPr>
          <p:cNvPr id="6" name="Group 26"/>
          <p:cNvGrpSpPr/>
          <p:nvPr/>
        </p:nvGrpSpPr>
        <p:grpSpPr>
          <a:xfrm>
            <a:off x="5867400" y="1905000"/>
            <a:ext cx="2209800" cy="3124200"/>
            <a:chOff x="4800600" y="2286000"/>
            <a:chExt cx="3378200" cy="4332288"/>
          </a:xfrm>
        </p:grpSpPr>
        <p:grpSp>
          <p:nvGrpSpPr>
            <p:cNvPr id="7" name="Group 6"/>
            <p:cNvGrpSpPr>
              <a:grpSpLocks/>
            </p:cNvGrpSpPr>
            <p:nvPr/>
          </p:nvGrpSpPr>
          <p:grpSpPr bwMode="auto">
            <a:xfrm>
              <a:off x="4800600" y="4724400"/>
              <a:ext cx="1181100" cy="1562100"/>
              <a:chOff x="3810" y="258"/>
              <a:chExt cx="744" cy="984"/>
            </a:xfrm>
          </p:grpSpPr>
          <p:sp>
            <p:nvSpPr>
              <p:cNvPr id="17" name="Freeform 3"/>
              <p:cNvSpPr>
                <a:spLocks noChangeArrowheads="1"/>
              </p:cNvSpPr>
              <p:nvPr/>
            </p:nvSpPr>
            <p:spPr bwMode="auto">
              <a:xfrm>
                <a:off x="3810" y="258"/>
                <a:ext cx="744" cy="984"/>
              </a:xfrm>
              <a:custGeom>
                <a:avLst/>
                <a:gdLst/>
                <a:ahLst/>
                <a:cxnLst>
                  <a:cxn ang="0">
                    <a:pos x="0" y="12"/>
                  </a:cxn>
                  <a:cxn ang="0">
                    <a:pos x="144" y="984"/>
                  </a:cxn>
                  <a:cxn ang="0">
                    <a:pos x="624" y="984"/>
                  </a:cxn>
                  <a:cxn ang="0">
                    <a:pos x="744" y="0"/>
                  </a:cxn>
                </a:cxnLst>
                <a:rect l="0" t="0" r="r" b="b"/>
                <a:pathLst>
                  <a:path w="744" h="984">
                    <a:moveTo>
                      <a:pt x="0" y="12"/>
                    </a:moveTo>
                    <a:lnTo>
                      <a:pt x="144" y="984"/>
                    </a:lnTo>
                    <a:lnTo>
                      <a:pt x="624" y="984"/>
                    </a:lnTo>
                    <a:lnTo>
                      <a:pt x="744"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8" name="Freeform 4"/>
              <p:cNvSpPr>
                <a:spLocks noChangeArrowheads="1"/>
              </p:cNvSpPr>
              <p:nvPr/>
            </p:nvSpPr>
            <p:spPr bwMode="auto">
              <a:xfrm>
                <a:off x="3840" y="402"/>
                <a:ext cx="690" cy="840"/>
              </a:xfrm>
              <a:custGeom>
                <a:avLst/>
                <a:gdLst/>
                <a:ahLst/>
                <a:cxnLst>
                  <a:cxn ang="0">
                    <a:pos x="0" y="0"/>
                  </a:cxn>
                  <a:cxn ang="0">
                    <a:pos x="690" y="6"/>
                  </a:cxn>
                  <a:cxn ang="0">
                    <a:pos x="588" y="834"/>
                  </a:cxn>
                  <a:cxn ang="0">
                    <a:pos x="120" y="840"/>
                  </a:cxn>
                  <a:cxn ang="0">
                    <a:pos x="0" y="0"/>
                  </a:cxn>
                </a:cxnLst>
                <a:rect l="0" t="0" r="r" b="b"/>
                <a:pathLst>
                  <a:path w="690" h="840">
                    <a:moveTo>
                      <a:pt x="0" y="0"/>
                    </a:moveTo>
                    <a:lnTo>
                      <a:pt x="690" y="6"/>
                    </a:lnTo>
                    <a:lnTo>
                      <a:pt x="588" y="834"/>
                    </a:lnTo>
                    <a:lnTo>
                      <a:pt x="120" y="840"/>
                    </a:lnTo>
                    <a:lnTo>
                      <a:pt x="0" y="0"/>
                    </a:lnTo>
                    <a:close/>
                  </a:path>
                </a:pathLst>
              </a:custGeom>
              <a:solidFill>
                <a:srgbClr val="3399FF"/>
              </a:solidFill>
              <a:ln w="9525">
                <a:noFill/>
                <a:round/>
                <a:headEnd/>
                <a:tailEnd/>
              </a:ln>
            </p:spPr>
            <p:txBody>
              <a:bodyPr/>
              <a:lstStyle/>
              <a:p>
                <a:endParaRPr lang="en-US" altLang="zh-CN">
                  <a:ea typeface="SimSun" pitchFamily="2" charset="-122"/>
                </a:endParaRPr>
              </a:p>
            </p:txBody>
          </p:sp>
        </p:grpSp>
        <p:sp>
          <p:nvSpPr>
            <p:cNvPr id="8" name="Rectangle 7"/>
            <p:cNvSpPr>
              <a:spLocks noChangeArrowheads="1"/>
            </p:cNvSpPr>
            <p:nvPr/>
          </p:nvSpPr>
          <p:spPr bwMode="auto">
            <a:xfrm>
              <a:off x="6762750" y="5184775"/>
              <a:ext cx="914400" cy="762000"/>
            </a:xfrm>
            <a:prstGeom prst="rect">
              <a:avLst/>
            </a:prstGeom>
            <a:gradFill rotWithShape="1">
              <a:gsLst>
                <a:gs pos="0">
                  <a:schemeClr val="bg2">
                    <a:alpha val="67000"/>
                  </a:schemeClr>
                </a:gs>
                <a:gs pos="50000">
                  <a:schemeClr val="bg2">
                    <a:gamma/>
                    <a:tint val="0"/>
                    <a:invGamma/>
                  </a:schemeClr>
                </a:gs>
                <a:gs pos="100000">
                  <a:schemeClr val="bg2">
                    <a:alpha val="67000"/>
                  </a:schemeClr>
                </a:gs>
              </a:gsLst>
              <a:lin ang="5400000" scaled="1"/>
            </a:gradFill>
            <a:ln>
              <a:noFill/>
            </a:ln>
            <a:effectLst/>
          </p:spPr>
          <p:txBody>
            <a:bodyPr wrap="none" anchor="ctr"/>
            <a:lstStyle/>
            <a:p>
              <a:endParaRPr lang="vi-VN" altLang="en-US">
                <a:latin typeface="Arial" pitchFamily="34" charset="0"/>
              </a:endParaRPr>
            </a:p>
          </p:txBody>
        </p:sp>
        <p:sp>
          <p:nvSpPr>
            <p:cNvPr id="9" name="Rectangle 8"/>
            <p:cNvSpPr>
              <a:spLocks noChangeArrowheads="1"/>
            </p:cNvSpPr>
            <p:nvPr/>
          </p:nvSpPr>
          <p:spPr bwMode="auto">
            <a:xfrm>
              <a:off x="6858000" y="2286000"/>
              <a:ext cx="685800" cy="3633787"/>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p:spPr>
          <p:txBody>
            <a:bodyPr wrap="none" anchor="ctr"/>
            <a:lstStyle/>
            <a:p>
              <a:endParaRPr lang="vi-VN" altLang="en-US">
                <a:latin typeface="Arial" pitchFamily="34" charset="0"/>
              </a:endParaRPr>
            </a:p>
          </p:txBody>
        </p:sp>
        <p:sp>
          <p:nvSpPr>
            <p:cNvPr id="10" name="Freeform 9"/>
            <p:cNvSpPr>
              <a:spLocks noChangeArrowheads="1"/>
            </p:cNvSpPr>
            <p:nvPr/>
          </p:nvSpPr>
          <p:spPr bwMode="auto">
            <a:xfrm>
              <a:off x="6781800" y="2362200"/>
              <a:ext cx="838200" cy="3657600"/>
            </a:xfrm>
            <a:custGeom>
              <a:avLst/>
              <a:gdLst/>
              <a:ahLst/>
              <a:cxnLst>
                <a:cxn ang="0">
                  <a:pos x="39" y="6"/>
                </a:cxn>
                <a:cxn ang="0">
                  <a:pos x="48" y="1740"/>
                </a:cxn>
                <a:cxn ang="0">
                  <a:pos x="0" y="1740"/>
                </a:cxn>
                <a:cxn ang="0">
                  <a:pos x="0" y="2220"/>
                </a:cxn>
                <a:cxn ang="0">
                  <a:pos x="48" y="2220"/>
                </a:cxn>
                <a:cxn ang="0">
                  <a:pos x="48" y="2301"/>
                </a:cxn>
                <a:cxn ang="0">
                  <a:pos x="480" y="2304"/>
                </a:cxn>
                <a:cxn ang="0">
                  <a:pos x="480" y="2220"/>
                </a:cxn>
                <a:cxn ang="0">
                  <a:pos x="528" y="2220"/>
                </a:cxn>
                <a:cxn ang="0">
                  <a:pos x="528" y="1740"/>
                </a:cxn>
                <a:cxn ang="0">
                  <a:pos x="480" y="1740"/>
                </a:cxn>
                <a:cxn ang="0">
                  <a:pos x="480" y="0"/>
                </a:cxn>
              </a:cxnLst>
              <a:rect l="0" t="0" r="r" b="b"/>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1" name="Rectangle 10"/>
            <p:cNvSpPr>
              <a:spLocks noChangeArrowheads="1"/>
            </p:cNvSpPr>
            <p:nvPr/>
          </p:nvSpPr>
          <p:spPr bwMode="auto">
            <a:xfrm>
              <a:off x="7600950" y="5146675"/>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2" name="Rectangle 11"/>
            <p:cNvSpPr>
              <a:spLocks noChangeArrowheads="1"/>
            </p:cNvSpPr>
            <p:nvPr/>
          </p:nvSpPr>
          <p:spPr bwMode="auto">
            <a:xfrm>
              <a:off x="6715125" y="5151438"/>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3" name="Rectangle 12"/>
            <p:cNvSpPr>
              <a:spLocks noChangeArrowheads="1"/>
            </p:cNvSpPr>
            <p:nvPr/>
          </p:nvSpPr>
          <p:spPr bwMode="auto">
            <a:xfrm rot="5400000">
              <a:off x="7153275" y="5689600"/>
              <a:ext cx="95250" cy="762000"/>
            </a:xfrm>
            <a:prstGeom prst="rect">
              <a:avLst/>
            </a:prstGeom>
            <a:solidFill>
              <a:srgbClr val="FF00FF"/>
            </a:solidFill>
            <a:ln w="9525">
              <a:noFill/>
              <a:miter lim="800000"/>
              <a:headEnd/>
              <a:tailEnd/>
            </a:ln>
          </p:spPr>
          <p:txBody>
            <a:bodyPr wrap="none" anchor="ctr"/>
            <a:lstStyle/>
            <a:p>
              <a:endParaRPr lang="vi-VN" altLang="vi-VN"/>
            </a:p>
          </p:txBody>
        </p:sp>
        <p:sp>
          <p:nvSpPr>
            <p:cNvPr id="14" name="Text Box 18"/>
            <p:cNvSpPr txBox="1">
              <a:spLocks noChangeArrowheads="1"/>
            </p:cNvSpPr>
            <p:nvPr/>
          </p:nvSpPr>
          <p:spPr bwMode="auto">
            <a:xfrm>
              <a:off x="6235700" y="5387975"/>
              <a:ext cx="381000" cy="366713"/>
            </a:xfrm>
            <a:prstGeom prst="rect">
              <a:avLst/>
            </a:prstGeom>
            <a:noFill/>
            <a:ln w="9525">
              <a:noFill/>
              <a:miter lim="800000"/>
              <a:headEnd/>
              <a:tailEnd/>
            </a:ln>
          </p:spPr>
          <p:txBody>
            <a:bodyPr>
              <a:spAutoFit/>
            </a:bodyPr>
            <a:lstStyle/>
            <a:p>
              <a:pPr>
                <a:spcBef>
                  <a:spcPct val="50000"/>
                </a:spcBef>
              </a:pPr>
              <a:r>
                <a:rPr lang="en-US" altLang="vi-VN" b="1"/>
                <a:t>A</a:t>
              </a:r>
            </a:p>
          </p:txBody>
        </p:sp>
        <p:sp>
          <p:nvSpPr>
            <p:cNvPr id="15" name="Text Box 19"/>
            <p:cNvSpPr txBox="1">
              <a:spLocks noChangeArrowheads="1"/>
            </p:cNvSpPr>
            <p:nvPr/>
          </p:nvSpPr>
          <p:spPr bwMode="auto">
            <a:xfrm>
              <a:off x="7797800" y="5413375"/>
              <a:ext cx="381000" cy="366713"/>
            </a:xfrm>
            <a:prstGeom prst="rect">
              <a:avLst/>
            </a:prstGeom>
            <a:noFill/>
            <a:ln w="9525">
              <a:noFill/>
              <a:miter lim="800000"/>
              <a:headEnd/>
              <a:tailEnd/>
            </a:ln>
          </p:spPr>
          <p:txBody>
            <a:bodyPr>
              <a:spAutoFit/>
            </a:bodyPr>
            <a:lstStyle/>
            <a:p>
              <a:pPr>
                <a:spcBef>
                  <a:spcPct val="50000"/>
                </a:spcBef>
              </a:pPr>
              <a:r>
                <a:rPr lang="en-US" altLang="vi-VN" b="1"/>
                <a:t>B</a:t>
              </a:r>
            </a:p>
          </p:txBody>
        </p:sp>
        <p:sp>
          <p:nvSpPr>
            <p:cNvPr id="16" name="Text Box 20"/>
            <p:cNvSpPr txBox="1">
              <a:spLocks noChangeArrowheads="1"/>
            </p:cNvSpPr>
            <p:nvPr/>
          </p:nvSpPr>
          <p:spPr bwMode="auto">
            <a:xfrm>
              <a:off x="7010400" y="6251575"/>
              <a:ext cx="381000" cy="366713"/>
            </a:xfrm>
            <a:prstGeom prst="rect">
              <a:avLst/>
            </a:prstGeom>
            <a:noFill/>
            <a:ln w="9525">
              <a:noFill/>
              <a:miter lim="800000"/>
              <a:headEnd/>
              <a:tailEnd/>
            </a:ln>
          </p:spPr>
          <p:txBody>
            <a:bodyPr>
              <a:spAutoFit/>
            </a:bodyPr>
            <a:lstStyle/>
            <a:p>
              <a:pPr>
                <a:spcBef>
                  <a:spcPct val="50000"/>
                </a:spcBef>
              </a:pPr>
              <a:r>
                <a:rPr lang="en-US" altLang="vi-VN" b="1"/>
                <a:t>C</a:t>
              </a:r>
            </a:p>
          </p:txBody>
        </p:sp>
      </p:grpSp>
      <p:sp>
        <p:nvSpPr>
          <p:cNvPr id="19" name="TextBox 1"/>
          <p:cNvSpPr txBox="1">
            <a:spLocks noChangeArrowheads="1"/>
          </p:cNvSpPr>
          <p:nvPr/>
        </p:nvSpPr>
        <p:spPr bwMode="auto">
          <a:xfrm>
            <a:off x="990600" y="2743200"/>
            <a:ext cx="5562600" cy="523220"/>
          </a:xfrm>
          <a:prstGeom prst="rect">
            <a:avLst/>
          </a:prstGeom>
          <a:noFill/>
          <a:ln w="9525">
            <a:noFill/>
            <a:miter lim="800000"/>
            <a:headEnd/>
            <a:tailEnd/>
          </a:ln>
        </p:spPr>
        <p:txBody>
          <a:bodyPr wrap="square">
            <a:spAutoFit/>
          </a:bodyPr>
          <a:lstStyle/>
          <a:p>
            <a:pPr>
              <a:buFontTx/>
              <a:buNone/>
            </a:pPr>
            <a:r>
              <a:rPr lang="en-US" altLang="vi-VN" sz="2800" b="1" smtClean="0">
                <a:latin typeface="Times New Roman" pitchFamily="18" charset="0"/>
                <a:cs typeface="Times New Roman" pitchFamily="18" charset="0"/>
              </a:rPr>
              <a:t>b.Tiến </a:t>
            </a:r>
            <a:r>
              <a:rPr lang="en-US" altLang="vi-VN" sz="2800" b="1">
                <a:latin typeface="Times New Roman" pitchFamily="18" charset="0"/>
                <a:cs typeface="Times New Roman" pitchFamily="18" charset="0"/>
              </a:rPr>
              <a:t>hành thí nghiệm:</a:t>
            </a:r>
            <a:endParaRPr lang="vi-VN" altLang="vi-VN" sz="2800" b="1">
              <a:latin typeface="Times New Roman" pitchFamily="18" charset="0"/>
              <a:cs typeface="Times New Roman" pitchFamily="18" charset="0"/>
            </a:endParaRPr>
          </a:p>
        </p:txBody>
      </p:sp>
      <p:sp>
        <p:nvSpPr>
          <p:cNvPr id="20" name="Rounded Rectangle 19"/>
          <p:cNvSpPr/>
          <p:nvPr/>
        </p:nvSpPr>
        <p:spPr>
          <a:xfrm>
            <a:off x="990600" y="3276600"/>
            <a:ext cx="4800600" cy="2362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1: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điểm</a:t>
            </a:r>
            <a:r>
              <a:rPr lang="en-US" sz="2800" dirty="0">
                <a:solidFill>
                  <a:srgbClr val="000000"/>
                </a:solidFill>
                <a:latin typeface="Times New Roman" pitchFamily="18" charset="0"/>
                <a:cs typeface="Times New Roman" pitchFamily="18" charset="0"/>
              </a:rPr>
              <a:t> A, B, C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không</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21" name="Down Arrow 20"/>
          <p:cNvSpPr/>
          <p:nvPr/>
        </p:nvSpPr>
        <p:spPr>
          <a:xfrm>
            <a:off x="3124200" y="5715000"/>
            <a:ext cx="386871" cy="398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22" name="TextBox 21">
            <a:extLst>
              <a:ext uri="{FF2B5EF4-FFF2-40B4-BE49-F238E27FC236}">
                <a16:creationId xmlns:a16="http://schemas.microsoft.com/office/drawing/2014/main" xmlns="" id="{F3CABA1C-C8A5-302E-E38A-5B65D929B791}"/>
              </a:ext>
            </a:extLst>
          </p:cNvPr>
          <p:cNvSpPr txBox="1"/>
          <p:nvPr/>
        </p:nvSpPr>
        <p:spPr>
          <a:xfrm>
            <a:off x="319181" y="76200"/>
            <a:ext cx="8429437" cy="738664"/>
          </a:xfrm>
          <a:prstGeom prst="rect">
            <a:avLst/>
          </a:prstGeom>
          <a:noFill/>
        </p:spPr>
        <p:txBody>
          <a:bodyPr wrap="square">
            <a:spAutoFit/>
          </a:bodyPr>
          <a:lstStyle/>
          <a:p>
            <a:pPr algn="just">
              <a:lnSpc>
                <a:spcPct val="150000"/>
              </a:lnSpc>
            </a:pP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smtClean="0">
                <a:solidFill>
                  <a:schemeClr val="bg1"/>
                </a:solidFill>
                <a:effectLst/>
                <a:latin typeface="Times New Roman" panose="02020603050405020304" pitchFamily="18" charset="0"/>
                <a:cs typeface="Times New Roman" panose="02020603050405020304" pitchFamily="18" charset="0"/>
              </a:rPr>
              <a:t>Tác</a:t>
            </a:r>
            <a:r>
              <a:rPr lang="en-US" sz="2800" b="1" dirty="0" smtClean="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dụng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của</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áp</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suất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chất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lỏng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lên</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vật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đặt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trong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nó</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0+ khung nền đẹp, miễn phí dành cho powerpoint | Chữ viết bảng, Khung, Nề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990600" y="762000"/>
            <a:ext cx="7162800" cy="174215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2: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di </a:t>
            </a:r>
            <a:r>
              <a:rPr lang="en-US" sz="2800" dirty="0" err="1" smtClean="0">
                <a:solidFill>
                  <a:srgbClr val="000000"/>
                </a:solidFill>
                <a:latin typeface="Times New Roman" pitchFamily="18" charset="0"/>
                <a:cs typeface="Times New Roman" pitchFamily="18" charset="0"/>
              </a:rPr>
              <a:t>chuyển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vị</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trí</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khác</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a:t>
            </a:r>
            <a:r>
              <a:rPr lang="en-US" sz="2800" dirty="0" smtClean="0">
                <a:solidFill>
                  <a:srgbClr val="000000"/>
                </a:solidFill>
                <a:latin typeface="Times New Roman" pitchFamily="18" charset="0"/>
                <a:cs typeface="Times New Roman" pitchFamily="18" charset="0"/>
              </a:rPr>
              <a:t>C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4" name="Down Arrow 3"/>
          <p:cNvSpPr/>
          <p:nvPr/>
        </p:nvSpPr>
        <p:spPr>
          <a:xfrm>
            <a:off x="4114800" y="2514600"/>
            <a:ext cx="386871" cy="35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5" name="Rounded Rectangle 4"/>
          <p:cNvSpPr/>
          <p:nvPr/>
        </p:nvSpPr>
        <p:spPr>
          <a:xfrm>
            <a:off x="1066800" y="2895600"/>
            <a:ext cx="5791200" cy="1904999"/>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3: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sâu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hơn</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C</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6986894" y="2514600"/>
            <a:ext cx="2157106"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579"/>
            <a:ext cx="1066800" cy="8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xmlns="" id="{1DCCE6C9-9F8E-4E35-8C81-397DDFF1E42A}"/>
              </a:ext>
            </a:extLst>
          </p:cNvPr>
          <p:cNvGraphicFramePr>
            <a:graphicFrameLocks noGrp="1"/>
          </p:cNvGraphicFramePr>
          <p:nvPr>
            <p:extLst>
              <p:ext uri="{D42A27DB-BD31-4B8C-83A1-F6EECF244321}">
                <p14:modId xmlns:p14="http://schemas.microsoft.com/office/powerpoint/2010/main" val="4159596757"/>
              </p:ext>
            </p:extLst>
          </p:nvPr>
        </p:nvGraphicFramePr>
        <p:xfrm>
          <a:off x="76200" y="685800"/>
          <a:ext cx="8915399" cy="5348862"/>
        </p:xfrm>
        <a:graphic>
          <a:graphicData uri="http://schemas.openxmlformats.org/drawingml/2006/table">
            <a:tbl>
              <a:tblPr firstRow="1" firstCol="1" bandRow="1"/>
              <a:tblGrid>
                <a:gridCol w="2762518">
                  <a:extLst>
                    <a:ext uri="{9D8B030D-6E8A-4147-A177-3AD203B41FA5}">
                      <a16:colId xmlns:a16="http://schemas.microsoft.com/office/drawing/2014/main" xmlns="" val="3454575037"/>
                    </a:ext>
                  </a:extLst>
                </a:gridCol>
                <a:gridCol w="2800082">
                  <a:extLst>
                    <a:ext uri="{9D8B030D-6E8A-4147-A177-3AD203B41FA5}">
                      <a16:colId xmlns:a16="http://schemas.microsoft.com/office/drawing/2014/main" xmlns="" val="3774122744"/>
                    </a:ext>
                  </a:extLst>
                </a:gridCol>
                <a:gridCol w="3352799">
                  <a:extLst>
                    <a:ext uri="{9D8B030D-6E8A-4147-A177-3AD203B41FA5}">
                      <a16:colId xmlns:a16="http://schemas.microsoft.com/office/drawing/2014/main" xmlns="" val="2287607635"/>
                    </a:ext>
                  </a:extLst>
                </a:gridCol>
              </a:tblGrid>
              <a:tr h="699746">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TN</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a:effectLst/>
                          <a:latin typeface="Times New Roman" panose="02020603050405020304" pitchFamily="18" charset="0"/>
                          <a:ea typeface="Times New Roman" panose="02020603050405020304" pitchFamily="18" charset="0"/>
                          <a:cs typeface="Times New Roman" panose="02020603050405020304" pitchFamily="18" charset="0"/>
                        </a:rPr>
                        <a:t>Hiện tượng xảy ra với  các màng cao su </a:t>
                      </a:r>
                      <a:endParaRPr lang="en-US" sz="1750" b="1">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75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1750" b="1" dirty="0">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nó</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5174790"/>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bình trụ vào nước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ở A, B, 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3074029"/>
                  </a:ext>
                </a:extLst>
              </a:tr>
              <a:tr h="1577881">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Giữ nguyên độ sâu của bình trụ, </a:t>
                      </a:r>
                      <a:r>
                        <a:rPr lang="en-US" sz="1800" b="1" i="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di </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 tới các vị trí khác trong nước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612273"/>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sâu bình  trụ vào nước </a:t>
                      </a:r>
                      <a:r>
                        <a:rPr lang="en-US" sz="1800" b="1" i="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smtClea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10cm)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9241541"/>
                  </a:ext>
                </a:extLst>
              </a:tr>
            </a:tbl>
          </a:graphicData>
        </a:graphic>
      </p:graphicFrame>
      <p:sp>
        <p:nvSpPr>
          <p:cNvPr id="16" name="TextBox 1"/>
          <p:cNvSpPr txBox="1">
            <a:spLocks noChangeArrowheads="1"/>
          </p:cNvSpPr>
          <p:nvPr/>
        </p:nvSpPr>
        <p:spPr bwMode="auto">
          <a:xfrm>
            <a:off x="1357637" y="0"/>
            <a:ext cx="70866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c. </a:t>
            </a:r>
            <a:r>
              <a:rPr lang="en-US" altLang="vi-VN" sz="2800" b="1" dirty="0" err="1" smtClean="0">
                <a:latin typeface="Times New Roman" pitchFamily="18" charset="0"/>
                <a:cs typeface="Times New Roman" pitchFamily="18" charset="0"/>
              </a:rPr>
              <a:t>Hoạt</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động</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nhóm</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Phiếu</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học</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tập</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số</a:t>
            </a:r>
            <a:r>
              <a:rPr lang="en-US" altLang="vi-VN" sz="2800" b="1" dirty="0" smtClean="0">
                <a:latin typeface="Times New Roman" pitchFamily="18" charset="0"/>
                <a:cs typeface="Times New Roman" pitchFamily="18" charset="0"/>
              </a:rPr>
              <a:t> 1.</a:t>
            </a:r>
            <a:endParaRPr lang="vi-VN"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3425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3343</Words>
  <Application>Microsoft Office PowerPoint</Application>
  <PresentationFormat>On-screen Show (4:3)</PresentationFormat>
  <Paragraphs>264</Paragraphs>
  <Slides>45</Slides>
  <Notes>5</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 đề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61</cp:revision>
  <dcterms:created xsi:type="dcterms:W3CDTF">2023-04-05T15:50:13Z</dcterms:created>
  <dcterms:modified xsi:type="dcterms:W3CDTF">2025-11-27T02:29:41Z</dcterms:modified>
</cp:coreProperties>
</file>