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79" r:id="rId3"/>
    <p:sldId id="280" r:id="rId4"/>
    <p:sldId id="281" r:id="rId5"/>
    <p:sldId id="282" r:id="rId6"/>
    <p:sldId id="283" r:id="rId7"/>
    <p:sldId id="284" r:id="rId8"/>
    <p:sldId id="285" r:id="rId9"/>
    <p:sldId id="286" r:id="rId10"/>
    <p:sldId id="287" r:id="rId11"/>
    <p:sldId id="266" r:id="rId12"/>
  </p:sldIdLst>
  <p:sldSz cx="18288000" cy="10287000"/>
  <p:notesSz cx="6858000" cy="9144000"/>
  <p:embeddedFontLst>
    <p:embeddedFont>
      <p:font typeface="Railey"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96CD-8139-4CA4-A5FF-19D825F2CBB6}"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0939A-65DA-4344-863B-4249F0C05304}" type="slidenum">
              <a:rPr lang="en-US" smtClean="0"/>
              <a:t>‹#›</a:t>
            </a:fld>
            <a:endParaRPr lang="en-US"/>
          </a:p>
        </p:txBody>
      </p:sp>
    </p:spTree>
    <p:extLst>
      <p:ext uri="{BB962C8B-B14F-4D97-AF65-F5344CB8AC3E}">
        <p14:creationId xmlns:p14="http://schemas.microsoft.com/office/powerpoint/2010/main" val="28747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0939A-65DA-4344-863B-4249F0C05304}" type="slidenum">
              <a:rPr lang="en-US" smtClean="0"/>
              <a:t>9</a:t>
            </a:fld>
            <a:endParaRPr lang="en-US"/>
          </a:p>
        </p:txBody>
      </p:sp>
    </p:spTree>
    <p:extLst>
      <p:ext uri="{BB962C8B-B14F-4D97-AF65-F5344CB8AC3E}">
        <p14:creationId xmlns:p14="http://schemas.microsoft.com/office/powerpoint/2010/main" val="142104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9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45763" y="4701871"/>
            <a:ext cx="19072892" cy="152308"/>
            <a:chOff x="0" y="0"/>
            <a:chExt cx="25430523" cy="203077"/>
          </a:xfrm>
        </p:grpSpPr>
        <p:sp>
          <p:nvSpPr>
            <p:cNvPr id="3" name="Freeform 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6" name="Group 6"/>
          <p:cNvGrpSpPr/>
          <p:nvPr/>
        </p:nvGrpSpPr>
        <p:grpSpPr>
          <a:xfrm rot="-5400000">
            <a:off x="-6438504" y="4701871"/>
            <a:ext cx="19072892" cy="152308"/>
            <a:chOff x="0" y="0"/>
            <a:chExt cx="25430523" cy="203077"/>
          </a:xfrm>
        </p:grpSpPr>
        <p:sp>
          <p:nvSpPr>
            <p:cNvPr id="7" name="Freeform 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0" name="Group 10"/>
          <p:cNvGrpSpPr/>
          <p:nvPr/>
        </p:nvGrpSpPr>
        <p:grpSpPr>
          <a:xfrm rot="-5400000">
            <a:off x="-4499734" y="4701871"/>
            <a:ext cx="19072892" cy="152308"/>
            <a:chOff x="0" y="0"/>
            <a:chExt cx="25430523" cy="203077"/>
          </a:xfrm>
        </p:grpSpPr>
        <p:sp>
          <p:nvSpPr>
            <p:cNvPr id="11" name="Freeform 1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4" name="Group 14"/>
          <p:cNvGrpSpPr/>
          <p:nvPr/>
        </p:nvGrpSpPr>
        <p:grpSpPr>
          <a:xfrm rot="-5400000">
            <a:off x="-2471683" y="4986133"/>
            <a:ext cx="19072892" cy="152308"/>
            <a:chOff x="0" y="0"/>
            <a:chExt cx="25430523" cy="203077"/>
          </a:xfrm>
        </p:grpSpPr>
        <p:sp>
          <p:nvSpPr>
            <p:cNvPr id="15" name="Freeform 1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8" name="Group 18"/>
          <p:cNvGrpSpPr/>
          <p:nvPr/>
        </p:nvGrpSpPr>
        <p:grpSpPr>
          <a:xfrm rot="-5400000">
            <a:off x="-442950" y="5184698"/>
            <a:ext cx="19072892" cy="152308"/>
            <a:chOff x="0" y="0"/>
            <a:chExt cx="25430523" cy="203077"/>
          </a:xfrm>
        </p:grpSpPr>
        <p:sp>
          <p:nvSpPr>
            <p:cNvPr id="19" name="Freeform 19"/>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Freeform 20"/>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Freeform 21"/>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2" name="Group 22"/>
          <p:cNvGrpSpPr/>
          <p:nvPr/>
        </p:nvGrpSpPr>
        <p:grpSpPr>
          <a:xfrm rot="-5400000">
            <a:off x="1479125" y="5184698"/>
            <a:ext cx="19072892" cy="152308"/>
            <a:chOff x="0" y="0"/>
            <a:chExt cx="25430523" cy="203077"/>
          </a:xfrm>
        </p:grpSpPr>
        <p:sp>
          <p:nvSpPr>
            <p:cNvPr id="23" name="Freeform 2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6" name="Group 26"/>
          <p:cNvGrpSpPr/>
          <p:nvPr/>
        </p:nvGrpSpPr>
        <p:grpSpPr>
          <a:xfrm rot="-5400000">
            <a:off x="3442575" y="5321427"/>
            <a:ext cx="19072892" cy="152308"/>
            <a:chOff x="0" y="0"/>
            <a:chExt cx="25430523" cy="203077"/>
          </a:xfrm>
        </p:grpSpPr>
        <p:sp>
          <p:nvSpPr>
            <p:cNvPr id="27" name="Freeform 2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0" name="Group 30"/>
          <p:cNvGrpSpPr/>
          <p:nvPr/>
        </p:nvGrpSpPr>
        <p:grpSpPr>
          <a:xfrm rot="-5400000">
            <a:off x="5474093" y="5321427"/>
            <a:ext cx="19072892" cy="152308"/>
            <a:chOff x="0" y="0"/>
            <a:chExt cx="25430523" cy="203077"/>
          </a:xfrm>
        </p:grpSpPr>
        <p:sp>
          <p:nvSpPr>
            <p:cNvPr id="31" name="Freeform 3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4" name="Group 34"/>
          <p:cNvGrpSpPr/>
          <p:nvPr/>
        </p:nvGrpSpPr>
        <p:grpSpPr>
          <a:xfrm rot="-5400000">
            <a:off x="7364140" y="5184698"/>
            <a:ext cx="19072892" cy="152308"/>
            <a:chOff x="0" y="0"/>
            <a:chExt cx="25430523" cy="203077"/>
          </a:xfrm>
        </p:grpSpPr>
        <p:sp>
          <p:nvSpPr>
            <p:cNvPr id="35" name="Freeform 3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6" name="Freeform 3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7" name="Freeform 3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38" name="Freeform 38"/>
          <p:cNvSpPr/>
          <p:nvPr/>
        </p:nvSpPr>
        <p:spPr>
          <a:xfrm>
            <a:off x="578953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Freeform 39"/>
          <p:cNvSpPr/>
          <p:nvPr/>
        </p:nvSpPr>
        <p:spPr>
          <a:xfrm>
            <a:off x="1169967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Freeform 40"/>
          <p:cNvSpPr/>
          <p:nvPr/>
        </p:nvSpPr>
        <p:spPr>
          <a:xfrm>
            <a:off x="5779782"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1" name="Freeform 41"/>
          <p:cNvSpPr/>
          <p:nvPr/>
        </p:nvSpPr>
        <p:spPr>
          <a:xfrm>
            <a:off x="11689916" y="2483116"/>
            <a:ext cx="6980776" cy="152308"/>
          </a:xfrm>
          <a:custGeom>
            <a:avLst/>
            <a:gdLst/>
            <a:ahLst/>
            <a:cxnLst/>
            <a:rect l="l" t="t" r="r" b="b"/>
            <a:pathLst>
              <a:path w="6980776" h="152308">
                <a:moveTo>
                  <a:pt x="0" y="0"/>
                </a:moveTo>
                <a:lnTo>
                  <a:pt x="6980775" y="0"/>
                </a:lnTo>
                <a:lnTo>
                  <a:pt x="6980775"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2" name="Freeform 42"/>
          <p:cNvSpPr/>
          <p:nvPr/>
        </p:nvSpPr>
        <p:spPr>
          <a:xfrm>
            <a:off x="5799291"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3" name="Freeform 43"/>
          <p:cNvSpPr/>
          <p:nvPr/>
        </p:nvSpPr>
        <p:spPr>
          <a:xfrm>
            <a:off x="11709425"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4" name="Freeform 44"/>
          <p:cNvSpPr/>
          <p:nvPr/>
        </p:nvSpPr>
        <p:spPr>
          <a:xfrm>
            <a:off x="5799291"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5" name="Freeform 45"/>
          <p:cNvSpPr/>
          <p:nvPr/>
        </p:nvSpPr>
        <p:spPr>
          <a:xfrm>
            <a:off x="11709425"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6" name="Freeform 46"/>
          <p:cNvSpPr/>
          <p:nvPr/>
        </p:nvSpPr>
        <p:spPr>
          <a:xfrm>
            <a:off x="5779782"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7" name="Freeform 47"/>
          <p:cNvSpPr/>
          <p:nvPr/>
        </p:nvSpPr>
        <p:spPr>
          <a:xfrm>
            <a:off x="11689916" y="6818124"/>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8" name="Freeform 48"/>
          <p:cNvSpPr/>
          <p:nvPr/>
        </p:nvSpPr>
        <p:spPr>
          <a:xfrm>
            <a:off x="5779782"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9" name="Freeform 49"/>
          <p:cNvSpPr/>
          <p:nvPr/>
        </p:nvSpPr>
        <p:spPr>
          <a:xfrm>
            <a:off x="11689916" y="8298697"/>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0" name="Freeform 50"/>
          <p:cNvSpPr/>
          <p:nvPr/>
        </p:nvSpPr>
        <p:spPr>
          <a:xfrm>
            <a:off x="578953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1" name="Freeform 51"/>
          <p:cNvSpPr/>
          <p:nvPr/>
        </p:nvSpPr>
        <p:spPr>
          <a:xfrm>
            <a:off x="11699670"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2" name="Freeform 52"/>
          <p:cNvSpPr/>
          <p:nvPr/>
        </p:nvSpPr>
        <p:spPr>
          <a:xfrm>
            <a:off x="-39244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3" name="Freeform 53"/>
          <p:cNvSpPr/>
          <p:nvPr/>
        </p:nvSpPr>
        <p:spPr>
          <a:xfrm>
            <a:off x="-402201"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4" name="Freeform 54"/>
          <p:cNvSpPr/>
          <p:nvPr/>
        </p:nvSpPr>
        <p:spPr>
          <a:xfrm>
            <a:off x="-382691" y="3940348"/>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5" name="Freeform 55"/>
          <p:cNvSpPr/>
          <p:nvPr/>
        </p:nvSpPr>
        <p:spPr>
          <a:xfrm>
            <a:off x="-382691" y="5397581"/>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6" name="Freeform 56"/>
          <p:cNvSpPr/>
          <p:nvPr/>
        </p:nvSpPr>
        <p:spPr>
          <a:xfrm>
            <a:off x="-402201"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7" name="Freeform 57"/>
          <p:cNvSpPr/>
          <p:nvPr/>
        </p:nvSpPr>
        <p:spPr>
          <a:xfrm>
            <a:off x="-402201"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8" name="Freeform 58"/>
          <p:cNvSpPr/>
          <p:nvPr/>
        </p:nvSpPr>
        <p:spPr>
          <a:xfrm>
            <a:off x="-39244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9" name="Freeform 59"/>
          <p:cNvSpPr/>
          <p:nvPr/>
        </p:nvSpPr>
        <p:spPr>
          <a:xfrm>
            <a:off x="433180" y="3023193"/>
            <a:ext cx="16635891" cy="6897577"/>
          </a:xfrm>
          <a:custGeom>
            <a:avLst/>
            <a:gdLst/>
            <a:ahLst/>
            <a:cxnLst/>
            <a:rect l="l" t="t" r="r" b="b"/>
            <a:pathLst>
              <a:path w="16635891" h="6897577">
                <a:moveTo>
                  <a:pt x="0" y="0"/>
                </a:moveTo>
                <a:lnTo>
                  <a:pt x="16635891" y="0"/>
                </a:lnTo>
                <a:lnTo>
                  <a:pt x="16635891" y="6897576"/>
                </a:lnTo>
                <a:lnTo>
                  <a:pt x="0" y="6897576"/>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0" name="Freeform 60"/>
          <p:cNvSpPr/>
          <p:nvPr/>
        </p:nvSpPr>
        <p:spPr>
          <a:xfrm rot="-10800000">
            <a:off x="814201" y="532605"/>
            <a:ext cx="16640088" cy="6899317"/>
          </a:xfrm>
          <a:custGeom>
            <a:avLst/>
            <a:gdLst/>
            <a:ahLst/>
            <a:cxnLst/>
            <a:rect l="l" t="t" r="r" b="b"/>
            <a:pathLst>
              <a:path w="16640088" h="6899317">
                <a:moveTo>
                  <a:pt x="0" y="0"/>
                </a:moveTo>
                <a:lnTo>
                  <a:pt x="16640089" y="0"/>
                </a:lnTo>
                <a:lnTo>
                  <a:pt x="16640089" y="6899317"/>
                </a:lnTo>
                <a:lnTo>
                  <a:pt x="0" y="6899317"/>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1" name="Freeform 61"/>
          <p:cNvSpPr/>
          <p:nvPr/>
        </p:nvSpPr>
        <p:spPr>
          <a:xfrm>
            <a:off x="814201" y="532605"/>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2" name="Freeform 62"/>
          <p:cNvSpPr/>
          <p:nvPr/>
        </p:nvSpPr>
        <p:spPr>
          <a:xfrm>
            <a:off x="671211" y="5062287"/>
            <a:ext cx="1223010" cy="1206285"/>
          </a:xfrm>
          <a:custGeom>
            <a:avLst/>
            <a:gdLst/>
            <a:ahLst/>
            <a:cxnLst/>
            <a:rect l="l" t="t" r="r" b="b"/>
            <a:pathLst>
              <a:path w="1223010" h="1206285">
                <a:moveTo>
                  <a:pt x="0" y="0"/>
                </a:moveTo>
                <a:lnTo>
                  <a:pt x="1223009" y="0"/>
                </a:lnTo>
                <a:lnTo>
                  <a:pt x="1223009"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3" name="Freeform 63"/>
          <p:cNvSpPr/>
          <p:nvPr/>
        </p:nvSpPr>
        <p:spPr>
          <a:xfrm>
            <a:off x="2828912" y="8665463"/>
            <a:ext cx="1202113" cy="1185674"/>
          </a:xfrm>
          <a:custGeom>
            <a:avLst/>
            <a:gdLst/>
            <a:ahLst/>
            <a:cxnLst/>
            <a:rect l="l" t="t" r="r" b="b"/>
            <a:pathLst>
              <a:path w="1202113" h="1185674">
                <a:moveTo>
                  <a:pt x="0" y="0"/>
                </a:moveTo>
                <a:lnTo>
                  <a:pt x="1202113" y="0"/>
                </a:lnTo>
                <a:lnTo>
                  <a:pt x="1202113" y="1185674"/>
                </a:lnTo>
                <a:lnTo>
                  <a:pt x="0" y="11856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5" name="Freeform 65"/>
          <p:cNvSpPr/>
          <p:nvPr/>
        </p:nvSpPr>
        <p:spPr>
          <a:xfrm>
            <a:off x="13177975" y="1118952"/>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6" name="Freeform 66"/>
          <p:cNvSpPr/>
          <p:nvPr/>
        </p:nvSpPr>
        <p:spPr>
          <a:xfrm>
            <a:off x="16166288" y="8486486"/>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1026" name="Picture 2" descr="Gregor Mendel: cómo un monje con un jardín de arvejas descubrió las leyes  de la herencia genética - BBC News Mundo"/>
          <p:cNvPicPr>
            <a:picLocks noChangeAspect="1" noChangeArrowheads="1"/>
          </p:cNvPicPr>
          <p:nvPr/>
        </p:nvPicPr>
        <p:blipFill rotWithShape="1">
          <a:blip r:embed="rId10">
            <a:extLst>
              <a:ext uri="{28A0092B-C50C-407E-A947-70E740481C1C}">
                <a14:useLocalDpi xmlns:a14="http://schemas.microsoft.com/office/drawing/2010/main" val="0"/>
              </a:ext>
            </a:extLst>
          </a:blip>
          <a:srcRect l="20313" r="10835"/>
          <a:stretch/>
        </p:blipFill>
        <p:spPr bwMode="auto">
          <a:xfrm>
            <a:off x="6701375" y="5009811"/>
            <a:ext cx="5136275" cy="4196154"/>
          </a:xfrm>
          <a:prstGeom prst="rect">
            <a:avLst/>
          </a:prstGeom>
          <a:noFill/>
          <a:extLst>
            <a:ext uri="{909E8E84-426E-40DD-AFC4-6F175D3DCCD1}">
              <a14:hiddenFill xmlns:a14="http://schemas.microsoft.com/office/drawing/2010/main">
                <a:solidFill>
                  <a:srgbClr val="FFFFFF"/>
                </a:solidFill>
              </a14:hiddenFill>
            </a:ext>
          </a:extLst>
        </p:spPr>
      </p:pic>
      <p:sp>
        <p:nvSpPr>
          <p:cNvPr id="64" name="Freeform 64"/>
          <p:cNvSpPr/>
          <p:nvPr/>
        </p:nvSpPr>
        <p:spPr>
          <a:xfrm>
            <a:off x="16166288" y="4461483"/>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7" name="TextBox 67"/>
          <p:cNvSpPr txBox="1"/>
          <p:nvPr/>
        </p:nvSpPr>
        <p:spPr>
          <a:xfrm>
            <a:off x="990693" y="2106979"/>
            <a:ext cx="15833739" cy="2031325"/>
          </a:xfrm>
          <a:prstGeom prst="rect">
            <a:avLst/>
          </a:prstGeom>
        </p:spPr>
        <p:txBody>
          <a:bodyPr wrap="square" lIns="0" tIns="0" rIns="0" bIns="0" rtlCol="0" anchor="t">
            <a:spAutoFit/>
          </a:bodyPr>
          <a:lstStyle/>
          <a:p>
            <a:pPr algn="ctr">
              <a:spcBef>
                <a:spcPct val="0"/>
              </a:spcBef>
            </a:pPr>
            <a:r>
              <a:rPr lang="en-US" sz="6600" smtClean="0">
                <a:solidFill>
                  <a:srgbClr val="FF0000"/>
                </a:solidFill>
                <a:latin typeface="Times New Roman" panose="02020603050405020304" pitchFamily="18" charset="0"/>
                <a:ea typeface="Railey"/>
                <a:cs typeface="Times New Roman" panose="02020603050405020304" pitchFamily="18" charset="0"/>
                <a:sym typeface="Railey"/>
              </a:rPr>
              <a:t>BÀI 9</a:t>
            </a:r>
          </a:p>
          <a:p>
            <a:pPr algn="ctr">
              <a:spcBef>
                <a:spcPct val="0"/>
              </a:spcBef>
            </a:pPr>
            <a:r>
              <a:rPr lang="en-US" sz="6600" b="1" smtClean="0">
                <a:solidFill>
                  <a:srgbClr val="FF0000"/>
                </a:solidFill>
                <a:latin typeface="Times New Roman" panose="02020603050405020304" pitchFamily="18" charset="0"/>
                <a:ea typeface="Railey"/>
                <a:cs typeface="Times New Roman" panose="02020603050405020304" pitchFamily="18" charset="0"/>
                <a:sym typeface="Railey"/>
              </a:rPr>
              <a:t>MỞ RỘNG HỌC THUYẾT MENDEL</a:t>
            </a:r>
            <a:endParaRPr lang="en-US" sz="6600" b="1">
              <a:solidFill>
                <a:srgbClr val="FF0000"/>
              </a:solidFill>
              <a:latin typeface="Times New Roman" panose="02020603050405020304" pitchFamily="18" charset="0"/>
              <a:ea typeface="Railey"/>
              <a:cs typeface="Times New Roman" panose="02020603050405020304" pitchFamily="18" charset="0"/>
              <a:sym typeface="Railey"/>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24783" y="571500"/>
            <a:ext cx="8319709"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0896600" y="571500"/>
            <a:ext cx="8319692"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7557644" y="185989"/>
            <a:ext cx="3376245"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VẬN DỤNG</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701966" y="1866900"/>
            <a:ext cx="15087600" cy="1815882"/>
          </a:xfrm>
          <a:prstGeom prst="rect">
            <a:avLst/>
          </a:prstGeom>
        </p:spPr>
        <p:txBody>
          <a:bodyPr wrap="square">
            <a:spAutoFit/>
          </a:bodyPr>
          <a:lstStyle/>
          <a:p>
            <a:pPr algn="just"/>
            <a:r>
              <a:rPr lang="en-US" sz="2800" smtClean="0">
                <a:solidFill>
                  <a:srgbClr val="000000"/>
                </a:solidFill>
                <a:latin typeface="Times New Roman" panose="02020603050405020304" pitchFamily="18" charset="0"/>
                <a:ea typeface="Calibri" panose="020F0502020204030204" pitchFamily="34" charset="0"/>
              </a:rPr>
              <a:t>H: Tính </a:t>
            </a:r>
            <a:r>
              <a:rPr lang="en-US" sz="2800">
                <a:solidFill>
                  <a:srgbClr val="000000"/>
                </a:solidFill>
                <a:latin typeface="Times New Roman" panose="02020603050405020304" pitchFamily="18" charset="0"/>
                <a:ea typeface="Calibri" panose="020F0502020204030204" pitchFamily="34" charset="0"/>
              </a:rPr>
              <a:t>trạng màu da ở người do khoảng 20 cặp gene chi phối, trong </a:t>
            </a:r>
            <a:r>
              <a:rPr lang="en-US" sz="2800" smtClean="0">
                <a:solidFill>
                  <a:srgbClr val="000000"/>
                </a:solidFill>
                <a:latin typeface="Times New Roman" panose="02020603050405020304" pitchFamily="18" charset="0"/>
                <a:ea typeface="Calibri" panose="020F0502020204030204" pitchFamily="34" charset="0"/>
              </a:rPr>
              <a:t>đó </a:t>
            </a:r>
            <a:r>
              <a:rPr lang="en-US" sz="2800">
                <a:solidFill>
                  <a:srgbClr val="000000"/>
                </a:solidFill>
                <a:latin typeface="Times New Roman" panose="02020603050405020304" pitchFamily="18" charset="0"/>
                <a:ea typeface="Calibri" panose="020F0502020204030204" pitchFamily="34" charset="0"/>
              </a:rPr>
              <a:t>mỗi allele trội tổng hợp một lượng nhỏ sắc tố melanin làm cho da có màu sẫm. Trong một gia đình có bố da nâu sẫm, mẹ da trắng nhưng sinh ra con lại có màu da nâu sáng. Hãy giải thích vì sao người con đó không có màu da giống hoàn toàn bố hoặc mẹ.</a:t>
            </a:r>
            <a:endParaRPr lang="en-US" sz="2800"/>
          </a:p>
        </p:txBody>
      </p:sp>
      <p:pic>
        <p:nvPicPr>
          <p:cNvPr id="1026" name="Picture 2" descr="MÀU DA HÌNH THÀNH NHƯ THẾ NÀO VÀ CÁC CÁCH DƯỠNG SÁNG DA AN T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682782"/>
            <a:ext cx="960929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98766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9E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145763" y="4701871"/>
            <a:ext cx="19072892" cy="152308"/>
            <a:chOff x="0" y="0"/>
            <a:chExt cx="25430523" cy="203077"/>
          </a:xfrm>
        </p:grpSpPr>
        <p:sp>
          <p:nvSpPr>
            <p:cNvPr id="3" name="Freeform 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6" name="Group 6"/>
          <p:cNvGrpSpPr/>
          <p:nvPr/>
        </p:nvGrpSpPr>
        <p:grpSpPr>
          <a:xfrm rot="-5400000">
            <a:off x="-6438504" y="4701871"/>
            <a:ext cx="19072892" cy="152308"/>
            <a:chOff x="0" y="0"/>
            <a:chExt cx="25430523" cy="203077"/>
          </a:xfrm>
        </p:grpSpPr>
        <p:sp>
          <p:nvSpPr>
            <p:cNvPr id="7" name="Freeform 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0" name="Group 10"/>
          <p:cNvGrpSpPr/>
          <p:nvPr/>
        </p:nvGrpSpPr>
        <p:grpSpPr>
          <a:xfrm rot="-5400000">
            <a:off x="-4499734" y="4701871"/>
            <a:ext cx="19072892" cy="152308"/>
            <a:chOff x="0" y="0"/>
            <a:chExt cx="25430523" cy="203077"/>
          </a:xfrm>
        </p:grpSpPr>
        <p:sp>
          <p:nvSpPr>
            <p:cNvPr id="11" name="Freeform 1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4" name="Group 14"/>
          <p:cNvGrpSpPr/>
          <p:nvPr/>
        </p:nvGrpSpPr>
        <p:grpSpPr>
          <a:xfrm rot="-5400000">
            <a:off x="-2471683" y="4986133"/>
            <a:ext cx="19072892" cy="152308"/>
            <a:chOff x="0" y="0"/>
            <a:chExt cx="25430523" cy="203077"/>
          </a:xfrm>
        </p:grpSpPr>
        <p:sp>
          <p:nvSpPr>
            <p:cNvPr id="15" name="Freeform 1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8" name="Group 18"/>
          <p:cNvGrpSpPr/>
          <p:nvPr/>
        </p:nvGrpSpPr>
        <p:grpSpPr>
          <a:xfrm rot="-5400000">
            <a:off x="-442950" y="5184698"/>
            <a:ext cx="19072892" cy="152308"/>
            <a:chOff x="0" y="0"/>
            <a:chExt cx="25430523" cy="203077"/>
          </a:xfrm>
        </p:grpSpPr>
        <p:sp>
          <p:nvSpPr>
            <p:cNvPr id="19" name="Freeform 19"/>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Freeform 20"/>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Freeform 21"/>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2" name="Group 22"/>
          <p:cNvGrpSpPr/>
          <p:nvPr/>
        </p:nvGrpSpPr>
        <p:grpSpPr>
          <a:xfrm rot="-5400000">
            <a:off x="1479125" y="5184698"/>
            <a:ext cx="19072892" cy="152308"/>
            <a:chOff x="0" y="0"/>
            <a:chExt cx="25430523" cy="203077"/>
          </a:xfrm>
        </p:grpSpPr>
        <p:sp>
          <p:nvSpPr>
            <p:cNvPr id="23" name="Freeform 23"/>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26" name="Group 26"/>
          <p:cNvGrpSpPr/>
          <p:nvPr/>
        </p:nvGrpSpPr>
        <p:grpSpPr>
          <a:xfrm rot="-5400000">
            <a:off x="3442575" y="5321427"/>
            <a:ext cx="19072892" cy="152308"/>
            <a:chOff x="0" y="0"/>
            <a:chExt cx="25430523" cy="203077"/>
          </a:xfrm>
        </p:grpSpPr>
        <p:sp>
          <p:nvSpPr>
            <p:cNvPr id="27" name="Freeform 27"/>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0" name="Group 30"/>
          <p:cNvGrpSpPr/>
          <p:nvPr/>
        </p:nvGrpSpPr>
        <p:grpSpPr>
          <a:xfrm rot="-5400000">
            <a:off x="5474093" y="5321427"/>
            <a:ext cx="19072892" cy="152308"/>
            <a:chOff x="0" y="0"/>
            <a:chExt cx="25430523" cy="203077"/>
          </a:xfrm>
        </p:grpSpPr>
        <p:sp>
          <p:nvSpPr>
            <p:cNvPr id="31" name="Freeform 31"/>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2" name="Freeform 32"/>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34" name="Group 34"/>
          <p:cNvGrpSpPr/>
          <p:nvPr/>
        </p:nvGrpSpPr>
        <p:grpSpPr>
          <a:xfrm rot="-5400000">
            <a:off x="7364140" y="5184698"/>
            <a:ext cx="19072892" cy="152308"/>
            <a:chOff x="0" y="0"/>
            <a:chExt cx="25430523" cy="203077"/>
          </a:xfrm>
        </p:grpSpPr>
        <p:sp>
          <p:nvSpPr>
            <p:cNvPr id="35" name="Freeform 35"/>
            <p:cNvSpPr/>
            <p:nvPr/>
          </p:nvSpPr>
          <p:spPr>
            <a:xfrm>
              <a:off x="0"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6" name="Freeform 36"/>
            <p:cNvSpPr/>
            <p:nvPr/>
          </p:nvSpPr>
          <p:spPr>
            <a:xfrm>
              <a:off x="16122822"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7" name="Freeform 37"/>
            <p:cNvSpPr/>
            <p:nvPr/>
          </p:nvSpPr>
          <p:spPr>
            <a:xfrm>
              <a:off x="8242643" y="0"/>
              <a:ext cx="9307701" cy="203077"/>
            </a:xfrm>
            <a:custGeom>
              <a:avLst/>
              <a:gdLst/>
              <a:ahLst/>
              <a:cxnLst/>
              <a:rect l="l" t="t" r="r" b="b"/>
              <a:pathLst>
                <a:path w="9307701" h="203077">
                  <a:moveTo>
                    <a:pt x="0" y="0"/>
                  </a:moveTo>
                  <a:lnTo>
                    <a:pt x="9307701" y="0"/>
                  </a:lnTo>
                  <a:lnTo>
                    <a:pt x="9307701" y="203077"/>
                  </a:lnTo>
                  <a:lnTo>
                    <a:pt x="0" y="2030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38" name="Freeform 38"/>
          <p:cNvSpPr/>
          <p:nvPr/>
        </p:nvSpPr>
        <p:spPr>
          <a:xfrm>
            <a:off x="578953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Freeform 39"/>
          <p:cNvSpPr/>
          <p:nvPr/>
        </p:nvSpPr>
        <p:spPr>
          <a:xfrm>
            <a:off x="1169967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0" name="Freeform 40"/>
          <p:cNvSpPr/>
          <p:nvPr/>
        </p:nvSpPr>
        <p:spPr>
          <a:xfrm>
            <a:off x="5779782"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1" name="Freeform 41"/>
          <p:cNvSpPr/>
          <p:nvPr/>
        </p:nvSpPr>
        <p:spPr>
          <a:xfrm>
            <a:off x="11689916" y="2483116"/>
            <a:ext cx="6980776" cy="152308"/>
          </a:xfrm>
          <a:custGeom>
            <a:avLst/>
            <a:gdLst/>
            <a:ahLst/>
            <a:cxnLst/>
            <a:rect l="l" t="t" r="r" b="b"/>
            <a:pathLst>
              <a:path w="6980776" h="152308">
                <a:moveTo>
                  <a:pt x="0" y="0"/>
                </a:moveTo>
                <a:lnTo>
                  <a:pt x="6980775" y="0"/>
                </a:lnTo>
                <a:lnTo>
                  <a:pt x="6980775"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2" name="Freeform 42"/>
          <p:cNvSpPr/>
          <p:nvPr/>
        </p:nvSpPr>
        <p:spPr>
          <a:xfrm>
            <a:off x="5799291"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3" name="Freeform 43"/>
          <p:cNvSpPr/>
          <p:nvPr/>
        </p:nvSpPr>
        <p:spPr>
          <a:xfrm>
            <a:off x="11709425" y="3940348"/>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4" name="Freeform 44"/>
          <p:cNvSpPr/>
          <p:nvPr/>
        </p:nvSpPr>
        <p:spPr>
          <a:xfrm>
            <a:off x="5799291"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5" name="Freeform 45"/>
          <p:cNvSpPr/>
          <p:nvPr/>
        </p:nvSpPr>
        <p:spPr>
          <a:xfrm>
            <a:off x="11709425" y="5397581"/>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6" name="Freeform 46"/>
          <p:cNvSpPr/>
          <p:nvPr/>
        </p:nvSpPr>
        <p:spPr>
          <a:xfrm>
            <a:off x="5779782"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7" name="Freeform 47"/>
          <p:cNvSpPr/>
          <p:nvPr/>
        </p:nvSpPr>
        <p:spPr>
          <a:xfrm>
            <a:off x="11689916" y="6818124"/>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8" name="Freeform 48"/>
          <p:cNvSpPr/>
          <p:nvPr/>
        </p:nvSpPr>
        <p:spPr>
          <a:xfrm>
            <a:off x="5779782"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9" name="Freeform 49"/>
          <p:cNvSpPr/>
          <p:nvPr/>
        </p:nvSpPr>
        <p:spPr>
          <a:xfrm>
            <a:off x="11689916" y="8298697"/>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0" name="Freeform 50"/>
          <p:cNvSpPr/>
          <p:nvPr/>
        </p:nvSpPr>
        <p:spPr>
          <a:xfrm>
            <a:off x="578953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1" name="Freeform 51"/>
          <p:cNvSpPr/>
          <p:nvPr/>
        </p:nvSpPr>
        <p:spPr>
          <a:xfrm>
            <a:off x="11699670"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2" name="Freeform 52"/>
          <p:cNvSpPr/>
          <p:nvPr/>
        </p:nvSpPr>
        <p:spPr>
          <a:xfrm>
            <a:off x="-392446"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3" name="Freeform 53"/>
          <p:cNvSpPr/>
          <p:nvPr/>
        </p:nvSpPr>
        <p:spPr>
          <a:xfrm>
            <a:off x="-402201" y="2483116"/>
            <a:ext cx="6980776" cy="152308"/>
          </a:xfrm>
          <a:custGeom>
            <a:avLst/>
            <a:gdLst/>
            <a:ahLst/>
            <a:cxnLst/>
            <a:rect l="l" t="t" r="r" b="b"/>
            <a:pathLst>
              <a:path w="6980776" h="152308">
                <a:moveTo>
                  <a:pt x="0" y="0"/>
                </a:moveTo>
                <a:lnTo>
                  <a:pt x="6980776" y="0"/>
                </a:lnTo>
                <a:lnTo>
                  <a:pt x="6980776" y="152307"/>
                </a:lnTo>
                <a:lnTo>
                  <a:pt x="0" y="1523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4" name="Freeform 54"/>
          <p:cNvSpPr/>
          <p:nvPr/>
        </p:nvSpPr>
        <p:spPr>
          <a:xfrm>
            <a:off x="-382691" y="3940348"/>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5" name="Freeform 55"/>
          <p:cNvSpPr/>
          <p:nvPr/>
        </p:nvSpPr>
        <p:spPr>
          <a:xfrm>
            <a:off x="-382691" y="5397581"/>
            <a:ext cx="6980776" cy="152308"/>
          </a:xfrm>
          <a:custGeom>
            <a:avLst/>
            <a:gdLst/>
            <a:ahLst/>
            <a:cxnLst/>
            <a:rect l="l" t="t" r="r" b="b"/>
            <a:pathLst>
              <a:path w="6980776" h="152308">
                <a:moveTo>
                  <a:pt x="0" y="0"/>
                </a:moveTo>
                <a:lnTo>
                  <a:pt x="6980775" y="0"/>
                </a:lnTo>
                <a:lnTo>
                  <a:pt x="6980775"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6" name="Freeform 56"/>
          <p:cNvSpPr/>
          <p:nvPr/>
        </p:nvSpPr>
        <p:spPr>
          <a:xfrm>
            <a:off x="-402201" y="6818124"/>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7" name="Freeform 57"/>
          <p:cNvSpPr/>
          <p:nvPr/>
        </p:nvSpPr>
        <p:spPr>
          <a:xfrm>
            <a:off x="-402201" y="8298697"/>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8" name="Freeform 58"/>
          <p:cNvSpPr/>
          <p:nvPr/>
        </p:nvSpPr>
        <p:spPr>
          <a:xfrm>
            <a:off x="-392446" y="9616616"/>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9" name="Freeform 59"/>
          <p:cNvSpPr/>
          <p:nvPr/>
        </p:nvSpPr>
        <p:spPr>
          <a:xfrm>
            <a:off x="433180" y="3023193"/>
            <a:ext cx="16635891" cy="6897577"/>
          </a:xfrm>
          <a:custGeom>
            <a:avLst/>
            <a:gdLst/>
            <a:ahLst/>
            <a:cxnLst/>
            <a:rect l="l" t="t" r="r" b="b"/>
            <a:pathLst>
              <a:path w="16635891" h="6897577">
                <a:moveTo>
                  <a:pt x="0" y="0"/>
                </a:moveTo>
                <a:lnTo>
                  <a:pt x="16635891" y="0"/>
                </a:lnTo>
                <a:lnTo>
                  <a:pt x="16635891" y="6897576"/>
                </a:lnTo>
                <a:lnTo>
                  <a:pt x="0" y="6897576"/>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0" name="Freeform 60"/>
          <p:cNvSpPr/>
          <p:nvPr/>
        </p:nvSpPr>
        <p:spPr>
          <a:xfrm rot="-10800000">
            <a:off x="814201" y="532605"/>
            <a:ext cx="16640088" cy="6899317"/>
          </a:xfrm>
          <a:custGeom>
            <a:avLst/>
            <a:gdLst/>
            <a:ahLst/>
            <a:cxnLst/>
            <a:rect l="l" t="t" r="r" b="b"/>
            <a:pathLst>
              <a:path w="16640088" h="6899317">
                <a:moveTo>
                  <a:pt x="0" y="0"/>
                </a:moveTo>
                <a:lnTo>
                  <a:pt x="16640089" y="0"/>
                </a:lnTo>
                <a:lnTo>
                  <a:pt x="16640089" y="6899317"/>
                </a:lnTo>
                <a:lnTo>
                  <a:pt x="0" y="6899317"/>
                </a:lnTo>
                <a:lnTo>
                  <a:pt x="0" y="0"/>
                </a:lnTo>
                <a:close/>
              </a:path>
            </a:pathLst>
          </a:custGeom>
          <a:blipFill>
            <a:blip r:embed="rId4">
              <a:extLst>
                <a:ext uri="{96DAC541-7B7A-43D3-8B79-37D633B846F1}">
                  <asvg:svgBlip xmlns:asvg="http://schemas.microsoft.com/office/drawing/2016/SVG/main" xmlns="" r:embed="rId5"/>
                </a:ext>
              </a:extLst>
            </a:blip>
            <a:stretch>
              <a:fillRect t="-132160"/>
            </a:stretch>
          </a:blipFill>
        </p:spPr>
      </p:sp>
      <p:sp>
        <p:nvSpPr>
          <p:cNvPr id="61" name="Freeform 61"/>
          <p:cNvSpPr/>
          <p:nvPr/>
        </p:nvSpPr>
        <p:spPr>
          <a:xfrm>
            <a:off x="814201" y="532605"/>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2" name="Freeform 62"/>
          <p:cNvSpPr/>
          <p:nvPr/>
        </p:nvSpPr>
        <p:spPr>
          <a:xfrm>
            <a:off x="671211" y="5062287"/>
            <a:ext cx="1223010" cy="1206285"/>
          </a:xfrm>
          <a:custGeom>
            <a:avLst/>
            <a:gdLst/>
            <a:ahLst/>
            <a:cxnLst/>
            <a:rect l="l" t="t" r="r" b="b"/>
            <a:pathLst>
              <a:path w="1223010" h="1206285">
                <a:moveTo>
                  <a:pt x="0" y="0"/>
                </a:moveTo>
                <a:lnTo>
                  <a:pt x="1223009" y="0"/>
                </a:lnTo>
                <a:lnTo>
                  <a:pt x="1223009"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3" name="Freeform 63"/>
          <p:cNvSpPr/>
          <p:nvPr/>
        </p:nvSpPr>
        <p:spPr>
          <a:xfrm>
            <a:off x="2828912" y="8665463"/>
            <a:ext cx="1202113" cy="1185674"/>
          </a:xfrm>
          <a:custGeom>
            <a:avLst/>
            <a:gdLst/>
            <a:ahLst/>
            <a:cxnLst/>
            <a:rect l="l" t="t" r="r" b="b"/>
            <a:pathLst>
              <a:path w="1202113" h="1185674">
                <a:moveTo>
                  <a:pt x="0" y="0"/>
                </a:moveTo>
                <a:lnTo>
                  <a:pt x="1202113" y="0"/>
                </a:lnTo>
                <a:lnTo>
                  <a:pt x="1202113" y="1185674"/>
                </a:lnTo>
                <a:lnTo>
                  <a:pt x="0" y="11856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4" name="Freeform 64"/>
          <p:cNvSpPr/>
          <p:nvPr/>
        </p:nvSpPr>
        <p:spPr>
          <a:xfrm>
            <a:off x="16166288" y="4461483"/>
            <a:ext cx="1620905" cy="1598738"/>
          </a:xfrm>
          <a:custGeom>
            <a:avLst/>
            <a:gdLst/>
            <a:ahLst/>
            <a:cxnLst/>
            <a:rect l="l" t="t" r="r" b="b"/>
            <a:pathLst>
              <a:path w="1620905" h="1598738">
                <a:moveTo>
                  <a:pt x="0" y="0"/>
                </a:moveTo>
                <a:lnTo>
                  <a:pt x="1620905" y="0"/>
                </a:lnTo>
                <a:lnTo>
                  <a:pt x="1620905" y="1598738"/>
                </a:lnTo>
                <a:lnTo>
                  <a:pt x="0" y="1598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5" name="Freeform 65"/>
          <p:cNvSpPr/>
          <p:nvPr/>
        </p:nvSpPr>
        <p:spPr>
          <a:xfrm>
            <a:off x="13177975" y="1118952"/>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6" name="Freeform 66"/>
          <p:cNvSpPr/>
          <p:nvPr/>
        </p:nvSpPr>
        <p:spPr>
          <a:xfrm>
            <a:off x="16166288" y="8486486"/>
            <a:ext cx="1223010" cy="1206285"/>
          </a:xfrm>
          <a:custGeom>
            <a:avLst/>
            <a:gdLst/>
            <a:ahLst/>
            <a:cxnLst/>
            <a:rect l="l" t="t" r="r" b="b"/>
            <a:pathLst>
              <a:path w="1223010" h="1206285">
                <a:moveTo>
                  <a:pt x="0" y="0"/>
                </a:moveTo>
                <a:lnTo>
                  <a:pt x="1223010" y="0"/>
                </a:lnTo>
                <a:lnTo>
                  <a:pt x="1223010" y="1206284"/>
                </a:lnTo>
                <a:lnTo>
                  <a:pt x="0" y="12062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8" name="TextBox 68"/>
          <p:cNvSpPr txBox="1"/>
          <p:nvPr/>
        </p:nvSpPr>
        <p:spPr>
          <a:xfrm>
            <a:off x="3740198" y="3419404"/>
            <a:ext cx="10788095" cy="3105293"/>
          </a:xfrm>
          <a:prstGeom prst="rect">
            <a:avLst/>
          </a:prstGeom>
        </p:spPr>
        <p:txBody>
          <a:bodyPr lIns="0" tIns="0" rIns="0" bIns="0" rtlCol="0" anchor="t">
            <a:spAutoFit/>
          </a:bodyPr>
          <a:lstStyle/>
          <a:p>
            <a:pPr algn="ctr">
              <a:lnSpc>
                <a:spcPts val="25454"/>
              </a:lnSpc>
              <a:spcBef>
                <a:spcPct val="0"/>
              </a:spcBef>
            </a:pPr>
            <a:r>
              <a:rPr lang="en-US" sz="18181">
                <a:solidFill>
                  <a:srgbClr val="ADB3B1"/>
                </a:solidFill>
                <a:latin typeface="Railey"/>
                <a:ea typeface="Railey"/>
                <a:cs typeface="Railey"/>
                <a:sym typeface="Railey"/>
              </a:rPr>
              <a:t>Thank You!</a:t>
            </a:r>
          </a:p>
        </p:txBody>
      </p:sp>
      <p:sp>
        <p:nvSpPr>
          <p:cNvPr id="69" name="Freeform 69"/>
          <p:cNvSpPr/>
          <p:nvPr/>
        </p:nvSpPr>
        <p:spPr>
          <a:xfrm>
            <a:off x="8090692" y="424911"/>
            <a:ext cx="2106616" cy="1938087"/>
          </a:xfrm>
          <a:custGeom>
            <a:avLst/>
            <a:gdLst/>
            <a:ahLst/>
            <a:cxnLst/>
            <a:rect l="l" t="t" r="r" b="b"/>
            <a:pathLst>
              <a:path w="2106616" h="1938087">
                <a:moveTo>
                  <a:pt x="0" y="0"/>
                </a:moveTo>
                <a:lnTo>
                  <a:pt x="2106616" y="0"/>
                </a:lnTo>
                <a:lnTo>
                  <a:pt x="2106616" y="1938087"/>
                </a:lnTo>
                <a:lnTo>
                  <a:pt x="0" y="1938087"/>
                </a:lnTo>
                <a:lnTo>
                  <a:pt x="0" y="0"/>
                </a:lnTo>
                <a:close/>
              </a:path>
            </a:pathLst>
          </a:custGeom>
          <a:blipFill>
            <a:blip r:embed="rId10"/>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061" y="5792794"/>
            <a:ext cx="6096000" cy="334692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2"/>
          <p:cNvSpPr/>
          <p:nvPr/>
        </p:nvSpPr>
        <p:spPr>
          <a:xfrm>
            <a:off x="10807924" y="1181100"/>
            <a:ext cx="7632476" cy="152400"/>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Rectangle 2"/>
          <p:cNvSpPr/>
          <p:nvPr/>
        </p:nvSpPr>
        <p:spPr>
          <a:xfrm>
            <a:off x="616929" y="571500"/>
            <a:ext cx="9848850"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MỞ RỘNG HỌC THUYẾT MENDEL</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6" name="TextBox 15"/>
          <p:cNvSpPr txBox="1"/>
          <p:nvPr/>
        </p:nvSpPr>
        <p:spPr>
          <a:xfrm>
            <a:off x="533400" y="1574091"/>
            <a:ext cx="70866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HOÀN THÀNH PHIẾU HỌC TẬP:</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33400" y="2176936"/>
            <a:ext cx="8458200" cy="978729"/>
          </a:xfrm>
          <a:prstGeom prst="rect">
            <a:avLst/>
          </a:prstGeom>
        </p:spPr>
        <p:txBody>
          <a:bodyPr wrap="square">
            <a:spAutoFit/>
          </a:bodyPr>
          <a:lstStyle/>
          <a:p>
            <a:pPr algn="just">
              <a:lnSpc>
                <a:spcPct val="120000"/>
              </a:lnSpc>
              <a:spcAft>
                <a:spcPts val="80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 phẩm của các allele thuộc cùng một gene có thể quy định kiểu hình theo những cách nào</a:t>
            </a:r>
            <a:r>
              <a:rPr lang="vi-VN"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Giải thích</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3"/>
          <p:cNvSpPr>
            <a:spLocks noChangeArrowheads="1"/>
          </p:cNvSpPr>
          <p:nvPr/>
        </p:nvSpPr>
        <p:spPr bwMode="auto">
          <a:xfrm>
            <a:off x="506897" y="3467100"/>
            <a:ext cx="84847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kumimoji="0" lang="en-US" altLang="en-US" sz="2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 cây hoa mõm sói (</a:t>
            </a:r>
            <a:r>
              <a:rPr kumimoji="0" lang="en-US" altLang="en-US" sz="2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Antirrhinum majus</a:t>
            </a:r>
            <a:r>
              <a:rPr kumimoji="0" lang="en-US" altLang="en-US" sz="2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allele A quy định tổng hợp sắc tố đỏ cho hoa, allele a không có khả năng tổng hợp sắc tố đỏ. Hãy giải thích vì sao cây có kiểu gene Aa lại có màu hồng.</a:t>
            </a: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4"/>
          <p:cNvSpPr>
            <a:spLocks noChangeArrowheads="1"/>
          </p:cNvSpPr>
          <p:nvPr/>
        </p:nvSpPr>
        <p:spPr bwMode="auto">
          <a:xfrm>
            <a:off x="506897" y="6857359"/>
            <a:ext cx="125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9144000" y="2241193"/>
            <a:ext cx="76200" cy="770290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2937342634"/>
              </p:ext>
            </p:extLst>
          </p:nvPr>
        </p:nvGraphicFramePr>
        <p:xfrm>
          <a:off x="9342784" y="2670367"/>
          <a:ext cx="8422154" cy="2194560"/>
        </p:xfrm>
        <a:graphic>
          <a:graphicData uri="http://schemas.openxmlformats.org/drawingml/2006/table">
            <a:tbl>
              <a:tblPr firstRow="1" firstCol="1" bandRow="1">
                <a:tableStyleId>{5940675A-B579-460E-94D1-54222C63F5DA}</a:tableStyleId>
              </a:tblPr>
              <a:tblGrid>
                <a:gridCol w="2076795">
                  <a:extLst>
                    <a:ext uri="{9D8B030D-6E8A-4147-A177-3AD203B41FA5}">
                      <a16:colId xmlns:a16="http://schemas.microsoft.com/office/drawing/2014/main" val="3262457835"/>
                    </a:ext>
                  </a:extLst>
                </a:gridCol>
                <a:gridCol w="3266102">
                  <a:extLst>
                    <a:ext uri="{9D8B030D-6E8A-4147-A177-3AD203B41FA5}">
                      <a16:colId xmlns:a16="http://schemas.microsoft.com/office/drawing/2014/main" val="3153773198"/>
                    </a:ext>
                  </a:extLst>
                </a:gridCol>
                <a:gridCol w="3079257">
                  <a:extLst>
                    <a:ext uri="{9D8B030D-6E8A-4147-A177-3AD203B41FA5}">
                      <a16:colId xmlns:a16="http://schemas.microsoft.com/office/drawing/2014/main" val="147272628"/>
                    </a:ext>
                  </a:extLst>
                </a:gridCol>
              </a:tblGrid>
              <a:tr h="0">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Trội không hoàn toàn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Trội hoàn toàn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9936593"/>
                  </a:ext>
                </a:extLst>
              </a:tr>
              <a:tr h="0">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Phép lai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711705"/>
                  </a:ext>
                </a:extLst>
              </a:tr>
              <a:tr h="0">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Giải thích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3500460"/>
                  </a:ext>
                </a:extLst>
              </a:tr>
              <a:tr h="0">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Sử dụng phép lai phân tích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9249897"/>
                  </a:ext>
                </a:extLst>
              </a:tr>
            </a:tbl>
          </a:graphicData>
        </a:graphic>
      </p:graphicFrame>
      <p:sp>
        <p:nvSpPr>
          <p:cNvPr id="21" name="Rectangle 5"/>
          <p:cNvSpPr>
            <a:spLocks noChangeArrowheads="1"/>
          </p:cNvSpPr>
          <p:nvPr/>
        </p:nvSpPr>
        <p:spPr bwMode="auto">
          <a:xfrm>
            <a:off x="9266583" y="2176572"/>
            <a:ext cx="85745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kumimoji="0" lang="en-US" altLang="en-US" sz="2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 thiện nội dung trong bảng sau:</a:t>
            </a: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9248274" y="5400076"/>
            <a:ext cx="8942256" cy="535531"/>
          </a:xfrm>
          <a:prstGeom prst="rect">
            <a:avLst/>
          </a:prstGeom>
        </p:spPr>
        <p:txBody>
          <a:bodyPr wrap="none">
            <a:spAutoFit/>
          </a:bodyPr>
          <a:lstStyle/>
          <a:p>
            <a:pPr algn="just">
              <a:lnSpc>
                <a:spcPct val="120000"/>
              </a:lnSpc>
              <a:spcAft>
                <a:spcPts val="80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 bày ví dụ về tương tác giữa các allele theo kiểu đồng trội.</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9196137" y="6438700"/>
            <a:ext cx="8647043" cy="978729"/>
          </a:xfrm>
          <a:prstGeom prst="rect">
            <a:avLst/>
          </a:prstGeom>
        </p:spPr>
        <p:txBody>
          <a:bodyPr wrap="square">
            <a:spAutoFit/>
          </a:bodyPr>
          <a:lstStyle/>
          <a:p>
            <a:pPr algn="just">
              <a:lnSpc>
                <a:spcPct val="120000"/>
              </a:lnSpc>
              <a:spcAft>
                <a:spcPts val="80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5.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 phẩm của các gene khác nhau có thể cùng tham gia tạo nên một sản phẩm theo những cách nào? Giải thích</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5202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10807924" y="1181100"/>
            <a:ext cx="7632476" cy="152400"/>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274784" y="571500"/>
            <a:ext cx="10533140"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IV. MỞ RỘNG HỌC THUYẾT MENDEL</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p:cNvSpPr/>
          <p:nvPr/>
        </p:nvSpPr>
        <p:spPr>
          <a:xfrm>
            <a:off x="543728" y="1753274"/>
            <a:ext cx="17145000" cy="609398"/>
          </a:xfrm>
          <a:prstGeom prst="rect">
            <a:avLst/>
          </a:prstGeom>
        </p:spPr>
        <p:txBody>
          <a:bodyPr wrap="square">
            <a:spAutoFit/>
          </a:bodyPr>
          <a:lstStyle/>
          <a:p>
            <a:pPr algn="just">
              <a:lnSpc>
                <a:spcPct val="120000"/>
              </a:lnSpc>
              <a:spcAft>
                <a:spcPts val="80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1. </a:t>
            </a:r>
            <a:r>
              <a:rPr lang="vi-VN"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 phẩm của các allele thuộc cùng một gene có thể quy định kiểu hình theo những cách nào</a:t>
            </a:r>
            <a:r>
              <a:rPr lang="vi-VN"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Giải thích</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4"/>
          <p:cNvSpPr>
            <a:spLocks noChangeArrowheads="1"/>
          </p:cNvSpPr>
          <p:nvPr/>
        </p:nvSpPr>
        <p:spPr bwMode="auto">
          <a:xfrm>
            <a:off x="506897" y="6857359"/>
            <a:ext cx="125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latin typeface="Times New Roman" panose="02020603050405020304" pitchFamily="18" charset="0"/>
              <a:cs typeface="Times New Roman" panose="02020603050405020304" pitchFamily="18" charset="0"/>
            </a:endParaRPr>
          </a:p>
        </p:txBody>
      </p:sp>
      <p:sp>
        <p:nvSpPr>
          <p:cNvPr id="2" name="Rectangle 1"/>
          <p:cNvSpPr/>
          <p:nvPr/>
        </p:nvSpPr>
        <p:spPr>
          <a:xfrm>
            <a:off x="1219200" y="2377749"/>
            <a:ext cx="16121668" cy="2308324"/>
          </a:xfrm>
          <a:prstGeom prst="rect">
            <a:avLst/>
          </a:prstGeom>
        </p:spPr>
        <p:txBody>
          <a:bodyPr wrap="square">
            <a:spAutoFit/>
          </a:bodyPr>
          <a:lstStyle/>
          <a:p>
            <a:pPr lvl="0" algn="just">
              <a:lnSpc>
                <a:spcPct val="150000"/>
              </a:lnSpc>
              <a:spcAft>
                <a:spcPts val="0"/>
              </a:spcAft>
              <a:buSzPts val="1000"/>
              <a:tabLst>
                <a:tab pos="457200"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allele của cùng một gene không chỉ có kiểu quan hệ trội lặn hoàn toàn mà còn có các kiểu tương tác khác như trội không hoàn toàn (di truyền trung gian), đồng trội. </a:t>
            </a:r>
          </a:p>
          <a:p>
            <a:pPr algn="just">
              <a:lnSpc>
                <a:spcPct val="150000"/>
              </a:lnSpc>
            </a:pPr>
            <a:r>
              <a:rPr lang="en-US" sz="2400">
                <a:solidFill>
                  <a:srgbClr val="000000"/>
                </a:solidFill>
                <a:latin typeface="Times New Roman" panose="02020603050405020304" pitchFamily="18" charset="0"/>
                <a:ea typeface="Calibri" panose="020F0502020204030204" pitchFamily="34" charset="0"/>
              </a:rPr>
              <a:t>Trường hợp cả hai allele khác nhau của cùng một gene đều biểu hiện kiểu hình riêng trên kiểu hình cơ thể thì kiểu tương tác này được gọi là đồng trội. </a:t>
            </a:r>
            <a:endParaRPr lang="en-US" sz="2400"/>
          </a:p>
        </p:txBody>
      </p:sp>
      <p:sp>
        <p:nvSpPr>
          <p:cNvPr id="18" name="Rectangle 3"/>
          <p:cNvSpPr>
            <a:spLocks noChangeArrowheads="1"/>
          </p:cNvSpPr>
          <p:nvPr/>
        </p:nvSpPr>
        <p:spPr bwMode="auto">
          <a:xfrm>
            <a:off x="665123" y="5463024"/>
            <a:ext cx="170651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kumimoji="0" lang="en-US" altLang="en-US" sz="28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cây hoa mõm sói (</a:t>
            </a:r>
            <a:r>
              <a:rPr kumimoji="0" lang="en-US" altLang="en-US" sz="2800" b="0" i="1"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Antirrhinum majus</a:t>
            </a:r>
            <a:r>
              <a:rPr kumimoji="0" lang="en-US" altLang="en-US" sz="28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allele A quy định tổng hợp sắc tố đỏ cho hoa, allele a không có khả năng tổng hợp sắc tố đỏ. Hãy giải thích vì sao cây có kiểu gene Aa lại có màu hồng.</a:t>
            </a:r>
            <a:endPar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1219200" y="6755686"/>
            <a:ext cx="16121668" cy="2249142"/>
          </a:xfrm>
          <a:prstGeom prst="rect">
            <a:avLst/>
          </a:prstGeom>
        </p:spPr>
        <p:txBody>
          <a:bodyPr wrap="square">
            <a:spAutoFit/>
          </a:bodyPr>
          <a:lstStyle/>
          <a:p>
            <a:pPr lvl="0" algn="just">
              <a:lnSpc>
                <a:spcPct val="150000"/>
              </a:lnSpc>
              <a:spcAft>
                <a:spcPts val="0"/>
              </a:spcAft>
              <a:buSzPts val="1000"/>
              <a:tabLst>
                <a:tab pos="457200"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cây hoa mõm sói (</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Antirrhinum majus</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quy luật di truyền là trội không hoàn toàn.</a:t>
            </a:r>
          </a:p>
          <a:p>
            <a:pPr algn="just">
              <a:lnSpc>
                <a:spcPct val="150000"/>
              </a:lnSpc>
            </a:pPr>
            <a:r>
              <a:rPr lang="en-US" sz="2400">
                <a:solidFill>
                  <a:srgbClr val="000000"/>
                </a:solidFill>
                <a:latin typeface="Times New Roman" panose="02020603050405020304" pitchFamily="18" charset="0"/>
                <a:ea typeface="Calibri" panose="020F0502020204030204" pitchFamily="34" charset="0"/>
              </a:rPr>
              <a:t>Do một allele cho sản phẩm protein chức năng bình thường, allele còn lại không tạo ra sản phẩm protein bình thường. Ở trạng thái dị hợp, một allele tạo ra sản phẩm thì lượng sản phẩm tạo ra bằng một nửa so với thể đồng hợp hai allele cùng tạo sản phẩm protein nên không đủ để hình thành kiểu hình bình thường</a:t>
            </a:r>
            <a:endParaRPr lang="en-US" sz="2400"/>
          </a:p>
        </p:txBody>
      </p:sp>
    </p:spTree>
    <p:extLst>
      <p:ext uri="{BB962C8B-B14F-4D97-AF65-F5344CB8AC3E}">
        <p14:creationId xmlns:p14="http://schemas.microsoft.com/office/powerpoint/2010/main" val="1134764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8"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10807924" y="1181100"/>
            <a:ext cx="7632476" cy="152400"/>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274784" y="571500"/>
            <a:ext cx="10533140"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IV. MỞ RỘNG HỌC THUYẾT MENDEL</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7" name="Rectangle 4"/>
          <p:cNvSpPr>
            <a:spLocks noChangeArrowheads="1"/>
          </p:cNvSpPr>
          <p:nvPr/>
        </p:nvSpPr>
        <p:spPr bwMode="auto">
          <a:xfrm>
            <a:off x="506897" y="6857359"/>
            <a:ext cx="125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latin typeface="Times New Roman" panose="02020603050405020304" pitchFamily="18" charset="0"/>
              <a:cs typeface="Times New Roman" panose="02020603050405020304" pitchFamily="18" charset="0"/>
            </a:endParaRPr>
          </a:p>
        </p:txBody>
      </p:sp>
      <p:sp>
        <p:nvSpPr>
          <p:cNvPr id="25" name="Rectangle 5"/>
          <p:cNvSpPr>
            <a:spLocks noChangeArrowheads="1"/>
          </p:cNvSpPr>
          <p:nvPr/>
        </p:nvSpPr>
        <p:spPr bwMode="auto">
          <a:xfrm>
            <a:off x="762000" y="1912323"/>
            <a:ext cx="85745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a:t>
            </a:r>
            <a:r>
              <a:rPr kumimoji="0" lang="en-US" altLang="en-US" sz="28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 thiện nội dung trong bảng sau:</a:t>
            </a:r>
            <a:endPar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33879276"/>
              </p:ext>
            </p:extLst>
          </p:nvPr>
        </p:nvGraphicFramePr>
        <p:xfrm>
          <a:off x="1295400" y="2705100"/>
          <a:ext cx="15621000" cy="6144768"/>
        </p:xfrm>
        <a:graphic>
          <a:graphicData uri="http://schemas.openxmlformats.org/drawingml/2006/table">
            <a:tbl>
              <a:tblPr firstRow="1" firstCol="1" bandRow="1">
                <a:tableStyleId>{5940675A-B579-460E-94D1-54222C63F5DA}</a:tableStyleId>
              </a:tblPr>
              <a:tblGrid>
                <a:gridCol w="2096350">
                  <a:extLst>
                    <a:ext uri="{9D8B030D-6E8A-4147-A177-3AD203B41FA5}">
                      <a16:colId xmlns:a16="http://schemas.microsoft.com/office/drawing/2014/main" val="4203882402"/>
                    </a:ext>
                  </a:extLst>
                </a:gridCol>
                <a:gridCol w="6895250">
                  <a:extLst>
                    <a:ext uri="{9D8B030D-6E8A-4147-A177-3AD203B41FA5}">
                      <a16:colId xmlns:a16="http://schemas.microsoft.com/office/drawing/2014/main" val="4265021287"/>
                    </a:ext>
                  </a:extLst>
                </a:gridCol>
                <a:gridCol w="6629400">
                  <a:extLst>
                    <a:ext uri="{9D8B030D-6E8A-4147-A177-3AD203B41FA5}">
                      <a16:colId xmlns:a16="http://schemas.microsoft.com/office/drawing/2014/main" val="3509642724"/>
                    </a:ext>
                  </a:extLst>
                </a:gridCol>
              </a:tblGrid>
              <a:tr h="0">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Trội không hoàn toàn</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Trội hoàn toàn</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7348919"/>
                  </a:ext>
                </a:extLst>
              </a:tr>
              <a:tr h="0">
                <a:tc>
                  <a:txBody>
                    <a:bodyPr/>
                    <a:lstStyle/>
                    <a:p>
                      <a:pPr algn="just">
                        <a:lnSpc>
                          <a:spcPct val="120000"/>
                        </a:lnSpc>
                        <a:spcAft>
                          <a:spcPts val="0"/>
                        </a:spcAft>
                      </a:pPr>
                      <a:r>
                        <a:rPr lang="en-US" sz="2400" b="1">
                          <a:effectLst/>
                          <a:latin typeface="Times New Roman" panose="02020603050405020304" pitchFamily="18" charset="0"/>
                          <a:cs typeface="Times New Roman" panose="02020603050405020304" pitchFamily="18" charset="0"/>
                        </a:rPr>
                        <a:t>Phép lai</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Pt/c: AA (đỏ)	×	aa (trắng) G</a:t>
                      </a:r>
                      <a:r>
                        <a:rPr lang="vi-VN" sz="2400" baseline="-25000">
                          <a:effectLst/>
                          <a:latin typeface="Times New Roman" panose="02020603050405020304" pitchFamily="18" charset="0"/>
                          <a:cs typeface="Times New Roman" panose="02020603050405020304" pitchFamily="18" charset="0"/>
                        </a:rPr>
                        <a:t>P</a:t>
                      </a:r>
                      <a:r>
                        <a:rPr lang="vi-VN" sz="2400">
                          <a:effectLst/>
                          <a:latin typeface="Times New Roman" panose="02020603050405020304" pitchFamily="18" charset="0"/>
                          <a:cs typeface="Times New Roman" panose="02020603050405020304" pitchFamily="18" charset="0"/>
                        </a:rPr>
                        <a:t>:	A		a</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F</a:t>
                      </a:r>
                      <a:r>
                        <a:rPr lang="vi-VN" sz="2400" baseline="-25000">
                          <a:effectLst/>
                          <a:latin typeface="Times New Roman" panose="02020603050405020304" pitchFamily="18" charset="0"/>
                          <a:cs typeface="Times New Roman" panose="02020603050405020304" pitchFamily="18" charset="0"/>
                        </a:rPr>
                        <a:t>1</a:t>
                      </a:r>
                      <a:r>
                        <a:rPr lang="vi-VN" sz="2400">
                          <a:effectLst/>
                          <a:latin typeface="Times New Roman" panose="02020603050405020304" pitchFamily="18" charset="0"/>
                          <a:cs typeface="Times New Roman" panose="02020603050405020304" pitchFamily="18" charset="0"/>
                        </a:rPr>
                        <a:t>: Aa – hồng (trung gian giữa đỏ và trắng)</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G</a:t>
                      </a:r>
                      <a:r>
                        <a:rPr lang="vi-VN" sz="2400" baseline="-25000">
                          <a:effectLst/>
                          <a:latin typeface="Times New Roman" panose="02020603050405020304" pitchFamily="18" charset="0"/>
                          <a:cs typeface="Times New Roman" panose="02020603050405020304" pitchFamily="18" charset="0"/>
                        </a:rPr>
                        <a:t>F</a:t>
                      </a:r>
                      <a:r>
                        <a:rPr lang="vi-VN" sz="2400">
                          <a:effectLst/>
                          <a:latin typeface="Times New Roman" panose="02020603050405020304" pitchFamily="18" charset="0"/>
                          <a:cs typeface="Times New Roman" panose="02020603050405020304" pitchFamily="18" charset="0"/>
                        </a:rPr>
                        <a:t>1 : 0,5A ; 0,5a F</a:t>
                      </a:r>
                      <a:r>
                        <a:rPr lang="vi-VN" sz="2400" baseline="-25000">
                          <a:effectLst/>
                          <a:latin typeface="Times New Roman" panose="02020603050405020304" pitchFamily="18" charset="0"/>
                          <a:cs typeface="Times New Roman" panose="02020603050405020304" pitchFamily="18" charset="0"/>
                        </a:rPr>
                        <a:t>2</a:t>
                      </a:r>
                      <a:r>
                        <a:rPr lang="vi-VN" sz="2400">
                          <a:effectLst/>
                          <a:latin typeface="Times New Roman" panose="02020603050405020304" pitchFamily="18" charset="0"/>
                          <a:cs typeface="Times New Roman" panose="02020603050405020304" pitchFamily="18" charset="0"/>
                        </a:rPr>
                        <a:t>: 1AA: 2Aa: 1aa</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1 đỏ: 2 hồng: 1 trắng</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1 trội: 2 trung gian: 1 lặn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Pt/c: AA (đỏ)	×	aa (trắng) G</a:t>
                      </a:r>
                      <a:r>
                        <a:rPr lang="vi-VN" sz="2400" baseline="-25000">
                          <a:effectLst/>
                          <a:latin typeface="Times New Roman" panose="02020603050405020304" pitchFamily="18" charset="0"/>
                          <a:cs typeface="Times New Roman" panose="02020603050405020304" pitchFamily="18" charset="0"/>
                        </a:rPr>
                        <a:t>P</a:t>
                      </a:r>
                      <a:r>
                        <a:rPr lang="vi-VN" sz="2400">
                          <a:effectLst/>
                          <a:latin typeface="Times New Roman" panose="02020603050405020304" pitchFamily="18" charset="0"/>
                          <a:cs typeface="Times New Roman" panose="02020603050405020304" pitchFamily="18" charset="0"/>
                        </a:rPr>
                        <a:t>:	A		a</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F</a:t>
                      </a:r>
                      <a:r>
                        <a:rPr lang="vi-VN" sz="2400" baseline="-25000">
                          <a:effectLst/>
                          <a:latin typeface="Times New Roman" panose="02020603050405020304" pitchFamily="18" charset="0"/>
                          <a:cs typeface="Times New Roman" panose="02020603050405020304" pitchFamily="18" charset="0"/>
                        </a:rPr>
                        <a:t>1</a:t>
                      </a:r>
                      <a:r>
                        <a:rPr lang="vi-VN" sz="2400">
                          <a:effectLst/>
                          <a:latin typeface="Times New Roman" panose="02020603050405020304" pitchFamily="18" charset="0"/>
                          <a:cs typeface="Times New Roman" panose="02020603050405020304" pitchFamily="18" charset="0"/>
                        </a:rPr>
                        <a:t>: Aa – đỏ (trội) G</a:t>
                      </a:r>
                      <a:r>
                        <a:rPr lang="vi-VN" sz="2400" baseline="-25000">
                          <a:effectLst/>
                          <a:latin typeface="Times New Roman" panose="02020603050405020304" pitchFamily="18" charset="0"/>
                          <a:cs typeface="Times New Roman" panose="02020603050405020304" pitchFamily="18" charset="0"/>
                        </a:rPr>
                        <a:t>F</a:t>
                      </a:r>
                      <a:r>
                        <a:rPr lang="vi-VN" sz="2400">
                          <a:effectLst/>
                          <a:latin typeface="Times New Roman" panose="02020603050405020304" pitchFamily="18" charset="0"/>
                          <a:cs typeface="Times New Roman" panose="02020603050405020304" pitchFamily="18" charset="0"/>
                        </a:rPr>
                        <a:t>1 : 0,5A ; 0,5a</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F</a:t>
                      </a:r>
                      <a:r>
                        <a:rPr lang="vi-VN" sz="2400" baseline="-25000">
                          <a:effectLst/>
                          <a:latin typeface="Times New Roman" panose="02020603050405020304" pitchFamily="18" charset="0"/>
                          <a:cs typeface="Times New Roman" panose="02020603050405020304" pitchFamily="18" charset="0"/>
                        </a:rPr>
                        <a:t>2</a:t>
                      </a:r>
                      <a:r>
                        <a:rPr lang="vi-VN" sz="2400">
                          <a:effectLst/>
                          <a:latin typeface="Times New Roman" panose="02020603050405020304" pitchFamily="18" charset="0"/>
                          <a:cs typeface="Times New Roman" panose="02020603050405020304" pitchFamily="18" charset="0"/>
                        </a:rPr>
                        <a:t>: 1AA: 2Aa: 1aa</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3 đỏ: 1 trắng</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3 trội: 1 lặn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552009"/>
                  </a:ext>
                </a:extLst>
              </a:tr>
              <a:tr h="0">
                <a:tc>
                  <a:txBody>
                    <a:bodyPr/>
                    <a:lstStyle/>
                    <a:p>
                      <a:pPr algn="just">
                        <a:lnSpc>
                          <a:spcPct val="120000"/>
                        </a:lnSpc>
                        <a:spcAft>
                          <a:spcPts val="0"/>
                        </a:spcAft>
                      </a:pPr>
                      <a:r>
                        <a:rPr lang="en-US" sz="2400" b="1">
                          <a:effectLst/>
                          <a:latin typeface="Times New Roman" panose="02020603050405020304" pitchFamily="18" charset="0"/>
                          <a:cs typeface="Times New Roman" panose="02020603050405020304" pitchFamily="18" charset="0"/>
                        </a:rPr>
                        <a:t>Giải thích</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Hoa đỏ trội không hoàn toàn so với hoa trắng. Gene A lấn át không hoàn toàn gene a nên kiểu gene dị hợp Aa biểu hiện tính trạng trung gian.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Hoa đỏ trội hoàn toàn so với hoa trắng. Gene A lấn át hoàn toàn gene a nên kiểu gene dị hợp Aa biểu hiện tính trạng trội của một bên, bố hoặc mẹ.</a:t>
                      </a:r>
                      <a:endParaRPr lang="en-US" sz="24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4357103"/>
                  </a:ext>
                </a:extLst>
              </a:tr>
              <a:tr h="0">
                <a:tc>
                  <a:txBody>
                    <a:bodyPr/>
                    <a:lstStyle/>
                    <a:p>
                      <a:pPr algn="just">
                        <a:lnSpc>
                          <a:spcPct val="120000"/>
                        </a:lnSpc>
                        <a:spcAft>
                          <a:spcPts val="0"/>
                        </a:spcAft>
                      </a:pPr>
                      <a:r>
                        <a:rPr lang="en-US" sz="2400" b="1">
                          <a:effectLst/>
                          <a:latin typeface="Times New Roman" panose="02020603050405020304" pitchFamily="18" charset="0"/>
                          <a:cs typeface="Times New Roman" panose="02020603050405020304" pitchFamily="18" charset="0"/>
                        </a:rPr>
                        <a:t>Phép lai phân tích</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Không phải dùng phép lai phân tích để kiểm tra kiểu gene của cơ thể trội, vì cơ thể trội luôn có kiểu gene đồng hợp trội.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a:effectLst/>
                          <a:latin typeface="Times New Roman" panose="02020603050405020304" pitchFamily="18" charset="0"/>
                          <a:cs typeface="Times New Roman" panose="02020603050405020304" pitchFamily="18" charset="0"/>
                        </a:rPr>
                        <a:t>Phải sử dụng phép lai phân tích để kiểm tra kiểu gene của cơ thể trội vì cơ thể trội có có thể có kiểu gen đồng hợp trội hoặc dị hợp.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934398"/>
                  </a:ext>
                </a:extLst>
              </a:tr>
            </a:tbl>
          </a:graphicData>
        </a:graphic>
      </p:graphicFrame>
    </p:spTree>
    <p:extLst>
      <p:ext uri="{BB962C8B-B14F-4D97-AF65-F5344CB8AC3E}">
        <p14:creationId xmlns:p14="http://schemas.microsoft.com/office/powerpoint/2010/main" val="1055603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10807924" y="1181100"/>
            <a:ext cx="7632476" cy="152400"/>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274784" y="571500"/>
            <a:ext cx="10533140"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IV. MỞ RỘNG HỌC THUYẾT MENDEL</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p:cNvSpPr/>
          <p:nvPr/>
        </p:nvSpPr>
        <p:spPr>
          <a:xfrm>
            <a:off x="543728" y="1753274"/>
            <a:ext cx="17145000" cy="564257"/>
          </a:xfrm>
          <a:prstGeom prst="rect">
            <a:avLst/>
          </a:prstGeom>
        </p:spPr>
        <p:txBody>
          <a:bodyPr wrap="square">
            <a:spAutoFit/>
          </a:bodyPr>
          <a:lstStyle/>
          <a:p>
            <a:pPr algn="just">
              <a:lnSpc>
                <a:spcPct val="120000"/>
              </a:lnSpc>
              <a:spcAft>
                <a:spcPts val="800"/>
              </a:spcAft>
            </a:pP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4. </a:t>
            </a:r>
            <a:r>
              <a:rPr lang="vi-VN"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 bày ví dụ về tương tác giữa các allele theo kiểu đồng trội.</a:t>
            </a:r>
          </a:p>
        </p:txBody>
      </p:sp>
      <p:sp>
        <p:nvSpPr>
          <p:cNvPr id="17" name="Rectangle 4"/>
          <p:cNvSpPr>
            <a:spLocks noChangeArrowheads="1"/>
          </p:cNvSpPr>
          <p:nvPr/>
        </p:nvSpPr>
        <p:spPr bwMode="auto">
          <a:xfrm>
            <a:off x="506897" y="6857359"/>
            <a:ext cx="125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latin typeface="Times New Roman" panose="02020603050405020304" pitchFamily="18" charset="0"/>
              <a:cs typeface="Times New Roman" panose="02020603050405020304" pitchFamily="18" charset="0"/>
            </a:endParaRPr>
          </a:p>
        </p:txBody>
      </p:sp>
      <p:sp>
        <p:nvSpPr>
          <p:cNvPr id="2" name="Rectangle 1"/>
          <p:cNvSpPr/>
          <p:nvPr/>
        </p:nvSpPr>
        <p:spPr>
          <a:xfrm>
            <a:off x="1219200" y="2377749"/>
            <a:ext cx="16121668" cy="1133965"/>
          </a:xfrm>
          <a:prstGeom prst="rect">
            <a:avLst/>
          </a:prstGeom>
        </p:spPr>
        <p:txBody>
          <a:bodyPr wrap="square">
            <a:spAutoFit/>
          </a:bodyPr>
          <a:lstStyle/>
          <a:p>
            <a:pPr lvl="0" algn="just">
              <a:lnSpc>
                <a:spcPct val="150000"/>
              </a:lnSpc>
              <a:spcAft>
                <a:spcPts val="0"/>
              </a:spcAft>
              <a:buSzPts val="1000"/>
              <a:tabLst>
                <a:tab pos="457200" algn="l"/>
              </a:tabLst>
            </a:pPr>
            <a:r>
              <a:rPr lang="en-US" sz="2400">
                <a:latin typeface="Times New Roman" panose="02020603050405020304" pitchFamily="18" charset="0"/>
                <a:cs typeface="Times New Roman" panose="02020603050405020304" pitchFamily="18" charset="0"/>
              </a:rPr>
              <a:t>Ví dụ: Ở chuột, allele Ay là allele trội quy định màu lông vàng, allele a quy định lông đen, nếu chuột có kiểu gen AyAy thì sẽ bị chế ở giai đoạn phôi, các kiểu gen khác phát triển bình thường.</a:t>
            </a:r>
          </a:p>
        </p:txBody>
      </p:sp>
      <p:sp>
        <p:nvSpPr>
          <p:cNvPr id="9" name="Rectangle 8"/>
          <p:cNvSpPr/>
          <p:nvPr/>
        </p:nvSpPr>
        <p:spPr>
          <a:xfrm>
            <a:off x="598863" y="3608715"/>
            <a:ext cx="16790514" cy="1081322"/>
          </a:xfrm>
          <a:prstGeom prst="rect">
            <a:avLst/>
          </a:prstGeom>
        </p:spPr>
        <p:txBody>
          <a:bodyPr wrap="square">
            <a:spAutoFit/>
          </a:bodyPr>
          <a:lstStyle/>
          <a:p>
            <a:pPr algn="just">
              <a:lnSpc>
                <a:spcPct val="120000"/>
              </a:lnSpc>
              <a:spcAft>
                <a:spcPts val="80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5. </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 nhiều trường hợp sản phẩm của các gene khác nhau có thể tương tác với nhau cùng quy định một tính trạng. Những hiện tượng đó có mâu thuẫn với quy luật phân li độc lập hay không? Giải thích.</a:t>
            </a:r>
          </a:p>
        </p:txBody>
      </p:sp>
      <p:sp>
        <p:nvSpPr>
          <p:cNvPr id="5" name="Rectangle 4"/>
          <p:cNvSpPr/>
          <p:nvPr/>
        </p:nvSpPr>
        <p:spPr>
          <a:xfrm>
            <a:off x="1219200" y="4770663"/>
            <a:ext cx="16121668" cy="4524315"/>
          </a:xfrm>
          <a:prstGeom prst="rect">
            <a:avLst/>
          </a:prstGeom>
        </p:spPr>
        <p:txBody>
          <a:bodyPr wrap="square">
            <a:spAutoFit/>
          </a:bodyPr>
          <a:lstStyle/>
          <a:p>
            <a:pPr algn="just">
              <a:lnSpc>
                <a:spcPct val="150000"/>
              </a:lnSpc>
            </a:pPr>
            <a:r>
              <a:rPr lang="vi-VN" sz="2400" smtClean="0">
                <a:solidFill>
                  <a:srgbClr val="000000"/>
                </a:solidFill>
                <a:latin typeface="Times New Roman" panose="02020603050405020304" pitchFamily="18" charset="0"/>
                <a:ea typeface="Calibri" panose="020F0502020204030204" pitchFamily="34" charset="0"/>
              </a:rPr>
              <a:t>-</a:t>
            </a:r>
            <a:r>
              <a:rPr lang="en-US" sz="2400" smtClean="0">
                <a:solidFill>
                  <a:srgbClr val="000000"/>
                </a:solidFill>
                <a:latin typeface="Times New Roman" panose="02020603050405020304" pitchFamily="18" charset="0"/>
                <a:ea typeface="Calibri" panose="020F0502020204030204" pitchFamily="34" charset="0"/>
              </a:rPr>
              <a:t> </a:t>
            </a:r>
            <a:r>
              <a:rPr lang="vi-VN" sz="2400" smtClean="0">
                <a:solidFill>
                  <a:srgbClr val="000000"/>
                </a:solidFill>
                <a:latin typeface="Times New Roman" panose="02020603050405020304" pitchFamily="18" charset="0"/>
                <a:ea typeface="Calibri" panose="020F0502020204030204" pitchFamily="34" charset="0"/>
              </a:rPr>
              <a:t>Mỗi </a:t>
            </a:r>
            <a:r>
              <a:rPr lang="vi-VN" sz="2400">
                <a:solidFill>
                  <a:srgbClr val="000000"/>
                </a:solidFill>
                <a:latin typeface="Times New Roman" panose="02020603050405020304" pitchFamily="18" charset="0"/>
                <a:ea typeface="Calibri" panose="020F0502020204030204" pitchFamily="34" charset="0"/>
              </a:rPr>
              <a:t>allele của một gene quy định một enzyme xúc tác cho một phản ứng trong chuỗi các phản ứng hoá học hình thành nên một sản phẩm chung.</a:t>
            </a:r>
          </a:p>
          <a:p>
            <a:pPr algn="just">
              <a:lnSpc>
                <a:spcPct val="150000"/>
              </a:lnSpc>
            </a:pPr>
            <a:r>
              <a:rPr lang="vi-VN" sz="2400" smtClean="0">
                <a:solidFill>
                  <a:srgbClr val="000000"/>
                </a:solidFill>
                <a:latin typeface="Times New Roman" panose="02020603050405020304" pitchFamily="18" charset="0"/>
                <a:ea typeface="Calibri" panose="020F0502020204030204" pitchFamily="34" charset="0"/>
              </a:rPr>
              <a:t>-</a:t>
            </a:r>
            <a:r>
              <a:rPr lang="en-US" sz="2400" smtClean="0">
                <a:solidFill>
                  <a:srgbClr val="000000"/>
                </a:solidFill>
                <a:latin typeface="Times New Roman" panose="02020603050405020304" pitchFamily="18" charset="0"/>
                <a:ea typeface="Calibri" panose="020F0502020204030204" pitchFamily="34" charset="0"/>
              </a:rPr>
              <a:t> </a:t>
            </a:r>
            <a:r>
              <a:rPr lang="vi-VN" sz="2400" smtClean="0">
                <a:solidFill>
                  <a:srgbClr val="000000"/>
                </a:solidFill>
                <a:latin typeface="Times New Roman" panose="02020603050405020304" pitchFamily="18" charset="0"/>
                <a:ea typeface="Calibri" panose="020F0502020204030204" pitchFamily="34" charset="0"/>
              </a:rPr>
              <a:t>Sản </a:t>
            </a:r>
            <a:r>
              <a:rPr lang="vi-VN" sz="2400">
                <a:solidFill>
                  <a:srgbClr val="000000"/>
                </a:solidFill>
                <a:latin typeface="Times New Roman" panose="02020603050405020304" pitchFamily="18" charset="0"/>
                <a:ea typeface="Calibri" panose="020F0502020204030204" pitchFamily="34" charset="0"/>
              </a:rPr>
              <a:t>phẩm của các gene tương tác theo kiểu cộng gộp như trường hợp các allele quy định sắc tố màu da ở người và động vật.</a:t>
            </a:r>
          </a:p>
          <a:p>
            <a:pPr algn="just">
              <a:lnSpc>
                <a:spcPct val="150000"/>
              </a:lnSpc>
            </a:pPr>
            <a:r>
              <a:rPr lang="vi-VN" sz="2400" smtClean="0">
                <a:solidFill>
                  <a:srgbClr val="000000"/>
                </a:solidFill>
                <a:latin typeface="Times New Roman" panose="02020603050405020304" pitchFamily="18" charset="0"/>
                <a:ea typeface="Calibri" panose="020F0502020204030204" pitchFamily="34" charset="0"/>
              </a:rPr>
              <a:t>-</a:t>
            </a:r>
            <a:r>
              <a:rPr lang="en-US" sz="2400" smtClean="0">
                <a:solidFill>
                  <a:srgbClr val="000000"/>
                </a:solidFill>
                <a:latin typeface="Times New Roman" panose="02020603050405020304" pitchFamily="18" charset="0"/>
                <a:ea typeface="Calibri" panose="020F0502020204030204" pitchFamily="34" charset="0"/>
              </a:rPr>
              <a:t> </a:t>
            </a:r>
            <a:r>
              <a:rPr lang="vi-VN" sz="2400" smtClean="0">
                <a:solidFill>
                  <a:srgbClr val="000000"/>
                </a:solidFill>
                <a:latin typeface="Times New Roman" panose="02020603050405020304" pitchFamily="18" charset="0"/>
                <a:ea typeface="Calibri" panose="020F0502020204030204" pitchFamily="34" charset="0"/>
              </a:rPr>
              <a:t>Sản </a:t>
            </a:r>
            <a:r>
              <a:rPr lang="vi-VN" sz="2400">
                <a:solidFill>
                  <a:srgbClr val="000000"/>
                </a:solidFill>
                <a:latin typeface="Times New Roman" panose="02020603050405020304" pitchFamily="18" charset="0"/>
                <a:ea typeface="Calibri" panose="020F0502020204030204" pitchFamily="34" charset="0"/>
              </a:rPr>
              <a:t>phẩm của mỗi gene tạo ra một loại chuỗi polypeptide và hai hoặc nhiều chuỗi polypeptide do các gene khác nhau quy định tương tác với nhau tạo ra một protein thực hiện một chức năng nhất định. Ví dụ: Protein hemoglobin của người do hai gene quy định gồm 4 chuỗi polypeptide.</a:t>
            </a:r>
          </a:p>
          <a:p>
            <a:pPr algn="just">
              <a:lnSpc>
                <a:spcPct val="150000"/>
              </a:lnSpc>
            </a:pPr>
            <a:r>
              <a:rPr lang="vi-VN" sz="2400">
                <a:solidFill>
                  <a:srgbClr val="000000"/>
                </a:solidFill>
                <a:latin typeface="Times New Roman" panose="02020603050405020304" pitchFamily="18" charset="0"/>
                <a:ea typeface="Calibri" panose="020F0502020204030204" pitchFamily="34" charset="0"/>
              </a:rPr>
              <a:t>Sản phẩm của gene này (gene điểu hoà) điều hoà hoạt động của gene khác (gene cấu trúc). Đột biến làm hỏng một trong hai gene đều không thể tạo ra được kiểu hình bình thường.</a:t>
            </a:r>
          </a:p>
        </p:txBody>
      </p:sp>
    </p:spTree>
    <p:extLst>
      <p:ext uri="{BB962C8B-B14F-4D97-AF65-F5344CB8AC3E}">
        <p14:creationId xmlns:p14="http://schemas.microsoft.com/office/powerpoint/2010/main" val="2111756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69298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2267318"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6395651" y="643189"/>
            <a:ext cx="5763822"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KIẾN THỨC CỐT LÕI</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p:cNvSpPr txBox="1"/>
          <p:nvPr/>
        </p:nvSpPr>
        <p:spPr>
          <a:xfrm>
            <a:off x="685800" y="1709655"/>
            <a:ext cx="134874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 TƯƠNG TÁC GIỮA CÁC ALLELE THUỘC CÙNG MỘT GENE</a:t>
            </a:r>
            <a:endParaRPr 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9626201"/>
              </p:ext>
            </p:extLst>
          </p:nvPr>
        </p:nvGraphicFramePr>
        <p:xfrm>
          <a:off x="533400" y="2967126"/>
          <a:ext cx="17221200" cy="6656832"/>
        </p:xfrm>
        <a:graphic>
          <a:graphicData uri="http://schemas.openxmlformats.org/drawingml/2006/table">
            <a:tbl>
              <a:tblPr firstRow="1" firstCol="1" bandRow="1">
                <a:tableStyleId>{5940675A-B579-460E-94D1-54222C63F5DA}</a:tableStyleId>
              </a:tblPr>
              <a:tblGrid>
                <a:gridCol w="2311098">
                  <a:extLst>
                    <a:ext uri="{9D8B030D-6E8A-4147-A177-3AD203B41FA5}">
                      <a16:colId xmlns:a16="http://schemas.microsoft.com/office/drawing/2014/main" val="4203882402"/>
                    </a:ext>
                  </a:extLst>
                </a:gridCol>
                <a:gridCol w="7601593">
                  <a:extLst>
                    <a:ext uri="{9D8B030D-6E8A-4147-A177-3AD203B41FA5}">
                      <a16:colId xmlns:a16="http://schemas.microsoft.com/office/drawing/2014/main" val="4265021287"/>
                    </a:ext>
                  </a:extLst>
                </a:gridCol>
                <a:gridCol w="7308509">
                  <a:extLst>
                    <a:ext uri="{9D8B030D-6E8A-4147-A177-3AD203B41FA5}">
                      <a16:colId xmlns:a16="http://schemas.microsoft.com/office/drawing/2014/main" val="3509642724"/>
                    </a:ext>
                  </a:extLst>
                </a:gridCol>
              </a:tblGrid>
              <a:tr h="0">
                <a:tc>
                  <a:txBody>
                    <a:bodyPr/>
                    <a:lstStyle/>
                    <a:p>
                      <a:pPr algn="ctr">
                        <a:lnSpc>
                          <a:spcPct val="120000"/>
                        </a:lnSpc>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800" b="1">
                          <a:effectLst/>
                          <a:latin typeface="Times New Roman" panose="02020603050405020304" pitchFamily="18" charset="0"/>
                          <a:cs typeface="Times New Roman" panose="02020603050405020304" pitchFamily="18" charset="0"/>
                        </a:rPr>
                        <a:t>Trội không hoàn toàn</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800" b="1" smtClean="0">
                          <a:effectLst/>
                          <a:latin typeface="Times New Roman" panose="02020603050405020304" pitchFamily="18" charset="0"/>
                          <a:ea typeface="+mn-ea"/>
                          <a:cs typeface="Times New Roman" panose="02020603050405020304" pitchFamily="18" charset="0"/>
                        </a:rPr>
                        <a:t>Đồng</a:t>
                      </a:r>
                      <a:r>
                        <a:rPr lang="en-US" sz="2800" b="1" baseline="0" smtClean="0">
                          <a:effectLst/>
                          <a:latin typeface="Times New Roman" panose="02020603050405020304" pitchFamily="18" charset="0"/>
                          <a:ea typeface="+mn-ea"/>
                          <a:cs typeface="Times New Roman" panose="02020603050405020304" pitchFamily="18" charset="0"/>
                        </a:rPr>
                        <a:t> trội</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7348919"/>
                  </a:ext>
                </a:extLst>
              </a:tr>
              <a:tr h="0">
                <a:tc>
                  <a:txBody>
                    <a:bodyPr/>
                    <a:lstStyle/>
                    <a:p>
                      <a:pPr algn="just">
                        <a:lnSpc>
                          <a:spcPct val="120000"/>
                        </a:lnSpc>
                        <a:spcAft>
                          <a:spcPts val="0"/>
                        </a:spcAft>
                      </a:pPr>
                      <a:r>
                        <a:rPr lang="en-US" sz="2800" b="1">
                          <a:effectLst/>
                          <a:latin typeface="Times New Roman" panose="02020603050405020304" pitchFamily="18" charset="0"/>
                          <a:cs typeface="Times New Roman" panose="02020603050405020304" pitchFamily="18" charset="0"/>
                        </a:rPr>
                        <a:t>Phép lai</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Pt/c: AA (đỏ)	×	aa (trắng) </a:t>
                      </a:r>
                      <a:endParaRPr lang="en-US" sz="2800" smtClean="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smtClean="0">
                          <a:effectLst/>
                          <a:latin typeface="Times New Roman" panose="02020603050405020304" pitchFamily="18" charset="0"/>
                          <a:cs typeface="Times New Roman" panose="02020603050405020304" pitchFamily="18" charset="0"/>
                        </a:rPr>
                        <a:t>G</a:t>
                      </a:r>
                      <a:r>
                        <a:rPr lang="vi-VN" sz="2800" baseline="-25000" smtClean="0">
                          <a:effectLst/>
                          <a:latin typeface="Times New Roman" panose="02020603050405020304" pitchFamily="18" charset="0"/>
                          <a:cs typeface="Times New Roman" panose="02020603050405020304" pitchFamily="18" charset="0"/>
                        </a:rPr>
                        <a:t>P</a:t>
                      </a:r>
                      <a:r>
                        <a:rPr lang="vi-VN" sz="2800">
                          <a:effectLst/>
                          <a:latin typeface="Times New Roman" panose="02020603050405020304" pitchFamily="18" charset="0"/>
                          <a:cs typeface="Times New Roman" panose="02020603050405020304" pitchFamily="18" charset="0"/>
                        </a:rPr>
                        <a:t>:	A		a</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F</a:t>
                      </a:r>
                      <a:r>
                        <a:rPr lang="vi-VN" sz="2800" baseline="-25000">
                          <a:effectLst/>
                          <a:latin typeface="Times New Roman" panose="02020603050405020304" pitchFamily="18" charset="0"/>
                          <a:cs typeface="Times New Roman" panose="02020603050405020304" pitchFamily="18" charset="0"/>
                        </a:rPr>
                        <a:t>1</a:t>
                      </a:r>
                      <a:r>
                        <a:rPr lang="vi-VN" sz="2800">
                          <a:effectLst/>
                          <a:latin typeface="Times New Roman" panose="02020603050405020304" pitchFamily="18" charset="0"/>
                          <a:cs typeface="Times New Roman" panose="02020603050405020304" pitchFamily="18" charset="0"/>
                        </a:rPr>
                        <a:t>: Aa – hồng (trung gian giữa đỏ và trắng)</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G</a:t>
                      </a:r>
                      <a:r>
                        <a:rPr lang="vi-VN" sz="2800" baseline="-25000">
                          <a:effectLst/>
                          <a:latin typeface="Times New Roman" panose="02020603050405020304" pitchFamily="18" charset="0"/>
                          <a:cs typeface="Times New Roman" panose="02020603050405020304" pitchFamily="18" charset="0"/>
                        </a:rPr>
                        <a:t>F</a:t>
                      </a:r>
                      <a:r>
                        <a:rPr lang="vi-VN" sz="2800">
                          <a:effectLst/>
                          <a:latin typeface="Times New Roman" panose="02020603050405020304" pitchFamily="18" charset="0"/>
                          <a:cs typeface="Times New Roman" panose="02020603050405020304" pitchFamily="18" charset="0"/>
                        </a:rPr>
                        <a:t>1 : 0,5A ; 0,5a F</a:t>
                      </a:r>
                      <a:r>
                        <a:rPr lang="vi-VN" sz="2800" baseline="-25000">
                          <a:effectLst/>
                          <a:latin typeface="Times New Roman" panose="02020603050405020304" pitchFamily="18" charset="0"/>
                          <a:cs typeface="Times New Roman" panose="02020603050405020304" pitchFamily="18" charset="0"/>
                        </a:rPr>
                        <a:t>2</a:t>
                      </a:r>
                      <a:r>
                        <a:rPr lang="vi-VN" sz="2800">
                          <a:effectLst/>
                          <a:latin typeface="Times New Roman" panose="02020603050405020304" pitchFamily="18" charset="0"/>
                          <a:cs typeface="Times New Roman" panose="02020603050405020304" pitchFamily="18" charset="0"/>
                        </a:rPr>
                        <a:t>: 1AA: 2Aa: 1aa</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1 đỏ: 2 hồng: 1 trắng</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1 trội: 2 trung gian: 1 lặn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Pt/c: AA (đỏ)	×	aa (trắng) </a:t>
                      </a:r>
                      <a:endParaRPr lang="en-US" sz="2800" smtClean="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smtClean="0">
                          <a:effectLst/>
                          <a:latin typeface="Times New Roman" panose="02020603050405020304" pitchFamily="18" charset="0"/>
                          <a:cs typeface="Times New Roman" panose="02020603050405020304" pitchFamily="18" charset="0"/>
                        </a:rPr>
                        <a:t>G</a:t>
                      </a:r>
                      <a:r>
                        <a:rPr lang="vi-VN" sz="2800" baseline="-25000" smtClean="0">
                          <a:effectLst/>
                          <a:latin typeface="Times New Roman" panose="02020603050405020304" pitchFamily="18" charset="0"/>
                          <a:cs typeface="Times New Roman" panose="02020603050405020304" pitchFamily="18" charset="0"/>
                        </a:rPr>
                        <a:t>P</a:t>
                      </a:r>
                      <a:r>
                        <a:rPr lang="vi-VN" sz="2800">
                          <a:effectLst/>
                          <a:latin typeface="Times New Roman" panose="02020603050405020304" pitchFamily="18" charset="0"/>
                          <a:cs typeface="Times New Roman" panose="02020603050405020304" pitchFamily="18" charset="0"/>
                        </a:rPr>
                        <a:t>:	A		a</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F</a:t>
                      </a:r>
                      <a:r>
                        <a:rPr lang="vi-VN" sz="2800" baseline="-25000">
                          <a:effectLst/>
                          <a:latin typeface="Times New Roman" panose="02020603050405020304" pitchFamily="18" charset="0"/>
                          <a:cs typeface="Times New Roman" panose="02020603050405020304" pitchFamily="18" charset="0"/>
                        </a:rPr>
                        <a:t>1</a:t>
                      </a:r>
                      <a:r>
                        <a:rPr lang="vi-VN" sz="2800">
                          <a:effectLst/>
                          <a:latin typeface="Times New Roman" panose="02020603050405020304" pitchFamily="18" charset="0"/>
                          <a:cs typeface="Times New Roman" panose="02020603050405020304" pitchFamily="18" charset="0"/>
                        </a:rPr>
                        <a:t>: Aa – đỏ (trội) G</a:t>
                      </a:r>
                      <a:r>
                        <a:rPr lang="vi-VN" sz="2800" baseline="-25000">
                          <a:effectLst/>
                          <a:latin typeface="Times New Roman" panose="02020603050405020304" pitchFamily="18" charset="0"/>
                          <a:cs typeface="Times New Roman" panose="02020603050405020304" pitchFamily="18" charset="0"/>
                        </a:rPr>
                        <a:t>F</a:t>
                      </a:r>
                      <a:r>
                        <a:rPr lang="vi-VN" sz="2800">
                          <a:effectLst/>
                          <a:latin typeface="Times New Roman" panose="02020603050405020304" pitchFamily="18" charset="0"/>
                          <a:cs typeface="Times New Roman" panose="02020603050405020304" pitchFamily="18" charset="0"/>
                        </a:rPr>
                        <a:t>1 : 0,5A ; 0,5a</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F</a:t>
                      </a:r>
                      <a:r>
                        <a:rPr lang="vi-VN" sz="2800" baseline="-25000">
                          <a:effectLst/>
                          <a:latin typeface="Times New Roman" panose="02020603050405020304" pitchFamily="18" charset="0"/>
                          <a:cs typeface="Times New Roman" panose="02020603050405020304" pitchFamily="18" charset="0"/>
                        </a:rPr>
                        <a:t>2</a:t>
                      </a:r>
                      <a:r>
                        <a:rPr lang="vi-VN" sz="2800">
                          <a:effectLst/>
                          <a:latin typeface="Times New Roman" panose="02020603050405020304" pitchFamily="18" charset="0"/>
                          <a:cs typeface="Times New Roman" panose="02020603050405020304" pitchFamily="18" charset="0"/>
                        </a:rPr>
                        <a:t>: 1AA: 2Aa: 1aa</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3 đỏ: 1 trắng</a:t>
                      </a:r>
                      <a:endParaRPr lang="en-US" sz="280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3 trội: 1 lặn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552009"/>
                  </a:ext>
                </a:extLst>
              </a:tr>
              <a:tr h="1021186">
                <a:tc>
                  <a:txBody>
                    <a:bodyPr/>
                    <a:lstStyle/>
                    <a:p>
                      <a:pPr algn="just">
                        <a:lnSpc>
                          <a:spcPct val="120000"/>
                        </a:lnSpc>
                        <a:spcAft>
                          <a:spcPts val="0"/>
                        </a:spcAft>
                      </a:pPr>
                      <a:r>
                        <a:rPr lang="en-US" sz="2800" b="1">
                          <a:effectLst/>
                          <a:latin typeface="Times New Roman" panose="02020603050405020304" pitchFamily="18" charset="0"/>
                          <a:cs typeface="Times New Roman" panose="02020603050405020304" pitchFamily="18" charset="0"/>
                        </a:rPr>
                        <a:t>Giải thích</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Hoa đỏ trội không hoàn toàn so với hoa trắng. Gene A lấn át không hoàn toàn gene a nên kiểu gene dị hợp Aa biểu hiện tính trạng trung gian.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Hoa đỏ trội hoàn toàn so với hoa trắng. Gene A lấn át hoàn toàn gene a nên kiểu gene dị hợp Aa biểu hiện tính trạng trội của một bên, bố hoặc mẹ</a:t>
                      </a:r>
                      <a:r>
                        <a:rPr lang="vi-VN"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4357103"/>
                  </a:ext>
                </a:extLst>
              </a:tr>
              <a:tr h="0">
                <a:tc>
                  <a:txBody>
                    <a:bodyPr/>
                    <a:lstStyle/>
                    <a:p>
                      <a:pPr algn="just">
                        <a:lnSpc>
                          <a:spcPct val="120000"/>
                        </a:lnSpc>
                        <a:spcAft>
                          <a:spcPts val="0"/>
                        </a:spcAft>
                      </a:pPr>
                      <a:r>
                        <a:rPr lang="en-US" sz="2800" b="1">
                          <a:effectLst/>
                          <a:latin typeface="Times New Roman" panose="02020603050405020304" pitchFamily="18" charset="0"/>
                          <a:cs typeface="Times New Roman" panose="02020603050405020304" pitchFamily="18" charset="0"/>
                        </a:rPr>
                        <a:t>Phép lai phân tích</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Không phải dùng phép lai phân tích để kiểm tra kiểu gene của cơ thể trội, vì cơ thể trội luôn có kiểu gene đồng hợp trội.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800">
                          <a:effectLst/>
                          <a:latin typeface="Times New Roman" panose="02020603050405020304" pitchFamily="18" charset="0"/>
                          <a:cs typeface="Times New Roman" panose="02020603050405020304" pitchFamily="18" charset="0"/>
                        </a:rPr>
                        <a:t>Phải sử dụng phép lai phân tích để kiểm tra kiểu gene của cơ thể trội vì cơ thể trội có có thể có kiểu gen đồng hợp trội hoặc dị hợp.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934398"/>
                  </a:ext>
                </a:extLst>
              </a:tr>
            </a:tbl>
          </a:graphicData>
        </a:graphic>
      </p:graphicFrame>
    </p:spTree>
    <p:extLst>
      <p:ext uri="{BB962C8B-B14F-4D97-AF65-F5344CB8AC3E}">
        <p14:creationId xmlns:p14="http://schemas.microsoft.com/office/powerpoint/2010/main" val="6220595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692980"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2267318" y="1028700"/>
            <a:ext cx="6980776"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6395651" y="643189"/>
            <a:ext cx="5763822"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KIẾN THỨC CỐT LÕI</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1162262" y="2351308"/>
            <a:ext cx="16230600" cy="564257"/>
          </a:xfrm>
          <a:prstGeom prst="rect">
            <a:avLst/>
          </a:prstGeom>
        </p:spPr>
        <p:txBody>
          <a:bodyPr wrap="square">
            <a:spAutoFit/>
          </a:bodyPr>
          <a:lstStyle/>
          <a:p>
            <a:pPr>
              <a:lnSpc>
                <a:spcPct val="120000"/>
              </a:lnSpc>
              <a:spcAft>
                <a:spcPts val="0"/>
              </a:spcAft>
            </a:pPr>
            <a:r>
              <a:rPr lang="en-US" sz="2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Sản phẩm của các gene tương tác gián tiếp với nhau</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437599" y="2997844"/>
            <a:ext cx="6800022" cy="1598386"/>
          </a:xfrm>
          <a:prstGeom prst="rect">
            <a:avLst/>
          </a:prstGeom>
        </p:spPr>
        <p:txBody>
          <a:bodyPr wrap="square">
            <a:spAutoFit/>
          </a:bodyPr>
          <a:lstStyle/>
          <a:p>
            <a:pPr>
              <a:lnSpc>
                <a:spcPct val="120000"/>
              </a:lnSpc>
              <a:spcAft>
                <a:spcPts val="0"/>
              </a:spcAft>
            </a:pP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 phẩm của các allele thuộc các gene khác nhau có thể không trực tiếp tương tác với nhau (Hình 9.2)</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p:cNvSpPr txBox="1"/>
          <p:nvPr/>
        </p:nvSpPr>
        <p:spPr>
          <a:xfrm>
            <a:off x="685800" y="1709655"/>
            <a:ext cx="153924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 TƯƠNG TÁC GIỮA CÁC ALLELE THUỘC CÁC GENE KHÁC NHAU</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0287000" y="2246906"/>
            <a:ext cx="7434938" cy="3072289"/>
          </a:xfrm>
          <a:prstGeom prst="rect">
            <a:avLst/>
          </a:prstGeom>
        </p:spPr>
      </p:pic>
      <p:sp>
        <p:nvSpPr>
          <p:cNvPr id="17" name="Rectangle 16"/>
          <p:cNvSpPr/>
          <p:nvPr/>
        </p:nvSpPr>
        <p:spPr>
          <a:xfrm>
            <a:off x="1198656" y="6297115"/>
            <a:ext cx="9917572" cy="1126462"/>
          </a:xfrm>
          <a:prstGeom prst="rect">
            <a:avLst/>
          </a:prstGeom>
        </p:spPr>
        <p:txBody>
          <a:bodyPr wrap="square">
            <a:spAutoFit/>
          </a:bodyPr>
          <a:lstStyle/>
          <a:p>
            <a:pPr>
              <a:lnSpc>
                <a:spcPct val="120000"/>
              </a:lnSpc>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Sản phẩm của các gene tương tác trực tiếp với nhau theo kiểu cộng gộp</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11116228" y="5369504"/>
            <a:ext cx="6313028" cy="4886220"/>
          </a:xfrm>
          <a:prstGeom prst="rect">
            <a:avLst/>
          </a:prstGeom>
        </p:spPr>
      </p:pic>
      <p:sp>
        <p:nvSpPr>
          <p:cNvPr id="18" name="Rectangle 17"/>
          <p:cNvSpPr/>
          <p:nvPr/>
        </p:nvSpPr>
        <p:spPr>
          <a:xfrm>
            <a:off x="1437599" y="7643019"/>
            <a:ext cx="9306601" cy="2115451"/>
          </a:xfrm>
          <a:prstGeom prst="rect">
            <a:avLst/>
          </a:prstGeom>
        </p:spPr>
        <p:txBody>
          <a:bodyPr wrap="square">
            <a:spAutoFit/>
          </a:bodyPr>
          <a:lstStyle/>
          <a:p>
            <a:pPr>
              <a:lnSpc>
                <a:spcPct val="120000"/>
              </a:lnSpc>
              <a:spcAft>
                <a:spcPts val="0"/>
              </a:spcAft>
            </a:pP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 tính trạng như chiều cao, màu da, màu tóc,…của người do rất nhiều gene quy định. Mỗi allele trội của một gene quy định một đơn vị nhỏ sản phẩm, góp phần cùng sản phẩm các gene khác tạo nên kiểu hình chung.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573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24783" y="571500"/>
            <a:ext cx="8319709"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0896600" y="571500"/>
            <a:ext cx="8319692"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Rectangle 2"/>
          <p:cNvSpPr/>
          <p:nvPr/>
        </p:nvSpPr>
        <p:spPr>
          <a:xfrm>
            <a:off x="7594927" y="185989"/>
            <a:ext cx="3301673"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LUYỆN TẬP</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75146" y="1167929"/>
            <a:ext cx="17145000" cy="400110"/>
          </a:xfrm>
          <a:prstGeom prst="rect">
            <a:avLst/>
          </a:prstGeom>
        </p:spPr>
        <p:txBody>
          <a:bodyPr wrap="square">
            <a:spAutoFit/>
          </a:bodyPr>
          <a:lstStyle/>
          <a:p>
            <a:r>
              <a:rPr lang="en-US" sz="2000" b="1">
                <a:solidFill>
                  <a:srgbClr val="000000"/>
                </a:solidFill>
                <a:latin typeface="Times New Roman" panose="02020603050405020304" pitchFamily="18" charset="0"/>
                <a:ea typeface="Calibri" panose="020F0502020204030204" pitchFamily="34" charset="0"/>
              </a:rPr>
              <a:t>Phần I:</a:t>
            </a:r>
            <a:r>
              <a:rPr lang="en-US" sz="2000">
                <a:solidFill>
                  <a:srgbClr val="000000"/>
                </a:solidFill>
                <a:latin typeface="Times New Roman" panose="02020603050405020304" pitchFamily="18" charset="0"/>
                <a:ea typeface="Calibri" panose="020F0502020204030204" pitchFamily="34" charset="0"/>
              </a:rPr>
              <a:t> </a:t>
            </a:r>
            <a:r>
              <a:rPr lang="en-US" sz="2000" b="1">
                <a:solidFill>
                  <a:srgbClr val="000000"/>
                </a:solidFill>
                <a:latin typeface="Times New Roman" panose="02020603050405020304" pitchFamily="18" charset="0"/>
                <a:ea typeface="Calibri" panose="020F0502020204030204" pitchFamily="34" charset="0"/>
              </a:rPr>
              <a:t>Câu trắc nghiệm nhiều phương án lựa chọn.</a:t>
            </a:r>
            <a:r>
              <a:rPr lang="en-US" sz="2000">
                <a:solidFill>
                  <a:srgbClr val="000000"/>
                </a:solidFill>
                <a:latin typeface="Times New Roman" panose="02020603050405020304" pitchFamily="18" charset="0"/>
                <a:ea typeface="Calibri" panose="020F0502020204030204" pitchFamily="34" charset="0"/>
              </a:rPr>
              <a:t> HS trả lời từ câu 1 đến câu 10. Mỗi câu hỏi thí sinh chỉ chọn một phương án</a:t>
            </a:r>
            <a:endParaRPr lang="en-US" sz="2000"/>
          </a:p>
        </p:txBody>
      </p:sp>
      <p:sp>
        <p:nvSpPr>
          <p:cNvPr id="7" name="Rectangle 6"/>
          <p:cNvSpPr/>
          <p:nvPr/>
        </p:nvSpPr>
        <p:spPr>
          <a:xfrm>
            <a:off x="874594" y="1626649"/>
            <a:ext cx="16444415" cy="8474436"/>
          </a:xfrm>
          <a:prstGeom prst="rect">
            <a:avLst/>
          </a:prstGeom>
        </p:spPr>
        <p:txBody>
          <a:bodyPr wrap="square">
            <a:spAutoFit/>
          </a:bodyPr>
          <a:lstStyle/>
          <a:p>
            <a:pPr algn="just">
              <a:lnSpc>
                <a:spcPct val="120000"/>
              </a:lnSpc>
              <a:spcAft>
                <a:spcPts val="0"/>
              </a:spcAft>
            </a:pPr>
            <a:r>
              <a:rPr lang="vi-VN"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Mối quan hệ nào sau đây là chính xác nhất?</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Một gen quy định một tính trạng			B. Một gen quy định một enzim/protein</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Một gen quy định một chuỗi polipeptit		D. Một gen quy định một kiểu hình</a:t>
            </a:r>
          </a:p>
          <a:p>
            <a:pPr algn="just">
              <a:lnSpc>
                <a:spcPct val="120000"/>
              </a:lnSpc>
              <a:spcAft>
                <a:spcPts val="0"/>
              </a:spcAft>
            </a:pPr>
            <a:r>
              <a:rPr lang="vi-VN"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một loài thực vật, tính trạng chiều cao cây do 3 cặp gen không alen là A, a; B, b và D, d cùng quy định theo kiểu tương tác cộng gộp. Trong kiểu gen nếu cứ có một alen trội thì chiều cao cây tăng 5cm. Khi trưởng thành, cây thấp nhất có chiều cao 150cm. Theo lí thuyết, phép lai AaBbDd x AaBbDd cho đời con có số cây cao 170cm chiếm tỉ lệ</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5/16        	B. 1/64			C. 3/32        D. 15/64</a:t>
            </a:r>
          </a:p>
          <a:p>
            <a:pPr algn="just">
              <a:lnSpc>
                <a:spcPct val="120000"/>
              </a:lnSpc>
              <a:spcAft>
                <a:spcPts val="0"/>
              </a:spcAft>
            </a:pPr>
            <a:r>
              <a:rPr lang="vi-VN"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Loại tác động của gen thường được chú trọng trong sản xuất nông nghiệp là</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tương tác cộng gộp				</a:t>
            </a:r>
            <a:r>
              <a:rPr lang="vi-VN"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động bổ sung giữa 2 alen trội</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tác động bổ sung giữa 2 gen không alen		D. tác động đa hiệu</a:t>
            </a:r>
          </a:p>
          <a:p>
            <a:pPr algn="just">
              <a:lnSpc>
                <a:spcPct val="120000"/>
              </a:lnSpc>
              <a:spcAft>
                <a:spcPts val="0"/>
              </a:spcAft>
            </a:pPr>
            <a:r>
              <a:rPr lang="vi-VN"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một loài thực vật, chiều cao cây do 4 cặp gen không alen tác động cộng gộp quy định. Sự có mặt của mỗi alen trội làm chiều cao tăng 5cm. Cây cao nhất có chiều cao 190cm. Các cây cao 170cm có kiểu gen</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AaBbddee ; AabbDdEe			</a:t>
            </a:r>
            <a:r>
              <a:rPr lang="vi-VN"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AAbbddee ; AabbddEe	</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aaBbddEe ; AaBbddEe			</a:t>
            </a:r>
            <a:r>
              <a:rPr lang="vi-VN"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AaBbDdEe ; AABbddEe</a:t>
            </a:r>
          </a:p>
          <a:p>
            <a:pPr algn="just">
              <a:lnSpc>
                <a:spcPct val="120000"/>
              </a:lnSpc>
              <a:spcAft>
                <a:spcPts val="0"/>
              </a:spcAft>
            </a:pPr>
            <a:r>
              <a:rPr lang="vi-VN"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5: </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khác nhau giữa hiện tượng di truyền phân li độc lập và tương tác gen là hiện tượng phân li độc lập</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có thế hệ lai dị hợp về cả 2 cặp gen</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làm tăng biến dị tổ hợp</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có tỉ lệ phân li kiểu gen và kiểu hình ở thế hệ lai khác với tương tác gen</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có tỉ lệ phân li kiểu hình ở thế hệ lai khác với tương tác </a:t>
            </a:r>
            <a:r>
              <a:rPr lang="vi-VN"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a:t>
            </a:r>
            <a:endPar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8"/>
          <p:cNvSpPr/>
          <p:nvPr/>
        </p:nvSpPr>
        <p:spPr>
          <a:xfrm>
            <a:off x="762000" y="2552700"/>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58000" y="4305300"/>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2000" y="5219700"/>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49537" y="7420111"/>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0" y="9639614"/>
            <a:ext cx="6096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2819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24783" y="571500"/>
            <a:ext cx="8319709"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a:off x="10896600" y="571500"/>
            <a:ext cx="8319692" cy="152308"/>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Rectangle 2"/>
          <p:cNvSpPr/>
          <p:nvPr/>
        </p:nvSpPr>
        <p:spPr>
          <a:xfrm>
            <a:off x="7594927" y="185989"/>
            <a:ext cx="3301673" cy="923330"/>
          </a:xfrm>
          <a:prstGeom prst="rect">
            <a:avLst/>
          </a:prstGeom>
          <a:solidFill>
            <a:schemeClr val="accent2">
              <a:lumMod val="20000"/>
              <a:lumOff val="80000"/>
            </a:schemeClr>
          </a:solidFill>
          <a:ln w="28575">
            <a:solidFill>
              <a:schemeClr val="accent2">
                <a:lumMod val="60000"/>
                <a:lumOff val="40000"/>
              </a:schemeClr>
            </a:solidFill>
          </a:ln>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LUYỆN TẬP</a:t>
            </a:r>
            <a:endPar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Rectangle 1"/>
          <p:cNvSpPr/>
          <p:nvPr/>
        </p:nvSpPr>
        <p:spPr>
          <a:xfrm>
            <a:off x="1130463" y="1520420"/>
            <a:ext cx="15938337" cy="4967514"/>
          </a:xfrm>
          <a:prstGeom prst="rect">
            <a:avLst/>
          </a:prstGeom>
        </p:spPr>
        <p:txBody>
          <a:bodyPr wrap="square">
            <a:spAutoFit/>
          </a:bodyPr>
          <a:lstStyle/>
          <a:p>
            <a:pPr algn="just">
              <a:lnSpc>
                <a:spcPct val="120000"/>
              </a:lnSpc>
              <a:spcAft>
                <a:spcPts val="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II:</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trắc nghiệm đúng sai</a:t>
            </a:r>
            <a:r>
              <a:rPr 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 trả lời. Trong mỗi ý </a:t>
            </a:r>
            <a:r>
              <a:rPr 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b), c), d), e)..</a:t>
            </a:r>
            <a:r>
              <a:rPr 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mỗi câu, thí sinh chọn đúng hoặc sai.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một loài thực vật, màu sắc hoa chịu sự chi phối của ba gen A, B, D nằm trên 3 cặp nhiễm sắc thể thường khác nhau qui định. Trong kiểu gen nếu có mặt cả ba gen trội cho kiểu hình hoa vàng, thiếu một trong ba gen hoặc cả ba gen đều cho hoa màu trắng. Lấy hạt phấn của cây hoa vàng (P) thụ phấn lần lượt với hai cây:</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Phép lai 1: Lai với cây có kiểu gen aabbDD thu được đời con có 50% hoa vàng.</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Phép lai 2: Lai với cây có kiểu gen aaBBdd thu được đời con có 25% hoa vàng.</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 lí thuyết, có bao nhiêu kết luận sau đây đúng và sai?</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Hoa vàng thuần chủng được tạo ra ở mỗi phép lai trên đều là 25%.</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Đời con của phép lai 1 có ba kiểu gen qui định cây hoa vàng.</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Cả hai phép lai đều xuất hiện kiểu gen qui định hoa trắng thuần chủng ở đời con.</a:t>
            </a:r>
          </a:p>
          <a:p>
            <a:pPr algn="just">
              <a:lnSpc>
                <a:spcPct val="120000"/>
              </a:lnSpc>
              <a:spcAft>
                <a:spcPts val="0"/>
              </a:spcAft>
            </a:pP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Nếu cho cây hoa vàng (P) tự thụ phấn đời con tối đa có 9 kiểu gen</a:t>
            </a:r>
          </a:p>
        </p:txBody>
      </p:sp>
      <p:sp>
        <p:nvSpPr>
          <p:cNvPr id="4" name="Rectangle 3"/>
          <p:cNvSpPr/>
          <p:nvPr/>
        </p:nvSpPr>
        <p:spPr>
          <a:xfrm>
            <a:off x="1130462" y="6667500"/>
            <a:ext cx="15938337" cy="2751522"/>
          </a:xfrm>
          <a:prstGeom prst="rect">
            <a:avLst/>
          </a:prstGeom>
        </p:spPr>
        <p:txBody>
          <a:bodyPr wrap="square">
            <a:spAutoFit/>
          </a:bodyPr>
          <a:lstStyle/>
          <a:p>
            <a:pPr algn="just">
              <a:lnSpc>
                <a:spcPct val="120000"/>
              </a:lnSpc>
              <a:spcAft>
                <a:spcPts val="0"/>
              </a:spcAft>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III:</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trắc nghiệm trả lời ngắn</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vi-VN"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một loài thực vật, chiều cao cây do 4 cặp gen không alen phân li độc lập, tác động cộng gộp quy định. Sự có mặt mỗi alen trội làm chiều cao tăng thêm 2cm. Lai cây cao nhất có chiều cao 26cm với cây thấp nhất, sau đó cho F1 giao phấn với nhau đời con thu được 6304 cây. Biết rằng không xảy ra đột biến, theo lí thuyết số cây cao 20cm ở F2 là bao nhiêu?</a:t>
            </a:r>
          </a:p>
          <a:p>
            <a:pPr>
              <a:lnSpc>
                <a:spcPct val="120000"/>
              </a:lnSpc>
              <a:spcAft>
                <a:spcPts val="0"/>
              </a:spcAft>
            </a:pPr>
            <a:r>
              <a:rPr lang="vi-VN"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a:t>
            </a:r>
            <a:r>
              <a:rPr lang="vi-VN"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 trạng chiều cao do 3 cặp gen AaBbDd tương tác cộng gộp, trong đó cứ có thêm 1 alen trội thì cây cao thêm 10cm. Nếu kiểu gen AaBbDd có độ cao 120 cm thì kiểu gen aabbDD có độ cao bao nhiêu?</a:t>
            </a:r>
          </a:p>
        </p:txBody>
      </p:sp>
      <p:sp>
        <p:nvSpPr>
          <p:cNvPr id="7" name="Rectangle 6"/>
          <p:cNvSpPr/>
          <p:nvPr/>
        </p:nvSpPr>
        <p:spPr>
          <a:xfrm>
            <a:off x="9677400" y="5836503"/>
            <a:ext cx="787477" cy="830997"/>
          </a:xfrm>
          <a:prstGeom prst="rect">
            <a:avLst/>
          </a:prstGeom>
        </p:spPr>
        <p:txBody>
          <a:bodyPr wrap="square">
            <a:spAutoFit/>
          </a:bodyPr>
          <a:lstStyle/>
          <a:p>
            <a:r>
              <a:rPr lang="en-US" sz="4800" b="1" smtClean="0">
                <a:solidFill>
                  <a:srgbClr val="00B050"/>
                </a:solidFill>
              </a:rPr>
              <a:t>V</a:t>
            </a:r>
            <a:endParaRPr lang="en-US" sz="4800" b="1">
              <a:solidFill>
                <a:srgbClr val="00B050"/>
              </a:solidFill>
            </a:endParaRPr>
          </a:p>
        </p:txBody>
      </p:sp>
      <p:sp>
        <p:nvSpPr>
          <p:cNvPr id="8" name="Rectangle 7"/>
          <p:cNvSpPr/>
          <p:nvPr/>
        </p:nvSpPr>
        <p:spPr>
          <a:xfrm>
            <a:off x="9753600" y="4384457"/>
            <a:ext cx="787477" cy="830997"/>
          </a:xfrm>
          <a:prstGeom prst="rect">
            <a:avLst/>
          </a:prstGeom>
        </p:spPr>
        <p:txBody>
          <a:bodyPr wrap="square">
            <a:spAutoFit/>
          </a:bodyPr>
          <a:lstStyle/>
          <a:p>
            <a:r>
              <a:rPr lang="en-US" sz="4800" b="1">
                <a:solidFill>
                  <a:srgbClr val="FF0000"/>
                </a:solidFill>
              </a:rPr>
              <a:t>X</a:t>
            </a:r>
          </a:p>
        </p:txBody>
      </p:sp>
      <p:sp>
        <p:nvSpPr>
          <p:cNvPr id="9" name="Rectangle 8"/>
          <p:cNvSpPr/>
          <p:nvPr/>
        </p:nvSpPr>
        <p:spPr>
          <a:xfrm>
            <a:off x="8984320" y="4840156"/>
            <a:ext cx="787477" cy="830997"/>
          </a:xfrm>
          <a:prstGeom prst="rect">
            <a:avLst/>
          </a:prstGeom>
        </p:spPr>
        <p:txBody>
          <a:bodyPr wrap="square">
            <a:spAutoFit/>
          </a:bodyPr>
          <a:lstStyle/>
          <a:p>
            <a:r>
              <a:rPr lang="en-US" sz="4800" b="1">
                <a:solidFill>
                  <a:srgbClr val="FF0000"/>
                </a:solidFill>
              </a:rPr>
              <a:t>X</a:t>
            </a:r>
          </a:p>
        </p:txBody>
      </p:sp>
      <p:sp>
        <p:nvSpPr>
          <p:cNvPr id="10" name="Rectangle 9"/>
          <p:cNvSpPr/>
          <p:nvPr/>
        </p:nvSpPr>
        <p:spPr>
          <a:xfrm>
            <a:off x="11430000" y="5340071"/>
            <a:ext cx="787477" cy="830997"/>
          </a:xfrm>
          <a:prstGeom prst="rect">
            <a:avLst/>
          </a:prstGeom>
        </p:spPr>
        <p:txBody>
          <a:bodyPr wrap="square">
            <a:spAutoFit/>
          </a:bodyPr>
          <a:lstStyle/>
          <a:p>
            <a:r>
              <a:rPr lang="en-US" sz="4800" b="1">
                <a:solidFill>
                  <a:srgbClr val="FF0000"/>
                </a:solidFill>
              </a:rPr>
              <a:t>X</a:t>
            </a:r>
          </a:p>
        </p:txBody>
      </p:sp>
    </p:spTree>
    <p:extLst>
      <p:ext uri="{BB962C8B-B14F-4D97-AF65-F5344CB8AC3E}">
        <p14:creationId xmlns:p14="http://schemas.microsoft.com/office/powerpoint/2010/main" val="896869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1677</Words>
  <Application>Microsoft Office PowerPoint</Application>
  <PresentationFormat>Custom</PresentationFormat>
  <Paragraphs>128</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Railey</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49</cp:revision>
  <dcterms:created xsi:type="dcterms:W3CDTF">2006-08-16T00:00:00Z</dcterms:created>
  <dcterms:modified xsi:type="dcterms:W3CDTF">2024-08-01T15:08:39Z</dcterms:modified>
  <dc:identifier>DAGMgtErJ2w</dc:identifier>
</cp:coreProperties>
</file>