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67" r:id="rId4"/>
    <p:sldId id="268" r:id="rId5"/>
    <p:sldId id="269" r:id="rId6"/>
    <p:sldId id="270" r:id="rId7"/>
    <p:sldId id="288" r:id="rId8"/>
    <p:sldId id="273" r:id="rId9"/>
    <p:sldId id="274" r:id="rId10"/>
    <p:sldId id="275" r:id="rId11"/>
    <p:sldId id="278" r:id="rId12"/>
    <p:sldId id="289" r:id="rId13"/>
    <p:sldId id="290" r:id="rId14"/>
    <p:sldId id="287" r:id="rId15"/>
    <p:sldId id="266" r:id="rId16"/>
  </p:sldIdLst>
  <p:sldSz cx="18288000" cy="10287000"/>
  <p:notesSz cx="6858000" cy="9144000"/>
  <p:embeddedFontLst>
    <p:embeddedFont>
      <p:font typeface="Railey" panose="020B0604020202020204" charset="0"/>
      <p:regular r:id="rId17"/>
    </p:embeddedFont>
    <p:embeddedFont>
      <p:font typeface="Calibri" panose="020F0502020204030204" pitchFamily="34" charset="0"/>
      <p:regular r:id="rId18"/>
      <p:bold r:id="rId19"/>
      <p:italic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6" d="100"/>
          <a:sy n="56" d="100"/>
        </p:scale>
        <p:origin x="610" y="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10" Type="http://schemas.openxmlformats.org/officeDocument/2006/relationships/image" Target="../media/image5.jpeg"/><Relationship Id="rId4" Type="http://schemas.openxmlformats.org/officeDocument/2006/relationships/image" Target="../media/image2.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8.sv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svg"/><Relationship Id="rId7"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6.svg"/><Relationship Id="rId4" Type="http://schemas.openxmlformats.org/officeDocument/2006/relationships/image" Target="../media/image3.png"/><Relationship Id="rId9" Type="http://schemas.openxmlformats.org/officeDocument/2006/relationships/image" Target="../media/image7.jpe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svg"/><Relationship Id="rId7"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6.sv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3.png"/><Relationship Id="rId4" Type="http://schemas.openxmlformats.org/officeDocument/2006/relationships/image" Target="../media/image2.sv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svg"/><Relationship Id="rId7"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6.svg"/><Relationship Id="rId10" Type="http://schemas.openxmlformats.org/officeDocument/2006/relationships/image" Target="../media/image12.png"/><Relationship Id="rId4" Type="http://schemas.openxmlformats.org/officeDocument/2006/relationships/image" Target="../media/image3.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6.sv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6.sv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8E9E6"/>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8145763" y="4701871"/>
            <a:ext cx="19072892" cy="152308"/>
            <a:chOff x="0" y="0"/>
            <a:chExt cx="25430523" cy="203077"/>
          </a:xfrm>
        </p:grpSpPr>
        <p:sp>
          <p:nvSpPr>
            <p:cNvPr id="3" name="Freeform 3"/>
            <p:cNvSpPr/>
            <p:nvPr/>
          </p:nvSpPr>
          <p:spPr>
            <a:xfrm>
              <a:off x="0" y="0"/>
              <a:ext cx="9307701" cy="203077"/>
            </a:xfrm>
            <a:custGeom>
              <a:avLst/>
              <a:gdLst/>
              <a:ahLst/>
              <a:cxnLst/>
              <a:rect l="l" t="t" r="r" b="b"/>
              <a:pathLst>
                <a:path w="9307701" h="203077">
                  <a:moveTo>
                    <a:pt x="0" y="0"/>
                  </a:moveTo>
                  <a:lnTo>
                    <a:pt x="9307701" y="0"/>
                  </a:lnTo>
                  <a:lnTo>
                    <a:pt x="9307701" y="203077"/>
                  </a:lnTo>
                  <a:lnTo>
                    <a:pt x="0" y="2030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6122822" y="0"/>
              <a:ext cx="9307701" cy="203077"/>
            </a:xfrm>
            <a:custGeom>
              <a:avLst/>
              <a:gdLst/>
              <a:ahLst/>
              <a:cxnLst/>
              <a:rect l="l" t="t" r="r" b="b"/>
              <a:pathLst>
                <a:path w="9307701" h="203077">
                  <a:moveTo>
                    <a:pt x="0" y="0"/>
                  </a:moveTo>
                  <a:lnTo>
                    <a:pt x="9307701" y="0"/>
                  </a:lnTo>
                  <a:lnTo>
                    <a:pt x="9307701" y="203077"/>
                  </a:lnTo>
                  <a:lnTo>
                    <a:pt x="0" y="2030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a:off x="8242643" y="0"/>
              <a:ext cx="9307701" cy="203077"/>
            </a:xfrm>
            <a:custGeom>
              <a:avLst/>
              <a:gdLst/>
              <a:ahLst/>
              <a:cxnLst/>
              <a:rect l="l" t="t" r="r" b="b"/>
              <a:pathLst>
                <a:path w="9307701" h="203077">
                  <a:moveTo>
                    <a:pt x="0" y="0"/>
                  </a:moveTo>
                  <a:lnTo>
                    <a:pt x="9307701" y="0"/>
                  </a:lnTo>
                  <a:lnTo>
                    <a:pt x="9307701" y="203077"/>
                  </a:lnTo>
                  <a:lnTo>
                    <a:pt x="0" y="2030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grpSp>
        <p:nvGrpSpPr>
          <p:cNvPr id="6" name="Group 6"/>
          <p:cNvGrpSpPr/>
          <p:nvPr/>
        </p:nvGrpSpPr>
        <p:grpSpPr>
          <a:xfrm rot="-5400000">
            <a:off x="-6438504" y="4701871"/>
            <a:ext cx="19072892" cy="152308"/>
            <a:chOff x="0" y="0"/>
            <a:chExt cx="25430523" cy="203077"/>
          </a:xfrm>
        </p:grpSpPr>
        <p:sp>
          <p:nvSpPr>
            <p:cNvPr id="7" name="Freeform 7"/>
            <p:cNvSpPr/>
            <p:nvPr/>
          </p:nvSpPr>
          <p:spPr>
            <a:xfrm>
              <a:off x="0" y="0"/>
              <a:ext cx="9307701" cy="203077"/>
            </a:xfrm>
            <a:custGeom>
              <a:avLst/>
              <a:gdLst/>
              <a:ahLst/>
              <a:cxnLst/>
              <a:rect l="l" t="t" r="r" b="b"/>
              <a:pathLst>
                <a:path w="9307701" h="203077">
                  <a:moveTo>
                    <a:pt x="0" y="0"/>
                  </a:moveTo>
                  <a:lnTo>
                    <a:pt x="9307701" y="0"/>
                  </a:lnTo>
                  <a:lnTo>
                    <a:pt x="9307701" y="203077"/>
                  </a:lnTo>
                  <a:lnTo>
                    <a:pt x="0" y="2030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8" name="Freeform 8"/>
            <p:cNvSpPr/>
            <p:nvPr/>
          </p:nvSpPr>
          <p:spPr>
            <a:xfrm>
              <a:off x="16122822" y="0"/>
              <a:ext cx="9307701" cy="203077"/>
            </a:xfrm>
            <a:custGeom>
              <a:avLst/>
              <a:gdLst/>
              <a:ahLst/>
              <a:cxnLst/>
              <a:rect l="l" t="t" r="r" b="b"/>
              <a:pathLst>
                <a:path w="9307701" h="203077">
                  <a:moveTo>
                    <a:pt x="0" y="0"/>
                  </a:moveTo>
                  <a:lnTo>
                    <a:pt x="9307701" y="0"/>
                  </a:lnTo>
                  <a:lnTo>
                    <a:pt x="9307701" y="203077"/>
                  </a:lnTo>
                  <a:lnTo>
                    <a:pt x="0" y="2030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9" name="Freeform 9"/>
            <p:cNvSpPr/>
            <p:nvPr/>
          </p:nvSpPr>
          <p:spPr>
            <a:xfrm>
              <a:off x="8242643" y="0"/>
              <a:ext cx="9307701" cy="203077"/>
            </a:xfrm>
            <a:custGeom>
              <a:avLst/>
              <a:gdLst/>
              <a:ahLst/>
              <a:cxnLst/>
              <a:rect l="l" t="t" r="r" b="b"/>
              <a:pathLst>
                <a:path w="9307701" h="203077">
                  <a:moveTo>
                    <a:pt x="0" y="0"/>
                  </a:moveTo>
                  <a:lnTo>
                    <a:pt x="9307701" y="0"/>
                  </a:lnTo>
                  <a:lnTo>
                    <a:pt x="9307701" y="203077"/>
                  </a:lnTo>
                  <a:lnTo>
                    <a:pt x="0" y="2030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grpSp>
        <p:nvGrpSpPr>
          <p:cNvPr id="10" name="Group 10"/>
          <p:cNvGrpSpPr/>
          <p:nvPr/>
        </p:nvGrpSpPr>
        <p:grpSpPr>
          <a:xfrm rot="-5400000">
            <a:off x="-4499734" y="4701871"/>
            <a:ext cx="19072892" cy="152308"/>
            <a:chOff x="0" y="0"/>
            <a:chExt cx="25430523" cy="203077"/>
          </a:xfrm>
        </p:grpSpPr>
        <p:sp>
          <p:nvSpPr>
            <p:cNvPr id="11" name="Freeform 11"/>
            <p:cNvSpPr/>
            <p:nvPr/>
          </p:nvSpPr>
          <p:spPr>
            <a:xfrm>
              <a:off x="0" y="0"/>
              <a:ext cx="9307701" cy="203077"/>
            </a:xfrm>
            <a:custGeom>
              <a:avLst/>
              <a:gdLst/>
              <a:ahLst/>
              <a:cxnLst/>
              <a:rect l="l" t="t" r="r" b="b"/>
              <a:pathLst>
                <a:path w="9307701" h="203077">
                  <a:moveTo>
                    <a:pt x="0" y="0"/>
                  </a:moveTo>
                  <a:lnTo>
                    <a:pt x="9307701" y="0"/>
                  </a:lnTo>
                  <a:lnTo>
                    <a:pt x="9307701" y="203077"/>
                  </a:lnTo>
                  <a:lnTo>
                    <a:pt x="0" y="2030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2" name="Freeform 12"/>
            <p:cNvSpPr/>
            <p:nvPr/>
          </p:nvSpPr>
          <p:spPr>
            <a:xfrm>
              <a:off x="16122822" y="0"/>
              <a:ext cx="9307701" cy="203077"/>
            </a:xfrm>
            <a:custGeom>
              <a:avLst/>
              <a:gdLst/>
              <a:ahLst/>
              <a:cxnLst/>
              <a:rect l="l" t="t" r="r" b="b"/>
              <a:pathLst>
                <a:path w="9307701" h="203077">
                  <a:moveTo>
                    <a:pt x="0" y="0"/>
                  </a:moveTo>
                  <a:lnTo>
                    <a:pt x="9307701" y="0"/>
                  </a:lnTo>
                  <a:lnTo>
                    <a:pt x="9307701" y="203077"/>
                  </a:lnTo>
                  <a:lnTo>
                    <a:pt x="0" y="2030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3" name="Freeform 13"/>
            <p:cNvSpPr/>
            <p:nvPr/>
          </p:nvSpPr>
          <p:spPr>
            <a:xfrm>
              <a:off x="8242643" y="0"/>
              <a:ext cx="9307701" cy="203077"/>
            </a:xfrm>
            <a:custGeom>
              <a:avLst/>
              <a:gdLst/>
              <a:ahLst/>
              <a:cxnLst/>
              <a:rect l="l" t="t" r="r" b="b"/>
              <a:pathLst>
                <a:path w="9307701" h="203077">
                  <a:moveTo>
                    <a:pt x="0" y="0"/>
                  </a:moveTo>
                  <a:lnTo>
                    <a:pt x="9307701" y="0"/>
                  </a:lnTo>
                  <a:lnTo>
                    <a:pt x="9307701" y="203077"/>
                  </a:lnTo>
                  <a:lnTo>
                    <a:pt x="0" y="2030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grpSp>
        <p:nvGrpSpPr>
          <p:cNvPr id="14" name="Group 14"/>
          <p:cNvGrpSpPr/>
          <p:nvPr/>
        </p:nvGrpSpPr>
        <p:grpSpPr>
          <a:xfrm rot="-5400000">
            <a:off x="-2471683" y="4986133"/>
            <a:ext cx="19072892" cy="152308"/>
            <a:chOff x="0" y="0"/>
            <a:chExt cx="25430523" cy="203077"/>
          </a:xfrm>
        </p:grpSpPr>
        <p:sp>
          <p:nvSpPr>
            <p:cNvPr id="15" name="Freeform 15"/>
            <p:cNvSpPr/>
            <p:nvPr/>
          </p:nvSpPr>
          <p:spPr>
            <a:xfrm>
              <a:off x="0" y="0"/>
              <a:ext cx="9307701" cy="203077"/>
            </a:xfrm>
            <a:custGeom>
              <a:avLst/>
              <a:gdLst/>
              <a:ahLst/>
              <a:cxnLst/>
              <a:rect l="l" t="t" r="r" b="b"/>
              <a:pathLst>
                <a:path w="9307701" h="203077">
                  <a:moveTo>
                    <a:pt x="0" y="0"/>
                  </a:moveTo>
                  <a:lnTo>
                    <a:pt x="9307701" y="0"/>
                  </a:lnTo>
                  <a:lnTo>
                    <a:pt x="9307701" y="203077"/>
                  </a:lnTo>
                  <a:lnTo>
                    <a:pt x="0" y="2030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6" name="Freeform 16"/>
            <p:cNvSpPr/>
            <p:nvPr/>
          </p:nvSpPr>
          <p:spPr>
            <a:xfrm>
              <a:off x="16122822" y="0"/>
              <a:ext cx="9307701" cy="203077"/>
            </a:xfrm>
            <a:custGeom>
              <a:avLst/>
              <a:gdLst/>
              <a:ahLst/>
              <a:cxnLst/>
              <a:rect l="l" t="t" r="r" b="b"/>
              <a:pathLst>
                <a:path w="9307701" h="203077">
                  <a:moveTo>
                    <a:pt x="0" y="0"/>
                  </a:moveTo>
                  <a:lnTo>
                    <a:pt x="9307701" y="0"/>
                  </a:lnTo>
                  <a:lnTo>
                    <a:pt x="9307701" y="203077"/>
                  </a:lnTo>
                  <a:lnTo>
                    <a:pt x="0" y="2030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7" name="Freeform 17"/>
            <p:cNvSpPr/>
            <p:nvPr/>
          </p:nvSpPr>
          <p:spPr>
            <a:xfrm>
              <a:off x="8242643" y="0"/>
              <a:ext cx="9307701" cy="203077"/>
            </a:xfrm>
            <a:custGeom>
              <a:avLst/>
              <a:gdLst/>
              <a:ahLst/>
              <a:cxnLst/>
              <a:rect l="l" t="t" r="r" b="b"/>
              <a:pathLst>
                <a:path w="9307701" h="203077">
                  <a:moveTo>
                    <a:pt x="0" y="0"/>
                  </a:moveTo>
                  <a:lnTo>
                    <a:pt x="9307701" y="0"/>
                  </a:lnTo>
                  <a:lnTo>
                    <a:pt x="9307701" y="203077"/>
                  </a:lnTo>
                  <a:lnTo>
                    <a:pt x="0" y="2030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grpSp>
        <p:nvGrpSpPr>
          <p:cNvPr id="18" name="Group 18"/>
          <p:cNvGrpSpPr/>
          <p:nvPr/>
        </p:nvGrpSpPr>
        <p:grpSpPr>
          <a:xfrm rot="-5400000">
            <a:off x="-442950" y="5184698"/>
            <a:ext cx="19072892" cy="152308"/>
            <a:chOff x="0" y="0"/>
            <a:chExt cx="25430523" cy="203077"/>
          </a:xfrm>
        </p:grpSpPr>
        <p:sp>
          <p:nvSpPr>
            <p:cNvPr id="19" name="Freeform 19"/>
            <p:cNvSpPr/>
            <p:nvPr/>
          </p:nvSpPr>
          <p:spPr>
            <a:xfrm>
              <a:off x="0" y="0"/>
              <a:ext cx="9307701" cy="203077"/>
            </a:xfrm>
            <a:custGeom>
              <a:avLst/>
              <a:gdLst/>
              <a:ahLst/>
              <a:cxnLst/>
              <a:rect l="l" t="t" r="r" b="b"/>
              <a:pathLst>
                <a:path w="9307701" h="203077">
                  <a:moveTo>
                    <a:pt x="0" y="0"/>
                  </a:moveTo>
                  <a:lnTo>
                    <a:pt x="9307701" y="0"/>
                  </a:lnTo>
                  <a:lnTo>
                    <a:pt x="9307701" y="203077"/>
                  </a:lnTo>
                  <a:lnTo>
                    <a:pt x="0" y="2030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20" name="Freeform 20"/>
            <p:cNvSpPr/>
            <p:nvPr/>
          </p:nvSpPr>
          <p:spPr>
            <a:xfrm>
              <a:off x="16122822" y="0"/>
              <a:ext cx="9307701" cy="203077"/>
            </a:xfrm>
            <a:custGeom>
              <a:avLst/>
              <a:gdLst/>
              <a:ahLst/>
              <a:cxnLst/>
              <a:rect l="l" t="t" r="r" b="b"/>
              <a:pathLst>
                <a:path w="9307701" h="203077">
                  <a:moveTo>
                    <a:pt x="0" y="0"/>
                  </a:moveTo>
                  <a:lnTo>
                    <a:pt x="9307701" y="0"/>
                  </a:lnTo>
                  <a:lnTo>
                    <a:pt x="9307701" y="203077"/>
                  </a:lnTo>
                  <a:lnTo>
                    <a:pt x="0" y="2030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21" name="Freeform 21"/>
            <p:cNvSpPr/>
            <p:nvPr/>
          </p:nvSpPr>
          <p:spPr>
            <a:xfrm>
              <a:off x="8242643" y="0"/>
              <a:ext cx="9307701" cy="203077"/>
            </a:xfrm>
            <a:custGeom>
              <a:avLst/>
              <a:gdLst/>
              <a:ahLst/>
              <a:cxnLst/>
              <a:rect l="l" t="t" r="r" b="b"/>
              <a:pathLst>
                <a:path w="9307701" h="203077">
                  <a:moveTo>
                    <a:pt x="0" y="0"/>
                  </a:moveTo>
                  <a:lnTo>
                    <a:pt x="9307701" y="0"/>
                  </a:lnTo>
                  <a:lnTo>
                    <a:pt x="9307701" y="203077"/>
                  </a:lnTo>
                  <a:lnTo>
                    <a:pt x="0" y="2030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grpSp>
        <p:nvGrpSpPr>
          <p:cNvPr id="22" name="Group 22"/>
          <p:cNvGrpSpPr/>
          <p:nvPr/>
        </p:nvGrpSpPr>
        <p:grpSpPr>
          <a:xfrm rot="-5400000">
            <a:off x="1479125" y="5184698"/>
            <a:ext cx="19072892" cy="152308"/>
            <a:chOff x="0" y="0"/>
            <a:chExt cx="25430523" cy="203077"/>
          </a:xfrm>
        </p:grpSpPr>
        <p:sp>
          <p:nvSpPr>
            <p:cNvPr id="23" name="Freeform 23"/>
            <p:cNvSpPr/>
            <p:nvPr/>
          </p:nvSpPr>
          <p:spPr>
            <a:xfrm>
              <a:off x="0" y="0"/>
              <a:ext cx="9307701" cy="203077"/>
            </a:xfrm>
            <a:custGeom>
              <a:avLst/>
              <a:gdLst/>
              <a:ahLst/>
              <a:cxnLst/>
              <a:rect l="l" t="t" r="r" b="b"/>
              <a:pathLst>
                <a:path w="9307701" h="203077">
                  <a:moveTo>
                    <a:pt x="0" y="0"/>
                  </a:moveTo>
                  <a:lnTo>
                    <a:pt x="9307701" y="0"/>
                  </a:lnTo>
                  <a:lnTo>
                    <a:pt x="9307701" y="203077"/>
                  </a:lnTo>
                  <a:lnTo>
                    <a:pt x="0" y="2030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24" name="Freeform 24"/>
            <p:cNvSpPr/>
            <p:nvPr/>
          </p:nvSpPr>
          <p:spPr>
            <a:xfrm>
              <a:off x="16122822" y="0"/>
              <a:ext cx="9307701" cy="203077"/>
            </a:xfrm>
            <a:custGeom>
              <a:avLst/>
              <a:gdLst/>
              <a:ahLst/>
              <a:cxnLst/>
              <a:rect l="l" t="t" r="r" b="b"/>
              <a:pathLst>
                <a:path w="9307701" h="203077">
                  <a:moveTo>
                    <a:pt x="0" y="0"/>
                  </a:moveTo>
                  <a:lnTo>
                    <a:pt x="9307701" y="0"/>
                  </a:lnTo>
                  <a:lnTo>
                    <a:pt x="9307701" y="203077"/>
                  </a:lnTo>
                  <a:lnTo>
                    <a:pt x="0" y="2030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25" name="Freeform 25"/>
            <p:cNvSpPr/>
            <p:nvPr/>
          </p:nvSpPr>
          <p:spPr>
            <a:xfrm>
              <a:off x="8242643" y="0"/>
              <a:ext cx="9307701" cy="203077"/>
            </a:xfrm>
            <a:custGeom>
              <a:avLst/>
              <a:gdLst/>
              <a:ahLst/>
              <a:cxnLst/>
              <a:rect l="l" t="t" r="r" b="b"/>
              <a:pathLst>
                <a:path w="9307701" h="203077">
                  <a:moveTo>
                    <a:pt x="0" y="0"/>
                  </a:moveTo>
                  <a:lnTo>
                    <a:pt x="9307701" y="0"/>
                  </a:lnTo>
                  <a:lnTo>
                    <a:pt x="9307701" y="203077"/>
                  </a:lnTo>
                  <a:lnTo>
                    <a:pt x="0" y="2030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grpSp>
        <p:nvGrpSpPr>
          <p:cNvPr id="26" name="Group 26"/>
          <p:cNvGrpSpPr/>
          <p:nvPr/>
        </p:nvGrpSpPr>
        <p:grpSpPr>
          <a:xfrm rot="-5400000">
            <a:off x="3442575" y="5321427"/>
            <a:ext cx="19072892" cy="152308"/>
            <a:chOff x="0" y="0"/>
            <a:chExt cx="25430523" cy="203077"/>
          </a:xfrm>
        </p:grpSpPr>
        <p:sp>
          <p:nvSpPr>
            <p:cNvPr id="27" name="Freeform 27"/>
            <p:cNvSpPr/>
            <p:nvPr/>
          </p:nvSpPr>
          <p:spPr>
            <a:xfrm>
              <a:off x="0" y="0"/>
              <a:ext cx="9307701" cy="203077"/>
            </a:xfrm>
            <a:custGeom>
              <a:avLst/>
              <a:gdLst/>
              <a:ahLst/>
              <a:cxnLst/>
              <a:rect l="l" t="t" r="r" b="b"/>
              <a:pathLst>
                <a:path w="9307701" h="203077">
                  <a:moveTo>
                    <a:pt x="0" y="0"/>
                  </a:moveTo>
                  <a:lnTo>
                    <a:pt x="9307701" y="0"/>
                  </a:lnTo>
                  <a:lnTo>
                    <a:pt x="9307701" y="203077"/>
                  </a:lnTo>
                  <a:lnTo>
                    <a:pt x="0" y="2030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28" name="Freeform 28"/>
            <p:cNvSpPr/>
            <p:nvPr/>
          </p:nvSpPr>
          <p:spPr>
            <a:xfrm>
              <a:off x="16122822" y="0"/>
              <a:ext cx="9307701" cy="203077"/>
            </a:xfrm>
            <a:custGeom>
              <a:avLst/>
              <a:gdLst/>
              <a:ahLst/>
              <a:cxnLst/>
              <a:rect l="l" t="t" r="r" b="b"/>
              <a:pathLst>
                <a:path w="9307701" h="203077">
                  <a:moveTo>
                    <a:pt x="0" y="0"/>
                  </a:moveTo>
                  <a:lnTo>
                    <a:pt x="9307701" y="0"/>
                  </a:lnTo>
                  <a:lnTo>
                    <a:pt x="9307701" y="203077"/>
                  </a:lnTo>
                  <a:lnTo>
                    <a:pt x="0" y="2030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29" name="Freeform 29"/>
            <p:cNvSpPr/>
            <p:nvPr/>
          </p:nvSpPr>
          <p:spPr>
            <a:xfrm>
              <a:off x="8242643" y="0"/>
              <a:ext cx="9307701" cy="203077"/>
            </a:xfrm>
            <a:custGeom>
              <a:avLst/>
              <a:gdLst/>
              <a:ahLst/>
              <a:cxnLst/>
              <a:rect l="l" t="t" r="r" b="b"/>
              <a:pathLst>
                <a:path w="9307701" h="203077">
                  <a:moveTo>
                    <a:pt x="0" y="0"/>
                  </a:moveTo>
                  <a:lnTo>
                    <a:pt x="9307701" y="0"/>
                  </a:lnTo>
                  <a:lnTo>
                    <a:pt x="9307701" y="203077"/>
                  </a:lnTo>
                  <a:lnTo>
                    <a:pt x="0" y="2030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grpSp>
        <p:nvGrpSpPr>
          <p:cNvPr id="30" name="Group 30"/>
          <p:cNvGrpSpPr/>
          <p:nvPr/>
        </p:nvGrpSpPr>
        <p:grpSpPr>
          <a:xfrm rot="-5400000">
            <a:off x="5474093" y="5321427"/>
            <a:ext cx="19072892" cy="152308"/>
            <a:chOff x="0" y="0"/>
            <a:chExt cx="25430523" cy="203077"/>
          </a:xfrm>
        </p:grpSpPr>
        <p:sp>
          <p:nvSpPr>
            <p:cNvPr id="31" name="Freeform 31"/>
            <p:cNvSpPr/>
            <p:nvPr/>
          </p:nvSpPr>
          <p:spPr>
            <a:xfrm>
              <a:off x="0" y="0"/>
              <a:ext cx="9307701" cy="203077"/>
            </a:xfrm>
            <a:custGeom>
              <a:avLst/>
              <a:gdLst/>
              <a:ahLst/>
              <a:cxnLst/>
              <a:rect l="l" t="t" r="r" b="b"/>
              <a:pathLst>
                <a:path w="9307701" h="203077">
                  <a:moveTo>
                    <a:pt x="0" y="0"/>
                  </a:moveTo>
                  <a:lnTo>
                    <a:pt x="9307701" y="0"/>
                  </a:lnTo>
                  <a:lnTo>
                    <a:pt x="9307701" y="203077"/>
                  </a:lnTo>
                  <a:lnTo>
                    <a:pt x="0" y="2030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2" name="Freeform 32"/>
            <p:cNvSpPr/>
            <p:nvPr/>
          </p:nvSpPr>
          <p:spPr>
            <a:xfrm>
              <a:off x="16122822" y="0"/>
              <a:ext cx="9307701" cy="203077"/>
            </a:xfrm>
            <a:custGeom>
              <a:avLst/>
              <a:gdLst/>
              <a:ahLst/>
              <a:cxnLst/>
              <a:rect l="l" t="t" r="r" b="b"/>
              <a:pathLst>
                <a:path w="9307701" h="203077">
                  <a:moveTo>
                    <a:pt x="0" y="0"/>
                  </a:moveTo>
                  <a:lnTo>
                    <a:pt x="9307701" y="0"/>
                  </a:lnTo>
                  <a:lnTo>
                    <a:pt x="9307701" y="203077"/>
                  </a:lnTo>
                  <a:lnTo>
                    <a:pt x="0" y="2030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3" name="Freeform 33"/>
            <p:cNvSpPr/>
            <p:nvPr/>
          </p:nvSpPr>
          <p:spPr>
            <a:xfrm>
              <a:off x="8242643" y="0"/>
              <a:ext cx="9307701" cy="203077"/>
            </a:xfrm>
            <a:custGeom>
              <a:avLst/>
              <a:gdLst/>
              <a:ahLst/>
              <a:cxnLst/>
              <a:rect l="l" t="t" r="r" b="b"/>
              <a:pathLst>
                <a:path w="9307701" h="203077">
                  <a:moveTo>
                    <a:pt x="0" y="0"/>
                  </a:moveTo>
                  <a:lnTo>
                    <a:pt x="9307701" y="0"/>
                  </a:lnTo>
                  <a:lnTo>
                    <a:pt x="9307701" y="203077"/>
                  </a:lnTo>
                  <a:lnTo>
                    <a:pt x="0" y="2030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grpSp>
        <p:nvGrpSpPr>
          <p:cNvPr id="34" name="Group 34"/>
          <p:cNvGrpSpPr/>
          <p:nvPr/>
        </p:nvGrpSpPr>
        <p:grpSpPr>
          <a:xfrm rot="-5400000">
            <a:off x="7364140" y="5184698"/>
            <a:ext cx="19072892" cy="152308"/>
            <a:chOff x="0" y="0"/>
            <a:chExt cx="25430523" cy="203077"/>
          </a:xfrm>
        </p:grpSpPr>
        <p:sp>
          <p:nvSpPr>
            <p:cNvPr id="35" name="Freeform 35"/>
            <p:cNvSpPr/>
            <p:nvPr/>
          </p:nvSpPr>
          <p:spPr>
            <a:xfrm>
              <a:off x="0" y="0"/>
              <a:ext cx="9307701" cy="203077"/>
            </a:xfrm>
            <a:custGeom>
              <a:avLst/>
              <a:gdLst/>
              <a:ahLst/>
              <a:cxnLst/>
              <a:rect l="l" t="t" r="r" b="b"/>
              <a:pathLst>
                <a:path w="9307701" h="203077">
                  <a:moveTo>
                    <a:pt x="0" y="0"/>
                  </a:moveTo>
                  <a:lnTo>
                    <a:pt x="9307701" y="0"/>
                  </a:lnTo>
                  <a:lnTo>
                    <a:pt x="9307701" y="203077"/>
                  </a:lnTo>
                  <a:lnTo>
                    <a:pt x="0" y="2030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6" name="Freeform 36"/>
            <p:cNvSpPr/>
            <p:nvPr/>
          </p:nvSpPr>
          <p:spPr>
            <a:xfrm>
              <a:off x="16122822" y="0"/>
              <a:ext cx="9307701" cy="203077"/>
            </a:xfrm>
            <a:custGeom>
              <a:avLst/>
              <a:gdLst/>
              <a:ahLst/>
              <a:cxnLst/>
              <a:rect l="l" t="t" r="r" b="b"/>
              <a:pathLst>
                <a:path w="9307701" h="203077">
                  <a:moveTo>
                    <a:pt x="0" y="0"/>
                  </a:moveTo>
                  <a:lnTo>
                    <a:pt x="9307701" y="0"/>
                  </a:lnTo>
                  <a:lnTo>
                    <a:pt x="9307701" y="203077"/>
                  </a:lnTo>
                  <a:lnTo>
                    <a:pt x="0" y="2030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7" name="Freeform 37"/>
            <p:cNvSpPr/>
            <p:nvPr/>
          </p:nvSpPr>
          <p:spPr>
            <a:xfrm>
              <a:off x="8242643" y="0"/>
              <a:ext cx="9307701" cy="203077"/>
            </a:xfrm>
            <a:custGeom>
              <a:avLst/>
              <a:gdLst/>
              <a:ahLst/>
              <a:cxnLst/>
              <a:rect l="l" t="t" r="r" b="b"/>
              <a:pathLst>
                <a:path w="9307701" h="203077">
                  <a:moveTo>
                    <a:pt x="0" y="0"/>
                  </a:moveTo>
                  <a:lnTo>
                    <a:pt x="9307701" y="0"/>
                  </a:lnTo>
                  <a:lnTo>
                    <a:pt x="9307701" y="203077"/>
                  </a:lnTo>
                  <a:lnTo>
                    <a:pt x="0" y="2030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sp>
        <p:nvSpPr>
          <p:cNvPr id="38" name="Freeform 38"/>
          <p:cNvSpPr/>
          <p:nvPr/>
        </p:nvSpPr>
        <p:spPr>
          <a:xfrm>
            <a:off x="5789536" y="1028700"/>
            <a:ext cx="6980776" cy="152308"/>
          </a:xfrm>
          <a:custGeom>
            <a:avLst/>
            <a:gdLst/>
            <a:ahLst/>
            <a:cxnLst/>
            <a:rect l="l" t="t" r="r" b="b"/>
            <a:pathLst>
              <a:path w="6980776" h="152308">
                <a:moveTo>
                  <a:pt x="0" y="0"/>
                </a:moveTo>
                <a:lnTo>
                  <a:pt x="6980776" y="0"/>
                </a:lnTo>
                <a:lnTo>
                  <a:pt x="6980776" y="152308"/>
                </a:lnTo>
                <a:lnTo>
                  <a:pt x="0" y="15230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9" name="Freeform 39"/>
          <p:cNvSpPr/>
          <p:nvPr/>
        </p:nvSpPr>
        <p:spPr>
          <a:xfrm>
            <a:off x="11699670" y="1028700"/>
            <a:ext cx="6980776" cy="152308"/>
          </a:xfrm>
          <a:custGeom>
            <a:avLst/>
            <a:gdLst/>
            <a:ahLst/>
            <a:cxnLst/>
            <a:rect l="l" t="t" r="r" b="b"/>
            <a:pathLst>
              <a:path w="6980776" h="152308">
                <a:moveTo>
                  <a:pt x="0" y="0"/>
                </a:moveTo>
                <a:lnTo>
                  <a:pt x="6980776" y="0"/>
                </a:lnTo>
                <a:lnTo>
                  <a:pt x="6980776" y="152308"/>
                </a:lnTo>
                <a:lnTo>
                  <a:pt x="0" y="15230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0" name="Freeform 40"/>
          <p:cNvSpPr/>
          <p:nvPr/>
        </p:nvSpPr>
        <p:spPr>
          <a:xfrm>
            <a:off x="5779782" y="2483116"/>
            <a:ext cx="6980776" cy="152308"/>
          </a:xfrm>
          <a:custGeom>
            <a:avLst/>
            <a:gdLst/>
            <a:ahLst/>
            <a:cxnLst/>
            <a:rect l="l" t="t" r="r" b="b"/>
            <a:pathLst>
              <a:path w="6980776" h="152308">
                <a:moveTo>
                  <a:pt x="0" y="0"/>
                </a:moveTo>
                <a:lnTo>
                  <a:pt x="6980776" y="0"/>
                </a:lnTo>
                <a:lnTo>
                  <a:pt x="6980776" y="152307"/>
                </a:lnTo>
                <a:lnTo>
                  <a:pt x="0" y="15230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1" name="Freeform 41"/>
          <p:cNvSpPr/>
          <p:nvPr/>
        </p:nvSpPr>
        <p:spPr>
          <a:xfrm>
            <a:off x="11689916" y="2483116"/>
            <a:ext cx="6980776" cy="152308"/>
          </a:xfrm>
          <a:custGeom>
            <a:avLst/>
            <a:gdLst/>
            <a:ahLst/>
            <a:cxnLst/>
            <a:rect l="l" t="t" r="r" b="b"/>
            <a:pathLst>
              <a:path w="6980776" h="152308">
                <a:moveTo>
                  <a:pt x="0" y="0"/>
                </a:moveTo>
                <a:lnTo>
                  <a:pt x="6980775" y="0"/>
                </a:lnTo>
                <a:lnTo>
                  <a:pt x="6980775" y="152307"/>
                </a:lnTo>
                <a:lnTo>
                  <a:pt x="0" y="15230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2" name="Freeform 42"/>
          <p:cNvSpPr/>
          <p:nvPr/>
        </p:nvSpPr>
        <p:spPr>
          <a:xfrm>
            <a:off x="5799291" y="3940348"/>
            <a:ext cx="6980776" cy="152308"/>
          </a:xfrm>
          <a:custGeom>
            <a:avLst/>
            <a:gdLst/>
            <a:ahLst/>
            <a:cxnLst/>
            <a:rect l="l" t="t" r="r" b="b"/>
            <a:pathLst>
              <a:path w="6980776" h="152308">
                <a:moveTo>
                  <a:pt x="0" y="0"/>
                </a:moveTo>
                <a:lnTo>
                  <a:pt x="6980776" y="0"/>
                </a:lnTo>
                <a:lnTo>
                  <a:pt x="6980776" y="152308"/>
                </a:lnTo>
                <a:lnTo>
                  <a:pt x="0" y="15230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3" name="Freeform 43"/>
          <p:cNvSpPr/>
          <p:nvPr/>
        </p:nvSpPr>
        <p:spPr>
          <a:xfrm>
            <a:off x="11709425" y="3940348"/>
            <a:ext cx="6980776" cy="152308"/>
          </a:xfrm>
          <a:custGeom>
            <a:avLst/>
            <a:gdLst/>
            <a:ahLst/>
            <a:cxnLst/>
            <a:rect l="l" t="t" r="r" b="b"/>
            <a:pathLst>
              <a:path w="6980776" h="152308">
                <a:moveTo>
                  <a:pt x="0" y="0"/>
                </a:moveTo>
                <a:lnTo>
                  <a:pt x="6980776" y="0"/>
                </a:lnTo>
                <a:lnTo>
                  <a:pt x="6980776" y="152308"/>
                </a:lnTo>
                <a:lnTo>
                  <a:pt x="0" y="15230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4" name="Freeform 44"/>
          <p:cNvSpPr/>
          <p:nvPr/>
        </p:nvSpPr>
        <p:spPr>
          <a:xfrm>
            <a:off x="5799291" y="5397581"/>
            <a:ext cx="6980776" cy="152308"/>
          </a:xfrm>
          <a:custGeom>
            <a:avLst/>
            <a:gdLst/>
            <a:ahLst/>
            <a:cxnLst/>
            <a:rect l="l" t="t" r="r" b="b"/>
            <a:pathLst>
              <a:path w="6980776" h="152308">
                <a:moveTo>
                  <a:pt x="0" y="0"/>
                </a:moveTo>
                <a:lnTo>
                  <a:pt x="6980776" y="0"/>
                </a:lnTo>
                <a:lnTo>
                  <a:pt x="6980776" y="152308"/>
                </a:lnTo>
                <a:lnTo>
                  <a:pt x="0" y="15230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5" name="Freeform 45"/>
          <p:cNvSpPr/>
          <p:nvPr/>
        </p:nvSpPr>
        <p:spPr>
          <a:xfrm>
            <a:off x="11709425" y="5397581"/>
            <a:ext cx="6980776" cy="152308"/>
          </a:xfrm>
          <a:custGeom>
            <a:avLst/>
            <a:gdLst/>
            <a:ahLst/>
            <a:cxnLst/>
            <a:rect l="l" t="t" r="r" b="b"/>
            <a:pathLst>
              <a:path w="6980776" h="152308">
                <a:moveTo>
                  <a:pt x="0" y="0"/>
                </a:moveTo>
                <a:lnTo>
                  <a:pt x="6980776" y="0"/>
                </a:lnTo>
                <a:lnTo>
                  <a:pt x="6980776" y="152308"/>
                </a:lnTo>
                <a:lnTo>
                  <a:pt x="0" y="15230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6" name="Freeform 46"/>
          <p:cNvSpPr/>
          <p:nvPr/>
        </p:nvSpPr>
        <p:spPr>
          <a:xfrm>
            <a:off x="5779782" y="6818124"/>
            <a:ext cx="6980776" cy="152308"/>
          </a:xfrm>
          <a:custGeom>
            <a:avLst/>
            <a:gdLst/>
            <a:ahLst/>
            <a:cxnLst/>
            <a:rect l="l" t="t" r="r" b="b"/>
            <a:pathLst>
              <a:path w="6980776" h="152308">
                <a:moveTo>
                  <a:pt x="0" y="0"/>
                </a:moveTo>
                <a:lnTo>
                  <a:pt x="6980776" y="0"/>
                </a:lnTo>
                <a:lnTo>
                  <a:pt x="6980776" y="152308"/>
                </a:lnTo>
                <a:lnTo>
                  <a:pt x="0" y="15230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7" name="Freeform 47"/>
          <p:cNvSpPr/>
          <p:nvPr/>
        </p:nvSpPr>
        <p:spPr>
          <a:xfrm>
            <a:off x="11689916" y="6818124"/>
            <a:ext cx="6980776" cy="152308"/>
          </a:xfrm>
          <a:custGeom>
            <a:avLst/>
            <a:gdLst/>
            <a:ahLst/>
            <a:cxnLst/>
            <a:rect l="l" t="t" r="r" b="b"/>
            <a:pathLst>
              <a:path w="6980776" h="152308">
                <a:moveTo>
                  <a:pt x="0" y="0"/>
                </a:moveTo>
                <a:lnTo>
                  <a:pt x="6980775" y="0"/>
                </a:lnTo>
                <a:lnTo>
                  <a:pt x="6980775" y="152308"/>
                </a:lnTo>
                <a:lnTo>
                  <a:pt x="0" y="15230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8" name="Freeform 48"/>
          <p:cNvSpPr/>
          <p:nvPr/>
        </p:nvSpPr>
        <p:spPr>
          <a:xfrm>
            <a:off x="5779782" y="8298697"/>
            <a:ext cx="6980776" cy="152308"/>
          </a:xfrm>
          <a:custGeom>
            <a:avLst/>
            <a:gdLst/>
            <a:ahLst/>
            <a:cxnLst/>
            <a:rect l="l" t="t" r="r" b="b"/>
            <a:pathLst>
              <a:path w="6980776" h="152308">
                <a:moveTo>
                  <a:pt x="0" y="0"/>
                </a:moveTo>
                <a:lnTo>
                  <a:pt x="6980776" y="0"/>
                </a:lnTo>
                <a:lnTo>
                  <a:pt x="6980776" y="152308"/>
                </a:lnTo>
                <a:lnTo>
                  <a:pt x="0" y="15230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9" name="Freeform 49"/>
          <p:cNvSpPr/>
          <p:nvPr/>
        </p:nvSpPr>
        <p:spPr>
          <a:xfrm>
            <a:off x="11689916" y="8298697"/>
            <a:ext cx="6980776" cy="152308"/>
          </a:xfrm>
          <a:custGeom>
            <a:avLst/>
            <a:gdLst/>
            <a:ahLst/>
            <a:cxnLst/>
            <a:rect l="l" t="t" r="r" b="b"/>
            <a:pathLst>
              <a:path w="6980776" h="152308">
                <a:moveTo>
                  <a:pt x="0" y="0"/>
                </a:moveTo>
                <a:lnTo>
                  <a:pt x="6980775" y="0"/>
                </a:lnTo>
                <a:lnTo>
                  <a:pt x="6980775" y="152308"/>
                </a:lnTo>
                <a:lnTo>
                  <a:pt x="0" y="15230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0" name="Freeform 50"/>
          <p:cNvSpPr/>
          <p:nvPr/>
        </p:nvSpPr>
        <p:spPr>
          <a:xfrm>
            <a:off x="5789536" y="9616616"/>
            <a:ext cx="6980776" cy="152308"/>
          </a:xfrm>
          <a:custGeom>
            <a:avLst/>
            <a:gdLst/>
            <a:ahLst/>
            <a:cxnLst/>
            <a:rect l="l" t="t" r="r" b="b"/>
            <a:pathLst>
              <a:path w="6980776" h="152308">
                <a:moveTo>
                  <a:pt x="0" y="0"/>
                </a:moveTo>
                <a:lnTo>
                  <a:pt x="6980776" y="0"/>
                </a:lnTo>
                <a:lnTo>
                  <a:pt x="6980776" y="152308"/>
                </a:lnTo>
                <a:lnTo>
                  <a:pt x="0" y="15230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1" name="Freeform 51"/>
          <p:cNvSpPr/>
          <p:nvPr/>
        </p:nvSpPr>
        <p:spPr>
          <a:xfrm>
            <a:off x="11699670" y="9616616"/>
            <a:ext cx="6980776" cy="152308"/>
          </a:xfrm>
          <a:custGeom>
            <a:avLst/>
            <a:gdLst/>
            <a:ahLst/>
            <a:cxnLst/>
            <a:rect l="l" t="t" r="r" b="b"/>
            <a:pathLst>
              <a:path w="6980776" h="152308">
                <a:moveTo>
                  <a:pt x="0" y="0"/>
                </a:moveTo>
                <a:lnTo>
                  <a:pt x="6980776" y="0"/>
                </a:lnTo>
                <a:lnTo>
                  <a:pt x="6980776" y="152308"/>
                </a:lnTo>
                <a:lnTo>
                  <a:pt x="0" y="15230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2" name="Freeform 52"/>
          <p:cNvSpPr/>
          <p:nvPr/>
        </p:nvSpPr>
        <p:spPr>
          <a:xfrm>
            <a:off x="-392446" y="1028700"/>
            <a:ext cx="6980776" cy="152308"/>
          </a:xfrm>
          <a:custGeom>
            <a:avLst/>
            <a:gdLst/>
            <a:ahLst/>
            <a:cxnLst/>
            <a:rect l="l" t="t" r="r" b="b"/>
            <a:pathLst>
              <a:path w="6980776" h="152308">
                <a:moveTo>
                  <a:pt x="0" y="0"/>
                </a:moveTo>
                <a:lnTo>
                  <a:pt x="6980776" y="0"/>
                </a:lnTo>
                <a:lnTo>
                  <a:pt x="6980776" y="152308"/>
                </a:lnTo>
                <a:lnTo>
                  <a:pt x="0" y="15230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3" name="Freeform 53"/>
          <p:cNvSpPr/>
          <p:nvPr/>
        </p:nvSpPr>
        <p:spPr>
          <a:xfrm>
            <a:off x="-402201" y="2483116"/>
            <a:ext cx="6980776" cy="152308"/>
          </a:xfrm>
          <a:custGeom>
            <a:avLst/>
            <a:gdLst/>
            <a:ahLst/>
            <a:cxnLst/>
            <a:rect l="l" t="t" r="r" b="b"/>
            <a:pathLst>
              <a:path w="6980776" h="152308">
                <a:moveTo>
                  <a:pt x="0" y="0"/>
                </a:moveTo>
                <a:lnTo>
                  <a:pt x="6980776" y="0"/>
                </a:lnTo>
                <a:lnTo>
                  <a:pt x="6980776" y="152307"/>
                </a:lnTo>
                <a:lnTo>
                  <a:pt x="0" y="15230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4" name="Freeform 54"/>
          <p:cNvSpPr/>
          <p:nvPr/>
        </p:nvSpPr>
        <p:spPr>
          <a:xfrm>
            <a:off x="-382691" y="3940348"/>
            <a:ext cx="6980776" cy="152308"/>
          </a:xfrm>
          <a:custGeom>
            <a:avLst/>
            <a:gdLst/>
            <a:ahLst/>
            <a:cxnLst/>
            <a:rect l="l" t="t" r="r" b="b"/>
            <a:pathLst>
              <a:path w="6980776" h="152308">
                <a:moveTo>
                  <a:pt x="0" y="0"/>
                </a:moveTo>
                <a:lnTo>
                  <a:pt x="6980775" y="0"/>
                </a:lnTo>
                <a:lnTo>
                  <a:pt x="6980775" y="152308"/>
                </a:lnTo>
                <a:lnTo>
                  <a:pt x="0" y="15230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5" name="Freeform 55"/>
          <p:cNvSpPr/>
          <p:nvPr/>
        </p:nvSpPr>
        <p:spPr>
          <a:xfrm>
            <a:off x="-382691" y="5397581"/>
            <a:ext cx="6980776" cy="152308"/>
          </a:xfrm>
          <a:custGeom>
            <a:avLst/>
            <a:gdLst/>
            <a:ahLst/>
            <a:cxnLst/>
            <a:rect l="l" t="t" r="r" b="b"/>
            <a:pathLst>
              <a:path w="6980776" h="152308">
                <a:moveTo>
                  <a:pt x="0" y="0"/>
                </a:moveTo>
                <a:lnTo>
                  <a:pt x="6980775" y="0"/>
                </a:lnTo>
                <a:lnTo>
                  <a:pt x="6980775" y="152308"/>
                </a:lnTo>
                <a:lnTo>
                  <a:pt x="0" y="15230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6" name="Freeform 56"/>
          <p:cNvSpPr/>
          <p:nvPr/>
        </p:nvSpPr>
        <p:spPr>
          <a:xfrm>
            <a:off x="-402201" y="6818124"/>
            <a:ext cx="6980776" cy="152308"/>
          </a:xfrm>
          <a:custGeom>
            <a:avLst/>
            <a:gdLst/>
            <a:ahLst/>
            <a:cxnLst/>
            <a:rect l="l" t="t" r="r" b="b"/>
            <a:pathLst>
              <a:path w="6980776" h="152308">
                <a:moveTo>
                  <a:pt x="0" y="0"/>
                </a:moveTo>
                <a:lnTo>
                  <a:pt x="6980776" y="0"/>
                </a:lnTo>
                <a:lnTo>
                  <a:pt x="6980776" y="152308"/>
                </a:lnTo>
                <a:lnTo>
                  <a:pt x="0" y="15230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7" name="Freeform 57"/>
          <p:cNvSpPr/>
          <p:nvPr/>
        </p:nvSpPr>
        <p:spPr>
          <a:xfrm>
            <a:off x="-402201" y="8298697"/>
            <a:ext cx="6980776" cy="152308"/>
          </a:xfrm>
          <a:custGeom>
            <a:avLst/>
            <a:gdLst/>
            <a:ahLst/>
            <a:cxnLst/>
            <a:rect l="l" t="t" r="r" b="b"/>
            <a:pathLst>
              <a:path w="6980776" h="152308">
                <a:moveTo>
                  <a:pt x="0" y="0"/>
                </a:moveTo>
                <a:lnTo>
                  <a:pt x="6980776" y="0"/>
                </a:lnTo>
                <a:lnTo>
                  <a:pt x="6980776" y="152308"/>
                </a:lnTo>
                <a:lnTo>
                  <a:pt x="0" y="15230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8" name="Freeform 58"/>
          <p:cNvSpPr/>
          <p:nvPr/>
        </p:nvSpPr>
        <p:spPr>
          <a:xfrm>
            <a:off x="-392446" y="9616616"/>
            <a:ext cx="6980776" cy="152308"/>
          </a:xfrm>
          <a:custGeom>
            <a:avLst/>
            <a:gdLst/>
            <a:ahLst/>
            <a:cxnLst/>
            <a:rect l="l" t="t" r="r" b="b"/>
            <a:pathLst>
              <a:path w="6980776" h="152308">
                <a:moveTo>
                  <a:pt x="0" y="0"/>
                </a:moveTo>
                <a:lnTo>
                  <a:pt x="6980776" y="0"/>
                </a:lnTo>
                <a:lnTo>
                  <a:pt x="6980776" y="152308"/>
                </a:lnTo>
                <a:lnTo>
                  <a:pt x="0" y="15230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9" name="Freeform 59"/>
          <p:cNvSpPr/>
          <p:nvPr/>
        </p:nvSpPr>
        <p:spPr>
          <a:xfrm>
            <a:off x="433180" y="3023193"/>
            <a:ext cx="16635891" cy="6897577"/>
          </a:xfrm>
          <a:custGeom>
            <a:avLst/>
            <a:gdLst/>
            <a:ahLst/>
            <a:cxnLst/>
            <a:rect l="l" t="t" r="r" b="b"/>
            <a:pathLst>
              <a:path w="16635891" h="6897577">
                <a:moveTo>
                  <a:pt x="0" y="0"/>
                </a:moveTo>
                <a:lnTo>
                  <a:pt x="16635891" y="0"/>
                </a:lnTo>
                <a:lnTo>
                  <a:pt x="16635891" y="6897576"/>
                </a:lnTo>
                <a:lnTo>
                  <a:pt x="0" y="6897576"/>
                </a:lnTo>
                <a:lnTo>
                  <a:pt x="0" y="0"/>
                </a:lnTo>
                <a:close/>
              </a:path>
            </a:pathLst>
          </a:custGeom>
          <a:blipFill>
            <a:blip r:embed="rId4">
              <a:extLst>
                <a:ext uri="{96DAC541-7B7A-43D3-8B79-37D633B846F1}">
                  <asvg:svgBlip xmlns:asvg="http://schemas.microsoft.com/office/drawing/2016/SVG/main" xmlns="" r:embed="rId5"/>
                </a:ext>
              </a:extLst>
            </a:blip>
            <a:stretch>
              <a:fillRect t="-132160"/>
            </a:stretch>
          </a:blipFill>
        </p:spPr>
      </p:sp>
      <p:sp>
        <p:nvSpPr>
          <p:cNvPr id="60" name="Freeform 60"/>
          <p:cNvSpPr/>
          <p:nvPr/>
        </p:nvSpPr>
        <p:spPr>
          <a:xfrm rot="-10800000">
            <a:off x="814201" y="532605"/>
            <a:ext cx="16640088" cy="6899317"/>
          </a:xfrm>
          <a:custGeom>
            <a:avLst/>
            <a:gdLst/>
            <a:ahLst/>
            <a:cxnLst/>
            <a:rect l="l" t="t" r="r" b="b"/>
            <a:pathLst>
              <a:path w="16640088" h="6899317">
                <a:moveTo>
                  <a:pt x="0" y="0"/>
                </a:moveTo>
                <a:lnTo>
                  <a:pt x="16640089" y="0"/>
                </a:lnTo>
                <a:lnTo>
                  <a:pt x="16640089" y="6899317"/>
                </a:lnTo>
                <a:lnTo>
                  <a:pt x="0" y="6899317"/>
                </a:lnTo>
                <a:lnTo>
                  <a:pt x="0" y="0"/>
                </a:lnTo>
                <a:close/>
              </a:path>
            </a:pathLst>
          </a:custGeom>
          <a:blipFill>
            <a:blip r:embed="rId4">
              <a:extLst>
                <a:ext uri="{96DAC541-7B7A-43D3-8B79-37D633B846F1}">
                  <asvg:svgBlip xmlns:asvg="http://schemas.microsoft.com/office/drawing/2016/SVG/main" xmlns="" r:embed="rId5"/>
                </a:ext>
              </a:extLst>
            </a:blip>
            <a:stretch>
              <a:fillRect t="-132160"/>
            </a:stretch>
          </a:blipFill>
        </p:spPr>
      </p:sp>
      <p:sp>
        <p:nvSpPr>
          <p:cNvPr id="61" name="Freeform 61"/>
          <p:cNvSpPr/>
          <p:nvPr/>
        </p:nvSpPr>
        <p:spPr>
          <a:xfrm>
            <a:off x="814201" y="532605"/>
            <a:ext cx="1620905" cy="1598738"/>
          </a:xfrm>
          <a:custGeom>
            <a:avLst/>
            <a:gdLst/>
            <a:ahLst/>
            <a:cxnLst/>
            <a:rect l="l" t="t" r="r" b="b"/>
            <a:pathLst>
              <a:path w="1620905" h="1598738">
                <a:moveTo>
                  <a:pt x="0" y="0"/>
                </a:moveTo>
                <a:lnTo>
                  <a:pt x="1620905" y="0"/>
                </a:lnTo>
                <a:lnTo>
                  <a:pt x="1620905" y="1598738"/>
                </a:lnTo>
                <a:lnTo>
                  <a:pt x="0" y="159873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2" name="Freeform 62"/>
          <p:cNvSpPr/>
          <p:nvPr/>
        </p:nvSpPr>
        <p:spPr>
          <a:xfrm>
            <a:off x="671211" y="5062287"/>
            <a:ext cx="1223010" cy="1206285"/>
          </a:xfrm>
          <a:custGeom>
            <a:avLst/>
            <a:gdLst/>
            <a:ahLst/>
            <a:cxnLst/>
            <a:rect l="l" t="t" r="r" b="b"/>
            <a:pathLst>
              <a:path w="1223010" h="1206285">
                <a:moveTo>
                  <a:pt x="0" y="0"/>
                </a:moveTo>
                <a:lnTo>
                  <a:pt x="1223009" y="0"/>
                </a:lnTo>
                <a:lnTo>
                  <a:pt x="1223009" y="1206284"/>
                </a:lnTo>
                <a:lnTo>
                  <a:pt x="0" y="1206284"/>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3" name="Freeform 63"/>
          <p:cNvSpPr/>
          <p:nvPr/>
        </p:nvSpPr>
        <p:spPr>
          <a:xfrm>
            <a:off x="2828912" y="8665463"/>
            <a:ext cx="1202113" cy="1185674"/>
          </a:xfrm>
          <a:custGeom>
            <a:avLst/>
            <a:gdLst/>
            <a:ahLst/>
            <a:cxnLst/>
            <a:rect l="l" t="t" r="r" b="b"/>
            <a:pathLst>
              <a:path w="1202113" h="1185674">
                <a:moveTo>
                  <a:pt x="0" y="0"/>
                </a:moveTo>
                <a:lnTo>
                  <a:pt x="1202113" y="0"/>
                </a:lnTo>
                <a:lnTo>
                  <a:pt x="1202113" y="1185674"/>
                </a:lnTo>
                <a:lnTo>
                  <a:pt x="0" y="118567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5" name="Freeform 65"/>
          <p:cNvSpPr/>
          <p:nvPr/>
        </p:nvSpPr>
        <p:spPr>
          <a:xfrm>
            <a:off x="13177975" y="1118952"/>
            <a:ext cx="1223010" cy="1206285"/>
          </a:xfrm>
          <a:custGeom>
            <a:avLst/>
            <a:gdLst/>
            <a:ahLst/>
            <a:cxnLst/>
            <a:rect l="l" t="t" r="r" b="b"/>
            <a:pathLst>
              <a:path w="1223010" h="1206285">
                <a:moveTo>
                  <a:pt x="0" y="0"/>
                </a:moveTo>
                <a:lnTo>
                  <a:pt x="1223010" y="0"/>
                </a:lnTo>
                <a:lnTo>
                  <a:pt x="1223010" y="1206284"/>
                </a:lnTo>
                <a:lnTo>
                  <a:pt x="0" y="1206284"/>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6" name="Freeform 66"/>
          <p:cNvSpPr/>
          <p:nvPr/>
        </p:nvSpPr>
        <p:spPr>
          <a:xfrm>
            <a:off x="16166288" y="8486486"/>
            <a:ext cx="1223010" cy="1206285"/>
          </a:xfrm>
          <a:custGeom>
            <a:avLst/>
            <a:gdLst/>
            <a:ahLst/>
            <a:cxnLst/>
            <a:rect l="l" t="t" r="r" b="b"/>
            <a:pathLst>
              <a:path w="1223010" h="1206285">
                <a:moveTo>
                  <a:pt x="0" y="0"/>
                </a:moveTo>
                <a:lnTo>
                  <a:pt x="1223010" y="0"/>
                </a:lnTo>
                <a:lnTo>
                  <a:pt x="1223010" y="1206284"/>
                </a:lnTo>
                <a:lnTo>
                  <a:pt x="0" y="1206284"/>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pic>
        <p:nvPicPr>
          <p:cNvPr id="1026" name="Picture 2" descr="Gregor Mendel: cómo un monje con un jardín de arvejas descubrió las leyes  de la herencia genética - BBC News Mundo"/>
          <p:cNvPicPr>
            <a:picLocks noChangeAspect="1" noChangeArrowheads="1"/>
          </p:cNvPicPr>
          <p:nvPr/>
        </p:nvPicPr>
        <p:blipFill rotWithShape="1">
          <a:blip r:embed="rId10">
            <a:extLst>
              <a:ext uri="{28A0092B-C50C-407E-A947-70E740481C1C}">
                <a14:useLocalDpi xmlns:a14="http://schemas.microsoft.com/office/drawing/2010/main" val="0"/>
              </a:ext>
            </a:extLst>
          </a:blip>
          <a:srcRect l="20313" r="10835"/>
          <a:stretch/>
        </p:blipFill>
        <p:spPr bwMode="auto">
          <a:xfrm>
            <a:off x="6772157" y="5036797"/>
            <a:ext cx="5136275" cy="4196154"/>
          </a:xfrm>
          <a:prstGeom prst="rect">
            <a:avLst/>
          </a:prstGeom>
          <a:noFill/>
          <a:extLst>
            <a:ext uri="{909E8E84-426E-40DD-AFC4-6F175D3DCCD1}">
              <a14:hiddenFill xmlns:a14="http://schemas.microsoft.com/office/drawing/2010/main">
                <a:solidFill>
                  <a:srgbClr val="FFFFFF"/>
                </a:solidFill>
              </a14:hiddenFill>
            </a:ext>
          </a:extLst>
        </p:spPr>
      </p:pic>
      <p:sp>
        <p:nvSpPr>
          <p:cNvPr id="64" name="Freeform 64"/>
          <p:cNvSpPr/>
          <p:nvPr/>
        </p:nvSpPr>
        <p:spPr>
          <a:xfrm>
            <a:off x="16166288" y="4461483"/>
            <a:ext cx="1620905" cy="1598738"/>
          </a:xfrm>
          <a:custGeom>
            <a:avLst/>
            <a:gdLst/>
            <a:ahLst/>
            <a:cxnLst/>
            <a:rect l="l" t="t" r="r" b="b"/>
            <a:pathLst>
              <a:path w="1620905" h="1598738">
                <a:moveTo>
                  <a:pt x="0" y="0"/>
                </a:moveTo>
                <a:lnTo>
                  <a:pt x="1620905" y="0"/>
                </a:lnTo>
                <a:lnTo>
                  <a:pt x="1620905" y="1598738"/>
                </a:lnTo>
                <a:lnTo>
                  <a:pt x="0" y="159873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7" name="TextBox 67"/>
          <p:cNvSpPr txBox="1"/>
          <p:nvPr/>
        </p:nvSpPr>
        <p:spPr>
          <a:xfrm>
            <a:off x="990693" y="2106979"/>
            <a:ext cx="15833739" cy="3046988"/>
          </a:xfrm>
          <a:prstGeom prst="rect">
            <a:avLst/>
          </a:prstGeom>
        </p:spPr>
        <p:txBody>
          <a:bodyPr wrap="square" lIns="0" tIns="0" rIns="0" bIns="0" rtlCol="0" anchor="t">
            <a:spAutoFit/>
          </a:bodyPr>
          <a:lstStyle/>
          <a:p>
            <a:pPr algn="ctr">
              <a:spcBef>
                <a:spcPct val="0"/>
              </a:spcBef>
            </a:pPr>
            <a:r>
              <a:rPr lang="en-US" sz="6600" smtClean="0">
                <a:solidFill>
                  <a:srgbClr val="FF0000"/>
                </a:solidFill>
                <a:latin typeface="Times New Roman" panose="02020603050405020304" pitchFamily="18" charset="0"/>
                <a:ea typeface="Railey"/>
                <a:cs typeface="Times New Roman" panose="02020603050405020304" pitchFamily="18" charset="0"/>
                <a:sym typeface="Railey"/>
              </a:rPr>
              <a:t>BÀI 8</a:t>
            </a:r>
          </a:p>
          <a:p>
            <a:pPr algn="ctr">
              <a:spcBef>
                <a:spcPct val="0"/>
              </a:spcBef>
            </a:pPr>
            <a:r>
              <a:rPr lang="en-US" sz="6600" b="1" smtClean="0">
                <a:solidFill>
                  <a:srgbClr val="FF0000"/>
                </a:solidFill>
                <a:latin typeface="Times New Roman" panose="02020603050405020304" pitchFamily="18" charset="0"/>
                <a:ea typeface="Railey"/>
                <a:cs typeface="Times New Roman" panose="02020603050405020304" pitchFamily="18" charset="0"/>
                <a:sym typeface="Railey"/>
              </a:rPr>
              <a:t>HỌC THUYẾT DI TRUYỀN </a:t>
            </a:r>
          </a:p>
          <a:p>
            <a:pPr algn="ctr">
              <a:spcBef>
                <a:spcPct val="0"/>
              </a:spcBef>
            </a:pPr>
            <a:r>
              <a:rPr lang="en-US" sz="6600" b="1" smtClean="0">
                <a:solidFill>
                  <a:srgbClr val="FF0000"/>
                </a:solidFill>
                <a:latin typeface="Times New Roman" panose="02020603050405020304" pitchFamily="18" charset="0"/>
                <a:ea typeface="Railey"/>
                <a:cs typeface="Times New Roman" panose="02020603050405020304" pitchFamily="18" charset="0"/>
                <a:sym typeface="Railey"/>
              </a:rPr>
              <a:t>CỦA MENDEL</a:t>
            </a:r>
            <a:endParaRPr lang="en-US" sz="6600" b="1">
              <a:solidFill>
                <a:srgbClr val="FF0000"/>
              </a:solidFill>
              <a:latin typeface="Times New Roman" panose="02020603050405020304" pitchFamily="18" charset="0"/>
              <a:ea typeface="Railey"/>
              <a:cs typeface="Times New Roman" panose="02020603050405020304" pitchFamily="18" charset="0"/>
              <a:sym typeface="Railey"/>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1"/>
          <p:cNvSpPr/>
          <p:nvPr/>
        </p:nvSpPr>
        <p:spPr>
          <a:xfrm>
            <a:off x="-692980" y="1028700"/>
            <a:ext cx="6980776" cy="152308"/>
          </a:xfrm>
          <a:custGeom>
            <a:avLst/>
            <a:gdLst/>
            <a:ahLst/>
            <a:cxnLst/>
            <a:rect l="l" t="t" r="r" b="b"/>
            <a:pathLst>
              <a:path w="6980776" h="152308">
                <a:moveTo>
                  <a:pt x="0" y="0"/>
                </a:moveTo>
                <a:lnTo>
                  <a:pt x="6980776" y="0"/>
                </a:lnTo>
                <a:lnTo>
                  <a:pt x="6980776" y="152308"/>
                </a:lnTo>
                <a:lnTo>
                  <a:pt x="0" y="15230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2" name="Freeform 12"/>
          <p:cNvSpPr/>
          <p:nvPr/>
        </p:nvSpPr>
        <p:spPr>
          <a:xfrm>
            <a:off x="12267318" y="1028700"/>
            <a:ext cx="6980776" cy="152308"/>
          </a:xfrm>
          <a:custGeom>
            <a:avLst/>
            <a:gdLst/>
            <a:ahLst/>
            <a:cxnLst/>
            <a:rect l="l" t="t" r="r" b="b"/>
            <a:pathLst>
              <a:path w="6980776" h="152308">
                <a:moveTo>
                  <a:pt x="0" y="0"/>
                </a:moveTo>
                <a:lnTo>
                  <a:pt x="6980776" y="0"/>
                </a:lnTo>
                <a:lnTo>
                  <a:pt x="6980776" y="152308"/>
                </a:lnTo>
                <a:lnTo>
                  <a:pt x="0" y="15230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Rectangle 2"/>
          <p:cNvSpPr/>
          <p:nvPr/>
        </p:nvSpPr>
        <p:spPr>
          <a:xfrm>
            <a:off x="6395651" y="643189"/>
            <a:ext cx="5763822" cy="923330"/>
          </a:xfrm>
          <a:prstGeom prst="rect">
            <a:avLst/>
          </a:prstGeom>
          <a:solidFill>
            <a:schemeClr val="accent2">
              <a:lumMod val="20000"/>
              <a:lumOff val="80000"/>
            </a:schemeClr>
          </a:solidFill>
          <a:ln w="28575">
            <a:solidFill>
              <a:schemeClr val="accent2">
                <a:lumMod val="60000"/>
                <a:lumOff val="40000"/>
              </a:schemeClr>
            </a:solidFill>
          </a:ln>
        </p:spPr>
        <p:txBody>
          <a:bodyPr wrap="none" lIns="91440" tIns="45720" rIns="91440" bIns="45720">
            <a:spAutoFit/>
          </a:bodyPr>
          <a:lstStyle/>
          <a:p>
            <a:pPr algn="ctr"/>
            <a:r>
              <a:rPr lang="en-US" sz="5400" b="1" smtClean="0">
                <a:ln w="9525">
                  <a:solidFill>
                    <a:schemeClr val="bg1"/>
                  </a:solidFill>
                  <a:prstDash val="solid"/>
                </a:ln>
                <a:effectLst>
                  <a:outerShdw blurRad="12700" dist="38100" dir="2700000" algn="tl" rotWithShape="0">
                    <a:schemeClr val="bg1">
                      <a:lumMod val="50000"/>
                    </a:schemeClr>
                  </a:outerShdw>
                </a:effectLst>
              </a:rPr>
              <a:t>KIẾN THỨC CỐT LÕI</a:t>
            </a:r>
            <a:endParaRPr lang="en-US" sz="5400" b="1" cap="none" spc="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4" name="Rectangle 3"/>
          <p:cNvSpPr/>
          <p:nvPr/>
        </p:nvSpPr>
        <p:spPr>
          <a:xfrm>
            <a:off x="1143000" y="2661140"/>
            <a:ext cx="15773400" cy="1384995"/>
          </a:xfrm>
          <a:prstGeom prst="rect">
            <a:avLst/>
          </a:prstGeom>
        </p:spPr>
        <p:txBody>
          <a:bodyPr wrap="square">
            <a:spAutoFit/>
          </a:bodyPr>
          <a:lstStyle/>
          <a:p>
            <a:r>
              <a:rPr lang="en-US" sz="2800" b="1">
                <a:solidFill>
                  <a:srgbClr val="000000"/>
                </a:solidFill>
                <a:latin typeface="Times New Roman" panose="02020603050405020304" pitchFamily="18" charset="0"/>
                <a:ea typeface="Calibri" panose="020F0502020204030204" pitchFamily="34" charset="0"/>
              </a:rPr>
              <a:t>Cơ sở tế bào học của quy luật phân li: </a:t>
            </a:r>
            <a:r>
              <a:rPr lang="en-US" sz="2800">
                <a:solidFill>
                  <a:srgbClr val="000000"/>
                </a:solidFill>
                <a:latin typeface="Times New Roman" panose="02020603050405020304" pitchFamily="18" charset="0"/>
                <a:ea typeface="Calibri" panose="020F0502020204030204" pitchFamily="34" charset="0"/>
              </a:rPr>
              <a:t>NST tồn tại thành từng cặp, gene cũng tồn tại thành từng cặp allele (tương ứng) trên cặp NST tương đồng. Khi giảm phân thì mỗi NST trong cặp phân li về một giao tử, vì vậy mỗi giao tử chỉ mang một allele.</a:t>
            </a:r>
            <a:endParaRPr lang="en-US" sz="2800"/>
          </a:p>
        </p:txBody>
      </p:sp>
      <p:sp>
        <p:nvSpPr>
          <p:cNvPr id="6" name="Rectangle 5"/>
          <p:cNvSpPr/>
          <p:nvPr/>
        </p:nvSpPr>
        <p:spPr>
          <a:xfrm>
            <a:off x="1143000" y="4379357"/>
            <a:ext cx="15773400" cy="1643527"/>
          </a:xfrm>
          <a:prstGeom prst="rect">
            <a:avLst/>
          </a:prstGeom>
        </p:spPr>
        <p:txBody>
          <a:bodyPr wrap="square">
            <a:spAutoFit/>
          </a:bodyPr>
          <a:lstStyle/>
          <a:p>
            <a:pPr algn="just">
              <a:lnSpc>
                <a:spcPct val="120000"/>
              </a:lnSpc>
              <a:spcAft>
                <a:spcPts val="0"/>
              </a:spcAft>
            </a:pPr>
            <a:r>
              <a:rPr lang="en-US" sz="28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Cơ sở tế bào học của quy luật phân li độc lập: </a:t>
            </a:r>
            <a:r>
              <a:rPr lang="vi-VN"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 cặp allele nằm trên các cặp NST tương đồng khác nhau</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vi-VN"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phân li độc lập với nhau trong quá trình hình thành giao tử và sự tổ hợp ngẫu nhiên của các giao tử tạo nên các tổ hợp gene khác nhau.</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TextBox 7"/>
          <p:cNvSpPr txBox="1"/>
          <p:nvPr/>
        </p:nvSpPr>
        <p:spPr>
          <a:xfrm>
            <a:off x="457200" y="1672259"/>
            <a:ext cx="7239000" cy="523220"/>
          </a:xfrm>
          <a:prstGeom prst="rect">
            <a:avLst/>
          </a:prstGeom>
          <a:noFill/>
        </p:spPr>
        <p:txBody>
          <a:bodyPr wrap="square" rtlCol="0">
            <a:spAutoFit/>
          </a:bodyPr>
          <a:lstStyle/>
          <a:p>
            <a:r>
              <a:rPr lang="en-US" sz="2800" b="1" smtClean="0">
                <a:solidFill>
                  <a:srgbClr val="FF0000"/>
                </a:solidFill>
                <a:latin typeface="Times New Roman" panose="02020603050405020304" pitchFamily="18" charset="0"/>
                <a:cs typeface="Times New Roman" panose="02020603050405020304" pitchFamily="18" charset="0"/>
              </a:rPr>
              <a:t>II. THÍ NGHIỆM LAI Ở ĐẬU HÀ LAN</a:t>
            </a:r>
            <a:endParaRPr lang="en-US" sz="28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03986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1"/>
          <p:cNvSpPr/>
          <p:nvPr/>
        </p:nvSpPr>
        <p:spPr>
          <a:xfrm>
            <a:off x="-692980" y="1028700"/>
            <a:ext cx="6980776" cy="152308"/>
          </a:xfrm>
          <a:custGeom>
            <a:avLst/>
            <a:gdLst/>
            <a:ahLst/>
            <a:cxnLst/>
            <a:rect l="l" t="t" r="r" b="b"/>
            <a:pathLst>
              <a:path w="6980776" h="152308">
                <a:moveTo>
                  <a:pt x="0" y="0"/>
                </a:moveTo>
                <a:lnTo>
                  <a:pt x="6980776" y="0"/>
                </a:lnTo>
                <a:lnTo>
                  <a:pt x="6980776" y="152308"/>
                </a:lnTo>
                <a:lnTo>
                  <a:pt x="0" y="15230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2" name="Freeform 12"/>
          <p:cNvSpPr/>
          <p:nvPr/>
        </p:nvSpPr>
        <p:spPr>
          <a:xfrm>
            <a:off x="12267318" y="1028700"/>
            <a:ext cx="6980776" cy="152308"/>
          </a:xfrm>
          <a:custGeom>
            <a:avLst/>
            <a:gdLst/>
            <a:ahLst/>
            <a:cxnLst/>
            <a:rect l="l" t="t" r="r" b="b"/>
            <a:pathLst>
              <a:path w="6980776" h="152308">
                <a:moveTo>
                  <a:pt x="0" y="0"/>
                </a:moveTo>
                <a:lnTo>
                  <a:pt x="6980776" y="0"/>
                </a:lnTo>
                <a:lnTo>
                  <a:pt x="6980776" y="152308"/>
                </a:lnTo>
                <a:lnTo>
                  <a:pt x="0" y="15230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Rectangle 2"/>
          <p:cNvSpPr/>
          <p:nvPr/>
        </p:nvSpPr>
        <p:spPr>
          <a:xfrm>
            <a:off x="6395651" y="643189"/>
            <a:ext cx="5763822" cy="923330"/>
          </a:xfrm>
          <a:prstGeom prst="rect">
            <a:avLst/>
          </a:prstGeom>
          <a:solidFill>
            <a:schemeClr val="accent2">
              <a:lumMod val="20000"/>
              <a:lumOff val="80000"/>
            </a:schemeClr>
          </a:solidFill>
          <a:ln w="28575">
            <a:solidFill>
              <a:schemeClr val="accent2">
                <a:lumMod val="60000"/>
                <a:lumOff val="40000"/>
              </a:schemeClr>
            </a:solidFill>
          </a:ln>
        </p:spPr>
        <p:txBody>
          <a:bodyPr wrap="none" lIns="91440" tIns="45720" rIns="91440" bIns="45720">
            <a:spAutoFit/>
          </a:bodyPr>
          <a:lstStyle/>
          <a:p>
            <a:pPr algn="ctr"/>
            <a:r>
              <a:rPr lang="en-US" sz="5400" b="1" smtClean="0">
                <a:ln w="9525">
                  <a:solidFill>
                    <a:schemeClr val="bg1"/>
                  </a:solidFill>
                  <a:prstDash val="solid"/>
                </a:ln>
                <a:effectLst>
                  <a:outerShdw blurRad="12700" dist="38100" dir="2700000" algn="tl" rotWithShape="0">
                    <a:schemeClr val="bg1">
                      <a:lumMod val="50000"/>
                    </a:schemeClr>
                  </a:outerShdw>
                </a:effectLst>
              </a:rPr>
              <a:t>KIẾN THỨC CỐT LÕI</a:t>
            </a:r>
            <a:endParaRPr lang="en-US" sz="5400" b="1" cap="none" spc="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2" name="TextBox 1"/>
          <p:cNvSpPr txBox="1"/>
          <p:nvPr/>
        </p:nvSpPr>
        <p:spPr>
          <a:xfrm>
            <a:off x="533400" y="1825711"/>
            <a:ext cx="8305800" cy="523220"/>
          </a:xfrm>
          <a:prstGeom prst="rect">
            <a:avLst/>
          </a:prstGeom>
          <a:noFill/>
        </p:spPr>
        <p:txBody>
          <a:bodyPr wrap="square" rtlCol="0">
            <a:spAutoFit/>
          </a:bodyPr>
          <a:lstStyle/>
          <a:p>
            <a:r>
              <a:rPr lang="en-US" sz="2800" b="1" smtClean="0">
                <a:solidFill>
                  <a:srgbClr val="FF0000"/>
                </a:solidFill>
                <a:latin typeface="Times New Roman" panose="02020603050405020304" pitchFamily="18" charset="0"/>
                <a:cs typeface="Times New Roman" panose="02020603050405020304" pitchFamily="18" charset="0"/>
              </a:rPr>
              <a:t>III. Ý NGHĨA CÁC QUY LUẬT CỦA MENDEL</a:t>
            </a:r>
            <a:endParaRPr lang="en-US" sz="28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066800" y="2521154"/>
            <a:ext cx="16230600" cy="461665"/>
          </a:xfrm>
          <a:prstGeom prst="rect">
            <a:avLst/>
          </a:prstGeom>
        </p:spPr>
        <p:txBody>
          <a:bodyPr wrap="square">
            <a:spAutoFit/>
          </a:bodyPr>
          <a:lstStyle/>
          <a:p>
            <a:r>
              <a:rPr lang="en-US" sz="2400" smtClean="0">
                <a:solidFill>
                  <a:srgbClr val="000000"/>
                </a:solidFill>
                <a:latin typeface="Times New Roman" panose="02020603050405020304" pitchFamily="18" charset="0"/>
                <a:ea typeface="Calibri" panose="020F0502020204030204" pitchFamily="34" charset="0"/>
              </a:rPr>
              <a:t>- Nhờ công trình của Mendel, các nguyên tắc cơ bản về sự phân li và tổ hợp của các nhân tố di truyền đã được sáng tỏ.</a:t>
            </a:r>
            <a:endParaRPr lang="en-US" sz="2400"/>
          </a:p>
        </p:txBody>
      </p:sp>
      <p:sp>
        <p:nvSpPr>
          <p:cNvPr id="6" name="Rectangle 5"/>
          <p:cNvSpPr/>
          <p:nvPr/>
        </p:nvSpPr>
        <p:spPr>
          <a:xfrm>
            <a:off x="1066800" y="3113089"/>
            <a:ext cx="16230600" cy="535531"/>
          </a:xfrm>
          <a:prstGeom prst="rect">
            <a:avLst/>
          </a:prstGeom>
        </p:spPr>
        <p:txBody>
          <a:bodyPr wrap="square">
            <a:spAutoFit/>
          </a:bodyPr>
          <a:lstStyle/>
          <a:p>
            <a:pPr>
              <a:lnSpc>
                <a:spcPct val="120000"/>
              </a:lnSpc>
              <a:spcAft>
                <a:spcPts val="0"/>
              </a:spcAft>
            </a:pPr>
            <a:r>
              <a:rPr lang="en-US" sz="240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Các công trình của Mendel đã đặt nền móng cho di truyền học hiện đại.</a:t>
            </a:r>
            <a:endParaRPr lang="en-US" sz="24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p:cNvSpPr/>
          <p:nvPr/>
        </p:nvSpPr>
        <p:spPr>
          <a:xfrm>
            <a:off x="1047962" y="3854028"/>
            <a:ext cx="16459200" cy="978729"/>
          </a:xfrm>
          <a:prstGeom prst="rect">
            <a:avLst/>
          </a:prstGeom>
        </p:spPr>
        <p:txBody>
          <a:bodyPr wrap="square">
            <a:spAutoFit/>
          </a:bodyPr>
          <a:lstStyle/>
          <a:p>
            <a:pPr>
              <a:lnSpc>
                <a:spcPct val="120000"/>
              </a:lnSpc>
              <a:spcAft>
                <a:spcPts val="0"/>
              </a:spcAft>
            </a:pPr>
            <a:r>
              <a:rPr lang="en-US" sz="240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Hai quy luật phân li và phân li độc lập với cơ sở là sự phân li của gene trên một NST và trên các NST khác nhau là nội dung phần lớn các quy luật di truyền được nghiên cứu sau này.</a:t>
            </a:r>
            <a:endParaRPr lang="en-US" sz="240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598961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1"/>
          <p:cNvSpPr/>
          <p:nvPr/>
        </p:nvSpPr>
        <p:spPr>
          <a:xfrm>
            <a:off x="-724783" y="571500"/>
            <a:ext cx="8319709" cy="152308"/>
          </a:xfrm>
          <a:custGeom>
            <a:avLst/>
            <a:gdLst/>
            <a:ahLst/>
            <a:cxnLst/>
            <a:rect l="l" t="t" r="r" b="b"/>
            <a:pathLst>
              <a:path w="6980776" h="152308">
                <a:moveTo>
                  <a:pt x="0" y="0"/>
                </a:moveTo>
                <a:lnTo>
                  <a:pt x="6980776" y="0"/>
                </a:lnTo>
                <a:lnTo>
                  <a:pt x="6980776" y="152308"/>
                </a:lnTo>
                <a:lnTo>
                  <a:pt x="0" y="15230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2" name="Freeform 12"/>
          <p:cNvSpPr/>
          <p:nvPr/>
        </p:nvSpPr>
        <p:spPr>
          <a:xfrm>
            <a:off x="10896600" y="571500"/>
            <a:ext cx="8319692" cy="152308"/>
          </a:xfrm>
          <a:custGeom>
            <a:avLst/>
            <a:gdLst/>
            <a:ahLst/>
            <a:cxnLst/>
            <a:rect l="l" t="t" r="r" b="b"/>
            <a:pathLst>
              <a:path w="6980776" h="152308">
                <a:moveTo>
                  <a:pt x="0" y="0"/>
                </a:moveTo>
                <a:lnTo>
                  <a:pt x="6980776" y="0"/>
                </a:lnTo>
                <a:lnTo>
                  <a:pt x="6980776" y="152308"/>
                </a:lnTo>
                <a:lnTo>
                  <a:pt x="0" y="15230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Rectangle 2"/>
          <p:cNvSpPr/>
          <p:nvPr/>
        </p:nvSpPr>
        <p:spPr>
          <a:xfrm>
            <a:off x="7594927" y="185989"/>
            <a:ext cx="3301673" cy="923330"/>
          </a:xfrm>
          <a:prstGeom prst="rect">
            <a:avLst/>
          </a:prstGeom>
          <a:solidFill>
            <a:schemeClr val="accent2">
              <a:lumMod val="20000"/>
              <a:lumOff val="80000"/>
            </a:schemeClr>
          </a:solidFill>
          <a:ln w="28575">
            <a:solidFill>
              <a:schemeClr val="accent2">
                <a:lumMod val="60000"/>
                <a:lumOff val="40000"/>
              </a:schemeClr>
            </a:solidFill>
          </a:ln>
        </p:spPr>
        <p:txBody>
          <a:bodyPr wrap="none" lIns="91440" tIns="45720" rIns="91440" bIns="45720">
            <a:spAutoFit/>
          </a:bodyPr>
          <a:lstStyle/>
          <a:p>
            <a:pPr algn="ctr"/>
            <a:r>
              <a:rPr lang="en-US" sz="5400" b="1" smtClean="0">
                <a:ln w="9525">
                  <a:solidFill>
                    <a:schemeClr val="bg1"/>
                  </a:solidFill>
                  <a:prstDash val="solid"/>
                </a:ln>
                <a:effectLst>
                  <a:outerShdw blurRad="12700" dist="38100" dir="2700000" algn="tl" rotWithShape="0">
                    <a:schemeClr val="bg1">
                      <a:lumMod val="50000"/>
                    </a:schemeClr>
                  </a:outerShdw>
                </a:effectLst>
              </a:rPr>
              <a:t>LUYỆN TẬP</a:t>
            </a:r>
            <a:endParaRPr lang="en-US" sz="5400" b="1" cap="none" spc="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5" name="Rectangle 4"/>
          <p:cNvSpPr/>
          <p:nvPr/>
        </p:nvSpPr>
        <p:spPr>
          <a:xfrm>
            <a:off x="533400" y="1310164"/>
            <a:ext cx="17145000" cy="400110"/>
          </a:xfrm>
          <a:prstGeom prst="rect">
            <a:avLst/>
          </a:prstGeom>
        </p:spPr>
        <p:txBody>
          <a:bodyPr wrap="square">
            <a:spAutoFit/>
          </a:bodyPr>
          <a:lstStyle/>
          <a:p>
            <a:r>
              <a:rPr lang="en-US" sz="2000" b="1">
                <a:solidFill>
                  <a:srgbClr val="000000"/>
                </a:solidFill>
                <a:latin typeface="Times New Roman" panose="02020603050405020304" pitchFamily="18" charset="0"/>
                <a:ea typeface="Calibri" panose="020F0502020204030204" pitchFamily="34" charset="0"/>
              </a:rPr>
              <a:t>Phần I:</a:t>
            </a:r>
            <a:r>
              <a:rPr lang="en-US" sz="2000">
                <a:solidFill>
                  <a:srgbClr val="000000"/>
                </a:solidFill>
                <a:latin typeface="Times New Roman" panose="02020603050405020304" pitchFamily="18" charset="0"/>
                <a:ea typeface="Calibri" panose="020F0502020204030204" pitchFamily="34" charset="0"/>
              </a:rPr>
              <a:t> </a:t>
            </a:r>
            <a:r>
              <a:rPr lang="en-US" sz="2000" b="1">
                <a:solidFill>
                  <a:srgbClr val="000000"/>
                </a:solidFill>
                <a:latin typeface="Times New Roman" panose="02020603050405020304" pitchFamily="18" charset="0"/>
                <a:ea typeface="Calibri" panose="020F0502020204030204" pitchFamily="34" charset="0"/>
              </a:rPr>
              <a:t>Câu trắc nghiệm nhiều phương án lựa chọn.</a:t>
            </a:r>
            <a:r>
              <a:rPr lang="en-US" sz="2000">
                <a:solidFill>
                  <a:srgbClr val="000000"/>
                </a:solidFill>
                <a:latin typeface="Times New Roman" panose="02020603050405020304" pitchFamily="18" charset="0"/>
                <a:ea typeface="Calibri" panose="020F0502020204030204" pitchFamily="34" charset="0"/>
              </a:rPr>
              <a:t> HS trả lời từ câu 1 đến câu 10. Mỗi câu hỏi thí sinh chỉ chọn một phương án</a:t>
            </a:r>
            <a:endParaRPr lang="en-US" sz="2000"/>
          </a:p>
        </p:txBody>
      </p:sp>
      <p:sp>
        <p:nvSpPr>
          <p:cNvPr id="7" name="Rectangle 6"/>
          <p:cNvSpPr/>
          <p:nvPr/>
        </p:nvSpPr>
        <p:spPr>
          <a:xfrm>
            <a:off x="152400" y="1695675"/>
            <a:ext cx="9601200" cy="8346900"/>
          </a:xfrm>
          <a:prstGeom prst="rect">
            <a:avLst/>
          </a:prstGeom>
        </p:spPr>
        <p:txBody>
          <a:bodyPr wrap="square">
            <a:spAutoFit/>
          </a:bodyPr>
          <a:lstStyle/>
          <a:p>
            <a:pPr algn="just">
              <a:lnSpc>
                <a:spcPct val="120000"/>
              </a:lnSpc>
              <a:spcAft>
                <a:spcPts val="0"/>
              </a:spcAft>
            </a:pPr>
            <a:r>
              <a:rPr lang="en-US"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 1:</a:t>
            </a: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Các bước trong phương pháp lai và phân tích cơ thể lai của Mendel gồm:</a:t>
            </a:r>
            <a:endParaRPr lang="en-US">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0"/>
              </a:spcAft>
            </a:pP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1. Đưa giả thuyết giải thích kết quả và chứng minh giả thuyết</a:t>
            </a:r>
            <a:endParaRPr lang="en-US">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0"/>
              </a:spcAft>
            </a:pP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2. Lai các dòng thuần khác nhau về 1 hoặc vài tính trạng rồi phân tích kết quả ở F1,F2,F3.</a:t>
            </a:r>
            <a:endParaRPr lang="en-US">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0"/>
              </a:spcAft>
            </a:pP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3. Tạo các dòng thuần chủng.</a:t>
            </a:r>
            <a:endParaRPr lang="en-US">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0"/>
              </a:spcAft>
            </a:pP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4. Sử dụng toán xác suất để phân tích kết quả lai</a:t>
            </a:r>
            <a:endParaRPr lang="en-US">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0"/>
              </a:spcAft>
            </a:pP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Trình tự các bước Mendel đã tiến hành nghiên cứu để rút ra được quy luật di truyền là:</a:t>
            </a:r>
            <a:endParaRPr lang="en-US">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0"/>
              </a:spcAft>
            </a:pP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1,2,3,4		B. 2,3,4,1		C. 3,2,4,1		D. 2,1,3,4</a:t>
            </a:r>
            <a:endParaRPr lang="en-US">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0"/>
              </a:spcAft>
            </a:pPr>
            <a:r>
              <a:rPr lang="en-US"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 2:</a:t>
            </a: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 Đặc điểm nào sau đây trong phân bào được sử dụng để giải thích các quy luật di truyền Mendel?</a:t>
            </a:r>
            <a:endParaRPr lang="en-US">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20000"/>
              </a:lnSpc>
              <a:spcAft>
                <a:spcPts val="0"/>
              </a:spcAft>
              <a:buAutoNum type="alphaUcPeriod"/>
            </a:pPr>
            <a:r>
              <a:rPr lang="en-US"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sự </a:t>
            </a: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phân li của NST			</a:t>
            </a:r>
            <a:r>
              <a:rPr lang="en-US"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a:t>
            </a: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sự nhân đôi và phân li của </a:t>
            </a:r>
            <a:r>
              <a:rPr lang="en-US"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NST</a:t>
            </a:r>
          </a:p>
          <a:p>
            <a:pPr algn="just">
              <a:lnSpc>
                <a:spcPct val="120000"/>
              </a:lnSpc>
              <a:spcAft>
                <a:spcPts val="0"/>
              </a:spcAft>
            </a:pPr>
            <a:r>
              <a:rPr lang="en-US"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sự tiếp hợp và bắt chéo NST		</a:t>
            </a:r>
            <a:r>
              <a:rPr lang="en-US"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a:t>
            </a: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sự phân chia tâm động ở kì sau</a:t>
            </a:r>
            <a:endParaRPr lang="en-US">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0"/>
              </a:spcAft>
            </a:pPr>
            <a:r>
              <a:rPr lang="en-US"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 3:</a:t>
            </a: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 Khi đề xuất giả thuyết mỗi tính trạng do một cặp nhân tố di truyền quy định, các nhân tố di truyền trong tế bào</a:t>
            </a:r>
            <a:r>
              <a:rPr lang="en-US"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không hoà trộn vào nhau và phân li đồng đều về các giao tử. Mendel đã kiểm tra giả thuyết của mình bằng cách nào?</a:t>
            </a:r>
            <a:endParaRPr lang="en-US">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20000"/>
              </a:lnSpc>
              <a:spcAft>
                <a:spcPts val="0"/>
              </a:spcAft>
              <a:buAutoNum type="alphaUcPeriod"/>
            </a:pPr>
            <a:r>
              <a:rPr lang="en-US"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Cho </a:t>
            </a: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F1 lai phân tích.	</a:t>
            </a:r>
            <a:r>
              <a:rPr lang="en-US"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B</a:t>
            </a: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Cho F2 tự thụ </a:t>
            </a:r>
            <a:r>
              <a:rPr lang="en-US"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phấn</a:t>
            </a:r>
            <a:r>
              <a:rPr lang="en-US" smtClean="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20000"/>
              </a:lnSpc>
              <a:spcAft>
                <a:spcPts val="0"/>
              </a:spcAft>
            </a:pPr>
            <a:r>
              <a:rPr lang="en-US"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Cho F1 giao phấn với </a:t>
            </a:r>
            <a:r>
              <a:rPr lang="en-US"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nhau 		D</a:t>
            </a: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Cho F1 tự thụ phấn</a:t>
            </a:r>
            <a:endParaRPr lang="en-US">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0"/>
              </a:spcAft>
            </a:pPr>
            <a:r>
              <a:rPr lang="en-US"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 4:</a:t>
            </a: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Cặp allele là:</a:t>
            </a:r>
            <a:endParaRPr lang="en-US">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0"/>
              </a:spcAft>
            </a:pP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hai allele giống nhau thuộc cùng một gen trên cặp nhiễm sắc thể tương đồng ở sinh vật lưỡng bội.</a:t>
            </a:r>
            <a:endParaRPr lang="en-US">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0"/>
              </a:spcAft>
            </a:pP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B. hai allele giống nhau hay khác nhau thuộc cùng một gen trên cặp NST tương đồng ở sinh vật lưỡng bội.</a:t>
            </a:r>
            <a:endParaRPr lang="en-US">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0"/>
              </a:spcAft>
            </a:pP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C. hai gen khác nhau cùng nằm trên cặp nhiễm sắc thể tương đồng ở sinh vật lưỡng bội.	</a:t>
            </a:r>
            <a:endParaRPr lang="en-US"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0"/>
              </a:spcAft>
            </a:pPr>
            <a:r>
              <a:rPr lang="en-US"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a:t>
            </a: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 hai allele khác nhau thuộc cùng một gen trên cặp nhiễm sắc thể tương đồng ở sinh vật lưỡng bội.</a:t>
            </a:r>
            <a:endParaRPr lang="en-US">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0"/>
              </a:spcAft>
            </a:pPr>
            <a:r>
              <a:rPr lang="en-US"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 5:</a:t>
            </a: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 Kiểu gene là tổ hợp gồm toàn bộ các gene</a:t>
            </a:r>
            <a:endParaRPr lang="en-US">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0"/>
              </a:spcAft>
            </a:pP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trên nhiễm sắc thể thường của tế bào			B. trên nhiễm sắc thể giới tính trong tế bào</a:t>
            </a:r>
            <a:endParaRPr lang="en-US">
              <a:latin typeface="Times New Roman" panose="02020603050405020304" pitchFamily="18" charset="0"/>
              <a:ea typeface="Calibri" panose="020F0502020204030204" pitchFamily="34" charset="0"/>
              <a:cs typeface="Times New Roman" panose="02020603050405020304" pitchFamily="18" charset="0"/>
            </a:endParaRPr>
          </a:p>
          <a:p>
            <a:r>
              <a:rPr lang="en-US">
                <a:solidFill>
                  <a:srgbClr val="000000"/>
                </a:solidFill>
                <a:latin typeface="Times New Roman" panose="02020603050405020304" pitchFamily="18" charset="0"/>
                <a:ea typeface="Calibri" panose="020F0502020204030204" pitchFamily="34" charset="0"/>
              </a:rPr>
              <a:t>C. trên nhiễm sắc thể của tế bào sinh dưỡng		D. trong tế bào của cơ thể sinh vật</a:t>
            </a:r>
            <a:endParaRPr lang="en-US"/>
          </a:p>
        </p:txBody>
      </p:sp>
      <p:sp>
        <p:nvSpPr>
          <p:cNvPr id="8" name="Rectangle 7"/>
          <p:cNvSpPr/>
          <p:nvPr/>
        </p:nvSpPr>
        <p:spPr>
          <a:xfrm>
            <a:off x="9741090" y="1888127"/>
            <a:ext cx="8458200" cy="7682103"/>
          </a:xfrm>
          <a:prstGeom prst="rect">
            <a:avLst/>
          </a:prstGeom>
        </p:spPr>
        <p:txBody>
          <a:bodyPr wrap="square">
            <a:spAutoFit/>
          </a:bodyPr>
          <a:lstStyle/>
          <a:p>
            <a:pPr algn="just">
              <a:lnSpc>
                <a:spcPct val="120000"/>
              </a:lnSpc>
              <a:spcAft>
                <a:spcPts val="0"/>
              </a:spcAft>
            </a:pPr>
            <a:r>
              <a:rPr lang="en-US"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 6:</a:t>
            </a: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 Điều kiện cơ bản đảm bảo cho sự di truyền độc lập các cặp tính trạng là:</a:t>
            </a:r>
            <a:endParaRPr lang="en-US">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20000"/>
              </a:lnSpc>
              <a:spcAft>
                <a:spcPts val="0"/>
              </a:spcAft>
              <a:buAutoNum type="alphaUcPeriod"/>
            </a:pPr>
            <a:r>
              <a:rPr lang="en-US"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 </a:t>
            </a: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gene không có hoà lẫn vào nhau	</a:t>
            </a:r>
            <a:endParaRPr lang="en-US"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20000"/>
              </a:lnSpc>
              <a:spcAft>
                <a:spcPts val="0"/>
              </a:spcAft>
              <a:buAutoNum type="alphaUcPeriod"/>
            </a:pPr>
            <a:r>
              <a:rPr lang="en-US"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a:t>
            </a: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 mỗi gene phải nằm trên mỗi NST khác nhau</a:t>
            </a:r>
            <a:endParaRPr lang="en-US">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0"/>
              </a:spcAft>
            </a:pP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C. số lượng cá thể nghiên cứu phải lớn	</a:t>
            </a:r>
            <a:endParaRPr lang="en-US"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0"/>
              </a:spcAft>
            </a:pPr>
            <a:r>
              <a:rPr lang="en-US"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a:t>
            </a: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 gene trội phải lấn át hoàn toàn gene lặn</a:t>
            </a:r>
            <a:endParaRPr lang="en-US">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0"/>
              </a:spcAft>
            </a:pPr>
            <a:r>
              <a:rPr lang="en-US"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 7:</a:t>
            </a: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 Ở đậu Hà Lan, gen A: thân cao, alen a: thân thấp; gen B: hoa đỏ, alen b: hoa trắng nằm trên 2 cặp NST tương</a:t>
            </a:r>
            <a:r>
              <a:rPr lang="en-US"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đồng. Cho đậu thân cao, hoa đỏ dị hợp về 2 cặp gen tự thụ phấn được F1. Nếu không có đột biến, tính theo lí thuyết, trong số cây thân cao, hoa trắng F1 thì số cây thân cao, hoa trắng đồng hợp chiếm tỉ lệ:</a:t>
            </a:r>
            <a:endParaRPr lang="en-US">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0"/>
              </a:spcAft>
            </a:pP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1/8		</a:t>
            </a:r>
            <a:r>
              <a:rPr lang="en-US"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a:t>
            </a: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 3/16			C. 1/3	</a:t>
            </a:r>
            <a:r>
              <a:rPr lang="en-US"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a:t>
            </a: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 2/3</a:t>
            </a:r>
            <a:endParaRPr lang="en-US">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0"/>
              </a:spcAft>
            </a:pPr>
            <a:r>
              <a:rPr lang="en-US"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 8:</a:t>
            </a: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 Ở đậu Hà Lan, gen A: thân cao, alen a: thân thấp; gen B: hoa đỏ, alen b: hoa trắng nằm trên 2 cặp NST tương</a:t>
            </a:r>
            <a:r>
              <a:rPr lang="en-US"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đồng. Cho đậu thân cao, hoa đỏ dị hợp về 2 cặp gen tự thụ phấn được F1. Nếu không có đột biến, tính theo lí thuyết thì xác suất thu được đậu thân cao, hoa đỏ dị hợp về 2 cặp gene ở F1 là bao nhiêu?</a:t>
            </a:r>
            <a:endParaRPr lang="en-US">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0"/>
              </a:spcAft>
            </a:pP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1/4		</a:t>
            </a:r>
            <a:r>
              <a:rPr lang="en-US"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a:t>
            </a: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 9/16			</a:t>
            </a:r>
            <a:r>
              <a:rPr lang="en-US"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 1/16		</a:t>
            </a:r>
            <a:r>
              <a:rPr lang="en-US"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a:t>
            </a: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 3/8</a:t>
            </a:r>
            <a:endParaRPr lang="en-US">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0"/>
              </a:spcAft>
            </a:pPr>
            <a:r>
              <a:rPr lang="en-US"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 9:</a:t>
            </a: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 Ở đậu Hà Lan, gen A: thân cao, alen a: thân thấp; gen B: hoa đỏ, alen b: hoa trắng nằm trên 2 cặp NST tương</a:t>
            </a:r>
            <a:r>
              <a:rPr lang="en-US"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đồng. Cho đậu thân cao, hoa đỏ dị hợp về 2 cặp gen tự thụ phấn được F1. Nếu không có đột biến, tính theo lí thuyết trong số cây thân cao, hoa đỏ F1 thì số cây thân cao, hoa đỏ thuần chủng chiếm tỉ lệ:</a:t>
            </a:r>
            <a:endParaRPr lang="en-US">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0"/>
              </a:spcAft>
            </a:pP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1/16		</a:t>
            </a:r>
            <a:r>
              <a:rPr lang="en-US"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a:t>
            </a: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 1/9			</a:t>
            </a:r>
            <a:r>
              <a:rPr lang="en-US"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 1/4		</a:t>
            </a:r>
            <a:r>
              <a:rPr lang="en-US"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a:t>
            </a: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 9/16</a:t>
            </a:r>
            <a:endParaRPr lang="en-US">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0"/>
              </a:spcAft>
            </a:pPr>
            <a:r>
              <a:rPr lang="en-US"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 10:</a:t>
            </a: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Phép lai P: AaBbDd x AaBbDd tạo bao nhiêu dòng thuần về 2 gen trội ở thế hệ sau?</a:t>
            </a:r>
            <a:endParaRPr lang="en-US">
              <a:latin typeface="Times New Roman" panose="02020603050405020304" pitchFamily="18" charset="0"/>
              <a:ea typeface="Calibri" panose="020F0502020204030204" pitchFamily="34" charset="0"/>
              <a:cs typeface="Times New Roman" panose="02020603050405020304" pitchFamily="18" charset="0"/>
            </a:endParaRPr>
          </a:p>
          <a:p>
            <a:r>
              <a:rPr lang="en-US">
                <a:solidFill>
                  <a:srgbClr val="000000"/>
                </a:solidFill>
                <a:latin typeface="Times New Roman" panose="02020603050405020304" pitchFamily="18" charset="0"/>
                <a:ea typeface="Calibri" panose="020F0502020204030204" pitchFamily="34" charset="0"/>
              </a:rPr>
              <a:t>A. 4		</a:t>
            </a:r>
            <a:r>
              <a:rPr lang="en-US" smtClean="0">
                <a:solidFill>
                  <a:srgbClr val="000000"/>
                </a:solidFill>
                <a:latin typeface="Times New Roman" panose="02020603050405020304" pitchFamily="18" charset="0"/>
                <a:ea typeface="Calibri" panose="020F0502020204030204" pitchFamily="34" charset="0"/>
              </a:rPr>
              <a:t>B</a:t>
            </a:r>
            <a:r>
              <a:rPr lang="en-US">
                <a:solidFill>
                  <a:srgbClr val="000000"/>
                </a:solidFill>
                <a:latin typeface="Times New Roman" panose="02020603050405020304" pitchFamily="18" charset="0"/>
                <a:ea typeface="Calibri" panose="020F0502020204030204" pitchFamily="34" charset="0"/>
              </a:rPr>
              <a:t>. 3			</a:t>
            </a:r>
            <a:r>
              <a:rPr lang="en-US" smtClean="0">
                <a:solidFill>
                  <a:srgbClr val="000000"/>
                </a:solidFill>
                <a:latin typeface="Times New Roman" panose="02020603050405020304" pitchFamily="18" charset="0"/>
                <a:ea typeface="Calibri" panose="020F0502020204030204" pitchFamily="34" charset="0"/>
              </a:rPr>
              <a:t>C</a:t>
            </a:r>
            <a:r>
              <a:rPr lang="en-US">
                <a:solidFill>
                  <a:srgbClr val="000000"/>
                </a:solidFill>
                <a:latin typeface="Times New Roman" panose="02020603050405020304" pitchFamily="18" charset="0"/>
                <a:ea typeface="Calibri" panose="020F0502020204030204" pitchFamily="34" charset="0"/>
              </a:rPr>
              <a:t>. 1		</a:t>
            </a:r>
            <a:r>
              <a:rPr lang="en-US" smtClean="0">
                <a:solidFill>
                  <a:srgbClr val="000000"/>
                </a:solidFill>
                <a:latin typeface="Times New Roman" panose="02020603050405020304" pitchFamily="18" charset="0"/>
                <a:ea typeface="Calibri" panose="020F0502020204030204" pitchFamily="34" charset="0"/>
              </a:rPr>
              <a:t>D</a:t>
            </a:r>
            <a:r>
              <a:rPr lang="en-US">
                <a:solidFill>
                  <a:srgbClr val="000000"/>
                </a:solidFill>
                <a:latin typeface="Times New Roman" panose="02020603050405020304" pitchFamily="18" charset="0"/>
                <a:ea typeface="Calibri" panose="020F0502020204030204" pitchFamily="34" charset="0"/>
              </a:rPr>
              <a:t>. 2</a:t>
            </a:r>
            <a:endParaRPr lang="en-US"/>
          </a:p>
        </p:txBody>
      </p:sp>
      <p:cxnSp>
        <p:nvCxnSpPr>
          <p:cNvPr id="16" name="Straight Connector 15"/>
          <p:cNvCxnSpPr/>
          <p:nvPr/>
        </p:nvCxnSpPr>
        <p:spPr>
          <a:xfrm>
            <a:off x="9647829" y="1888127"/>
            <a:ext cx="139890" cy="8154448"/>
          </a:xfrm>
          <a:prstGeom prst="line">
            <a:avLst/>
          </a:prstGeom>
        </p:spPr>
        <p:style>
          <a:lnRef idx="2">
            <a:schemeClr val="accent2"/>
          </a:lnRef>
          <a:fillRef idx="0">
            <a:schemeClr val="accent2"/>
          </a:fillRef>
          <a:effectRef idx="1">
            <a:schemeClr val="accent2"/>
          </a:effectRef>
          <a:fontRef idx="minor">
            <a:schemeClr val="tx1"/>
          </a:fontRef>
        </p:style>
      </p:cxnSp>
      <p:sp>
        <p:nvSpPr>
          <p:cNvPr id="2" name="Oval 1"/>
          <p:cNvSpPr/>
          <p:nvPr/>
        </p:nvSpPr>
        <p:spPr>
          <a:xfrm>
            <a:off x="3657600" y="3695700"/>
            <a:ext cx="609600" cy="4572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4991100"/>
            <a:ext cx="609600" cy="4572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18281" y="6286500"/>
            <a:ext cx="609600" cy="4572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0" y="7707337"/>
            <a:ext cx="609600" cy="4572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486400" y="9585375"/>
            <a:ext cx="609600" cy="4572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9542061" y="2521132"/>
            <a:ext cx="609600" cy="4572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4249400" y="4837919"/>
            <a:ext cx="609600" cy="4572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9693322" y="6515100"/>
            <a:ext cx="609600" cy="4572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11374840" y="8164537"/>
            <a:ext cx="609600" cy="4572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1374840" y="9128175"/>
            <a:ext cx="609600" cy="4572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9322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ppt_x"/>
                                          </p:val>
                                        </p:tav>
                                        <p:tav tm="100000">
                                          <p:val>
                                            <p:strVal val="#ppt_x"/>
                                          </p:val>
                                        </p:tav>
                                      </p:tavLst>
                                    </p:anim>
                                    <p:anim calcmode="lin" valueType="num">
                                      <p:cBhvr additive="base">
                                        <p:cTn id="4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additive="base">
                                        <p:cTn id="49" dur="500" fill="hold"/>
                                        <p:tgtEl>
                                          <p:spTgt spid="21"/>
                                        </p:tgtEl>
                                        <p:attrNameLst>
                                          <p:attrName>ppt_x</p:attrName>
                                        </p:attrNameLst>
                                      </p:cBhvr>
                                      <p:tavLst>
                                        <p:tav tm="0">
                                          <p:val>
                                            <p:strVal val="#ppt_x"/>
                                          </p:val>
                                        </p:tav>
                                        <p:tav tm="100000">
                                          <p:val>
                                            <p:strVal val="#ppt_x"/>
                                          </p:val>
                                        </p:tav>
                                      </p:tavLst>
                                    </p:anim>
                                    <p:anim calcmode="lin" valueType="num">
                                      <p:cBhvr additive="base">
                                        <p:cTn id="5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500" fill="hold"/>
                                        <p:tgtEl>
                                          <p:spTgt spid="22"/>
                                        </p:tgtEl>
                                        <p:attrNameLst>
                                          <p:attrName>ppt_x</p:attrName>
                                        </p:attrNameLst>
                                      </p:cBhvr>
                                      <p:tavLst>
                                        <p:tav tm="0">
                                          <p:val>
                                            <p:strVal val="#ppt_x"/>
                                          </p:val>
                                        </p:tav>
                                        <p:tav tm="100000">
                                          <p:val>
                                            <p:strVal val="#ppt_x"/>
                                          </p:val>
                                        </p:tav>
                                      </p:tavLst>
                                    </p:anim>
                                    <p:anim calcmode="lin" valueType="num">
                                      <p:cBhvr additive="base">
                                        <p:cTn id="5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additive="base">
                                        <p:cTn id="61" dur="500" fill="hold"/>
                                        <p:tgtEl>
                                          <p:spTgt spid="23"/>
                                        </p:tgtEl>
                                        <p:attrNameLst>
                                          <p:attrName>ppt_x</p:attrName>
                                        </p:attrNameLst>
                                      </p:cBhvr>
                                      <p:tavLst>
                                        <p:tav tm="0">
                                          <p:val>
                                            <p:strVal val="#ppt_x"/>
                                          </p:val>
                                        </p:tav>
                                        <p:tav tm="100000">
                                          <p:val>
                                            <p:strVal val="#ppt_x"/>
                                          </p:val>
                                        </p:tav>
                                      </p:tavLst>
                                    </p:anim>
                                    <p:anim calcmode="lin" valueType="num">
                                      <p:cBhvr additive="base">
                                        <p:cTn id="6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5" grpId="0" animBg="1"/>
      <p:bldP spid="17" grpId="0" animBg="1"/>
      <p:bldP spid="18" grpId="0" animBg="1"/>
      <p:bldP spid="19" grpId="0" animBg="1"/>
      <p:bldP spid="20" grpId="0" animBg="1"/>
      <p:bldP spid="21" grpId="0" animBg="1"/>
      <p:bldP spid="22" grpId="0" animBg="1"/>
      <p:bldP spid="2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1"/>
          <p:cNvSpPr/>
          <p:nvPr/>
        </p:nvSpPr>
        <p:spPr>
          <a:xfrm>
            <a:off x="-724783" y="571500"/>
            <a:ext cx="8319709" cy="152308"/>
          </a:xfrm>
          <a:custGeom>
            <a:avLst/>
            <a:gdLst/>
            <a:ahLst/>
            <a:cxnLst/>
            <a:rect l="l" t="t" r="r" b="b"/>
            <a:pathLst>
              <a:path w="6980776" h="152308">
                <a:moveTo>
                  <a:pt x="0" y="0"/>
                </a:moveTo>
                <a:lnTo>
                  <a:pt x="6980776" y="0"/>
                </a:lnTo>
                <a:lnTo>
                  <a:pt x="6980776" y="152308"/>
                </a:lnTo>
                <a:lnTo>
                  <a:pt x="0" y="15230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2" name="Freeform 12"/>
          <p:cNvSpPr/>
          <p:nvPr/>
        </p:nvSpPr>
        <p:spPr>
          <a:xfrm>
            <a:off x="10896600" y="571500"/>
            <a:ext cx="8319692" cy="152308"/>
          </a:xfrm>
          <a:custGeom>
            <a:avLst/>
            <a:gdLst/>
            <a:ahLst/>
            <a:cxnLst/>
            <a:rect l="l" t="t" r="r" b="b"/>
            <a:pathLst>
              <a:path w="6980776" h="152308">
                <a:moveTo>
                  <a:pt x="0" y="0"/>
                </a:moveTo>
                <a:lnTo>
                  <a:pt x="6980776" y="0"/>
                </a:lnTo>
                <a:lnTo>
                  <a:pt x="6980776" y="152308"/>
                </a:lnTo>
                <a:lnTo>
                  <a:pt x="0" y="15230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Rectangle 2"/>
          <p:cNvSpPr/>
          <p:nvPr/>
        </p:nvSpPr>
        <p:spPr>
          <a:xfrm>
            <a:off x="7594927" y="185989"/>
            <a:ext cx="3301673" cy="923330"/>
          </a:xfrm>
          <a:prstGeom prst="rect">
            <a:avLst/>
          </a:prstGeom>
          <a:solidFill>
            <a:schemeClr val="accent2">
              <a:lumMod val="20000"/>
              <a:lumOff val="80000"/>
            </a:schemeClr>
          </a:solidFill>
          <a:ln w="28575">
            <a:solidFill>
              <a:schemeClr val="accent2">
                <a:lumMod val="60000"/>
                <a:lumOff val="40000"/>
              </a:schemeClr>
            </a:solidFill>
          </a:ln>
        </p:spPr>
        <p:txBody>
          <a:bodyPr wrap="none" lIns="91440" tIns="45720" rIns="91440" bIns="45720">
            <a:spAutoFit/>
          </a:bodyPr>
          <a:lstStyle/>
          <a:p>
            <a:pPr algn="ctr"/>
            <a:r>
              <a:rPr lang="en-US" sz="5400" b="1" smtClean="0">
                <a:ln w="9525">
                  <a:solidFill>
                    <a:schemeClr val="bg1"/>
                  </a:solidFill>
                  <a:prstDash val="solid"/>
                </a:ln>
                <a:effectLst>
                  <a:outerShdw blurRad="12700" dist="38100" dir="2700000" algn="tl" rotWithShape="0">
                    <a:schemeClr val="bg1">
                      <a:lumMod val="50000"/>
                    </a:schemeClr>
                  </a:outerShdw>
                </a:effectLst>
              </a:rPr>
              <a:t>LUYỆN TẬP</a:t>
            </a:r>
            <a:endParaRPr lang="en-US" sz="5400" b="1" cap="none" spc="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2" name="Rectangle 1"/>
          <p:cNvSpPr/>
          <p:nvPr/>
        </p:nvSpPr>
        <p:spPr>
          <a:xfrm>
            <a:off x="1130463" y="1520420"/>
            <a:ext cx="15938337" cy="5780044"/>
          </a:xfrm>
          <a:prstGeom prst="rect">
            <a:avLst/>
          </a:prstGeom>
        </p:spPr>
        <p:txBody>
          <a:bodyPr wrap="square">
            <a:spAutoFit/>
          </a:bodyPr>
          <a:lstStyle/>
          <a:p>
            <a:pPr algn="just">
              <a:lnSpc>
                <a:spcPct val="120000"/>
              </a:lnSpc>
              <a:spcAft>
                <a:spcPts val="0"/>
              </a:spcAft>
            </a:pPr>
            <a:r>
              <a:rPr lang="en-US" sz="24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Phần II:</a:t>
            </a:r>
            <a:r>
              <a:rPr 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24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 trắc nghiệm đúng sai</a:t>
            </a:r>
            <a:r>
              <a:rPr 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HS trả lời. Trong mỗi ý </a:t>
            </a:r>
            <a:r>
              <a:rPr lang="fr-FR" sz="24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b), c), d), e)..</a:t>
            </a:r>
            <a:r>
              <a:rPr 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ở mỗi câu, thí sinh chọn đúng hoặc sai.</a:t>
            </a:r>
            <a:endParaRPr lang="en-US"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0"/>
              </a:spcAft>
            </a:pPr>
            <a:r>
              <a:rPr 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Màu sắc lông thỏ do một gen có 4 alen A1, A2, A3, A4 nằm trên nhiễm sắc thể thường quy định. Trong đó A1 quy định màu lông xám, A 2 quy định lông sọc, A3 quy định lông màu vàng, A4 quy định lông màu trắng. Thực hiện các phép lai thu được kết quả như sau: </a:t>
            </a:r>
            <a:endParaRPr lang="en-US"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0"/>
              </a:spcAft>
            </a:pPr>
            <a:r>
              <a:rPr 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Phép lai 1: Thỏ lông sọc lai với thỏ lông vàng, thu được F1 có kiểu hình phân li theo tỉ lệ 25% thỏ lông xám nhạt : 25% thỏ lông sọc : 25% thỏ lông vàng : 25% thỏ lông trắng. </a:t>
            </a:r>
            <a:endParaRPr lang="en-US"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0"/>
              </a:spcAft>
            </a:pPr>
            <a:r>
              <a:rPr 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Phép lai 2: Thỏ lông sọc lai với thỏ lông xám, thu được F1 có kiểu hình phân li theo tỉ lệ 50% thỏ lông xám : 25% thỏ lông sọc : 25% thỏ lông trắng - Phép lai 3: Thỏ lông xám lai với thỏ lông vàng, thu được F1 có kiểu hình phân li theo tỉ lệ 50% thỏ lông xám : 50% thỏ lông vàng. Cho biết không xảy ra đột biến. Theo lí thuyết, có bao nhiêu phát biểu sau đây đúng? </a:t>
            </a:r>
            <a:endParaRPr lang="en-US"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0"/>
              </a:spcAft>
            </a:pPr>
            <a:r>
              <a:rPr 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Thứ tự quan hệ trội lặn là xám trội hoàn toàn so với sọc, sọc trội hoàn toàn so vàng, vàng trội hoàn toàn so trắng. </a:t>
            </a:r>
            <a:endParaRPr lang="en-US"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0"/>
              </a:spcAft>
            </a:pPr>
            <a:r>
              <a:rPr 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 Kiểu hình lông xám được quy định bởi nhiều kiểu gen nhất. </a:t>
            </a:r>
            <a:endParaRPr lang="en-US"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0"/>
              </a:spcAft>
            </a:pPr>
            <a:r>
              <a:rPr 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 Tối đa có 10 kiểu gen quy định màu lông thỏ. </a:t>
            </a:r>
            <a:endParaRPr lang="en-US" sz="2400">
              <a:latin typeface="Times New Roman" panose="02020603050405020304" pitchFamily="18" charset="0"/>
              <a:ea typeface="Calibri" panose="020F0502020204030204" pitchFamily="34" charset="0"/>
              <a:cs typeface="Times New Roman" panose="02020603050405020304" pitchFamily="18" charset="0"/>
            </a:endParaRPr>
          </a:p>
          <a:p>
            <a:r>
              <a:rPr lang="en-US" sz="2400">
                <a:solidFill>
                  <a:srgbClr val="000000"/>
                </a:solidFill>
                <a:latin typeface="Times New Roman" panose="02020603050405020304" pitchFamily="18" charset="0"/>
                <a:ea typeface="Calibri" panose="020F0502020204030204" pitchFamily="34" charset="0"/>
              </a:rPr>
              <a:t>d) Có 2 kiểu gen quy định lông xám nhạt</a:t>
            </a:r>
            <a:endParaRPr lang="en-US" sz="2400"/>
          </a:p>
        </p:txBody>
      </p:sp>
      <p:sp>
        <p:nvSpPr>
          <p:cNvPr id="4" name="Rectangle 3"/>
          <p:cNvSpPr/>
          <p:nvPr/>
        </p:nvSpPr>
        <p:spPr>
          <a:xfrm>
            <a:off x="1130463" y="7441512"/>
            <a:ext cx="15938337" cy="1717393"/>
          </a:xfrm>
          <a:prstGeom prst="rect">
            <a:avLst/>
          </a:prstGeom>
        </p:spPr>
        <p:txBody>
          <a:bodyPr wrap="square">
            <a:spAutoFit/>
          </a:bodyPr>
          <a:lstStyle/>
          <a:p>
            <a:pPr algn="just">
              <a:lnSpc>
                <a:spcPct val="120000"/>
              </a:lnSpc>
              <a:spcAft>
                <a:spcPts val="0"/>
              </a:spcAft>
            </a:pPr>
            <a:r>
              <a:rPr lang="en-US" sz="24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Phần III:</a:t>
            </a:r>
            <a:r>
              <a:rPr 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24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 trắc nghiệm trả lời ngắn</a:t>
            </a:r>
            <a:endParaRPr lang="en-US" sz="2400">
              <a:latin typeface="Times New Roman" panose="02020603050405020304" pitchFamily="18" charset="0"/>
              <a:ea typeface="Calibri" panose="020F0502020204030204" pitchFamily="34" charset="0"/>
              <a:cs typeface="Times New Roman" panose="02020603050405020304" pitchFamily="18" charset="0"/>
            </a:endParaRPr>
          </a:p>
          <a:p>
            <a:pPr>
              <a:lnSpc>
                <a:spcPct val="120000"/>
              </a:lnSpc>
              <a:spcAft>
                <a:spcPts val="0"/>
              </a:spcAft>
            </a:pPr>
            <a:r>
              <a:rPr lang="en-US" sz="24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 1. </a:t>
            </a:r>
            <a:r>
              <a:rPr 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Cơ thể có kiểu gen AaBbddEe qua giảm phân sẽ cho số loại giao tử là bao nhiêu?</a:t>
            </a:r>
            <a:endParaRPr lang="en-US" sz="2400">
              <a:latin typeface="Times New Roman" panose="02020603050405020304" pitchFamily="18" charset="0"/>
              <a:ea typeface="Calibri" panose="020F0502020204030204" pitchFamily="34" charset="0"/>
              <a:cs typeface="Times New Roman" panose="02020603050405020304" pitchFamily="18" charset="0"/>
            </a:endParaRPr>
          </a:p>
          <a:p>
            <a:r>
              <a:rPr lang="en-US" sz="2400" b="1">
                <a:solidFill>
                  <a:srgbClr val="000000"/>
                </a:solidFill>
                <a:latin typeface="Times New Roman" panose="02020603050405020304" pitchFamily="18" charset="0"/>
                <a:ea typeface="Calibri" panose="020F0502020204030204" pitchFamily="34" charset="0"/>
              </a:rPr>
              <a:t>Câu 2. </a:t>
            </a:r>
            <a:r>
              <a:rPr lang="en-US" sz="2400">
                <a:solidFill>
                  <a:srgbClr val="000000"/>
                </a:solidFill>
                <a:latin typeface="Times New Roman" panose="02020603050405020304" pitchFamily="18" charset="0"/>
                <a:ea typeface="Calibri" panose="020F0502020204030204" pitchFamily="34" charset="0"/>
              </a:rPr>
              <a:t>Cho cây có kiểu gen AaBbDd tự thụ phấn qua nhiều thế hệ. Nếu các cặp gen này nằm trên các cặp NST khác nhau thì số dòng thuần tối đa về cả 3 cặp gene có thể được tạo ra là bao nhiêu?</a:t>
            </a:r>
            <a:endParaRPr lang="en-US" sz="2400"/>
          </a:p>
        </p:txBody>
      </p:sp>
      <p:sp>
        <p:nvSpPr>
          <p:cNvPr id="7" name="Rectangle 6"/>
          <p:cNvSpPr/>
          <p:nvPr/>
        </p:nvSpPr>
        <p:spPr>
          <a:xfrm>
            <a:off x="15240000" y="5372100"/>
            <a:ext cx="787477" cy="830997"/>
          </a:xfrm>
          <a:prstGeom prst="rect">
            <a:avLst/>
          </a:prstGeom>
        </p:spPr>
        <p:txBody>
          <a:bodyPr wrap="square">
            <a:spAutoFit/>
          </a:bodyPr>
          <a:lstStyle/>
          <a:p>
            <a:r>
              <a:rPr lang="en-US" sz="4800" b="1">
                <a:solidFill>
                  <a:srgbClr val="FF0000"/>
                </a:solidFill>
              </a:rPr>
              <a:t>X</a:t>
            </a:r>
          </a:p>
        </p:txBody>
      </p:sp>
      <p:sp>
        <p:nvSpPr>
          <p:cNvPr id="10" name="Rectangle 9"/>
          <p:cNvSpPr/>
          <p:nvPr/>
        </p:nvSpPr>
        <p:spPr>
          <a:xfrm>
            <a:off x="6248400" y="6591749"/>
            <a:ext cx="787477" cy="830997"/>
          </a:xfrm>
          <a:prstGeom prst="rect">
            <a:avLst/>
          </a:prstGeom>
        </p:spPr>
        <p:txBody>
          <a:bodyPr wrap="square">
            <a:spAutoFit/>
          </a:bodyPr>
          <a:lstStyle/>
          <a:p>
            <a:r>
              <a:rPr lang="en-US" sz="4800" b="1">
                <a:solidFill>
                  <a:srgbClr val="FF0000"/>
                </a:solidFill>
              </a:rPr>
              <a:t>X</a:t>
            </a:r>
          </a:p>
        </p:txBody>
      </p:sp>
      <p:sp>
        <p:nvSpPr>
          <p:cNvPr id="13" name="Rectangle 12"/>
          <p:cNvSpPr/>
          <p:nvPr/>
        </p:nvSpPr>
        <p:spPr>
          <a:xfrm>
            <a:off x="8852024" y="5787598"/>
            <a:ext cx="787477" cy="830997"/>
          </a:xfrm>
          <a:prstGeom prst="rect">
            <a:avLst/>
          </a:prstGeom>
        </p:spPr>
        <p:txBody>
          <a:bodyPr wrap="square">
            <a:spAutoFit/>
          </a:bodyPr>
          <a:lstStyle/>
          <a:p>
            <a:r>
              <a:rPr lang="en-US" sz="4800" b="1" smtClean="0">
                <a:solidFill>
                  <a:srgbClr val="00B050"/>
                </a:solidFill>
              </a:rPr>
              <a:t>V</a:t>
            </a:r>
            <a:endParaRPr lang="en-US" sz="4800" b="1">
              <a:solidFill>
                <a:srgbClr val="00B050"/>
              </a:solidFill>
            </a:endParaRPr>
          </a:p>
        </p:txBody>
      </p:sp>
      <p:sp>
        <p:nvSpPr>
          <p:cNvPr id="14" name="Rectangle 13"/>
          <p:cNvSpPr/>
          <p:nvPr/>
        </p:nvSpPr>
        <p:spPr>
          <a:xfrm>
            <a:off x="6986943" y="6203096"/>
            <a:ext cx="787477" cy="830997"/>
          </a:xfrm>
          <a:prstGeom prst="rect">
            <a:avLst/>
          </a:prstGeom>
        </p:spPr>
        <p:txBody>
          <a:bodyPr wrap="square">
            <a:spAutoFit/>
          </a:bodyPr>
          <a:lstStyle/>
          <a:p>
            <a:r>
              <a:rPr lang="en-US" sz="4800" b="1" smtClean="0">
                <a:solidFill>
                  <a:srgbClr val="00B050"/>
                </a:solidFill>
              </a:rPr>
              <a:t>V</a:t>
            </a:r>
            <a:endParaRPr lang="en-US" sz="4800" b="1">
              <a:solidFill>
                <a:srgbClr val="00B050"/>
              </a:solidFill>
            </a:endParaRPr>
          </a:p>
        </p:txBody>
      </p:sp>
    </p:spTree>
    <p:extLst>
      <p:ext uri="{BB962C8B-B14F-4D97-AF65-F5344CB8AC3E}">
        <p14:creationId xmlns:p14="http://schemas.microsoft.com/office/powerpoint/2010/main" val="28018451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1"/>
          <p:cNvSpPr/>
          <p:nvPr/>
        </p:nvSpPr>
        <p:spPr>
          <a:xfrm>
            <a:off x="-724783" y="571500"/>
            <a:ext cx="8319709" cy="152308"/>
          </a:xfrm>
          <a:custGeom>
            <a:avLst/>
            <a:gdLst/>
            <a:ahLst/>
            <a:cxnLst/>
            <a:rect l="l" t="t" r="r" b="b"/>
            <a:pathLst>
              <a:path w="6980776" h="152308">
                <a:moveTo>
                  <a:pt x="0" y="0"/>
                </a:moveTo>
                <a:lnTo>
                  <a:pt x="6980776" y="0"/>
                </a:lnTo>
                <a:lnTo>
                  <a:pt x="6980776" y="152308"/>
                </a:lnTo>
                <a:lnTo>
                  <a:pt x="0" y="15230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2" name="Freeform 12"/>
          <p:cNvSpPr/>
          <p:nvPr/>
        </p:nvSpPr>
        <p:spPr>
          <a:xfrm>
            <a:off x="10896600" y="571500"/>
            <a:ext cx="8319692" cy="152308"/>
          </a:xfrm>
          <a:custGeom>
            <a:avLst/>
            <a:gdLst/>
            <a:ahLst/>
            <a:cxnLst/>
            <a:rect l="l" t="t" r="r" b="b"/>
            <a:pathLst>
              <a:path w="6980776" h="152308">
                <a:moveTo>
                  <a:pt x="0" y="0"/>
                </a:moveTo>
                <a:lnTo>
                  <a:pt x="6980776" y="0"/>
                </a:lnTo>
                <a:lnTo>
                  <a:pt x="6980776" y="152308"/>
                </a:lnTo>
                <a:lnTo>
                  <a:pt x="0" y="15230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Rectangle 2"/>
          <p:cNvSpPr/>
          <p:nvPr/>
        </p:nvSpPr>
        <p:spPr>
          <a:xfrm>
            <a:off x="7557644" y="185989"/>
            <a:ext cx="3376245" cy="923330"/>
          </a:xfrm>
          <a:prstGeom prst="rect">
            <a:avLst/>
          </a:prstGeom>
          <a:solidFill>
            <a:schemeClr val="accent2">
              <a:lumMod val="20000"/>
              <a:lumOff val="80000"/>
            </a:schemeClr>
          </a:solidFill>
          <a:ln w="28575">
            <a:solidFill>
              <a:schemeClr val="accent2">
                <a:lumMod val="60000"/>
                <a:lumOff val="40000"/>
              </a:schemeClr>
            </a:solidFill>
          </a:ln>
        </p:spPr>
        <p:txBody>
          <a:bodyPr wrap="none" lIns="91440" tIns="45720" rIns="91440" bIns="45720">
            <a:spAutoFit/>
          </a:bodyPr>
          <a:lstStyle/>
          <a:p>
            <a:pPr algn="ctr"/>
            <a:r>
              <a:rPr lang="en-US" sz="5400" b="1" smtClean="0">
                <a:ln w="9525">
                  <a:solidFill>
                    <a:schemeClr val="bg1"/>
                  </a:solidFill>
                  <a:prstDash val="solid"/>
                </a:ln>
                <a:effectLst>
                  <a:outerShdw blurRad="12700" dist="38100" dir="2700000" algn="tl" rotWithShape="0">
                    <a:schemeClr val="bg1">
                      <a:lumMod val="50000"/>
                    </a:schemeClr>
                  </a:outerShdw>
                </a:effectLst>
              </a:rPr>
              <a:t>VẬN DỤNG</a:t>
            </a:r>
            <a:endParaRPr lang="en-US" sz="5400" b="1" cap="none" spc="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2" name="Rectangle 1"/>
          <p:cNvSpPr/>
          <p:nvPr/>
        </p:nvSpPr>
        <p:spPr>
          <a:xfrm>
            <a:off x="914400" y="1943100"/>
            <a:ext cx="16459200" cy="3440942"/>
          </a:xfrm>
          <a:prstGeom prst="rect">
            <a:avLst/>
          </a:prstGeom>
        </p:spPr>
        <p:txBody>
          <a:bodyPr wrap="square">
            <a:spAutoFit/>
          </a:bodyPr>
          <a:lstStyle/>
          <a:p>
            <a:pPr algn="just">
              <a:lnSpc>
                <a:spcPct val="120000"/>
              </a:lnSpc>
              <a:spcAft>
                <a:spcPts val="0"/>
              </a:spcAft>
            </a:pPr>
            <a:r>
              <a:rPr lang="en-US" sz="3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 1. </a:t>
            </a:r>
            <a:r>
              <a:rPr 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Khi lai cây hoa mõm chó (</a:t>
            </a:r>
            <a:r>
              <a:rPr lang="en-US" sz="32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Antirrhinum majus</a:t>
            </a:r>
            <a:r>
              <a:rPr 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L.) thuần chủng màu đỏ với cây hoa trắng thuần chủng thu được đời F, đều có hoa màu hồng. Kết quả này có ủng hộ thuyết di truyền pha trộn không? Sử dụng phép lai nào có thể bác bỏ được thuyết di truyền pha trộn trong trường hợp này?</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0"/>
              </a:spcAft>
            </a:pPr>
            <a:r>
              <a:rPr lang="en-US" sz="3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 2. </a:t>
            </a:r>
            <a:r>
              <a:rPr 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Nêu một số ứng dụng thực tiễn của quy luật Mendel.</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r>
              <a:rPr lang="en-US" sz="3200" b="1">
                <a:solidFill>
                  <a:srgbClr val="000000"/>
                </a:solidFill>
                <a:latin typeface="Times New Roman" panose="02020603050405020304" pitchFamily="18" charset="0"/>
                <a:ea typeface="Calibri" panose="020F0502020204030204" pitchFamily="34" charset="0"/>
              </a:rPr>
              <a:t>Câu 3. </a:t>
            </a:r>
            <a:r>
              <a:rPr lang="en-US" sz="3200">
                <a:solidFill>
                  <a:srgbClr val="000000"/>
                </a:solidFill>
                <a:latin typeface="Times New Roman" panose="02020603050405020304" pitchFamily="18" charset="0"/>
                <a:ea typeface="Calibri" panose="020F0502020204030204" pitchFamily="34" charset="0"/>
              </a:rPr>
              <a:t>Làm thế nào người ta có thể khẳng định được một cây hoặc một con vật có kiểu hình trội là thuần chủng?</a:t>
            </a:r>
            <a:endParaRPr lang="en-US" sz="3200"/>
          </a:p>
        </p:txBody>
      </p:sp>
    </p:spTree>
    <p:extLst>
      <p:ext uri="{BB962C8B-B14F-4D97-AF65-F5344CB8AC3E}">
        <p14:creationId xmlns:p14="http://schemas.microsoft.com/office/powerpoint/2010/main" val="4013987663"/>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8E9E6"/>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8145763" y="4701871"/>
            <a:ext cx="19072892" cy="152308"/>
            <a:chOff x="0" y="0"/>
            <a:chExt cx="25430523" cy="203077"/>
          </a:xfrm>
        </p:grpSpPr>
        <p:sp>
          <p:nvSpPr>
            <p:cNvPr id="3" name="Freeform 3"/>
            <p:cNvSpPr/>
            <p:nvPr/>
          </p:nvSpPr>
          <p:spPr>
            <a:xfrm>
              <a:off x="0" y="0"/>
              <a:ext cx="9307701" cy="203077"/>
            </a:xfrm>
            <a:custGeom>
              <a:avLst/>
              <a:gdLst/>
              <a:ahLst/>
              <a:cxnLst/>
              <a:rect l="l" t="t" r="r" b="b"/>
              <a:pathLst>
                <a:path w="9307701" h="203077">
                  <a:moveTo>
                    <a:pt x="0" y="0"/>
                  </a:moveTo>
                  <a:lnTo>
                    <a:pt x="9307701" y="0"/>
                  </a:lnTo>
                  <a:lnTo>
                    <a:pt x="9307701" y="203077"/>
                  </a:lnTo>
                  <a:lnTo>
                    <a:pt x="0" y="2030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6122822" y="0"/>
              <a:ext cx="9307701" cy="203077"/>
            </a:xfrm>
            <a:custGeom>
              <a:avLst/>
              <a:gdLst/>
              <a:ahLst/>
              <a:cxnLst/>
              <a:rect l="l" t="t" r="r" b="b"/>
              <a:pathLst>
                <a:path w="9307701" h="203077">
                  <a:moveTo>
                    <a:pt x="0" y="0"/>
                  </a:moveTo>
                  <a:lnTo>
                    <a:pt x="9307701" y="0"/>
                  </a:lnTo>
                  <a:lnTo>
                    <a:pt x="9307701" y="203077"/>
                  </a:lnTo>
                  <a:lnTo>
                    <a:pt x="0" y="2030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a:off x="8242643" y="0"/>
              <a:ext cx="9307701" cy="203077"/>
            </a:xfrm>
            <a:custGeom>
              <a:avLst/>
              <a:gdLst/>
              <a:ahLst/>
              <a:cxnLst/>
              <a:rect l="l" t="t" r="r" b="b"/>
              <a:pathLst>
                <a:path w="9307701" h="203077">
                  <a:moveTo>
                    <a:pt x="0" y="0"/>
                  </a:moveTo>
                  <a:lnTo>
                    <a:pt x="9307701" y="0"/>
                  </a:lnTo>
                  <a:lnTo>
                    <a:pt x="9307701" y="203077"/>
                  </a:lnTo>
                  <a:lnTo>
                    <a:pt x="0" y="2030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grpSp>
        <p:nvGrpSpPr>
          <p:cNvPr id="6" name="Group 6"/>
          <p:cNvGrpSpPr/>
          <p:nvPr/>
        </p:nvGrpSpPr>
        <p:grpSpPr>
          <a:xfrm rot="-5400000">
            <a:off x="-6438504" y="4701871"/>
            <a:ext cx="19072892" cy="152308"/>
            <a:chOff x="0" y="0"/>
            <a:chExt cx="25430523" cy="203077"/>
          </a:xfrm>
        </p:grpSpPr>
        <p:sp>
          <p:nvSpPr>
            <p:cNvPr id="7" name="Freeform 7"/>
            <p:cNvSpPr/>
            <p:nvPr/>
          </p:nvSpPr>
          <p:spPr>
            <a:xfrm>
              <a:off x="0" y="0"/>
              <a:ext cx="9307701" cy="203077"/>
            </a:xfrm>
            <a:custGeom>
              <a:avLst/>
              <a:gdLst/>
              <a:ahLst/>
              <a:cxnLst/>
              <a:rect l="l" t="t" r="r" b="b"/>
              <a:pathLst>
                <a:path w="9307701" h="203077">
                  <a:moveTo>
                    <a:pt x="0" y="0"/>
                  </a:moveTo>
                  <a:lnTo>
                    <a:pt x="9307701" y="0"/>
                  </a:lnTo>
                  <a:lnTo>
                    <a:pt x="9307701" y="203077"/>
                  </a:lnTo>
                  <a:lnTo>
                    <a:pt x="0" y="2030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8" name="Freeform 8"/>
            <p:cNvSpPr/>
            <p:nvPr/>
          </p:nvSpPr>
          <p:spPr>
            <a:xfrm>
              <a:off x="16122822" y="0"/>
              <a:ext cx="9307701" cy="203077"/>
            </a:xfrm>
            <a:custGeom>
              <a:avLst/>
              <a:gdLst/>
              <a:ahLst/>
              <a:cxnLst/>
              <a:rect l="l" t="t" r="r" b="b"/>
              <a:pathLst>
                <a:path w="9307701" h="203077">
                  <a:moveTo>
                    <a:pt x="0" y="0"/>
                  </a:moveTo>
                  <a:lnTo>
                    <a:pt x="9307701" y="0"/>
                  </a:lnTo>
                  <a:lnTo>
                    <a:pt x="9307701" y="203077"/>
                  </a:lnTo>
                  <a:lnTo>
                    <a:pt x="0" y="2030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9" name="Freeform 9"/>
            <p:cNvSpPr/>
            <p:nvPr/>
          </p:nvSpPr>
          <p:spPr>
            <a:xfrm>
              <a:off x="8242643" y="0"/>
              <a:ext cx="9307701" cy="203077"/>
            </a:xfrm>
            <a:custGeom>
              <a:avLst/>
              <a:gdLst/>
              <a:ahLst/>
              <a:cxnLst/>
              <a:rect l="l" t="t" r="r" b="b"/>
              <a:pathLst>
                <a:path w="9307701" h="203077">
                  <a:moveTo>
                    <a:pt x="0" y="0"/>
                  </a:moveTo>
                  <a:lnTo>
                    <a:pt x="9307701" y="0"/>
                  </a:lnTo>
                  <a:lnTo>
                    <a:pt x="9307701" y="203077"/>
                  </a:lnTo>
                  <a:lnTo>
                    <a:pt x="0" y="2030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grpSp>
        <p:nvGrpSpPr>
          <p:cNvPr id="10" name="Group 10"/>
          <p:cNvGrpSpPr/>
          <p:nvPr/>
        </p:nvGrpSpPr>
        <p:grpSpPr>
          <a:xfrm rot="-5400000">
            <a:off x="-4499734" y="4701871"/>
            <a:ext cx="19072892" cy="152308"/>
            <a:chOff x="0" y="0"/>
            <a:chExt cx="25430523" cy="203077"/>
          </a:xfrm>
        </p:grpSpPr>
        <p:sp>
          <p:nvSpPr>
            <p:cNvPr id="11" name="Freeform 11"/>
            <p:cNvSpPr/>
            <p:nvPr/>
          </p:nvSpPr>
          <p:spPr>
            <a:xfrm>
              <a:off x="0" y="0"/>
              <a:ext cx="9307701" cy="203077"/>
            </a:xfrm>
            <a:custGeom>
              <a:avLst/>
              <a:gdLst/>
              <a:ahLst/>
              <a:cxnLst/>
              <a:rect l="l" t="t" r="r" b="b"/>
              <a:pathLst>
                <a:path w="9307701" h="203077">
                  <a:moveTo>
                    <a:pt x="0" y="0"/>
                  </a:moveTo>
                  <a:lnTo>
                    <a:pt x="9307701" y="0"/>
                  </a:lnTo>
                  <a:lnTo>
                    <a:pt x="9307701" y="203077"/>
                  </a:lnTo>
                  <a:lnTo>
                    <a:pt x="0" y="2030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2" name="Freeform 12"/>
            <p:cNvSpPr/>
            <p:nvPr/>
          </p:nvSpPr>
          <p:spPr>
            <a:xfrm>
              <a:off x="16122822" y="0"/>
              <a:ext cx="9307701" cy="203077"/>
            </a:xfrm>
            <a:custGeom>
              <a:avLst/>
              <a:gdLst/>
              <a:ahLst/>
              <a:cxnLst/>
              <a:rect l="l" t="t" r="r" b="b"/>
              <a:pathLst>
                <a:path w="9307701" h="203077">
                  <a:moveTo>
                    <a:pt x="0" y="0"/>
                  </a:moveTo>
                  <a:lnTo>
                    <a:pt x="9307701" y="0"/>
                  </a:lnTo>
                  <a:lnTo>
                    <a:pt x="9307701" y="203077"/>
                  </a:lnTo>
                  <a:lnTo>
                    <a:pt x="0" y="2030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3" name="Freeform 13"/>
            <p:cNvSpPr/>
            <p:nvPr/>
          </p:nvSpPr>
          <p:spPr>
            <a:xfrm>
              <a:off x="8242643" y="0"/>
              <a:ext cx="9307701" cy="203077"/>
            </a:xfrm>
            <a:custGeom>
              <a:avLst/>
              <a:gdLst/>
              <a:ahLst/>
              <a:cxnLst/>
              <a:rect l="l" t="t" r="r" b="b"/>
              <a:pathLst>
                <a:path w="9307701" h="203077">
                  <a:moveTo>
                    <a:pt x="0" y="0"/>
                  </a:moveTo>
                  <a:lnTo>
                    <a:pt x="9307701" y="0"/>
                  </a:lnTo>
                  <a:lnTo>
                    <a:pt x="9307701" y="203077"/>
                  </a:lnTo>
                  <a:lnTo>
                    <a:pt x="0" y="2030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grpSp>
        <p:nvGrpSpPr>
          <p:cNvPr id="14" name="Group 14"/>
          <p:cNvGrpSpPr/>
          <p:nvPr/>
        </p:nvGrpSpPr>
        <p:grpSpPr>
          <a:xfrm rot="-5400000">
            <a:off x="-2471683" y="4986133"/>
            <a:ext cx="19072892" cy="152308"/>
            <a:chOff x="0" y="0"/>
            <a:chExt cx="25430523" cy="203077"/>
          </a:xfrm>
        </p:grpSpPr>
        <p:sp>
          <p:nvSpPr>
            <p:cNvPr id="15" name="Freeform 15"/>
            <p:cNvSpPr/>
            <p:nvPr/>
          </p:nvSpPr>
          <p:spPr>
            <a:xfrm>
              <a:off x="0" y="0"/>
              <a:ext cx="9307701" cy="203077"/>
            </a:xfrm>
            <a:custGeom>
              <a:avLst/>
              <a:gdLst/>
              <a:ahLst/>
              <a:cxnLst/>
              <a:rect l="l" t="t" r="r" b="b"/>
              <a:pathLst>
                <a:path w="9307701" h="203077">
                  <a:moveTo>
                    <a:pt x="0" y="0"/>
                  </a:moveTo>
                  <a:lnTo>
                    <a:pt x="9307701" y="0"/>
                  </a:lnTo>
                  <a:lnTo>
                    <a:pt x="9307701" y="203077"/>
                  </a:lnTo>
                  <a:lnTo>
                    <a:pt x="0" y="2030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6" name="Freeform 16"/>
            <p:cNvSpPr/>
            <p:nvPr/>
          </p:nvSpPr>
          <p:spPr>
            <a:xfrm>
              <a:off x="16122822" y="0"/>
              <a:ext cx="9307701" cy="203077"/>
            </a:xfrm>
            <a:custGeom>
              <a:avLst/>
              <a:gdLst/>
              <a:ahLst/>
              <a:cxnLst/>
              <a:rect l="l" t="t" r="r" b="b"/>
              <a:pathLst>
                <a:path w="9307701" h="203077">
                  <a:moveTo>
                    <a:pt x="0" y="0"/>
                  </a:moveTo>
                  <a:lnTo>
                    <a:pt x="9307701" y="0"/>
                  </a:lnTo>
                  <a:lnTo>
                    <a:pt x="9307701" y="203077"/>
                  </a:lnTo>
                  <a:lnTo>
                    <a:pt x="0" y="2030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7" name="Freeform 17"/>
            <p:cNvSpPr/>
            <p:nvPr/>
          </p:nvSpPr>
          <p:spPr>
            <a:xfrm>
              <a:off x="8242643" y="0"/>
              <a:ext cx="9307701" cy="203077"/>
            </a:xfrm>
            <a:custGeom>
              <a:avLst/>
              <a:gdLst/>
              <a:ahLst/>
              <a:cxnLst/>
              <a:rect l="l" t="t" r="r" b="b"/>
              <a:pathLst>
                <a:path w="9307701" h="203077">
                  <a:moveTo>
                    <a:pt x="0" y="0"/>
                  </a:moveTo>
                  <a:lnTo>
                    <a:pt x="9307701" y="0"/>
                  </a:lnTo>
                  <a:lnTo>
                    <a:pt x="9307701" y="203077"/>
                  </a:lnTo>
                  <a:lnTo>
                    <a:pt x="0" y="2030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grpSp>
        <p:nvGrpSpPr>
          <p:cNvPr id="18" name="Group 18"/>
          <p:cNvGrpSpPr/>
          <p:nvPr/>
        </p:nvGrpSpPr>
        <p:grpSpPr>
          <a:xfrm rot="-5400000">
            <a:off x="-442950" y="5184698"/>
            <a:ext cx="19072892" cy="152308"/>
            <a:chOff x="0" y="0"/>
            <a:chExt cx="25430523" cy="203077"/>
          </a:xfrm>
        </p:grpSpPr>
        <p:sp>
          <p:nvSpPr>
            <p:cNvPr id="19" name="Freeform 19"/>
            <p:cNvSpPr/>
            <p:nvPr/>
          </p:nvSpPr>
          <p:spPr>
            <a:xfrm>
              <a:off x="0" y="0"/>
              <a:ext cx="9307701" cy="203077"/>
            </a:xfrm>
            <a:custGeom>
              <a:avLst/>
              <a:gdLst/>
              <a:ahLst/>
              <a:cxnLst/>
              <a:rect l="l" t="t" r="r" b="b"/>
              <a:pathLst>
                <a:path w="9307701" h="203077">
                  <a:moveTo>
                    <a:pt x="0" y="0"/>
                  </a:moveTo>
                  <a:lnTo>
                    <a:pt x="9307701" y="0"/>
                  </a:lnTo>
                  <a:lnTo>
                    <a:pt x="9307701" y="203077"/>
                  </a:lnTo>
                  <a:lnTo>
                    <a:pt x="0" y="2030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20" name="Freeform 20"/>
            <p:cNvSpPr/>
            <p:nvPr/>
          </p:nvSpPr>
          <p:spPr>
            <a:xfrm>
              <a:off x="16122822" y="0"/>
              <a:ext cx="9307701" cy="203077"/>
            </a:xfrm>
            <a:custGeom>
              <a:avLst/>
              <a:gdLst/>
              <a:ahLst/>
              <a:cxnLst/>
              <a:rect l="l" t="t" r="r" b="b"/>
              <a:pathLst>
                <a:path w="9307701" h="203077">
                  <a:moveTo>
                    <a:pt x="0" y="0"/>
                  </a:moveTo>
                  <a:lnTo>
                    <a:pt x="9307701" y="0"/>
                  </a:lnTo>
                  <a:lnTo>
                    <a:pt x="9307701" y="203077"/>
                  </a:lnTo>
                  <a:lnTo>
                    <a:pt x="0" y="2030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21" name="Freeform 21"/>
            <p:cNvSpPr/>
            <p:nvPr/>
          </p:nvSpPr>
          <p:spPr>
            <a:xfrm>
              <a:off x="8242643" y="0"/>
              <a:ext cx="9307701" cy="203077"/>
            </a:xfrm>
            <a:custGeom>
              <a:avLst/>
              <a:gdLst/>
              <a:ahLst/>
              <a:cxnLst/>
              <a:rect l="l" t="t" r="r" b="b"/>
              <a:pathLst>
                <a:path w="9307701" h="203077">
                  <a:moveTo>
                    <a:pt x="0" y="0"/>
                  </a:moveTo>
                  <a:lnTo>
                    <a:pt x="9307701" y="0"/>
                  </a:lnTo>
                  <a:lnTo>
                    <a:pt x="9307701" y="203077"/>
                  </a:lnTo>
                  <a:lnTo>
                    <a:pt x="0" y="2030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grpSp>
        <p:nvGrpSpPr>
          <p:cNvPr id="22" name="Group 22"/>
          <p:cNvGrpSpPr/>
          <p:nvPr/>
        </p:nvGrpSpPr>
        <p:grpSpPr>
          <a:xfrm rot="-5400000">
            <a:off x="1479125" y="5184698"/>
            <a:ext cx="19072892" cy="152308"/>
            <a:chOff x="0" y="0"/>
            <a:chExt cx="25430523" cy="203077"/>
          </a:xfrm>
        </p:grpSpPr>
        <p:sp>
          <p:nvSpPr>
            <p:cNvPr id="23" name="Freeform 23"/>
            <p:cNvSpPr/>
            <p:nvPr/>
          </p:nvSpPr>
          <p:spPr>
            <a:xfrm>
              <a:off x="0" y="0"/>
              <a:ext cx="9307701" cy="203077"/>
            </a:xfrm>
            <a:custGeom>
              <a:avLst/>
              <a:gdLst/>
              <a:ahLst/>
              <a:cxnLst/>
              <a:rect l="l" t="t" r="r" b="b"/>
              <a:pathLst>
                <a:path w="9307701" h="203077">
                  <a:moveTo>
                    <a:pt x="0" y="0"/>
                  </a:moveTo>
                  <a:lnTo>
                    <a:pt x="9307701" y="0"/>
                  </a:lnTo>
                  <a:lnTo>
                    <a:pt x="9307701" y="203077"/>
                  </a:lnTo>
                  <a:lnTo>
                    <a:pt x="0" y="2030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24" name="Freeform 24"/>
            <p:cNvSpPr/>
            <p:nvPr/>
          </p:nvSpPr>
          <p:spPr>
            <a:xfrm>
              <a:off x="16122822" y="0"/>
              <a:ext cx="9307701" cy="203077"/>
            </a:xfrm>
            <a:custGeom>
              <a:avLst/>
              <a:gdLst/>
              <a:ahLst/>
              <a:cxnLst/>
              <a:rect l="l" t="t" r="r" b="b"/>
              <a:pathLst>
                <a:path w="9307701" h="203077">
                  <a:moveTo>
                    <a:pt x="0" y="0"/>
                  </a:moveTo>
                  <a:lnTo>
                    <a:pt x="9307701" y="0"/>
                  </a:lnTo>
                  <a:lnTo>
                    <a:pt x="9307701" y="203077"/>
                  </a:lnTo>
                  <a:lnTo>
                    <a:pt x="0" y="2030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25" name="Freeform 25"/>
            <p:cNvSpPr/>
            <p:nvPr/>
          </p:nvSpPr>
          <p:spPr>
            <a:xfrm>
              <a:off x="8242643" y="0"/>
              <a:ext cx="9307701" cy="203077"/>
            </a:xfrm>
            <a:custGeom>
              <a:avLst/>
              <a:gdLst/>
              <a:ahLst/>
              <a:cxnLst/>
              <a:rect l="l" t="t" r="r" b="b"/>
              <a:pathLst>
                <a:path w="9307701" h="203077">
                  <a:moveTo>
                    <a:pt x="0" y="0"/>
                  </a:moveTo>
                  <a:lnTo>
                    <a:pt x="9307701" y="0"/>
                  </a:lnTo>
                  <a:lnTo>
                    <a:pt x="9307701" y="203077"/>
                  </a:lnTo>
                  <a:lnTo>
                    <a:pt x="0" y="2030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grpSp>
        <p:nvGrpSpPr>
          <p:cNvPr id="26" name="Group 26"/>
          <p:cNvGrpSpPr/>
          <p:nvPr/>
        </p:nvGrpSpPr>
        <p:grpSpPr>
          <a:xfrm rot="-5400000">
            <a:off x="3442575" y="5321427"/>
            <a:ext cx="19072892" cy="152308"/>
            <a:chOff x="0" y="0"/>
            <a:chExt cx="25430523" cy="203077"/>
          </a:xfrm>
        </p:grpSpPr>
        <p:sp>
          <p:nvSpPr>
            <p:cNvPr id="27" name="Freeform 27"/>
            <p:cNvSpPr/>
            <p:nvPr/>
          </p:nvSpPr>
          <p:spPr>
            <a:xfrm>
              <a:off x="0" y="0"/>
              <a:ext cx="9307701" cy="203077"/>
            </a:xfrm>
            <a:custGeom>
              <a:avLst/>
              <a:gdLst/>
              <a:ahLst/>
              <a:cxnLst/>
              <a:rect l="l" t="t" r="r" b="b"/>
              <a:pathLst>
                <a:path w="9307701" h="203077">
                  <a:moveTo>
                    <a:pt x="0" y="0"/>
                  </a:moveTo>
                  <a:lnTo>
                    <a:pt x="9307701" y="0"/>
                  </a:lnTo>
                  <a:lnTo>
                    <a:pt x="9307701" y="203077"/>
                  </a:lnTo>
                  <a:lnTo>
                    <a:pt x="0" y="2030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28" name="Freeform 28"/>
            <p:cNvSpPr/>
            <p:nvPr/>
          </p:nvSpPr>
          <p:spPr>
            <a:xfrm>
              <a:off x="16122822" y="0"/>
              <a:ext cx="9307701" cy="203077"/>
            </a:xfrm>
            <a:custGeom>
              <a:avLst/>
              <a:gdLst/>
              <a:ahLst/>
              <a:cxnLst/>
              <a:rect l="l" t="t" r="r" b="b"/>
              <a:pathLst>
                <a:path w="9307701" h="203077">
                  <a:moveTo>
                    <a:pt x="0" y="0"/>
                  </a:moveTo>
                  <a:lnTo>
                    <a:pt x="9307701" y="0"/>
                  </a:lnTo>
                  <a:lnTo>
                    <a:pt x="9307701" y="203077"/>
                  </a:lnTo>
                  <a:lnTo>
                    <a:pt x="0" y="2030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29" name="Freeform 29"/>
            <p:cNvSpPr/>
            <p:nvPr/>
          </p:nvSpPr>
          <p:spPr>
            <a:xfrm>
              <a:off x="8242643" y="0"/>
              <a:ext cx="9307701" cy="203077"/>
            </a:xfrm>
            <a:custGeom>
              <a:avLst/>
              <a:gdLst/>
              <a:ahLst/>
              <a:cxnLst/>
              <a:rect l="l" t="t" r="r" b="b"/>
              <a:pathLst>
                <a:path w="9307701" h="203077">
                  <a:moveTo>
                    <a:pt x="0" y="0"/>
                  </a:moveTo>
                  <a:lnTo>
                    <a:pt x="9307701" y="0"/>
                  </a:lnTo>
                  <a:lnTo>
                    <a:pt x="9307701" y="203077"/>
                  </a:lnTo>
                  <a:lnTo>
                    <a:pt x="0" y="2030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grpSp>
        <p:nvGrpSpPr>
          <p:cNvPr id="30" name="Group 30"/>
          <p:cNvGrpSpPr/>
          <p:nvPr/>
        </p:nvGrpSpPr>
        <p:grpSpPr>
          <a:xfrm rot="-5400000">
            <a:off x="5474093" y="5321427"/>
            <a:ext cx="19072892" cy="152308"/>
            <a:chOff x="0" y="0"/>
            <a:chExt cx="25430523" cy="203077"/>
          </a:xfrm>
        </p:grpSpPr>
        <p:sp>
          <p:nvSpPr>
            <p:cNvPr id="31" name="Freeform 31"/>
            <p:cNvSpPr/>
            <p:nvPr/>
          </p:nvSpPr>
          <p:spPr>
            <a:xfrm>
              <a:off x="0" y="0"/>
              <a:ext cx="9307701" cy="203077"/>
            </a:xfrm>
            <a:custGeom>
              <a:avLst/>
              <a:gdLst/>
              <a:ahLst/>
              <a:cxnLst/>
              <a:rect l="l" t="t" r="r" b="b"/>
              <a:pathLst>
                <a:path w="9307701" h="203077">
                  <a:moveTo>
                    <a:pt x="0" y="0"/>
                  </a:moveTo>
                  <a:lnTo>
                    <a:pt x="9307701" y="0"/>
                  </a:lnTo>
                  <a:lnTo>
                    <a:pt x="9307701" y="203077"/>
                  </a:lnTo>
                  <a:lnTo>
                    <a:pt x="0" y="2030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2" name="Freeform 32"/>
            <p:cNvSpPr/>
            <p:nvPr/>
          </p:nvSpPr>
          <p:spPr>
            <a:xfrm>
              <a:off x="16122822" y="0"/>
              <a:ext cx="9307701" cy="203077"/>
            </a:xfrm>
            <a:custGeom>
              <a:avLst/>
              <a:gdLst/>
              <a:ahLst/>
              <a:cxnLst/>
              <a:rect l="l" t="t" r="r" b="b"/>
              <a:pathLst>
                <a:path w="9307701" h="203077">
                  <a:moveTo>
                    <a:pt x="0" y="0"/>
                  </a:moveTo>
                  <a:lnTo>
                    <a:pt x="9307701" y="0"/>
                  </a:lnTo>
                  <a:lnTo>
                    <a:pt x="9307701" y="203077"/>
                  </a:lnTo>
                  <a:lnTo>
                    <a:pt x="0" y="2030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3" name="Freeform 33"/>
            <p:cNvSpPr/>
            <p:nvPr/>
          </p:nvSpPr>
          <p:spPr>
            <a:xfrm>
              <a:off x="8242643" y="0"/>
              <a:ext cx="9307701" cy="203077"/>
            </a:xfrm>
            <a:custGeom>
              <a:avLst/>
              <a:gdLst/>
              <a:ahLst/>
              <a:cxnLst/>
              <a:rect l="l" t="t" r="r" b="b"/>
              <a:pathLst>
                <a:path w="9307701" h="203077">
                  <a:moveTo>
                    <a:pt x="0" y="0"/>
                  </a:moveTo>
                  <a:lnTo>
                    <a:pt x="9307701" y="0"/>
                  </a:lnTo>
                  <a:lnTo>
                    <a:pt x="9307701" y="203077"/>
                  </a:lnTo>
                  <a:lnTo>
                    <a:pt x="0" y="2030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grpSp>
        <p:nvGrpSpPr>
          <p:cNvPr id="34" name="Group 34"/>
          <p:cNvGrpSpPr/>
          <p:nvPr/>
        </p:nvGrpSpPr>
        <p:grpSpPr>
          <a:xfrm rot="-5400000">
            <a:off x="7364140" y="5184698"/>
            <a:ext cx="19072892" cy="152308"/>
            <a:chOff x="0" y="0"/>
            <a:chExt cx="25430523" cy="203077"/>
          </a:xfrm>
        </p:grpSpPr>
        <p:sp>
          <p:nvSpPr>
            <p:cNvPr id="35" name="Freeform 35"/>
            <p:cNvSpPr/>
            <p:nvPr/>
          </p:nvSpPr>
          <p:spPr>
            <a:xfrm>
              <a:off x="0" y="0"/>
              <a:ext cx="9307701" cy="203077"/>
            </a:xfrm>
            <a:custGeom>
              <a:avLst/>
              <a:gdLst/>
              <a:ahLst/>
              <a:cxnLst/>
              <a:rect l="l" t="t" r="r" b="b"/>
              <a:pathLst>
                <a:path w="9307701" h="203077">
                  <a:moveTo>
                    <a:pt x="0" y="0"/>
                  </a:moveTo>
                  <a:lnTo>
                    <a:pt x="9307701" y="0"/>
                  </a:lnTo>
                  <a:lnTo>
                    <a:pt x="9307701" y="203077"/>
                  </a:lnTo>
                  <a:lnTo>
                    <a:pt x="0" y="2030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6" name="Freeform 36"/>
            <p:cNvSpPr/>
            <p:nvPr/>
          </p:nvSpPr>
          <p:spPr>
            <a:xfrm>
              <a:off x="16122822" y="0"/>
              <a:ext cx="9307701" cy="203077"/>
            </a:xfrm>
            <a:custGeom>
              <a:avLst/>
              <a:gdLst/>
              <a:ahLst/>
              <a:cxnLst/>
              <a:rect l="l" t="t" r="r" b="b"/>
              <a:pathLst>
                <a:path w="9307701" h="203077">
                  <a:moveTo>
                    <a:pt x="0" y="0"/>
                  </a:moveTo>
                  <a:lnTo>
                    <a:pt x="9307701" y="0"/>
                  </a:lnTo>
                  <a:lnTo>
                    <a:pt x="9307701" y="203077"/>
                  </a:lnTo>
                  <a:lnTo>
                    <a:pt x="0" y="2030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7" name="Freeform 37"/>
            <p:cNvSpPr/>
            <p:nvPr/>
          </p:nvSpPr>
          <p:spPr>
            <a:xfrm>
              <a:off x="8242643" y="0"/>
              <a:ext cx="9307701" cy="203077"/>
            </a:xfrm>
            <a:custGeom>
              <a:avLst/>
              <a:gdLst/>
              <a:ahLst/>
              <a:cxnLst/>
              <a:rect l="l" t="t" r="r" b="b"/>
              <a:pathLst>
                <a:path w="9307701" h="203077">
                  <a:moveTo>
                    <a:pt x="0" y="0"/>
                  </a:moveTo>
                  <a:lnTo>
                    <a:pt x="9307701" y="0"/>
                  </a:lnTo>
                  <a:lnTo>
                    <a:pt x="9307701" y="203077"/>
                  </a:lnTo>
                  <a:lnTo>
                    <a:pt x="0" y="2030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sp>
        <p:nvSpPr>
          <p:cNvPr id="38" name="Freeform 38"/>
          <p:cNvSpPr/>
          <p:nvPr/>
        </p:nvSpPr>
        <p:spPr>
          <a:xfrm>
            <a:off x="5789536" y="1028700"/>
            <a:ext cx="6980776" cy="152308"/>
          </a:xfrm>
          <a:custGeom>
            <a:avLst/>
            <a:gdLst/>
            <a:ahLst/>
            <a:cxnLst/>
            <a:rect l="l" t="t" r="r" b="b"/>
            <a:pathLst>
              <a:path w="6980776" h="152308">
                <a:moveTo>
                  <a:pt x="0" y="0"/>
                </a:moveTo>
                <a:lnTo>
                  <a:pt x="6980776" y="0"/>
                </a:lnTo>
                <a:lnTo>
                  <a:pt x="6980776" y="152308"/>
                </a:lnTo>
                <a:lnTo>
                  <a:pt x="0" y="15230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9" name="Freeform 39"/>
          <p:cNvSpPr/>
          <p:nvPr/>
        </p:nvSpPr>
        <p:spPr>
          <a:xfrm>
            <a:off x="11699670" y="1028700"/>
            <a:ext cx="6980776" cy="152308"/>
          </a:xfrm>
          <a:custGeom>
            <a:avLst/>
            <a:gdLst/>
            <a:ahLst/>
            <a:cxnLst/>
            <a:rect l="l" t="t" r="r" b="b"/>
            <a:pathLst>
              <a:path w="6980776" h="152308">
                <a:moveTo>
                  <a:pt x="0" y="0"/>
                </a:moveTo>
                <a:lnTo>
                  <a:pt x="6980776" y="0"/>
                </a:lnTo>
                <a:lnTo>
                  <a:pt x="6980776" y="152308"/>
                </a:lnTo>
                <a:lnTo>
                  <a:pt x="0" y="15230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0" name="Freeform 40"/>
          <p:cNvSpPr/>
          <p:nvPr/>
        </p:nvSpPr>
        <p:spPr>
          <a:xfrm>
            <a:off x="5779782" y="2483116"/>
            <a:ext cx="6980776" cy="152308"/>
          </a:xfrm>
          <a:custGeom>
            <a:avLst/>
            <a:gdLst/>
            <a:ahLst/>
            <a:cxnLst/>
            <a:rect l="l" t="t" r="r" b="b"/>
            <a:pathLst>
              <a:path w="6980776" h="152308">
                <a:moveTo>
                  <a:pt x="0" y="0"/>
                </a:moveTo>
                <a:lnTo>
                  <a:pt x="6980776" y="0"/>
                </a:lnTo>
                <a:lnTo>
                  <a:pt x="6980776" y="152307"/>
                </a:lnTo>
                <a:lnTo>
                  <a:pt x="0" y="15230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1" name="Freeform 41"/>
          <p:cNvSpPr/>
          <p:nvPr/>
        </p:nvSpPr>
        <p:spPr>
          <a:xfrm>
            <a:off x="11689916" y="2483116"/>
            <a:ext cx="6980776" cy="152308"/>
          </a:xfrm>
          <a:custGeom>
            <a:avLst/>
            <a:gdLst/>
            <a:ahLst/>
            <a:cxnLst/>
            <a:rect l="l" t="t" r="r" b="b"/>
            <a:pathLst>
              <a:path w="6980776" h="152308">
                <a:moveTo>
                  <a:pt x="0" y="0"/>
                </a:moveTo>
                <a:lnTo>
                  <a:pt x="6980775" y="0"/>
                </a:lnTo>
                <a:lnTo>
                  <a:pt x="6980775" y="152307"/>
                </a:lnTo>
                <a:lnTo>
                  <a:pt x="0" y="15230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2" name="Freeform 42"/>
          <p:cNvSpPr/>
          <p:nvPr/>
        </p:nvSpPr>
        <p:spPr>
          <a:xfrm>
            <a:off x="5799291" y="3940348"/>
            <a:ext cx="6980776" cy="152308"/>
          </a:xfrm>
          <a:custGeom>
            <a:avLst/>
            <a:gdLst/>
            <a:ahLst/>
            <a:cxnLst/>
            <a:rect l="l" t="t" r="r" b="b"/>
            <a:pathLst>
              <a:path w="6980776" h="152308">
                <a:moveTo>
                  <a:pt x="0" y="0"/>
                </a:moveTo>
                <a:lnTo>
                  <a:pt x="6980776" y="0"/>
                </a:lnTo>
                <a:lnTo>
                  <a:pt x="6980776" y="152308"/>
                </a:lnTo>
                <a:lnTo>
                  <a:pt x="0" y="15230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3" name="Freeform 43"/>
          <p:cNvSpPr/>
          <p:nvPr/>
        </p:nvSpPr>
        <p:spPr>
          <a:xfrm>
            <a:off x="11709425" y="3940348"/>
            <a:ext cx="6980776" cy="152308"/>
          </a:xfrm>
          <a:custGeom>
            <a:avLst/>
            <a:gdLst/>
            <a:ahLst/>
            <a:cxnLst/>
            <a:rect l="l" t="t" r="r" b="b"/>
            <a:pathLst>
              <a:path w="6980776" h="152308">
                <a:moveTo>
                  <a:pt x="0" y="0"/>
                </a:moveTo>
                <a:lnTo>
                  <a:pt x="6980776" y="0"/>
                </a:lnTo>
                <a:lnTo>
                  <a:pt x="6980776" y="152308"/>
                </a:lnTo>
                <a:lnTo>
                  <a:pt x="0" y="15230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4" name="Freeform 44"/>
          <p:cNvSpPr/>
          <p:nvPr/>
        </p:nvSpPr>
        <p:spPr>
          <a:xfrm>
            <a:off x="5799291" y="5397581"/>
            <a:ext cx="6980776" cy="152308"/>
          </a:xfrm>
          <a:custGeom>
            <a:avLst/>
            <a:gdLst/>
            <a:ahLst/>
            <a:cxnLst/>
            <a:rect l="l" t="t" r="r" b="b"/>
            <a:pathLst>
              <a:path w="6980776" h="152308">
                <a:moveTo>
                  <a:pt x="0" y="0"/>
                </a:moveTo>
                <a:lnTo>
                  <a:pt x="6980776" y="0"/>
                </a:lnTo>
                <a:lnTo>
                  <a:pt x="6980776" y="152308"/>
                </a:lnTo>
                <a:lnTo>
                  <a:pt x="0" y="15230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5" name="Freeform 45"/>
          <p:cNvSpPr/>
          <p:nvPr/>
        </p:nvSpPr>
        <p:spPr>
          <a:xfrm>
            <a:off x="11709425" y="5397581"/>
            <a:ext cx="6980776" cy="152308"/>
          </a:xfrm>
          <a:custGeom>
            <a:avLst/>
            <a:gdLst/>
            <a:ahLst/>
            <a:cxnLst/>
            <a:rect l="l" t="t" r="r" b="b"/>
            <a:pathLst>
              <a:path w="6980776" h="152308">
                <a:moveTo>
                  <a:pt x="0" y="0"/>
                </a:moveTo>
                <a:lnTo>
                  <a:pt x="6980776" y="0"/>
                </a:lnTo>
                <a:lnTo>
                  <a:pt x="6980776" y="152308"/>
                </a:lnTo>
                <a:lnTo>
                  <a:pt x="0" y="15230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6" name="Freeform 46"/>
          <p:cNvSpPr/>
          <p:nvPr/>
        </p:nvSpPr>
        <p:spPr>
          <a:xfrm>
            <a:off x="5779782" y="6818124"/>
            <a:ext cx="6980776" cy="152308"/>
          </a:xfrm>
          <a:custGeom>
            <a:avLst/>
            <a:gdLst/>
            <a:ahLst/>
            <a:cxnLst/>
            <a:rect l="l" t="t" r="r" b="b"/>
            <a:pathLst>
              <a:path w="6980776" h="152308">
                <a:moveTo>
                  <a:pt x="0" y="0"/>
                </a:moveTo>
                <a:lnTo>
                  <a:pt x="6980776" y="0"/>
                </a:lnTo>
                <a:lnTo>
                  <a:pt x="6980776" y="152308"/>
                </a:lnTo>
                <a:lnTo>
                  <a:pt x="0" y="15230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7" name="Freeform 47"/>
          <p:cNvSpPr/>
          <p:nvPr/>
        </p:nvSpPr>
        <p:spPr>
          <a:xfrm>
            <a:off x="11689916" y="6818124"/>
            <a:ext cx="6980776" cy="152308"/>
          </a:xfrm>
          <a:custGeom>
            <a:avLst/>
            <a:gdLst/>
            <a:ahLst/>
            <a:cxnLst/>
            <a:rect l="l" t="t" r="r" b="b"/>
            <a:pathLst>
              <a:path w="6980776" h="152308">
                <a:moveTo>
                  <a:pt x="0" y="0"/>
                </a:moveTo>
                <a:lnTo>
                  <a:pt x="6980775" y="0"/>
                </a:lnTo>
                <a:lnTo>
                  <a:pt x="6980775" y="152308"/>
                </a:lnTo>
                <a:lnTo>
                  <a:pt x="0" y="15230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8" name="Freeform 48"/>
          <p:cNvSpPr/>
          <p:nvPr/>
        </p:nvSpPr>
        <p:spPr>
          <a:xfrm>
            <a:off x="5779782" y="8298697"/>
            <a:ext cx="6980776" cy="152308"/>
          </a:xfrm>
          <a:custGeom>
            <a:avLst/>
            <a:gdLst/>
            <a:ahLst/>
            <a:cxnLst/>
            <a:rect l="l" t="t" r="r" b="b"/>
            <a:pathLst>
              <a:path w="6980776" h="152308">
                <a:moveTo>
                  <a:pt x="0" y="0"/>
                </a:moveTo>
                <a:lnTo>
                  <a:pt x="6980776" y="0"/>
                </a:lnTo>
                <a:lnTo>
                  <a:pt x="6980776" y="152308"/>
                </a:lnTo>
                <a:lnTo>
                  <a:pt x="0" y="15230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9" name="Freeform 49"/>
          <p:cNvSpPr/>
          <p:nvPr/>
        </p:nvSpPr>
        <p:spPr>
          <a:xfrm>
            <a:off x="11689916" y="8298697"/>
            <a:ext cx="6980776" cy="152308"/>
          </a:xfrm>
          <a:custGeom>
            <a:avLst/>
            <a:gdLst/>
            <a:ahLst/>
            <a:cxnLst/>
            <a:rect l="l" t="t" r="r" b="b"/>
            <a:pathLst>
              <a:path w="6980776" h="152308">
                <a:moveTo>
                  <a:pt x="0" y="0"/>
                </a:moveTo>
                <a:lnTo>
                  <a:pt x="6980775" y="0"/>
                </a:lnTo>
                <a:lnTo>
                  <a:pt x="6980775" y="152308"/>
                </a:lnTo>
                <a:lnTo>
                  <a:pt x="0" y="15230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0" name="Freeform 50"/>
          <p:cNvSpPr/>
          <p:nvPr/>
        </p:nvSpPr>
        <p:spPr>
          <a:xfrm>
            <a:off x="5789536" y="9616616"/>
            <a:ext cx="6980776" cy="152308"/>
          </a:xfrm>
          <a:custGeom>
            <a:avLst/>
            <a:gdLst/>
            <a:ahLst/>
            <a:cxnLst/>
            <a:rect l="l" t="t" r="r" b="b"/>
            <a:pathLst>
              <a:path w="6980776" h="152308">
                <a:moveTo>
                  <a:pt x="0" y="0"/>
                </a:moveTo>
                <a:lnTo>
                  <a:pt x="6980776" y="0"/>
                </a:lnTo>
                <a:lnTo>
                  <a:pt x="6980776" y="152308"/>
                </a:lnTo>
                <a:lnTo>
                  <a:pt x="0" y="15230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1" name="Freeform 51"/>
          <p:cNvSpPr/>
          <p:nvPr/>
        </p:nvSpPr>
        <p:spPr>
          <a:xfrm>
            <a:off x="11699670" y="9616616"/>
            <a:ext cx="6980776" cy="152308"/>
          </a:xfrm>
          <a:custGeom>
            <a:avLst/>
            <a:gdLst/>
            <a:ahLst/>
            <a:cxnLst/>
            <a:rect l="l" t="t" r="r" b="b"/>
            <a:pathLst>
              <a:path w="6980776" h="152308">
                <a:moveTo>
                  <a:pt x="0" y="0"/>
                </a:moveTo>
                <a:lnTo>
                  <a:pt x="6980776" y="0"/>
                </a:lnTo>
                <a:lnTo>
                  <a:pt x="6980776" y="152308"/>
                </a:lnTo>
                <a:lnTo>
                  <a:pt x="0" y="15230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2" name="Freeform 52"/>
          <p:cNvSpPr/>
          <p:nvPr/>
        </p:nvSpPr>
        <p:spPr>
          <a:xfrm>
            <a:off x="-392446" y="1028700"/>
            <a:ext cx="6980776" cy="152308"/>
          </a:xfrm>
          <a:custGeom>
            <a:avLst/>
            <a:gdLst/>
            <a:ahLst/>
            <a:cxnLst/>
            <a:rect l="l" t="t" r="r" b="b"/>
            <a:pathLst>
              <a:path w="6980776" h="152308">
                <a:moveTo>
                  <a:pt x="0" y="0"/>
                </a:moveTo>
                <a:lnTo>
                  <a:pt x="6980776" y="0"/>
                </a:lnTo>
                <a:lnTo>
                  <a:pt x="6980776" y="152308"/>
                </a:lnTo>
                <a:lnTo>
                  <a:pt x="0" y="15230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3" name="Freeform 53"/>
          <p:cNvSpPr/>
          <p:nvPr/>
        </p:nvSpPr>
        <p:spPr>
          <a:xfrm>
            <a:off x="-402201" y="2483116"/>
            <a:ext cx="6980776" cy="152308"/>
          </a:xfrm>
          <a:custGeom>
            <a:avLst/>
            <a:gdLst/>
            <a:ahLst/>
            <a:cxnLst/>
            <a:rect l="l" t="t" r="r" b="b"/>
            <a:pathLst>
              <a:path w="6980776" h="152308">
                <a:moveTo>
                  <a:pt x="0" y="0"/>
                </a:moveTo>
                <a:lnTo>
                  <a:pt x="6980776" y="0"/>
                </a:lnTo>
                <a:lnTo>
                  <a:pt x="6980776" y="152307"/>
                </a:lnTo>
                <a:lnTo>
                  <a:pt x="0" y="15230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4" name="Freeform 54"/>
          <p:cNvSpPr/>
          <p:nvPr/>
        </p:nvSpPr>
        <p:spPr>
          <a:xfrm>
            <a:off x="-382691" y="3940348"/>
            <a:ext cx="6980776" cy="152308"/>
          </a:xfrm>
          <a:custGeom>
            <a:avLst/>
            <a:gdLst/>
            <a:ahLst/>
            <a:cxnLst/>
            <a:rect l="l" t="t" r="r" b="b"/>
            <a:pathLst>
              <a:path w="6980776" h="152308">
                <a:moveTo>
                  <a:pt x="0" y="0"/>
                </a:moveTo>
                <a:lnTo>
                  <a:pt x="6980775" y="0"/>
                </a:lnTo>
                <a:lnTo>
                  <a:pt x="6980775" y="152308"/>
                </a:lnTo>
                <a:lnTo>
                  <a:pt x="0" y="15230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5" name="Freeform 55"/>
          <p:cNvSpPr/>
          <p:nvPr/>
        </p:nvSpPr>
        <p:spPr>
          <a:xfrm>
            <a:off x="-382691" y="5397581"/>
            <a:ext cx="6980776" cy="152308"/>
          </a:xfrm>
          <a:custGeom>
            <a:avLst/>
            <a:gdLst/>
            <a:ahLst/>
            <a:cxnLst/>
            <a:rect l="l" t="t" r="r" b="b"/>
            <a:pathLst>
              <a:path w="6980776" h="152308">
                <a:moveTo>
                  <a:pt x="0" y="0"/>
                </a:moveTo>
                <a:lnTo>
                  <a:pt x="6980775" y="0"/>
                </a:lnTo>
                <a:lnTo>
                  <a:pt x="6980775" y="152308"/>
                </a:lnTo>
                <a:lnTo>
                  <a:pt x="0" y="15230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6" name="Freeform 56"/>
          <p:cNvSpPr/>
          <p:nvPr/>
        </p:nvSpPr>
        <p:spPr>
          <a:xfrm>
            <a:off x="-402201" y="6818124"/>
            <a:ext cx="6980776" cy="152308"/>
          </a:xfrm>
          <a:custGeom>
            <a:avLst/>
            <a:gdLst/>
            <a:ahLst/>
            <a:cxnLst/>
            <a:rect l="l" t="t" r="r" b="b"/>
            <a:pathLst>
              <a:path w="6980776" h="152308">
                <a:moveTo>
                  <a:pt x="0" y="0"/>
                </a:moveTo>
                <a:lnTo>
                  <a:pt x="6980776" y="0"/>
                </a:lnTo>
                <a:lnTo>
                  <a:pt x="6980776" y="152308"/>
                </a:lnTo>
                <a:lnTo>
                  <a:pt x="0" y="15230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7" name="Freeform 57"/>
          <p:cNvSpPr/>
          <p:nvPr/>
        </p:nvSpPr>
        <p:spPr>
          <a:xfrm>
            <a:off x="-402201" y="8298697"/>
            <a:ext cx="6980776" cy="152308"/>
          </a:xfrm>
          <a:custGeom>
            <a:avLst/>
            <a:gdLst/>
            <a:ahLst/>
            <a:cxnLst/>
            <a:rect l="l" t="t" r="r" b="b"/>
            <a:pathLst>
              <a:path w="6980776" h="152308">
                <a:moveTo>
                  <a:pt x="0" y="0"/>
                </a:moveTo>
                <a:lnTo>
                  <a:pt x="6980776" y="0"/>
                </a:lnTo>
                <a:lnTo>
                  <a:pt x="6980776" y="152308"/>
                </a:lnTo>
                <a:lnTo>
                  <a:pt x="0" y="15230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8" name="Freeform 58"/>
          <p:cNvSpPr/>
          <p:nvPr/>
        </p:nvSpPr>
        <p:spPr>
          <a:xfrm>
            <a:off x="-392446" y="9616616"/>
            <a:ext cx="6980776" cy="152308"/>
          </a:xfrm>
          <a:custGeom>
            <a:avLst/>
            <a:gdLst/>
            <a:ahLst/>
            <a:cxnLst/>
            <a:rect l="l" t="t" r="r" b="b"/>
            <a:pathLst>
              <a:path w="6980776" h="152308">
                <a:moveTo>
                  <a:pt x="0" y="0"/>
                </a:moveTo>
                <a:lnTo>
                  <a:pt x="6980776" y="0"/>
                </a:lnTo>
                <a:lnTo>
                  <a:pt x="6980776" y="152308"/>
                </a:lnTo>
                <a:lnTo>
                  <a:pt x="0" y="15230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9" name="Freeform 59"/>
          <p:cNvSpPr/>
          <p:nvPr/>
        </p:nvSpPr>
        <p:spPr>
          <a:xfrm>
            <a:off x="433180" y="3023193"/>
            <a:ext cx="16635891" cy="6897577"/>
          </a:xfrm>
          <a:custGeom>
            <a:avLst/>
            <a:gdLst/>
            <a:ahLst/>
            <a:cxnLst/>
            <a:rect l="l" t="t" r="r" b="b"/>
            <a:pathLst>
              <a:path w="16635891" h="6897577">
                <a:moveTo>
                  <a:pt x="0" y="0"/>
                </a:moveTo>
                <a:lnTo>
                  <a:pt x="16635891" y="0"/>
                </a:lnTo>
                <a:lnTo>
                  <a:pt x="16635891" y="6897576"/>
                </a:lnTo>
                <a:lnTo>
                  <a:pt x="0" y="6897576"/>
                </a:lnTo>
                <a:lnTo>
                  <a:pt x="0" y="0"/>
                </a:lnTo>
                <a:close/>
              </a:path>
            </a:pathLst>
          </a:custGeom>
          <a:blipFill>
            <a:blip r:embed="rId4">
              <a:extLst>
                <a:ext uri="{96DAC541-7B7A-43D3-8B79-37D633B846F1}">
                  <asvg:svgBlip xmlns:asvg="http://schemas.microsoft.com/office/drawing/2016/SVG/main" xmlns="" r:embed="rId5"/>
                </a:ext>
              </a:extLst>
            </a:blip>
            <a:stretch>
              <a:fillRect t="-132160"/>
            </a:stretch>
          </a:blipFill>
        </p:spPr>
      </p:sp>
      <p:sp>
        <p:nvSpPr>
          <p:cNvPr id="60" name="Freeform 60"/>
          <p:cNvSpPr/>
          <p:nvPr/>
        </p:nvSpPr>
        <p:spPr>
          <a:xfrm rot="-10800000">
            <a:off x="814201" y="532605"/>
            <a:ext cx="16640088" cy="6899317"/>
          </a:xfrm>
          <a:custGeom>
            <a:avLst/>
            <a:gdLst/>
            <a:ahLst/>
            <a:cxnLst/>
            <a:rect l="l" t="t" r="r" b="b"/>
            <a:pathLst>
              <a:path w="16640088" h="6899317">
                <a:moveTo>
                  <a:pt x="0" y="0"/>
                </a:moveTo>
                <a:lnTo>
                  <a:pt x="16640089" y="0"/>
                </a:lnTo>
                <a:lnTo>
                  <a:pt x="16640089" y="6899317"/>
                </a:lnTo>
                <a:lnTo>
                  <a:pt x="0" y="6899317"/>
                </a:lnTo>
                <a:lnTo>
                  <a:pt x="0" y="0"/>
                </a:lnTo>
                <a:close/>
              </a:path>
            </a:pathLst>
          </a:custGeom>
          <a:blipFill>
            <a:blip r:embed="rId4">
              <a:extLst>
                <a:ext uri="{96DAC541-7B7A-43D3-8B79-37D633B846F1}">
                  <asvg:svgBlip xmlns:asvg="http://schemas.microsoft.com/office/drawing/2016/SVG/main" xmlns="" r:embed="rId5"/>
                </a:ext>
              </a:extLst>
            </a:blip>
            <a:stretch>
              <a:fillRect t="-132160"/>
            </a:stretch>
          </a:blipFill>
        </p:spPr>
      </p:sp>
      <p:sp>
        <p:nvSpPr>
          <p:cNvPr id="61" name="Freeform 61"/>
          <p:cNvSpPr/>
          <p:nvPr/>
        </p:nvSpPr>
        <p:spPr>
          <a:xfrm>
            <a:off x="814201" y="532605"/>
            <a:ext cx="1620905" cy="1598738"/>
          </a:xfrm>
          <a:custGeom>
            <a:avLst/>
            <a:gdLst/>
            <a:ahLst/>
            <a:cxnLst/>
            <a:rect l="l" t="t" r="r" b="b"/>
            <a:pathLst>
              <a:path w="1620905" h="1598738">
                <a:moveTo>
                  <a:pt x="0" y="0"/>
                </a:moveTo>
                <a:lnTo>
                  <a:pt x="1620905" y="0"/>
                </a:lnTo>
                <a:lnTo>
                  <a:pt x="1620905" y="1598738"/>
                </a:lnTo>
                <a:lnTo>
                  <a:pt x="0" y="159873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2" name="Freeform 62"/>
          <p:cNvSpPr/>
          <p:nvPr/>
        </p:nvSpPr>
        <p:spPr>
          <a:xfrm>
            <a:off x="671211" y="5062287"/>
            <a:ext cx="1223010" cy="1206285"/>
          </a:xfrm>
          <a:custGeom>
            <a:avLst/>
            <a:gdLst/>
            <a:ahLst/>
            <a:cxnLst/>
            <a:rect l="l" t="t" r="r" b="b"/>
            <a:pathLst>
              <a:path w="1223010" h="1206285">
                <a:moveTo>
                  <a:pt x="0" y="0"/>
                </a:moveTo>
                <a:lnTo>
                  <a:pt x="1223009" y="0"/>
                </a:lnTo>
                <a:lnTo>
                  <a:pt x="1223009" y="1206284"/>
                </a:lnTo>
                <a:lnTo>
                  <a:pt x="0" y="1206284"/>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3" name="Freeform 63"/>
          <p:cNvSpPr/>
          <p:nvPr/>
        </p:nvSpPr>
        <p:spPr>
          <a:xfrm>
            <a:off x="2828912" y="8665463"/>
            <a:ext cx="1202113" cy="1185674"/>
          </a:xfrm>
          <a:custGeom>
            <a:avLst/>
            <a:gdLst/>
            <a:ahLst/>
            <a:cxnLst/>
            <a:rect l="l" t="t" r="r" b="b"/>
            <a:pathLst>
              <a:path w="1202113" h="1185674">
                <a:moveTo>
                  <a:pt x="0" y="0"/>
                </a:moveTo>
                <a:lnTo>
                  <a:pt x="1202113" y="0"/>
                </a:lnTo>
                <a:lnTo>
                  <a:pt x="1202113" y="1185674"/>
                </a:lnTo>
                <a:lnTo>
                  <a:pt x="0" y="118567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4" name="Freeform 64"/>
          <p:cNvSpPr/>
          <p:nvPr/>
        </p:nvSpPr>
        <p:spPr>
          <a:xfrm>
            <a:off x="16166288" y="4461483"/>
            <a:ext cx="1620905" cy="1598738"/>
          </a:xfrm>
          <a:custGeom>
            <a:avLst/>
            <a:gdLst/>
            <a:ahLst/>
            <a:cxnLst/>
            <a:rect l="l" t="t" r="r" b="b"/>
            <a:pathLst>
              <a:path w="1620905" h="1598738">
                <a:moveTo>
                  <a:pt x="0" y="0"/>
                </a:moveTo>
                <a:lnTo>
                  <a:pt x="1620905" y="0"/>
                </a:lnTo>
                <a:lnTo>
                  <a:pt x="1620905" y="1598738"/>
                </a:lnTo>
                <a:lnTo>
                  <a:pt x="0" y="159873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5" name="Freeform 65"/>
          <p:cNvSpPr/>
          <p:nvPr/>
        </p:nvSpPr>
        <p:spPr>
          <a:xfrm>
            <a:off x="13177975" y="1118952"/>
            <a:ext cx="1223010" cy="1206285"/>
          </a:xfrm>
          <a:custGeom>
            <a:avLst/>
            <a:gdLst/>
            <a:ahLst/>
            <a:cxnLst/>
            <a:rect l="l" t="t" r="r" b="b"/>
            <a:pathLst>
              <a:path w="1223010" h="1206285">
                <a:moveTo>
                  <a:pt x="0" y="0"/>
                </a:moveTo>
                <a:lnTo>
                  <a:pt x="1223010" y="0"/>
                </a:lnTo>
                <a:lnTo>
                  <a:pt x="1223010" y="1206284"/>
                </a:lnTo>
                <a:lnTo>
                  <a:pt x="0" y="1206284"/>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6" name="Freeform 66"/>
          <p:cNvSpPr/>
          <p:nvPr/>
        </p:nvSpPr>
        <p:spPr>
          <a:xfrm>
            <a:off x="16166288" y="8486486"/>
            <a:ext cx="1223010" cy="1206285"/>
          </a:xfrm>
          <a:custGeom>
            <a:avLst/>
            <a:gdLst/>
            <a:ahLst/>
            <a:cxnLst/>
            <a:rect l="l" t="t" r="r" b="b"/>
            <a:pathLst>
              <a:path w="1223010" h="1206285">
                <a:moveTo>
                  <a:pt x="0" y="0"/>
                </a:moveTo>
                <a:lnTo>
                  <a:pt x="1223010" y="0"/>
                </a:lnTo>
                <a:lnTo>
                  <a:pt x="1223010" y="1206284"/>
                </a:lnTo>
                <a:lnTo>
                  <a:pt x="0" y="1206284"/>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8" name="TextBox 68"/>
          <p:cNvSpPr txBox="1"/>
          <p:nvPr/>
        </p:nvSpPr>
        <p:spPr>
          <a:xfrm>
            <a:off x="3740198" y="3419404"/>
            <a:ext cx="10788095" cy="3105293"/>
          </a:xfrm>
          <a:prstGeom prst="rect">
            <a:avLst/>
          </a:prstGeom>
        </p:spPr>
        <p:txBody>
          <a:bodyPr lIns="0" tIns="0" rIns="0" bIns="0" rtlCol="0" anchor="t">
            <a:spAutoFit/>
          </a:bodyPr>
          <a:lstStyle/>
          <a:p>
            <a:pPr algn="ctr">
              <a:lnSpc>
                <a:spcPts val="25454"/>
              </a:lnSpc>
              <a:spcBef>
                <a:spcPct val="0"/>
              </a:spcBef>
            </a:pPr>
            <a:r>
              <a:rPr lang="en-US" sz="18181">
                <a:solidFill>
                  <a:srgbClr val="ADB3B1"/>
                </a:solidFill>
                <a:latin typeface="Railey"/>
                <a:ea typeface="Railey"/>
                <a:cs typeface="Railey"/>
                <a:sym typeface="Railey"/>
              </a:rPr>
              <a:t>Thank You!</a:t>
            </a:r>
          </a:p>
        </p:txBody>
      </p:sp>
      <p:sp>
        <p:nvSpPr>
          <p:cNvPr id="69" name="Freeform 69"/>
          <p:cNvSpPr/>
          <p:nvPr/>
        </p:nvSpPr>
        <p:spPr>
          <a:xfrm>
            <a:off x="8090692" y="424911"/>
            <a:ext cx="2106616" cy="1938087"/>
          </a:xfrm>
          <a:custGeom>
            <a:avLst/>
            <a:gdLst/>
            <a:ahLst/>
            <a:cxnLst/>
            <a:rect l="l" t="t" r="r" b="b"/>
            <a:pathLst>
              <a:path w="2106616" h="1938087">
                <a:moveTo>
                  <a:pt x="0" y="0"/>
                </a:moveTo>
                <a:lnTo>
                  <a:pt x="2106616" y="0"/>
                </a:lnTo>
                <a:lnTo>
                  <a:pt x="2106616" y="1938087"/>
                </a:lnTo>
                <a:lnTo>
                  <a:pt x="0" y="1938087"/>
                </a:lnTo>
                <a:lnTo>
                  <a:pt x="0" y="0"/>
                </a:lnTo>
                <a:close/>
              </a:path>
            </a:pathLst>
          </a:custGeom>
          <a:blipFill>
            <a:blip r:embed="rId10"/>
            <a:stretch>
              <a:fillRect/>
            </a:stretch>
          </a:blipFill>
        </p:spPr>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 name="Group 14"/>
          <p:cNvGrpSpPr/>
          <p:nvPr/>
        </p:nvGrpSpPr>
        <p:grpSpPr>
          <a:xfrm>
            <a:off x="1400869" y="9029700"/>
            <a:ext cx="15546060" cy="1355932"/>
            <a:chOff x="1353065" y="8075556"/>
            <a:chExt cx="15546060" cy="1355932"/>
          </a:xfrm>
        </p:grpSpPr>
        <p:sp>
          <p:nvSpPr>
            <p:cNvPr id="6" name="Freeform 6"/>
            <p:cNvSpPr/>
            <p:nvPr/>
          </p:nvSpPr>
          <p:spPr>
            <a:xfrm>
              <a:off x="1353065" y="8645069"/>
              <a:ext cx="8244743" cy="179885"/>
            </a:xfrm>
            <a:custGeom>
              <a:avLst/>
              <a:gdLst/>
              <a:ahLst/>
              <a:cxnLst/>
              <a:rect l="l" t="t" r="r" b="b"/>
              <a:pathLst>
                <a:path w="8244743" h="179885">
                  <a:moveTo>
                    <a:pt x="0" y="0"/>
                  </a:moveTo>
                  <a:lnTo>
                    <a:pt x="8244743" y="0"/>
                  </a:lnTo>
                  <a:lnTo>
                    <a:pt x="8244743" y="179886"/>
                  </a:lnTo>
                  <a:lnTo>
                    <a:pt x="0" y="17988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7" name="Freeform 7"/>
            <p:cNvSpPr/>
            <p:nvPr/>
          </p:nvSpPr>
          <p:spPr>
            <a:xfrm>
              <a:off x="8654382" y="8645069"/>
              <a:ext cx="8244743" cy="179885"/>
            </a:xfrm>
            <a:custGeom>
              <a:avLst/>
              <a:gdLst/>
              <a:ahLst/>
              <a:cxnLst/>
              <a:rect l="l" t="t" r="r" b="b"/>
              <a:pathLst>
                <a:path w="8244743" h="179885">
                  <a:moveTo>
                    <a:pt x="0" y="0"/>
                  </a:moveTo>
                  <a:lnTo>
                    <a:pt x="8244743" y="0"/>
                  </a:lnTo>
                  <a:lnTo>
                    <a:pt x="8244743" y="179886"/>
                  </a:lnTo>
                  <a:lnTo>
                    <a:pt x="0" y="17988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8" name="Freeform 8"/>
            <p:cNvSpPr/>
            <p:nvPr/>
          </p:nvSpPr>
          <p:spPr>
            <a:xfrm>
              <a:off x="8456634" y="8075556"/>
              <a:ext cx="1374731" cy="1355932"/>
            </a:xfrm>
            <a:custGeom>
              <a:avLst/>
              <a:gdLst/>
              <a:ahLst/>
              <a:cxnLst/>
              <a:rect l="l" t="t" r="r" b="b"/>
              <a:pathLst>
                <a:path w="1374731" h="1355932">
                  <a:moveTo>
                    <a:pt x="0" y="0"/>
                  </a:moveTo>
                  <a:lnTo>
                    <a:pt x="1374732" y="0"/>
                  </a:lnTo>
                  <a:lnTo>
                    <a:pt x="1374732" y="1355932"/>
                  </a:lnTo>
                  <a:lnTo>
                    <a:pt x="0" y="135593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9" name="Freeform 9"/>
            <p:cNvSpPr/>
            <p:nvPr/>
          </p:nvSpPr>
          <p:spPr>
            <a:xfrm>
              <a:off x="6844347" y="8237260"/>
              <a:ext cx="1037266" cy="1023081"/>
            </a:xfrm>
            <a:custGeom>
              <a:avLst/>
              <a:gdLst/>
              <a:ahLst/>
              <a:cxnLst/>
              <a:rect l="l" t="t" r="r" b="b"/>
              <a:pathLst>
                <a:path w="1037266" h="1023081">
                  <a:moveTo>
                    <a:pt x="0" y="0"/>
                  </a:moveTo>
                  <a:lnTo>
                    <a:pt x="1037267" y="0"/>
                  </a:lnTo>
                  <a:lnTo>
                    <a:pt x="1037267" y="1023081"/>
                  </a:lnTo>
                  <a:lnTo>
                    <a:pt x="0" y="102308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0" name="Freeform 10"/>
            <p:cNvSpPr/>
            <p:nvPr/>
          </p:nvSpPr>
          <p:spPr>
            <a:xfrm>
              <a:off x="10404932" y="8237260"/>
              <a:ext cx="1037266" cy="1023081"/>
            </a:xfrm>
            <a:custGeom>
              <a:avLst/>
              <a:gdLst/>
              <a:ahLst/>
              <a:cxnLst/>
              <a:rect l="l" t="t" r="r" b="b"/>
              <a:pathLst>
                <a:path w="1037266" h="1023081">
                  <a:moveTo>
                    <a:pt x="0" y="0"/>
                  </a:moveTo>
                  <a:lnTo>
                    <a:pt x="1037266" y="0"/>
                  </a:lnTo>
                  <a:lnTo>
                    <a:pt x="1037266" y="1023081"/>
                  </a:lnTo>
                  <a:lnTo>
                    <a:pt x="0" y="102308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grpSp>
      <p:sp>
        <p:nvSpPr>
          <p:cNvPr id="11" name="Freeform 11"/>
          <p:cNvSpPr/>
          <p:nvPr/>
        </p:nvSpPr>
        <p:spPr>
          <a:xfrm>
            <a:off x="-392446" y="1028700"/>
            <a:ext cx="6980776" cy="152308"/>
          </a:xfrm>
          <a:custGeom>
            <a:avLst/>
            <a:gdLst/>
            <a:ahLst/>
            <a:cxnLst/>
            <a:rect l="l" t="t" r="r" b="b"/>
            <a:pathLst>
              <a:path w="6980776" h="152308">
                <a:moveTo>
                  <a:pt x="0" y="0"/>
                </a:moveTo>
                <a:lnTo>
                  <a:pt x="6980776" y="0"/>
                </a:lnTo>
                <a:lnTo>
                  <a:pt x="6980776" y="152308"/>
                </a:lnTo>
                <a:lnTo>
                  <a:pt x="0" y="15230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2" name="Freeform 12"/>
          <p:cNvSpPr/>
          <p:nvPr/>
        </p:nvSpPr>
        <p:spPr>
          <a:xfrm>
            <a:off x="11699670" y="1028700"/>
            <a:ext cx="6980776" cy="152308"/>
          </a:xfrm>
          <a:custGeom>
            <a:avLst/>
            <a:gdLst/>
            <a:ahLst/>
            <a:cxnLst/>
            <a:rect l="l" t="t" r="r" b="b"/>
            <a:pathLst>
              <a:path w="6980776" h="152308">
                <a:moveTo>
                  <a:pt x="0" y="0"/>
                </a:moveTo>
                <a:lnTo>
                  <a:pt x="6980776" y="0"/>
                </a:lnTo>
                <a:lnTo>
                  <a:pt x="6980776" y="152308"/>
                </a:lnTo>
                <a:lnTo>
                  <a:pt x="0" y="15230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3" name="Freeform 13"/>
          <p:cNvSpPr/>
          <p:nvPr/>
        </p:nvSpPr>
        <p:spPr>
          <a:xfrm>
            <a:off x="7847145" y="190500"/>
            <a:ext cx="2653508" cy="1524000"/>
          </a:xfrm>
          <a:custGeom>
            <a:avLst/>
            <a:gdLst/>
            <a:ahLst/>
            <a:cxnLst/>
            <a:rect l="l" t="t" r="r" b="b"/>
            <a:pathLst>
              <a:path w="2106616" h="1938087">
                <a:moveTo>
                  <a:pt x="0" y="0"/>
                </a:moveTo>
                <a:lnTo>
                  <a:pt x="2106616" y="0"/>
                </a:lnTo>
                <a:lnTo>
                  <a:pt x="2106616" y="1938087"/>
                </a:lnTo>
                <a:lnTo>
                  <a:pt x="0" y="1938087"/>
                </a:lnTo>
                <a:lnTo>
                  <a:pt x="0" y="0"/>
                </a:lnTo>
                <a:close/>
              </a:path>
            </a:pathLst>
          </a:custGeom>
          <a:blipFill>
            <a:blip r:embed="rId8"/>
            <a:stretch>
              <a:fillRect/>
            </a:stretch>
          </a:blipFill>
        </p:spPr>
      </p:sp>
      <p:sp>
        <p:nvSpPr>
          <p:cNvPr id="16" name="Rectangle 15"/>
          <p:cNvSpPr/>
          <p:nvPr/>
        </p:nvSpPr>
        <p:spPr>
          <a:xfrm>
            <a:off x="1066800" y="2742521"/>
            <a:ext cx="10175670" cy="1200329"/>
          </a:xfrm>
          <a:prstGeom prst="rect">
            <a:avLst/>
          </a:prstGeom>
        </p:spPr>
        <p:txBody>
          <a:bodyPr wrap="square">
            <a:spAutoFit/>
          </a:bodyPr>
          <a:lstStyle/>
          <a:p>
            <a:pPr algn="just"/>
            <a:r>
              <a:rPr lang="vi-VN" sz="2400">
                <a:solidFill>
                  <a:srgbClr val="000000"/>
                </a:solidFill>
                <a:latin typeface="Times New Roman" panose="02020603050405020304" pitchFamily="18" charset="0"/>
                <a:ea typeface="Calibri" panose="020F0502020204030204" pitchFamily="34" charset="0"/>
              </a:rPr>
              <a:t>Phương pháp nghiên cứu của Mendel có gì đặc biệt khiến ông có thể khám phá ra các nhân tố di truyền (gene) mà không cần đến kính hiển vi điện tử hay các phương tiện nghiên cứu hiện đại?</a:t>
            </a:r>
            <a:endParaRPr lang="en-US" sz="2400"/>
          </a:p>
        </p:txBody>
      </p:sp>
      <p:pic>
        <p:nvPicPr>
          <p:cNvPr id="2050" name="Picture 2" descr="Gregor Mendel | Biography, Experiments, &amp; Facts | Britannica"/>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826715" y="2404330"/>
            <a:ext cx="5145614" cy="645724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p:cNvGraphicFramePr>
            <a:graphicFrameLocks noGrp="1"/>
          </p:cNvGraphicFramePr>
          <p:nvPr>
            <p:extLst>
              <p:ext uri="{D42A27DB-BD31-4B8C-83A1-F6EECF244321}">
                <p14:modId xmlns:p14="http://schemas.microsoft.com/office/powerpoint/2010/main" val="4056261717"/>
              </p:ext>
            </p:extLst>
          </p:nvPr>
        </p:nvGraphicFramePr>
        <p:xfrm>
          <a:off x="1447800" y="5048117"/>
          <a:ext cx="9413670" cy="1755648"/>
        </p:xfrm>
        <a:graphic>
          <a:graphicData uri="http://schemas.openxmlformats.org/drawingml/2006/table">
            <a:tbl>
              <a:tblPr firstRow="1" firstCol="1" bandRow="1">
                <a:tableStyleId>{5DA37D80-6434-44D0-A028-1B22A696006F}</a:tableStyleId>
              </a:tblPr>
              <a:tblGrid>
                <a:gridCol w="3137890">
                  <a:extLst>
                    <a:ext uri="{9D8B030D-6E8A-4147-A177-3AD203B41FA5}">
                      <a16:colId xmlns:a16="http://schemas.microsoft.com/office/drawing/2014/main" val="1879582975"/>
                    </a:ext>
                  </a:extLst>
                </a:gridCol>
                <a:gridCol w="3137890">
                  <a:extLst>
                    <a:ext uri="{9D8B030D-6E8A-4147-A177-3AD203B41FA5}">
                      <a16:colId xmlns:a16="http://schemas.microsoft.com/office/drawing/2014/main" val="835932731"/>
                    </a:ext>
                  </a:extLst>
                </a:gridCol>
                <a:gridCol w="3137890">
                  <a:extLst>
                    <a:ext uri="{9D8B030D-6E8A-4147-A177-3AD203B41FA5}">
                      <a16:colId xmlns:a16="http://schemas.microsoft.com/office/drawing/2014/main" val="3821482710"/>
                    </a:ext>
                  </a:extLst>
                </a:gridCol>
              </a:tblGrid>
              <a:tr h="0">
                <a:tc>
                  <a:txBody>
                    <a:bodyPr/>
                    <a:lstStyle/>
                    <a:p>
                      <a:pPr algn="ctr">
                        <a:lnSpc>
                          <a:spcPct val="120000"/>
                        </a:lnSpc>
                        <a:spcAft>
                          <a:spcPts val="0"/>
                        </a:spcAft>
                      </a:pPr>
                      <a:r>
                        <a:rPr lang="en-US" sz="2400">
                          <a:effectLst/>
                          <a:latin typeface="Times New Roman" panose="02020603050405020304" pitchFamily="18" charset="0"/>
                          <a:cs typeface="Times New Roman" panose="02020603050405020304" pitchFamily="18" charset="0"/>
                        </a:rPr>
                        <a:t>K</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0000"/>
                        </a:lnSpc>
                        <a:spcAft>
                          <a:spcPts val="0"/>
                        </a:spcAft>
                      </a:pPr>
                      <a:r>
                        <a:rPr lang="en-US" sz="2400">
                          <a:effectLst/>
                          <a:latin typeface="Times New Roman" panose="02020603050405020304" pitchFamily="18" charset="0"/>
                          <a:cs typeface="Times New Roman" panose="02020603050405020304" pitchFamily="18" charset="0"/>
                        </a:rPr>
                        <a:t>W</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0000"/>
                        </a:lnSpc>
                        <a:spcAft>
                          <a:spcPts val="0"/>
                        </a:spcAft>
                      </a:pPr>
                      <a:r>
                        <a:rPr lang="en-US" sz="2400">
                          <a:effectLst/>
                          <a:latin typeface="Times New Roman" panose="02020603050405020304" pitchFamily="18" charset="0"/>
                          <a:cs typeface="Times New Roman" panose="02020603050405020304" pitchFamily="18" charset="0"/>
                        </a:rPr>
                        <a:t>L</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65002980"/>
                  </a:ext>
                </a:extLst>
              </a:tr>
              <a:tr h="0">
                <a:tc>
                  <a:txBody>
                    <a:bodyPr/>
                    <a:lstStyle/>
                    <a:p>
                      <a:pPr algn="just">
                        <a:lnSpc>
                          <a:spcPct val="120000"/>
                        </a:lnSpc>
                        <a:spcAft>
                          <a:spcPts val="0"/>
                        </a:spcAft>
                      </a:pPr>
                      <a:r>
                        <a:rPr lang="en-US" sz="2400" b="0">
                          <a:effectLst/>
                          <a:latin typeface="Times New Roman" panose="02020603050405020304" pitchFamily="18" charset="0"/>
                          <a:cs typeface="Times New Roman" panose="02020603050405020304" pitchFamily="18" charset="0"/>
                        </a:rPr>
                        <a:t>Liệt kê những điều em đã biết.</a:t>
                      </a:r>
                      <a:endParaRPr lang="en-US" sz="2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0000"/>
                        </a:lnSpc>
                        <a:spcAft>
                          <a:spcPts val="0"/>
                        </a:spcAft>
                      </a:pPr>
                      <a:r>
                        <a:rPr lang="en-US" sz="2400" b="0">
                          <a:effectLst/>
                          <a:latin typeface="Times New Roman" panose="02020603050405020304" pitchFamily="18" charset="0"/>
                          <a:cs typeface="Times New Roman" panose="02020603050405020304" pitchFamily="18" charset="0"/>
                        </a:rPr>
                        <a:t>Liệt kê những điều em muốn học</a:t>
                      </a:r>
                      <a:endParaRPr lang="en-US" sz="2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0000"/>
                        </a:lnSpc>
                        <a:spcAft>
                          <a:spcPts val="0"/>
                        </a:spcAft>
                      </a:pPr>
                      <a:r>
                        <a:rPr lang="en-US" sz="2400" b="0">
                          <a:effectLst/>
                          <a:latin typeface="Times New Roman" panose="02020603050405020304" pitchFamily="18" charset="0"/>
                          <a:cs typeface="Times New Roman" panose="02020603050405020304" pitchFamily="18" charset="0"/>
                        </a:rPr>
                        <a:t>Liệt kê những gì em đã học được từ những bài học trước</a:t>
                      </a:r>
                      <a:endParaRPr lang="en-US" sz="2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74234927"/>
                  </a:ext>
                </a:extLst>
              </a:tr>
            </a:tbl>
          </a:graphicData>
        </a:graphic>
      </p:graphicFrame>
    </p:spTree>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371600" y="8892968"/>
            <a:ext cx="15546060" cy="1355932"/>
            <a:chOff x="1353065" y="8075556"/>
            <a:chExt cx="15546060" cy="1355932"/>
          </a:xfrm>
        </p:grpSpPr>
        <p:sp>
          <p:nvSpPr>
            <p:cNvPr id="6" name="Freeform 6"/>
            <p:cNvSpPr/>
            <p:nvPr/>
          </p:nvSpPr>
          <p:spPr>
            <a:xfrm>
              <a:off x="1353065" y="8645069"/>
              <a:ext cx="8244743" cy="179885"/>
            </a:xfrm>
            <a:custGeom>
              <a:avLst/>
              <a:gdLst/>
              <a:ahLst/>
              <a:cxnLst/>
              <a:rect l="l" t="t" r="r" b="b"/>
              <a:pathLst>
                <a:path w="8244743" h="179885">
                  <a:moveTo>
                    <a:pt x="0" y="0"/>
                  </a:moveTo>
                  <a:lnTo>
                    <a:pt x="8244743" y="0"/>
                  </a:lnTo>
                  <a:lnTo>
                    <a:pt x="8244743" y="179886"/>
                  </a:lnTo>
                  <a:lnTo>
                    <a:pt x="0" y="17988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7" name="Freeform 7"/>
            <p:cNvSpPr/>
            <p:nvPr/>
          </p:nvSpPr>
          <p:spPr>
            <a:xfrm>
              <a:off x="8654382" y="8645069"/>
              <a:ext cx="8244743" cy="179885"/>
            </a:xfrm>
            <a:custGeom>
              <a:avLst/>
              <a:gdLst/>
              <a:ahLst/>
              <a:cxnLst/>
              <a:rect l="l" t="t" r="r" b="b"/>
              <a:pathLst>
                <a:path w="8244743" h="179885">
                  <a:moveTo>
                    <a:pt x="0" y="0"/>
                  </a:moveTo>
                  <a:lnTo>
                    <a:pt x="8244743" y="0"/>
                  </a:lnTo>
                  <a:lnTo>
                    <a:pt x="8244743" y="179886"/>
                  </a:lnTo>
                  <a:lnTo>
                    <a:pt x="0" y="17988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8" name="Freeform 8"/>
            <p:cNvSpPr/>
            <p:nvPr/>
          </p:nvSpPr>
          <p:spPr>
            <a:xfrm>
              <a:off x="8456634" y="8075556"/>
              <a:ext cx="1374731" cy="1355932"/>
            </a:xfrm>
            <a:custGeom>
              <a:avLst/>
              <a:gdLst/>
              <a:ahLst/>
              <a:cxnLst/>
              <a:rect l="l" t="t" r="r" b="b"/>
              <a:pathLst>
                <a:path w="1374731" h="1355932">
                  <a:moveTo>
                    <a:pt x="0" y="0"/>
                  </a:moveTo>
                  <a:lnTo>
                    <a:pt x="1374732" y="0"/>
                  </a:lnTo>
                  <a:lnTo>
                    <a:pt x="1374732" y="1355932"/>
                  </a:lnTo>
                  <a:lnTo>
                    <a:pt x="0" y="135593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9" name="Freeform 9"/>
            <p:cNvSpPr/>
            <p:nvPr/>
          </p:nvSpPr>
          <p:spPr>
            <a:xfrm>
              <a:off x="6844347" y="8237260"/>
              <a:ext cx="1037266" cy="1023081"/>
            </a:xfrm>
            <a:custGeom>
              <a:avLst/>
              <a:gdLst/>
              <a:ahLst/>
              <a:cxnLst/>
              <a:rect l="l" t="t" r="r" b="b"/>
              <a:pathLst>
                <a:path w="1037266" h="1023081">
                  <a:moveTo>
                    <a:pt x="0" y="0"/>
                  </a:moveTo>
                  <a:lnTo>
                    <a:pt x="1037267" y="0"/>
                  </a:lnTo>
                  <a:lnTo>
                    <a:pt x="1037267" y="1023081"/>
                  </a:lnTo>
                  <a:lnTo>
                    <a:pt x="0" y="102308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0" name="Freeform 10"/>
            <p:cNvSpPr/>
            <p:nvPr/>
          </p:nvSpPr>
          <p:spPr>
            <a:xfrm>
              <a:off x="10404932" y="8237260"/>
              <a:ext cx="1037266" cy="1023081"/>
            </a:xfrm>
            <a:custGeom>
              <a:avLst/>
              <a:gdLst/>
              <a:ahLst/>
              <a:cxnLst/>
              <a:rect l="l" t="t" r="r" b="b"/>
              <a:pathLst>
                <a:path w="1037266" h="1023081">
                  <a:moveTo>
                    <a:pt x="0" y="0"/>
                  </a:moveTo>
                  <a:lnTo>
                    <a:pt x="1037266" y="0"/>
                  </a:lnTo>
                  <a:lnTo>
                    <a:pt x="1037266" y="1023081"/>
                  </a:lnTo>
                  <a:lnTo>
                    <a:pt x="0" y="102308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grpSp>
      <p:sp>
        <p:nvSpPr>
          <p:cNvPr id="12" name="Freeform 12"/>
          <p:cNvSpPr/>
          <p:nvPr/>
        </p:nvSpPr>
        <p:spPr>
          <a:xfrm>
            <a:off x="13487399" y="800100"/>
            <a:ext cx="5331459" cy="329859"/>
          </a:xfrm>
          <a:custGeom>
            <a:avLst/>
            <a:gdLst/>
            <a:ahLst/>
            <a:cxnLst/>
            <a:rect l="l" t="t" r="r" b="b"/>
            <a:pathLst>
              <a:path w="6980776" h="152308">
                <a:moveTo>
                  <a:pt x="0" y="0"/>
                </a:moveTo>
                <a:lnTo>
                  <a:pt x="6980776" y="0"/>
                </a:lnTo>
                <a:lnTo>
                  <a:pt x="6980776" y="152308"/>
                </a:lnTo>
                <a:lnTo>
                  <a:pt x="0" y="15230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Rectangle 2"/>
          <p:cNvSpPr/>
          <p:nvPr/>
        </p:nvSpPr>
        <p:spPr>
          <a:xfrm>
            <a:off x="115645" y="283371"/>
            <a:ext cx="13725873" cy="923330"/>
          </a:xfrm>
          <a:prstGeom prst="rect">
            <a:avLst/>
          </a:prstGeom>
          <a:noFill/>
        </p:spPr>
        <p:txBody>
          <a:bodyPr wrap="none" lIns="91440" tIns="45720" rIns="91440" bIns="45720">
            <a:spAutoFit/>
          </a:bodyPr>
          <a:lstStyle/>
          <a:p>
            <a:pPr algn="ctr"/>
            <a:r>
              <a:rPr lang="en-US" sz="5400" b="1" smtClean="0">
                <a:ln w="9525">
                  <a:solidFill>
                    <a:schemeClr val="bg1"/>
                  </a:solidFill>
                  <a:prstDash val="solid"/>
                </a:ln>
                <a:effectLst>
                  <a:outerShdw blurRad="12700" dist="38100" dir="2700000" algn="tl" rotWithShape="0">
                    <a:schemeClr val="bg1">
                      <a:lumMod val="50000"/>
                    </a:schemeClr>
                  </a:outerShdw>
                </a:effectLst>
              </a:rPr>
              <a:t>I. BỐI CẢNH RA ĐỜI THÍ NGHIỆM CỦA MENDEL </a:t>
            </a:r>
            <a:endParaRPr lang="en-US" sz="5400" b="1" cap="none" spc="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6755" y="5952940"/>
            <a:ext cx="3657123" cy="3657123"/>
          </a:xfrm>
          <a:prstGeom prst="rect">
            <a:avLst/>
          </a:prstGeom>
        </p:spPr>
      </p:pic>
      <p:sp>
        <p:nvSpPr>
          <p:cNvPr id="5" name="Explosion 2 4"/>
          <p:cNvSpPr/>
          <p:nvPr/>
        </p:nvSpPr>
        <p:spPr>
          <a:xfrm>
            <a:off x="3046686" y="1016000"/>
            <a:ext cx="8791397" cy="5568531"/>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a:latin typeface="+mj-lt"/>
              </a:rPr>
              <a:t>Điểm khác biệt trong </a:t>
            </a:r>
            <a:r>
              <a:rPr lang="vi-VN" sz="3200">
                <a:latin typeface="+mj-lt"/>
                <a:cs typeface="Times New Roman" panose="02020603050405020304" pitchFamily="18" charset="0"/>
              </a:rPr>
              <a:t>nghiên</a:t>
            </a:r>
            <a:r>
              <a:rPr lang="vi-VN" sz="2800">
                <a:latin typeface="+mj-lt"/>
              </a:rPr>
              <a:t> cứu di truyền các đặc tính ở sinh vật của Mendel so với các quan điểm về di truyền học đương thời là gì?</a:t>
            </a:r>
            <a:endParaRPr lang="en-US" sz="2800">
              <a:latin typeface="+mj-lt"/>
            </a:endParaRPr>
          </a:p>
        </p:txBody>
      </p:sp>
      <p:sp>
        <p:nvSpPr>
          <p:cNvPr id="14" name="Rectangle 13"/>
          <p:cNvSpPr/>
          <p:nvPr/>
        </p:nvSpPr>
        <p:spPr>
          <a:xfrm>
            <a:off x="8223288" y="6016732"/>
            <a:ext cx="9144000" cy="2591479"/>
          </a:xfrm>
          <a:prstGeom prst="rect">
            <a:avLst/>
          </a:prstGeom>
        </p:spPr>
        <p:txBody>
          <a:bodyPr>
            <a:spAutoFit/>
          </a:bodyPr>
          <a:lstStyle/>
          <a:p>
            <a:pPr algn="just">
              <a:lnSpc>
                <a:spcPct val="120000"/>
              </a:lnSpc>
              <a:spcAft>
                <a:spcPts val="0"/>
              </a:spcAft>
            </a:pPr>
            <a:r>
              <a:rPr lang="en-US" sz="2800">
                <a:latin typeface="Times New Roman" panose="02020603050405020304" pitchFamily="18" charset="0"/>
                <a:ea typeface="Calibri" panose="020F0502020204030204" pitchFamily="34" charset="0"/>
                <a:cs typeface="Times New Roman" panose="02020603050405020304" pitchFamily="18" charset="0"/>
              </a:rPr>
              <a:t>Điểm khác biệt trong nghiên cứu di truyền các đặc tính ở sinh vật của Mendel so với các quan điểm về di truyền học đương thời là:</a:t>
            </a:r>
          </a:p>
          <a:p>
            <a:pPr marL="342900" lvl="0" indent="-342900" algn="just">
              <a:lnSpc>
                <a:spcPct val="120000"/>
              </a:lnSpc>
              <a:spcAft>
                <a:spcPts val="0"/>
              </a:spcAft>
              <a:buClr>
                <a:srgbClr val="000000"/>
              </a:buClr>
              <a:buSzPts val="1000"/>
              <a:buFont typeface="Symbol" panose="05050102010706020507" pitchFamily="18" charset="2"/>
              <a:buChar char="-"/>
            </a:pPr>
            <a:r>
              <a:rPr lang="en-US" sz="2800">
                <a:latin typeface="Times New Roman" panose="02020603050405020304" pitchFamily="18" charset="0"/>
                <a:ea typeface="Arial" panose="020B0604020202020204" pitchFamily="34" charset="0"/>
                <a:cs typeface="Times New Roman" panose="02020603050405020304" pitchFamily="18" charset="0"/>
              </a:rPr>
              <a:t>Mendel nghiên cứu riêng rẽ từng cặp tính trạng.</a:t>
            </a:r>
          </a:p>
          <a:p>
            <a:r>
              <a:rPr lang="en-US" sz="2800">
                <a:latin typeface="Times New Roman" panose="02020603050405020304" pitchFamily="18" charset="0"/>
                <a:ea typeface="Calibri" panose="020F0502020204030204" pitchFamily="34" charset="0"/>
                <a:cs typeface="Times New Roman" panose="02020603050405020304" pitchFamily="18" charset="0"/>
              </a:rPr>
              <a:t>Số lượng cá thể đem phân tích lớn.</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68783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5 lợi ích của đậu Hà Lan, lưu ý khi ăn và các món ăn từ đậu Hà L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7000" y="4438707"/>
            <a:ext cx="7688536" cy="4331209"/>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p:cNvGrpSpPr/>
          <p:nvPr/>
        </p:nvGrpSpPr>
        <p:grpSpPr>
          <a:xfrm>
            <a:off x="1371600" y="8892968"/>
            <a:ext cx="15546060" cy="1355932"/>
            <a:chOff x="1353065" y="8075556"/>
            <a:chExt cx="15546060" cy="1355932"/>
          </a:xfrm>
        </p:grpSpPr>
        <p:sp>
          <p:nvSpPr>
            <p:cNvPr id="6" name="Freeform 6"/>
            <p:cNvSpPr/>
            <p:nvPr/>
          </p:nvSpPr>
          <p:spPr>
            <a:xfrm>
              <a:off x="1353065" y="8645069"/>
              <a:ext cx="8244743" cy="179885"/>
            </a:xfrm>
            <a:custGeom>
              <a:avLst/>
              <a:gdLst/>
              <a:ahLst/>
              <a:cxnLst/>
              <a:rect l="l" t="t" r="r" b="b"/>
              <a:pathLst>
                <a:path w="8244743" h="179885">
                  <a:moveTo>
                    <a:pt x="0" y="0"/>
                  </a:moveTo>
                  <a:lnTo>
                    <a:pt x="8244743" y="0"/>
                  </a:lnTo>
                  <a:lnTo>
                    <a:pt x="8244743" y="179886"/>
                  </a:lnTo>
                  <a:lnTo>
                    <a:pt x="0" y="179886"/>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7" name="Freeform 7"/>
            <p:cNvSpPr/>
            <p:nvPr/>
          </p:nvSpPr>
          <p:spPr>
            <a:xfrm>
              <a:off x="8654382" y="8645069"/>
              <a:ext cx="8244743" cy="179885"/>
            </a:xfrm>
            <a:custGeom>
              <a:avLst/>
              <a:gdLst/>
              <a:ahLst/>
              <a:cxnLst/>
              <a:rect l="l" t="t" r="r" b="b"/>
              <a:pathLst>
                <a:path w="8244743" h="179885">
                  <a:moveTo>
                    <a:pt x="0" y="0"/>
                  </a:moveTo>
                  <a:lnTo>
                    <a:pt x="8244743" y="0"/>
                  </a:lnTo>
                  <a:lnTo>
                    <a:pt x="8244743" y="179886"/>
                  </a:lnTo>
                  <a:lnTo>
                    <a:pt x="0" y="179886"/>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8" name="Freeform 8"/>
            <p:cNvSpPr/>
            <p:nvPr/>
          </p:nvSpPr>
          <p:spPr>
            <a:xfrm>
              <a:off x="8456634" y="8075556"/>
              <a:ext cx="1374731" cy="1355932"/>
            </a:xfrm>
            <a:custGeom>
              <a:avLst/>
              <a:gdLst/>
              <a:ahLst/>
              <a:cxnLst/>
              <a:rect l="l" t="t" r="r" b="b"/>
              <a:pathLst>
                <a:path w="1374731" h="1355932">
                  <a:moveTo>
                    <a:pt x="0" y="0"/>
                  </a:moveTo>
                  <a:lnTo>
                    <a:pt x="1374732" y="0"/>
                  </a:lnTo>
                  <a:lnTo>
                    <a:pt x="1374732" y="1355932"/>
                  </a:lnTo>
                  <a:lnTo>
                    <a:pt x="0" y="1355932"/>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9" name="Freeform 9"/>
            <p:cNvSpPr/>
            <p:nvPr/>
          </p:nvSpPr>
          <p:spPr>
            <a:xfrm>
              <a:off x="6844347" y="8237260"/>
              <a:ext cx="1037266" cy="1023081"/>
            </a:xfrm>
            <a:custGeom>
              <a:avLst/>
              <a:gdLst/>
              <a:ahLst/>
              <a:cxnLst/>
              <a:rect l="l" t="t" r="r" b="b"/>
              <a:pathLst>
                <a:path w="1037266" h="1023081">
                  <a:moveTo>
                    <a:pt x="0" y="0"/>
                  </a:moveTo>
                  <a:lnTo>
                    <a:pt x="1037267" y="0"/>
                  </a:lnTo>
                  <a:lnTo>
                    <a:pt x="1037267" y="1023081"/>
                  </a:lnTo>
                  <a:lnTo>
                    <a:pt x="0" y="1023081"/>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0" name="Freeform 10"/>
            <p:cNvSpPr/>
            <p:nvPr/>
          </p:nvSpPr>
          <p:spPr>
            <a:xfrm>
              <a:off x="10404932" y="8237260"/>
              <a:ext cx="1037266" cy="1023081"/>
            </a:xfrm>
            <a:custGeom>
              <a:avLst/>
              <a:gdLst/>
              <a:ahLst/>
              <a:cxnLst/>
              <a:rect l="l" t="t" r="r" b="b"/>
              <a:pathLst>
                <a:path w="1037266" h="1023081">
                  <a:moveTo>
                    <a:pt x="0" y="0"/>
                  </a:moveTo>
                  <a:lnTo>
                    <a:pt x="1037266" y="0"/>
                  </a:lnTo>
                  <a:lnTo>
                    <a:pt x="1037266" y="1023081"/>
                  </a:lnTo>
                  <a:lnTo>
                    <a:pt x="0" y="1023081"/>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grpSp>
      <p:sp>
        <p:nvSpPr>
          <p:cNvPr id="11" name="Freeform 11"/>
          <p:cNvSpPr/>
          <p:nvPr/>
        </p:nvSpPr>
        <p:spPr>
          <a:xfrm>
            <a:off x="-692980" y="1028700"/>
            <a:ext cx="6980776" cy="152308"/>
          </a:xfrm>
          <a:custGeom>
            <a:avLst/>
            <a:gdLst/>
            <a:ahLst/>
            <a:cxnLst/>
            <a:rect l="l" t="t" r="r" b="b"/>
            <a:pathLst>
              <a:path w="6980776" h="152308">
                <a:moveTo>
                  <a:pt x="0" y="0"/>
                </a:moveTo>
                <a:lnTo>
                  <a:pt x="6980776" y="0"/>
                </a:lnTo>
                <a:lnTo>
                  <a:pt x="6980776" y="152308"/>
                </a:lnTo>
                <a:lnTo>
                  <a:pt x="0" y="152308"/>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2" name="Freeform 12"/>
          <p:cNvSpPr/>
          <p:nvPr/>
        </p:nvSpPr>
        <p:spPr>
          <a:xfrm>
            <a:off x="12267318" y="1028700"/>
            <a:ext cx="6980776" cy="152308"/>
          </a:xfrm>
          <a:custGeom>
            <a:avLst/>
            <a:gdLst/>
            <a:ahLst/>
            <a:cxnLst/>
            <a:rect l="l" t="t" r="r" b="b"/>
            <a:pathLst>
              <a:path w="6980776" h="152308">
                <a:moveTo>
                  <a:pt x="0" y="0"/>
                </a:moveTo>
                <a:lnTo>
                  <a:pt x="6980776" y="0"/>
                </a:lnTo>
                <a:lnTo>
                  <a:pt x="6980776" y="152308"/>
                </a:lnTo>
                <a:lnTo>
                  <a:pt x="0" y="152308"/>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3" name="Rectangle 2"/>
          <p:cNvSpPr/>
          <p:nvPr/>
        </p:nvSpPr>
        <p:spPr>
          <a:xfrm>
            <a:off x="6395651" y="643189"/>
            <a:ext cx="5763822" cy="923330"/>
          </a:xfrm>
          <a:prstGeom prst="rect">
            <a:avLst/>
          </a:prstGeom>
          <a:solidFill>
            <a:schemeClr val="accent2">
              <a:lumMod val="20000"/>
              <a:lumOff val="80000"/>
            </a:schemeClr>
          </a:solidFill>
          <a:ln w="28575">
            <a:solidFill>
              <a:schemeClr val="accent2">
                <a:lumMod val="60000"/>
                <a:lumOff val="40000"/>
              </a:schemeClr>
            </a:solidFill>
          </a:ln>
        </p:spPr>
        <p:txBody>
          <a:bodyPr wrap="none" lIns="91440" tIns="45720" rIns="91440" bIns="45720">
            <a:spAutoFit/>
          </a:bodyPr>
          <a:lstStyle/>
          <a:p>
            <a:pPr algn="ctr"/>
            <a:r>
              <a:rPr lang="en-US" sz="5400" b="1" smtClean="0">
                <a:ln w="9525">
                  <a:solidFill>
                    <a:schemeClr val="bg1"/>
                  </a:solidFill>
                  <a:prstDash val="solid"/>
                </a:ln>
                <a:effectLst>
                  <a:outerShdw blurRad="12700" dist="38100" dir="2700000" algn="tl" rotWithShape="0">
                    <a:schemeClr val="bg1">
                      <a:lumMod val="50000"/>
                    </a:schemeClr>
                  </a:outerShdw>
                </a:effectLst>
              </a:rPr>
              <a:t>KIẾN THỨC CỐT LÕI</a:t>
            </a:r>
            <a:endParaRPr lang="en-US" sz="5400" b="1" cap="none" spc="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2" name="TextBox 1"/>
          <p:cNvSpPr txBox="1"/>
          <p:nvPr/>
        </p:nvSpPr>
        <p:spPr>
          <a:xfrm>
            <a:off x="533400" y="1885722"/>
            <a:ext cx="9753600" cy="523220"/>
          </a:xfrm>
          <a:prstGeom prst="rect">
            <a:avLst/>
          </a:prstGeom>
          <a:noFill/>
        </p:spPr>
        <p:txBody>
          <a:bodyPr wrap="square" rtlCol="0">
            <a:spAutoFit/>
          </a:bodyPr>
          <a:lstStyle/>
          <a:p>
            <a:r>
              <a:rPr lang="en-US" sz="2800" b="1" smtClean="0">
                <a:solidFill>
                  <a:srgbClr val="FF0000"/>
                </a:solidFill>
                <a:latin typeface="Times New Roman" panose="02020603050405020304" pitchFamily="18" charset="0"/>
                <a:cs typeface="Times New Roman" panose="02020603050405020304" pitchFamily="18" charset="0"/>
              </a:rPr>
              <a:t>I. BỐI CẢNH RA ĐỜI THÍ NGHIỆM CỦA MENDEL</a:t>
            </a:r>
            <a:endParaRPr lang="en-US" sz="2800" b="1">
              <a:solidFill>
                <a:srgbClr val="FF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1009862" y="2532843"/>
            <a:ext cx="16535400" cy="523220"/>
          </a:xfrm>
          <a:prstGeom prst="rect">
            <a:avLst/>
          </a:prstGeom>
          <a:noFill/>
        </p:spPr>
        <p:txBody>
          <a:bodyPr wrap="square" rtlCol="0">
            <a:spAutoFit/>
          </a:bodyPr>
          <a:lstStyle/>
          <a:p>
            <a:r>
              <a:rPr lang="en-US" sz="2800" smtClean="0">
                <a:latin typeface="Times New Roman" panose="02020603050405020304" pitchFamily="18" charset="0"/>
                <a:cs typeface="Times New Roman" panose="02020603050405020304" pitchFamily="18" charset="0"/>
              </a:rPr>
              <a:t>Gregor Johann Mendel (1822 – 1884) được công nhận là “cha đẻ của di truyền học hiện đại”</a:t>
            </a:r>
            <a:endParaRPr lang="en-US" sz="2800">
              <a:latin typeface="Times New Roman" panose="02020603050405020304" pitchFamily="18" charset="0"/>
              <a:cs typeface="Times New Roman" panose="02020603050405020304" pitchFamily="18" charset="0"/>
            </a:endParaRPr>
          </a:p>
        </p:txBody>
      </p:sp>
      <p:sp>
        <p:nvSpPr>
          <p:cNvPr id="16" name="TextBox 15"/>
          <p:cNvSpPr txBox="1"/>
          <p:nvPr/>
        </p:nvSpPr>
        <p:spPr>
          <a:xfrm>
            <a:off x="1009862" y="3176764"/>
            <a:ext cx="16535400" cy="1384995"/>
          </a:xfrm>
          <a:prstGeom prst="rect">
            <a:avLst/>
          </a:prstGeom>
          <a:noFill/>
        </p:spPr>
        <p:txBody>
          <a:bodyPr wrap="square" rtlCol="0">
            <a:spAutoFit/>
          </a:bodyPr>
          <a:lstStyle/>
          <a:p>
            <a:r>
              <a:rPr lang="en-US" sz="2800" smtClean="0">
                <a:latin typeface="Times New Roman" panose="02020603050405020304" pitchFamily="18" charset="0"/>
                <a:cs typeface="Times New Roman" panose="02020603050405020304" pitchFamily="18" charset="0"/>
              </a:rPr>
              <a:t>Mendel được một giáo sư vật lí, Christian Doppler, dạy cách tiến hành thực nghiệm khoa học cũng như sử dụng toán học để giải thích các hiện tượng tự nhiên. Ông cũng được nhà thực vật học Franz Unger khuyến khích tìm nguyên nhân gây ra các biến dị ở thực vật.</a:t>
            </a:r>
            <a:endParaRPr lang="en-US" sz="2800">
              <a:latin typeface="Times New Roman" panose="02020603050405020304" pitchFamily="18" charset="0"/>
              <a:cs typeface="Times New Roman" panose="02020603050405020304" pitchFamily="18" charset="0"/>
            </a:endParaRPr>
          </a:p>
        </p:txBody>
      </p:sp>
      <p:sp>
        <p:nvSpPr>
          <p:cNvPr id="17" name="TextBox 16"/>
          <p:cNvSpPr txBox="1"/>
          <p:nvPr/>
        </p:nvSpPr>
        <p:spPr>
          <a:xfrm>
            <a:off x="1038157" y="4676679"/>
            <a:ext cx="8578186" cy="1384995"/>
          </a:xfrm>
          <a:prstGeom prst="rect">
            <a:avLst/>
          </a:prstGeom>
          <a:noFill/>
        </p:spPr>
        <p:txBody>
          <a:bodyPr wrap="square" rtlCol="0">
            <a:spAutoFit/>
          </a:bodyPr>
          <a:lstStyle/>
          <a:p>
            <a:pPr algn="just"/>
            <a:r>
              <a:rPr lang="en-US" sz="2800" smtClean="0">
                <a:latin typeface="Times New Roman" panose="02020603050405020304" pitchFamily="18" charset="0"/>
                <a:cs typeface="Times New Roman" panose="02020603050405020304" pitchFamily="18" charset="0"/>
              </a:rPr>
              <a:t>Vào những năm đầu của thế kỉ XIX, ở châu Âu nhiều nhà Sinh học, nhà làm vườn và chọn giống động, thực vật tin vào học thiyeets di truyền gọi là thuyết di truyền pha trộn.</a:t>
            </a:r>
            <a:endParaRPr lang="en-US" sz="2800">
              <a:latin typeface="Times New Roman" panose="02020603050405020304" pitchFamily="18" charset="0"/>
              <a:cs typeface="Times New Roman" panose="02020603050405020304" pitchFamily="18" charset="0"/>
            </a:endParaRPr>
          </a:p>
        </p:txBody>
      </p:sp>
      <p:sp>
        <p:nvSpPr>
          <p:cNvPr id="18" name="TextBox 17"/>
          <p:cNvSpPr txBox="1"/>
          <p:nvPr/>
        </p:nvSpPr>
        <p:spPr>
          <a:xfrm>
            <a:off x="1009862" y="6176594"/>
            <a:ext cx="8578186" cy="2677656"/>
          </a:xfrm>
          <a:prstGeom prst="rect">
            <a:avLst/>
          </a:prstGeom>
          <a:noFill/>
        </p:spPr>
        <p:txBody>
          <a:bodyPr wrap="square" rtlCol="0">
            <a:spAutoFit/>
          </a:bodyPr>
          <a:lstStyle/>
          <a:p>
            <a:pPr algn="just"/>
            <a:r>
              <a:rPr lang="en-US" sz="2800" smtClean="0">
                <a:latin typeface="Times New Roman" panose="02020603050405020304" pitchFamily="18" charset="0"/>
                <a:cs typeface="Times New Roman" panose="02020603050405020304" pitchFamily="18" charset="0"/>
              </a:rPr>
              <a:t>Mendel nhận thấy thuyết di truyền pha trộn chưa đúng nên đã tiến hành nhiều thí nghiệm khác nhau ở các loài. </a:t>
            </a:r>
          </a:p>
          <a:p>
            <a:pPr algn="just"/>
            <a:r>
              <a:rPr lang="en-US" sz="2800" smtClean="0">
                <a:latin typeface="Times New Roman" panose="02020603050405020304" pitchFamily="18" charset="0"/>
                <a:cs typeface="Times New Roman" panose="02020603050405020304" pitchFamily="18" charset="0"/>
              </a:rPr>
              <a:t>Kết quả  thí nghiệm thu được cho phép ông bác bỏ thuyết di truyền pha trộn và đề xuất học thuyết di truyền hạt với hai quy luật di truyền cơ bản được thừa nhận rộng rãi sau này.</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210730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050"/>
                                        </p:tgtEl>
                                        <p:attrNameLst>
                                          <p:attrName>style.visibility</p:attrName>
                                        </p:attrNameLst>
                                      </p:cBhvr>
                                      <p:to>
                                        <p:strVal val="visible"/>
                                      </p:to>
                                    </p:set>
                                    <p:animEffect transition="in" filter="randombar(horizontal)">
                                      <p:cBhvr>
                                        <p:cTn id="2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17"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371600" y="8892968"/>
            <a:ext cx="15546060" cy="1355932"/>
            <a:chOff x="1353065" y="8075556"/>
            <a:chExt cx="15546060" cy="1355932"/>
          </a:xfrm>
        </p:grpSpPr>
        <p:sp>
          <p:nvSpPr>
            <p:cNvPr id="6" name="Freeform 6"/>
            <p:cNvSpPr/>
            <p:nvPr/>
          </p:nvSpPr>
          <p:spPr>
            <a:xfrm>
              <a:off x="1353065" y="8645069"/>
              <a:ext cx="8244743" cy="179885"/>
            </a:xfrm>
            <a:custGeom>
              <a:avLst/>
              <a:gdLst/>
              <a:ahLst/>
              <a:cxnLst/>
              <a:rect l="l" t="t" r="r" b="b"/>
              <a:pathLst>
                <a:path w="8244743" h="179885">
                  <a:moveTo>
                    <a:pt x="0" y="0"/>
                  </a:moveTo>
                  <a:lnTo>
                    <a:pt x="8244743" y="0"/>
                  </a:lnTo>
                  <a:lnTo>
                    <a:pt x="8244743" y="179886"/>
                  </a:lnTo>
                  <a:lnTo>
                    <a:pt x="0" y="17988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7" name="Freeform 7"/>
            <p:cNvSpPr/>
            <p:nvPr/>
          </p:nvSpPr>
          <p:spPr>
            <a:xfrm>
              <a:off x="8654382" y="8645069"/>
              <a:ext cx="8244743" cy="179885"/>
            </a:xfrm>
            <a:custGeom>
              <a:avLst/>
              <a:gdLst/>
              <a:ahLst/>
              <a:cxnLst/>
              <a:rect l="l" t="t" r="r" b="b"/>
              <a:pathLst>
                <a:path w="8244743" h="179885">
                  <a:moveTo>
                    <a:pt x="0" y="0"/>
                  </a:moveTo>
                  <a:lnTo>
                    <a:pt x="8244743" y="0"/>
                  </a:lnTo>
                  <a:lnTo>
                    <a:pt x="8244743" y="179886"/>
                  </a:lnTo>
                  <a:lnTo>
                    <a:pt x="0" y="17988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8" name="Freeform 8"/>
            <p:cNvSpPr/>
            <p:nvPr/>
          </p:nvSpPr>
          <p:spPr>
            <a:xfrm>
              <a:off x="8456634" y="8075556"/>
              <a:ext cx="1374731" cy="1355932"/>
            </a:xfrm>
            <a:custGeom>
              <a:avLst/>
              <a:gdLst/>
              <a:ahLst/>
              <a:cxnLst/>
              <a:rect l="l" t="t" r="r" b="b"/>
              <a:pathLst>
                <a:path w="1374731" h="1355932">
                  <a:moveTo>
                    <a:pt x="0" y="0"/>
                  </a:moveTo>
                  <a:lnTo>
                    <a:pt x="1374732" y="0"/>
                  </a:lnTo>
                  <a:lnTo>
                    <a:pt x="1374732" y="1355932"/>
                  </a:lnTo>
                  <a:lnTo>
                    <a:pt x="0" y="135593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9" name="Freeform 9"/>
            <p:cNvSpPr/>
            <p:nvPr/>
          </p:nvSpPr>
          <p:spPr>
            <a:xfrm>
              <a:off x="6844347" y="8237260"/>
              <a:ext cx="1037266" cy="1023081"/>
            </a:xfrm>
            <a:custGeom>
              <a:avLst/>
              <a:gdLst/>
              <a:ahLst/>
              <a:cxnLst/>
              <a:rect l="l" t="t" r="r" b="b"/>
              <a:pathLst>
                <a:path w="1037266" h="1023081">
                  <a:moveTo>
                    <a:pt x="0" y="0"/>
                  </a:moveTo>
                  <a:lnTo>
                    <a:pt x="1037267" y="0"/>
                  </a:lnTo>
                  <a:lnTo>
                    <a:pt x="1037267" y="1023081"/>
                  </a:lnTo>
                  <a:lnTo>
                    <a:pt x="0" y="102308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0" name="Freeform 10"/>
            <p:cNvSpPr/>
            <p:nvPr/>
          </p:nvSpPr>
          <p:spPr>
            <a:xfrm>
              <a:off x="10404932" y="8237260"/>
              <a:ext cx="1037266" cy="1023081"/>
            </a:xfrm>
            <a:custGeom>
              <a:avLst/>
              <a:gdLst/>
              <a:ahLst/>
              <a:cxnLst/>
              <a:rect l="l" t="t" r="r" b="b"/>
              <a:pathLst>
                <a:path w="1037266" h="1023081">
                  <a:moveTo>
                    <a:pt x="0" y="0"/>
                  </a:moveTo>
                  <a:lnTo>
                    <a:pt x="1037266" y="0"/>
                  </a:lnTo>
                  <a:lnTo>
                    <a:pt x="1037266" y="1023081"/>
                  </a:lnTo>
                  <a:lnTo>
                    <a:pt x="0" y="102308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grpSp>
      <p:sp>
        <p:nvSpPr>
          <p:cNvPr id="12" name="Freeform 12"/>
          <p:cNvSpPr/>
          <p:nvPr/>
        </p:nvSpPr>
        <p:spPr>
          <a:xfrm>
            <a:off x="10210800" y="1181100"/>
            <a:ext cx="8229600" cy="152400"/>
          </a:xfrm>
          <a:custGeom>
            <a:avLst/>
            <a:gdLst/>
            <a:ahLst/>
            <a:cxnLst/>
            <a:rect l="l" t="t" r="r" b="b"/>
            <a:pathLst>
              <a:path w="6980776" h="152308">
                <a:moveTo>
                  <a:pt x="0" y="0"/>
                </a:moveTo>
                <a:lnTo>
                  <a:pt x="6980776" y="0"/>
                </a:lnTo>
                <a:lnTo>
                  <a:pt x="6980776" y="152308"/>
                </a:lnTo>
                <a:lnTo>
                  <a:pt x="0" y="15230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Rectangle 2"/>
          <p:cNvSpPr/>
          <p:nvPr/>
        </p:nvSpPr>
        <p:spPr>
          <a:xfrm>
            <a:off x="474434" y="608841"/>
            <a:ext cx="9960548" cy="923330"/>
          </a:xfrm>
          <a:prstGeom prst="rect">
            <a:avLst/>
          </a:prstGeom>
          <a:noFill/>
        </p:spPr>
        <p:txBody>
          <a:bodyPr wrap="none" lIns="91440" tIns="45720" rIns="91440" bIns="45720">
            <a:spAutoFit/>
          </a:bodyPr>
          <a:lstStyle/>
          <a:p>
            <a:pPr algn="ctr"/>
            <a:r>
              <a:rPr lang="en-US" sz="5400" b="1" smtClean="0">
                <a:ln w="9525">
                  <a:solidFill>
                    <a:schemeClr val="bg1"/>
                  </a:solidFill>
                  <a:prstDash val="solid"/>
                </a:ln>
                <a:effectLst>
                  <a:outerShdw blurRad="12700" dist="38100" dir="2700000" algn="tl" rotWithShape="0">
                    <a:schemeClr val="bg1">
                      <a:lumMod val="50000"/>
                    </a:schemeClr>
                  </a:outerShdw>
                </a:effectLst>
              </a:rPr>
              <a:t>II. THÍ NGHIỆM LAI Ở ĐẬU HÀ LAN</a:t>
            </a:r>
            <a:endParaRPr lang="en-US" sz="5400" b="1" cap="none" spc="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2" name="TextBox 1"/>
          <p:cNvSpPr txBox="1"/>
          <p:nvPr/>
        </p:nvSpPr>
        <p:spPr>
          <a:xfrm>
            <a:off x="502508" y="1606669"/>
            <a:ext cx="14935200" cy="646331"/>
          </a:xfrm>
          <a:prstGeom prst="rect">
            <a:avLst/>
          </a:prstGeom>
          <a:noFill/>
        </p:spPr>
        <p:txBody>
          <a:bodyPr wrap="square" rtlCol="0">
            <a:spAutoFit/>
          </a:bodyPr>
          <a:lstStyle/>
          <a:p>
            <a:r>
              <a:rPr lang="en-US" sz="3600" b="1" smtClean="0">
                <a:solidFill>
                  <a:srgbClr val="FF0000"/>
                </a:solidFill>
              </a:rPr>
              <a:t>Hoạt động nhóm: </a:t>
            </a:r>
            <a:r>
              <a:rPr lang="en-US" sz="3600" smtClean="0">
                <a:solidFill>
                  <a:srgbClr val="FF0000"/>
                </a:solidFill>
              </a:rPr>
              <a:t>Trình bày bản thuyết trình bằng Canva hoặc Powerpoint</a:t>
            </a:r>
            <a:endParaRPr lang="en-US" sz="3600">
              <a:solidFill>
                <a:srgbClr val="FF0000"/>
              </a:solidFill>
            </a:endParaRPr>
          </a:p>
        </p:txBody>
      </p:sp>
      <p:pic>
        <p:nvPicPr>
          <p:cNvPr id="13" name="Picture 12"/>
          <p:cNvPicPr>
            <a:picLocks noChangeAspect="1"/>
          </p:cNvPicPr>
          <p:nvPr/>
        </p:nvPicPr>
        <p:blipFill>
          <a:blip r:embed="rId8"/>
          <a:stretch>
            <a:fillRect/>
          </a:stretch>
        </p:blipFill>
        <p:spPr>
          <a:xfrm>
            <a:off x="533400" y="2307967"/>
            <a:ext cx="5915851" cy="5811061"/>
          </a:xfrm>
          <a:prstGeom prst="rect">
            <a:avLst/>
          </a:prstGeom>
        </p:spPr>
      </p:pic>
      <p:pic>
        <p:nvPicPr>
          <p:cNvPr id="16" name="Picture 15"/>
          <p:cNvPicPr>
            <a:picLocks noChangeAspect="1"/>
          </p:cNvPicPr>
          <p:nvPr/>
        </p:nvPicPr>
        <p:blipFill>
          <a:blip r:embed="rId9"/>
          <a:stretch>
            <a:fillRect/>
          </a:stretch>
        </p:blipFill>
        <p:spPr>
          <a:xfrm>
            <a:off x="6614759" y="2304654"/>
            <a:ext cx="5058481" cy="5677692"/>
          </a:xfrm>
          <a:prstGeom prst="rect">
            <a:avLst/>
          </a:prstGeom>
        </p:spPr>
      </p:pic>
      <p:pic>
        <p:nvPicPr>
          <p:cNvPr id="17" name="Picture 16"/>
          <p:cNvPicPr>
            <a:picLocks noChangeAspect="1"/>
          </p:cNvPicPr>
          <p:nvPr/>
        </p:nvPicPr>
        <p:blipFill>
          <a:blip r:embed="rId10"/>
          <a:stretch>
            <a:fillRect/>
          </a:stretch>
        </p:blipFill>
        <p:spPr>
          <a:xfrm>
            <a:off x="12268200" y="2304654"/>
            <a:ext cx="5349297" cy="5677692"/>
          </a:xfrm>
          <a:prstGeom prst="rect">
            <a:avLst/>
          </a:prstGeom>
        </p:spPr>
      </p:pic>
    </p:spTree>
    <p:extLst>
      <p:ext uri="{BB962C8B-B14F-4D97-AF65-F5344CB8AC3E}">
        <p14:creationId xmlns:p14="http://schemas.microsoft.com/office/powerpoint/2010/main" val="3439132815"/>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371600" y="8892968"/>
            <a:ext cx="15546060" cy="1355932"/>
            <a:chOff x="1353065" y="8075556"/>
            <a:chExt cx="15546060" cy="1355932"/>
          </a:xfrm>
        </p:grpSpPr>
        <p:sp>
          <p:nvSpPr>
            <p:cNvPr id="6" name="Freeform 6"/>
            <p:cNvSpPr/>
            <p:nvPr/>
          </p:nvSpPr>
          <p:spPr>
            <a:xfrm>
              <a:off x="1353065" y="8645069"/>
              <a:ext cx="8244743" cy="179885"/>
            </a:xfrm>
            <a:custGeom>
              <a:avLst/>
              <a:gdLst/>
              <a:ahLst/>
              <a:cxnLst/>
              <a:rect l="l" t="t" r="r" b="b"/>
              <a:pathLst>
                <a:path w="8244743" h="179885">
                  <a:moveTo>
                    <a:pt x="0" y="0"/>
                  </a:moveTo>
                  <a:lnTo>
                    <a:pt x="8244743" y="0"/>
                  </a:lnTo>
                  <a:lnTo>
                    <a:pt x="8244743" y="179886"/>
                  </a:lnTo>
                  <a:lnTo>
                    <a:pt x="0" y="17988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7" name="Freeform 7"/>
            <p:cNvSpPr/>
            <p:nvPr/>
          </p:nvSpPr>
          <p:spPr>
            <a:xfrm>
              <a:off x="8654382" y="8645069"/>
              <a:ext cx="8244743" cy="179885"/>
            </a:xfrm>
            <a:custGeom>
              <a:avLst/>
              <a:gdLst/>
              <a:ahLst/>
              <a:cxnLst/>
              <a:rect l="l" t="t" r="r" b="b"/>
              <a:pathLst>
                <a:path w="8244743" h="179885">
                  <a:moveTo>
                    <a:pt x="0" y="0"/>
                  </a:moveTo>
                  <a:lnTo>
                    <a:pt x="8244743" y="0"/>
                  </a:lnTo>
                  <a:lnTo>
                    <a:pt x="8244743" y="179886"/>
                  </a:lnTo>
                  <a:lnTo>
                    <a:pt x="0" y="17988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8" name="Freeform 8"/>
            <p:cNvSpPr/>
            <p:nvPr/>
          </p:nvSpPr>
          <p:spPr>
            <a:xfrm>
              <a:off x="8456634" y="8075556"/>
              <a:ext cx="1374731" cy="1355932"/>
            </a:xfrm>
            <a:custGeom>
              <a:avLst/>
              <a:gdLst/>
              <a:ahLst/>
              <a:cxnLst/>
              <a:rect l="l" t="t" r="r" b="b"/>
              <a:pathLst>
                <a:path w="1374731" h="1355932">
                  <a:moveTo>
                    <a:pt x="0" y="0"/>
                  </a:moveTo>
                  <a:lnTo>
                    <a:pt x="1374732" y="0"/>
                  </a:lnTo>
                  <a:lnTo>
                    <a:pt x="1374732" y="1355932"/>
                  </a:lnTo>
                  <a:lnTo>
                    <a:pt x="0" y="135593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9" name="Freeform 9"/>
            <p:cNvSpPr/>
            <p:nvPr/>
          </p:nvSpPr>
          <p:spPr>
            <a:xfrm>
              <a:off x="6844347" y="8237260"/>
              <a:ext cx="1037266" cy="1023081"/>
            </a:xfrm>
            <a:custGeom>
              <a:avLst/>
              <a:gdLst/>
              <a:ahLst/>
              <a:cxnLst/>
              <a:rect l="l" t="t" r="r" b="b"/>
              <a:pathLst>
                <a:path w="1037266" h="1023081">
                  <a:moveTo>
                    <a:pt x="0" y="0"/>
                  </a:moveTo>
                  <a:lnTo>
                    <a:pt x="1037267" y="0"/>
                  </a:lnTo>
                  <a:lnTo>
                    <a:pt x="1037267" y="1023081"/>
                  </a:lnTo>
                  <a:lnTo>
                    <a:pt x="0" y="102308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0" name="Freeform 10"/>
            <p:cNvSpPr/>
            <p:nvPr/>
          </p:nvSpPr>
          <p:spPr>
            <a:xfrm>
              <a:off x="10404932" y="8237260"/>
              <a:ext cx="1037266" cy="1023081"/>
            </a:xfrm>
            <a:custGeom>
              <a:avLst/>
              <a:gdLst/>
              <a:ahLst/>
              <a:cxnLst/>
              <a:rect l="l" t="t" r="r" b="b"/>
              <a:pathLst>
                <a:path w="1037266" h="1023081">
                  <a:moveTo>
                    <a:pt x="0" y="0"/>
                  </a:moveTo>
                  <a:lnTo>
                    <a:pt x="1037266" y="0"/>
                  </a:lnTo>
                  <a:lnTo>
                    <a:pt x="1037266" y="1023081"/>
                  </a:lnTo>
                  <a:lnTo>
                    <a:pt x="0" y="102308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grpSp>
      <p:sp>
        <p:nvSpPr>
          <p:cNvPr id="12" name="Freeform 12"/>
          <p:cNvSpPr/>
          <p:nvPr/>
        </p:nvSpPr>
        <p:spPr>
          <a:xfrm>
            <a:off x="10210800" y="1181100"/>
            <a:ext cx="8229600" cy="152400"/>
          </a:xfrm>
          <a:custGeom>
            <a:avLst/>
            <a:gdLst/>
            <a:ahLst/>
            <a:cxnLst/>
            <a:rect l="l" t="t" r="r" b="b"/>
            <a:pathLst>
              <a:path w="6980776" h="152308">
                <a:moveTo>
                  <a:pt x="0" y="0"/>
                </a:moveTo>
                <a:lnTo>
                  <a:pt x="6980776" y="0"/>
                </a:lnTo>
                <a:lnTo>
                  <a:pt x="6980776" y="152308"/>
                </a:lnTo>
                <a:lnTo>
                  <a:pt x="0" y="15230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1" name="Rectangle 10"/>
          <p:cNvSpPr/>
          <p:nvPr/>
        </p:nvSpPr>
        <p:spPr>
          <a:xfrm>
            <a:off x="1139587" y="1833937"/>
            <a:ext cx="16045894" cy="5840189"/>
          </a:xfrm>
          <a:prstGeom prst="rect">
            <a:avLst/>
          </a:prstGeom>
        </p:spPr>
        <p:txBody>
          <a:bodyPr wrap="square">
            <a:spAutoFit/>
          </a:bodyPr>
          <a:lstStyle/>
          <a:p>
            <a:pPr algn="just">
              <a:lnSpc>
                <a:spcPct val="150000"/>
              </a:lnSpc>
              <a:spcAft>
                <a:spcPts val="0"/>
              </a:spcAft>
            </a:pP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 1.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Giải thích cơ sở tế bào học của quy luật phân li.</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 2.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Hãy hình dung mình đang thực hiện trò chơi với hai túi đựng số bi và loại bi như nhau. Một túi có 50 viên bi to, màu đỏ và 50 viên bi to cùng cỡ màu trắng; Túi còn lại đựng 50 viên bi nhỏ màu xanh và 50 viên bi nhỏ màu vàng cùng cỡ. Một túi bi tượng trưng cho túi chứa giao tử đực, túi còn lại tương trưng cho túi đựng giao tử cái (noãn). Lấy ngẫu nhiên từ mỗi túi một vỉên bi to, một viên bi nhỏ, trộn với nhau (tượng trưng cho thụ tinh) rồi ghi lại hình dạng và màu sắc bi. Ví dụ: lẩn đẩu lấy được 2 viên bi to, màu đỏ và 1 viên bi nhỏ, màu vàng, 1 viên bi nhỏ, màu xanh. Ghi lại kết quả và lặp lại thí nghiệm. Hãy dự đoán kết quả sau một số lượng lớn lãn lấy bi từ các túi.</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en-US" sz="2800" b="1">
                <a:solidFill>
                  <a:srgbClr val="000000"/>
                </a:solidFill>
                <a:latin typeface="Times New Roman" panose="02020603050405020304" pitchFamily="18" charset="0"/>
                <a:ea typeface="Times New Roman" panose="02020603050405020304" pitchFamily="18" charset="0"/>
              </a:rPr>
              <a:t>Câu 3. </a:t>
            </a:r>
            <a:r>
              <a:rPr lang="en-US" sz="2800">
                <a:solidFill>
                  <a:srgbClr val="000000"/>
                </a:solidFill>
                <a:latin typeface="Times New Roman" panose="02020603050405020304" pitchFamily="18" charset="0"/>
                <a:ea typeface="Times New Roman" panose="02020603050405020304" pitchFamily="18" charset="0"/>
              </a:rPr>
              <a:t>Nêu điêu kiện để hai gene có thể phân li độc lập với nhau trong quá trình giảm phân.</a:t>
            </a:r>
            <a:endParaRPr lang="en-US" sz="2800"/>
          </a:p>
        </p:txBody>
      </p:sp>
      <p:sp>
        <p:nvSpPr>
          <p:cNvPr id="16" name="Rectangle 15"/>
          <p:cNvSpPr/>
          <p:nvPr/>
        </p:nvSpPr>
        <p:spPr>
          <a:xfrm>
            <a:off x="474434" y="608841"/>
            <a:ext cx="9960548" cy="923330"/>
          </a:xfrm>
          <a:prstGeom prst="rect">
            <a:avLst/>
          </a:prstGeom>
          <a:noFill/>
        </p:spPr>
        <p:txBody>
          <a:bodyPr wrap="none" lIns="91440" tIns="45720" rIns="91440" bIns="45720">
            <a:spAutoFit/>
          </a:bodyPr>
          <a:lstStyle/>
          <a:p>
            <a:pPr algn="ctr"/>
            <a:r>
              <a:rPr lang="en-US" sz="5400" b="1" smtClean="0">
                <a:ln w="9525">
                  <a:solidFill>
                    <a:schemeClr val="bg1"/>
                  </a:solidFill>
                  <a:prstDash val="solid"/>
                </a:ln>
                <a:effectLst>
                  <a:outerShdw blurRad="12700" dist="38100" dir="2700000" algn="tl" rotWithShape="0">
                    <a:schemeClr val="bg1">
                      <a:lumMod val="50000"/>
                    </a:schemeClr>
                  </a:outerShdw>
                </a:effectLst>
              </a:rPr>
              <a:t>II. THÍ NGHIỆM LAI Ở ĐẬU HÀ LAN</a:t>
            </a:r>
            <a:endParaRPr lang="en-US" sz="5400" b="1" cap="none" spc="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4005707090"/>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371600" y="8892968"/>
            <a:ext cx="15546060" cy="1355932"/>
            <a:chOff x="1353065" y="8075556"/>
            <a:chExt cx="15546060" cy="1355932"/>
          </a:xfrm>
        </p:grpSpPr>
        <p:sp>
          <p:nvSpPr>
            <p:cNvPr id="6" name="Freeform 6"/>
            <p:cNvSpPr/>
            <p:nvPr/>
          </p:nvSpPr>
          <p:spPr>
            <a:xfrm>
              <a:off x="1353065" y="8645069"/>
              <a:ext cx="8244743" cy="179885"/>
            </a:xfrm>
            <a:custGeom>
              <a:avLst/>
              <a:gdLst/>
              <a:ahLst/>
              <a:cxnLst/>
              <a:rect l="l" t="t" r="r" b="b"/>
              <a:pathLst>
                <a:path w="8244743" h="179885">
                  <a:moveTo>
                    <a:pt x="0" y="0"/>
                  </a:moveTo>
                  <a:lnTo>
                    <a:pt x="8244743" y="0"/>
                  </a:lnTo>
                  <a:lnTo>
                    <a:pt x="8244743" y="179886"/>
                  </a:lnTo>
                  <a:lnTo>
                    <a:pt x="0" y="17988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7" name="Freeform 7"/>
            <p:cNvSpPr/>
            <p:nvPr/>
          </p:nvSpPr>
          <p:spPr>
            <a:xfrm>
              <a:off x="8654382" y="8645069"/>
              <a:ext cx="8244743" cy="179885"/>
            </a:xfrm>
            <a:custGeom>
              <a:avLst/>
              <a:gdLst/>
              <a:ahLst/>
              <a:cxnLst/>
              <a:rect l="l" t="t" r="r" b="b"/>
              <a:pathLst>
                <a:path w="8244743" h="179885">
                  <a:moveTo>
                    <a:pt x="0" y="0"/>
                  </a:moveTo>
                  <a:lnTo>
                    <a:pt x="8244743" y="0"/>
                  </a:lnTo>
                  <a:lnTo>
                    <a:pt x="8244743" y="179886"/>
                  </a:lnTo>
                  <a:lnTo>
                    <a:pt x="0" y="17988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8" name="Freeform 8"/>
            <p:cNvSpPr/>
            <p:nvPr/>
          </p:nvSpPr>
          <p:spPr>
            <a:xfrm>
              <a:off x="8456634" y="8075556"/>
              <a:ext cx="1374731" cy="1355932"/>
            </a:xfrm>
            <a:custGeom>
              <a:avLst/>
              <a:gdLst/>
              <a:ahLst/>
              <a:cxnLst/>
              <a:rect l="l" t="t" r="r" b="b"/>
              <a:pathLst>
                <a:path w="1374731" h="1355932">
                  <a:moveTo>
                    <a:pt x="0" y="0"/>
                  </a:moveTo>
                  <a:lnTo>
                    <a:pt x="1374732" y="0"/>
                  </a:lnTo>
                  <a:lnTo>
                    <a:pt x="1374732" y="1355932"/>
                  </a:lnTo>
                  <a:lnTo>
                    <a:pt x="0" y="135593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9" name="Freeform 9"/>
            <p:cNvSpPr/>
            <p:nvPr/>
          </p:nvSpPr>
          <p:spPr>
            <a:xfrm>
              <a:off x="6844347" y="8237260"/>
              <a:ext cx="1037266" cy="1023081"/>
            </a:xfrm>
            <a:custGeom>
              <a:avLst/>
              <a:gdLst/>
              <a:ahLst/>
              <a:cxnLst/>
              <a:rect l="l" t="t" r="r" b="b"/>
              <a:pathLst>
                <a:path w="1037266" h="1023081">
                  <a:moveTo>
                    <a:pt x="0" y="0"/>
                  </a:moveTo>
                  <a:lnTo>
                    <a:pt x="1037267" y="0"/>
                  </a:lnTo>
                  <a:lnTo>
                    <a:pt x="1037267" y="1023081"/>
                  </a:lnTo>
                  <a:lnTo>
                    <a:pt x="0" y="102308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0" name="Freeform 10"/>
            <p:cNvSpPr/>
            <p:nvPr/>
          </p:nvSpPr>
          <p:spPr>
            <a:xfrm>
              <a:off x="10404932" y="8237260"/>
              <a:ext cx="1037266" cy="1023081"/>
            </a:xfrm>
            <a:custGeom>
              <a:avLst/>
              <a:gdLst/>
              <a:ahLst/>
              <a:cxnLst/>
              <a:rect l="l" t="t" r="r" b="b"/>
              <a:pathLst>
                <a:path w="1037266" h="1023081">
                  <a:moveTo>
                    <a:pt x="0" y="0"/>
                  </a:moveTo>
                  <a:lnTo>
                    <a:pt x="1037266" y="0"/>
                  </a:lnTo>
                  <a:lnTo>
                    <a:pt x="1037266" y="1023081"/>
                  </a:lnTo>
                  <a:lnTo>
                    <a:pt x="0" y="102308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grpSp>
      <p:sp>
        <p:nvSpPr>
          <p:cNvPr id="12" name="Freeform 12"/>
          <p:cNvSpPr/>
          <p:nvPr/>
        </p:nvSpPr>
        <p:spPr>
          <a:xfrm>
            <a:off x="10210800" y="1181100"/>
            <a:ext cx="8229600" cy="152400"/>
          </a:xfrm>
          <a:custGeom>
            <a:avLst/>
            <a:gdLst/>
            <a:ahLst/>
            <a:cxnLst/>
            <a:rect l="l" t="t" r="r" b="b"/>
            <a:pathLst>
              <a:path w="6980776" h="152308">
                <a:moveTo>
                  <a:pt x="0" y="0"/>
                </a:moveTo>
                <a:lnTo>
                  <a:pt x="6980776" y="0"/>
                </a:lnTo>
                <a:lnTo>
                  <a:pt x="6980776" y="152308"/>
                </a:lnTo>
                <a:lnTo>
                  <a:pt x="0" y="15230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1" name="Rectangle 10"/>
          <p:cNvSpPr/>
          <p:nvPr/>
        </p:nvSpPr>
        <p:spPr>
          <a:xfrm>
            <a:off x="1139587" y="1584537"/>
            <a:ext cx="16045894" cy="3349956"/>
          </a:xfrm>
          <a:prstGeom prst="rect">
            <a:avLst/>
          </a:prstGeom>
        </p:spPr>
        <p:txBody>
          <a:bodyPr wrap="square">
            <a:spAutoFit/>
          </a:bodyPr>
          <a:lstStyle/>
          <a:p>
            <a:pPr algn="just">
              <a:lnSpc>
                <a:spcPct val="150000"/>
              </a:lnSpc>
              <a:spcAft>
                <a:spcPts val="0"/>
              </a:spcAft>
            </a:pPr>
            <a:r>
              <a:rPr lang="en-US" sz="2400" b="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Câu </a:t>
            </a:r>
            <a:r>
              <a:rPr lang="en-US" sz="24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24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Hãy hình dung mình đang thực hiện trò chơi với hai túi đựng số bi và loại bi như nhau. Một túi có 50 viên bi to, màu đỏ và 50 viên bi to cùng cỡ màu trắng; Túi còn lại đựng 50 viên bi nhỏ màu xanh và 50 viên bi nhỏ màu vàng cùng cỡ. Một túi bi tượng trưng cho túi chứa giao tử đực, túi còn lại tương trưng cho túi đựng giao tử cái (noãn). Lấy ngẫu nhiên từ mỗi túi một vỉên bi to, một viên bi nhỏ, trộn với nhau (tượng trưng cho thụ tinh) rồi ghi lại hình dạng và màu sắc bi. Ví dụ: lẩn đẩu lấy được 2 viên bi to, màu đỏ và 1 viên bi nhỏ, màu vàng, 1 viên bi nhỏ, màu xanh. Ghi lại kết quả và lặp lại thí nghiệm. Hãy dự đoán kết quả sau một số lượng lớn lãn lấy bi từ các túi</a:t>
            </a:r>
            <a:r>
              <a:rPr lang="en-US" sz="240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Rectangle 12"/>
          <p:cNvSpPr/>
          <p:nvPr/>
        </p:nvSpPr>
        <p:spPr>
          <a:xfrm>
            <a:off x="1115524" y="6964771"/>
            <a:ext cx="16045894" cy="461665"/>
          </a:xfrm>
          <a:prstGeom prst="rect">
            <a:avLst/>
          </a:prstGeom>
        </p:spPr>
        <p:txBody>
          <a:bodyPr wrap="square">
            <a:spAutoFit/>
          </a:bodyPr>
          <a:lstStyle/>
          <a:p>
            <a:r>
              <a:rPr lang="en-US" sz="2400" b="1" smtClean="0">
                <a:solidFill>
                  <a:srgbClr val="FF0000"/>
                </a:solidFill>
                <a:latin typeface="Times New Roman" panose="02020603050405020304" pitchFamily="18" charset="0"/>
                <a:ea typeface="Times New Roman" panose="02020603050405020304" pitchFamily="18" charset="0"/>
              </a:rPr>
              <a:t>Câu </a:t>
            </a:r>
            <a:r>
              <a:rPr lang="en-US" sz="2400" b="1">
                <a:solidFill>
                  <a:srgbClr val="FF0000"/>
                </a:solidFill>
                <a:latin typeface="Times New Roman" panose="02020603050405020304" pitchFamily="18" charset="0"/>
                <a:ea typeface="Times New Roman" panose="02020603050405020304" pitchFamily="18" charset="0"/>
              </a:rPr>
              <a:t>3. </a:t>
            </a:r>
            <a:r>
              <a:rPr lang="en-US" sz="2400">
                <a:solidFill>
                  <a:srgbClr val="FF0000"/>
                </a:solidFill>
                <a:latin typeface="Times New Roman" panose="02020603050405020304" pitchFamily="18" charset="0"/>
                <a:ea typeface="Times New Roman" panose="02020603050405020304" pitchFamily="18" charset="0"/>
              </a:rPr>
              <a:t>Nêu điêu kiện để hai gene có thể phân li độc lập với nhau trong quá trình giảm phân.</a:t>
            </a:r>
            <a:endParaRPr lang="en-US" sz="2400">
              <a:solidFill>
                <a:srgbClr val="FF0000"/>
              </a:solidFill>
            </a:endParaRPr>
          </a:p>
        </p:txBody>
      </p:sp>
      <p:sp>
        <p:nvSpPr>
          <p:cNvPr id="2" name="Rectangle 1"/>
          <p:cNvSpPr/>
          <p:nvPr/>
        </p:nvSpPr>
        <p:spPr>
          <a:xfrm>
            <a:off x="1195284" y="4887669"/>
            <a:ext cx="15966134" cy="1754326"/>
          </a:xfrm>
          <a:prstGeom prst="rect">
            <a:avLst/>
          </a:prstGeom>
        </p:spPr>
        <p:txBody>
          <a:bodyPr wrap="square">
            <a:spAutoFit/>
          </a:bodyPr>
          <a:lstStyle/>
          <a:p>
            <a:pPr algn="just">
              <a:lnSpc>
                <a:spcPct val="150000"/>
              </a:lnSpc>
              <a:spcAft>
                <a:spcPts val="0"/>
              </a:spcAft>
            </a:pP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Xác suất </a:t>
            </a:r>
            <a:r>
              <a:rPr lang="en-US" sz="24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lấy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mỗi viên bi đểu là 1/2 và áp dụng quy tắc nhân xác suất ta có thể dự doán được kết quả.</a:t>
            </a:r>
            <a:endParaRPr lang="en-US"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en-US" sz="2400">
                <a:solidFill>
                  <a:srgbClr val="000000"/>
                </a:solidFill>
                <a:latin typeface="Times New Roman" panose="02020603050405020304" pitchFamily="18" charset="0"/>
                <a:ea typeface="Times New Roman" panose="02020603050405020304" pitchFamily="18" charset="0"/>
              </a:rPr>
              <a:t>Kết quả dự đoán sẽ xấp xỉ tỉ lệ: 1 bi to, đỏ - 1 bi nhỏ, xanh: 1 bi to, đỏ - 1 bi nhỏ, vàng: 1 bi to, trắng - 1 bi nhỏ, xanh : 1 bi to, trắng - 1 bi nhỏ, vàng</a:t>
            </a:r>
            <a:endParaRPr lang="en-US" sz="2400"/>
          </a:p>
        </p:txBody>
      </p:sp>
      <p:sp>
        <p:nvSpPr>
          <p:cNvPr id="4" name="Rectangle 3"/>
          <p:cNvSpPr/>
          <p:nvPr/>
        </p:nvSpPr>
        <p:spPr>
          <a:xfrm>
            <a:off x="1195284" y="7539828"/>
            <a:ext cx="11310340" cy="496867"/>
          </a:xfrm>
          <a:prstGeom prst="rect">
            <a:avLst/>
          </a:prstGeom>
        </p:spPr>
        <p:txBody>
          <a:bodyPr wrap="none">
            <a:spAutoFit/>
          </a:bodyPr>
          <a:lstStyle/>
          <a:p>
            <a:pPr algn="just">
              <a:lnSpc>
                <a:spcPct val="120000"/>
              </a:lnSpc>
              <a:spcAft>
                <a:spcPts val="0"/>
              </a:spcAft>
            </a:pP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Hai gene phân li độc lập nhau khi mỗi gene nằm trên một cặp NST tương đồng khác nhau.</a:t>
            </a:r>
            <a:endParaRPr lang="en-US" sz="24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Rectangle 13"/>
          <p:cNvSpPr/>
          <p:nvPr/>
        </p:nvSpPr>
        <p:spPr>
          <a:xfrm>
            <a:off x="474434" y="608841"/>
            <a:ext cx="9960548" cy="923330"/>
          </a:xfrm>
          <a:prstGeom prst="rect">
            <a:avLst/>
          </a:prstGeom>
          <a:noFill/>
        </p:spPr>
        <p:txBody>
          <a:bodyPr wrap="none" lIns="91440" tIns="45720" rIns="91440" bIns="45720">
            <a:spAutoFit/>
          </a:bodyPr>
          <a:lstStyle/>
          <a:p>
            <a:pPr algn="ctr"/>
            <a:r>
              <a:rPr lang="en-US" sz="5400" b="1" smtClean="0">
                <a:ln w="9525">
                  <a:solidFill>
                    <a:schemeClr val="bg1"/>
                  </a:solidFill>
                  <a:prstDash val="solid"/>
                </a:ln>
                <a:effectLst>
                  <a:outerShdw blurRad="12700" dist="38100" dir="2700000" algn="tl" rotWithShape="0">
                    <a:schemeClr val="bg1">
                      <a:lumMod val="50000"/>
                    </a:schemeClr>
                  </a:outerShdw>
                </a:effectLst>
              </a:rPr>
              <a:t>II. THÍ NGHIỆM LAI Ở ĐẬU HÀ LAN</a:t>
            </a:r>
            <a:endParaRPr lang="en-US" sz="5400" b="1" cap="none" spc="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387156854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2"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1"/>
          <p:cNvSpPr/>
          <p:nvPr/>
        </p:nvSpPr>
        <p:spPr>
          <a:xfrm>
            <a:off x="-692980" y="1028700"/>
            <a:ext cx="6980776" cy="152308"/>
          </a:xfrm>
          <a:custGeom>
            <a:avLst/>
            <a:gdLst/>
            <a:ahLst/>
            <a:cxnLst/>
            <a:rect l="l" t="t" r="r" b="b"/>
            <a:pathLst>
              <a:path w="6980776" h="152308">
                <a:moveTo>
                  <a:pt x="0" y="0"/>
                </a:moveTo>
                <a:lnTo>
                  <a:pt x="6980776" y="0"/>
                </a:lnTo>
                <a:lnTo>
                  <a:pt x="6980776" y="152308"/>
                </a:lnTo>
                <a:lnTo>
                  <a:pt x="0" y="15230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2" name="Freeform 12"/>
          <p:cNvSpPr/>
          <p:nvPr/>
        </p:nvSpPr>
        <p:spPr>
          <a:xfrm>
            <a:off x="12267318" y="1028700"/>
            <a:ext cx="6980776" cy="152308"/>
          </a:xfrm>
          <a:custGeom>
            <a:avLst/>
            <a:gdLst/>
            <a:ahLst/>
            <a:cxnLst/>
            <a:rect l="l" t="t" r="r" b="b"/>
            <a:pathLst>
              <a:path w="6980776" h="152308">
                <a:moveTo>
                  <a:pt x="0" y="0"/>
                </a:moveTo>
                <a:lnTo>
                  <a:pt x="6980776" y="0"/>
                </a:lnTo>
                <a:lnTo>
                  <a:pt x="6980776" y="152308"/>
                </a:lnTo>
                <a:lnTo>
                  <a:pt x="0" y="15230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Rectangle 2"/>
          <p:cNvSpPr/>
          <p:nvPr/>
        </p:nvSpPr>
        <p:spPr>
          <a:xfrm>
            <a:off x="6395651" y="643189"/>
            <a:ext cx="5763822" cy="923330"/>
          </a:xfrm>
          <a:prstGeom prst="rect">
            <a:avLst/>
          </a:prstGeom>
          <a:solidFill>
            <a:schemeClr val="accent2">
              <a:lumMod val="20000"/>
              <a:lumOff val="80000"/>
            </a:schemeClr>
          </a:solidFill>
          <a:ln w="28575">
            <a:solidFill>
              <a:schemeClr val="accent2">
                <a:lumMod val="60000"/>
                <a:lumOff val="40000"/>
              </a:schemeClr>
            </a:solidFill>
          </a:ln>
        </p:spPr>
        <p:txBody>
          <a:bodyPr wrap="none" lIns="91440" tIns="45720" rIns="91440" bIns="45720">
            <a:spAutoFit/>
          </a:bodyPr>
          <a:lstStyle/>
          <a:p>
            <a:pPr algn="ctr"/>
            <a:r>
              <a:rPr lang="en-US" sz="5400" b="1" smtClean="0">
                <a:ln w="9525">
                  <a:solidFill>
                    <a:schemeClr val="bg1"/>
                  </a:solidFill>
                  <a:prstDash val="solid"/>
                </a:ln>
                <a:effectLst>
                  <a:outerShdw blurRad="12700" dist="38100" dir="2700000" algn="tl" rotWithShape="0">
                    <a:schemeClr val="bg1">
                      <a:lumMod val="50000"/>
                    </a:schemeClr>
                  </a:outerShdw>
                </a:effectLst>
              </a:rPr>
              <a:t>KIẾN THỨC CỐT LÕI</a:t>
            </a:r>
            <a:endParaRPr lang="en-US" sz="5400" b="1" cap="none" spc="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13" name="TextBox 12"/>
          <p:cNvSpPr txBox="1"/>
          <p:nvPr/>
        </p:nvSpPr>
        <p:spPr>
          <a:xfrm>
            <a:off x="1009862" y="2133924"/>
            <a:ext cx="16535400" cy="461665"/>
          </a:xfrm>
          <a:prstGeom prst="rect">
            <a:avLst/>
          </a:prstGeom>
          <a:noFill/>
        </p:spPr>
        <p:txBody>
          <a:bodyPr wrap="square" rtlCol="0">
            <a:spAutoFit/>
          </a:bodyPr>
          <a:lstStyle/>
          <a:p>
            <a:r>
              <a:rPr lang="en-US" sz="2400" b="1" smtClean="0">
                <a:latin typeface="Times New Roman" panose="02020603050405020304" pitchFamily="18" charset="0"/>
                <a:cs typeface="Times New Roman" panose="02020603050405020304" pitchFamily="18" charset="0"/>
              </a:rPr>
              <a:t>1. Thí nghiệm lai một tính trạng</a:t>
            </a:r>
            <a:endParaRPr lang="en-US" sz="2400" b="1">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272683402"/>
              </p:ext>
            </p:extLst>
          </p:nvPr>
        </p:nvGraphicFramePr>
        <p:xfrm>
          <a:off x="304800" y="2638254"/>
          <a:ext cx="17584844" cy="7758176"/>
        </p:xfrm>
        <a:graphic>
          <a:graphicData uri="http://schemas.openxmlformats.org/drawingml/2006/table">
            <a:tbl>
              <a:tblPr firstRow="1" firstCol="1" lastRow="1" lastCol="1" bandRow="1" bandCol="1">
                <a:tableStyleId>{5940675A-B579-460E-94D1-54222C63F5DA}</a:tableStyleId>
              </a:tblPr>
              <a:tblGrid>
                <a:gridCol w="3564044">
                  <a:extLst>
                    <a:ext uri="{9D8B030D-6E8A-4147-A177-3AD203B41FA5}">
                      <a16:colId xmlns:a16="http://schemas.microsoft.com/office/drawing/2014/main" val="2208459704"/>
                    </a:ext>
                  </a:extLst>
                </a:gridCol>
                <a:gridCol w="14020800">
                  <a:extLst>
                    <a:ext uri="{9D8B030D-6E8A-4147-A177-3AD203B41FA5}">
                      <a16:colId xmlns:a16="http://schemas.microsoft.com/office/drawing/2014/main" val="88753840"/>
                    </a:ext>
                  </a:extLst>
                </a:gridCol>
              </a:tblGrid>
              <a:tr h="175832">
                <a:tc>
                  <a:txBody>
                    <a:bodyPr/>
                    <a:lstStyle/>
                    <a:p>
                      <a:pPr marL="180340" algn="ctr">
                        <a:spcBef>
                          <a:spcPts val="280"/>
                        </a:spcBef>
                        <a:spcAft>
                          <a:spcPts val="0"/>
                        </a:spcAft>
                      </a:pPr>
                      <a:r>
                        <a:rPr lang="vi-VN" sz="2200" b="1">
                          <a:effectLst/>
                          <a:latin typeface="Times New Roman" panose="02020603050405020304" pitchFamily="18" charset="0"/>
                          <a:cs typeface="Times New Roman" panose="02020603050405020304" pitchFamily="18" charset="0"/>
                        </a:rPr>
                        <a:t>Các</a:t>
                      </a:r>
                      <a:r>
                        <a:rPr lang="vi-VN" sz="2200" b="1" spc="-40">
                          <a:effectLst/>
                          <a:latin typeface="Times New Roman" panose="02020603050405020304" pitchFamily="18" charset="0"/>
                          <a:cs typeface="Times New Roman" panose="02020603050405020304" pitchFamily="18" charset="0"/>
                        </a:rPr>
                        <a:t> </a:t>
                      </a:r>
                      <a:r>
                        <a:rPr lang="vi-VN" sz="2200" b="1">
                          <a:effectLst/>
                          <a:latin typeface="Times New Roman" panose="02020603050405020304" pitchFamily="18" charset="0"/>
                          <a:cs typeface="Times New Roman" panose="02020603050405020304" pitchFamily="18" charset="0"/>
                        </a:rPr>
                        <a:t>bước</a:t>
                      </a:r>
                      <a:endParaRPr lang="en-US" sz="2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713" marR="47713" marT="0" marB="0"/>
                </a:tc>
                <a:tc>
                  <a:txBody>
                    <a:bodyPr/>
                    <a:lstStyle/>
                    <a:p>
                      <a:pPr marL="1792605" marR="1786890" algn="ctr">
                        <a:spcBef>
                          <a:spcPts val="280"/>
                        </a:spcBef>
                        <a:spcAft>
                          <a:spcPts val="0"/>
                        </a:spcAft>
                      </a:pPr>
                      <a:r>
                        <a:rPr lang="vi-VN" sz="2200" b="1">
                          <a:effectLst/>
                          <a:latin typeface="Times New Roman" panose="02020603050405020304" pitchFamily="18" charset="0"/>
                          <a:cs typeface="Times New Roman" panose="02020603050405020304" pitchFamily="18" charset="0"/>
                        </a:rPr>
                        <a:t>Nội</a:t>
                      </a:r>
                      <a:r>
                        <a:rPr lang="vi-VN" sz="2200" b="1" spc="-50">
                          <a:effectLst/>
                          <a:latin typeface="Times New Roman" panose="02020603050405020304" pitchFamily="18" charset="0"/>
                          <a:cs typeface="Times New Roman" panose="02020603050405020304" pitchFamily="18" charset="0"/>
                        </a:rPr>
                        <a:t> </a:t>
                      </a:r>
                      <a:r>
                        <a:rPr lang="vi-VN" sz="2200" b="1">
                          <a:effectLst/>
                          <a:latin typeface="Times New Roman" panose="02020603050405020304" pitchFamily="18" charset="0"/>
                          <a:cs typeface="Times New Roman" panose="02020603050405020304" pitchFamily="18" charset="0"/>
                        </a:rPr>
                        <a:t>dung</a:t>
                      </a:r>
                      <a:endParaRPr lang="en-US" sz="2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713" marR="47713" marT="0" marB="0"/>
                </a:tc>
                <a:extLst>
                  <a:ext uri="{0D108BD9-81ED-4DB2-BD59-A6C34878D82A}">
                    <a16:rowId xmlns:a16="http://schemas.microsoft.com/office/drawing/2014/main" val="1069807512"/>
                  </a:ext>
                </a:extLst>
              </a:tr>
              <a:tr h="1493957">
                <a:tc>
                  <a:txBody>
                    <a:bodyPr/>
                    <a:lstStyle/>
                    <a:p>
                      <a:pPr>
                        <a:spcBef>
                          <a:spcPts val="280"/>
                        </a:spcBef>
                        <a:spcAft>
                          <a:spcPts val="0"/>
                        </a:spcAft>
                      </a:pPr>
                      <a:r>
                        <a:rPr lang="vi-VN" sz="2200">
                          <a:effectLst/>
                          <a:latin typeface="Times New Roman" panose="02020603050405020304" pitchFamily="18" charset="0"/>
                          <a:cs typeface="Times New Roman" panose="02020603050405020304" pitchFamily="18" charset="0"/>
                        </a:rPr>
                        <a:t> </a:t>
                      </a:r>
                      <a:endParaRPr lang="en-US" sz="2200">
                        <a:effectLst/>
                        <a:latin typeface="Times New Roman" panose="02020603050405020304" pitchFamily="18" charset="0"/>
                        <a:cs typeface="Times New Roman" panose="02020603050405020304" pitchFamily="18" charset="0"/>
                      </a:endParaRPr>
                    </a:p>
                    <a:p>
                      <a:pPr>
                        <a:spcBef>
                          <a:spcPts val="280"/>
                        </a:spcBef>
                        <a:spcAft>
                          <a:spcPts val="0"/>
                        </a:spcAft>
                      </a:pPr>
                      <a:r>
                        <a:rPr lang="vi-VN" sz="2200">
                          <a:effectLst/>
                          <a:latin typeface="Times New Roman" panose="02020603050405020304" pitchFamily="18" charset="0"/>
                          <a:cs typeface="Times New Roman" panose="02020603050405020304" pitchFamily="18" charset="0"/>
                        </a:rPr>
                        <a:t> </a:t>
                      </a:r>
                      <a:endParaRPr lang="en-US" sz="2200">
                        <a:effectLst/>
                        <a:latin typeface="Times New Roman" panose="02020603050405020304" pitchFamily="18" charset="0"/>
                        <a:cs typeface="Times New Roman" panose="02020603050405020304" pitchFamily="18" charset="0"/>
                      </a:endParaRPr>
                    </a:p>
                    <a:p>
                      <a:pPr>
                        <a:spcBef>
                          <a:spcPts val="40"/>
                        </a:spcBef>
                        <a:spcAft>
                          <a:spcPts val="0"/>
                        </a:spcAft>
                      </a:pPr>
                      <a:r>
                        <a:rPr lang="vi-VN" sz="2200">
                          <a:effectLst/>
                          <a:latin typeface="Times New Roman" panose="02020603050405020304" pitchFamily="18" charset="0"/>
                          <a:cs typeface="Times New Roman" panose="02020603050405020304" pitchFamily="18" charset="0"/>
                        </a:rPr>
                        <a:t> </a:t>
                      </a:r>
                      <a:endParaRPr lang="en-US" sz="2200">
                        <a:effectLst/>
                        <a:latin typeface="Times New Roman" panose="02020603050405020304" pitchFamily="18" charset="0"/>
                        <a:cs typeface="Times New Roman" panose="02020603050405020304" pitchFamily="18" charset="0"/>
                      </a:endParaRPr>
                    </a:p>
                    <a:p>
                      <a:pPr marL="71755">
                        <a:lnSpc>
                          <a:spcPct val="110000"/>
                        </a:lnSpc>
                        <a:spcBef>
                          <a:spcPts val="280"/>
                        </a:spcBef>
                        <a:spcAft>
                          <a:spcPts val="0"/>
                        </a:spcAft>
                      </a:pPr>
                      <a:r>
                        <a:rPr lang="vi-VN" sz="2200">
                          <a:effectLst/>
                          <a:latin typeface="Times New Roman" panose="02020603050405020304" pitchFamily="18" charset="0"/>
                          <a:cs typeface="Times New Roman" panose="02020603050405020304" pitchFamily="18" charset="0"/>
                        </a:rPr>
                        <a:t>(1)</a:t>
                      </a:r>
                      <a:r>
                        <a:rPr lang="vi-VN" sz="2200" spc="50">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Bố</a:t>
                      </a:r>
                      <a:r>
                        <a:rPr lang="vi-VN" sz="2200" spc="55">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trí</a:t>
                      </a:r>
                      <a:r>
                        <a:rPr lang="vi-VN" sz="2200" spc="50">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thí</a:t>
                      </a:r>
                      <a:r>
                        <a:rPr lang="vi-VN" sz="2200" spc="-295">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nghiệm</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713" marR="47713" marT="0" marB="0"/>
                </a:tc>
                <a:tc>
                  <a:txBody>
                    <a:bodyPr/>
                    <a:lstStyle/>
                    <a:p>
                      <a:pPr marL="342900" marR="64770" lvl="0" indent="-342900">
                        <a:lnSpc>
                          <a:spcPct val="120000"/>
                        </a:lnSpc>
                        <a:spcBef>
                          <a:spcPts val="280"/>
                        </a:spcBef>
                        <a:spcAft>
                          <a:spcPts val="0"/>
                        </a:spcAft>
                        <a:buClr>
                          <a:srgbClr val="231F20"/>
                        </a:buClr>
                        <a:buSzPts val="1250"/>
                        <a:buFont typeface="Times New Roman" panose="02020603050405020304" pitchFamily="18" charset="0"/>
                        <a:buChar char="–"/>
                        <a:tabLst>
                          <a:tab pos="191135" algn="l"/>
                        </a:tabLst>
                      </a:pPr>
                      <a:r>
                        <a:rPr lang="en-US" sz="2200">
                          <a:effectLst/>
                          <a:latin typeface="Times New Roman" panose="02020603050405020304" pitchFamily="18" charset="0"/>
                          <a:cs typeface="Times New Roman" panose="02020603050405020304" pitchFamily="18" charset="0"/>
                        </a:rPr>
                        <a:t>Chọn các dòng thuần chủng về từng tính trạng </a:t>
                      </a:r>
                      <a:r>
                        <a:rPr lang="vi-VN" sz="2200">
                          <a:effectLst/>
                          <a:latin typeface="Times New Roman" panose="02020603050405020304" pitchFamily="18" charset="0"/>
                          <a:cs typeface="Times New Roman" panose="02020603050405020304" pitchFamily="18" charset="0"/>
                        </a:rPr>
                        <a:t>→</a:t>
                      </a:r>
                      <a:r>
                        <a:rPr lang="en-US" sz="2200">
                          <a:effectLst/>
                          <a:latin typeface="Times New Roman" panose="02020603050405020304" pitchFamily="18" charset="0"/>
                          <a:cs typeface="Times New Roman" panose="02020603050405020304" pitchFamily="18" charset="0"/>
                        </a:rPr>
                        <a:t> cho tự thụ phấn qua nhiều thế hệ.</a:t>
                      </a:r>
                    </a:p>
                    <a:p>
                      <a:pPr marL="342900" marR="64770" lvl="0" indent="-342900">
                        <a:lnSpc>
                          <a:spcPct val="120000"/>
                        </a:lnSpc>
                        <a:spcBef>
                          <a:spcPts val="280"/>
                        </a:spcBef>
                        <a:spcAft>
                          <a:spcPts val="0"/>
                        </a:spcAft>
                        <a:buClr>
                          <a:srgbClr val="231F20"/>
                        </a:buClr>
                        <a:buSzPts val="1250"/>
                        <a:buFont typeface="Times New Roman" panose="02020603050405020304" pitchFamily="18" charset="0"/>
                        <a:buChar char="–"/>
                        <a:tabLst>
                          <a:tab pos="191135" algn="l"/>
                        </a:tabLst>
                      </a:pPr>
                      <a:r>
                        <a:rPr lang="en-US" sz="2200">
                          <a:effectLst/>
                          <a:latin typeface="Times New Roman" panose="02020603050405020304" pitchFamily="18" charset="0"/>
                          <a:cs typeface="Times New Roman" panose="02020603050405020304" pitchFamily="18" charset="0"/>
                        </a:rPr>
                        <a:t>Cho hai dòng đậu thuần chủng khác nhau về một hoặc nhiều tính trạng tương phản thụ phấn chéo tạo thế hệ lai F1</a:t>
                      </a:r>
                    </a:p>
                    <a:p>
                      <a:pPr marL="342900" marR="64770" lvl="0" indent="-342900">
                        <a:lnSpc>
                          <a:spcPct val="120000"/>
                        </a:lnSpc>
                        <a:spcBef>
                          <a:spcPts val="280"/>
                        </a:spcBef>
                        <a:spcAft>
                          <a:spcPts val="0"/>
                        </a:spcAft>
                        <a:buClr>
                          <a:srgbClr val="231F20"/>
                        </a:buClr>
                        <a:buSzPts val="1250"/>
                        <a:buFont typeface="Times New Roman" panose="02020603050405020304" pitchFamily="18" charset="0"/>
                        <a:buChar char="–"/>
                        <a:tabLst>
                          <a:tab pos="191135" algn="l"/>
                        </a:tabLst>
                      </a:pPr>
                      <a:r>
                        <a:rPr lang="en-US" sz="2200">
                          <a:effectLst/>
                          <a:latin typeface="Times New Roman" panose="02020603050405020304" pitchFamily="18" charset="0"/>
                          <a:cs typeface="Times New Roman" panose="02020603050405020304" pitchFamily="18" charset="0"/>
                        </a:rPr>
                        <a:t>Cho F1 tự thụ phấn để tạo thế hệ lai F2</a:t>
                      </a:r>
                    </a:p>
                    <a:p>
                      <a:pPr marL="342900" marR="64770" lvl="0" indent="-342900">
                        <a:lnSpc>
                          <a:spcPct val="120000"/>
                        </a:lnSpc>
                        <a:spcBef>
                          <a:spcPts val="280"/>
                        </a:spcBef>
                        <a:spcAft>
                          <a:spcPts val="0"/>
                        </a:spcAft>
                        <a:buClr>
                          <a:srgbClr val="231F20"/>
                        </a:buClr>
                        <a:buSzPts val="1250"/>
                        <a:buFont typeface="Times New Roman" panose="02020603050405020304" pitchFamily="18" charset="0"/>
                        <a:buChar char="–"/>
                        <a:tabLst>
                          <a:tab pos="191135" algn="l"/>
                        </a:tabLst>
                      </a:pPr>
                      <a:r>
                        <a:rPr lang="en-US" sz="2200">
                          <a:effectLst/>
                          <a:latin typeface="Times New Roman" panose="02020603050405020304" pitchFamily="18" charset="0"/>
                          <a:cs typeface="Times New Roman" panose="02020603050405020304" pitchFamily="18" charset="0"/>
                        </a:rPr>
                        <a:t>Sử dụng thống kê toán học để phân tích số liệu thu thập được từ một số lượng lớn đời con F2 </a:t>
                      </a:r>
                      <a:r>
                        <a:rPr lang="vi-VN" sz="2200">
                          <a:effectLst/>
                          <a:latin typeface="Times New Roman" panose="02020603050405020304" pitchFamily="18" charset="0"/>
                          <a:cs typeface="Times New Roman" panose="02020603050405020304" pitchFamily="18" charset="0"/>
                        </a:rPr>
                        <a:t>→</a:t>
                      </a:r>
                      <a:r>
                        <a:rPr lang="en-US" sz="2200">
                          <a:effectLst/>
                          <a:latin typeface="Times New Roman" panose="02020603050405020304" pitchFamily="18" charset="0"/>
                          <a:cs typeface="Times New Roman" panose="02020603050405020304" pitchFamily="18" charset="0"/>
                        </a:rPr>
                        <a:t> đưa giả thuyết</a:t>
                      </a:r>
                    </a:p>
                    <a:p>
                      <a:pPr marL="342900" marR="64770" lvl="0" indent="-342900">
                        <a:lnSpc>
                          <a:spcPct val="120000"/>
                        </a:lnSpc>
                        <a:spcBef>
                          <a:spcPts val="280"/>
                        </a:spcBef>
                        <a:spcAft>
                          <a:spcPts val="0"/>
                        </a:spcAft>
                        <a:buClr>
                          <a:srgbClr val="231F20"/>
                        </a:buClr>
                        <a:buSzPts val="1250"/>
                        <a:buFont typeface="Times New Roman" panose="02020603050405020304" pitchFamily="18" charset="0"/>
                        <a:buChar char="–"/>
                        <a:tabLst>
                          <a:tab pos="191135" algn="l"/>
                        </a:tabLst>
                      </a:pPr>
                      <a:r>
                        <a:rPr lang="en-US" sz="2200">
                          <a:effectLst/>
                          <a:latin typeface="Times New Roman" panose="02020603050405020304" pitchFamily="18" charset="0"/>
                          <a:cs typeface="Times New Roman" panose="02020603050405020304" pitchFamily="18" charset="0"/>
                        </a:rPr>
                        <a:t>Tiến hành thí nghiệm chứng minh giả </a:t>
                      </a:r>
                      <a:r>
                        <a:rPr lang="en-US" sz="2200" smtClean="0">
                          <a:effectLst/>
                          <a:latin typeface="Times New Roman" panose="02020603050405020304" pitchFamily="18" charset="0"/>
                          <a:cs typeface="Times New Roman" panose="02020603050405020304" pitchFamily="18" charset="0"/>
                        </a:rPr>
                        <a:t>thuyết</a:t>
                      </a:r>
                      <a:endParaRPr lang="en-US" sz="2200">
                        <a:effectLst/>
                        <a:latin typeface="Times New Roman" panose="02020603050405020304" pitchFamily="18" charset="0"/>
                        <a:cs typeface="Times New Roman" panose="02020603050405020304" pitchFamily="18" charset="0"/>
                      </a:endParaRPr>
                    </a:p>
                  </a:txBody>
                  <a:tcPr marL="47713" marR="47713" marT="0" marB="0"/>
                </a:tc>
                <a:extLst>
                  <a:ext uri="{0D108BD9-81ED-4DB2-BD59-A6C34878D82A}">
                    <a16:rowId xmlns:a16="http://schemas.microsoft.com/office/drawing/2014/main" val="143662510"/>
                  </a:ext>
                </a:extLst>
              </a:tr>
              <a:tr h="1002864">
                <a:tc>
                  <a:txBody>
                    <a:bodyPr/>
                    <a:lstStyle/>
                    <a:p>
                      <a:pPr>
                        <a:spcBef>
                          <a:spcPts val="280"/>
                        </a:spcBef>
                        <a:spcAft>
                          <a:spcPts val="0"/>
                        </a:spcAft>
                      </a:pPr>
                      <a:r>
                        <a:rPr lang="vi-VN" sz="2200">
                          <a:effectLst/>
                          <a:latin typeface="Times New Roman" panose="02020603050405020304" pitchFamily="18" charset="0"/>
                          <a:cs typeface="Times New Roman" panose="02020603050405020304" pitchFamily="18" charset="0"/>
                        </a:rPr>
                        <a:t> </a:t>
                      </a:r>
                      <a:endParaRPr lang="en-US" sz="2200">
                        <a:effectLst/>
                        <a:latin typeface="Times New Roman" panose="02020603050405020304" pitchFamily="18" charset="0"/>
                        <a:cs typeface="Times New Roman" panose="02020603050405020304" pitchFamily="18" charset="0"/>
                      </a:endParaRPr>
                    </a:p>
                    <a:p>
                      <a:pPr>
                        <a:spcBef>
                          <a:spcPts val="280"/>
                        </a:spcBef>
                        <a:spcAft>
                          <a:spcPts val="0"/>
                        </a:spcAft>
                      </a:pPr>
                      <a:r>
                        <a:rPr lang="vi-VN" sz="2200">
                          <a:effectLst/>
                          <a:latin typeface="Times New Roman" panose="02020603050405020304" pitchFamily="18" charset="0"/>
                          <a:cs typeface="Times New Roman" panose="02020603050405020304" pitchFamily="18" charset="0"/>
                        </a:rPr>
                        <a:t> </a:t>
                      </a:r>
                      <a:endParaRPr lang="en-US" sz="2200">
                        <a:effectLst/>
                        <a:latin typeface="Times New Roman" panose="02020603050405020304" pitchFamily="18" charset="0"/>
                        <a:cs typeface="Times New Roman" panose="02020603050405020304" pitchFamily="18" charset="0"/>
                      </a:endParaRPr>
                    </a:p>
                    <a:p>
                      <a:pPr>
                        <a:spcBef>
                          <a:spcPts val="20"/>
                        </a:spcBef>
                        <a:spcAft>
                          <a:spcPts val="0"/>
                        </a:spcAft>
                      </a:pPr>
                      <a:r>
                        <a:rPr lang="vi-VN" sz="2200">
                          <a:effectLst/>
                          <a:latin typeface="Times New Roman" panose="02020603050405020304" pitchFamily="18" charset="0"/>
                          <a:cs typeface="Times New Roman" panose="02020603050405020304" pitchFamily="18" charset="0"/>
                        </a:rPr>
                        <a:t> </a:t>
                      </a:r>
                      <a:endParaRPr lang="en-US" sz="2200">
                        <a:effectLst/>
                        <a:latin typeface="Times New Roman" panose="02020603050405020304" pitchFamily="18" charset="0"/>
                        <a:cs typeface="Times New Roman" panose="02020603050405020304" pitchFamily="18" charset="0"/>
                      </a:endParaRPr>
                    </a:p>
                    <a:p>
                      <a:pPr marL="71755" marR="64135">
                        <a:lnSpc>
                          <a:spcPct val="117000"/>
                        </a:lnSpc>
                        <a:spcBef>
                          <a:spcPts val="5"/>
                        </a:spcBef>
                        <a:spcAft>
                          <a:spcPts val="0"/>
                        </a:spcAft>
                        <a:tabLst>
                          <a:tab pos="634365" algn="l"/>
                        </a:tabLst>
                      </a:pPr>
                      <a:r>
                        <a:rPr lang="vi-VN" sz="2200">
                          <a:effectLst/>
                          <a:latin typeface="Times New Roman" panose="02020603050405020304" pitchFamily="18" charset="0"/>
                          <a:cs typeface="Times New Roman" panose="02020603050405020304" pitchFamily="18" charset="0"/>
                        </a:rPr>
                        <a:t>(2) </a:t>
                      </a:r>
                      <a:r>
                        <a:rPr lang="vi-VN" sz="2200" spc="-20">
                          <a:effectLst/>
                          <a:latin typeface="Times New Roman" panose="02020603050405020304" pitchFamily="18" charset="0"/>
                          <a:cs typeface="Times New Roman" panose="02020603050405020304" pitchFamily="18" charset="0"/>
                        </a:rPr>
                        <a:t>Giải</a:t>
                      </a:r>
                      <a:r>
                        <a:rPr lang="vi-VN" sz="2200" spc="-300">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thích</a:t>
                      </a:r>
                      <a:r>
                        <a:rPr lang="vi-VN" sz="2200" spc="-15">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kết</a:t>
                      </a:r>
                      <a:r>
                        <a:rPr lang="vi-VN" sz="2200" spc="-10">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quả</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713" marR="47713" marT="0" marB="0"/>
                </a:tc>
                <a:tc>
                  <a:txBody>
                    <a:bodyPr/>
                    <a:lstStyle/>
                    <a:p>
                      <a:pPr marL="71755">
                        <a:lnSpc>
                          <a:spcPct val="117000"/>
                        </a:lnSpc>
                        <a:spcBef>
                          <a:spcPts val="565"/>
                        </a:spcBef>
                        <a:spcAft>
                          <a:spcPts val="0"/>
                        </a:spcAft>
                      </a:pPr>
                      <a:r>
                        <a:rPr lang="vi-VN" sz="2200">
                          <a:effectLst/>
                          <a:latin typeface="Times New Roman" panose="02020603050405020304" pitchFamily="18" charset="0"/>
                          <a:cs typeface="Times New Roman" panose="02020603050405020304" pitchFamily="18" charset="0"/>
                        </a:rPr>
                        <a:t>–</a:t>
                      </a:r>
                      <a:r>
                        <a:rPr lang="vi-VN" sz="2200" spc="100">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F</a:t>
                      </a:r>
                      <a:r>
                        <a:rPr lang="vi-VN" sz="2200" baseline="-25000">
                          <a:effectLst/>
                          <a:latin typeface="Times New Roman" panose="02020603050405020304" pitchFamily="18" charset="0"/>
                          <a:cs typeface="Times New Roman" panose="02020603050405020304" pitchFamily="18" charset="0"/>
                        </a:rPr>
                        <a:t>1</a:t>
                      </a:r>
                      <a:r>
                        <a:rPr lang="vi-VN" sz="2200" spc="-30">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mang</a:t>
                      </a:r>
                      <a:r>
                        <a:rPr lang="vi-VN" sz="2200" spc="-35">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tính</a:t>
                      </a:r>
                      <a:r>
                        <a:rPr lang="vi-VN" sz="2200" spc="-35">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trạng</a:t>
                      </a:r>
                      <a:r>
                        <a:rPr lang="vi-VN" sz="2200" spc="-35">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một</a:t>
                      </a:r>
                      <a:r>
                        <a:rPr lang="vi-VN" sz="2200" spc="-35">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bên</a:t>
                      </a:r>
                      <a:r>
                        <a:rPr lang="vi-VN" sz="2200" spc="-30">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(trội)</a:t>
                      </a:r>
                      <a:r>
                        <a:rPr lang="vi-VN" sz="2200" spc="-35">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và</a:t>
                      </a:r>
                      <a:r>
                        <a:rPr lang="vi-VN" sz="2200" spc="-35">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dị</a:t>
                      </a:r>
                      <a:r>
                        <a:rPr lang="vi-VN" sz="2200" spc="-35">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hợp</a:t>
                      </a:r>
                      <a:r>
                        <a:rPr lang="vi-VN" sz="2200" spc="-35">
                          <a:effectLst/>
                          <a:latin typeface="Times New Roman" panose="02020603050405020304" pitchFamily="18" charset="0"/>
                          <a:cs typeface="Times New Roman" panose="02020603050405020304" pitchFamily="18" charset="0"/>
                        </a:rPr>
                        <a:t>.</a:t>
                      </a:r>
                      <a:endParaRPr lang="en-US" sz="2200">
                        <a:effectLst/>
                        <a:latin typeface="Times New Roman" panose="02020603050405020304" pitchFamily="18" charset="0"/>
                        <a:cs typeface="Times New Roman" panose="02020603050405020304" pitchFamily="18" charset="0"/>
                      </a:endParaRPr>
                    </a:p>
                    <a:p>
                      <a:pPr marL="71755">
                        <a:lnSpc>
                          <a:spcPct val="117000"/>
                        </a:lnSpc>
                        <a:spcBef>
                          <a:spcPts val="280"/>
                        </a:spcBef>
                        <a:spcAft>
                          <a:spcPts val="0"/>
                        </a:spcAft>
                      </a:pPr>
                      <a:r>
                        <a:rPr lang="vi-VN" sz="2200">
                          <a:effectLst/>
                          <a:latin typeface="Times New Roman" panose="02020603050405020304" pitchFamily="18" charset="0"/>
                          <a:cs typeface="Times New Roman" panose="02020603050405020304" pitchFamily="18" charset="0"/>
                        </a:rPr>
                        <a:t>–</a:t>
                      </a:r>
                      <a:r>
                        <a:rPr lang="vi-VN" sz="2200" spc="100">
                          <a:effectLst/>
                          <a:latin typeface="Times New Roman" panose="02020603050405020304" pitchFamily="18" charset="0"/>
                          <a:cs typeface="Times New Roman" panose="02020603050405020304" pitchFamily="18" charset="0"/>
                        </a:rPr>
                        <a:t> </a:t>
                      </a:r>
                      <a:r>
                        <a:rPr lang="en-US" sz="2200" spc="-5">
                          <a:effectLst/>
                          <a:latin typeface="Times New Roman" panose="02020603050405020304" pitchFamily="18" charset="0"/>
                          <a:cs typeface="Times New Roman" panose="02020603050405020304" pitchFamily="18" charset="0"/>
                        </a:rPr>
                        <a:t>100% cây hoa trắng ở F2 thuần chủng</a:t>
                      </a:r>
                      <a:endParaRPr lang="en-US" sz="2200">
                        <a:effectLst/>
                        <a:latin typeface="Times New Roman" panose="02020603050405020304" pitchFamily="18" charset="0"/>
                        <a:cs typeface="Times New Roman" panose="02020603050405020304" pitchFamily="18" charset="0"/>
                      </a:endParaRPr>
                    </a:p>
                    <a:p>
                      <a:pPr marL="71755">
                        <a:lnSpc>
                          <a:spcPct val="117000"/>
                        </a:lnSpc>
                        <a:spcBef>
                          <a:spcPts val="280"/>
                        </a:spcBef>
                        <a:spcAft>
                          <a:spcPts val="0"/>
                        </a:spcAft>
                      </a:pPr>
                      <a:r>
                        <a:rPr lang="vi-VN" sz="2200">
                          <a:effectLst/>
                          <a:latin typeface="Times New Roman" panose="02020603050405020304" pitchFamily="18" charset="0"/>
                          <a:cs typeface="Times New Roman" panose="02020603050405020304" pitchFamily="18" charset="0"/>
                        </a:rPr>
                        <a:t>–</a:t>
                      </a:r>
                      <a:r>
                        <a:rPr lang="vi-VN" sz="2200" spc="100">
                          <a:effectLst/>
                          <a:latin typeface="Times New Roman" panose="02020603050405020304" pitchFamily="18" charset="0"/>
                          <a:cs typeface="Times New Roman" panose="02020603050405020304" pitchFamily="18" charset="0"/>
                        </a:rPr>
                        <a:t> </a:t>
                      </a:r>
                      <a:r>
                        <a:rPr lang="en-US" sz="2200" spc="-5">
                          <a:effectLst/>
                          <a:latin typeface="Times New Roman" panose="02020603050405020304" pitchFamily="18" charset="0"/>
                          <a:cs typeface="Times New Roman" panose="02020603050405020304" pitchFamily="18" charset="0"/>
                        </a:rPr>
                        <a:t>Trong tổng số cây hoa tím ở F2 thì có 1/3 số cây thuần chủng, 2/3 số cây không thuần chủng.</a:t>
                      </a:r>
                      <a:endParaRPr lang="en-US" sz="2200">
                        <a:effectLst/>
                        <a:latin typeface="Times New Roman" panose="02020603050405020304" pitchFamily="18" charset="0"/>
                        <a:cs typeface="Times New Roman" panose="02020603050405020304" pitchFamily="18" charset="0"/>
                      </a:endParaRPr>
                    </a:p>
                    <a:p>
                      <a:pPr marL="71755" marR="59055">
                        <a:lnSpc>
                          <a:spcPct val="117000"/>
                        </a:lnSpc>
                        <a:spcBef>
                          <a:spcPts val="295"/>
                        </a:spcBef>
                        <a:spcAft>
                          <a:spcPts val="0"/>
                        </a:spcAft>
                      </a:pPr>
                      <a:r>
                        <a:rPr lang="vi-VN" sz="2200">
                          <a:effectLst/>
                          <a:latin typeface="Times New Roman" panose="02020603050405020304" pitchFamily="18" charset="0"/>
                          <a:cs typeface="Times New Roman" panose="02020603050405020304" pitchFamily="18" charset="0"/>
                        </a:rPr>
                        <a:t>–</a:t>
                      </a:r>
                      <a:r>
                        <a:rPr lang="vi-VN" sz="2200" spc="100">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HS</a:t>
                      </a:r>
                      <a:r>
                        <a:rPr lang="vi-VN" sz="2200" spc="105">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quy</a:t>
                      </a:r>
                      <a:r>
                        <a:rPr lang="vi-VN" sz="2200" spc="100">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ước</a:t>
                      </a:r>
                      <a:r>
                        <a:rPr lang="vi-VN" sz="2200" spc="105">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gene</a:t>
                      </a:r>
                      <a:r>
                        <a:rPr lang="vi-VN" sz="2200" spc="105">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(chữ</a:t>
                      </a:r>
                      <a:r>
                        <a:rPr lang="vi-VN" sz="2200" spc="100">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in</a:t>
                      </a:r>
                      <a:r>
                        <a:rPr lang="vi-VN" sz="2200" spc="105">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hoa:</a:t>
                      </a:r>
                      <a:r>
                        <a:rPr lang="vi-VN" sz="2200" spc="105">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tính</a:t>
                      </a:r>
                      <a:r>
                        <a:rPr lang="vi-VN" sz="2200" spc="100">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trạng</a:t>
                      </a:r>
                      <a:r>
                        <a:rPr lang="vi-VN" sz="2200" spc="105">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trội,</a:t>
                      </a:r>
                      <a:r>
                        <a:rPr lang="vi-VN" sz="2200" spc="105">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chữ</a:t>
                      </a:r>
                      <a:r>
                        <a:rPr lang="vi-VN" sz="2200" spc="100">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in</a:t>
                      </a:r>
                      <a:r>
                        <a:rPr lang="vi-VN" sz="2200" spc="105">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thường</a:t>
                      </a:r>
                      <a:r>
                        <a:rPr lang="vi-VN" sz="2200" spc="-300">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tính</a:t>
                      </a:r>
                      <a:r>
                        <a:rPr lang="vi-VN" sz="2200" spc="-30">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trạng</a:t>
                      </a:r>
                      <a:r>
                        <a:rPr lang="vi-VN" sz="2200" spc="-30">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lặn)</a:t>
                      </a:r>
                      <a:r>
                        <a:rPr lang="vi-VN" sz="2200" spc="-30">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và</a:t>
                      </a:r>
                      <a:r>
                        <a:rPr lang="vi-VN" sz="2200" spc="-30">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viết</a:t>
                      </a:r>
                      <a:r>
                        <a:rPr lang="vi-VN" sz="2200" spc="-30">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sơ</a:t>
                      </a:r>
                      <a:r>
                        <a:rPr lang="vi-VN" sz="2200" spc="-30">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đồ</a:t>
                      </a:r>
                      <a:r>
                        <a:rPr lang="vi-VN" sz="2200" spc="-30">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lai.</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713" marR="47713" marT="0" marB="0"/>
                </a:tc>
                <a:extLst>
                  <a:ext uri="{0D108BD9-81ED-4DB2-BD59-A6C34878D82A}">
                    <a16:rowId xmlns:a16="http://schemas.microsoft.com/office/drawing/2014/main" val="1449245622"/>
                  </a:ext>
                </a:extLst>
              </a:tr>
              <a:tr h="942338">
                <a:tc>
                  <a:txBody>
                    <a:bodyPr/>
                    <a:lstStyle/>
                    <a:p>
                      <a:pPr>
                        <a:spcBef>
                          <a:spcPts val="280"/>
                        </a:spcBef>
                        <a:spcAft>
                          <a:spcPts val="0"/>
                        </a:spcAft>
                      </a:pPr>
                      <a:r>
                        <a:rPr lang="vi-VN" sz="2200">
                          <a:effectLst/>
                          <a:latin typeface="Times New Roman" panose="02020603050405020304" pitchFamily="18" charset="0"/>
                          <a:cs typeface="Times New Roman" panose="02020603050405020304" pitchFamily="18" charset="0"/>
                        </a:rPr>
                        <a:t> </a:t>
                      </a:r>
                      <a:endParaRPr lang="en-US" sz="2200">
                        <a:effectLst/>
                        <a:latin typeface="Times New Roman" panose="02020603050405020304" pitchFamily="18" charset="0"/>
                        <a:cs typeface="Times New Roman" panose="02020603050405020304" pitchFamily="18" charset="0"/>
                      </a:endParaRPr>
                    </a:p>
                    <a:p>
                      <a:pPr>
                        <a:spcBef>
                          <a:spcPts val="50"/>
                        </a:spcBef>
                        <a:spcAft>
                          <a:spcPts val="0"/>
                        </a:spcAft>
                      </a:pPr>
                      <a:r>
                        <a:rPr lang="vi-VN" sz="2200">
                          <a:effectLst/>
                          <a:latin typeface="Times New Roman" panose="02020603050405020304" pitchFamily="18" charset="0"/>
                          <a:cs typeface="Times New Roman" panose="02020603050405020304" pitchFamily="18" charset="0"/>
                        </a:rPr>
                        <a:t> </a:t>
                      </a:r>
                      <a:endParaRPr lang="en-US" sz="2200">
                        <a:effectLst/>
                        <a:latin typeface="Times New Roman" panose="02020603050405020304" pitchFamily="18" charset="0"/>
                        <a:cs typeface="Times New Roman" panose="02020603050405020304" pitchFamily="18" charset="0"/>
                      </a:endParaRPr>
                    </a:p>
                    <a:p>
                      <a:pPr marL="71755">
                        <a:lnSpc>
                          <a:spcPct val="117000"/>
                        </a:lnSpc>
                        <a:spcBef>
                          <a:spcPts val="280"/>
                        </a:spcBef>
                        <a:spcAft>
                          <a:spcPts val="0"/>
                        </a:spcAft>
                      </a:pPr>
                      <a:r>
                        <a:rPr lang="vi-VN" sz="2200">
                          <a:effectLst/>
                          <a:latin typeface="Times New Roman" panose="02020603050405020304" pitchFamily="18" charset="0"/>
                          <a:cs typeface="Times New Roman" panose="02020603050405020304" pitchFamily="18" charset="0"/>
                        </a:rPr>
                        <a:t>(3)</a:t>
                      </a:r>
                      <a:r>
                        <a:rPr lang="vi-VN" sz="2200" spc="65">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Đề</a:t>
                      </a:r>
                      <a:r>
                        <a:rPr lang="vi-VN" sz="2200" spc="65">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xuất</a:t>
                      </a:r>
                      <a:r>
                        <a:rPr lang="vi-VN" sz="2200" spc="-300">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giả</a:t>
                      </a:r>
                      <a:r>
                        <a:rPr lang="vi-VN" sz="2200" spc="-35">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thuyết</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713" marR="47713" marT="0" marB="0"/>
                </a:tc>
                <a:tc>
                  <a:txBody>
                    <a:bodyPr/>
                    <a:lstStyle/>
                    <a:p>
                      <a:pPr marL="342900" lvl="0" indent="-342900" algn="just">
                        <a:spcBef>
                          <a:spcPts val="565"/>
                        </a:spcBef>
                        <a:spcAft>
                          <a:spcPts val="0"/>
                        </a:spcAft>
                        <a:buClr>
                          <a:srgbClr val="231F20"/>
                        </a:buClr>
                        <a:buSzPts val="1250"/>
                        <a:buFont typeface="Times New Roman" panose="02020603050405020304" pitchFamily="18" charset="0"/>
                        <a:buChar char="–"/>
                        <a:tabLst>
                          <a:tab pos="191135" algn="l"/>
                        </a:tabLst>
                      </a:pPr>
                      <a:r>
                        <a:rPr lang="vi-VN" sz="2200">
                          <a:effectLst/>
                          <a:latin typeface="Times New Roman" panose="02020603050405020304" pitchFamily="18" charset="0"/>
                          <a:cs typeface="Times New Roman" panose="02020603050405020304" pitchFamily="18" charset="0"/>
                        </a:rPr>
                        <a:t>Mỗi</a:t>
                      </a:r>
                      <a:r>
                        <a:rPr lang="vi-VN" sz="2200" spc="20">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tính</a:t>
                      </a:r>
                      <a:r>
                        <a:rPr lang="vi-VN" sz="2200" spc="20">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trạng</a:t>
                      </a:r>
                      <a:r>
                        <a:rPr lang="vi-VN" sz="2200" spc="20">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do</a:t>
                      </a:r>
                      <a:r>
                        <a:rPr lang="vi-VN" sz="2200" spc="20">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một</a:t>
                      </a:r>
                      <a:r>
                        <a:rPr lang="en-US" sz="2200">
                          <a:effectLst/>
                          <a:latin typeface="Times New Roman" panose="02020603050405020304" pitchFamily="18" charset="0"/>
                          <a:cs typeface="Times New Roman" panose="02020603050405020304" pitchFamily="18" charset="0"/>
                        </a:rPr>
                        <a:t> cặp</a:t>
                      </a:r>
                      <a:r>
                        <a:rPr lang="en-US" sz="2200" spc="20">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nhân</a:t>
                      </a:r>
                      <a:r>
                        <a:rPr lang="vi-VN" sz="2200" spc="20">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tố</a:t>
                      </a:r>
                      <a:r>
                        <a:rPr lang="vi-VN" sz="2200" spc="20">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di</a:t>
                      </a:r>
                      <a:r>
                        <a:rPr lang="vi-VN" sz="2200" spc="25">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truyền</a:t>
                      </a:r>
                      <a:r>
                        <a:rPr lang="vi-VN" sz="2200" spc="20">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(gene)</a:t>
                      </a:r>
                      <a:r>
                        <a:rPr lang="vi-VN" sz="2200" spc="20">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quy</a:t>
                      </a:r>
                      <a:r>
                        <a:rPr lang="vi-VN" sz="2200" spc="20">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định.</a:t>
                      </a:r>
                      <a:endParaRPr lang="en-US" sz="2200">
                        <a:effectLst/>
                        <a:latin typeface="Times New Roman" panose="02020603050405020304" pitchFamily="18" charset="0"/>
                        <a:cs typeface="Times New Roman" panose="02020603050405020304" pitchFamily="18" charset="0"/>
                      </a:endParaRPr>
                    </a:p>
                    <a:p>
                      <a:pPr marL="342900" marR="64135" lvl="0" indent="-342900" algn="just">
                        <a:lnSpc>
                          <a:spcPct val="117000"/>
                        </a:lnSpc>
                        <a:spcBef>
                          <a:spcPts val="545"/>
                        </a:spcBef>
                        <a:spcAft>
                          <a:spcPts val="0"/>
                        </a:spcAft>
                        <a:buClr>
                          <a:srgbClr val="231F20"/>
                        </a:buClr>
                        <a:buSzPts val="1250"/>
                        <a:buFont typeface="Times New Roman" panose="02020603050405020304" pitchFamily="18" charset="0"/>
                        <a:buChar char="–"/>
                        <a:tabLst>
                          <a:tab pos="193040" algn="l"/>
                        </a:tabLst>
                      </a:pPr>
                      <a:r>
                        <a:rPr lang="vi-VN" sz="2200">
                          <a:effectLst/>
                          <a:latin typeface="Times New Roman" panose="02020603050405020304" pitchFamily="18" charset="0"/>
                          <a:cs typeface="Times New Roman" panose="02020603050405020304" pitchFamily="18" charset="0"/>
                        </a:rPr>
                        <a:t>Các nhân tố di truyền tồn tại riêng rẽ và truyền nguyên vẹn từ</a:t>
                      </a:r>
                      <a:r>
                        <a:rPr lang="vi-VN" sz="2200" spc="5">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bố</a:t>
                      </a:r>
                      <a:r>
                        <a:rPr lang="vi-VN" sz="2200" spc="-30">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mẹ</a:t>
                      </a:r>
                      <a:r>
                        <a:rPr lang="vi-VN" sz="2200" spc="-30">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cho</a:t>
                      </a:r>
                      <a:r>
                        <a:rPr lang="vi-VN" sz="2200" spc="-30">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con</a:t>
                      </a:r>
                      <a:r>
                        <a:rPr lang="vi-VN" sz="2200" spc="-25">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qua</a:t>
                      </a:r>
                      <a:r>
                        <a:rPr lang="vi-VN" sz="2200" spc="-30">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giao</a:t>
                      </a:r>
                      <a:r>
                        <a:rPr lang="vi-VN" sz="2200" spc="-30">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tử.</a:t>
                      </a:r>
                      <a:endParaRPr lang="en-US" sz="2200">
                        <a:effectLst/>
                        <a:latin typeface="Times New Roman" panose="02020603050405020304" pitchFamily="18" charset="0"/>
                        <a:cs typeface="Times New Roman" panose="02020603050405020304" pitchFamily="18" charset="0"/>
                      </a:endParaRPr>
                    </a:p>
                    <a:p>
                      <a:pPr marL="342900" marR="64770" lvl="0" indent="-342900" algn="just">
                        <a:lnSpc>
                          <a:spcPct val="117000"/>
                        </a:lnSpc>
                        <a:spcBef>
                          <a:spcPts val="295"/>
                        </a:spcBef>
                        <a:spcAft>
                          <a:spcPts val="0"/>
                        </a:spcAft>
                        <a:buClr>
                          <a:srgbClr val="231F20"/>
                        </a:buClr>
                        <a:buSzPts val="1250"/>
                        <a:buFont typeface="Times New Roman" panose="02020603050405020304" pitchFamily="18" charset="0"/>
                        <a:buChar char="–"/>
                        <a:tabLst>
                          <a:tab pos="189865" algn="l"/>
                        </a:tabLst>
                      </a:pPr>
                      <a:r>
                        <a:rPr lang="vi-VN" sz="2200">
                          <a:effectLst/>
                          <a:latin typeface="Times New Roman" panose="02020603050405020304" pitchFamily="18" charset="0"/>
                          <a:cs typeface="Times New Roman" panose="02020603050405020304" pitchFamily="18" charset="0"/>
                        </a:rPr>
                        <a:t>F</a:t>
                      </a:r>
                      <a:r>
                        <a:rPr lang="vi-VN" sz="2200" baseline="-25000">
                          <a:effectLst/>
                          <a:latin typeface="Times New Roman" panose="02020603050405020304" pitchFamily="18" charset="0"/>
                          <a:cs typeface="Times New Roman" panose="02020603050405020304" pitchFamily="18" charset="0"/>
                        </a:rPr>
                        <a:t>1</a:t>
                      </a:r>
                      <a:r>
                        <a:rPr lang="vi-VN" sz="2200" spc="-55">
                          <a:effectLst/>
                          <a:latin typeface="Times New Roman" panose="02020603050405020304" pitchFamily="18" charset="0"/>
                          <a:cs typeface="Times New Roman" panose="02020603050405020304" pitchFamily="18" charset="0"/>
                        </a:rPr>
                        <a:t> </a:t>
                      </a:r>
                      <a:r>
                        <a:rPr lang="en-US" sz="2200">
                          <a:effectLst/>
                          <a:latin typeface="Times New Roman" panose="02020603050405020304" pitchFamily="18" charset="0"/>
                          <a:cs typeface="Times New Roman" panose="02020603050405020304" pitchFamily="18" charset="0"/>
                        </a:rPr>
                        <a:t>thừa hưởng một nhân tố di truyền của bố và một nhân tố từ mẹ, nhân tố trội sẽ biểu hiện</a:t>
                      </a:r>
                      <a:r>
                        <a:rPr lang="vi-VN" sz="2200">
                          <a:effectLst/>
                          <a:latin typeface="Times New Roman" panose="02020603050405020304" pitchFamily="18" charset="0"/>
                          <a:cs typeface="Times New Roman" panose="02020603050405020304" pitchFamily="18" charset="0"/>
                        </a:rPr>
                        <a:t>.</a:t>
                      </a:r>
                      <a:r>
                        <a:rPr lang="vi-VN" sz="2200" spc="-30">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Các</a:t>
                      </a:r>
                      <a:r>
                        <a:rPr lang="vi-VN" sz="2200" spc="-30">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giao</a:t>
                      </a:r>
                      <a:r>
                        <a:rPr lang="vi-VN" sz="2200" spc="-30">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tử</a:t>
                      </a:r>
                      <a:r>
                        <a:rPr lang="vi-VN" sz="2200" spc="-30">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kết</a:t>
                      </a:r>
                      <a:r>
                        <a:rPr lang="vi-VN" sz="2200" spc="-25">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hợp</a:t>
                      </a:r>
                      <a:r>
                        <a:rPr lang="vi-VN" sz="2200" spc="-30">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ngẫu</a:t>
                      </a:r>
                      <a:r>
                        <a:rPr lang="vi-VN" sz="2200" spc="-30">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nhiên</a:t>
                      </a:r>
                      <a:r>
                        <a:rPr lang="vi-VN" sz="2200" spc="-30">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qua</a:t>
                      </a:r>
                      <a:r>
                        <a:rPr lang="vi-VN" sz="2200" spc="-30">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thụ</a:t>
                      </a:r>
                      <a:r>
                        <a:rPr lang="vi-VN" sz="2200" spc="-30">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tinh</a:t>
                      </a:r>
                      <a:r>
                        <a:rPr lang="vi-VN" sz="2200" spc="-30">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dẫn </a:t>
                      </a:r>
                      <a:r>
                        <a:rPr lang="vi-VN" sz="2200" spc="-300">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đến</a:t>
                      </a:r>
                      <a:r>
                        <a:rPr lang="vi-VN" sz="2200" spc="-25">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phân</a:t>
                      </a:r>
                      <a:r>
                        <a:rPr lang="vi-VN" sz="2200" spc="-25">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li</a:t>
                      </a:r>
                      <a:r>
                        <a:rPr lang="vi-VN" sz="2200" spc="-25">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tính</a:t>
                      </a:r>
                      <a:r>
                        <a:rPr lang="vi-VN" sz="2200" spc="-25">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trạng</a:t>
                      </a:r>
                      <a:r>
                        <a:rPr lang="vi-VN" sz="2200" spc="-25">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ở</a:t>
                      </a:r>
                      <a:r>
                        <a:rPr lang="vi-VN" sz="2200" spc="-25">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đời</a:t>
                      </a:r>
                      <a:r>
                        <a:rPr lang="vi-VN" sz="2200" spc="-25">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con.</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713" marR="47713" marT="0" marB="0"/>
                </a:tc>
                <a:extLst>
                  <a:ext uri="{0D108BD9-81ED-4DB2-BD59-A6C34878D82A}">
                    <a16:rowId xmlns:a16="http://schemas.microsoft.com/office/drawing/2014/main" val="4003229133"/>
                  </a:ext>
                </a:extLst>
              </a:tr>
              <a:tr h="315438">
                <a:tc>
                  <a:txBody>
                    <a:bodyPr/>
                    <a:lstStyle/>
                    <a:p>
                      <a:pPr marL="71755" marR="62230" algn="just">
                        <a:lnSpc>
                          <a:spcPct val="117000"/>
                        </a:lnSpc>
                        <a:spcBef>
                          <a:spcPts val="565"/>
                        </a:spcBef>
                        <a:spcAft>
                          <a:spcPts val="0"/>
                        </a:spcAft>
                      </a:pPr>
                      <a:r>
                        <a:rPr lang="vi-VN" sz="2200">
                          <a:effectLst/>
                          <a:latin typeface="Times New Roman" panose="02020603050405020304" pitchFamily="18" charset="0"/>
                          <a:cs typeface="Times New Roman" panose="02020603050405020304" pitchFamily="18" charset="0"/>
                        </a:rPr>
                        <a:t>(4)</a:t>
                      </a:r>
                      <a:r>
                        <a:rPr lang="vi-VN" sz="2200" spc="5">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Kiểm</a:t>
                      </a:r>
                      <a:r>
                        <a:rPr lang="vi-VN" sz="2200" spc="-300">
                          <a:effectLst/>
                          <a:latin typeface="Times New Roman" panose="02020603050405020304" pitchFamily="18" charset="0"/>
                          <a:cs typeface="Times New Roman" panose="02020603050405020304" pitchFamily="18" charset="0"/>
                        </a:rPr>
                        <a:t> </a:t>
                      </a:r>
                      <a:r>
                        <a:rPr lang="en-US" sz="2200">
                          <a:effectLst/>
                          <a:latin typeface="Times New Roman" panose="02020603050405020304" pitchFamily="18" charset="0"/>
                          <a:cs typeface="Times New Roman" panose="02020603050405020304" pitchFamily="18" charset="0"/>
                        </a:rPr>
                        <a:t>tra</a:t>
                      </a:r>
                      <a:r>
                        <a:rPr lang="en-US" sz="2200" spc="5">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giả</a:t>
                      </a:r>
                      <a:r>
                        <a:rPr lang="vi-VN" sz="2200" spc="5">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thuyết</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713" marR="47713" marT="0" marB="0"/>
                </a:tc>
                <a:tc>
                  <a:txBody>
                    <a:bodyPr/>
                    <a:lstStyle/>
                    <a:p>
                      <a:pPr marL="71755" marR="64770" algn="just">
                        <a:lnSpc>
                          <a:spcPct val="117000"/>
                        </a:lnSpc>
                        <a:spcBef>
                          <a:spcPts val="565"/>
                        </a:spcBef>
                        <a:spcAft>
                          <a:spcPts val="0"/>
                        </a:spcAft>
                      </a:pPr>
                      <a:r>
                        <a:rPr lang="vi-VN" sz="2200" spc="-5">
                          <a:effectLst/>
                          <a:latin typeface="Times New Roman" panose="02020603050405020304" pitchFamily="18" charset="0"/>
                          <a:cs typeface="Times New Roman" panose="02020603050405020304" pitchFamily="18" charset="0"/>
                        </a:rPr>
                        <a:t>Sử dụng phép lai </a:t>
                      </a:r>
                      <a:r>
                        <a:rPr lang="vi-VN" sz="2200">
                          <a:effectLst/>
                          <a:latin typeface="Times New Roman" panose="02020603050405020304" pitchFamily="18" charset="0"/>
                          <a:cs typeface="Times New Roman" panose="02020603050405020304" pitchFamily="18" charset="0"/>
                        </a:rPr>
                        <a:t>phân tích: Cho cây hoa tím F</a:t>
                      </a:r>
                      <a:r>
                        <a:rPr lang="vi-VN" sz="2200" baseline="-25000">
                          <a:effectLst/>
                          <a:latin typeface="Times New Roman" panose="02020603050405020304" pitchFamily="18" charset="0"/>
                          <a:cs typeface="Times New Roman" panose="02020603050405020304" pitchFamily="18" charset="0"/>
                        </a:rPr>
                        <a:t>1</a:t>
                      </a:r>
                      <a:r>
                        <a:rPr lang="vi-VN" sz="2200">
                          <a:effectLst/>
                          <a:latin typeface="Times New Roman" panose="02020603050405020304" pitchFamily="18" charset="0"/>
                          <a:cs typeface="Times New Roman" panose="02020603050405020304" pitchFamily="18" charset="0"/>
                        </a:rPr>
                        <a:t> × cây hoa trắng</a:t>
                      </a:r>
                      <a:r>
                        <a:rPr lang="vi-VN" sz="2200" spc="5">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thu</a:t>
                      </a:r>
                      <a:r>
                        <a:rPr lang="vi-VN" sz="2200" spc="165">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được</a:t>
                      </a:r>
                      <a:r>
                        <a:rPr lang="vi-VN" sz="2200" spc="170">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1</a:t>
                      </a:r>
                      <a:r>
                        <a:rPr lang="vi-VN" sz="2200" spc="170">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tím:</a:t>
                      </a:r>
                      <a:r>
                        <a:rPr lang="vi-VN" sz="2200" spc="170">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1</a:t>
                      </a:r>
                      <a:r>
                        <a:rPr lang="vi-VN" sz="2200" spc="170">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trắng</a:t>
                      </a:r>
                      <a:r>
                        <a:rPr lang="vi-VN" sz="2200" spc="170">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a:t>
                      </a:r>
                      <a:r>
                        <a:rPr lang="vi-VN" sz="2200" spc="170">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F</a:t>
                      </a:r>
                      <a:r>
                        <a:rPr lang="vi-VN" sz="2200" baseline="-25000">
                          <a:effectLst/>
                          <a:latin typeface="Times New Roman" panose="02020603050405020304" pitchFamily="18" charset="0"/>
                          <a:cs typeface="Times New Roman" panose="02020603050405020304" pitchFamily="18" charset="0"/>
                        </a:rPr>
                        <a:t>1</a:t>
                      </a:r>
                      <a:r>
                        <a:rPr lang="vi-VN" sz="2200" spc="-25">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cho</a:t>
                      </a:r>
                      <a:r>
                        <a:rPr lang="vi-VN" sz="2200" spc="170">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hai</a:t>
                      </a:r>
                      <a:r>
                        <a:rPr lang="vi-VN" sz="2200" spc="170">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loại</a:t>
                      </a:r>
                      <a:r>
                        <a:rPr lang="vi-VN" sz="2200" spc="170">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giao</a:t>
                      </a:r>
                      <a:r>
                        <a:rPr lang="vi-VN" sz="2200" spc="170">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tử</a:t>
                      </a:r>
                      <a:r>
                        <a:rPr lang="vi-VN" sz="2200" spc="165">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bằng</a:t>
                      </a:r>
                      <a:r>
                        <a:rPr lang="vi-VN" sz="2200" spc="170">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nhau</a:t>
                      </a:r>
                      <a:r>
                        <a:rPr lang="vi-VN" sz="2200" spc="170">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(1</a:t>
                      </a:r>
                      <a:r>
                        <a:rPr lang="vi-VN" sz="2200" spc="-285">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gene</a:t>
                      </a:r>
                      <a:r>
                        <a:rPr lang="vi-VN" sz="2200" spc="-35">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trội</a:t>
                      </a:r>
                      <a:r>
                        <a:rPr lang="vi-VN" sz="2200" spc="-30">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và</a:t>
                      </a:r>
                      <a:r>
                        <a:rPr lang="vi-VN" sz="2200" spc="-30">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1</a:t>
                      </a:r>
                      <a:r>
                        <a:rPr lang="vi-VN" sz="2200" spc="-35">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gene</a:t>
                      </a:r>
                      <a:r>
                        <a:rPr lang="vi-VN" sz="2200" spc="-30">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lặn).</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713" marR="47713" marT="0" marB="0"/>
                </a:tc>
                <a:extLst>
                  <a:ext uri="{0D108BD9-81ED-4DB2-BD59-A6C34878D82A}">
                    <a16:rowId xmlns:a16="http://schemas.microsoft.com/office/drawing/2014/main" val="4015680404"/>
                  </a:ext>
                </a:extLst>
              </a:tr>
              <a:tr h="595533">
                <a:tc>
                  <a:txBody>
                    <a:bodyPr/>
                    <a:lstStyle/>
                    <a:p>
                      <a:pPr>
                        <a:spcBef>
                          <a:spcPts val="20"/>
                        </a:spcBef>
                        <a:spcAft>
                          <a:spcPts val="0"/>
                        </a:spcAft>
                      </a:pPr>
                      <a:r>
                        <a:rPr lang="vi-VN" sz="2200">
                          <a:effectLst/>
                          <a:latin typeface="Times New Roman" panose="02020603050405020304" pitchFamily="18" charset="0"/>
                          <a:cs typeface="Times New Roman" panose="02020603050405020304" pitchFamily="18" charset="0"/>
                        </a:rPr>
                        <a:t> </a:t>
                      </a:r>
                      <a:endParaRPr lang="en-US" sz="2200">
                        <a:effectLst/>
                        <a:latin typeface="Times New Roman" panose="02020603050405020304" pitchFamily="18" charset="0"/>
                        <a:cs typeface="Times New Roman" panose="02020603050405020304" pitchFamily="18" charset="0"/>
                      </a:endParaRPr>
                    </a:p>
                    <a:p>
                      <a:pPr marL="71755" marR="64135" algn="just">
                        <a:lnSpc>
                          <a:spcPct val="117000"/>
                        </a:lnSpc>
                        <a:spcBef>
                          <a:spcPts val="5"/>
                        </a:spcBef>
                        <a:spcAft>
                          <a:spcPts val="0"/>
                        </a:spcAft>
                      </a:pPr>
                      <a:r>
                        <a:rPr lang="vi-VN" sz="2200">
                          <a:effectLst/>
                          <a:latin typeface="Times New Roman" panose="02020603050405020304" pitchFamily="18" charset="0"/>
                          <a:cs typeface="Times New Roman" panose="02020603050405020304" pitchFamily="18" charset="0"/>
                        </a:rPr>
                        <a:t>(5) Đề xuất</a:t>
                      </a:r>
                      <a:r>
                        <a:rPr lang="vi-VN" sz="2200" spc="5">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quy</a:t>
                      </a:r>
                      <a:r>
                        <a:rPr lang="vi-VN" sz="2200" spc="5">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luật</a:t>
                      </a:r>
                      <a:r>
                        <a:rPr lang="vi-VN" sz="2200" spc="5">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di</a:t>
                      </a:r>
                      <a:r>
                        <a:rPr lang="vi-VN" sz="2200" spc="-315">
                          <a:effectLst/>
                          <a:latin typeface="Times New Roman" panose="02020603050405020304" pitchFamily="18" charset="0"/>
                          <a:cs typeface="Times New Roman" panose="02020603050405020304" pitchFamily="18" charset="0"/>
                        </a:rPr>
                        <a:t>  </a:t>
                      </a:r>
                      <a:r>
                        <a:rPr lang="vi-VN" sz="2200" spc="-25">
                          <a:effectLst/>
                          <a:latin typeface="Times New Roman" panose="02020603050405020304" pitchFamily="18" charset="0"/>
                          <a:cs typeface="Times New Roman" panose="02020603050405020304" pitchFamily="18" charset="0"/>
                        </a:rPr>
                        <a:t>truyền</a:t>
                      </a:r>
                      <a:r>
                        <a:rPr lang="vi-VN" sz="2200" spc="-110">
                          <a:effectLst/>
                          <a:latin typeface="Times New Roman" panose="02020603050405020304" pitchFamily="18" charset="0"/>
                          <a:cs typeface="Times New Roman" panose="02020603050405020304" pitchFamily="18" charset="0"/>
                        </a:rPr>
                        <a:t> </a:t>
                      </a:r>
                      <a:r>
                        <a:rPr lang="vi-VN" sz="2200" spc="-20">
                          <a:effectLst/>
                          <a:latin typeface="Times New Roman" panose="02020603050405020304" pitchFamily="18" charset="0"/>
                          <a:cs typeface="Times New Roman" panose="02020603050405020304" pitchFamily="18" charset="0"/>
                        </a:rPr>
                        <a:t>phân</a:t>
                      </a:r>
                      <a:r>
                        <a:rPr lang="vi-VN" sz="2200" spc="-115">
                          <a:effectLst/>
                          <a:latin typeface="Times New Roman" panose="02020603050405020304" pitchFamily="18" charset="0"/>
                          <a:cs typeface="Times New Roman" panose="02020603050405020304" pitchFamily="18" charset="0"/>
                        </a:rPr>
                        <a:t> </a:t>
                      </a:r>
                      <a:r>
                        <a:rPr lang="vi-VN" sz="2200" spc="-20">
                          <a:effectLst/>
                          <a:latin typeface="Times New Roman" panose="02020603050405020304" pitchFamily="18" charset="0"/>
                          <a:cs typeface="Times New Roman" panose="02020603050405020304" pitchFamily="18" charset="0"/>
                        </a:rPr>
                        <a:t>li</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713" marR="47713" marT="0" marB="0"/>
                </a:tc>
                <a:tc>
                  <a:txBody>
                    <a:bodyPr/>
                    <a:lstStyle/>
                    <a:p>
                      <a:pPr marL="71755" marR="64135" algn="just">
                        <a:lnSpc>
                          <a:spcPct val="117000"/>
                        </a:lnSpc>
                        <a:spcBef>
                          <a:spcPts val="565"/>
                        </a:spcBef>
                        <a:spcAft>
                          <a:spcPts val="0"/>
                        </a:spcAft>
                      </a:pPr>
                      <a:r>
                        <a:rPr lang="en-US" sz="2200">
                          <a:effectLst/>
                          <a:latin typeface="Times New Roman" panose="02020603050405020304" pitchFamily="18" charset="0"/>
                          <a:cs typeface="Times New Roman" panose="02020603050405020304" pitchFamily="18" charset="0"/>
                        </a:rPr>
                        <a:t>Mỗi tính trạng do một cặp allele tồn tại độc lập nhau trong mỗi tế bào quy định, một allele có nguồn gốc từ bố, allele còn lại có nguồn gốc từ mẹ. Khi giảm phân, các thành viên của một cặp allele phân li đồng đều về các giao tử, nên ½ số giao tử chứa allele này còn ½ số giao tử chứa allele kia.</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713" marR="47713" marT="0" marB="0"/>
                </a:tc>
                <a:extLst>
                  <a:ext uri="{0D108BD9-81ED-4DB2-BD59-A6C34878D82A}">
                    <a16:rowId xmlns:a16="http://schemas.microsoft.com/office/drawing/2014/main" val="2959272308"/>
                  </a:ext>
                </a:extLst>
              </a:tr>
            </a:tbl>
          </a:graphicData>
        </a:graphic>
      </p:graphicFrame>
      <p:sp>
        <p:nvSpPr>
          <p:cNvPr id="9" name="TextBox 8"/>
          <p:cNvSpPr txBox="1"/>
          <p:nvPr/>
        </p:nvSpPr>
        <p:spPr>
          <a:xfrm>
            <a:off x="457200" y="1672259"/>
            <a:ext cx="7239000" cy="523220"/>
          </a:xfrm>
          <a:prstGeom prst="rect">
            <a:avLst/>
          </a:prstGeom>
          <a:noFill/>
        </p:spPr>
        <p:txBody>
          <a:bodyPr wrap="square" rtlCol="0">
            <a:spAutoFit/>
          </a:bodyPr>
          <a:lstStyle/>
          <a:p>
            <a:r>
              <a:rPr lang="en-US" sz="2800" b="1" smtClean="0">
                <a:solidFill>
                  <a:srgbClr val="FF0000"/>
                </a:solidFill>
                <a:latin typeface="Times New Roman" panose="02020603050405020304" pitchFamily="18" charset="0"/>
                <a:cs typeface="Times New Roman" panose="02020603050405020304" pitchFamily="18" charset="0"/>
              </a:rPr>
              <a:t>II. THÍ NGHIỆM LAI Ở ĐẬU HÀ LAN</a:t>
            </a:r>
            <a:endParaRPr lang="en-US" sz="28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811455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1"/>
          <p:cNvSpPr/>
          <p:nvPr/>
        </p:nvSpPr>
        <p:spPr>
          <a:xfrm>
            <a:off x="-692980" y="1028700"/>
            <a:ext cx="6980776" cy="152308"/>
          </a:xfrm>
          <a:custGeom>
            <a:avLst/>
            <a:gdLst/>
            <a:ahLst/>
            <a:cxnLst/>
            <a:rect l="l" t="t" r="r" b="b"/>
            <a:pathLst>
              <a:path w="6980776" h="152308">
                <a:moveTo>
                  <a:pt x="0" y="0"/>
                </a:moveTo>
                <a:lnTo>
                  <a:pt x="6980776" y="0"/>
                </a:lnTo>
                <a:lnTo>
                  <a:pt x="6980776" y="152308"/>
                </a:lnTo>
                <a:lnTo>
                  <a:pt x="0" y="15230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2" name="Freeform 12"/>
          <p:cNvSpPr/>
          <p:nvPr/>
        </p:nvSpPr>
        <p:spPr>
          <a:xfrm>
            <a:off x="12267318" y="1028700"/>
            <a:ext cx="6980776" cy="152308"/>
          </a:xfrm>
          <a:custGeom>
            <a:avLst/>
            <a:gdLst/>
            <a:ahLst/>
            <a:cxnLst/>
            <a:rect l="l" t="t" r="r" b="b"/>
            <a:pathLst>
              <a:path w="6980776" h="152308">
                <a:moveTo>
                  <a:pt x="0" y="0"/>
                </a:moveTo>
                <a:lnTo>
                  <a:pt x="6980776" y="0"/>
                </a:lnTo>
                <a:lnTo>
                  <a:pt x="6980776" y="152308"/>
                </a:lnTo>
                <a:lnTo>
                  <a:pt x="0" y="15230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Rectangle 2"/>
          <p:cNvSpPr/>
          <p:nvPr/>
        </p:nvSpPr>
        <p:spPr>
          <a:xfrm>
            <a:off x="6395651" y="643189"/>
            <a:ext cx="5763822" cy="923330"/>
          </a:xfrm>
          <a:prstGeom prst="rect">
            <a:avLst/>
          </a:prstGeom>
          <a:solidFill>
            <a:schemeClr val="accent2">
              <a:lumMod val="20000"/>
              <a:lumOff val="80000"/>
            </a:schemeClr>
          </a:solidFill>
          <a:ln w="28575">
            <a:solidFill>
              <a:schemeClr val="accent2">
                <a:lumMod val="60000"/>
                <a:lumOff val="40000"/>
              </a:schemeClr>
            </a:solidFill>
          </a:ln>
        </p:spPr>
        <p:txBody>
          <a:bodyPr wrap="none" lIns="91440" tIns="45720" rIns="91440" bIns="45720">
            <a:spAutoFit/>
          </a:bodyPr>
          <a:lstStyle/>
          <a:p>
            <a:pPr algn="ctr"/>
            <a:r>
              <a:rPr lang="en-US" sz="5400" b="1" smtClean="0">
                <a:ln w="9525">
                  <a:solidFill>
                    <a:schemeClr val="bg1"/>
                  </a:solidFill>
                  <a:prstDash val="solid"/>
                </a:ln>
                <a:effectLst>
                  <a:outerShdw blurRad="12700" dist="38100" dir="2700000" algn="tl" rotWithShape="0">
                    <a:schemeClr val="bg1">
                      <a:lumMod val="50000"/>
                    </a:schemeClr>
                  </a:outerShdw>
                </a:effectLst>
              </a:rPr>
              <a:t>KIẾN THỨC CỐT LÕI</a:t>
            </a:r>
            <a:endParaRPr lang="en-US" sz="5400" b="1" cap="none" spc="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13" name="TextBox 12"/>
          <p:cNvSpPr txBox="1"/>
          <p:nvPr/>
        </p:nvSpPr>
        <p:spPr>
          <a:xfrm>
            <a:off x="819211" y="2152584"/>
            <a:ext cx="16535400" cy="461665"/>
          </a:xfrm>
          <a:prstGeom prst="rect">
            <a:avLst/>
          </a:prstGeom>
          <a:noFill/>
        </p:spPr>
        <p:txBody>
          <a:bodyPr wrap="square" rtlCol="0">
            <a:spAutoFit/>
          </a:bodyPr>
          <a:lstStyle/>
          <a:p>
            <a:r>
              <a:rPr lang="en-US" sz="2400" b="1">
                <a:latin typeface="Times New Roman" panose="02020603050405020304" pitchFamily="18" charset="0"/>
                <a:cs typeface="Times New Roman" panose="02020603050405020304" pitchFamily="18" charset="0"/>
              </a:rPr>
              <a:t>2</a:t>
            </a:r>
            <a:r>
              <a:rPr lang="en-US" sz="2400" b="1" smtClean="0">
                <a:latin typeface="Times New Roman" panose="02020603050405020304" pitchFamily="18" charset="0"/>
                <a:cs typeface="Times New Roman" panose="02020603050405020304" pitchFamily="18" charset="0"/>
              </a:rPr>
              <a:t>. Thí nghiệm lai hai tính trạng</a:t>
            </a:r>
            <a:endParaRPr lang="en-US" sz="2400" b="1">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910315282"/>
              </p:ext>
            </p:extLst>
          </p:nvPr>
        </p:nvGraphicFramePr>
        <p:xfrm>
          <a:off x="695280" y="2727447"/>
          <a:ext cx="16783262" cy="7539228"/>
        </p:xfrm>
        <a:graphic>
          <a:graphicData uri="http://schemas.openxmlformats.org/drawingml/2006/table">
            <a:tbl>
              <a:tblPr firstRow="1" firstCol="1" lastRow="1" lastCol="1" bandRow="1" bandCol="1">
                <a:tableStyleId>{5940675A-B579-460E-94D1-54222C63F5DA}</a:tableStyleId>
              </a:tblPr>
              <a:tblGrid>
                <a:gridCol w="4641395">
                  <a:extLst>
                    <a:ext uri="{9D8B030D-6E8A-4147-A177-3AD203B41FA5}">
                      <a16:colId xmlns:a16="http://schemas.microsoft.com/office/drawing/2014/main" val="4283388939"/>
                    </a:ext>
                  </a:extLst>
                </a:gridCol>
                <a:gridCol w="12141867">
                  <a:extLst>
                    <a:ext uri="{9D8B030D-6E8A-4147-A177-3AD203B41FA5}">
                      <a16:colId xmlns:a16="http://schemas.microsoft.com/office/drawing/2014/main" val="3084040557"/>
                    </a:ext>
                  </a:extLst>
                </a:gridCol>
              </a:tblGrid>
              <a:tr h="237399">
                <a:tc>
                  <a:txBody>
                    <a:bodyPr/>
                    <a:lstStyle/>
                    <a:p>
                      <a:pPr marL="448945" algn="ctr">
                        <a:spcBef>
                          <a:spcPts val="280"/>
                        </a:spcBef>
                        <a:spcAft>
                          <a:spcPts val="0"/>
                        </a:spcAft>
                      </a:pPr>
                      <a:r>
                        <a:rPr lang="vi-VN" sz="2800" b="1">
                          <a:effectLst/>
                          <a:latin typeface="Times New Roman" panose="02020603050405020304" pitchFamily="18" charset="0"/>
                          <a:cs typeface="Times New Roman" panose="02020603050405020304" pitchFamily="18" charset="0"/>
                        </a:rPr>
                        <a:t>Các</a:t>
                      </a:r>
                      <a:r>
                        <a:rPr lang="vi-VN" sz="2800" b="1" spc="-40">
                          <a:effectLst/>
                          <a:latin typeface="Times New Roman" panose="02020603050405020304" pitchFamily="18" charset="0"/>
                          <a:cs typeface="Times New Roman" panose="02020603050405020304" pitchFamily="18" charset="0"/>
                        </a:rPr>
                        <a:t> </a:t>
                      </a:r>
                      <a:r>
                        <a:rPr lang="vi-VN" sz="2800" b="1">
                          <a:effectLst/>
                          <a:latin typeface="Times New Roman" panose="02020603050405020304" pitchFamily="18" charset="0"/>
                          <a:cs typeface="Times New Roman" panose="02020603050405020304" pitchFamily="18" charset="0"/>
                        </a:rPr>
                        <a:t>bước</a:t>
                      </a:r>
                      <a:endParaRPr lang="en-US" sz="2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420" marR="64420" marT="0" marB="0"/>
                </a:tc>
                <a:tc>
                  <a:txBody>
                    <a:bodyPr/>
                    <a:lstStyle/>
                    <a:p>
                      <a:pPr marL="1556385" marR="1550670" algn="ctr">
                        <a:spcBef>
                          <a:spcPts val="280"/>
                        </a:spcBef>
                        <a:spcAft>
                          <a:spcPts val="0"/>
                        </a:spcAft>
                      </a:pPr>
                      <a:r>
                        <a:rPr lang="vi-VN" sz="2800" b="1">
                          <a:effectLst/>
                          <a:latin typeface="Times New Roman" panose="02020603050405020304" pitchFamily="18" charset="0"/>
                          <a:cs typeface="Times New Roman" panose="02020603050405020304" pitchFamily="18" charset="0"/>
                        </a:rPr>
                        <a:t>Nội</a:t>
                      </a:r>
                      <a:r>
                        <a:rPr lang="vi-VN" sz="2800" b="1" spc="-50">
                          <a:effectLst/>
                          <a:latin typeface="Times New Roman" panose="02020603050405020304" pitchFamily="18" charset="0"/>
                          <a:cs typeface="Times New Roman" panose="02020603050405020304" pitchFamily="18" charset="0"/>
                        </a:rPr>
                        <a:t> </a:t>
                      </a:r>
                      <a:r>
                        <a:rPr lang="vi-VN" sz="2800" b="1">
                          <a:effectLst/>
                          <a:latin typeface="Times New Roman" panose="02020603050405020304" pitchFamily="18" charset="0"/>
                          <a:cs typeface="Times New Roman" panose="02020603050405020304" pitchFamily="18" charset="0"/>
                        </a:rPr>
                        <a:t>dung</a:t>
                      </a:r>
                      <a:endParaRPr lang="en-US" sz="2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420" marR="64420" marT="0" marB="0"/>
                </a:tc>
                <a:extLst>
                  <a:ext uri="{0D108BD9-81ED-4DB2-BD59-A6C34878D82A}">
                    <a16:rowId xmlns:a16="http://schemas.microsoft.com/office/drawing/2014/main" val="1668755277"/>
                  </a:ext>
                </a:extLst>
              </a:tr>
              <a:tr h="1205365">
                <a:tc>
                  <a:txBody>
                    <a:bodyPr/>
                    <a:lstStyle/>
                    <a:p>
                      <a:pPr>
                        <a:spcBef>
                          <a:spcPts val="280"/>
                        </a:spcBef>
                        <a:spcAft>
                          <a:spcPts val="0"/>
                        </a:spcAft>
                      </a:pPr>
                      <a:r>
                        <a:rPr lang="vi-VN"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cs typeface="Times New Roman" panose="02020603050405020304" pitchFamily="18" charset="0"/>
                      </a:endParaRPr>
                    </a:p>
                    <a:p>
                      <a:pPr>
                        <a:spcBef>
                          <a:spcPts val="280"/>
                        </a:spcBef>
                        <a:spcAft>
                          <a:spcPts val="0"/>
                        </a:spcAft>
                      </a:pPr>
                      <a:r>
                        <a:rPr lang="vi-VN"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cs typeface="Times New Roman" panose="02020603050405020304" pitchFamily="18" charset="0"/>
                      </a:endParaRPr>
                    </a:p>
                    <a:p>
                      <a:pPr>
                        <a:spcBef>
                          <a:spcPts val="15"/>
                        </a:spcBef>
                        <a:spcAft>
                          <a:spcPts val="0"/>
                        </a:spcAft>
                      </a:pPr>
                      <a:r>
                        <a:rPr lang="vi-VN"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cs typeface="Times New Roman" panose="02020603050405020304" pitchFamily="18" charset="0"/>
                      </a:endParaRPr>
                    </a:p>
                    <a:p>
                      <a:pPr marL="71755">
                        <a:spcBef>
                          <a:spcPts val="280"/>
                        </a:spcBef>
                        <a:spcAft>
                          <a:spcPts val="0"/>
                        </a:spcAft>
                      </a:pPr>
                      <a:r>
                        <a:rPr lang="vi-VN" sz="2800">
                          <a:effectLst/>
                          <a:latin typeface="Times New Roman" panose="02020603050405020304" pitchFamily="18" charset="0"/>
                          <a:cs typeface="Times New Roman" panose="02020603050405020304" pitchFamily="18" charset="0"/>
                        </a:rPr>
                        <a:t>(1)</a:t>
                      </a:r>
                      <a:r>
                        <a:rPr lang="vi-VN" sz="2800" spc="-5">
                          <a:effectLst/>
                          <a:latin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cs typeface="Times New Roman" panose="02020603050405020304" pitchFamily="18" charset="0"/>
                        </a:rPr>
                        <a:t>Bố trí thí nghiệm</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420" marR="64420" marT="0" marB="0"/>
                </a:tc>
                <a:tc>
                  <a:txBody>
                    <a:bodyPr/>
                    <a:lstStyle/>
                    <a:p>
                      <a:pPr marL="342900" marR="64770" lvl="0" indent="-342900" algn="just">
                        <a:lnSpc>
                          <a:spcPct val="110000"/>
                        </a:lnSpc>
                        <a:spcBef>
                          <a:spcPts val="280"/>
                        </a:spcBef>
                        <a:spcAft>
                          <a:spcPts val="0"/>
                        </a:spcAft>
                        <a:buClr>
                          <a:srgbClr val="231F20"/>
                        </a:buClr>
                        <a:buSzPts val="1250"/>
                        <a:buFont typeface="Times New Roman" panose="02020603050405020304" pitchFamily="18" charset="0"/>
                        <a:buChar char="–"/>
                        <a:tabLst>
                          <a:tab pos="198120" algn="l"/>
                        </a:tabLst>
                      </a:pPr>
                      <a:r>
                        <a:rPr lang="vi-VN" sz="2800">
                          <a:effectLst/>
                          <a:latin typeface="Times New Roman" panose="02020603050405020304" pitchFamily="18" charset="0"/>
                          <a:cs typeface="Times New Roman" panose="02020603050405020304" pitchFamily="18" charset="0"/>
                        </a:rPr>
                        <a:t>Tạo dòng thuần chủng về 2 cặp tính trạng tương phản</a:t>
                      </a:r>
                      <a:r>
                        <a:rPr lang="vi-VN" sz="2800" spc="5">
                          <a:effectLst/>
                          <a:latin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cs typeface="Times New Roman" panose="02020603050405020304" pitchFamily="18" charset="0"/>
                        </a:rPr>
                        <a:t>(màu</a:t>
                      </a:r>
                      <a:r>
                        <a:rPr lang="vi-VN" sz="2800" spc="-30">
                          <a:effectLst/>
                          <a:latin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cs typeface="Times New Roman" panose="02020603050405020304" pitchFamily="18" charset="0"/>
                        </a:rPr>
                        <a:t>hạt,</a:t>
                      </a:r>
                      <a:r>
                        <a:rPr lang="vi-VN" sz="2800" spc="-30">
                          <a:effectLst/>
                          <a:latin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cs typeface="Times New Roman" panose="02020603050405020304" pitchFamily="18" charset="0"/>
                        </a:rPr>
                        <a:t>dạng</a:t>
                      </a:r>
                      <a:r>
                        <a:rPr lang="vi-VN" sz="2800" spc="-30">
                          <a:effectLst/>
                          <a:latin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cs typeface="Times New Roman" panose="02020603050405020304" pitchFamily="18" charset="0"/>
                        </a:rPr>
                        <a:t>vỏ</a:t>
                      </a:r>
                      <a:r>
                        <a:rPr lang="vi-VN" sz="2800" spc="-30">
                          <a:effectLst/>
                          <a:latin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cs typeface="Times New Roman" panose="02020603050405020304" pitchFamily="18" charset="0"/>
                        </a:rPr>
                        <a:t>hạt).</a:t>
                      </a:r>
                      <a:endParaRPr lang="en-US" sz="2800">
                        <a:effectLst/>
                        <a:latin typeface="Times New Roman" panose="02020603050405020304" pitchFamily="18" charset="0"/>
                        <a:cs typeface="Times New Roman" panose="02020603050405020304" pitchFamily="18" charset="0"/>
                      </a:endParaRPr>
                    </a:p>
                    <a:p>
                      <a:pPr marL="342900" marR="64770" lvl="0" indent="-342900" algn="just">
                        <a:lnSpc>
                          <a:spcPct val="110000"/>
                        </a:lnSpc>
                        <a:spcBef>
                          <a:spcPts val="295"/>
                        </a:spcBef>
                        <a:spcAft>
                          <a:spcPts val="0"/>
                        </a:spcAft>
                        <a:buClr>
                          <a:srgbClr val="231F20"/>
                        </a:buClr>
                        <a:buSzPts val="1250"/>
                        <a:buFont typeface="Times New Roman" panose="02020603050405020304" pitchFamily="18" charset="0"/>
                        <a:buChar char="–"/>
                        <a:tabLst>
                          <a:tab pos="210820" algn="l"/>
                        </a:tabLst>
                      </a:pPr>
                      <a:r>
                        <a:rPr lang="vi-VN" sz="2800">
                          <a:effectLst/>
                          <a:latin typeface="Times New Roman" panose="02020603050405020304" pitchFamily="18" charset="0"/>
                          <a:cs typeface="Times New Roman" panose="02020603050405020304" pitchFamily="18" charset="0"/>
                        </a:rPr>
                        <a:t>Tiến hành nhiều thí nghiệm lai các cây thuần chủng</a:t>
                      </a:r>
                      <a:r>
                        <a:rPr lang="vi-VN" sz="2800" spc="5">
                          <a:effectLst/>
                          <a:latin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cs typeface="Times New Roman" panose="02020603050405020304" pitchFamily="18" charset="0"/>
                        </a:rPr>
                        <a:t>khác biệt nhau về hai tính trạng rồi thống kê tỉ lệ phân li</a:t>
                      </a:r>
                      <a:r>
                        <a:rPr lang="vi-VN" sz="2800" spc="5">
                          <a:effectLst/>
                          <a:latin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cs typeface="Times New Roman" panose="02020603050405020304" pitchFamily="18" charset="0"/>
                        </a:rPr>
                        <a:t>kiểu</a:t>
                      </a:r>
                      <a:r>
                        <a:rPr lang="vi-VN" sz="2800" spc="10">
                          <a:effectLst/>
                          <a:latin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cs typeface="Times New Roman" panose="02020603050405020304" pitchFamily="18" charset="0"/>
                        </a:rPr>
                        <a:t>hình</a:t>
                      </a:r>
                      <a:r>
                        <a:rPr lang="vi-VN" sz="2800" spc="15">
                          <a:effectLst/>
                          <a:latin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cs typeface="Times New Roman" panose="02020603050405020304" pitchFamily="18" charset="0"/>
                        </a:rPr>
                        <a:t>ở</a:t>
                      </a:r>
                      <a:r>
                        <a:rPr lang="vi-VN" sz="2800" spc="15">
                          <a:effectLst/>
                          <a:latin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cs typeface="Times New Roman" panose="02020603050405020304" pitchFamily="18" charset="0"/>
                        </a:rPr>
                        <a:t>đời</a:t>
                      </a:r>
                      <a:r>
                        <a:rPr lang="vi-VN" sz="2800" spc="15">
                          <a:effectLst/>
                          <a:latin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cs typeface="Times New Roman" panose="02020603050405020304" pitchFamily="18" charset="0"/>
                        </a:rPr>
                        <a:t>lai</a:t>
                      </a:r>
                      <a:r>
                        <a:rPr lang="vi-VN" sz="2800" spc="15">
                          <a:effectLst/>
                          <a:latin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cs typeface="Times New Roman" panose="02020603050405020304" pitchFamily="18" charset="0"/>
                        </a:rPr>
                        <a:t>F</a:t>
                      </a:r>
                      <a:r>
                        <a:rPr lang="vi-VN" sz="2800" baseline="-25000">
                          <a:effectLst/>
                          <a:latin typeface="Times New Roman" panose="02020603050405020304" pitchFamily="18" charset="0"/>
                          <a:cs typeface="Times New Roman" panose="02020603050405020304" pitchFamily="18" charset="0"/>
                        </a:rPr>
                        <a:t>2</a:t>
                      </a:r>
                      <a:r>
                        <a:rPr lang="vi-VN" sz="2800" spc="-120">
                          <a:effectLst/>
                          <a:latin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cs typeface="Times New Roman" panose="02020603050405020304" pitchFamily="18" charset="0"/>
                        </a:rPr>
                        <a:t>đều</a:t>
                      </a:r>
                      <a:r>
                        <a:rPr lang="vi-VN" sz="2800" spc="15">
                          <a:effectLst/>
                          <a:latin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cs typeface="Times New Roman" panose="02020603050405020304" pitchFamily="18" charset="0"/>
                        </a:rPr>
                        <a:t>thu</a:t>
                      </a:r>
                      <a:r>
                        <a:rPr lang="vi-VN" sz="2800" spc="15">
                          <a:effectLst/>
                          <a:latin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cs typeface="Times New Roman" panose="02020603050405020304" pitchFamily="18" charset="0"/>
                        </a:rPr>
                        <a:t>được</a:t>
                      </a:r>
                      <a:r>
                        <a:rPr lang="vi-VN" sz="2800" spc="10">
                          <a:effectLst/>
                          <a:latin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cs typeface="Times New Roman" panose="02020603050405020304" pitchFamily="18" charset="0"/>
                        </a:rPr>
                        <a:t>tỉ</a:t>
                      </a:r>
                      <a:r>
                        <a:rPr lang="vi-VN" sz="2800" spc="15">
                          <a:effectLst/>
                          <a:latin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cs typeface="Times New Roman" panose="02020603050405020304" pitchFamily="18" charset="0"/>
                        </a:rPr>
                        <a:t>lệ</a:t>
                      </a:r>
                      <a:r>
                        <a:rPr lang="vi-VN" sz="2800" spc="15">
                          <a:effectLst/>
                          <a:latin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cs typeface="Times New Roman" panose="02020603050405020304" pitchFamily="18" charset="0"/>
                        </a:rPr>
                        <a:t>9:</a:t>
                      </a:r>
                      <a:r>
                        <a:rPr lang="vi-VN" sz="2800" spc="15">
                          <a:effectLst/>
                          <a:latin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cs typeface="Times New Roman" panose="02020603050405020304" pitchFamily="18" charset="0"/>
                        </a:rPr>
                        <a:t>3:</a:t>
                      </a:r>
                      <a:r>
                        <a:rPr lang="vi-VN" sz="2800" spc="15">
                          <a:effectLst/>
                          <a:latin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cs typeface="Times New Roman" panose="02020603050405020304" pitchFamily="18" charset="0"/>
                        </a:rPr>
                        <a:t>3:</a:t>
                      </a:r>
                      <a:r>
                        <a:rPr lang="vi-VN" sz="2800" spc="10">
                          <a:effectLst/>
                          <a:latin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cs typeface="Times New Roman" panose="02020603050405020304" pitchFamily="18" charset="0"/>
                        </a:rPr>
                        <a:t>1.</a:t>
                      </a:r>
                      <a:endParaRPr lang="en-US" sz="2800">
                        <a:effectLst/>
                        <a:latin typeface="Times New Roman" panose="02020603050405020304" pitchFamily="18" charset="0"/>
                        <a:cs typeface="Times New Roman" panose="02020603050405020304" pitchFamily="18" charset="0"/>
                      </a:endParaRPr>
                    </a:p>
                    <a:p>
                      <a:pPr marL="71755" marR="64135" algn="just">
                        <a:lnSpc>
                          <a:spcPct val="110000"/>
                        </a:lnSpc>
                        <a:spcBef>
                          <a:spcPts val="295"/>
                        </a:spcBef>
                        <a:spcAft>
                          <a:spcPts val="0"/>
                        </a:spcAft>
                      </a:pPr>
                      <a:r>
                        <a:rPr lang="vi-VN"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420" marR="64420" marT="0" marB="0"/>
                </a:tc>
                <a:extLst>
                  <a:ext uri="{0D108BD9-81ED-4DB2-BD59-A6C34878D82A}">
                    <a16:rowId xmlns:a16="http://schemas.microsoft.com/office/drawing/2014/main" val="559567089"/>
                  </a:ext>
                </a:extLst>
              </a:tr>
              <a:tr h="1225764">
                <a:tc>
                  <a:txBody>
                    <a:bodyPr/>
                    <a:lstStyle/>
                    <a:p>
                      <a:pPr>
                        <a:spcBef>
                          <a:spcPts val="280"/>
                        </a:spcBef>
                        <a:spcAft>
                          <a:spcPts val="0"/>
                        </a:spcAft>
                      </a:pPr>
                      <a:r>
                        <a:rPr lang="vi-VN"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cs typeface="Times New Roman" panose="02020603050405020304" pitchFamily="18" charset="0"/>
                      </a:endParaRPr>
                    </a:p>
                    <a:p>
                      <a:pPr>
                        <a:spcBef>
                          <a:spcPts val="55"/>
                        </a:spcBef>
                        <a:spcAft>
                          <a:spcPts val="0"/>
                        </a:spcAft>
                      </a:pPr>
                      <a:r>
                        <a:rPr lang="vi-VN"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cs typeface="Times New Roman" panose="02020603050405020304" pitchFamily="18" charset="0"/>
                      </a:endParaRPr>
                    </a:p>
                    <a:p>
                      <a:pPr marL="71755">
                        <a:spcBef>
                          <a:spcPts val="280"/>
                        </a:spcBef>
                        <a:spcAft>
                          <a:spcPts val="0"/>
                        </a:spcAft>
                      </a:pPr>
                      <a:r>
                        <a:rPr lang="vi-VN" sz="2800">
                          <a:effectLst/>
                          <a:latin typeface="Times New Roman" panose="02020603050405020304" pitchFamily="18" charset="0"/>
                          <a:cs typeface="Times New Roman" panose="02020603050405020304" pitchFamily="18" charset="0"/>
                        </a:rPr>
                        <a:t>(2)</a:t>
                      </a:r>
                      <a:r>
                        <a:rPr lang="vi-VN" sz="2800" spc="195">
                          <a:effectLst/>
                          <a:latin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cs typeface="Times New Roman" panose="02020603050405020304" pitchFamily="18" charset="0"/>
                        </a:rPr>
                        <a:t>Giải</a:t>
                      </a:r>
                      <a:r>
                        <a:rPr lang="vi-VN" sz="2800" spc="-55">
                          <a:effectLst/>
                          <a:latin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cs typeface="Times New Roman" panose="02020603050405020304" pitchFamily="18" charset="0"/>
                        </a:rPr>
                        <a:t>thích</a:t>
                      </a:r>
                      <a:r>
                        <a:rPr lang="vi-VN" sz="2800" spc="-60">
                          <a:effectLst/>
                          <a:latin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cs typeface="Times New Roman" panose="02020603050405020304" pitchFamily="18" charset="0"/>
                        </a:rPr>
                        <a:t>kết</a:t>
                      </a:r>
                      <a:r>
                        <a:rPr lang="vi-VN" sz="2800" spc="-60">
                          <a:effectLst/>
                          <a:latin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cs typeface="Times New Roman" panose="02020603050405020304" pitchFamily="18" charset="0"/>
                        </a:rPr>
                        <a:t>quả</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420" marR="64420" marT="0" marB="0"/>
                </a:tc>
                <a:tc>
                  <a:txBody>
                    <a:bodyPr/>
                    <a:lstStyle/>
                    <a:p>
                      <a:pPr marL="342900" marR="64135" lvl="0" indent="-342900" algn="just">
                        <a:lnSpc>
                          <a:spcPct val="110000"/>
                        </a:lnSpc>
                        <a:spcBef>
                          <a:spcPts val="280"/>
                        </a:spcBef>
                        <a:spcAft>
                          <a:spcPts val="0"/>
                        </a:spcAft>
                        <a:buClr>
                          <a:srgbClr val="231F20"/>
                        </a:buClr>
                        <a:buSzPts val="1250"/>
                        <a:buFont typeface="Times New Roman" panose="02020603050405020304" pitchFamily="18" charset="0"/>
                        <a:buChar char="–"/>
                        <a:tabLst>
                          <a:tab pos="191135" algn="l"/>
                        </a:tabLst>
                      </a:pPr>
                      <a:r>
                        <a:rPr lang="vi-VN" sz="2800" spc="-5">
                          <a:effectLst/>
                          <a:latin typeface="Times New Roman" panose="02020603050405020304" pitchFamily="18" charset="0"/>
                          <a:cs typeface="Times New Roman" panose="02020603050405020304" pitchFamily="18" charset="0"/>
                        </a:rPr>
                        <a:t>F</a:t>
                      </a:r>
                      <a:r>
                        <a:rPr lang="vi-VN" sz="2800" spc="-5" baseline="-25000">
                          <a:effectLst/>
                          <a:latin typeface="Times New Roman" panose="02020603050405020304" pitchFamily="18" charset="0"/>
                          <a:cs typeface="Times New Roman" panose="02020603050405020304" pitchFamily="18" charset="0"/>
                        </a:rPr>
                        <a:t>1</a:t>
                      </a:r>
                      <a:r>
                        <a:rPr lang="vi-VN" sz="2800" spc="-150">
                          <a:effectLst/>
                          <a:latin typeface="Times New Roman" panose="02020603050405020304" pitchFamily="18" charset="0"/>
                          <a:cs typeface="Times New Roman" panose="02020603050405020304" pitchFamily="18" charset="0"/>
                        </a:rPr>
                        <a:t> </a:t>
                      </a:r>
                      <a:r>
                        <a:rPr lang="vi-VN" sz="2800" spc="-5">
                          <a:effectLst/>
                          <a:latin typeface="Times New Roman" panose="02020603050405020304" pitchFamily="18" charset="0"/>
                          <a:cs typeface="Times New Roman" panose="02020603050405020304" pitchFamily="18" charset="0"/>
                        </a:rPr>
                        <a:t>dị</a:t>
                      </a:r>
                      <a:r>
                        <a:rPr lang="vi-VN" sz="2800" spc="-30">
                          <a:effectLst/>
                          <a:latin typeface="Times New Roman" panose="02020603050405020304" pitchFamily="18" charset="0"/>
                          <a:cs typeface="Times New Roman" panose="02020603050405020304" pitchFamily="18" charset="0"/>
                        </a:rPr>
                        <a:t> </a:t>
                      </a:r>
                      <a:r>
                        <a:rPr lang="vi-VN" sz="2800" spc="-5">
                          <a:effectLst/>
                          <a:latin typeface="Times New Roman" panose="02020603050405020304" pitchFamily="18" charset="0"/>
                          <a:cs typeface="Times New Roman" panose="02020603050405020304" pitchFamily="18" charset="0"/>
                        </a:rPr>
                        <a:t>hợp</a:t>
                      </a:r>
                      <a:r>
                        <a:rPr lang="vi-VN" sz="2800" spc="-30">
                          <a:effectLst/>
                          <a:latin typeface="Times New Roman" panose="02020603050405020304" pitchFamily="18" charset="0"/>
                          <a:cs typeface="Times New Roman" panose="02020603050405020304" pitchFamily="18" charset="0"/>
                        </a:rPr>
                        <a:t> </a:t>
                      </a:r>
                      <a:r>
                        <a:rPr lang="vi-VN" sz="2800" spc="-5">
                          <a:effectLst/>
                          <a:latin typeface="Times New Roman" panose="02020603050405020304" pitchFamily="18" charset="0"/>
                          <a:cs typeface="Times New Roman" panose="02020603050405020304" pitchFamily="18" charset="0"/>
                        </a:rPr>
                        <a:t>hai</a:t>
                      </a:r>
                      <a:r>
                        <a:rPr lang="vi-VN" sz="2800" spc="-30">
                          <a:effectLst/>
                          <a:latin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cs typeface="Times New Roman" panose="02020603050405020304" pitchFamily="18" charset="0"/>
                        </a:rPr>
                        <a:t>cặp</a:t>
                      </a:r>
                      <a:r>
                        <a:rPr lang="vi-VN" sz="2800" spc="-30">
                          <a:effectLst/>
                          <a:latin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cs typeface="Times New Roman" panose="02020603050405020304" pitchFamily="18" charset="0"/>
                        </a:rPr>
                        <a:t>gene,</a:t>
                      </a:r>
                      <a:r>
                        <a:rPr lang="vi-VN" sz="2800" spc="-30">
                          <a:effectLst/>
                          <a:latin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cs typeface="Times New Roman" panose="02020603050405020304" pitchFamily="18" charset="0"/>
                        </a:rPr>
                        <a:t>khi</a:t>
                      </a:r>
                      <a:r>
                        <a:rPr lang="vi-VN" sz="2800" spc="-25">
                          <a:effectLst/>
                          <a:latin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cs typeface="Times New Roman" panose="02020603050405020304" pitchFamily="18" charset="0"/>
                        </a:rPr>
                        <a:t>phát</a:t>
                      </a:r>
                      <a:r>
                        <a:rPr lang="vi-VN" sz="2800" spc="-30">
                          <a:effectLst/>
                          <a:latin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cs typeface="Times New Roman" panose="02020603050405020304" pitchFamily="18" charset="0"/>
                        </a:rPr>
                        <a:t>sinh</a:t>
                      </a:r>
                      <a:r>
                        <a:rPr lang="vi-VN" sz="2800" spc="-30">
                          <a:effectLst/>
                          <a:latin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cs typeface="Times New Roman" panose="02020603050405020304" pitchFamily="18" charset="0"/>
                        </a:rPr>
                        <a:t>giao</a:t>
                      </a:r>
                      <a:r>
                        <a:rPr lang="vi-VN" sz="2800" spc="-30">
                          <a:effectLst/>
                          <a:latin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cs typeface="Times New Roman" panose="02020603050405020304" pitchFamily="18" charset="0"/>
                        </a:rPr>
                        <a:t>tử,</a:t>
                      </a:r>
                      <a:r>
                        <a:rPr lang="vi-VN" sz="2800" spc="-30">
                          <a:effectLst/>
                          <a:latin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cs typeface="Times New Roman" panose="02020603050405020304" pitchFamily="18" charset="0"/>
                        </a:rPr>
                        <a:t>2</a:t>
                      </a:r>
                      <a:r>
                        <a:rPr lang="vi-VN" sz="2800" spc="-30">
                          <a:effectLst/>
                          <a:latin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cs typeface="Times New Roman" panose="02020603050405020304" pitchFamily="18" charset="0"/>
                        </a:rPr>
                        <a:t>cặp</a:t>
                      </a:r>
                      <a:r>
                        <a:rPr lang="vi-VN" sz="2800" spc="-25">
                          <a:effectLst/>
                          <a:latin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cs typeface="Times New Roman" panose="02020603050405020304" pitchFamily="18" charset="0"/>
                        </a:rPr>
                        <a:t>gene</a:t>
                      </a:r>
                      <a:r>
                        <a:rPr lang="vi-VN" sz="2800" spc="-305">
                          <a:effectLst/>
                          <a:latin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cs typeface="Times New Roman" panose="02020603050405020304" pitchFamily="18" charset="0"/>
                        </a:rPr>
                        <a:t>phân</a:t>
                      </a:r>
                      <a:r>
                        <a:rPr lang="vi-VN" sz="2800" spc="-45">
                          <a:effectLst/>
                          <a:latin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cs typeface="Times New Roman" panose="02020603050405020304" pitchFamily="18" charset="0"/>
                        </a:rPr>
                        <a:t>li</a:t>
                      </a:r>
                      <a:r>
                        <a:rPr lang="vi-VN" sz="2800" spc="-45">
                          <a:effectLst/>
                          <a:latin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cs typeface="Times New Roman" panose="02020603050405020304" pitchFamily="18" charset="0"/>
                        </a:rPr>
                        <a:t>độc</a:t>
                      </a:r>
                      <a:r>
                        <a:rPr lang="vi-VN" sz="2800" spc="-45">
                          <a:effectLst/>
                          <a:latin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cs typeface="Times New Roman" panose="02020603050405020304" pitchFamily="18" charset="0"/>
                        </a:rPr>
                        <a:t>lập</a:t>
                      </a:r>
                      <a:r>
                        <a:rPr lang="vi-VN" sz="2800" spc="-45">
                          <a:effectLst/>
                          <a:latin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cs typeface="Times New Roman" panose="02020603050405020304" pitchFamily="18" charset="0"/>
                        </a:rPr>
                        <a:t>tạo</a:t>
                      </a:r>
                      <a:r>
                        <a:rPr lang="vi-VN" sz="2800" spc="-45">
                          <a:effectLst/>
                          <a:latin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cs typeface="Times New Roman" panose="02020603050405020304" pitchFamily="18" charset="0"/>
                        </a:rPr>
                        <a:t>ra</a:t>
                      </a:r>
                      <a:r>
                        <a:rPr lang="vi-VN" sz="2800" spc="-40">
                          <a:effectLst/>
                          <a:latin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cs typeface="Times New Roman" panose="02020603050405020304" pitchFamily="18" charset="0"/>
                        </a:rPr>
                        <a:t>4</a:t>
                      </a:r>
                      <a:r>
                        <a:rPr lang="vi-VN" sz="2800" spc="-45">
                          <a:effectLst/>
                          <a:latin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cs typeface="Times New Roman" panose="02020603050405020304" pitchFamily="18" charset="0"/>
                        </a:rPr>
                        <a:t>loại</a:t>
                      </a:r>
                      <a:r>
                        <a:rPr lang="vi-VN" sz="2800" spc="-45">
                          <a:effectLst/>
                          <a:latin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cs typeface="Times New Roman" panose="02020603050405020304" pitchFamily="18" charset="0"/>
                        </a:rPr>
                        <a:t>giao</a:t>
                      </a:r>
                      <a:r>
                        <a:rPr lang="vi-VN" sz="2800" spc="-45">
                          <a:effectLst/>
                          <a:latin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cs typeface="Times New Roman" panose="02020603050405020304" pitchFamily="18" charset="0"/>
                        </a:rPr>
                        <a:t>tử</a:t>
                      </a:r>
                      <a:r>
                        <a:rPr lang="vi-VN" sz="2800" spc="-45">
                          <a:effectLst/>
                          <a:latin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cs typeface="Times New Roman" panose="02020603050405020304" pitchFamily="18" charset="0"/>
                        </a:rPr>
                        <a:t>bằng</a:t>
                      </a:r>
                      <a:r>
                        <a:rPr lang="vi-VN" sz="2800" spc="-45">
                          <a:effectLst/>
                          <a:latin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cs typeface="Times New Roman" panose="02020603050405020304" pitchFamily="18" charset="0"/>
                        </a:rPr>
                        <a:t>nhau.</a:t>
                      </a:r>
                      <a:r>
                        <a:rPr lang="vi-VN" sz="2800" spc="-40">
                          <a:effectLst/>
                          <a:latin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cs typeface="Times New Roman" panose="02020603050405020304" pitchFamily="18" charset="0"/>
                        </a:rPr>
                        <a:t>Sự</a:t>
                      </a:r>
                      <a:r>
                        <a:rPr lang="vi-VN" sz="2800" spc="-45">
                          <a:effectLst/>
                          <a:latin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cs typeface="Times New Roman" panose="02020603050405020304" pitchFamily="18" charset="0"/>
                        </a:rPr>
                        <a:t>kết</a:t>
                      </a:r>
                      <a:r>
                        <a:rPr lang="vi-VN" sz="2800" spc="-45">
                          <a:effectLst/>
                          <a:latin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cs typeface="Times New Roman" panose="02020603050405020304" pitchFamily="18" charset="0"/>
                        </a:rPr>
                        <a:t>hợp</a:t>
                      </a:r>
                      <a:r>
                        <a:rPr lang="vi-VN" sz="2800" spc="-300">
                          <a:effectLst/>
                          <a:latin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cs typeface="Times New Roman" panose="02020603050405020304" pitchFamily="18" charset="0"/>
                        </a:rPr>
                        <a:t>ngẫu nhiên giữa các giao tử trong thụ tinh tạo ra 16 tổ</a:t>
                      </a:r>
                      <a:r>
                        <a:rPr lang="vi-VN" sz="2800" spc="-315">
                          <a:effectLst/>
                          <a:latin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cs typeface="Times New Roman" panose="02020603050405020304" pitchFamily="18" charset="0"/>
                        </a:rPr>
                        <a:t>hợp</a:t>
                      </a:r>
                      <a:r>
                        <a:rPr lang="vi-VN" sz="2800" spc="-15">
                          <a:effectLst/>
                          <a:latin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cs typeface="Times New Roman" panose="02020603050405020304" pitchFamily="18" charset="0"/>
                        </a:rPr>
                        <a:t>giao</a:t>
                      </a:r>
                      <a:r>
                        <a:rPr lang="vi-VN" sz="2800" spc="-15">
                          <a:effectLst/>
                          <a:latin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cs typeface="Times New Roman" panose="02020603050405020304" pitchFamily="18" charset="0"/>
                        </a:rPr>
                        <a:t>tử</a:t>
                      </a:r>
                      <a:r>
                        <a:rPr lang="vi-VN" sz="2800" spc="-15">
                          <a:effectLst/>
                          <a:latin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cs typeface="Times New Roman" panose="02020603050405020304" pitchFamily="18" charset="0"/>
                        </a:rPr>
                        <a:t>ở</a:t>
                      </a:r>
                      <a:r>
                        <a:rPr lang="vi-VN" sz="2800" spc="-15">
                          <a:effectLst/>
                          <a:latin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cs typeface="Times New Roman" panose="02020603050405020304" pitchFamily="18" charset="0"/>
                        </a:rPr>
                        <a:t>đời</a:t>
                      </a:r>
                      <a:r>
                        <a:rPr lang="vi-VN" sz="2800" spc="-15">
                          <a:effectLst/>
                          <a:latin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cs typeface="Times New Roman" panose="02020603050405020304" pitchFamily="18" charset="0"/>
                        </a:rPr>
                        <a:t>F</a:t>
                      </a:r>
                      <a:r>
                        <a:rPr lang="vi-VN" sz="2800" baseline="-25000">
                          <a:effectLst/>
                          <a:latin typeface="Times New Roman" panose="02020603050405020304" pitchFamily="18" charset="0"/>
                          <a:cs typeface="Times New Roman" panose="02020603050405020304" pitchFamily="18" charset="0"/>
                        </a:rPr>
                        <a:t>2</a:t>
                      </a:r>
                      <a:r>
                        <a:rPr lang="vi-VN" sz="2800">
                          <a:effectLst/>
                          <a:latin typeface="Times New Roman" panose="02020603050405020304" pitchFamily="18" charset="0"/>
                          <a:cs typeface="Times New Roman" panose="02020603050405020304" pitchFamily="18" charset="0"/>
                        </a:rPr>
                        <a:t>,</a:t>
                      </a:r>
                      <a:r>
                        <a:rPr lang="vi-VN" sz="2800" spc="-10">
                          <a:effectLst/>
                          <a:latin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cs typeface="Times New Roman" panose="02020603050405020304" pitchFamily="18" charset="0"/>
                        </a:rPr>
                        <a:t>do</a:t>
                      </a:r>
                      <a:r>
                        <a:rPr lang="vi-VN" sz="2800" spc="-15">
                          <a:effectLst/>
                          <a:latin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cs typeface="Times New Roman" panose="02020603050405020304" pitchFamily="18" charset="0"/>
                        </a:rPr>
                        <a:t>nhân</a:t>
                      </a:r>
                      <a:r>
                        <a:rPr lang="vi-VN" sz="2800" spc="-15">
                          <a:effectLst/>
                          <a:latin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cs typeface="Times New Roman" panose="02020603050405020304" pitchFamily="18" charset="0"/>
                        </a:rPr>
                        <a:t>tố</a:t>
                      </a:r>
                      <a:r>
                        <a:rPr lang="vi-VN" sz="2800" spc="-15">
                          <a:effectLst/>
                          <a:latin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cs typeface="Times New Roman" panose="02020603050405020304" pitchFamily="18" charset="0"/>
                        </a:rPr>
                        <a:t>di</a:t>
                      </a:r>
                      <a:r>
                        <a:rPr lang="vi-VN" sz="2800" spc="-15">
                          <a:effectLst/>
                          <a:latin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cs typeface="Times New Roman" panose="02020603050405020304" pitchFamily="18" charset="0"/>
                        </a:rPr>
                        <a:t>truyền</a:t>
                      </a:r>
                      <a:r>
                        <a:rPr lang="vi-VN" sz="2800" spc="-15">
                          <a:effectLst/>
                          <a:latin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cs typeface="Times New Roman" panose="02020603050405020304" pitchFamily="18" charset="0"/>
                        </a:rPr>
                        <a:t>trội</a:t>
                      </a:r>
                      <a:r>
                        <a:rPr lang="vi-VN" sz="2800" spc="-10">
                          <a:effectLst/>
                          <a:latin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cs typeface="Times New Roman" panose="02020603050405020304" pitchFamily="18" charset="0"/>
                        </a:rPr>
                        <a:t>lấn</a:t>
                      </a:r>
                      <a:r>
                        <a:rPr lang="vi-VN" sz="2800" spc="-15">
                          <a:effectLst/>
                          <a:latin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cs typeface="Times New Roman" panose="02020603050405020304" pitchFamily="18" charset="0"/>
                        </a:rPr>
                        <a:t>át</a:t>
                      </a:r>
                      <a:r>
                        <a:rPr lang="vi-VN" sz="2800" spc="-15">
                          <a:effectLst/>
                          <a:latin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cs typeface="Times New Roman" panose="02020603050405020304" pitchFamily="18" charset="0"/>
                        </a:rPr>
                        <a:t>nhân</a:t>
                      </a:r>
                      <a:r>
                        <a:rPr lang="vi-VN" sz="2800" spc="-300">
                          <a:effectLst/>
                          <a:latin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cs typeface="Times New Roman" panose="02020603050405020304" pitchFamily="18" charset="0"/>
                        </a:rPr>
                        <a:t>tố</a:t>
                      </a:r>
                      <a:r>
                        <a:rPr lang="vi-VN" sz="2800" spc="-75">
                          <a:effectLst/>
                          <a:latin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cs typeface="Times New Roman" panose="02020603050405020304" pitchFamily="18" charset="0"/>
                        </a:rPr>
                        <a:t>lặn</a:t>
                      </a:r>
                      <a:r>
                        <a:rPr lang="vi-VN" sz="2800" spc="-70">
                          <a:effectLst/>
                          <a:latin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cs typeface="Times New Roman" panose="02020603050405020304" pitchFamily="18" charset="0"/>
                        </a:rPr>
                        <a:t>nên</a:t>
                      </a:r>
                      <a:r>
                        <a:rPr lang="vi-VN" sz="2800" spc="-70">
                          <a:effectLst/>
                          <a:latin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cs typeface="Times New Roman" panose="02020603050405020304" pitchFamily="18" charset="0"/>
                        </a:rPr>
                        <a:t>sự</a:t>
                      </a:r>
                      <a:r>
                        <a:rPr lang="vi-VN" sz="2800" spc="-70">
                          <a:effectLst/>
                          <a:latin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cs typeface="Times New Roman" panose="02020603050405020304" pitchFamily="18" charset="0"/>
                        </a:rPr>
                        <a:t>phân</a:t>
                      </a:r>
                      <a:r>
                        <a:rPr lang="vi-VN" sz="2800" spc="-70">
                          <a:effectLst/>
                          <a:latin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cs typeface="Times New Roman" panose="02020603050405020304" pitchFamily="18" charset="0"/>
                        </a:rPr>
                        <a:t>li</a:t>
                      </a:r>
                      <a:r>
                        <a:rPr lang="vi-VN" sz="2800" spc="-70">
                          <a:effectLst/>
                          <a:latin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cs typeface="Times New Roman" panose="02020603050405020304" pitchFamily="18" charset="0"/>
                        </a:rPr>
                        <a:t>kiểu</a:t>
                      </a:r>
                      <a:r>
                        <a:rPr lang="vi-VN" sz="2800" spc="-70">
                          <a:effectLst/>
                          <a:latin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cs typeface="Times New Roman" panose="02020603050405020304" pitchFamily="18" charset="0"/>
                        </a:rPr>
                        <a:t>hình</a:t>
                      </a:r>
                      <a:r>
                        <a:rPr lang="vi-VN" sz="2800" spc="-70">
                          <a:effectLst/>
                          <a:latin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cs typeface="Times New Roman" panose="02020603050405020304" pitchFamily="18" charset="0"/>
                        </a:rPr>
                        <a:t>là</a:t>
                      </a:r>
                      <a:r>
                        <a:rPr lang="vi-VN" sz="2800" spc="-70">
                          <a:effectLst/>
                          <a:latin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cs typeface="Times New Roman" panose="02020603050405020304" pitchFamily="18" charset="0"/>
                        </a:rPr>
                        <a:t>9:</a:t>
                      </a:r>
                      <a:r>
                        <a:rPr lang="vi-VN" sz="2800" spc="-70">
                          <a:effectLst/>
                          <a:latin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cs typeface="Times New Roman" panose="02020603050405020304" pitchFamily="18" charset="0"/>
                        </a:rPr>
                        <a:t>3:</a:t>
                      </a:r>
                      <a:r>
                        <a:rPr lang="vi-VN" sz="2800" spc="-70">
                          <a:effectLst/>
                          <a:latin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cs typeface="Times New Roman" panose="02020603050405020304" pitchFamily="18" charset="0"/>
                        </a:rPr>
                        <a:t>3:</a:t>
                      </a:r>
                      <a:r>
                        <a:rPr lang="vi-VN" sz="2800" spc="-70">
                          <a:effectLst/>
                          <a:latin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cs typeface="Times New Roman" panose="02020603050405020304" pitchFamily="18" charset="0"/>
                        </a:rPr>
                        <a:t>1.</a:t>
                      </a:r>
                      <a:endParaRPr lang="en-US" sz="2800">
                        <a:effectLst/>
                        <a:latin typeface="Times New Roman" panose="02020603050405020304" pitchFamily="18" charset="0"/>
                        <a:cs typeface="Times New Roman" panose="02020603050405020304" pitchFamily="18" charset="0"/>
                      </a:endParaRPr>
                    </a:p>
                    <a:p>
                      <a:pPr marL="342900" lvl="0" indent="-342900" algn="just">
                        <a:spcBef>
                          <a:spcPts val="310"/>
                        </a:spcBef>
                        <a:spcAft>
                          <a:spcPts val="0"/>
                        </a:spcAft>
                        <a:buClr>
                          <a:srgbClr val="231F20"/>
                        </a:buClr>
                        <a:buSzPts val="1250"/>
                        <a:buFont typeface="Times New Roman" panose="02020603050405020304" pitchFamily="18" charset="0"/>
                        <a:buChar char="–"/>
                        <a:tabLst>
                          <a:tab pos="191135" algn="l"/>
                        </a:tabLst>
                      </a:pPr>
                      <a:r>
                        <a:rPr lang="vi-VN" sz="2800">
                          <a:effectLst/>
                          <a:latin typeface="Times New Roman" panose="02020603050405020304" pitchFamily="18" charset="0"/>
                          <a:cs typeface="Times New Roman" panose="02020603050405020304" pitchFamily="18" charset="0"/>
                        </a:rPr>
                        <a:t>HS</a:t>
                      </a:r>
                      <a:r>
                        <a:rPr lang="vi-VN" sz="2800" spc="-50">
                          <a:effectLst/>
                          <a:latin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cs typeface="Times New Roman" panose="02020603050405020304" pitchFamily="18" charset="0"/>
                        </a:rPr>
                        <a:t>quy</a:t>
                      </a:r>
                      <a:r>
                        <a:rPr lang="vi-VN" sz="2800" spc="-45">
                          <a:effectLst/>
                          <a:latin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cs typeface="Times New Roman" panose="02020603050405020304" pitchFamily="18" charset="0"/>
                        </a:rPr>
                        <a:t>ước</a:t>
                      </a:r>
                      <a:r>
                        <a:rPr lang="vi-VN" sz="2800" spc="-45">
                          <a:effectLst/>
                          <a:latin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cs typeface="Times New Roman" panose="02020603050405020304" pitchFamily="18" charset="0"/>
                        </a:rPr>
                        <a:t>gene</a:t>
                      </a:r>
                      <a:r>
                        <a:rPr lang="vi-VN" sz="2800" spc="-45">
                          <a:effectLst/>
                          <a:latin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cs typeface="Times New Roman" panose="02020603050405020304" pitchFamily="18" charset="0"/>
                        </a:rPr>
                        <a:t>và</a:t>
                      </a:r>
                      <a:r>
                        <a:rPr lang="vi-VN" sz="2800" spc="-45">
                          <a:effectLst/>
                          <a:latin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cs typeface="Times New Roman" panose="02020603050405020304" pitchFamily="18" charset="0"/>
                        </a:rPr>
                        <a:t>viết</a:t>
                      </a:r>
                      <a:r>
                        <a:rPr lang="vi-VN" sz="2800" spc="-45">
                          <a:effectLst/>
                          <a:latin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cs typeface="Times New Roman" panose="02020603050405020304" pitchFamily="18" charset="0"/>
                        </a:rPr>
                        <a:t>sơ</a:t>
                      </a:r>
                      <a:r>
                        <a:rPr lang="vi-VN" sz="2800" spc="-45">
                          <a:effectLst/>
                          <a:latin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cs typeface="Times New Roman" panose="02020603050405020304" pitchFamily="18" charset="0"/>
                        </a:rPr>
                        <a:t>đồ</a:t>
                      </a:r>
                      <a:r>
                        <a:rPr lang="vi-VN" sz="2800" spc="-45">
                          <a:effectLst/>
                          <a:latin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cs typeface="Times New Roman" panose="02020603050405020304" pitchFamily="18" charset="0"/>
                        </a:rPr>
                        <a:t>lai</a:t>
                      </a:r>
                      <a:r>
                        <a:rPr lang="en-US" sz="2800">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420" marR="64420" marT="0" marB="0"/>
                </a:tc>
                <a:extLst>
                  <a:ext uri="{0D108BD9-81ED-4DB2-BD59-A6C34878D82A}">
                    <a16:rowId xmlns:a16="http://schemas.microsoft.com/office/drawing/2014/main" val="255676783"/>
                  </a:ext>
                </a:extLst>
              </a:tr>
              <a:tr h="619145">
                <a:tc>
                  <a:txBody>
                    <a:bodyPr/>
                    <a:lstStyle/>
                    <a:p>
                      <a:pPr>
                        <a:spcBef>
                          <a:spcPts val="40"/>
                        </a:spcBef>
                        <a:spcAft>
                          <a:spcPts val="0"/>
                        </a:spcAft>
                      </a:pPr>
                      <a:r>
                        <a:rPr lang="vi-VN"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cs typeface="Times New Roman" panose="02020603050405020304" pitchFamily="18" charset="0"/>
                      </a:endParaRPr>
                    </a:p>
                    <a:p>
                      <a:pPr marL="71755">
                        <a:spcBef>
                          <a:spcPts val="280"/>
                        </a:spcBef>
                        <a:spcAft>
                          <a:spcPts val="0"/>
                        </a:spcAft>
                      </a:pPr>
                      <a:r>
                        <a:rPr lang="vi-VN" sz="2800" spc="-5">
                          <a:effectLst/>
                          <a:latin typeface="Times New Roman" panose="02020603050405020304" pitchFamily="18" charset="0"/>
                          <a:cs typeface="Times New Roman" panose="02020603050405020304" pitchFamily="18" charset="0"/>
                        </a:rPr>
                        <a:t>(3)</a:t>
                      </a:r>
                      <a:r>
                        <a:rPr lang="vi-VN" sz="2800" spc="100">
                          <a:effectLst/>
                          <a:latin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cs typeface="Times New Roman" panose="02020603050405020304" pitchFamily="18" charset="0"/>
                        </a:rPr>
                        <a:t>Đề</a:t>
                      </a:r>
                      <a:r>
                        <a:rPr lang="vi-VN" sz="2800" spc="-110">
                          <a:effectLst/>
                          <a:latin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cs typeface="Times New Roman" panose="02020603050405020304" pitchFamily="18" charset="0"/>
                        </a:rPr>
                        <a:t>xuất</a:t>
                      </a:r>
                      <a:r>
                        <a:rPr lang="vi-VN" sz="2800" spc="-110">
                          <a:effectLst/>
                          <a:latin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cs typeface="Times New Roman" panose="02020603050405020304" pitchFamily="18" charset="0"/>
                        </a:rPr>
                        <a:t>giả</a:t>
                      </a:r>
                      <a:r>
                        <a:rPr lang="vi-VN" sz="2800" spc="-110">
                          <a:effectLst/>
                          <a:latin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cs typeface="Times New Roman" panose="02020603050405020304" pitchFamily="18" charset="0"/>
                        </a:rPr>
                        <a:t>thuyết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420" marR="64420" marT="0" marB="0"/>
                </a:tc>
                <a:tc>
                  <a:txBody>
                    <a:bodyPr/>
                    <a:lstStyle/>
                    <a:p>
                      <a:pPr marL="71755" marR="64135" algn="just">
                        <a:lnSpc>
                          <a:spcPct val="110000"/>
                        </a:lnSpc>
                        <a:spcBef>
                          <a:spcPts val="280"/>
                        </a:spcBef>
                        <a:spcAft>
                          <a:spcPts val="0"/>
                        </a:spcAft>
                      </a:pPr>
                      <a:r>
                        <a:rPr lang="vi-VN" sz="2800">
                          <a:effectLst/>
                          <a:latin typeface="Times New Roman" panose="02020603050405020304" pitchFamily="18" charset="0"/>
                          <a:cs typeface="Times New Roman" panose="02020603050405020304" pitchFamily="18" charset="0"/>
                        </a:rPr>
                        <a:t>Các cặp nhân tố di truyền quy định các cặp tính trạng</a:t>
                      </a:r>
                      <a:r>
                        <a:rPr lang="vi-VN" sz="2800" spc="5">
                          <a:effectLst/>
                          <a:latin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cs typeface="Times New Roman" panose="02020603050405020304" pitchFamily="18" charset="0"/>
                        </a:rPr>
                        <a:t>khác</a:t>
                      </a:r>
                      <a:r>
                        <a:rPr lang="vi-VN" sz="2800" spc="-70">
                          <a:effectLst/>
                          <a:latin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cs typeface="Times New Roman" panose="02020603050405020304" pitchFamily="18" charset="0"/>
                        </a:rPr>
                        <a:t>nhau</a:t>
                      </a:r>
                      <a:r>
                        <a:rPr lang="vi-VN" sz="2800" spc="-75">
                          <a:effectLst/>
                          <a:latin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cs typeface="Times New Roman" panose="02020603050405020304" pitchFamily="18" charset="0"/>
                        </a:rPr>
                        <a:t>phân</a:t>
                      </a:r>
                      <a:r>
                        <a:rPr lang="vi-VN" sz="2800" spc="-75">
                          <a:effectLst/>
                          <a:latin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cs typeface="Times New Roman" panose="02020603050405020304" pitchFamily="18" charset="0"/>
                        </a:rPr>
                        <a:t>li</a:t>
                      </a:r>
                      <a:r>
                        <a:rPr lang="vi-VN" sz="2800" spc="-70">
                          <a:effectLst/>
                          <a:latin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cs typeface="Times New Roman" panose="02020603050405020304" pitchFamily="18" charset="0"/>
                        </a:rPr>
                        <a:t>độc</a:t>
                      </a:r>
                      <a:r>
                        <a:rPr lang="vi-VN" sz="2800" spc="-70">
                          <a:effectLst/>
                          <a:latin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cs typeface="Times New Roman" panose="02020603050405020304" pitchFamily="18" charset="0"/>
                        </a:rPr>
                        <a:t>lập</a:t>
                      </a:r>
                      <a:r>
                        <a:rPr lang="vi-VN" sz="2800" spc="-70">
                          <a:effectLst/>
                          <a:latin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cs typeface="Times New Roman" panose="02020603050405020304" pitchFamily="18" charset="0"/>
                        </a:rPr>
                        <a:t>với</a:t>
                      </a:r>
                      <a:r>
                        <a:rPr lang="vi-VN" sz="2800" spc="-70">
                          <a:effectLst/>
                          <a:latin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cs typeface="Times New Roman" panose="02020603050405020304" pitchFamily="18" charset="0"/>
                        </a:rPr>
                        <a:t>nhau</a:t>
                      </a:r>
                      <a:r>
                        <a:rPr lang="vi-VN" sz="2800" spc="-75">
                          <a:effectLst/>
                          <a:latin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cs typeface="Times New Roman" panose="02020603050405020304" pitchFamily="18" charset="0"/>
                        </a:rPr>
                        <a:t>trong</a:t>
                      </a:r>
                      <a:r>
                        <a:rPr lang="vi-VN" sz="2800" spc="-70">
                          <a:effectLst/>
                          <a:latin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cs typeface="Times New Roman" panose="02020603050405020304" pitchFamily="18" charset="0"/>
                        </a:rPr>
                        <a:t>quá</a:t>
                      </a:r>
                      <a:r>
                        <a:rPr lang="vi-VN" sz="2800" spc="-70">
                          <a:effectLst/>
                          <a:latin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cs typeface="Times New Roman" panose="02020603050405020304" pitchFamily="18" charset="0"/>
                        </a:rPr>
                        <a:t>trình</a:t>
                      </a:r>
                      <a:r>
                        <a:rPr lang="vi-VN" sz="2800" spc="-70">
                          <a:effectLst/>
                          <a:latin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cs typeface="Times New Roman" panose="02020603050405020304" pitchFamily="18" charset="0"/>
                        </a:rPr>
                        <a:t>hình</a:t>
                      </a:r>
                      <a:r>
                        <a:rPr lang="vi-VN" sz="2800" spc="-315">
                          <a:effectLst/>
                          <a:latin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cs typeface="Times New Roman" panose="02020603050405020304" pitchFamily="18" charset="0"/>
                        </a:rPr>
                        <a:t>thành</a:t>
                      </a:r>
                      <a:r>
                        <a:rPr lang="vi-VN" sz="2800" spc="-50">
                          <a:effectLst/>
                          <a:latin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cs typeface="Times New Roman" panose="02020603050405020304" pitchFamily="18" charset="0"/>
                        </a:rPr>
                        <a:t>giao</a:t>
                      </a:r>
                      <a:r>
                        <a:rPr lang="vi-VN" sz="2800" spc="-50">
                          <a:effectLst/>
                          <a:latin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cs typeface="Times New Roman" panose="02020603050405020304" pitchFamily="18" charset="0"/>
                        </a:rPr>
                        <a:t>tử.</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420" marR="64420" marT="0" marB="0"/>
                </a:tc>
                <a:extLst>
                  <a:ext uri="{0D108BD9-81ED-4DB2-BD59-A6C34878D82A}">
                    <a16:rowId xmlns:a16="http://schemas.microsoft.com/office/drawing/2014/main" val="2151770255"/>
                  </a:ext>
                </a:extLst>
              </a:tr>
              <a:tr h="619145">
                <a:tc>
                  <a:txBody>
                    <a:bodyPr/>
                    <a:lstStyle/>
                    <a:p>
                      <a:pPr marL="71755">
                        <a:lnSpc>
                          <a:spcPct val="110000"/>
                        </a:lnSpc>
                        <a:spcBef>
                          <a:spcPts val="1080"/>
                        </a:spcBef>
                        <a:spcAft>
                          <a:spcPts val="0"/>
                        </a:spcAft>
                      </a:pPr>
                      <a:r>
                        <a:rPr lang="vi-VN" sz="2800">
                          <a:effectLst/>
                          <a:latin typeface="Times New Roman" panose="02020603050405020304" pitchFamily="18" charset="0"/>
                          <a:cs typeface="Times New Roman" panose="02020603050405020304" pitchFamily="18" charset="0"/>
                        </a:rPr>
                        <a:t>(4)</a:t>
                      </a:r>
                      <a:r>
                        <a:rPr lang="vi-VN" sz="2800" spc="5">
                          <a:effectLst/>
                          <a:latin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cs typeface="Times New Roman" panose="02020603050405020304" pitchFamily="18" charset="0"/>
                        </a:rPr>
                        <a:t>Kiểm</a:t>
                      </a:r>
                      <a:r>
                        <a:rPr lang="vi-VN" sz="2800" spc="5">
                          <a:effectLst/>
                          <a:latin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cs typeface="Times New Roman" panose="02020603050405020304" pitchFamily="18" charset="0"/>
                        </a:rPr>
                        <a:t>chứng</a:t>
                      </a:r>
                      <a:r>
                        <a:rPr lang="vi-VN" sz="2800" spc="5">
                          <a:effectLst/>
                          <a:latin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cs typeface="Times New Roman" panose="02020603050405020304" pitchFamily="18" charset="0"/>
                        </a:rPr>
                        <a:t>giả</a:t>
                      </a:r>
                      <a:r>
                        <a:rPr lang="vi-VN" sz="2800" spc="-300">
                          <a:effectLst/>
                          <a:latin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cs typeface="Times New Roman" panose="02020603050405020304" pitchFamily="18" charset="0"/>
                        </a:rPr>
                        <a:t>thuyết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420" marR="64420" marT="0" marB="0"/>
                </a:tc>
                <a:tc>
                  <a:txBody>
                    <a:bodyPr/>
                    <a:lstStyle/>
                    <a:p>
                      <a:pPr marL="71755" marR="64135" indent="-635" algn="just">
                        <a:lnSpc>
                          <a:spcPct val="110000"/>
                        </a:lnSpc>
                        <a:spcBef>
                          <a:spcPts val="280"/>
                        </a:spcBef>
                        <a:spcAft>
                          <a:spcPts val="0"/>
                        </a:spcAft>
                      </a:pPr>
                      <a:r>
                        <a:rPr lang="vi-VN" sz="2800">
                          <a:effectLst/>
                          <a:latin typeface="Times New Roman" panose="02020603050405020304" pitchFamily="18" charset="0"/>
                          <a:cs typeface="Times New Roman" panose="02020603050405020304" pitchFamily="18" charset="0"/>
                        </a:rPr>
                        <a:t>Lai</a:t>
                      </a:r>
                      <a:r>
                        <a:rPr lang="vi-VN" sz="2800" spc="-40">
                          <a:effectLst/>
                          <a:latin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cs typeface="Times New Roman" panose="02020603050405020304" pitchFamily="18" charset="0"/>
                        </a:rPr>
                        <a:t>phân</a:t>
                      </a:r>
                      <a:r>
                        <a:rPr lang="vi-VN" sz="2800" spc="-40">
                          <a:effectLst/>
                          <a:latin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cs typeface="Times New Roman" panose="02020603050405020304" pitchFamily="18" charset="0"/>
                        </a:rPr>
                        <a:t>tích</a:t>
                      </a:r>
                      <a:r>
                        <a:rPr lang="vi-VN" sz="2800" spc="-40">
                          <a:effectLst/>
                          <a:latin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cs typeface="Times New Roman" panose="02020603050405020304" pitchFamily="18" charset="0"/>
                        </a:rPr>
                        <a:t>cá</a:t>
                      </a:r>
                      <a:r>
                        <a:rPr lang="vi-VN" sz="2800" spc="-35">
                          <a:effectLst/>
                          <a:latin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cs typeface="Times New Roman" panose="02020603050405020304" pitchFamily="18" charset="0"/>
                        </a:rPr>
                        <a:t>thể</a:t>
                      </a:r>
                      <a:r>
                        <a:rPr lang="vi-VN" sz="2800" spc="-40">
                          <a:effectLst/>
                          <a:latin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cs typeface="Times New Roman" panose="02020603050405020304" pitchFamily="18" charset="0"/>
                        </a:rPr>
                        <a:t>F</a:t>
                      </a:r>
                      <a:r>
                        <a:rPr lang="vi-VN" sz="2800" baseline="-25000">
                          <a:effectLst/>
                          <a:latin typeface="Times New Roman" panose="02020603050405020304" pitchFamily="18" charset="0"/>
                          <a:cs typeface="Times New Roman" panose="02020603050405020304" pitchFamily="18" charset="0"/>
                        </a:rPr>
                        <a:t>1</a:t>
                      </a:r>
                      <a:r>
                        <a:rPr lang="vi-VN" sz="2800" spc="-40">
                          <a:effectLst/>
                          <a:latin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cs typeface="Times New Roman" panose="02020603050405020304" pitchFamily="18" charset="0"/>
                        </a:rPr>
                        <a:t>với</a:t>
                      </a:r>
                      <a:r>
                        <a:rPr lang="vi-VN" sz="2800" spc="-40">
                          <a:effectLst/>
                          <a:latin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cs typeface="Times New Roman" panose="02020603050405020304" pitchFamily="18" charset="0"/>
                        </a:rPr>
                        <a:t>cá</a:t>
                      </a:r>
                      <a:r>
                        <a:rPr lang="vi-VN" sz="2800" spc="-35">
                          <a:effectLst/>
                          <a:latin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cs typeface="Times New Roman" panose="02020603050405020304" pitchFamily="18" charset="0"/>
                        </a:rPr>
                        <a:t>thể</a:t>
                      </a:r>
                      <a:r>
                        <a:rPr lang="vi-VN" sz="2800" spc="-40">
                          <a:effectLst/>
                          <a:latin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cs typeface="Times New Roman" panose="02020603050405020304" pitchFamily="18" charset="0"/>
                        </a:rPr>
                        <a:t>hạt</a:t>
                      </a:r>
                      <a:r>
                        <a:rPr lang="vi-VN" sz="2800" spc="-40">
                          <a:effectLst/>
                          <a:latin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cs typeface="Times New Roman" panose="02020603050405020304" pitchFamily="18" charset="0"/>
                        </a:rPr>
                        <a:t>xanh,</a:t>
                      </a:r>
                      <a:r>
                        <a:rPr lang="vi-VN" sz="2800" spc="-40">
                          <a:effectLst/>
                          <a:latin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cs typeface="Times New Roman" panose="02020603050405020304" pitchFamily="18" charset="0"/>
                        </a:rPr>
                        <a:t>nhăn</a:t>
                      </a:r>
                      <a:r>
                        <a:rPr lang="vi-VN" sz="2800" spc="-35">
                          <a:effectLst/>
                          <a:latin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cs typeface="Times New Roman" panose="02020603050405020304" pitchFamily="18" charset="0"/>
                        </a:rPr>
                        <a:t>thu</a:t>
                      </a:r>
                      <a:r>
                        <a:rPr lang="vi-VN" sz="2800" spc="-40">
                          <a:effectLst/>
                          <a:latin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cs typeface="Times New Roman" panose="02020603050405020304" pitchFamily="18" charset="0"/>
                        </a:rPr>
                        <a:t>được</a:t>
                      </a:r>
                      <a:r>
                        <a:rPr lang="vi-VN" sz="2800" spc="-300">
                          <a:effectLst/>
                          <a:latin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cs typeface="Times New Roman" panose="02020603050405020304" pitchFamily="18" charset="0"/>
                        </a:rPr>
                        <a:t>1/4</a:t>
                      </a:r>
                      <a:r>
                        <a:rPr lang="vi-VN" sz="2800" spc="-25">
                          <a:effectLst/>
                          <a:latin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cs typeface="Times New Roman" panose="02020603050405020304" pitchFamily="18" charset="0"/>
                        </a:rPr>
                        <a:t>hạt</a:t>
                      </a:r>
                      <a:r>
                        <a:rPr lang="vi-VN" sz="2800" spc="-20">
                          <a:effectLst/>
                          <a:latin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cs typeface="Times New Roman" panose="02020603050405020304" pitchFamily="18" charset="0"/>
                        </a:rPr>
                        <a:t>vàng,</a:t>
                      </a:r>
                      <a:r>
                        <a:rPr lang="vi-VN" sz="2800" spc="-20">
                          <a:effectLst/>
                          <a:latin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cs typeface="Times New Roman" panose="02020603050405020304" pitchFamily="18" charset="0"/>
                        </a:rPr>
                        <a:t>trơn:</a:t>
                      </a:r>
                      <a:r>
                        <a:rPr lang="vi-VN" sz="2800" spc="-20">
                          <a:effectLst/>
                          <a:latin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cs typeface="Times New Roman" panose="02020603050405020304" pitchFamily="18" charset="0"/>
                        </a:rPr>
                        <a:t>1/4</a:t>
                      </a:r>
                      <a:r>
                        <a:rPr lang="vi-VN" sz="2800" spc="-20">
                          <a:effectLst/>
                          <a:latin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cs typeface="Times New Roman" panose="02020603050405020304" pitchFamily="18" charset="0"/>
                        </a:rPr>
                        <a:t>hạt</a:t>
                      </a:r>
                      <a:r>
                        <a:rPr lang="vi-VN" sz="2800" spc="-25">
                          <a:effectLst/>
                          <a:latin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cs typeface="Times New Roman" panose="02020603050405020304" pitchFamily="18" charset="0"/>
                        </a:rPr>
                        <a:t>vàng,</a:t>
                      </a:r>
                      <a:r>
                        <a:rPr lang="vi-VN" sz="2800" spc="-20">
                          <a:effectLst/>
                          <a:latin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cs typeface="Times New Roman" panose="02020603050405020304" pitchFamily="18" charset="0"/>
                        </a:rPr>
                        <a:t>nhăn:</a:t>
                      </a:r>
                      <a:r>
                        <a:rPr lang="vi-VN" sz="2800" spc="-20">
                          <a:effectLst/>
                          <a:latin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cs typeface="Times New Roman" panose="02020603050405020304" pitchFamily="18" charset="0"/>
                        </a:rPr>
                        <a:t>1/4</a:t>
                      </a:r>
                      <a:r>
                        <a:rPr lang="vi-VN" sz="2800" spc="-20">
                          <a:effectLst/>
                          <a:latin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cs typeface="Times New Roman" panose="02020603050405020304" pitchFamily="18" charset="0"/>
                        </a:rPr>
                        <a:t>hạt</a:t>
                      </a:r>
                      <a:r>
                        <a:rPr lang="vi-VN" sz="2800" spc="-20">
                          <a:effectLst/>
                          <a:latin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cs typeface="Times New Roman" panose="02020603050405020304" pitchFamily="18" charset="0"/>
                        </a:rPr>
                        <a:t>xanh,</a:t>
                      </a:r>
                      <a:r>
                        <a:rPr lang="vi-VN" sz="2800" spc="-25">
                          <a:effectLst/>
                          <a:latin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cs typeface="Times New Roman" panose="02020603050405020304" pitchFamily="18" charset="0"/>
                        </a:rPr>
                        <a:t>trơn:</a:t>
                      </a:r>
                      <a:r>
                        <a:rPr lang="vi-VN" sz="2800" spc="-300">
                          <a:effectLst/>
                          <a:latin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cs typeface="Times New Roman" panose="02020603050405020304" pitchFamily="18" charset="0"/>
                        </a:rPr>
                        <a:t>1/4</a:t>
                      </a:r>
                      <a:r>
                        <a:rPr lang="vi-VN" sz="2800" spc="-30">
                          <a:effectLst/>
                          <a:latin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cs typeface="Times New Roman" panose="02020603050405020304" pitchFamily="18" charset="0"/>
                        </a:rPr>
                        <a:t>hạt</a:t>
                      </a:r>
                      <a:r>
                        <a:rPr lang="vi-VN" sz="2800" spc="-25">
                          <a:effectLst/>
                          <a:latin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cs typeface="Times New Roman" panose="02020603050405020304" pitchFamily="18" charset="0"/>
                        </a:rPr>
                        <a:t>xanh,</a:t>
                      </a:r>
                      <a:r>
                        <a:rPr lang="vi-VN" sz="2800" spc="-30">
                          <a:effectLst/>
                          <a:latin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cs typeface="Times New Roman" panose="02020603050405020304" pitchFamily="18" charset="0"/>
                        </a:rPr>
                        <a:t>nhăn.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420" marR="64420" marT="0" marB="0"/>
                </a:tc>
                <a:extLst>
                  <a:ext uri="{0D108BD9-81ED-4DB2-BD59-A6C34878D82A}">
                    <a16:rowId xmlns:a16="http://schemas.microsoft.com/office/drawing/2014/main" val="1418520118"/>
                  </a:ext>
                </a:extLst>
              </a:tr>
              <a:tr h="619145">
                <a:tc>
                  <a:txBody>
                    <a:bodyPr/>
                    <a:lstStyle/>
                    <a:p>
                      <a:pPr marL="71755" marR="59055" algn="just">
                        <a:lnSpc>
                          <a:spcPct val="110000"/>
                        </a:lnSpc>
                        <a:spcBef>
                          <a:spcPts val="280"/>
                        </a:spcBef>
                        <a:spcAft>
                          <a:spcPts val="0"/>
                        </a:spcAft>
                      </a:pPr>
                      <a:r>
                        <a:rPr lang="vi-VN" sz="2800">
                          <a:effectLst/>
                          <a:latin typeface="Times New Roman" panose="02020603050405020304" pitchFamily="18" charset="0"/>
                          <a:cs typeface="Times New Roman" panose="02020603050405020304" pitchFamily="18" charset="0"/>
                        </a:rPr>
                        <a:t>(5) Đề xuất quy luật</a:t>
                      </a:r>
                      <a:r>
                        <a:rPr lang="vi-VN" sz="2800" spc="-315">
                          <a:effectLst/>
                          <a:latin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cs typeface="Times New Roman" panose="02020603050405020304" pitchFamily="18" charset="0"/>
                        </a:rPr>
                        <a:t>di</a:t>
                      </a:r>
                      <a:r>
                        <a:rPr lang="vi-VN" sz="2800" spc="5">
                          <a:effectLst/>
                          <a:latin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cs typeface="Times New Roman" panose="02020603050405020304" pitchFamily="18" charset="0"/>
                        </a:rPr>
                        <a:t>truyền</a:t>
                      </a:r>
                      <a:r>
                        <a:rPr lang="vi-VN" sz="2800" spc="5">
                          <a:effectLst/>
                          <a:latin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cs typeface="Times New Roman" panose="02020603050405020304" pitchFamily="18" charset="0"/>
                        </a:rPr>
                        <a:t>phân </a:t>
                      </a:r>
                      <a:r>
                        <a:rPr lang="vi-VN" sz="2800" spc="5">
                          <a:effectLst/>
                          <a:latin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cs typeface="Times New Roman" panose="02020603050405020304" pitchFamily="18" charset="0"/>
                        </a:rPr>
                        <a:t>li</a:t>
                      </a:r>
                      <a:r>
                        <a:rPr lang="vi-VN" sz="2800" spc="-315">
                          <a:effectLst/>
                          <a:latin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cs typeface="Times New Roman" panose="02020603050405020304" pitchFamily="18" charset="0"/>
                        </a:rPr>
                        <a:t>độc</a:t>
                      </a:r>
                      <a:r>
                        <a:rPr lang="vi-VN" sz="2800" spc="25">
                          <a:effectLst/>
                          <a:latin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cs typeface="Times New Roman" panose="02020603050405020304" pitchFamily="18" charset="0"/>
                        </a:rPr>
                        <a:t>lập</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420" marR="64420" marT="0" marB="0"/>
                </a:tc>
                <a:tc>
                  <a:txBody>
                    <a:bodyPr/>
                    <a:lstStyle/>
                    <a:p>
                      <a:pPr marL="71755" marR="64135" algn="just">
                        <a:lnSpc>
                          <a:spcPct val="110000"/>
                        </a:lnSpc>
                        <a:spcBef>
                          <a:spcPts val="280"/>
                        </a:spcBef>
                        <a:spcAft>
                          <a:spcPts val="0"/>
                        </a:spcAft>
                      </a:pPr>
                      <a:r>
                        <a:rPr lang="en-US" sz="2800">
                          <a:effectLst/>
                          <a:latin typeface="Times New Roman" panose="02020603050405020304" pitchFamily="18" charset="0"/>
                          <a:cs typeface="Times New Roman" panose="02020603050405020304" pitchFamily="18" charset="0"/>
                        </a:rPr>
                        <a:t>Mỗi cặp allele phân li độc lập với cặp allele khác trong quá trình hình thành giao tử.</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420" marR="64420" marT="0" marB="0"/>
                </a:tc>
                <a:extLst>
                  <a:ext uri="{0D108BD9-81ED-4DB2-BD59-A6C34878D82A}">
                    <a16:rowId xmlns:a16="http://schemas.microsoft.com/office/drawing/2014/main" val="1805290717"/>
                  </a:ext>
                </a:extLst>
              </a:tr>
            </a:tbl>
          </a:graphicData>
        </a:graphic>
      </p:graphicFrame>
      <p:sp>
        <p:nvSpPr>
          <p:cNvPr id="8" name="TextBox 7"/>
          <p:cNvSpPr txBox="1"/>
          <p:nvPr/>
        </p:nvSpPr>
        <p:spPr>
          <a:xfrm>
            <a:off x="457200" y="1672259"/>
            <a:ext cx="7239000" cy="523220"/>
          </a:xfrm>
          <a:prstGeom prst="rect">
            <a:avLst/>
          </a:prstGeom>
          <a:noFill/>
        </p:spPr>
        <p:txBody>
          <a:bodyPr wrap="square" rtlCol="0">
            <a:spAutoFit/>
          </a:bodyPr>
          <a:lstStyle/>
          <a:p>
            <a:r>
              <a:rPr lang="en-US" sz="2800" b="1" smtClean="0">
                <a:solidFill>
                  <a:srgbClr val="FF0000"/>
                </a:solidFill>
                <a:latin typeface="Times New Roman" panose="02020603050405020304" pitchFamily="18" charset="0"/>
                <a:cs typeface="Times New Roman" panose="02020603050405020304" pitchFamily="18" charset="0"/>
              </a:rPr>
              <a:t>II. THÍ NGHIỆM LAI Ở ĐẬU HÀ LAN</a:t>
            </a:r>
            <a:endParaRPr lang="en-US" sz="28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86548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309</TotalTime>
  <Words>2318</Words>
  <Application>Microsoft Office PowerPoint</Application>
  <PresentationFormat>Custom</PresentationFormat>
  <Paragraphs>157</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Symbol</vt:lpstr>
      <vt:lpstr>Railey</vt:lpstr>
      <vt:lpstr>Arial</vt:lpstr>
      <vt:lpstr>Times New Roman</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Admin</cp:lastModifiedBy>
  <cp:revision>47</cp:revision>
  <dcterms:created xsi:type="dcterms:W3CDTF">2006-08-16T00:00:00Z</dcterms:created>
  <dcterms:modified xsi:type="dcterms:W3CDTF">2024-08-01T14:57:47Z</dcterms:modified>
  <dc:identifier>DAGMgtErJ2w</dc:identifier>
</cp:coreProperties>
</file>