
<file path=[Content_Types].xml><?xml version="1.0" encoding="utf-8"?>
<Types xmlns="http://schemas.openxmlformats.org/package/2006/content-types">
  <Default Extension="png" ContentType="image/png"/>
  <Default Extension="svg" ContentType="image/svg+xml"/>
  <Default Extension="jpeg" ContentType="image/jpeg"/>
  <Default Extension="3gp" ContentType="video/3gpp"/>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1" r:id="rId2"/>
    <p:sldId id="308" r:id="rId3"/>
    <p:sldId id="309" r:id="rId4"/>
    <p:sldId id="311" r:id="rId5"/>
    <p:sldId id="312" r:id="rId6"/>
    <p:sldId id="313" r:id="rId7"/>
    <p:sldId id="314" r:id="rId8"/>
    <p:sldId id="258" r:id="rId9"/>
    <p:sldId id="287" r:id="rId10"/>
    <p:sldId id="294" r:id="rId11"/>
    <p:sldId id="295" r:id="rId12"/>
    <p:sldId id="297" r:id="rId13"/>
    <p:sldId id="296" r:id="rId14"/>
    <p:sldId id="298" r:id="rId15"/>
    <p:sldId id="299" r:id="rId16"/>
    <p:sldId id="300" r:id="rId17"/>
    <p:sldId id="301" r:id="rId18"/>
    <p:sldId id="305" r:id="rId19"/>
    <p:sldId id="304" r:id="rId20"/>
    <p:sldId id="306" r:id="rId21"/>
    <p:sldId id="302" r:id="rId22"/>
    <p:sldId id="307" r:id="rId23"/>
    <p:sldId id="261" r:id="rId24"/>
    <p:sldId id="263" r:id="rId25"/>
    <p:sldId id="267"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Baloo" panose="020B0604020202020204" charset="0"/>
      <p:regular r:id="rId32"/>
    </p:embeddedFont>
    <p:embeddedFont>
      <p:font typeface="Segoe UI" panose="020B0502040204020203" pitchFamily="34" charset="0"/>
      <p:regular r:id="rId33"/>
      <p:bold r:id="rId34"/>
      <p:italic r:id="rId35"/>
      <p:boldItalic r:id="rId36"/>
    </p:embeddedFont>
    <p:embeddedFont>
      <p:font typeface="Clear Sans"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44" y="60"/>
      </p:cViewPr>
      <p:guideLst>
        <p:guide orient="horz" pos="2232"/>
        <p:guide pos="283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62163D-2C8C-4B8A-B935-ED9CF1A123AC}" type="datetimeFigureOut">
              <a:rPr lang="en-US" smtClean="0"/>
              <a:t>31/07/2024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B2175-1D67-4D74-91F7-317AA666703E}" type="slidenum">
              <a:rPr lang="en-US" smtClean="0"/>
              <a:t>‹#›</a:t>
            </a:fld>
            <a:endParaRPr lang="en-US"/>
          </a:p>
        </p:txBody>
      </p:sp>
    </p:spTree>
    <p:extLst>
      <p:ext uri="{BB962C8B-B14F-4D97-AF65-F5344CB8AC3E}">
        <p14:creationId xmlns:p14="http://schemas.microsoft.com/office/powerpoint/2010/main" val="2747002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8B2175-1D67-4D74-91F7-317AA666703E}" type="slidenum">
              <a:rPr lang="en-US" smtClean="0"/>
              <a:t>1</a:t>
            </a:fld>
            <a:endParaRPr lang="en-US"/>
          </a:p>
        </p:txBody>
      </p:sp>
    </p:spTree>
    <p:extLst>
      <p:ext uri="{BB962C8B-B14F-4D97-AF65-F5344CB8AC3E}">
        <p14:creationId xmlns:p14="http://schemas.microsoft.com/office/powerpoint/2010/main" val="2638588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gp"/><Relationship Id="rId1" Type="http://schemas.microsoft.com/office/2007/relationships/media" Target="../media/media1.3gp"/><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gp"/><Relationship Id="rId1" Type="http://schemas.microsoft.com/office/2007/relationships/media" Target="../media/media1.3gp"/><Relationship Id="rId5" Type="http://schemas.openxmlformats.org/officeDocument/2006/relationships/image" Target="../media/image2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gp"/><Relationship Id="rId1" Type="http://schemas.microsoft.com/office/2007/relationships/media" Target="../media/media1.3gp"/><Relationship Id="rId5" Type="http://schemas.openxmlformats.org/officeDocument/2006/relationships/image" Target="../media/image23.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gp"/><Relationship Id="rId1" Type="http://schemas.microsoft.com/office/2007/relationships/media" Target="../media/media1.3g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19.svg"/></Relationships>
</file>

<file path=ppt/slides/_rels/slide2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11.gif"/><Relationship Id="rId1" Type="http://schemas.openxmlformats.org/officeDocument/2006/relationships/slideLayout" Target="../slideLayouts/slideLayout7.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2400" y="1676497"/>
            <a:ext cx="8686800" cy="8610503"/>
          </a:xfrm>
          <a:prstGeom prst="rect">
            <a:avLst/>
          </a:prstGeom>
        </p:spPr>
      </p:pic>
      <p:sp>
        <p:nvSpPr>
          <p:cNvPr id="3" name="Rectangle 2"/>
          <p:cNvSpPr/>
          <p:nvPr/>
        </p:nvSpPr>
        <p:spPr>
          <a:xfrm>
            <a:off x="-6927" y="190500"/>
            <a:ext cx="18276477" cy="861774"/>
          </a:xfrm>
          <a:prstGeom prst="rect">
            <a:avLst/>
          </a:prstGeom>
          <a:solidFill>
            <a:srgbClr val="FFFF00"/>
          </a:solidFill>
        </p:spPr>
        <p:txBody>
          <a:bodyPr wrap="none">
            <a:spAutoFit/>
          </a:bodyPr>
          <a:lstStyle/>
          <a:p>
            <a:pPr algn="ctr">
              <a:lnSpc>
                <a:spcPct val="125000"/>
              </a:lnSpc>
              <a:spcAft>
                <a:spcPts val="0"/>
              </a:spcAft>
            </a:pPr>
            <a:r>
              <a:rPr lang="en-US" sz="4000" b="1" dirty="0">
                <a:solidFill>
                  <a:srgbClr val="CD1E32"/>
                </a:solidFill>
                <a:latin typeface="Times New Roman" panose="02020603050405020304" pitchFamily="18" charset="0"/>
                <a:ea typeface="Arial" panose="020B0604020202020204" pitchFamily="34" charset="0"/>
              </a:rPr>
              <a:t>BÀI </a:t>
            </a:r>
            <a:r>
              <a:rPr lang="en-US" sz="4000" b="1" dirty="0" smtClean="0">
                <a:solidFill>
                  <a:srgbClr val="CD1E32"/>
                </a:solidFill>
                <a:latin typeface="Times New Roman" panose="02020603050405020304" pitchFamily="18" charset="0"/>
                <a:ea typeface="Arial" panose="020B0604020202020204" pitchFamily="34" charset="0"/>
              </a:rPr>
              <a:t>2. GENE</a:t>
            </a:r>
            <a:r>
              <a:rPr lang="en-US" sz="4000" b="1" dirty="0">
                <a:solidFill>
                  <a:srgbClr val="CD1E32"/>
                </a:solidFill>
                <a:latin typeface="Times New Roman" panose="02020603050405020304" pitchFamily="18" charset="0"/>
                <a:ea typeface="Arial" panose="020B0604020202020204" pitchFamily="34" charset="0"/>
              </a:rPr>
              <a:t>, HỆ GENE </a:t>
            </a:r>
            <a:r>
              <a:rPr lang="en-US" sz="4000" b="1" dirty="0" smtClean="0">
                <a:solidFill>
                  <a:srgbClr val="CD1E32"/>
                </a:solidFill>
                <a:latin typeface="Times New Roman" panose="02020603050405020304" pitchFamily="18" charset="0"/>
                <a:ea typeface="Arial" panose="020B0604020202020204" pitchFamily="34" charset="0"/>
              </a:rPr>
              <a:t> VÀ QUÁ </a:t>
            </a:r>
            <a:r>
              <a:rPr lang="en-US" sz="4000" b="1" dirty="0" smtClean="0">
                <a:solidFill>
                  <a:srgbClr val="CD1E32"/>
                </a:solidFill>
                <a:latin typeface="Times New Roman" panose="02020603050405020304" pitchFamily="18" charset="0"/>
                <a:ea typeface="Arial" panose="020B0604020202020204" pitchFamily="34" charset="0"/>
              </a:rPr>
              <a:t>TRÌNH TRUYỂN </a:t>
            </a:r>
            <a:r>
              <a:rPr lang="en-US" sz="4000" b="1" dirty="0">
                <a:solidFill>
                  <a:srgbClr val="CD1E32"/>
                </a:solidFill>
                <a:latin typeface="Times New Roman" panose="02020603050405020304" pitchFamily="18" charset="0"/>
                <a:ea typeface="Arial" panose="020B0604020202020204" pitchFamily="34" charset="0"/>
              </a:rPr>
              <a:t>THÔNG TIN DI </a:t>
            </a:r>
            <a:r>
              <a:rPr lang="en-US" sz="4000" b="1" dirty="0" smtClean="0">
                <a:solidFill>
                  <a:srgbClr val="CD1E32"/>
                </a:solidFill>
                <a:latin typeface="Times New Roman" panose="02020603050405020304" pitchFamily="18" charset="0"/>
                <a:ea typeface="Arial" panose="020B0604020202020204" pitchFamily="34" charset="0"/>
              </a:rPr>
              <a:t>TRUYẾN</a:t>
            </a:r>
            <a:endParaRPr lang="en-US" sz="4000" b="1" dirty="0">
              <a:solidFill>
                <a:srgbClr val="CD1E32"/>
              </a:solidFill>
              <a:latin typeface="Arial" panose="020B0604020202020204" pitchFamily="34" charset="0"/>
              <a:ea typeface="Arial" panose="020B0604020202020204" pitchFamily="34" charset="0"/>
            </a:endParaRPr>
          </a:p>
        </p:txBody>
      </p:sp>
      <p:pic>
        <p:nvPicPr>
          <p:cNvPr id="4" name="Picture 3"/>
          <p:cNvPicPr>
            <a:picLocks noChangeAspect="1"/>
          </p:cNvPicPr>
          <p:nvPr/>
        </p:nvPicPr>
        <p:blipFill>
          <a:blip r:embed="rId4"/>
          <a:stretch>
            <a:fillRect/>
          </a:stretch>
        </p:blipFill>
        <p:spPr>
          <a:xfrm>
            <a:off x="9296400" y="1676497"/>
            <a:ext cx="8796471" cy="8305800"/>
          </a:xfrm>
          <a:prstGeom prst="rect">
            <a:avLst/>
          </a:prstGeom>
        </p:spPr>
      </p:pic>
    </p:spTree>
    <p:extLst>
      <p:ext uri="{BB962C8B-B14F-4D97-AF65-F5344CB8AC3E}">
        <p14:creationId xmlns:p14="http://schemas.microsoft.com/office/powerpoint/2010/main" val="2714934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21608811"/>
              </p:ext>
            </p:extLst>
          </p:nvPr>
        </p:nvGraphicFramePr>
        <p:xfrm>
          <a:off x="0" y="156043"/>
          <a:ext cx="14630400" cy="10213273"/>
        </p:xfrm>
        <a:graphic>
          <a:graphicData uri="http://schemas.openxmlformats.org/drawingml/2006/table">
            <a:tbl>
              <a:tblPr firstRow="1" firstCol="1" bandRow="1">
                <a:tableStyleId>{5C22544A-7EE6-4342-B048-85BDC9FD1C3A}</a:tableStyleId>
              </a:tblPr>
              <a:tblGrid>
                <a:gridCol w="3048000">
                  <a:extLst>
                    <a:ext uri="{9D8B030D-6E8A-4147-A177-3AD203B41FA5}">
                      <a16:colId xmlns:a16="http://schemas.microsoft.com/office/drawing/2014/main" val="410437304"/>
                    </a:ext>
                  </a:extLst>
                </a:gridCol>
                <a:gridCol w="8187863">
                  <a:extLst>
                    <a:ext uri="{9D8B030D-6E8A-4147-A177-3AD203B41FA5}">
                      <a16:colId xmlns:a16="http://schemas.microsoft.com/office/drawing/2014/main" val="1801736188"/>
                    </a:ext>
                  </a:extLst>
                </a:gridCol>
                <a:gridCol w="3394537">
                  <a:extLst>
                    <a:ext uri="{9D8B030D-6E8A-4147-A177-3AD203B41FA5}">
                      <a16:colId xmlns:a16="http://schemas.microsoft.com/office/drawing/2014/main" val="1575094697"/>
                    </a:ext>
                  </a:extLst>
                </a:gridCol>
              </a:tblGrid>
              <a:tr h="605135">
                <a:tc>
                  <a:txBody>
                    <a:bodyPr/>
                    <a:lstStyle/>
                    <a:p>
                      <a:pPr algn="ctr">
                        <a:lnSpc>
                          <a:spcPct val="107000"/>
                        </a:lnSpc>
                        <a:spcAft>
                          <a:spcPts val="0"/>
                        </a:spcAft>
                      </a:pPr>
                      <a:r>
                        <a:rPr lang="en-US" sz="3200" dirty="0">
                          <a:effectLst/>
                          <a:latin typeface="Times New Roman" panose="02020603050405020304" pitchFamily="18" charset="0"/>
                          <a:cs typeface="Times New Roman" panose="02020603050405020304" pitchFamily="18" charset="0"/>
                        </a:rPr>
                        <a:t>RNA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3200">
                          <a:effectLst/>
                          <a:latin typeface="Times New Roman" panose="02020603050405020304" pitchFamily="18" charset="0"/>
                          <a:cs typeface="Times New Roman" panose="02020603050405020304" pitchFamily="18" charset="0"/>
                        </a:rPr>
                        <a:t>Cấu trúc</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ctr">
                        <a:lnSpc>
                          <a:spcPct val="107000"/>
                        </a:lnSpc>
                        <a:spcAft>
                          <a:spcPts val="0"/>
                        </a:spcAft>
                      </a:pPr>
                      <a:r>
                        <a:rPr lang="en-US" sz="3200">
                          <a:effectLst/>
                          <a:latin typeface="Times New Roman" panose="02020603050405020304" pitchFamily="18" charset="0"/>
                          <a:cs typeface="Times New Roman" panose="02020603050405020304" pitchFamily="18" charset="0"/>
                        </a:rPr>
                        <a:t>Chức năng</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4283560065"/>
                  </a:ext>
                </a:extLst>
              </a:tr>
              <a:tr h="2140327">
                <a:tc>
                  <a:txBody>
                    <a:bodyPr/>
                    <a:lstStyle/>
                    <a:p>
                      <a:pPr algn="just">
                        <a:lnSpc>
                          <a:spcPct val="107000"/>
                        </a:lnSpc>
                        <a:spcAft>
                          <a:spcPts val="0"/>
                        </a:spcAft>
                      </a:pPr>
                      <a:r>
                        <a:rPr lang="en-US" sz="3200" dirty="0">
                          <a:effectLst/>
                          <a:latin typeface="Times New Roman" panose="02020603050405020304" pitchFamily="18" charset="0"/>
                          <a:cs typeface="Times New Roman" panose="02020603050405020304" pitchFamily="18" charset="0"/>
                        </a:rPr>
                        <a:t>RNA </a:t>
                      </a:r>
                      <a:r>
                        <a:rPr lang="en-US" sz="3200" dirty="0" err="1">
                          <a:effectLst/>
                          <a:latin typeface="Times New Roman" panose="02020603050405020304" pitchFamily="18" charset="0"/>
                          <a:cs typeface="Times New Roman" panose="02020603050405020304" pitchFamily="18" charset="0"/>
                        </a:rPr>
                        <a:t>thông</a:t>
                      </a:r>
                      <a:r>
                        <a:rPr lang="en-US" sz="3200" dirty="0">
                          <a:effectLst/>
                          <a:latin typeface="Times New Roman" panose="02020603050405020304" pitchFamily="18" charset="0"/>
                          <a:cs typeface="Times New Roman" panose="02020603050405020304" pitchFamily="18" charset="0"/>
                        </a:rPr>
                        <a:t> tin (mRNA)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0"/>
                        </a:spcAft>
                      </a:pPr>
                      <a:r>
                        <a:rPr lang="en-US" sz="3200" dirty="0" err="1">
                          <a:effectLst/>
                          <a:latin typeface="Times New Roman" panose="02020603050405020304" pitchFamily="18" charset="0"/>
                          <a:cs typeface="Times New Roman" panose="02020603050405020304" pitchFamily="18" charset="0"/>
                        </a:rPr>
                        <a:t>Là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chuỗi</a:t>
                      </a:r>
                      <a:r>
                        <a:rPr lang="en-US" sz="3200" dirty="0">
                          <a:effectLst/>
                          <a:latin typeface="Times New Roman" panose="02020603050405020304" pitchFamily="18" charset="0"/>
                          <a:cs typeface="Times New Roman" panose="02020603050405020304" pitchFamily="18" charset="0"/>
                        </a:rPr>
                        <a:t> polynucleotide </a:t>
                      </a:r>
                      <a:r>
                        <a:rPr lang="en-US" sz="3200" dirty="0" err="1">
                          <a:effectLst/>
                          <a:latin typeface="Times New Roman" panose="02020603050405020304" pitchFamily="18" charset="0"/>
                          <a:cs typeface="Times New Roman" panose="02020603050405020304" pitchFamily="18" charset="0"/>
                        </a:rPr>
                        <a:t>dạng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thẳng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gồm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hàng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trăm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hàng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nghìn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mRNA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codon </a:t>
                      </a:r>
                      <a:r>
                        <a:rPr lang="en-US" sz="3200" dirty="0" err="1">
                          <a:effectLst/>
                          <a:latin typeface="Times New Roman" panose="02020603050405020304" pitchFamily="18" charset="0"/>
                          <a:cs typeface="Times New Roman" panose="02020603050405020304" pitchFamily="18" charset="0"/>
                        </a:rPr>
                        <a:t>quy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định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amino acid </a:t>
                      </a:r>
                      <a:r>
                        <a:rPr lang="en-US" sz="3200" dirty="0" err="1">
                          <a:effectLst/>
                          <a:latin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chuỗi</a:t>
                      </a:r>
                      <a:r>
                        <a:rPr lang="en-US" sz="3200" dirty="0">
                          <a:effectLst/>
                          <a:latin typeface="Times New Roman" panose="02020603050405020304" pitchFamily="18" charset="0"/>
                          <a:cs typeface="Times New Roman" panose="02020603050405020304" pitchFamily="18" charset="0"/>
                        </a:rPr>
                        <a:t> polypeptide.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Làm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khuôn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cơ</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chế</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dịch</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mã</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tổng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hợp</a:t>
                      </a:r>
                      <a:r>
                        <a:rPr lang="en-US" sz="3200" dirty="0">
                          <a:solidFill>
                            <a:srgbClr val="FF0000"/>
                          </a:solidFill>
                          <a:effectLst/>
                          <a:latin typeface="Times New Roman" panose="02020603050405020304" pitchFamily="18" charset="0"/>
                          <a:cs typeface="Times New Roman" panose="02020603050405020304" pitchFamily="18" charset="0"/>
                        </a:rPr>
                        <a:t> protein.</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994014822"/>
                  </a:ext>
                </a:extLst>
              </a:tr>
              <a:tr h="3163788">
                <a:tc>
                  <a:txBody>
                    <a:bodyPr/>
                    <a:lstStyle/>
                    <a:p>
                      <a:pPr algn="just">
                        <a:lnSpc>
                          <a:spcPct val="107000"/>
                        </a:lnSpc>
                        <a:spcAft>
                          <a:spcPts val="0"/>
                        </a:spcAft>
                      </a:pPr>
                      <a:r>
                        <a:rPr lang="en-US" sz="3200" dirty="0">
                          <a:effectLst/>
                          <a:latin typeface="Times New Roman" panose="02020603050405020304" pitchFamily="18" charset="0"/>
                          <a:cs typeface="Times New Roman" panose="02020603050405020304" pitchFamily="18" charset="0"/>
                        </a:rPr>
                        <a:t>RNA </a:t>
                      </a:r>
                      <a:r>
                        <a:rPr lang="en-US" sz="3200" dirty="0" err="1">
                          <a:effectLst/>
                          <a:latin typeface="Times New Roman" panose="02020603050405020304" pitchFamily="18" charset="0"/>
                          <a:cs typeface="Times New Roman" panose="02020603050405020304" pitchFamily="18" charset="0"/>
                        </a:rPr>
                        <a:t>vận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chuyển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tRNA</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0"/>
                        </a:spcAft>
                      </a:pPr>
                      <a:r>
                        <a:rPr lang="en-US" sz="3200" dirty="0" err="1">
                          <a:effectLst/>
                          <a:latin typeface="Times New Roman" panose="02020603050405020304" pitchFamily="18" charset="0"/>
                          <a:cs typeface="Times New Roman" panose="02020603050405020304" pitchFamily="18" charset="0"/>
                        </a:rPr>
                        <a:t>Cấu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nhưng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vùng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bắt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đôi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tạo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cấu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năng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Một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chứa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bộ</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đối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mã</a:t>
                      </a:r>
                      <a:r>
                        <a:rPr lang="en-US" sz="3200" dirty="0">
                          <a:effectLst/>
                          <a:latin typeface="Times New Roman" panose="02020603050405020304" pitchFamily="18" charset="0"/>
                          <a:cs typeface="Times New Roman" panose="02020603050405020304" pitchFamily="18" charset="0"/>
                        </a:rPr>
                        <a:t> (anticodon)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bắt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đôi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bổ</a:t>
                      </a:r>
                      <a:r>
                        <a:rPr lang="en-US" sz="3200" dirty="0">
                          <a:effectLst/>
                          <a:latin typeface="Times New Roman" panose="02020603050405020304" pitchFamily="18" charset="0"/>
                          <a:cs typeface="Times New Roman" panose="02020603050405020304" pitchFamily="18" charset="0"/>
                        </a:rPr>
                        <a:t> sung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bộ</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mã</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hoá</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trên</a:t>
                      </a:r>
                      <a:r>
                        <a:rPr lang="en-US" sz="3200" dirty="0">
                          <a:effectLst/>
                          <a:latin typeface="Times New Roman" panose="02020603050405020304" pitchFamily="18" charset="0"/>
                          <a:cs typeface="Times New Roman" panose="02020603050405020304" pitchFamily="18" charset="0"/>
                        </a:rPr>
                        <a:t> mRNA, </a:t>
                      </a:r>
                      <a:r>
                        <a:rPr lang="en-US" sz="3200" dirty="0" err="1">
                          <a:effectLst/>
                          <a:latin typeface="Times New Roman" panose="02020603050405020304" pitchFamily="18" charset="0"/>
                          <a:cs typeface="Times New Roman" panose="02020603050405020304" pitchFamily="18" charset="0"/>
                        </a:rPr>
                        <a:t>hai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thuỳ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còn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lại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liên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protein </a:t>
                      </a:r>
                      <a:r>
                        <a:rPr lang="en-US" sz="3200" dirty="0" err="1">
                          <a:effectLst/>
                          <a:latin typeface="Times New Roman" panose="02020603050405020304" pitchFamily="18" charset="0"/>
                          <a:cs typeface="Times New Roman" panose="02020603050405020304" pitchFamily="18" charset="0"/>
                        </a:rPr>
                        <a:t>của</a:t>
                      </a:r>
                      <a:r>
                        <a:rPr lang="en-US" sz="3200" dirty="0">
                          <a:effectLst/>
                          <a:latin typeface="Times New Roman" panose="02020603050405020304" pitchFamily="18" charset="0"/>
                          <a:cs typeface="Times New Roman" panose="02020603050405020304" pitchFamily="18" charset="0"/>
                        </a:rPr>
                        <a:t> ribosome.</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0"/>
                        </a:spcAft>
                      </a:pPr>
                      <a:r>
                        <a:rPr lang="en-US" sz="3200" dirty="0" err="1">
                          <a:solidFill>
                            <a:srgbClr val="0070C0"/>
                          </a:solidFill>
                          <a:effectLst/>
                          <a:latin typeface="Times New Roman" panose="02020603050405020304" pitchFamily="18" charset="0"/>
                          <a:cs typeface="Times New Roman" panose="02020603050405020304" pitchFamily="18" charset="0"/>
                        </a:rPr>
                        <a:t>Vận</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chuyển</a:t>
                      </a:r>
                      <a:r>
                        <a:rPr lang="en-US" sz="3200" dirty="0">
                          <a:solidFill>
                            <a:srgbClr val="0070C0"/>
                          </a:solidFill>
                          <a:effectLst/>
                          <a:latin typeface="Times New Roman" panose="02020603050405020304" pitchFamily="18" charset="0"/>
                          <a:cs typeface="Times New Roman" panose="02020603050405020304" pitchFamily="18" charset="0"/>
                        </a:rPr>
                        <a:t> amino acid </a:t>
                      </a:r>
                      <a:r>
                        <a:rPr lang="en-US" sz="3200" dirty="0" err="1">
                          <a:solidFill>
                            <a:srgbClr val="0070C0"/>
                          </a:solidFill>
                          <a:effectLst/>
                          <a:latin typeface="Times New Roman" panose="02020603050405020304" pitchFamily="18" charset="0"/>
                          <a:cs typeface="Times New Roman" panose="02020603050405020304" pitchFamily="18" charset="0"/>
                        </a:rPr>
                        <a:t>tới</a:t>
                      </a:r>
                      <a:r>
                        <a:rPr lang="en-US" sz="3200" dirty="0">
                          <a:solidFill>
                            <a:srgbClr val="0070C0"/>
                          </a:solidFill>
                          <a:effectLst/>
                          <a:latin typeface="Times New Roman" panose="02020603050405020304" pitchFamily="18" charset="0"/>
                          <a:cs typeface="Times New Roman" panose="02020603050405020304" pitchFamily="18" charset="0"/>
                        </a:rPr>
                        <a:t> ribosome </a:t>
                      </a:r>
                      <a:r>
                        <a:rPr lang="en-US" sz="3200" dirty="0" err="1">
                          <a:solidFill>
                            <a:srgbClr val="0070C0"/>
                          </a:solidFill>
                          <a:effectLst/>
                          <a:latin typeface="Times New Roman" panose="02020603050405020304" pitchFamily="18" charset="0"/>
                          <a:cs typeface="Times New Roman" panose="02020603050405020304" pitchFamily="18" charset="0"/>
                        </a:rPr>
                        <a:t>và</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tiến</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hành</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dịch</a:t>
                      </a:r>
                      <a:r>
                        <a:rPr lang="en-US" sz="3200" dirty="0">
                          <a:solidFill>
                            <a:srgbClr val="0070C0"/>
                          </a:solidFill>
                          <a:effectLst/>
                          <a:latin typeface="Times New Roman" panose="02020603050405020304" pitchFamily="18" charset="0"/>
                          <a:cs typeface="Times New Roman" panose="02020603050405020304" pitchFamily="18" charset="0"/>
                        </a:rPr>
                        <a:t> </a:t>
                      </a:r>
                      <a:r>
                        <a:rPr lang="en-US" sz="3200" dirty="0" err="1">
                          <a:solidFill>
                            <a:srgbClr val="0070C0"/>
                          </a:solidFill>
                          <a:effectLst/>
                          <a:latin typeface="Times New Roman" panose="02020603050405020304" pitchFamily="18" charset="0"/>
                          <a:cs typeface="Times New Roman" panose="02020603050405020304" pitchFamily="18" charset="0"/>
                        </a:rPr>
                        <a:t>mã</a:t>
                      </a:r>
                      <a:r>
                        <a:rPr lang="en-US" sz="3200" dirty="0">
                          <a:solidFill>
                            <a:srgbClr val="0070C0"/>
                          </a:solidFill>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en-US" sz="3200" dirty="0">
                          <a:effectLst/>
                          <a:latin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3206079299"/>
                  </a:ext>
                </a:extLst>
              </a:tr>
              <a:tr h="4187250">
                <a:tc>
                  <a:txBody>
                    <a:bodyPr/>
                    <a:lstStyle/>
                    <a:p>
                      <a:pPr algn="just">
                        <a:lnSpc>
                          <a:spcPct val="107000"/>
                        </a:lnSpc>
                        <a:spcAft>
                          <a:spcPts val="0"/>
                        </a:spcAft>
                      </a:pPr>
                      <a:r>
                        <a:rPr lang="en-US" sz="3200" dirty="0">
                          <a:effectLst/>
                          <a:latin typeface="Times New Roman" panose="02020603050405020304" pitchFamily="18" charset="0"/>
                          <a:cs typeface="Times New Roman" panose="02020603050405020304" pitchFamily="18" charset="0"/>
                        </a:rPr>
                        <a:t>RNA ribosome (</a:t>
                      </a:r>
                      <a:r>
                        <a:rPr lang="en-US" sz="3200" dirty="0" err="1">
                          <a:effectLst/>
                          <a:latin typeface="Times New Roman" panose="02020603050405020304" pitchFamily="18" charset="0"/>
                          <a:cs typeface="Times New Roman" panose="02020603050405020304" pitchFamily="18" charset="0"/>
                        </a:rPr>
                        <a:t>rRNA</a:t>
                      </a:r>
                      <a:r>
                        <a:rPr lang="en-US" sz="3200" dirty="0">
                          <a:effectLst/>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0"/>
                        </a:spcAft>
                      </a:pP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tiền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rRNA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thường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cấu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đoạn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cs typeface="Times New Roman" panose="02020603050405020304" pitchFamily="18" charset="0"/>
                        </a:rPr>
                        <a:t> nucleotide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thể</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liên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kết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theo</a:t>
                      </a:r>
                      <a:r>
                        <a:rPr lang="en-US" sz="3200" dirty="0">
                          <a:effectLst/>
                          <a:latin typeface="Times New Roman" panose="02020603050405020304" pitchFamily="18" charset="0"/>
                          <a:cs typeface="Times New Roman" panose="02020603050405020304" pitchFamily="18" charset="0"/>
                        </a:rPr>
                        <a:t> NTBS </a:t>
                      </a:r>
                      <a:r>
                        <a:rPr lang="en-US" sz="3200" dirty="0" err="1">
                          <a:effectLst/>
                          <a:latin typeface="Times New Roman" panose="02020603050405020304" pitchFamily="18" charset="0"/>
                          <a:cs typeface="Times New Roman" panose="02020603050405020304" pitchFamily="18" charset="0"/>
                        </a:rPr>
                        <a:t>tạo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cấu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trúc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gian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tạp</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Tuy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nhiên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tử</a:t>
                      </a:r>
                      <a:r>
                        <a:rPr lang="en-US" sz="3200" dirty="0">
                          <a:effectLst/>
                          <a:latin typeface="Times New Roman" panose="02020603050405020304" pitchFamily="18" charset="0"/>
                          <a:cs typeface="Times New Roman" panose="02020603050405020304" pitchFamily="18" charset="0"/>
                        </a:rPr>
                        <a:t> RNA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năng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rRNA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trưởng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thành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được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tạo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từ</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tiền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rRNA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đều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mạch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đơn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với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số</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lượng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trình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tự</a:t>
                      </a:r>
                      <a:r>
                        <a:rPr lang="en-US" sz="3200" dirty="0">
                          <a:effectLst/>
                          <a:latin typeface="Times New Roman" panose="02020603050405020304" pitchFamily="18" charset="0"/>
                          <a:cs typeface="Times New Roman" panose="02020603050405020304" pitchFamily="18" charset="0"/>
                        </a:rPr>
                        <a:t> nucleotide </a:t>
                      </a:r>
                      <a:r>
                        <a:rPr lang="en-US" sz="3200" dirty="0" err="1">
                          <a:effectLst/>
                          <a:latin typeface="Times New Roman" panose="02020603050405020304" pitchFamily="18" charset="0"/>
                          <a:cs typeface="Times New Roman" panose="02020603050405020304" pitchFamily="18" charset="0"/>
                        </a:rPr>
                        <a:t>khác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nhau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tuỳ</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theo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chức</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năng</a:t>
                      </a:r>
                      <a:r>
                        <a:rPr lang="en-US" sz="3200" dirty="0">
                          <a:effectLst/>
                          <a:latin typeface="Times New Roman" panose="02020603050405020304" pitchFamily="18" charset="0"/>
                          <a:cs typeface="Times New Roman" panose="02020603050405020304" pitchFamily="18" charset="0"/>
                        </a:rPr>
                        <a:t> </a:t>
                      </a:r>
                      <a:r>
                        <a:rPr lang="en-US" sz="3200" dirty="0" err="1" smtClean="0">
                          <a:effectLst/>
                          <a:latin typeface="Times New Roman" panose="02020603050405020304" pitchFamily="18" charset="0"/>
                          <a:cs typeface="Times New Roman" panose="02020603050405020304" pitchFamily="18" charset="0"/>
                        </a:rPr>
                        <a:t>riêng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tc>
                  <a:txBody>
                    <a:bodyPr/>
                    <a:lstStyle/>
                    <a:p>
                      <a:pPr algn="just">
                        <a:lnSpc>
                          <a:spcPct val="107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Tất</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cả</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loại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rRNA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đều</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có</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năng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cấu</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tạo</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nên</a:t>
                      </a:r>
                      <a:r>
                        <a:rPr lang="en-US" sz="3200" dirty="0">
                          <a:solidFill>
                            <a:srgbClr val="FF0000"/>
                          </a:solidFill>
                          <a:effectLst/>
                          <a:latin typeface="Times New Roman" panose="02020603050405020304" pitchFamily="18" charset="0"/>
                          <a:cs typeface="Times New Roman" panose="02020603050405020304" pitchFamily="18" charset="0"/>
                        </a:rPr>
                        <a:t> ribosome. </a:t>
                      </a:r>
                      <a:r>
                        <a:rPr lang="en-US" sz="3200" dirty="0" err="1">
                          <a:solidFill>
                            <a:srgbClr val="FF0000"/>
                          </a:solidFill>
                          <a:effectLst/>
                          <a:latin typeface="Times New Roman" panose="02020603050405020304" pitchFamily="18" charset="0"/>
                          <a:cs typeface="Times New Roman" panose="02020603050405020304" pitchFamily="18" charset="0"/>
                        </a:rPr>
                        <a:t>Tuy</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nhiên</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mỗi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loại</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rRNA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có</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chức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smtClean="0">
                          <a:solidFill>
                            <a:srgbClr val="FF0000"/>
                          </a:solidFill>
                          <a:effectLst/>
                          <a:latin typeface="Times New Roman" panose="02020603050405020304" pitchFamily="18" charset="0"/>
                          <a:cs typeface="Times New Roman" panose="02020603050405020304" pitchFamily="18" charset="0"/>
                        </a:rPr>
                        <a:t>năng</a:t>
                      </a:r>
                      <a:r>
                        <a:rPr lang="en-US" sz="3200" dirty="0" smtClean="0">
                          <a:solidFill>
                            <a:srgbClr val="FF0000"/>
                          </a:solidFill>
                          <a:effectLst/>
                          <a:latin typeface="Times New Roman" panose="02020603050405020304" pitchFamily="18" charset="0"/>
                          <a:cs typeface="Times New Roman" panose="02020603050405020304" pitchFamily="18" charset="0"/>
                        </a:rPr>
                        <a:t> </a:t>
                      </a:r>
                      <a:r>
                        <a:rPr lang="en-US" sz="3200" dirty="0" err="1" smtClean="0">
                          <a:solidFill>
                            <a:srgbClr val="FF0000"/>
                          </a:solidFill>
                          <a:effectLst/>
                          <a:latin typeface="Times New Roman" panose="02020603050405020304" pitchFamily="18" charset="0"/>
                          <a:cs typeface="Times New Roman" panose="02020603050405020304" pitchFamily="18" charset="0"/>
                        </a:rPr>
                        <a:t>riêng</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7625" marR="47625" marT="47625" marB="47625"/>
                </a:tc>
                <a:extLst>
                  <a:ext uri="{0D108BD9-81ED-4DB2-BD59-A6C34878D82A}">
                    <a16:rowId xmlns:a16="http://schemas.microsoft.com/office/drawing/2014/main" val="1066163187"/>
                  </a:ext>
                </a:extLst>
              </a:tr>
            </a:tbl>
          </a:graphicData>
        </a:graphic>
      </p:graphicFrame>
      <p:pic>
        <p:nvPicPr>
          <p:cNvPr id="3" name="Picture 2"/>
          <p:cNvPicPr>
            <a:picLocks noChangeAspect="1"/>
          </p:cNvPicPr>
          <p:nvPr/>
        </p:nvPicPr>
        <p:blipFill>
          <a:blip r:embed="rId2"/>
          <a:stretch>
            <a:fillRect/>
          </a:stretch>
        </p:blipFill>
        <p:spPr>
          <a:xfrm>
            <a:off x="14782800" y="477982"/>
            <a:ext cx="3276600" cy="3054927"/>
          </a:xfrm>
          <a:prstGeom prst="rect">
            <a:avLst/>
          </a:prstGeom>
        </p:spPr>
      </p:pic>
      <p:pic>
        <p:nvPicPr>
          <p:cNvPr id="4" name="Picture 3"/>
          <p:cNvPicPr>
            <a:picLocks noChangeAspect="1"/>
          </p:cNvPicPr>
          <p:nvPr/>
        </p:nvPicPr>
        <p:blipFill>
          <a:blip r:embed="rId3"/>
          <a:stretch>
            <a:fillRect/>
          </a:stretch>
        </p:blipFill>
        <p:spPr>
          <a:xfrm>
            <a:off x="14817436" y="3532909"/>
            <a:ext cx="3394364" cy="2905991"/>
          </a:xfrm>
          <a:prstGeom prst="rect">
            <a:avLst/>
          </a:prstGeom>
        </p:spPr>
      </p:pic>
      <p:pic>
        <p:nvPicPr>
          <p:cNvPr id="5" name="Picture 4"/>
          <p:cNvPicPr>
            <a:picLocks noChangeAspect="1"/>
          </p:cNvPicPr>
          <p:nvPr/>
        </p:nvPicPr>
        <p:blipFill>
          <a:blip r:embed="rId4"/>
          <a:stretch>
            <a:fillRect/>
          </a:stretch>
        </p:blipFill>
        <p:spPr>
          <a:xfrm>
            <a:off x="15143018" y="6819900"/>
            <a:ext cx="3048000" cy="3010403"/>
          </a:xfrm>
          <a:prstGeom prst="rect">
            <a:avLst/>
          </a:prstGeom>
        </p:spPr>
      </p:pic>
    </p:spTree>
    <p:extLst>
      <p:ext uri="{BB962C8B-B14F-4D97-AF65-F5344CB8AC3E}">
        <p14:creationId xmlns:p14="http://schemas.microsoft.com/office/powerpoint/2010/main" val="2254292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613" y="7962900"/>
            <a:ext cx="17648336" cy="1274195"/>
          </a:xfrm>
          <a:prstGeom prst="rect">
            <a:avLst/>
          </a:prstGeom>
        </p:spPr>
        <p:txBody>
          <a:bodyPr wrap="square">
            <a:spAutoFit/>
          </a:bodyPr>
          <a:lstStyle/>
          <a:p>
            <a:pPr algn="just">
              <a:lnSpc>
                <a:spcPct val="120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Hình1.8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video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174613" y="266700"/>
            <a:ext cx="8642374" cy="7124700"/>
          </a:xfrm>
          <a:prstGeom prst="rect">
            <a:avLst/>
          </a:prstGeom>
        </p:spPr>
      </p:pic>
      <p:pic>
        <p:nvPicPr>
          <p:cNvPr id="5" name="y2mate.com - ARN dịch mã và phiên mã  Vietsub Full HD_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96400" y="495300"/>
            <a:ext cx="8153400" cy="5410200"/>
          </a:xfrm>
          <a:prstGeom prst="rect">
            <a:avLst/>
          </a:prstGeom>
        </p:spPr>
      </p:pic>
    </p:spTree>
    <p:extLst>
      <p:ext uri="{BB962C8B-B14F-4D97-AF65-F5344CB8AC3E}">
        <p14:creationId xmlns:p14="http://schemas.microsoft.com/office/powerpoint/2010/main" val="252586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8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19100"/>
            <a:ext cx="17221200" cy="8930265"/>
          </a:xfrm>
          <a:prstGeom prst="rect">
            <a:avLst/>
          </a:prstGeom>
        </p:spPr>
        <p:txBody>
          <a:bodyPr wrap="square">
            <a:spAutoFit/>
          </a:bodyPr>
          <a:lstStyle/>
          <a:p>
            <a:pPr algn="just">
              <a:lnSpc>
                <a:spcPct val="120000"/>
              </a:lnSpc>
              <a:spcAft>
                <a:spcPts val="800"/>
              </a:spcAft>
            </a:pP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400" b="1" dirty="0" smtClean="0">
                <a:solidFill>
                  <a:srgbClr val="000000"/>
                </a:solidFill>
                <a:latin typeface="Times New Roman" panose="02020603050405020304" pitchFamily="18" charset="0"/>
                <a:ea typeface="Times New Roman" panose="02020603050405020304" pitchFamily="18" charset="0"/>
              </a:rPr>
              <a:t>a. </a:t>
            </a:r>
            <a:r>
              <a:rPr lang="en-US" sz="3400" b="1" dirty="0" err="1" smtClean="0">
                <a:solidFill>
                  <a:srgbClr val="000000"/>
                </a:solidFill>
                <a:latin typeface="Times New Roman" panose="02020603050405020304" pitchFamily="18" charset="0"/>
                <a:ea typeface="Times New Roman" panose="02020603050405020304" pitchFamily="18" charset="0"/>
              </a:rPr>
              <a:t>Quá</a:t>
            </a:r>
            <a:r>
              <a:rPr lang="en-US" sz="3400" b="1" dirty="0" smtClean="0">
                <a:solidFill>
                  <a:srgbClr val="000000"/>
                </a:solidFill>
                <a:latin typeface="Times New Roman" panose="02020603050405020304" pitchFamily="18" charset="0"/>
                <a:ea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rPr>
              <a:t>trình</a:t>
            </a:r>
            <a:r>
              <a:rPr lang="en-US" sz="3400" b="1" dirty="0">
                <a:solidFill>
                  <a:srgbClr val="000000"/>
                </a:solidFill>
                <a:latin typeface="Times New Roman" panose="02020603050405020304" pitchFamily="18" charset="0"/>
                <a:ea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rPr>
              <a:t>phiên</a:t>
            </a:r>
            <a:r>
              <a:rPr lang="en-US" sz="3400" b="1" dirty="0">
                <a:solidFill>
                  <a:srgbClr val="000000"/>
                </a:solidFill>
                <a:latin typeface="Times New Roman" panose="02020603050405020304" pitchFamily="18" charset="0"/>
                <a:ea typeface="Times New Roman" panose="02020603050405020304" pitchFamily="18" charset="0"/>
              </a:rPr>
              <a:t> </a:t>
            </a:r>
            <a:r>
              <a:rPr lang="en-US" sz="3400" b="1" dirty="0" err="1">
                <a:solidFill>
                  <a:srgbClr val="000000"/>
                </a:solidFill>
                <a:latin typeface="Times New Roman" panose="02020603050405020304" pitchFamily="18" charset="0"/>
                <a:ea typeface="Times New Roman" panose="02020603050405020304" pitchFamily="18" charset="0"/>
              </a:rPr>
              <a:t>mã</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mã</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là</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quá</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trình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tổng</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hợp</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phân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tử</a:t>
            </a:r>
            <a:r>
              <a:rPr lang="en-US" sz="3400" dirty="0">
                <a:solidFill>
                  <a:srgbClr val="000000"/>
                </a:solidFill>
                <a:latin typeface="Times New Roman" panose="02020603050405020304" pitchFamily="18" charset="0"/>
                <a:ea typeface="Times New Roman" panose="02020603050405020304" pitchFamily="18" charset="0"/>
              </a:rPr>
              <a:t> RNA </a:t>
            </a:r>
            <a:r>
              <a:rPr lang="en-US" sz="3400" dirty="0" err="1">
                <a:solidFill>
                  <a:srgbClr val="000000"/>
                </a:solidFill>
                <a:latin typeface="Times New Roman" panose="02020603050405020304" pitchFamily="18" charset="0"/>
                <a:ea typeface="Times New Roman" panose="02020603050405020304" pitchFamily="18" charset="0"/>
              </a:rPr>
              <a:t>dựa</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trên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mạch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khuôn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của</a:t>
            </a:r>
            <a:r>
              <a:rPr lang="en-US" sz="3400" dirty="0">
                <a:solidFill>
                  <a:srgbClr val="000000"/>
                </a:solidFill>
                <a:latin typeface="Times New Roman" panose="02020603050405020304" pitchFamily="18" charset="0"/>
                <a:ea typeface="Times New Roman" panose="02020603050405020304" pitchFamily="18" charset="0"/>
              </a:rPr>
              <a:t> gene. </a:t>
            </a:r>
            <a:r>
              <a:rPr lang="en-US" sz="3400" dirty="0" err="1">
                <a:solidFill>
                  <a:srgbClr val="000000"/>
                </a:solidFill>
                <a:latin typeface="Times New Roman" panose="02020603050405020304" pitchFamily="18" charset="0"/>
                <a:ea typeface="Times New Roman" panose="02020603050405020304" pitchFamily="18" charset="0"/>
              </a:rPr>
              <a:t>Quá</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trình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mã</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thông</a:t>
            </a:r>
            <a:r>
              <a:rPr lang="en-US" sz="3400" dirty="0">
                <a:solidFill>
                  <a:srgbClr val="000000"/>
                </a:solidFill>
                <a:latin typeface="Times New Roman" panose="02020603050405020304" pitchFamily="18" charset="0"/>
                <a:ea typeface="Times New Roman" panose="02020603050405020304" pitchFamily="18" charset="0"/>
              </a:rPr>
              <a:t> tin di </a:t>
            </a:r>
            <a:r>
              <a:rPr lang="en-US" sz="3400" dirty="0" err="1">
                <a:solidFill>
                  <a:srgbClr val="000000"/>
                </a:solidFill>
                <a:latin typeface="Times New Roman" panose="02020603050405020304" pitchFamily="18" charset="0"/>
                <a:ea typeface="Times New Roman" panose="02020603050405020304" pitchFamily="18" charset="0"/>
              </a:rPr>
              <a:t>truyền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từ</a:t>
            </a:r>
            <a:r>
              <a:rPr lang="en-US" sz="3400" dirty="0">
                <a:solidFill>
                  <a:srgbClr val="000000"/>
                </a:solidFill>
                <a:latin typeface="Times New Roman" panose="02020603050405020304" pitchFamily="18" charset="0"/>
                <a:ea typeface="Times New Roman" panose="02020603050405020304" pitchFamily="18" charset="0"/>
              </a:rPr>
              <a:t> gene </a:t>
            </a:r>
            <a:r>
              <a:rPr lang="en-US" sz="3400" dirty="0" err="1">
                <a:solidFill>
                  <a:srgbClr val="000000"/>
                </a:solidFill>
                <a:latin typeface="Times New Roman" panose="02020603050405020304" pitchFamily="18" charset="0"/>
                <a:ea typeface="Times New Roman" panose="02020603050405020304" pitchFamily="18" charset="0"/>
              </a:rPr>
              <a:t>ra</a:t>
            </a:r>
            <a:r>
              <a:rPr lang="en-US" sz="3400" dirty="0">
                <a:solidFill>
                  <a:srgbClr val="000000"/>
                </a:solidFill>
                <a:latin typeface="Times New Roman" panose="02020603050405020304" pitchFamily="18" charset="0"/>
                <a:ea typeface="Times New Roman" panose="02020603050405020304" pitchFamily="18" charset="0"/>
              </a:rPr>
              <a:t> mRNA </a:t>
            </a:r>
            <a:r>
              <a:rPr lang="en-US" sz="3400" dirty="0" err="1">
                <a:solidFill>
                  <a:srgbClr val="000000"/>
                </a:solidFill>
                <a:latin typeface="Times New Roman" panose="02020603050405020304" pitchFamily="18" charset="0"/>
                <a:ea typeface="Times New Roman" panose="02020603050405020304" pitchFamily="18" charset="0"/>
              </a:rPr>
              <a:t>được</a:t>
            </a:r>
            <a:r>
              <a:rPr lang="en-US" sz="3400" dirty="0">
                <a:solidFill>
                  <a:srgbClr val="000000"/>
                </a:solidFill>
                <a:latin typeface="Times New Roman" panose="02020603050405020304" pitchFamily="18" charset="0"/>
                <a:ea typeface="Times New Roman" panose="02020603050405020304" pitchFamily="18" charset="0"/>
              </a:rPr>
              <a:t> chia </a:t>
            </a:r>
            <a:r>
              <a:rPr lang="en-US" sz="3400" dirty="0" err="1">
                <a:solidFill>
                  <a:srgbClr val="000000"/>
                </a:solidFill>
                <a:latin typeface="Times New Roman" panose="02020603050405020304" pitchFamily="18" charset="0"/>
                <a:ea typeface="Times New Roman" panose="02020603050405020304" pitchFamily="18" charset="0"/>
              </a:rPr>
              <a:t>thành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ba</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giai</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đoạn</a:t>
            </a:r>
            <a:r>
              <a:rPr lang="en-US" sz="3400" dirty="0">
                <a:solidFill>
                  <a:srgbClr val="000000"/>
                </a:solidFill>
                <a:latin typeface="Times New Roman" panose="02020603050405020304" pitchFamily="18" charset="0"/>
                <a:ea typeface="Times New Roman" panose="02020603050405020304" pitchFamily="18" charset="0"/>
              </a:rPr>
              <a:t>:</a:t>
            </a:r>
            <a:endParaRPr lang="en-US" sz="3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Khởi</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đầu</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mã</a:t>
            </a:r>
            <a:r>
              <a:rPr lang="en-US" sz="3400" dirty="0">
                <a:solidFill>
                  <a:srgbClr val="000000"/>
                </a:solidFill>
                <a:latin typeface="Times New Roman" panose="02020603050405020304" pitchFamily="18" charset="0"/>
                <a:ea typeface="Times New Roman" panose="02020603050405020304" pitchFamily="18" charset="0"/>
              </a:rPr>
              <a:t>: Enzyme RNA polymerase </a:t>
            </a:r>
            <a:r>
              <a:rPr lang="en-US" sz="3400" dirty="0" err="1">
                <a:solidFill>
                  <a:srgbClr val="000000"/>
                </a:solidFill>
                <a:latin typeface="Times New Roman" panose="02020603050405020304" pitchFamily="18" charset="0"/>
                <a:ea typeface="Times New Roman" panose="02020603050405020304" pitchFamily="18" charset="0"/>
              </a:rPr>
              <a:t>nhận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ra</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và</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kết</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với</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vùng</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điều</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hoà</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làm</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cho</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hai</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mạch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của</a:t>
            </a:r>
            <a:r>
              <a:rPr lang="en-US" sz="3400" dirty="0">
                <a:solidFill>
                  <a:srgbClr val="000000"/>
                </a:solidFill>
                <a:latin typeface="Times New Roman" panose="02020603050405020304" pitchFamily="18" charset="0"/>
                <a:ea typeface="Times New Roman" panose="02020603050405020304" pitchFamily="18" charset="0"/>
              </a:rPr>
              <a:t> gene </a:t>
            </a:r>
            <a:r>
              <a:rPr lang="en-US" sz="3400" dirty="0" err="1">
                <a:solidFill>
                  <a:srgbClr val="000000"/>
                </a:solidFill>
                <a:latin typeface="Times New Roman" panose="02020603050405020304" pitchFamily="18" charset="0"/>
                <a:ea typeface="Times New Roman" panose="02020603050405020304" pitchFamily="18" charset="0"/>
              </a:rPr>
              <a:t>tách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nhau</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để</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lộ</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mạch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khuôn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và</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bắt</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đầu</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tổng</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hợp</a:t>
            </a:r>
            <a:r>
              <a:rPr lang="en-US" sz="3400" dirty="0">
                <a:solidFill>
                  <a:srgbClr val="000000"/>
                </a:solidFill>
                <a:latin typeface="Times New Roman" panose="02020603050405020304" pitchFamily="18" charset="0"/>
                <a:ea typeface="Times New Roman" panose="02020603050405020304" pitchFamily="18" charset="0"/>
              </a:rPr>
              <a:t> mRNA.</a:t>
            </a:r>
            <a:endParaRPr lang="en-US" sz="3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Kéo</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dài</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mạch</a:t>
            </a:r>
            <a:r>
              <a:rPr lang="en-US" sz="3400" dirty="0">
                <a:solidFill>
                  <a:srgbClr val="000000"/>
                </a:solidFill>
                <a:latin typeface="Times New Roman" panose="02020603050405020304" pitchFamily="18" charset="0"/>
                <a:ea typeface="Times New Roman" panose="02020603050405020304" pitchFamily="18" charset="0"/>
              </a:rPr>
              <a:t> RNA: Enzyme RNA polymerase </a:t>
            </a:r>
            <a:r>
              <a:rPr lang="en-US" sz="3400" dirty="0" err="1">
                <a:solidFill>
                  <a:srgbClr val="000000"/>
                </a:solidFill>
                <a:latin typeface="Times New Roman" panose="02020603050405020304" pitchFamily="18" charset="0"/>
                <a:ea typeface="Times New Roman" panose="02020603050405020304" pitchFamily="18" charset="0"/>
              </a:rPr>
              <a:t>trượt</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dọc</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trên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mạch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khuôn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của</a:t>
            </a:r>
            <a:r>
              <a:rPr lang="en-US" sz="3400" dirty="0">
                <a:solidFill>
                  <a:srgbClr val="000000"/>
                </a:solidFill>
                <a:latin typeface="Times New Roman" panose="02020603050405020304" pitchFamily="18" charset="0"/>
                <a:ea typeface="Times New Roman" panose="02020603050405020304" pitchFamily="18" charset="0"/>
              </a:rPr>
              <a:t> gene </a:t>
            </a:r>
            <a:r>
              <a:rPr lang="en-US" sz="3400" dirty="0" err="1">
                <a:solidFill>
                  <a:srgbClr val="000000"/>
                </a:solidFill>
                <a:latin typeface="Times New Roman" panose="02020603050405020304" pitchFamily="18" charset="0"/>
                <a:ea typeface="Times New Roman" panose="02020603050405020304" pitchFamily="18" charset="0"/>
              </a:rPr>
              <a:t>có</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chiều</a:t>
            </a:r>
            <a:r>
              <a:rPr lang="en-US" sz="3400" dirty="0">
                <a:solidFill>
                  <a:srgbClr val="000000"/>
                </a:solidFill>
                <a:latin typeface="Times New Roman" panose="02020603050405020304" pitchFamily="18" charset="0"/>
                <a:ea typeface="Times New Roman" panose="02020603050405020304" pitchFamily="18" charset="0"/>
              </a:rPr>
              <a:t> 3’ → 5’, </a:t>
            </a:r>
            <a:r>
              <a:rPr lang="en-US" sz="3400" dirty="0" err="1">
                <a:solidFill>
                  <a:srgbClr val="000000"/>
                </a:solidFill>
                <a:latin typeface="Times New Roman" panose="02020603050405020304" pitchFamily="18" charset="0"/>
                <a:ea typeface="Times New Roman" panose="02020603050405020304" pitchFamily="18" charset="0"/>
              </a:rPr>
              <a:t>lắp</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các</a:t>
            </a:r>
            <a:r>
              <a:rPr lang="en-US" sz="3400" dirty="0">
                <a:solidFill>
                  <a:srgbClr val="000000"/>
                </a:solidFill>
                <a:latin typeface="Times New Roman" panose="02020603050405020304" pitchFamily="18" charset="0"/>
                <a:ea typeface="Times New Roman" panose="02020603050405020304" pitchFamily="18" charset="0"/>
              </a:rPr>
              <a:t> nucleotide </a:t>
            </a:r>
            <a:r>
              <a:rPr lang="en-US" sz="3400" dirty="0" err="1">
                <a:solidFill>
                  <a:srgbClr val="000000"/>
                </a:solidFill>
                <a:latin typeface="Times New Roman" panose="02020603050405020304" pitchFamily="18" charset="0"/>
                <a:ea typeface="Times New Roman" panose="02020603050405020304" pitchFamily="18" charset="0"/>
              </a:rPr>
              <a:t>tự</a:t>
            </a:r>
            <a:r>
              <a:rPr lang="en-US" sz="3400" dirty="0">
                <a:solidFill>
                  <a:srgbClr val="000000"/>
                </a:solidFill>
                <a:latin typeface="Times New Roman" panose="02020603050405020304" pitchFamily="18" charset="0"/>
                <a:ea typeface="Times New Roman" panose="02020603050405020304" pitchFamily="18" charset="0"/>
              </a:rPr>
              <a:t> do </a:t>
            </a:r>
            <a:r>
              <a:rPr lang="en-US" sz="3400" dirty="0" err="1">
                <a:solidFill>
                  <a:srgbClr val="000000"/>
                </a:solidFill>
                <a:latin typeface="Times New Roman" panose="02020603050405020304" pitchFamily="18" charset="0"/>
                <a:ea typeface="Times New Roman" panose="02020603050405020304" pitchFamily="18" charset="0"/>
              </a:rPr>
              <a:t>thành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chuỗi</a:t>
            </a:r>
            <a:r>
              <a:rPr lang="en-US" sz="3400" dirty="0">
                <a:solidFill>
                  <a:srgbClr val="000000"/>
                </a:solidFill>
                <a:latin typeface="Times New Roman" panose="02020603050405020304" pitchFamily="18" charset="0"/>
                <a:ea typeface="Times New Roman" panose="02020603050405020304" pitchFamily="18" charset="0"/>
              </a:rPr>
              <a:t> polynucleotide </a:t>
            </a:r>
            <a:r>
              <a:rPr lang="en-US" sz="3400" dirty="0" err="1">
                <a:solidFill>
                  <a:srgbClr val="000000"/>
                </a:solidFill>
                <a:latin typeface="Times New Roman" panose="02020603050405020304" pitchFamily="18" charset="0"/>
                <a:ea typeface="Times New Roman" panose="02020603050405020304" pitchFamily="18" charset="0"/>
              </a:rPr>
              <a:t>chiều</a:t>
            </a:r>
            <a:r>
              <a:rPr lang="en-US" sz="3400" dirty="0">
                <a:solidFill>
                  <a:srgbClr val="000000"/>
                </a:solidFill>
                <a:latin typeface="Times New Roman" panose="02020603050405020304" pitchFamily="18" charset="0"/>
                <a:ea typeface="Times New Roman" panose="02020603050405020304" pitchFamily="18" charset="0"/>
              </a:rPr>
              <a:t> 5’→ 3’ </a:t>
            </a:r>
            <a:r>
              <a:rPr lang="en-US" sz="3400" dirty="0" err="1">
                <a:solidFill>
                  <a:srgbClr val="000000"/>
                </a:solidFill>
                <a:latin typeface="Times New Roman" panose="02020603050405020304" pitchFamily="18" charset="0"/>
                <a:ea typeface="Times New Roman" panose="02020603050405020304" pitchFamily="18" charset="0"/>
              </a:rPr>
              <a:t>theo</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nguyên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tắc</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bổ</a:t>
            </a:r>
            <a:r>
              <a:rPr lang="en-US" sz="3400" dirty="0">
                <a:solidFill>
                  <a:srgbClr val="000000"/>
                </a:solidFill>
                <a:latin typeface="Times New Roman" panose="02020603050405020304" pitchFamily="18" charset="0"/>
                <a:ea typeface="Times New Roman" panose="02020603050405020304" pitchFamily="18" charset="0"/>
              </a:rPr>
              <a:t> sung (A, U, G, C </a:t>
            </a:r>
            <a:r>
              <a:rPr lang="en-US" sz="3400" dirty="0" err="1">
                <a:solidFill>
                  <a:srgbClr val="000000"/>
                </a:solidFill>
                <a:latin typeface="Times New Roman" panose="02020603050405020304" pitchFamily="18" charset="0"/>
                <a:ea typeface="Times New Roman" panose="02020603050405020304" pitchFamily="18" charset="0"/>
              </a:rPr>
              <a:t>của</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môi</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trường</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lần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lượt</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kết</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với</a:t>
            </a:r>
            <a:r>
              <a:rPr lang="en-US" sz="3400" dirty="0">
                <a:solidFill>
                  <a:srgbClr val="000000"/>
                </a:solidFill>
                <a:latin typeface="Times New Roman" panose="02020603050405020304" pitchFamily="18" charset="0"/>
                <a:ea typeface="Times New Roman" panose="02020603050405020304" pitchFamily="18" charset="0"/>
              </a:rPr>
              <a:t> T, A, C, G </a:t>
            </a:r>
            <a:r>
              <a:rPr lang="en-US" sz="3400" dirty="0" err="1">
                <a:solidFill>
                  <a:srgbClr val="000000"/>
                </a:solidFill>
                <a:latin typeface="Times New Roman" panose="02020603050405020304" pitchFamily="18" charset="0"/>
                <a:ea typeface="Times New Roman" panose="02020603050405020304" pitchFamily="18" charset="0"/>
              </a:rPr>
              <a:t>của</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mạch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khuôn</a:t>
            </a:r>
            <a:r>
              <a:rPr lang="en-US" sz="3400" dirty="0">
                <a:solidFill>
                  <a:srgbClr val="000000"/>
                </a:solidFill>
                <a:latin typeface="Times New Roman" panose="02020603050405020304" pitchFamily="18" charset="0"/>
                <a:ea typeface="Times New Roman" panose="02020603050405020304" pitchFamily="18" charset="0"/>
              </a:rPr>
              <a:t>).</a:t>
            </a:r>
            <a:endParaRPr lang="en-US" sz="3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Kết</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thúc</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mã</a:t>
            </a:r>
            <a:r>
              <a:rPr lang="en-US" sz="3400" dirty="0">
                <a:solidFill>
                  <a:srgbClr val="000000"/>
                </a:solidFill>
                <a:latin typeface="Times New Roman" panose="02020603050405020304" pitchFamily="18" charset="0"/>
                <a:ea typeface="Times New Roman" panose="02020603050405020304" pitchFamily="18" charset="0"/>
              </a:rPr>
              <a:t>: Enzyme RNA polymerase di </a:t>
            </a:r>
            <a:r>
              <a:rPr lang="en-US" sz="3400" dirty="0" err="1">
                <a:solidFill>
                  <a:srgbClr val="000000"/>
                </a:solidFill>
                <a:latin typeface="Times New Roman" panose="02020603050405020304" pitchFamily="18" charset="0"/>
                <a:ea typeface="Times New Roman" panose="02020603050405020304" pitchFamily="18" charset="0"/>
              </a:rPr>
              <a:t>chuyển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đến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cuối</a:t>
            </a:r>
            <a:r>
              <a:rPr lang="en-US" sz="3400" dirty="0">
                <a:solidFill>
                  <a:srgbClr val="000000"/>
                </a:solidFill>
                <a:latin typeface="Times New Roman" panose="02020603050405020304" pitchFamily="18" charset="0"/>
                <a:ea typeface="Times New Roman" panose="02020603050405020304" pitchFamily="18" charset="0"/>
              </a:rPr>
              <a:t> gene, </a:t>
            </a:r>
            <a:r>
              <a:rPr lang="en-US" sz="3400" dirty="0" err="1">
                <a:solidFill>
                  <a:srgbClr val="000000"/>
                </a:solidFill>
                <a:latin typeface="Times New Roman" panose="02020603050405020304" pitchFamily="18" charset="0"/>
                <a:ea typeface="Times New Roman" panose="02020603050405020304" pitchFamily="18" charset="0"/>
              </a:rPr>
              <a:t>gặp</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tín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hiệu</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kết</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thúc</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mã</a:t>
            </a:r>
            <a:r>
              <a:rPr lang="en-US" sz="3400" dirty="0">
                <a:solidFill>
                  <a:srgbClr val="000000"/>
                </a:solidFill>
                <a:latin typeface="Times New Roman" panose="02020603050405020304" pitchFamily="18" charset="0"/>
                <a:ea typeface="Times New Roman" panose="02020603050405020304" pitchFamily="18" charset="0"/>
              </a:rPr>
              <a:t> ở </a:t>
            </a:r>
            <a:r>
              <a:rPr lang="en-US" sz="3400" dirty="0" err="1">
                <a:solidFill>
                  <a:srgbClr val="000000"/>
                </a:solidFill>
                <a:latin typeface="Times New Roman" panose="02020603050405020304" pitchFamily="18" charset="0"/>
                <a:ea typeface="Times New Roman" panose="02020603050405020304" pitchFamily="18" charset="0"/>
              </a:rPr>
              <a:t>đầu</a:t>
            </a:r>
            <a:r>
              <a:rPr lang="en-US" sz="3400" dirty="0">
                <a:solidFill>
                  <a:srgbClr val="000000"/>
                </a:solidFill>
                <a:latin typeface="Times New Roman" panose="02020603050405020304" pitchFamily="18" charset="0"/>
                <a:ea typeface="Times New Roman" panose="02020603050405020304" pitchFamily="18" charset="0"/>
              </a:rPr>
              <a:t> 5’ </a:t>
            </a:r>
            <a:r>
              <a:rPr lang="en-US" sz="3400" dirty="0" err="1">
                <a:solidFill>
                  <a:srgbClr val="000000"/>
                </a:solidFill>
                <a:latin typeface="Times New Roman" panose="02020603050405020304" pitchFamily="18" charset="0"/>
                <a:ea typeface="Times New Roman" panose="02020603050405020304" pitchFamily="18" charset="0"/>
              </a:rPr>
              <a:t>trên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mạch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khuôn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của</a:t>
            </a:r>
            <a:r>
              <a:rPr lang="en-US" sz="3400" dirty="0">
                <a:solidFill>
                  <a:srgbClr val="000000"/>
                </a:solidFill>
                <a:latin typeface="Times New Roman" panose="02020603050405020304" pitchFamily="18" charset="0"/>
                <a:ea typeface="Times New Roman" panose="02020603050405020304" pitchFamily="18" charset="0"/>
              </a:rPr>
              <a:t> gene, </a:t>
            </a:r>
            <a:r>
              <a:rPr lang="en-US" sz="3400" dirty="0" err="1">
                <a:solidFill>
                  <a:srgbClr val="000000"/>
                </a:solidFill>
                <a:latin typeface="Times New Roman" panose="02020603050405020304" pitchFamily="18" charset="0"/>
                <a:ea typeface="Times New Roman" panose="02020603050405020304" pitchFamily="18" charset="0"/>
              </a:rPr>
              <a:t>quá</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trình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phiên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mã</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dừng</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lại</a:t>
            </a:r>
            <a:r>
              <a:rPr lang="en-US" sz="3400" dirty="0">
                <a:solidFill>
                  <a:srgbClr val="000000"/>
                </a:solidFill>
                <a:latin typeface="Times New Roman" panose="02020603050405020304" pitchFamily="18" charset="0"/>
                <a:ea typeface="Times New Roman" panose="02020603050405020304" pitchFamily="18" charset="0"/>
              </a:rPr>
              <a:t>; enzyme RNA polymerase </a:t>
            </a:r>
            <a:r>
              <a:rPr lang="en-US" sz="3400" dirty="0" err="1">
                <a:solidFill>
                  <a:srgbClr val="000000"/>
                </a:solidFill>
                <a:latin typeface="Times New Roman" panose="02020603050405020304" pitchFamily="18" charset="0"/>
                <a:ea typeface="Times New Roman" panose="02020603050405020304" pitchFamily="18" charset="0"/>
              </a:rPr>
              <a:t>và</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phân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tử</a:t>
            </a:r>
            <a:r>
              <a:rPr lang="en-US" sz="3400" dirty="0">
                <a:solidFill>
                  <a:srgbClr val="000000"/>
                </a:solidFill>
                <a:latin typeface="Times New Roman" panose="02020603050405020304" pitchFamily="18" charset="0"/>
                <a:ea typeface="Times New Roman" panose="02020603050405020304" pitchFamily="18" charset="0"/>
              </a:rPr>
              <a:t> mRNA </a:t>
            </a:r>
            <a:r>
              <a:rPr lang="en-US" sz="3400" dirty="0" err="1">
                <a:solidFill>
                  <a:srgbClr val="000000"/>
                </a:solidFill>
                <a:latin typeface="Times New Roman" panose="02020603050405020304" pitchFamily="18" charset="0"/>
                <a:ea typeface="Times New Roman" panose="02020603050405020304" pitchFamily="18" charset="0"/>
              </a:rPr>
              <a:t>đã</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hoàn</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thành</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rời</a:t>
            </a:r>
            <a:r>
              <a:rPr lang="en-US" sz="3400" dirty="0">
                <a:solidFill>
                  <a:srgbClr val="000000"/>
                </a:solidFill>
                <a:latin typeface="Times New Roman" panose="02020603050405020304" pitchFamily="18" charset="0"/>
                <a:ea typeface="Times New Roman" panose="02020603050405020304" pitchFamily="18" charset="0"/>
              </a:rPr>
              <a:t> </a:t>
            </a:r>
            <a:r>
              <a:rPr lang="en-US" sz="3400" dirty="0" err="1">
                <a:solidFill>
                  <a:srgbClr val="000000"/>
                </a:solidFill>
                <a:latin typeface="Times New Roman" panose="02020603050405020304" pitchFamily="18" charset="0"/>
                <a:ea typeface="Times New Roman" panose="02020603050405020304" pitchFamily="18" charset="0"/>
              </a:rPr>
              <a:t>khỏi</a:t>
            </a:r>
            <a:r>
              <a:rPr lang="en-US" sz="3400" dirty="0">
                <a:solidFill>
                  <a:srgbClr val="000000"/>
                </a:solidFill>
                <a:latin typeface="Times New Roman" panose="02020603050405020304" pitchFamily="18" charset="0"/>
                <a:ea typeface="Times New Roman" panose="02020603050405020304" pitchFamily="18" charset="0"/>
              </a:rPr>
              <a:t> DNA</a:t>
            </a:r>
            <a:endParaRPr lang="en-US" sz="3400" dirty="0">
              <a:latin typeface="Times New Roman" panose="02020603050405020304" pitchFamily="18" charset="0"/>
              <a:ea typeface="Times New Roman" panose="02020603050405020304" pitchFamily="18" charset="0"/>
            </a:endParaRPr>
          </a:p>
          <a:p>
            <a:pPr algn="just">
              <a:lnSpc>
                <a:spcPct val="120000"/>
              </a:lnSpc>
              <a:spcAft>
                <a:spcPts val="800"/>
              </a:spcAft>
            </a:pP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sang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Do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sang mRNA.</a:t>
            </a:r>
            <a:endParaRPr lang="en-US" sz="3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874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0" y="190500"/>
            <a:ext cx="11734800" cy="5143500"/>
          </a:xfrm>
          <a:prstGeom prst="rect">
            <a:avLst/>
          </a:prstGeom>
        </p:spPr>
      </p:pic>
      <p:sp>
        <p:nvSpPr>
          <p:cNvPr id="3" name="Rectangle 2"/>
          <p:cNvSpPr/>
          <p:nvPr/>
        </p:nvSpPr>
        <p:spPr>
          <a:xfrm>
            <a:off x="11700164" y="214745"/>
            <a:ext cx="6248400" cy="1421928"/>
          </a:xfrm>
          <a:prstGeom prst="rect">
            <a:avLst/>
          </a:prstGeom>
        </p:spPr>
        <p:txBody>
          <a:bodyPr wrap="square">
            <a:spAutoFit/>
          </a:bodyPr>
          <a:lstStyle/>
          <a:p>
            <a:pPr>
              <a:lnSpc>
                <a:spcPct val="120000"/>
              </a:lnSpc>
              <a:spcAft>
                <a:spcPts val="0"/>
              </a:spcAft>
            </a:pP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Nghiên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cứu</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1.9 –&gt;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671946" y="5600700"/>
            <a:ext cx="17145000" cy="3945696"/>
          </a:xfrm>
          <a:prstGeom prst="rect">
            <a:avLst/>
          </a:prstGeom>
        </p:spPr>
        <p:txBody>
          <a:bodyPr wrap="square">
            <a:spAutoFit/>
          </a:bodyPr>
          <a:lstStyle/>
          <a:p>
            <a:pPr algn="just">
              <a:lnSpc>
                <a:spcPct val="120000"/>
              </a:lnSpc>
              <a:spcAft>
                <a:spcPts val="8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khuôn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virus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lõi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RNA (virus HIV)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xâm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lõi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virus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enzyme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Enzyme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cụ</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dòng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kĩ</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thuật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virus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chèn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chủ</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9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5516" y="20782"/>
            <a:ext cx="5351721" cy="584775"/>
          </a:xfrm>
          <a:prstGeom prst="rect">
            <a:avLst/>
          </a:prstGeom>
          <a:noFill/>
        </p:spPr>
        <p:txBody>
          <a:bodyPr wrap="none" lIns="91440" tIns="45720" rIns="91440" bIns="45720">
            <a:spAutoFit/>
          </a:bodyPr>
          <a:lstStyle/>
          <a:p>
            <a:pPr algn="ctr"/>
            <a:r>
              <a:rPr lang="en-US" sz="32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II. MÃ DI TRUYỀN VÀ DỊCH MÃ</a:t>
            </a:r>
            <a:endParaRPr lang="en-US" sz="3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Rectangle 2"/>
          <p:cNvSpPr/>
          <p:nvPr/>
        </p:nvSpPr>
        <p:spPr>
          <a:xfrm>
            <a:off x="90794" y="605557"/>
            <a:ext cx="13763127" cy="564257"/>
          </a:xfrm>
          <a:prstGeom prst="rect">
            <a:avLst/>
          </a:prstGeom>
        </p:spPr>
        <p:txBody>
          <a:bodyPr wrap="none">
            <a:spAutoFit/>
          </a:bodyPr>
          <a:lstStyle/>
          <a:p>
            <a:pPr>
              <a:lnSpc>
                <a:spcPct val="120000"/>
              </a:lnSpc>
              <a:spcAft>
                <a:spcPts val="0"/>
              </a:spcAft>
            </a:pP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1.1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SGK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10,11</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172176" y="1409700"/>
            <a:ext cx="17678400" cy="8031238"/>
          </a:xfrm>
          <a:prstGeom prst="rect">
            <a:avLst/>
          </a:prstGeom>
        </p:spPr>
        <p:txBody>
          <a:bodyPr wrap="square">
            <a:spAutoFit/>
          </a:bodyPr>
          <a:lstStyle/>
          <a:p>
            <a:pPr algn="just">
              <a:lnSpc>
                <a:spcPct val="120000"/>
              </a:lnSpc>
              <a:spcAft>
                <a:spcPts val="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trắc</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lựa</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lời</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hỏi</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1</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di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Tất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di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smtClean="0">
                <a:solidFill>
                  <a:srgbClr val="000000"/>
                </a:solidFill>
                <a:latin typeface="Times New Roman" panose="02020603050405020304" pitchFamily="18" charset="0"/>
                <a:ea typeface="Times New Roman" panose="02020603050405020304" pitchFamily="18" charset="0"/>
              </a:rPr>
              <a:t>.                       B.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AUG,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UAA, UAG, UGA.</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xác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amino </a:t>
            </a:r>
            <a:r>
              <a:rPr lang="en-US" sz="2400" dirty="0" smtClean="0">
                <a:solidFill>
                  <a:srgbClr val="000000"/>
                </a:solidFill>
                <a:latin typeface="Times New Roman" panose="02020603050405020304" pitchFamily="18" charset="0"/>
                <a:ea typeface="Times New Roman" panose="02020603050405020304" pitchFamily="18" charset="0"/>
              </a:rPr>
              <a:t>acid                                     D</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amino acid </a:t>
            </a:r>
            <a:r>
              <a:rPr lang="en-US" sz="2400" dirty="0" smtClean="0">
                <a:solidFill>
                  <a:srgbClr val="000000"/>
                </a:solidFill>
                <a:latin typeface="Times New Roman" panose="02020603050405020304" pitchFamily="18" charset="0"/>
                <a:ea typeface="Times New Roman" panose="02020603050405020304" pitchFamily="18" charset="0"/>
              </a:rPr>
              <a:t>.              </a:t>
            </a:r>
          </a:p>
          <a:p>
            <a:pPr algn="just">
              <a:lnSpc>
                <a:spcPct val="120000"/>
              </a:lnSpc>
              <a:spcAft>
                <a:spcPts val="0"/>
              </a:spcAft>
            </a:pPr>
            <a:r>
              <a:rPr lang="en-US" sz="2400" b="1" dirty="0" err="1" smtClean="0">
                <a:solidFill>
                  <a:srgbClr val="000000"/>
                </a:solidFill>
                <a:latin typeface="Times New Roman" panose="02020603050405020304" pitchFamily="18" charset="0"/>
                <a:ea typeface="Times New Roman" panose="02020603050405020304" pitchFamily="18" charset="0"/>
              </a:rPr>
              <a:t>Câu</a:t>
            </a:r>
            <a:r>
              <a:rPr lang="en-US" sz="2400" b="1" dirty="0" smtClean="0">
                <a:solidFill>
                  <a:srgbClr val="000000"/>
                </a:solidFill>
                <a:latin typeface="Times New Roman" panose="02020603050405020304" pitchFamily="18" charset="0"/>
                <a:ea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rPr>
              <a:t>2</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di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tượng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amino acid.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di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đây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 5’AUG3’, 5’UGG3’  </a:t>
            </a:r>
            <a:r>
              <a:rPr lang="en-US" sz="2400" dirty="0" smtClean="0">
                <a:solidFill>
                  <a:srgbClr val="000000"/>
                </a:solidFill>
                <a:latin typeface="Times New Roman" panose="02020603050405020304" pitchFamily="18" charset="0"/>
                <a:ea typeface="Times New Roman" panose="02020603050405020304" pitchFamily="18" charset="0"/>
              </a:rPr>
              <a:t>                        B</a:t>
            </a:r>
            <a:r>
              <a:rPr lang="en-US" sz="2400" dirty="0">
                <a:solidFill>
                  <a:srgbClr val="000000"/>
                </a:solidFill>
                <a:latin typeface="Times New Roman" panose="02020603050405020304" pitchFamily="18" charset="0"/>
                <a:ea typeface="Times New Roman" panose="02020603050405020304" pitchFamily="18" charset="0"/>
              </a:rPr>
              <a:t>. 5’XAG3’, 5’AUG3’  </a:t>
            </a:r>
            <a:r>
              <a:rPr lang="en-US" sz="2400" dirty="0" smtClean="0">
                <a:solidFill>
                  <a:srgbClr val="000000"/>
                </a:solidFill>
                <a:latin typeface="Times New Roman" panose="02020603050405020304" pitchFamily="18" charset="0"/>
                <a:ea typeface="Times New Roman" panose="02020603050405020304" pitchFamily="18" charset="0"/>
              </a:rPr>
              <a:t>                               C</a:t>
            </a:r>
            <a:r>
              <a:rPr lang="en-US" sz="2400" dirty="0">
                <a:solidFill>
                  <a:srgbClr val="000000"/>
                </a:solidFill>
                <a:latin typeface="Times New Roman" panose="02020603050405020304" pitchFamily="18" charset="0"/>
                <a:ea typeface="Times New Roman" panose="02020603050405020304" pitchFamily="18" charset="0"/>
              </a:rPr>
              <a:t>. 5’UUU3’, 5’AUG3’    </a:t>
            </a:r>
            <a:r>
              <a:rPr lang="en-US" sz="2400" dirty="0" smtClean="0">
                <a:solidFill>
                  <a:srgbClr val="000000"/>
                </a:solidFill>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 5’UXG3’. 5’AGX3’</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AUG-Met,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mở</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UGG- </a:t>
            </a:r>
            <a:r>
              <a:rPr lang="en-US" sz="2400" dirty="0" err="1">
                <a:solidFill>
                  <a:srgbClr val="000000"/>
                </a:solidFill>
                <a:latin typeface="Times New Roman" panose="02020603050405020304" pitchFamily="18" charset="0"/>
                <a:ea typeface="Times New Roman" panose="02020603050405020304" pitchFamily="18" charset="0"/>
              </a:rPr>
              <a:t>Triptophan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2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thoái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Tức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1 amino acid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amino acid </a:t>
            </a:r>
            <a:r>
              <a:rPr lang="en-US" sz="2400" dirty="0" err="1">
                <a:solidFill>
                  <a:srgbClr val="000000"/>
                </a:solidFill>
                <a:latin typeface="Times New Roman" panose="02020603050405020304" pitchFamily="18" charset="0"/>
                <a:ea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bởi</a:t>
            </a:r>
            <a:r>
              <a:rPr lang="en-US" sz="2400" dirty="0">
                <a:solidFill>
                  <a:srgbClr val="000000"/>
                </a:solidFill>
                <a:latin typeface="Times New Roman" panose="02020603050405020304" pitchFamily="18" charset="0"/>
                <a:ea typeface="Times New Roman" panose="02020603050405020304" pitchFamily="18" charset="0"/>
              </a:rPr>
              <a:t> 1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3</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đặc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di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thể</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như</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nào</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 </a:t>
            </a:r>
            <a:r>
              <a:rPr lang="en-US" sz="2400" dirty="0" err="1">
                <a:solidFill>
                  <a:srgbClr val="000000"/>
                </a:solidFill>
                <a:latin typeface="Times New Roman" panose="02020603050405020304" pitchFamily="18" charset="0"/>
                <a:ea typeface="Times New Roman" panose="02020603050405020304" pitchFamily="18" charset="0"/>
              </a:rPr>
              <a:t>Mọi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loài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vật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chung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di </a:t>
            </a:r>
            <a:r>
              <a:rPr lang="en-US" sz="2400" dirty="0" err="1" smtClean="0">
                <a:solidFill>
                  <a:srgbClr val="000000"/>
                </a:solidFill>
                <a:latin typeface="Times New Roman" panose="02020603050405020304" pitchFamily="18" charset="0"/>
                <a:ea typeface="Times New Roman" panose="02020603050405020304" pitchFamily="18" charset="0"/>
              </a:rPr>
              <a:t>truyền</a:t>
            </a:r>
            <a:r>
              <a:rPr lang="en-US" sz="2400" dirty="0" smtClean="0">
                <a:solidFill>
                  <a:srgbClr val="000000"/>
                </a:solidFill>
                <a:latin typeface="Times New Roman" panose="02020603050405020304" pitchFamily="18" charset="0"/>
                <a:ea typeface="Times New Roman" panose="02020603050405020304" pitchFamily="18" charset="0"/>
              </a:rPr>
              <a:t>                             B</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amino acid </a:t>
            </a:r>
            <a:r>
              <a:rPr lang="en-US" sz="2400" dirty="0" err="1">
                <a:solidFill>
                  <a:srgbClr val="000000"/>
                </a:solidFill>
                <a:latin typeface="Times New Roman" panose="02020603050405020304" pitchFamily="18" charset="0"/>
                <a:ea typeface="Times New Roman" panose="02020603050405020304" pitchFamily="18" charset="0"/>
              </a:rPr>
              <a:t>thường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bởi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C.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amino </a:t>
            </a:r>
            <a:r>
              <a:rPr lang="en-US" sz="2400" dirty="0" smtClean="0">
                <a:solidFill>
                  <a:srgbClr val="000000"/>
                </a:solidFill>
                <a:latin typeface="Times New Roman" panose="02020603050405020304" pitchFamily="18" charset="0"/>
                <a:ea typeface="Times New Roman" panose="02020603050405020304" pitchFamily="18" charset="0"/>
              </a:rPr>
              <a:t>acid                                     D</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di </a:t>
            </a:r>
            <a:r>
              <a:rPr lang="en-US" sz="2400" dirty="0" err="1">
                <a:solidFill>
                  <a:srgbClr val="000000"/>
                </a:solidFill>
                <a:latin typeface="Times New Roman" panose="02020603050405020304" pitchFamily="18" charset="0"/>
                <a:ea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dọc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theo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cụm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gối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4</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mARN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vai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trò</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quy</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quá</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 3’UAG5’ ; 3’UAA5’ ; 3’UGA5’                   </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B. 3’GAU5’ ; 3’AAU5’ ; 3’AGU5’</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C. 3’UAG5’ ; 3’UAA5’ ; 3’AGU5’                    </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D. 3’GAU5’; 3’AAU5’ ; 3’AUG5’</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5</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rPr>
              <a:t> 3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nicleotit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tạo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nhiều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nhất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loại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nhau</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rPr>
              <a:t>A. 27              B. 48                 C. 16                   D. 9</a:t>
            </a:r>
            <a:endParaRPr lang="en-US" sz="2400" dirty="0">
              <a:latin typeface="Times New Roman" panose="02020603050405020304" pitchFamily="18" charset="0"/>
              <a:ea typeface="Times New Roman" panose="02020603050405020304" pitchFamily="18" charset="0"/>
            </a:endParaRPr>
          </a:p>
          <a:p>
            <a:pPr algn="just">
              <a:lnSpc>
                <a:spcPct val="120000"/>
              </a:lnSpc>
              <a:spcAft>
                <a:spcPts val="0"/>
              </a:spcAft>
            </a:pP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9234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42900"/>
            <a:ext cx="17068800" cy="6701643"/>
          </a:xfrm>
          <a:prstGeom prst="rect">
            <a:avLst/>
          </a:prstGeom>
        </p:spPr>
        <p:txBody>
          <a:bodyPr wrap="square">
            <a:spAutoFit/>
          </a:bodyPr>
          <a:lstStyle/>
          <a:p>
            <a:pPr algn="just">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fr-FR"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fr-FR"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b), c), d)</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fr-FR"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cứu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rút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Mã</a:t>
            </a:r>
            <a:r>
              <a:rPr lang="en-US" sz="2400" dirty="0">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bộ</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ba</a:t>
            </a:r>
            <a:r>
              <a:rPr lang="en-US" sz="2400" dirty="0">
                <a:latin typeface="Times New Roman" panose="02020603050405020304" pitchFamily="18" charset="0"/>
                <a:ea typeface="Calibri" panose="020F0502020204030204" pitchFamily="34" charset="0"/>
                <a:cs typeface="Times New Roman" panose="02020603050405020304" pitchFamily="18" charset="0"/>
              </a:rPr>
              <a:t> nucleotide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liến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mã</a:t>
            </a:r>
            <a:r>
              <a:rPr lang="en-US" sz="2400" dirty="0">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amino </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acid</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nucleotide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gốc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(codon);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tRNA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(anticodon).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nucleotide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r>
              <a:rPr lang="en-US"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64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64 codon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Ba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UAA, UAG, UGA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AUG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methionine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formylmethionine</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vừa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bắt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di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truyền</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Hãy</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biết</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điểm</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đó</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đúng</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hay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sai</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nucleotide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trừ</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truyển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trừ</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AUG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UGG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22564" y="7353300"/>
            <a:ext cx="17449800" cy="1383264"/>
          </a:xfrm>
          <a:prstGeom prst="rect">
            <a:avLst/>
          </a:prstGeom>
        </p:spPr>
        <p:txBody>
          <a:bodyPr wrap="square">
            <a:spAutoFit/>
          </a:bodyPr>
          <a:lstStyle/>
          <a:p>
            <a:pPr>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Phần</a:t>
            </a:r>
            <a:r>
              <a:rPr lang="en-US" sz="2400" b="1" dirty="0">
                <a:solidFill>
                  <a:srgbClr val="000000"/>
                </a:solidFill>
                <a:latin typeface="Times New Roman" panose="02020603050405020304" pitchFamily="18" charset="0"/>
                <a:ea typeface="Times New Roman" panose="02020603050405020304" pitchFamily="18" charset="0"/>
              </a:rPr>
              <a:t> 3.</a:t>
            </a:r>
            <a:r>
              <a:rPr lang="en-US" sz="2400" b="1" dirty="0">
                <a:latin typeface="Times New Roman" panose="02020603050405020304" pitchFamily="18" charset="0"/>
                <a:ea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rPr>
              <a:t>Câu</a:t>
            </a:r>
            <a:r>
              <a:rPr lang="fr-FR" sz="2400" b="1" dirty="0">
                <a:latin typeface="Times New Roman" panose="02020603050405020304" pitchFamily="18" charset="0"/>
                <a:ea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rPr>
              <a:t>trắc</a:t>
            </a:r>
            <a:r>
              <a:rPr lang="fr-FR" sz="2400" b="1" dirty="0">
                <a:latin typeface="Times New Roman" panose="02020603050405020304" pitchFamily="18" charset="0"/>
                <a:ea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rPr>
              <a:t>nghiệm</a:t>
            </a:r>
            <a:r>
              <a:rPr lang="fr-FR" sz="2400" b="1" dirty="0">
                <a:latin typeface="Times New Roman" panose="02020603050405020304" pitchFamily="18" charset="0"/>
                <a:ea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rPr>
              <a:t>trả</a:t>
            </a:r>
            <a:r>
              <a:rPr lang="fr-FR" sz="2400" b="1" dirty="0">
                <a:latin typeface="Times New Roman" panose="02020603050405020304" pitchFamily="18" charset="0"/>
                <a:ea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rPr>
              <a:t>lời</a:t>
            </a:r>
            <a:r>
              <a:rPr lang="fr-FR" sz="2400" b="1" dirty="0">
                <a:latin typeface="Times New Roman" panose="02020603050405020304" pitchFamily="18" charset="0"/>
                <a:ea typeface="Times New Roman" panose="02020603050405020304" pitchFamily="18" charset="0"/>
              </a:rPr>
              <a:t> </a:t>
            </a:r>
            <a:r>
              <a:rPr lang="fr-FR" sz="2400" b="1" dirty="0" err="1">
                <a:latin typeface="Times New Roman" panose="02020603050405020304" pitchFamily="18" charset="0"/>
                <a:ea typeface="Times New Roman" panose="02020603050405020304" pitchFamily="18" charset="0"/>
              </a:rPr>
              <a:t>ngắn</a:t>
            </a:r>
            <a:endParaRPr lang="en-US" sz="2400" dirty="0">
              <a:latin typeface="Times New Roman" panose="02020603050405020304" pitchFamily="18" charset="0"/>
              <a:ea typeface="Times New Roman" panose="02020603050405020304" pitchFamily="18" charset="0"/>
            </a:endParaRPr>
          </a:p>
          <a:p>
            <a:pPr>
              <a:lnSpc>
                <a:spcPct val="120000"/>
              </a:lnSpc>
              <a:spcAft>
                <a:spcPts val="0"/>
              </a:spcAft>
            </a:pP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1. </a:t>
            </a:r>
            <a:r>
              <a:rPr lang="en-US" sz="2400" dirty="0">
                <a:solidFill>
                  <a:srgbClr val="000000"/>
                </a:solidFill>
                <a:latin typeface="Times New Roman" panose="02020603050405020304" pitchFamily="18" charset="0"/>
                <a:ea typeface="Times New Roman" panose="02020603050405020304" pitchFamily="18" charset="0"/>
              </a:rPr>
              <a:t>Cho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AUG, UGG, UAA, UAG, UGA.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cho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biết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tín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hiệu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kết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thúc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dịch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rPr>
              <a:t>?</a:t>
            </a:r>
            <a:r>
              <a:rPr lang="en-US" sz="2400" b="1"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nSpc>
                <a:spcPct val="120000"/>
              </a:lnSpc>
              <a:spcAft>
                <a:spcPts val="0"/>
              </a:spcAft>
            </a:pPr>
            <a:r>
              <a:rPr lang="en-US" sz="2400" dirty="0">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rPr>
              <a:t> 2. </a:t>
            </a:r>
            <a:r>
              <a:rPr lang="en-US" sz="2400" dirty="0">
                <a:solidFill>
                  <a:srgbClr val="000000"/>
                </a:solidFill>
                <a:latin typeface="Times New Roman" panose="02020603050405020304" pitchFamily="18" charset="0"/>
                <a:ea typeface="Times New Roman" panose="02020603050405020304" pitchFamily="18" charset="0"/>
              </a:rPr>
              <a:t>Cho </a:t>
            </a:r>
            <a:r>
              <a:rPr lang="en-US" sz="2400" dirty="0" err="1">
                <a:solidFill>
                  <a:srgbClr val="000000"/>
                </a:solidFill>
                <a:latin typeface="Times New Roman" panose="02020603050405020304" pitchFamily="18" charset="0"/>
                <a:ea typeface="Times New Roman" panose="02020603050405020304" pitchFamily="18" charset="0"/>
              </a:rPr>
              <a:t>các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sau</a:t>
            </a:r>
            <a:r>
              <a:rPr lang="en-US" sz="2400" dirty="0">
                <a:solidFill>
                  <a:srgbClr val="000000"/>
                </a:solidFill>
                <a:latin typeface="Times New Roman" panose="02020603050405020304" pitchFamily="18" charset="0"/>
                <a:ea typeface="Times New Roman" panose="02020603050405020304" pitchFamily="18" charset="0"/>
              </a:rPr>
              <a:t>: AUG, UGG, UAA, UAG, UGA. </a:t>
            </a:r>
            <a:r>
              <a:rPr lang="en-US" sz="2400" dirty="0" err="1">
                <a:solidFill>
                  <a:srgbClr val="000000"/>
                </a:solidFill>
                <a:latin typeface="Times New Roman" panose="02020603050405020304" pitchFamily="18" charset="0"/>
                <a:ea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nhiêu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bộ</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ba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Arial" panose="020B0604020202020204" pitchFamily="34" charset="0"/>
              </a:rPr>
              <a:t>tín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hiệu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khởi</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đầu</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dịch</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mã</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trên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phân</a:t>
            </a:r>
            <a:r>
              <a:rPr lang="en-US" sz="2400" dirty="0">
                <a:solidFill>
                  <a:srgbClr val="000000"/>
                </a:solidFill>
                <a:latin typeface="Times New Roman" panose="02020603050405020304" pitchFamily="18" charset="0"/>
                <a:ea typeface="Arial" panose="020B0604020202020204" pitchFamily="34" charset="0"/>
              </a:rPr>
              <a:t> </a:t>
            </a:r>
            <a:r>
              <a:rPr lang="en-US" sz="2400" dirty="0" err="1">
                <a:solidFill>
                  <a:srgbClr val="000000"/>
                </a:solidFill>
                <a:latin typeface="Times New Roman" panose="02020603050405020304" pitchFamily="18" charset="0"/>
                <a:ea typeface="Arial" panose="020B0604020202020204" pitchFamily="34" charset="0"/>
              </a:rPr>
              <a:t>tử</a:t>
            </a:r>
            <a:r>
              <a:rPr lang="en-US" sz="2400" dirty="0">
                <a:solidFill>
                  <a:srgbClr val="000000"/>
                </a:solidFill>
                <a:latin typeface="Times New Roman" panose="02020603050405020304" pitchFamily="18" charset="0"/>
                <a:ea typeface="Arial" panose="020B0604020202020204" pitchFamily="34" charset="0"/>
              </a:rPr>
              <a:t> mRNA.</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863947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90500"/>
            <a:ext cx="17145000" cy="10323275"/>
          </a:xfrm>
          <a:prstGeom prst="rect">
            <a:avLst/>
          </a:prstGeom>
        </p:spPr>
        <p:txBody>
          <a:bodyPr wrap="square">
            <a:spAutoFit/>
          </a:bodyPr>
          <a:lstStyle/>
          <a:p>
            <a:pPr algn="just">
              <a:lnSpc>
                <a:spcPct val="130000"/>
              </a:lnSpc>
              <a:spcAft>
                <a:spcPts val="0"/>
              </a:spcAft>
              <a:tabLst>
                <a:tab pos="240665" algn="l"/>
              </a:tabLst>
            </a:pPr>
            <a:r>
              <a:rPr lang="en-US" sz="25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III. </a:t>
            </a:r>
            <a:r>
              <a:rPr lang="vi-VN" sz="25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MÃ DI TRUYỀN VÀ DỊCH MÃ</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240665" algn="l"/>
              </a:tabLst>
            </a:pPr>
            <a:r>
              <a:rPr lang="en-US" sz="25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 </a:t>
            </a:r>
            <a:r>
              <a:rPr lang="en-US" sz="25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Mã</a:t>
            </a:r>
            <a:r>
              <a:rPr lang="en-US" sz="25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di </a:t>
            </a:r>
            <a:r>
              <a:rPr lang="en-US" sz="25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truyền</a:t>
            </a:r>
            <a:r>
              <a:rPr lang="en-US" sz="25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nucleotide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nucleotide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(codon).</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64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61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mở</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AUG </a:t>
            </a:r>
            <a:r>
              <a:rPr lang="en-US" sz="25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chức</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năng</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mã</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hoá</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cho</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amino acid ở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nhân</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thực</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methionine, ở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sinh</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vật</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nhân</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sơ</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formylmethionine</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vừa</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là</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tín</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hiệu</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khởi</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đẩu</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dịch</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mã</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trên</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phân</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tử</a:t>
            </a:r>
            <a:r>
              <a:rPr lang="en-US" sz="25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mRNA)</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UAA, UAG, UGA</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25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5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Mã di truyền là mã bộ ba, ba nucleotide liền kề quy định một amino acid. </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Ví dụ: AGU là một trong số bộ ba quy định amino acid serine (Ser).</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Mã di truyền được đọc theo từng bộ ba một, bắt đầu từ bộ ba khởi đầu và không chồng gối lên nhau</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Ví dụ: 5'AUGGUUGCC3'được đọc theo chiều từ 5'—» 3', lần lượt theo từng bộ ba: AUG-GUU-GCC.</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Mã di truyền có tính thoái hoá, nhiều bộ ba có thể quy định một amino acid. </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Ví dụ: alanine (Ala) và nhiều amio acid khác có tới 4 bộ ba khác nhau quy định.</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Mã di truyền có tính đặc hiệu, có nghĩa là mỗi bộ ba chỉ mã hoá cho một amino acid. </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535940" algn="l"/>
              </a:tabLst>
            </a:pP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Ví dụ: UAU chỉ mã hoá cho tyrosine.</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240665" algn="l"/>
              </a:tabLst>
            </a:pPr>
            <a:r>
              <a:rPr lang="en-US" sz="2500" dirty="0"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sz="2500" dirty="0"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Mã </a:t>
            </a: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di truyền về cơ bản dùng chung cho mọi sinh vật trên Trái Đất, trừ một số ngoại lệ nên còn được gọi là mã vạn năng</a:t>
            </a: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tính</a:t>
            </a: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phổ</a:t>
            </a: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5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biến</a:t>
            </a:r>
            <a:r>
              <a:rPr lang="en-US"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0"/>
              </a:spcAft>
              <a:tabLst>
                <a:tab pos="240665" algn="l"/>
              </a:tabLst>
            </a:pPr>
            <a:r>
              <a:rPr lang="vi-VN" sz="25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Ví dụ: Trong DNA ti thể của người, UGA mã hoá cho Trp, AUA mã hoá cho Met, AGA và AGG là các bộ ba kết thúc.</a:t>
            </a:r>
            <a:endParaRPr lang="en-US" sz="25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795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additive="base">
                                        <p:cTn id="3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0" end="10"/>
                                            </p:txEl>
                                          </p:spTgt>
                                        </p:tgtEl>
                                        <p:attrNameLst>
                                          <p:attrName>style.visibility</p:attrName>
                                        </p:attrNameLst>
                                      </p:cBhvr>
                                      <p:to>
                                        <p:strVal val="visible"/>
                                      </p:to>
                                    </p:set>
                                    <p:anim calcmode="lin" valueType="num">
                                      <p:cBhvr additive="base">
                                        <p:cTn id="5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1" end="11"/>
                                            </p:txEl>
                                          </p:spTgt>
                                        </p:tgtEl>
                                        <p:attrNameLst>
                                          <p:attrName>style.visibility</p:attrName>
                                        </p:attrNameLst>
                                      </p:cBhvr>
                                      <p:to>
                                        <p:strVal val="visible"/>
                                      </p:to>
                                    </p:set>
                                    <p:anim calcmode="lin" valueType="num">
                                      <p:cBhvr additive="base">
                                        <p:cTn id="5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
                                            <p:txEl>
                                              <p:pRg st="12" end="12"/>
                                            </p:txEl>
                                          </p:spTgt>
                                        </p:tgtEl>
                                        <p:attrNameLst>
                                          <p:attrName>style.visibility</p:attrName>
                                        </p:attrNameLst>
                                      </p:cBhvr>
                                      <p:to>
                                        <p:strVal val="visible"/>
                                      </p:to>
                                    </p:set>
                                    <p:anim calcmode="lin" valueType="num">
                                      <p:cBhvr additive="base">
                                        <p:cTn id="6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
                                            <p:txEl>
                                              <p:pRg st="13" end="13"/>
                                            </p:txEl>
                                          </p:spTgt>
                                        </p:tgtEl>
                                        <p:attrNameLst>
                                          <p:attrName>style.visibility</p:attrName>
                                        </p:attrNameLst>
                                      </p:cBhvr>
                                      <p:to>
                                        <p:strVal val="visible"/>
                                      </p:to>
                                    </p:set>
                                    <p:anim calcmode="lin" valueType="num">
                                      <p:cBhvr additive="base">
                                        <p:cTn id="6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
                                            <p:txEl>
                                              <p:pRg st="14" end="14"/>
                                            </p:txEl>
                                          </p:spTgt>
                                        </p:tgtEl>
                                        <p:attrNameLst>
                                          <p:attrName>style.visibility</p:attrName>
                                        </p:attrNameLst>
                                      </p:cBhvr>
                                      <p:to>
                                        <p:strVal val="visible"/>
                                      </p:to>
                                    </p:set>
                                    <p:anim calcmode="lin" valueType="num">
                                      <p:cBhvr additive="base">
                                        <p:cTn id="75"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
                                            <p:txEl>
                                              <p:pRg st="15" end="15"/>
                                            </p:txEl>
                                          </p:spTgt>
                                        </p:tgtEl>
                                        <p:attrNameLst>
                                          <p:attrName>style.visibility</p:attrName>
                                        </p:attrNameLst>
                                      </p:cBhvr>
                                      <p:to>
                                        <p:strVal val="visible"/>
                                      </p:to>
                                    </p:set>
                                    <p:anim calcmode="lin" valueType="num">
                                      <p:cBhvr additive="base">
                                        <p:cTn id="79"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xEl>
                                              <p:pRg st="16" end="16"/>
                                            </p:txEl>
                                          </p:spTgt>
                                        </p:tgtEl>
                                        <p:attrNameLst>
                                          <p:attrName>style.visibility</p:attrName>
                                        </p:attrNameLst>
                                      </p:cBhvr>
                                      <p:to>
                                        <p:strVal val="visible"/>
                                      </p:to>
                                    </p:set>
                                    <p:anim calcmode="lin" valueType="num">
                                      <p:cBhvr additive="base">
                                        <p:cTn id="85"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
                                            <p:txEl>
                                              <p:pRg st="16" end="16"/>
                                            </p:txEl>
                                          </p:spTgt>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
                                            <p:txEl>
                                              <p:pRg st="17" end="17"/>
                                            </p:txEl>
                                          </p:spTgt>
                                        </p:tgtEl>
                                        <p:attrNameLst>
                                          <p:attrName>style.visibility</p:attrName>
                                        </p:attrNameLst>
                                      </p:cBhvr>
                                      <p:to>
                                        <p:strVal val="visible"/>
                                      </p:to>
                                    </p:set>
                                    <p:anim calcmode="lin" valueType="num">
                                      <p:cBhvr additive="base">
                                        <p:cTn id="89"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2">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66700"/>
            <a:ext cx="17526000" cy="2995435"/>
          </a:xfrm>
          <a:prstGeom prst="rect">
            <a:avLst/>
          </a:prstGeom>
        </p:spPr>
        <p:txBody>
          <a:bodyPr wrap="square">
            <a:spAutoFit/>
          </a:bodyPr>
          <a:lstStyle/>
          <a:p>
            <a:pPr algn="just">
              <a:lnSpc>
                <a:spcPct val="120000"/>
              </a:lnSpc>
              <a:spcAft>
                <a:spcPts val="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khuôn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5’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codon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anticodon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xảy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y2mate.com - ARN dịch mã và phiên mã  Vietsub Full HD_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3406181"/>
            <a:ext cx="5943600" cy="3931837"/>
          </a:xfrm>
          <a:prstGeom prst="rect">
            <a:avLst/>
          </a:prstGeom>
        </p:spPr>
      </p:pic>
      <p:pic>
        <p:nvPicPr>
          <p:cNvPr id="4" name="Picture 3"/>
          <p:cNvPicPr/>
          <p:nvPr/>
        </p:nvPicPr>
        <p:blipFill>
          <a:blip r:embed="rId5"/>
          <a:stretch>
            <a:fillRect/>
          </a:stretch>
        </p:blipFill>
        <p:spPr>
          <a:xfrm>
            <a:off x="7315200" y="3382546"/>
            <a:ext cx="9677400" cy="3818354"/>
          </a:xfrm>
          <a:prstGeom prst="rect">
            <a:avLst/>
          </a:prstGeom>
        </p:spPr>
      </p:pic>
      <p:sp>
        <p:nvSpPr>
          <p:cNvPr id="5" name="Rectangle 4"/>
          <p:cNvSpPr/>
          <p:nvPr/>
        </p:nvSpPr>
        <p:spPr>
          <a:xfrm>
            <a:off x="360218" y="7475137"/>
            <a:ext cx="17546782" cy="2456057"/>
          </a:xfrm>
          <a:prstGeom prst="rect">
            <a:avLst/>
          </a:prstGeom>
        </p:spPr>
        <p:txBody>
          <a:bodyPr wrap="square">
            <a:spAutoFit/>
          </a:bodyPr>
          <a:lstStyle/>
          <a:p>
            <a:pPr algn="just">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3. </a:t>
            </a:r>
            <a:r>
              <a:rPr lang="en-US" sz="3200" b="1" dirty="0" err="1">
                <a:solidFill>
                  <a:srgbClr val="000000"/>
                </a:solidFill>
                <a:latin typeface="Times New Roman" panose="02020603050405020304" pitchFamily="18" charset="0"/>
                <a:ea typeface="Times New Roman" panose="02020603050405020304" pitchFamily="18" charset="0"/>
              </a:rPr>
              <a:t>Quan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sát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Hình</a:t>
            </a:r>
            <a:r>
              <a:rPr lang="en-US" sz="3200" b="1" dirty="0">
                <a:solidFill>
                  <a:srgbClr val="000000"/>
                </a:solidFill>
                <a:latin typeface="Times New Roman" panose="02020603050405020304" pitchFamily="18" charset="0"/>
                <a:ea typeface="Times New Roman" panose="02020603050405020304" pitchFamily="18" charset="0"/>
              </a:rPr>
              <a:t> 1.10 </a:t>
            </a:r>
            <a:r>
              <a:rPr lang="en-US" sz="3200" b="1" dirty="0" err="1">
                <a:solidFill>
                  <a:srgbClr val="000000"/>
                </a:solidFill>
                <a:latin typeface="Times New Roman" panose="02020603050405020304" pitchFamily="18" charset="0"/>
                <a:ea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cho</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biết</a:t>
            </a:r>
            <a:r>
              <a:rPr lang="en-US" sz="3200" b="1" dirty="0">
                <a:solidFill>
                  <a:srgbClr val="000000"/>
                </a:solidFill>
                <a:latin typeface="Times New Roman" panose="02020603050405020304" pitchFamily="18" charset="0"/>
                <a:ea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tham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trò</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đó</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Chiều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chuyển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ribosome </a:t>
            </a:r>
            <a:r>
              <a:rPr lang="en-US" sz="3200" dirty="0" err="1">
                <a:solidFill>
                  <a:srgbClr val="000000"/>
                </a:solidFill>
                <a:latin typeface="Times New Roman" panose="02020603050405020304" pitchFamily="18" charset="0"/>
                <a:ea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rPr>
              <a:t> mRNA.</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Nguyên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tắc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bổ</a:t>
            </a:r>
            <a:r>
              <a:rPr lang="en-US" sz="3200" dirty="0">
                <a:solidFill>
                  <a:srgbClr val="000000"/>
                </a:solidFill>
                <a:latin typeface="Times New Roman" panose="02020603050405020304" pitchFamily="18" charset="0"/>
                <a:ea typeface="Times New Roman" panose="02020603050405020304" pitchFamily="18" charset="0"/>
              </a:rPr>
              <a:t> sung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như</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86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8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172366"/>
            <a:ext cx="17248909" cy="7131952"/>
          </a:xfrm>
          <a:prstGeom prst="rect">
            <a:avLst/>
          </a:prstGeom>
        </p:spPr>
        <p:txBody>
          <a:bodyPr wrap="square">
            <a:spAutoFit/>
          </a:bodyPr>
          <a:lstStyle/>
          <a:p>
            <a:pPr algn="just">
              <a:lnSpc>
                <a:spcPct val="120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codon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anticodon: 3’→ 5’.</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mRNA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trải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tuân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tắc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bổ</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sung. Qua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rồi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polypeptide (hay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mRNA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acid/polypeptide).</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3</a:t>
            </a:r>
            <a:r>
              <a:rPr lang="en-US" sz="3200" dirty="0">
                <a:solidFill>
                  <a:srgbClr val="000000"/>
                </a:solidFill>
                <a:latin typeface="Times New Roman" panose="02020603050405020304" pitchFamily="18" charset="0"/>
                <a:ea typeface="Times New Roman" panose="02020603050405020304" pitchFamily="18" charset="0"/>
              </a:rPr>
              <a:t>. a) </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tham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mRNA: </a:t>
            </a:r>
            <a:r>
              <a:rPr lang="en-US" sz="3200" dirty="0" err="1">
                <a:solidFill>
                  <a:srgbClr val="000000"/>
                </a:solidFill>
                <a:latin typeface="Times New Roman" panose="02020603050405020304" pitchFamily="18" charset="0"/>
                <a:ea typeface="Times New Roman" panose="02020603050405020304" pitchFamily="18" charset="0"/>
              </a:rPr>
              <a:t>mang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bộ</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hóa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tRNA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mang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bộ</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rRNA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tổng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rPr>
              <a:t> ribosome</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Chiều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chuyển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ribosome </a:t>
            </a:r>
            <a:r>
              <a:rPr lang="en-US" sz="3200" dirty="0" err="1">
                <a:solidFill>
                  <a:srgbClr val="000000"/>
                </a:solidFill>
                <a:latin typeface="Times New Roman" panose="02020603050405020304" pitchFamily="18" charset="0"/>
                <a:ea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rPr>
              <a:t> mRNA: 3’→ 5’.</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Nguyên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tắc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bổ</a:t>
            </a:r>
            <a:r>
              <a:rPr lang="en-US" sz="3200" dirty="0">
                <a:solidFill>
                  <a:srgbClr val="000000"/>
                </a:solidFill>
                <a:latin typeface="Times New Roman" panose="02020603050405020304" pitchFamily="18" charset="0"/>
                <a:ea typeface="Times New Roman" panose="02020603050405020304" pitchFamily="18" charset="0"/>
              </a:rPr>
              <a:t> sung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thể</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anticodon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tRNA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khớp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bổ</a:t>
            </a:r>
            <a:r>
              <a:rPr lang="en-US" sz="3200" dirty="0">
                <a:solidFill>
                  <a:srgbClr val="000000"/>
                </a:solidFill>
                <a:latin typeface="Times New Roman" panose="02020603050405020304" pitchFamily="18" charset="0"/>
                <a:ea typeface="Times New Roman" panose="02020603050405020304" pitchFamily="18" charset="0"/>
              </a:rPr>
              <a:t> sung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codon </a:t>
            </a:r>
            <a:r>
              <a:rPr lang="en-US" sz="3200" dirty="0" err="1">
                <a:solidFill>
                  <a:srgbClr val="000000"/>
                </a:solidFill>
                <a:latin typeface="Times New Roman" panose="02020603050405020304" pitchFamily="18" charset="0"/>
                <a:ea typeface="Times New Roman" panose="02020603050405020304" pitchFamily="18" charset="0"/>
              </a:rPr>
              <a:t>trên</a:t>
            </a:r>
            <a:r>
              <a:rPr lang="en-US" sz="3200" dirty="0">
                <a:solidFill>
                  <a:srgbClr val="000000"/>
                </a:solidFill>
                <a:latin typeface="Times New Roman" panose="02020603050405020304" pitchFamily="18" charset="0"/>
                <a:ea typeface="Times New Roman" panose="02020603050405020304" pitchFamily="18" charset="0"/>
              </a:rPr>
              <a:t> mRNA.</a:t>
            </a:r>
            <a:endParaRPr lang="en-US" sz="3200" dirty="0">
              <a:effectLst/>
              <a:latin typeface="Times New Roman" panose="02020603050405020304" pitchFamily="18" charset="0"/>
              <a:ea typeface="Times New Roman" panose="02020603050405020304" pitchFamily="18" charset="0"/>
            </a:endParaRPr>
          </a:p>
        </p:txBody>
      </p:sp>
      <p:pic>
        <p:nvPicPr>
          <p:cNvPr id="3" name="Picture 2"/>
          <p:cNvPicPr/>
          <p:nvPr/>
        </p:nvPicPr>
        <p:blipFill>
          <a:blip r:embed="rId2"/>
          <a:stretch>
            <a:fillRect/>
          </a:stretch>
        </p:blipFill>
        <p:spPr>
          <a:xfrm>
            <a:off x="5791200" y="107373"/>
            <a:ext cx="7924800" cy="3207327"/>
          </a:xfrm>
          <a:prstGeom prst="rect">
            <a:avLst/>
          </a:prstGeom>
        </p:spPr>
      </p:pic>
    </p:spTree>
    <p:extLst>
      <p:ext uri="{BB962C8B-B14F-4D97-AF65-F5344CB8AC3E}">
        <p14:creationId xmlns:p14="http://schemas.microsoft.com/office/powerpoint/2010/main" val="93160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 calcmode="lin" valueType="num">
                                      <p:cBhvr additive="base">
                                        <p:cTn id="42"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8100"/>
            <a:ext cx="17830800" cy="3637919"/>
          </a:xfrm>
          <a:prstGeom prst="rect">
            <a:avLst/>
          </a:prstGeom>
        </p:spPr>
        <p:txBody>
          <a:bodyPr wrap="square">
            <a:spAutoFit/>
          </a:bodyPr>
          <a:lstStyle/>
          <a:p>
            <a:pPr algn="just">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4</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Hãy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tóm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tắt</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hoạt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hóa</a:t>
            </a:r>
            <a:r>
              <a:rPr lang="en-US" sz="3200" dirty="0">
                <a:solidFill>
                  <a:srgbClr val="000000"/>
                </a:solidFill>
                <a:latin typeface="Times New Roman" panose="02020603050405020304" pitchFamily="18" charset="0"/>
                <a:ea typeface="Times New Roman" panose="02020603050405020304" pitchFamily="18" charset="0"/>
              </a:rPr>
              <a:t> amino acid.</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bước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tổng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chuỗi</a:t>
            </a:r>
            <a:r>
              <a:rPr lang="en-US" sz="3200" dirty="0">
                <a:solidFill>
                  <a:srgbClr val="000000"/>
                </a:solidFill>
                <a:latin typeface="Times New Roman" panose="02020603050405020304" pitchFamily="18" charset="0"/>
                <a:ea typeface="Times New Roman" panose="02020603050405020304" pitchFamily="18" charset="0"/>
              </a:rPr>
              <a:t> polypeptide.</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5.</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sát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rPr>
              <a:t> 1.13, </a:t>
            </a:r>
            <a:r>
              <a:rPr lang="en-US" sz="3200" dirty="0" err="1">
                <a:solidFill>
                  <a:srgbClr val="000000"/>
                </a:solidFill>
                <a:latin typeface="Times New Roman" panose="02020603050405020304" pitchFamily="18" charset="0"/>
                <a:ea typeface="Times New Roman" panose="02020603050405020304" pitchFamily="18" charset="0"/>
              </a:rPr>
              <a:t>hãy</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xét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trúc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chuỗi</a:t>
            </a:r>
            <a:r>
              <a:rPr lang="en-US" sz="3200" dirty="0">
                <a:solidFill>
                  <a:srgbClr val="000000"/>
                </a:solidFill>
                <a:latin typeface="Times New Roman" panose="02020603050405020304" pitchFamily="18" charset="0"/>
                <a:ea typeface="Times New Roman" panose="02020603050405020304" pitchFamily="18" charset="0"/>
              </a:rPr>
              <a:t> polypeptide </a:t>
            </a:r>
            <a:r>
              <a:rPr lang="en-US" sz="3200" dirty="0" err="1">
                <a:solidFill>
                  <a:srgbClr val="000000"/>
                </a:solidFill>
                <a:latin typeface="Times New Roman" panose="02020603050405020304" pitchFamily="18" charset="0"/>
                <a:ea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nhờ</a:t>
            </a:r>
            <a:r>
              <a:rPr lang="en-US" sz="3200" dirty="0">
                <a:solidFill>
                  <a:srgbClr val="000000"/>
                </a:solidFill>
                <a:latin typeface="Times New Roman" panose="02020603050405020304" pitchFamily="18" charset="0"/>
                <a:ea typeface="Times New Roman" panose="02020603050405020304" pitchFamily="18" charset="0"/>
              </a:rPr>
              <a:t> polyribosome. </a:t>
            </a:r>
            <a:r>
              <a:rPr lang="en-US" sz="3200" dirty="0" err="1">
                <a:solidFill>
                  <a:srgbClr val="000000"/>
                </a:solidFill>
                <a:latin typeface="Times New Roman" panose="02020603050405020304" pitchFamily="18" charset="0"/>
                <a:ea typeface="Times New Roman" panose="02020603050405020304" pitchFamily="18" charset="0"/>
              </a:rPr>
              <a:t>Giải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thích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sao</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lnSpc>
                <a:spcPct val="120000"/>
              </a:lnSpc>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Nêu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trò</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polyribosome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tổng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rPr>
              <a:t> protein.</a:t>
            </a:r>
            <a:endParaRPr lang="en-US" sz="32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25582" y="3676019"/>
            <a:ext cx="17158855" cy="1372683"/>
          </a:xfrm>
          <a:prstGeom prst="rect">
            <a:avLst/>
          </a:prstGeom>
        </p:spPr>
        <p:txBody>
          <a:bodyPr wrap="square">
            <a:spAutoFit/>
          </a:bodyPr>
          <a:lstStyle/>
          <a:p>
            <a:pPr algn="just">
              <a:lnSpc>
                <a:spcPct val="13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6.</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cứu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nội</a:t>
            </a:r>
            <a:r>
              <a:rPr lang="en-US" sz="3200" dirty="0">
                <a:solidFill>
                  <a:srgbClr val="000000"/>
                </a:solidFill>
                <a:latin typeface="Times New Roman" panose="02020603050405020304" pitchFamily="18" charset="0"/>
                <a:ea typeface="Times New Roman" panose="02020603050405020304" pitchFamily="18" charset="0"/>
              </a:rPr>
              <a:t> dung SGK </a:t>
            </a:r>
            <a:r>
              <a:rPr lang="en-US" sz="3200" dirty="0" err="1">
                <a:solidFill>
                  <a:srgbClr val="000000"/>
                </a:solidFill>
                <a:latin typeface="Times New Roman" panose="02020603050405020304" pitchFamily="18" charset="0"/>
                <a:ea typeface="Times New Roman" panose="02020603050405020304" pitchFamily="18" charset="0"/>
              </a:rPr>
              <a:t>trang</a:t>
            </a:r>
            <a:r>
              <a:rPr lang="en-US" sz="3200" dirty="0">
                <a:solidFill>
                  <a:srgbClr val="000000"/>
                </a:solidFill>
                <a:latin typeface="Times New Roman" panose="02020603050405020304" pitchFamily="18" charset="0"/>
                <a:ea typeface="Times New Roman" panose="02020603050405020304" pitchFamily="18" charset="0"/>
              </a:rPr>
              <a:t> 11,12,13 </a:t>
            </a:r>
            <a:r>
              <a:rPr lang="en-US" sz="3200" dirty="0" err="1" smtClean="0">
                <a:solidFill>
                  <a:srgbClr val="000000"/>
                </a:solidFill>
                <a:latin typeface="Times New Roman" panose="02020603050405020304" pitchFamily="18" charset="0"/>
                <a:ea typeface="Times New Roman" panose="02020603050405020304" pitchFamily="18" charset="0"/>
              </a:rPr>
              <a:t>và</a:t>
            </a:r>
            <a:r>
              <a:rPr lang="en-US" sz="3200" dirty="0" smtClean="0">
                <a:solidFill>
                  <a:srgbClr val="000000"/>
                </a:solidFill>
                <a:latin typeface="Times New Roman" panose="02020603050405020304" pitchFamily="18" charset="0"/>
                <a:ea typeface="Times New Roman" panose="02020603050405020304" pitchFamily="18" charset="0"/>
              </a:rPr>
              <a:t> video =&gt;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thông</a:t>
            </a:r>
            <a:r>
              <a:rPr lang="en-US" sz="3200" dirty="0">
                <a:solidFill>
                  <a:srgbClr val="000000"/>
                </a:solidFill>
                <a:latin typeface="Times New Roman" panose="02020603050405020304" pitchFamily="18" charset="0"/>
                <a:ea typeface="Times New Roman" panose="02020603050405020304" pitchFamily="18" charset="0"/>
              </a:rPr>
              <a:t> tin di </a:t>
            </a:r>
            <a:r>
              <a:rPr lang="en-US" sz="3200" dirty="0" err="1">
                <a:solidFill>
                  <a:srgbClr val="000000"/>
                </a:solidFill>
                <a:latin typeface="Times New Roman" panose="02020603050405020304" pitchFamily="18" charset="0"/>
                <a:ea typeface="Times New Roman" panose="02020603050405020304" pitchFamily="18" charset="0"/>
              </a:rPr>
              <a:t>truyền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mRNA sang protein?</a:t>
            </a:r>
            <a:endParaRPr lang="en-US" sz="3200" dirty="0">
              <a:effectLst/>
              <a:latin typeface="Times New Roman" panose="02020603050405020304" pitchFamily="18" charset="0"/>
              <a:ea typeface="Times New Roman" panose="02020603050405020304" pitchFamily="18" charset="0"/>
            </a:endParaRPr>
          </a:p>
        </p:txBody>
      </p:sp>
      <p:pic>
        <p:nvPicPr>
          <p:cNvPr id="4" name="y2mate.com - ARN dịch mã và phiên mã  Vietsub Full HD_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582" y="5448300"/>
            <a:ext cx="6934200" cy="4138881"/>
          </a:xfrm>
          <a:prstGeom prst="rect">
            <a:avLst/>
          </a:prstGeom>
        </p:spPr>
      </p:pic>
      <p:pic>
        <p:nvPicPr>
          <p:cNvPr id="5" name="Picture 4"/>
          <p:cNvPicPr>
            <a:picLocks noChangeAspect="1"/>
          </p:cNvPicPr>
          <p:nvPr/>
        </p:nvPicPr>
        <p:blipFill>
          <a:blip r:embed="rId5"/>
          <a:stretch>
            <a:fillRect/>
          </a:stretch>
        </p:blipFill>
        <p:spPr>
          <a:xfrm>
            <a:off x="8229599" y="5448300"/>
            <a:ext cx="9254837" cy="4138881"/>
          </a:xfrm>
          <a:prstGeom prst="rect">
            <a:avLst/>
          </a:prstGeom>
        </p:spPr>
      </p:pic>
    </p:spTree>
    <p:extLst>
      <p:ext uri="{BB962C8B-B14F-4D97-AF65-F5344CB8AC3E}">
        <p14:creationId xmlns:p14="http://schemas.microsoft.com/office/powerpoint/2010/main" val="149597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8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723900"/>
            <a:ext cx="17678400" cy="672685"/>
          </a:xfrm>
          <a:prstGeom prst="rect">
            <a:avLst/>
          </a:prstGeom>
        </p:spPr>
        <p:txBody>
          <a:bodyPr wrap="square">
            <a:spAutoFit/>
          </a:bodyPr>
          <a:lstStyle/>
          <a:p>
            <a:pPr marR="165100">
              <a:lnSpc>
                <a:spcPct val="122000"/>
              </a:lnSpc>
              <a:spcAft>
                <a:spcPts val="200"/>
              </a:spcAft>
              <a:tabLst>
                <a:tab pos="411480" algn="l"/>
              </a:tabLst>
            </a:pPr>
            <a:r>
              <a:rPr lang="en-US" sz="3400" b="1" dirty="0">
                <a:solidFill>
                  <a:srgbClr val="000000"/>
                </a:solidFill>
                <a:latin typeface="Times New Roman" panose="02020603050405020304" pitchFamily="18" charset="0"/>
                <a:ea typeface="Segoe UI" panose="020B0502040204020203" pitchFamily="34" charset="0"/>
              </a:rPr>
              <a:t>H:</a:t>
            </a:r>
            <a:r>
              <a:rPr lang="en-US" sz="3400" dirty="0">
                <a:solidFill>
                  <a:srgbClr val="000000"/>
                </a:solidFill>
                <a:latin typeface="Times New Roman" panose="02020603050405020304" pitchFamily="18" charset="0"/>
                <a:ea typeface="Segoe UI" panose="020B0502040204020203" pitchFamily="34" charset="0"/>
              </a:rPr>
              <a:t> </a:t>
            </a:r>
            <a:r>
              <a:rPr lang="vi-VN" sz="3400" dirty="0">
                <a:solidFill>
                  <a:srgbClr val="000000"/>
                </a:solidFill>
                <a:latin typeface="Times New Roman" panose="02020603050405020304" pitchFamily="18" charset="0"/>
                <a:ea typeface="Arial" panose="020B0604020202020204" pitchFamily="34" charset="0"/>
              </a:rPr>
              <a:t>Cơ chế phân tử của quá trình truyền thông tin di truyền từ gene tới protein xẩy ra như thế nào?</a:t>
            </a:r>
            <a:endParaRPr lang="en-US" sz="3400" dirty="0">
              <a:effectLst/>
              <a:latin typeface="Segoe UI" panose="020B0502040204020203" pitchFamily="34" charset="0"/>
              <a:ea typeface="Segoe UI" panose="020B0502040204020203" pitchFamily="34" charset="0"/>
            </a:endParaRPr>
          </a:p>
        </p:txBody>
      </p:sp>
      <p:pic>
        <p:nvPicPr>
          <p:cNvPr id="5" name="Picture 4"/>
          <p:cNvPicPr>
            <a:picLocks noChangeAspect="1"/>
          </p:cNvPicPr>
          <p:nvPr/>
        </p:nvPicPr>
        <p:blipFill>
          <a:blip r:embed="rId2"/>
          <a:stretch>
            <a:fillRect/>
          </a:stretch>
        </p:blipFill>
        <p:spPr>
          <a:xfrm>
            <a:off x="8915400" y="1365412"/>
            <a:ext cx="8610600" cy="2431472"/>
          </a:xfrm>
          <a:prstGeom prst="rect">
            <a:avLst/>
          </a:prstGeom>
        </p:spPr>
      </p:pic>
      <p:pic>
        <p:nvPicPr>
          <p:cNvPr id="1036" name="Picture 12" descr="Khái niệm, đặc điểm của hệ gen người và ý nghĩa của Dự án Hệ gen ngư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599087"/>
            <a:ext cx="11430000" cy="596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666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162300"/>
            <a:ext cx="17297400" cy="6134756"/>
          </a:xfrm>
          <a:prstGeom prst="rect">
            <a:avLst/>
          </a:prstGeom>
        </p:spPr>
        <p:txBody>
          <a:bodyPr wrap="square">
            <a:spAutoFit/>
          </a:bodyPr>
          <a:lstStyle/>
          <a:p>
            <a:pPr>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ATP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spcAft>
                <a:spcPts val="0"/>
              </a:spcAft>
            </a:pP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Khởi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5</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nhờ</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polyribosome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giống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mRNA ban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polyribosome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protein: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protein,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2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6.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di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mRNA sang protein: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y2mate.com - ARN dịch mã và phiên mã  Vietsub Full HD_144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95800" y="190499"/>
            <a:ext cx="5943600" cy="2971801"/>
          </a:xfrm>
          <a:prstGeom prst="rect">
            <a:avLst/>
          </a:prstGeom>
        </p:spPr>
      </p:pic>
    </p:spTree>
    <p:extLst>
      <p:ext uri="{BB962C8B-B14F-4D97-AF65-F5344CB8AC3E}">
        <p14:creationId xmlns:p14="http://schemas.microsoft.com/office/powerpoint/2010/main" val="17932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8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additive="base">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additive="base">
                                        <p:cTn id="3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3"/>
                                        </p:tgtEl>
                                      </p:cBhvr>
                                    </p:cmd>
                                  </p:childTnLst>
                                </p:cTn>
                              </p:par>
                            </p:childTnLst>
                          </p:cTn>
                        </p:par>
                      </p:childTnLst>
                    </p:cTn>
                  </p:par>
                </p:childTnLst>
              </p:cTn>
              <p:nextCondLst>
                <p:cond evt="onClick" delay="0">
                  <p:tgtEl>
                    <p:spTgt spid="3"/>
                  </p:tgtEl>
                </p:cond>
              </p:nextCondLst>
            </p:seq>
            <p:video>
              <p:cMediaNode vol="80000">
                <p:cTn id="42" repeatCount="indefinite"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36295"/>
            <a:ext cx="17373600" cy="9635074"/>
          </a:xfrm>
          <a:prstGeom prst="rect">
            <a:avLst/>
          </a:prstGeom>
        </p:spPr>
        <p:txBody>
          <a:bodyPr wrap="square">
            <a:spAutoFit/>
          </a:bodyPr>
          <a:lstStyle/>
          <a:p>
            <a:pPr algn="just">
              <a:lnSpc>
                <a:spcPct val="130000"/>
              </a:lnSpc>
              <a:spcAft>
                <a:spcPts val="0"/>
              </a:spcAft>
            </a:pPr>
            <a:r>
              <a:rPr lang="en-US" sz="3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2. </a:t>
            </a:r>
            <a:r>
              <a:rPr lang="en-US" sz="3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Dịch</a:t>
            </a:r>
            <a:r>
              <a:rPr lang="en-US" sz="3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mã</a:t>
            </a:r>
            <a:r>
              <a:rPr lang="en-US" sz="3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 </a:t>
            </a:r>
            <a:r>
              <a:rPr lang="en-US" sz="3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cơ</a:t>
            </a:r>
            <a:r>
              <a:rPr lang="en-US" sz="3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chế</a:t>
            </a:r>
            <a:r>
              <a:rPr lang="en-US" sz="3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tổng</a:t>
            </a:r>
            <a:r>
              <a:rPr lang="en-US" sz="3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hợp</a:t>
            </a:r>
            <a:r>
              <a:rPr lang="en-US" sz="3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polypeptide</a:t>
            </a:r>
            <a:endParaRPr lang="en-US" sz="3000" b="1" dirty="0">
              <a:solidFill>
                <a:srgbClr val="842B5E"/>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30000"/>
              </a:lnSpc>
              <a:spcAft>
                <a:spcPts val="0"/>
              </a:spcAft>
            </a:pP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truyển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mRNA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0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 </a:t>
            </a:r>
            <a:r>
              <a:rPr lang="en-US" sz="3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a:t>
            </a:r>
            <a:endParaRPr lang="en-US" sz="3000" dirty="0">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30000"/>
              </a:lnSpc>
              <a:spcAft>
                <a:spcPts val="0"/>
              </a:spcAft>
            </a:pP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ATP →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Phức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3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b="1"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bám</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ở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Hai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aminoacid</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peptide. Ribosome di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fMet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khỏi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trượt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tARN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kéo</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30000"/>
              </a:lnSpc>
              <a:spcAft>
                <a:spcPts val="0"/>
              </a:spcAft>
            </a:pP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sang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dừng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tiểu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ribosome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enzyme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bỏ</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amino acid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phóng</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624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additive="base">
                                        <p:cTn id="4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7280" y="114300"/>
            <a:ext cx="13634886"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V</a:t>
            </a:r>
            <a:r>
              <a:rPr lang="en-US" sz="4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CƠ CHẾ TRUYỀN THÔNG TIN DI TRUYỀN Ở CẤP ĐỘ PHÂN TỬ</a:t>
            </a:r>
            <a:endParaRPr lang="en-US" sz="4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3" name="Rectangle 2"/>
          <p:cNvSpPr/>
          <p:nvPr/>
        </p:nvSpPr>
        <p:spPr>
          <a:xfrm>
            <a:off x="10210800" y="2102800"/>
            <a:ext cx="7239000" cy="2456057"/>
          </a:xfrm>
          <a:prstGeom prst="rect">
            <a:avLst/>
          </a:prstGeom>
        </p:spPr>
        <p:txBody>
          <a:bodyPr wrap="square">
            <a:spAutoFit/>
          </a:bodyPr>
          <a:lstStyle/>
          <a:p>
            <a:pPr algn="just">
              <a:lnSpc>
                <a:spcPct val="120000"/>
              </a:lnSpc>
              <a:spcAft>
                <a:spcPts val="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Hướng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loài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p:nvPr/>
        </p:nvPicPr>
        <p:blipFill>
          <a:blip r:embed="rId2"/>
          <a:stretch>
            <a:fillRect/>
          </a:stretch>
        </p:blipFill>
        <p:spPr>
          <a:xfrm>
            <a:off x="34636" y="1027239"/>
            <a:ext cx="9490364" cy="5606166"/>
          </a:xfrm>
          <a:prstGeom prst="rect">
            <a:avLst/>
          </a:prstGeom>
        </p:spPr>
      </p:pic>
      <p:sp>
        <p:nvSpPr>
          <p:cNvPr id="5" name="Rectangle 4"/>
          <p:cNvSpPr/>
          <p:nvPr/>
        </p:nvSpPr>
        <p:spPr>
          <a:xfrm>
            <a:off x="630659" y="7698575"/>
            <a:ext cx="17228128" cy="1274195"/>
          </a:xfrm>
          <a:prstGeom prst="rect">
            <a:avLst/>
          </a:prstGeom>
        </p:spPr>
        <p:txBody>
          <a:bodyPr wrap="square">
            <a:spAutoFit/>
          </a:bodyPr>
          <a:lstStyle/>
          <a:p>
            <a:pPr algn="just">
              <a:lnSpc>
                <a:spcPct val="120000"/>
              </a:lnSpc>
              <a:spcAft>
                <a:spcPts val="0"/>
              </a:spcAft>
            </a:pP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nhờ</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50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8937396">
            <a:off x="7972009" y="5738077"/>
            <a:ext cx="8964268" cy="8506586"/>
          </a:xfrm>
          <a:prstGeom prst="rect">
            <a:avLst/>
          </a:prstGeom>
        </p:spPr>
      </p:pic>
      <p:sp>
        <p:nvSpPr>
          <p:cNvPr id="7" name="Freeform 7"/>
          <p:cNvSpPr/>
          <p:nvPr/>
        </p:nvSpPr>
        <p:spPr>
          <a:xfrm rot="-776060">
            <a:off x="12219516" y="-1981356"/>
            <a:ext cx="8338090" cy="7254138"/>
          </a:xfrm>
          <a:custGeom>
            <a:avLst/>
            <a:gdLst/>
            <a:ahLst/>
            <a:cxnLst/>
            <a:rect l="l" t="t" r="r" b="b"/>
            <a:pathLst>
              <a:path w="8338090" h="7254138">
                <a:moveTo>
                  <a:pt x="0" y="0"/>
                </a:moveTo>
                <a:lnTo>
                  <a:pt x="8338090" y="0"/>
                </a:lnTo>
                <a:lnTo>
                  <a:pt x="8338090" y="7254138"/>
                </a:lnTo>
                <a:lnTo>
                  <a:pt x="0" y="725413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8" name="Group 8"/>
          <p:cNvGrpSpPr/>
          <p:nvPr/>
        </p:nvGrpSpPr>
        <p:grpSpPr>
          <a:xfrm>
            <a:off x="11100895" y="1925499"/>
            <a:ext cx="6387302" cy="6147834"/>
            <a:chOff x="30480" y="591820"/>
            <a:chExt cx="12736830" cy="12259310"/>
          </a:xfrm>
        </p:grpSpPr>
        <p:sp>
          <p:nvSpPr>
            <p:cNvPr id="9" name="Freeform 9"/>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l="-38128"/>
              </a:stretch>
            </a:blipFill>
          </p:spPr>
        </p:sp>
      </p:grpSp>
      <p:sp>
        <p:nvSpPr>
          <p:cNvPr id="14" name="Rectangle 13"/>
          <p:cNvSpPr/>
          <p:nvPr/>
        </p:nvSpPr>
        <p:spPr>
          <a:xfrm>
            <a:off x="5564485" y="113629"/>
            <a:ext cx="3301673" cy="923330"/>
          </a:xfrm>
          <a:prstGeom prst="rect">
            <a:avLst/>
          </a:prstGeom>
          <a:noFill/>
        </p:spPr>
        <p:txBody>
          <a:bodyPr wrap="none" lIns="91440" tIns="45720" rIns="91440" bIns="45720">
            <a:spAutoFit/>
          </a:bodyPr>
          <a:lstStyle/>
          <a:p>
            <a:pPr algn="ctr"/>
            <a:r>
              <a:rPr lang="en-US" sz="54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Rectangle 1"/>
          <p:cNvSpPr/>
          <p:nvPr/>
        </p:nvSpPr>
        <p:spPr>
          <a:xfrm>
            <a:off x="228600" y="1014497"/>
            <a:ext cx="11479550" cy="3711785"/>
          </a:xfrm>
          <a:prstGeom prst="rect">
            <a:avLst/>
          </a:prstGeom>
        </p:spPr>
        <p:txBody>
          <a:bodyPr wrap="square">
            <a:spAutoFit/>
          </a:bodyPr>
          <a:lstStyle/>
          <a:p>
            <a:pPr algn="just">
              <a:lnSpc>
                <a:spcPct val="120000"/>
              </a:lnSpc>
              <a:spcAft>
                <a:spcPts val="0"/>
              </a:spcAft>
            </a:pP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DNA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mRNA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Ở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chuỗi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nucleotide do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356098" y="6138174"/>
            <a:ext cx="11835902" cy="3711785"/>
          </a:xfrm>
          <a:prstGeom prst="rect">
            <a:avLst/>
          </a:prstGeom>
        </p:spPr>
        <p:txBody>
          <a:bodyPr wrap="square">
            <a:spAutoFit/>
          </a:bodyPr>
          <a:lstStyle/>
          <a:p>
            <a:pPr algn="just">
              <a:lnSpc>
                <a:spcPct val="12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1. Sai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nucleotide </a:t>
            </a:r>
            <a:r>
              <a:rPr lang="en-US" sz="2800" dirty="0" err="1">
                <a:solidFill>
                  <a:srgbClr val="000000"/>
                </a:solidFill>
                <a:latin typeface="Times New Roman" panose="02020603050405020304" pitchFamily="18" charset="0"/>
                <a:ea typeface="Times New Roman" panose="02020603050405020304" pitchFamily="18" charset="0"/>
              </a:rPr>
              <a:t>mang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rPr>
              <a:t>quy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polypeptide </a:t>
            </a:r>
            <a:r>
              <a:rPr lang="en-US" sz="2800" dirty="0" err="1">
                <a:solidFill>
                  <a:srgbClr val="000000"/>
                </a:solidFill>
                <a:latin typeface="Times New Roman" panose="02020603050405020304" pitchFamily="18" charset="0"/>
                <a:ea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rPr>
              <a:t> RNA </a:t>
            </a:r>
            <a:r>
              <a:rPr lang="en-US" sz="2800" dirty="0" err="1">
                <a:solidFill>
                  <a:srgbClr val="000000"/>
                </a:solidFill>
                <a:latin typeface="Times New Roman" panose="02020603050405020304" pitchFamily="18" charset="0"/>
                <a:ea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nghĩa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gene.</a:t>
            </a:r>
            <a:endParaRPr lang="en-US" sz="2800" dirty="0">
              <a:latin typeface="Times New Roman" panose="02020603050405020304" pitchFamily="18" charset="0"/>
              <a:ea typeface="Times New Roman" panose="02020603050405020304" pitchFamily="18" charset="0"/>
            </a:endParaRPr>
          </a:p>
          <a:p>
            <a:pPr>
              <a:lnSpc>
                <a:spcPct val="120000"/>
              </a:lnSpc>
            </a:pPr>
            <a:r>
              <a:rPr lang="en-US" sz="2800" dirty="0">
                <a:solidFill>
                  <a:srgbClr val="000000"/>
                </a:solidFill>
                <a:latin typeface="Times New Roman" panose="02020603050405020304" pitchFamily="18" charset="0"/>
                <a:ea typeface="Times New Roman" panose="02020603050405020304" pitchFamily="18" charset="0"/>
              </a:rPr>
              <a:t>2. Sai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ở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thực</a:t>
            </a:r>
            <a:r>
              <a:rPr lang="en-US" sz="2800" dirty="0">
                <a:solidFill>
                  <a:srgbClr val="000000"/>
                </a:solidFill>
                <a:latin typeface="Times New Roman" panose="02020603050405020304" pitchFamily="18" charset="0"/>
                <a:ea typeface="Times New Roman" panose="02020603050405020304" pitchFamily="18" charset="0"/>
              </a:rPr>
              <a:t>, mRNA </a:t>
            </a:r>
            <a:r>
              <a:rPr lang="en-US" sz="2800" dirty="0" err="1">
                <a:solidFill>
                  <a:srgbClr val="000000"/>
                </a:solidFill>
                <a:latin typeface="Times New Roman" panose="02020603050405020304" pitchFamily="18" charset="0"/>
                <a:ea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cắt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bỏ</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intron, </a:t>
            </a:r>
            <a:r>
              <a:rPr lang="en-US" sz="2800" dirty="0" err="1">
                <a:solidFill>
                  <a:srgbClr val="000000"/>
                </a:solidFill>
                <a:latin typeface="Times New Roman" panose="02020603050405020304" pitchFamily="18" charset="0"/>
                <a:ea typeface="Times New Roman" panose="02020603050405020304" pitchFamily="18" charset="0"/>
              </a:rPr>
              <a:t>nối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exon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mRNA </a:t>
            </a:r>
            <a:r>
              <a:rPr lang="en-US" sz="2800" dirty="0" err="1">
                <a:solidFill>
                  <a:srgbClr val="000000"/>
                </a:solidFill>
                <a:latin typeface="Times New Roman" panose="02020603050405020304" pitchFamily="18" charset="0"/>
                <a:ea typeface="Times New Roman" panose="02020603050405020304" pitchFamily="18" charset="0"/>
              </a:rPr>
              <a:t>trưởng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rPr>
              <a:t>quy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20000"/>
              </a:lnSpc>
            </a:pPr>
            <a:r>
              <a:rPr lang="en-US" sz="2800" dirty="0">
                <a:solidFill>
                  <a:srgbClr val="000000"/>
                </a:solidFill>
                <a:latin typeface="Times New Roman" panose="02020603050405020304" pitchFamily="18" charset="0"/>
                <a:ea typeface="Times New Roman" panose="02020603050405020304" pitchFamily="18" charset="0"/>
              </a:rPr>
              <a:t>3. </a:t>
            </a:r>
            <a:r>
              <a:rPr lang="en-US" sz="2800" dirty="0" err="1">
                <a:solidFill>
                  <a:srgbClr val="000000"/>
                </a:solidFill>
                <a:latin typeface="Times New Roman" panose="02020603050405020304" pitchFamily="18" charset="0"/>
                <a:ea typeface="Times New Roman" panose="02020603050405020304" pitchFamily="18" charset="0"/>
              </a:rPr>
              <a:t>Đúng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vì</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ba</a:t>
            </a:r>
            <a:r>
              <a:rPr lang="en-US" sz="2800" dirty="0">
                <a:solidFill>
                  <a:srgbClr val="000000"/>
                </a:solidFill>
                <a:latin typeface="Times New Roman" panose="02020603050405020304" pitchFamily="18" charset="0"/>
                <a:ea typeface="Times New Roman" panose="02020603050405020304" pitchFamily="18" charset="0"/>
              </a:rPr>
              <a:t> nucleotide </a:t>
            </a:r>
            <a:r>
              <a:rPr lang="en-US" sz="2800" dirty="0" err="1">
                <a:solidFill>
                  <a:srgbClr val="000000"/>
                </a:solidFill>
                <a:latin typeface="Times New Roman" panose="02020603050405020304" pitchFamily="18" charset="0"/>
                <a:ea typeface="Times New Roman" panose="02020603050405020304" pitchFamily="18" charset="0"/>
              </a:rPr>
              <a:t>liền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mã</a:t>
            </a:r>
            <a:r>
              <a:rPr lang="en-US" sz="2800" dirty="0">
                <a:solidFill>
                  <a:srgbClr val="000000"/>
                </a:solidFill>
                <a:latin typeface="Times New Roman" panose="02020603050405020304" pitchFamily="18" charset="0"/>
                <a:ea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hóa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amino acid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chuỗi</a:t>
            </a:r>
            <a:r>
              <a:rPr lang="en-US" sz="2800" dirty="0">
                <a:solidFill>
                  <a:srgbClr val="000000"/>
                </a:solidFill>
                <a:latin typeface="Times New Roman" panose="02020603050405020304" pitchFamily="18" charset="0"/>
                <a:ea typeface="Times New Roman" panose="02020603050405020304" pitchFamily="18" charset="0"/>
              </a:rPr>
              <a:t>  polypeptide.</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989" t="67035"/>
          <a:stretch>
            <a:fillRect/>
          </a:stretch>
        </p:blipFill>
        <p:spPr>
          <a:xfrm rot="-10800000">
            <a:off x="0" y="-32502"/>
            <a:ext cx="3468258" cy="3089052"/>
          </a:xfrm>
          <a:prstGeom prst="rect">
            <a:avLst/>
          </a:prstGeom>
        </p:spPr>
      </p:pic>
      <p:grpSp>
        <p:nvGrpSpPr>
          <p:cNvPr id="14" name="Group 14"/>
          <p:cNvGrpSpPr/>
          <p:nvPr/>
        </p:nvGrpSpPr>
        <p:grpSpPr>
          <a:xfrm>
            <a:off x="1028700" y="1028700"/>
            <a:ext cx="367402" cy="346352"/>
            <a:chOff x="0" y="0"/>
            <a:chExt cx="489869" cy="461803"/>
          </a:xfrm>
        </p:grpSpPr>
        <p:sp>
          <p:nvSpPr>
            <p:cNvPr id="15" name="AutoShape 15"/>
            <p:cNvSpPr/>
            <p:nvPr/>
          </p:nvSpPr>
          <p:spPr>
            <a:xfrm>
              <a:off x="0" y="0"/>
              <a:ext cx="489869" cy="0"/>
            </a:xfrm>
            <a:prstGeom prst="line">
              <a:avLst/>
            </a:prstGeom>
            <a:ln w="50872" cap="rnd">
              <a:solidFill>
                <a:srgbClr val="000000"/>
              </a:solidFill>
              <a:prstDash val="solid"/>
              <a:headEnd type="none" w="sm" len="sm"/>
              <a:tailEnd type="none" w="sm" len="sm"/>
            </a:ln>
          </p:spPr>
        </p:sp>
        <p:sp>
          <p:nvSpPr>
            <p:cNvPr id="16" name="AutoShape 16"/>
            <p:cNvSpPr/>
            <p:nvPr/>
          </p:nvSpPr>
          <p:spPr>
            <a:xfrm>
              <a:off x="0" y="205275"/>
              <a:ext cx="489869" cy="0"/>
            </a:xfrm>
            <a:prstGeom prst="line">
              <a:avLst/>
            </a:prstGeom>
            <a:ln w="50872" cap="rnd">
              <a:solidFill>
                <a:srgbClr val="000000"/>
              </a:solidFill>
              <a:prstDash val="solid"/>
              <a:headEnd type="none" w="sm" len="sm"/>
              <a:tailEnd type="none" w="sm" len="sm"/>
            </a:ln>
          </p:spPr>
        </p:sp>
        <p:sp>
          <p:nvSpPr>
            <p:cNvPr id="17" name="AutoShape 17"/>
            <p:cNvSpPr/>
            <p:nvPr/>
          </p:nvSpPr>
          <p:spPr>
            <a:xfrm>
              <a:off x="0" y="410931"/>
              <a:ext cx="489869" cy="0"/>
            </a:xfrm>
            <a:prstGeom prst="line">
              <a:avLst/>
            </a:prstGeom>
            <a:ln w="50872" cap="rnd">
              <a:solidFill>
                <a:srgbClr val="000000"/>
              </a:solidFill>
              <a:prstDash val="solid"/>
              <a:headEnd type="none" w="sm" len="sm"/>
              <a:tailEnd type="none" w="sm" len="sm"/>
            </a:ln>
          </p:spPr>
        </p:sp>
      </p:grpSp>
      <p:pic>
        <p:nvPicPr>
          <p:cNvPr id="20" name="Picture 20"/>
          <p:cNvPicPr>
            <a:picLocks noChangeAspect="1"/>
          </p:cNvPicPr>
          <p:nvPr/>
        </p:nvPicPr>
        <p:blipFill>
          <a:blip r:embed="rId3"/>
          <a:srcRect/>
          <a:stretch>
            <a:fillRect/>
          </a:stretch>
        </p:blipFill>
        <p:spPr>
          <a:xfrm>
            <a:off x="17550478" y="0"/>
            <a:ext cx="737522" cy="675990"/>
          </a:xfrm>
          <a:prstGeom prst="rect">
            <a:avLst/>
          </a:prstGeom>
        </p:spPr>
      </p:pic>
      <p:sp>
        <p:nvSpPr>
          <p:cNvPr id="22" name="Rectangle 21"/>
          <p:cNvSpPr/>
          <p:nvPr/>
        </p:nvSpPr>
        <p:spPr>
          <a:xfrm>
            <a:off x="2805209" y="1043492"/>
            <a:ext cx="15087600" cy="1274195"/>
          </a:xfrm>
          <a:prstGeom prst="rect">
            <a:avLst/>
          </a:prstGeom>
        </p:spPr>
        <p:txBody>
          <a:bodyPr wrap="square">
            <a:spAutoFit/>
          </a:bodyPr>
          <a:lstStyle/>
          <a:p>
            <a:pPr>
              <a:lnSpc>
                <a:spcPct val="120000"/>
              </a:lnSpc>
              <a:spcAft>
                <a:spcPts val="0"/>
              </a:spcAft>
            </a:pPr>
            <a:r>
              <a:rPr lang="en-US" sz="32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2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6781800" y="110760"/>
            <a:ext cx="2343976" cy="923330"/>
          </a:xfrm>
          <a:prstGeom prst="rect">
            <a:avLst/>
          </a:prstGeom>
          <a:noFill/>
        </p:spPr>
        <p:txBody>
          <a:bodyPr wrap="none" lIns="91440" tIns="45720" rIns="91440" bIns="45720">
            <a:spAutoFit/>
          </a:bodyPr>
          <a:lstStyle/>
          <a:p>
            <a:pPr algn="ctr"/>
            <a:r>
              <a:rPr lang="en-US" sz="5400" b="1" dirty="0" smtClean="0">
                <a:ln w="6600">
                  <a:solidFill>
                    <a:schemeClr val="accent2"/>
                  </a:solidFill>
                  <a:prstDash val="solid"/>
                </a:ln>
                <a:solidFill>
                  <a:srgbClr val="FFFF00"/>
                </a:solidFill>
                <a:effectLst>
                  <a:outerShdw dist="38100" dir="2700000" algn="tl" rotWithShape="0">
                    <a:schemeClr val="accent2"/>
                  </a:outerShdw>
                </a:effectLst>
              </a:rPr>
              <a:t>ÔN TẬP</a:t>
            </a:r>
            <a:endParaRPr lang="en-US" sz="5400" b="1" cap="none" spc="0" dirty="0">
              <a:ln w="6600">
                <a:solidFill>
                  <a:schemeClr val="accent2"/>
                </a:solidFill>
                <a:prstDash val="solid"/>
              </a:ln>
              <a:solidFill>
                <a:srgbClr val="FFFF00"/>
              </a:solidFill>
              <a:effectLst>
                <a:outerShdw dist="38100" dir="2700000" algn="tl" rotWithShape="0">
                  <a:schemeClr val="accent2"/>
                </a:outerShdw>
              </a:effectLst>
            </a:endParaRPr>
          </a:p>
        </p:txBody>
      </p:sp>
      <p:pic>
        <p:nvPicPr>
          <p:cNvPr id="24" name="Picture 23"/>
          <p:cNvPicPr/>
          <p:nvPr/>
        </p:nvPicPr>
        <p:blipFill>
          <a:blip r:embed="rId4"/>
          <a:stretch>
            <a:fillRect/>
          </a:stretch>
        </p:blipFill>
        <p:spPr>
          <a:xfrm>
            <a:off x="257588" y="2992495"/>
            <a:ext cx="7696200" cy="4554667"/>
          </a:xfrm>
          <a:prstGeom prst="rect">
            <a:avLst/>
          </a:prstGeom>
        </p:spPr>
      </p:pic>
      <p:sp>
        <p:nvSpPr>
          <p:cNvPr id="25" name="Rectangle 24"/>
          <p:cNvSpPr/>
          <p:nvPr/>
        </p:nvSpPr>
        <p:spPr>
          <a:xfrm>
            <a:off x="7924800" y="3459519"/>
            <a:ext cx="9988791" cy="4745915"/>
          </a:xfrm>
          <a:prstGeom prst="rect">
            <a:avLst/>
          </a:prstGeom>
        </p:spPr>
        <p:txBody>
          <a:bodyPr wrap="square">
            <a:spAutoFit/>
          </a:bodyPr>
          <a:lstStyle/>
          <a:p>
            <a:pPr marL="457200">
              <a:lnSpc>
                <a:spcPct val="120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bán</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0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DNA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thước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0000"/>
              </a:lnSpc>
              <a:spcAft>
                <a:spcPts val="0"/>
              </a:spcAft>
            </a:pPr>
            <a:r>
              <a:rPr lang="en-US" sz="28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kích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đôi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marL="457200">
              <a:lnSpc>
                <a:spcPct val="120000"/>
              </a:lnSpc>
              <a:spcAft>
                <a:spcPts val="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Tái</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ở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di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con hay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sang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7408585">
            <a:off x="4499355" y="-533795"/>
            <a:ext cx="9289290" cy="10369815"/>
          </a:xfrm>
          <a:prstGeom prst="rect">
            <a:avLst/>
          </a:prstGeom>
        </p:spPr>
      </p:pic>
      <p:sp>
        <p:nvSpPr>
          <p:cNvPr id="4" name="TextBox 4"/>
          <p:cNvSpPr txBox="1"/>
          <p:nvPr/>
        </p:nvSpPr>
        <p:spPr>
          <a:xfrm>
            <a:off x="4421807" y="4057112"/>
            <a:ext cx="9444385" cy="1371600"/>
          </a:xfrm>
          <a:prstGeom prst="rect">
            <a:avLst/>
          </a:prstGeom>
        </p:spPr>
        <p:txBody>
          <a:bodyPr lIns="0" tIns="0" rIns="0" bIns="0" rtlCol="0" anchor="t">
            <a:spAutoFit/>
          </a:bodyPr>
          <a:lstStyle/>
          <a:p>
            <a:pPr algn="ctr">
              <a:lnSpc>
                <a:spcPts val="10800"/>
              </a:lnSpc>
            </a:pPr>
            <a:r>
              <a:rPr lang="en-US" sz="9000">
                <a:solidFill>
                  <a:srgbClr val="000000"/>
                </a:solidFill>
                <a:latin typeface="Baloo"/>
              </a:rPr>
              <a:t>Xin cảm ơn!</a:t>
            </a:r>
          </a:p>
        </p:txBody>
      </p:sp>
      <p:pic>
        <p:nvPicPr>
          <p:cNvPr id="6" name="Picture 6"/>
          <p:cNvPicPr>
            <a:picLocks noChangeAspect="1"/>
          </p:cNvPicPr>
          <p:nvPr/>
        </p:nvPicPr>
        <p:blipFill>
          <a:blip r:embed="rId3"/>
          <a:srcRect l="62989" t="67035"/>
          <a:stretch>
            <a:fillRect/>
          </a:stretch>
        </p:blipFill>
        <p:spPr>
          <a:xfrm rot="5400000">
            <a:off x="-202103" y="6179918"/>
            <a:ext cx="4312936" cy="3841377"/>
          </a:xfrm>
          <a:prstGeom prst="rect">
            <a:avLst/>
          </a:prstGeom>
        </p:spPr>
      </p:pic>
      <p:pic>
        <p:nvPicPr>
          <p:cNvPr id="7" name="Picture 7"/>
          <p:cNvPicPr>
            <a:picLocks noChangeAspect="1"/>
          </p:cNvPicPr>
          <p:nvPr/>
        </p:nvPicPr>
        <p:blipFill>
          <a:blip r:embed="rId4"/>
          <a:srcRect/>
          <a:stretch>
            <a:fillRect/>
          </a:stretch>
        </p:blipFill>
        <p:spPr>
          <a:xfrm>
            <a:off x="11640279" y="-4239083"/>
            <a:ext cx="8152651" cy="847816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284018" y="121228"/>
            <a:ext cx="7183582" cy="4076700"/>
          </a:xfrm>
          <a:prstGeom prst="rect">
            <a:avLst/>
          </a:prstGeom>
          <a:solidFill>
            <a:srgbClr val="5B9BD5"/>
          </a:solidFill>
          <a:effectLst>
            <a:outerShdw sx="1000" sy="1000" algn="ctr" rotWithShape="0">
              <a:srgbClr val="000000"/>
            </a:outerShdw>
          </a:effectLst>
        </p:spPr>
      </p:pic>
      <p:pic>
        <p:nvPicPr>
          <p:cNvPr id="5" name="Picture 4"/>
          <p:cNvPicPr/>
          <p:nvPr/>
        </p:nvPicPr>
        <p:blipFill>
          <a:blip r:embed="rId3"/>
          <a:stretch>
            <a:fillRect/>
          </a:stretch>
        </p:blipFill>
        <p:spPr>
          <a:xfrm>
            <a:off x="533400" y="3841173"/>
            <a:ext cx="7162800" cy="2590800"/>
          </a:xfrm>
          <a:prstGeom prst="rect">
            <a:avLst/>
          </a:prstGeom>
        </p:spPr>
      </p:pic>
      <p:pic>
        <p:nvPicPr>
          <p:cNvPr id="6" name="Picture 5"/>
          <p:cNvPicPr/>
          <p:nvPr/>
        </p:nvPicPr>
        <p:blipFill>
          <a:blip r:embed="rId4"/>
          <a:stretch>
            <a:fillRect/>
          </a:stretch>
        </p:blipFill>
        <p:spPr>
          <a:xfrm>
            <a:off x="284018" y="6819900"/>
            <a:ext cx="7848600" cy="2971800"/>
          </a:xfrm>
          <a:prstGeom prst="rect">
            <a:avLst/>
          </a:prstGeom>
        </p:spPr>
      </p:pic>
      <p:sp>
        <p:nvSpPr>
          <p:cNvPr id="7" name="Rectangle 6"/>
          <p:cNvSpPr/>
          <p:nvPr/>
        </p:nvSpPr>
        <p:spPr>
          <a:xfrm>
            <a:off x="8382000" y="2476500"/>
            <a:ext cx="9525000" cy="4819781"/>
          </a:xfrm>
          <a:prstGeom prst="rect">
            <a:avLst/>
          </a:prstGeom>
        </p:spPr>
        <p:txBody>
          <a:bodyPr wrap="square">
            <a:spAutoFit/>
          </a:bodyPr>
          <a:lstStyle/>
          <a:p>
            <a:pPr algn="just">
              <a:lnSpc>
                <a:spcPct val="120000"/>
              </a:lnSpc>
              <a:spcAft>
                <a:spcPts val="0"/>
              </a:spcAft>
              <a:tabLst>
                <a:tab pos="392430" algn="l"/>
              </a:tabLst>
            </a:pPr>
            <a:r>
              <a:rPr lang="en-US" sz="3200" b="1"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1</a:t>
            </a:r>
            <a:r>
              <a:rPr lang="en-US"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Một trình tự nucleotide như thế nào được gọi là gene?</a:t>
            </a:r>
            <a:endParaRPr lang="en-US" sz="3200" dirty="0">
              <a:latin typeface="Times New Roman" panose="02020603050405020304" pitchFamily="18" charset="0"/>
              <a:ea typeface="Segoe UI" panose="020B0502040204020203" pitchFamily="34" charset="0"/>
              <a:cs typeface="Times New Roman" panose="02020603050405020304" pitchFamily="18" charset="0"/>
            </a:endParaRPr>
          </a:p>
          <a:p>
            <a:pPr>
              <a:lnSpc>
                <a:spcPct val="120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Căn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khuôn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trí</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cấu</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trúc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2.1</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2.2,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ở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ở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8013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94008" y="190500"/>
            <a:ext cx="3491405" cy="584775"/>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KIẾN THỨC CỐT LÕI</a:t>
            </a:r>
            <a:endParaRPr lang="en-US" sz="3200" b="1" cap="none" spc="0" dirty="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457200" y="760841"/>
            <a:ext cx="1569660" cy="564257"/>
          </a:xfrm>
          <a:prstGeom prst="rect">
            <a:avLst/>
          </a:prstGeom>
        </p:spPr>
        <p:txBody>
          <a:bodyPr wrap="none">
            <a:spAutoFit/>
          </a:bodyPr>
          <a:lstStyle/>
          <a:p>
            <a:pPr algn="just">
              <a:lnSpc>
                <a:spcPct val="120000"/>
              </a:lnSpc>
              <a:spcAft>
                <a:spcPts val="0"/>
              </a:spcAft>
            </a:pPr>
            <a:r>
              <a:rPr lang="en-US" sz="2800" b="1" dirty="0" smtClean="0">
                <a:solidFill>
                  <a:srgbClr val="000000"/>
                </a:solidFill>
                <a:latin typeface="Times New Roman" panose="02020603050405020304" pitchFamily="18" charset="0"/>
                <a:ea typeface="Times New Roman" panose="02020603050405020304" pitchFamily="18" charset="0"/>
              </a:rPr>
              <a:t>II.GENE</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85800" y="1382505"/>
            <a:ext cx="16946933" cy="8127033"/>
          </a:xfrm>
          <a:prstGeom prst="rect">
            <a:avLst/>
          </a:prstGeom>
        </p:spPr>
        <p:txBody>
          <a:bodyPr wrap="square">
            <a:spAutoFit/>
          </a:bodyPr>
          <a:lstStyle/>
          <a:p>
            <a:pPr algn="just">
              <a:lnSpc>
                <a:spcPct val="120000"/>
              </a:lnSpc>
              <a:spcAft>
                <a:spcPts val="0"/>
              </a:spcAft>
            </a:pP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4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oạn</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DNA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di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RNA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chuôi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polypeptide</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500"/>
              </a:spcAft>
              <a:tabLst>
                <a:tab pos="1010285" algn="l"/>
              </a:tabLst>
            </a:pPr>
            <a:r>
              <a:rPr lang="en-US" sz="24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2. </a:t>
            </a:r>
            <a:r>
              <a:rPr lang="vi-VN"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Cấu </a:t>
            </a:r>
            <a:r>
              <a:rPr lang="vi-VN" sz="24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trúc</a:t>
            </a:r>
            <a:r>
              <a:rPr lang="en-US" sz="24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endParaRPr lang="en-US" sz="2400" b="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20000"/>
              </a:lnSpc>
              <a:spcAft>
                <a:spcPts val="800"/>
              </a:spcAft>
            </a:pPr>
            <a:r>
              <a:rPr lang="en-US" sz="2400" i="1" dirty="0" err="1"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i="1"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điểu</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hoà</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nucleotide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promoter.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enzyme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tiến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cùa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spcAft>
                <a:spcPts val="800"/>
              </a:spcAft>
            </a:pP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Vùng</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mã</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hóa</a:t>
            </a:r>
            <a:r>
              <a:rPr lang="en-US" sz="24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quy</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amino acid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chuỗi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polypeptide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RNA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khuôn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thúc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vi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khuẩn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tục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(exon: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intron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tabLst>
                <a:tab pos="163830" algn="l"/>
              </a:tabLst>
            </a:pP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vùng mã hoá liên tục, gene không phân mảnh, c</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ó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chung</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điều</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hoà</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và</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vùng</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kết</a:t>
            </a:r>
            <a:r>
              <a:rPr lang="en-US" sz="24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dirty="0" err="1"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thúc</a:t>
            </a:r>
            <a:r>
              <a:rPr lang="en-US" sz="2400" dirty="0"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p>
          <a:p>
            <a:pPr algn="just">
              <a:lnSpc>
                <a:spcPct val="120000"/>
              </a:lnSpc>
              <a:spcAft>
                <a:spcPts val="0"/>
              </a:spcAft>
              <a:tabLst>
                <a:tab pos="163830" algn="l"/>
              </a:tabLst>
            </a:pPr>
            <a:r>
              <a:rPr lang="en-US" sz="2400" b="1" dirty="0"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3. </a:t>
            </a:r>
            <a:r>
              <a:rPr lang="en-US" sz="2400" b="1" dirty="0" err="1"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Phân</a:t>
            </a:r>
            <a:r>
              <a:rPr lang="en-US" sz="2400" b="1" dirty="0"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loại</a:t>
            </a:r>
            <a:r>
              <a:rPr lang="en-US" sz="2400" b="1" dirty="0" smtClean="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2400" b="1" dirty="0">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protein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protein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trúc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Gene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exon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intron.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Gene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mảnh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exon.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89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 calcmode="lin" valueType="num">
                                      <p:cBhvr additive="base">
                                        <p:cTn id="26"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6" end="6"/>
                                            </p:txEl>
                                          </p:spTgt>
                                        </p:tgtEl>
                                        <p:attrNameLst>
                                          <p:attrName>style.visibility</p:attrName>
                                        </p:attrNameLst>
                                      </p:cBhvr>
                                      <p:to>
                                        <p:strVal val="visible"/>
                                      </p:to>
                                    </p:set>
                                    <p:anim calcmode="lin" valueType="num">
                                      <p:cBhvr additive="base">
                                        <p:cTn id="38"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 calcmode="lin" valueType="num">
                                      <p:cBhvr additive="base">
                                        <p:cTn id="44"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
                                            <p:txEl>
                                              <p:pRg st="8" end="8"/>
                                            </p:txEl>
                                          </p:spTgt>
                                        </p:tgtEl>
                                        <p:attrNameLst>
                                          <p:attrName>style.visibility</p:attrName>
                                        </p:attrNameLst>
                                      </p:cBhvr>
                                      <p:to>
                                        <p:strVal val="visible"/>
                                      </p:to>
                                    </p:set>
                                    <p:anim calcmode="lin" valueType="num">
                                      <p:cBhvr additive="base">
                                        <p:cTn id="50"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9" end="9"/>
                                            </p:txEl>
                                          </p:spTgt>
                                        </p:tgtEl>
                                        <p:attrNameLst>
                                          <p:attrName>style.visibility</p:attrName>
                                        </p:attrNameLst>
                                      </p:cBhvr>
                                      <p:to>
                                        <p:strVal val="visible"/>
                                      </p:to>
                                    </p:set>
                                    <p:animEffect transition="in" filter="fade">
                                      <p:cBhvr>
                                        <p:cTn id="56" dur="1000"/>
                                        <p:tgtEl>
                                          <p:spTgt spid="4">
                                            <p:txEl>
                                              <p:pRg st="9" end="9"/>
                                            </p:txEl>
                                          </p:spTgt>
                                        </p:tgtEl>
                                      </p:cBhvr>
                                    </p:animEffect>
                                    <p:anim calcmode="lin" valueType="num">
                                      <p:cBhvr>
                                        <p:cTn id="5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
                                            <p:txEl>
                                              <p:pRg st="10" end="10"/>
                                            </p:txEl>
                                          </p:spTgt>
                                        </p:tgtEl>
                                        <p:attrNameLst>
                                          <p:attrName>style.visibility</p:attrName>
                                        </p:attrNameLst>
                                      </p:cBhvr>
                                      <p:to>
                                        <p:strVal val="visible"/>
                                      </p:to>
                                    </p:set>
                                    <p:animEffect transition="in" filter="fade">
                                      <p:cBhvr>
                                        <p:cTn id="61" dur="1000"/>
                                        <p:tgtEl>
                                          <p:spTgt spid="4">
                                            <p:txEl>
                                              <p:pRg st="10" end="10"/>
                                            </p:txEl>
                                          </p:spTgt>
                                        </p:tgtEl>
                                      </p:cBhvr>
                                    </p:animEffect>
                                    <p:anim calcmode="lin" valueType="num">
                                      <p:cBhvr>
                                        <p:cTn id="6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4">
                                            <p:txEl>
                                              <p:pRg st="11" end="11"/>
                                            </p:txEl>
                                          </p:spTgt>
                                        </p:tgtEl>
                                        <p:attrNameLst>
                                          <p:attrName>style.visibility</p:attrName>
                                        </p:attrNameLst>
                                      </p:cBhvr>
                                      <p:to>
                                        <p:strVal val="visible"/>
                                      </p:to>
                                    </p:set>
                                    <p:animEffect transition="in" filter="fade">
                                      <p:cBhvr>
                                        <p:cTn id="66" dur="1000"/>
                                        <p:tgtEl>
                                          <p:spTgt spid="4">
                                            <p:txEl>
                                              <p:pRg st="11" end="11"/>
                                            </p:txEl>
                                          </p:spTgt>
                                        </p:tgtEl>
                                      </p:cBhvr>
                                    </p:animEffect>
                                    <p:anim calcmode="lin" valueType="num">
                                      <p:cBhvr>
                                        <p:cTn id="67"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anim calcmode="lin" valueType="num">
                                      <p:cBhvr additive="base">
                                        <p:cTn id="7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13" end="13"/>
                                            </p:txEl>
                                          </p:spTgt>
                                        </p:tgtEl>
                                        <p:attrNameLst>
                                          <p:attrName>style.visibility</p:attrName>
                                        </p:attrNameLst>
                                      </p:cBhvr>
                                      <p:to>
                                        <p:strVal val="visible"/>
                                      </p:to>
                                    </p:set>
                                    <p:anim calcmode="lin" valueType="num">
                                      <p:cBhvr additive="base">
                                        <p:cTn id="7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3" end="13"/>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14" end="14"/>
                                            </p:txEl>
                                          </p:spTgt>
                                        </p:tgtEl>
                                        <p:attrNameLst>
                                          <p:attrName>style.visibility</p:attrName>
                                        </p:attrNameLst>
                                      </p:cBhvr>
                                      <p:to>
                                        <p:strVal val="visible"/>
                                      </p:to>
                                    </p:set>
                                    <p:anim calcmode="lin" valueType="num">
                                      <p:cBhvr additive="base">
                                        <p:cTn id="81"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4600" y="190500"/>
            <a:ext cx="3401893" cy="923330"/>
          </a:xfrm>
          <a:prstGeom prst="rect">
            <a:avLst/>
          </a:prstGeom>
          <a:noFill/>
        </p:spPr>
        <p:txBody>
          <a:bodyPr wrap="none" lIns="91440" tIns="45720" rIns="91440" bIns="45720">
            <a:spAutoFit/>
          </a:bodyPr>
          <a:lstStyle/>
          <a:p>
            <a:pPr algn="ctr"/>
            <a:r>
              <a:rPr lang="en-US" sz="5400" b="1" dirty="0" smtClean="0">
                <a:ln w="12700" cmpd="sng">
                  <a:solidFill>
                    <a:schemeClr val="accent4"/>
                  </a:solidFill>
                  <a:prstDash val="solid"/>
                </a:ln>
                <a:solidFill>
                  <a:srgbClr val="FF0000"/>
                </a:solidFill>
              </a:rPr>
              <a:t>II. HỆ GENE</a:t>
            </a:r>
            <a:endParaRPr lang="en-US" sz="5400" b="1" cap="none" spc="0" dirty="0">
              <a:ln w="12700" cmpd="sng">
                <a:solidFill>
                  <a:schemeClr val="accent4"/>
                </a:solidFill>
                <a:prstDash val="solid"/>
              </a:ln>
              <a:solidFill>
                <a:srgbClr val="FF0000"/>
              </a:solidFill>
              <a:effectLst/>
            </a:endParaRPr>
          </a:p>
        </p:txBody>
      </p:sp>
      <p:sp>
        <p:nvSpPr>
          <p:cNvPr id="3" name="Rectangle 2"/>
          <p:cNvSpPr/>
          <p:nvPr/>
        </p:nvSpPr>
        <p:spPr>
          <a:xfrm>
            <a:off x="9067800" y="1082657"/>
            <a:ext cx="8693727" cy="4177297"/>
          </a:xfrm>
          <a:prstGeom prst="rect">
            <a:avLst/>
          </a:prstGeom>
        </p:spPr>
        <p:txBody>
          <a:bodyPr wrap="square">
            <a:spAutoFit/>
          </a:bodyPr>
          <a:lstStyle/>
          <a:p>
            <a:pPr algn="just">
              <a:lnSpc>
                <a:spcPct val="120000"/>
              </a:lnSpc>
              <a:spcAft>
                <a:spcPts val="0"/>
              </a:spcAft>
              <a:tabLst>
                <a:tab pos="318770" algn="l"/>
              </a:tabLst>
            </a:pPr>
            <a:r>
              <a:rPr lang="en-US" sz="3200" b="1"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1</a:t>
            </a:r>
            <a:r>
              <a:rPr lang="en-US"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Tập hợp tất cả các gene trong tế bào của cơ thể sinh vật có được gọi là hệ gene hay không? Giải thích.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đem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tiễn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3200" b="1" dirty="0" err="1">
                <a:solidFill>
                  <a:srgbClr val="000000"/>
                </a:solidFill>
                <a:latin typeface="Times New Roman" panose="02020603050405020304" pitchFamily="18" charset="0"/>
                <a:ea typeface="Times New Roman" panose="02020603050405020304" pitchFamily="18" charset="0"/>
              </a:rPr>
              <a:t>Câu</a:t>
            </a:r>
            <a:r>
              <a:rPr lang="en-US" sz="3200" b="1" dirty="0">
                <a:solidFill>
                  <a:srgbClr val="000000"/>
                </a:solidFill>
                <a:latin typeface="Times New Roman" panose="02020603050405020304" pitchFamily="18" charset="0"/>
                <a:ea typeface="Times New Roman" panose="02020603050405020304" pitchFamily="18" charset="0"/>
              </a:rPr>
              <a:t> 3. </a:t>
            </a:r>
            <a:r>
              <a:rPr lang="en-US" sz="3200" dirty="0" err="1">
                <a:latin typeface="Times New Roman" panose="02020603050405020304" pitchFamily="18" charset="0"/>
                <a:ea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quan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việc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hệ</a:t>
            </a:r>
            <a:r>
              <a:rPr lang="en-US" sz="3200" dirty="0">
                <a:latin typeface="Times New Roman" panose="02020603050405020304" pitchFamily="18" charset="0"/>
                <a:ea typeface="Times New Roman" panose="02020603050405020304" pitchFamily="18" charset="0"/>
              </a:rPr>
              <a:t> gene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457200" y="1113830"/>
            <a:ext cx="8077200" cy="5638800"/>
          </a:xfrm>
          <a:prstGeom prst="rect">
            <a:avLst/>
          </a:prstGeom>
        </p:spPr>
      </p:pic>
      <p:sp>
        <p:nvSpPr>
          <p:cNvPr id="10" name="Rectangle 9"/>
          <p:cNvSpPr/>
          <p:nvPr/>
        </p:nvSpPr>
        <p:spPr>
          <a:xfrm>
            <a:off x="457200" y="7200900"/>
            <a:ext cx="17602200" cy="1816908"/>
          </a:xfrm>
          <a:prstGeom prst="rect">
            <a:avLst/>
          </a:prstGeom>
        </p:spPr>
        <p:txBody>
          <a:bodyPr wrap="square">
            <a:spAutoFit/>
          </a:bodyPr>
          <a:lstStyle/>
          <a:p>
            <a:pPr algn="just">
              <a:lnSpc>
                <a:spcPct val="115000"/>
              </a:lnSpc>
              <a:spcAft>
                <a:spcPts val="200"/>
              </a:spcAft>
              <a:tabLst>
                <a:tab pos="434975" algn="l"/>
              </a:tabLst>
            </a:pPr>
            <a:r>
              <a:rPr lang="en-US" sz="32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32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 </a:t>
            </a: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gene không chỉ gồm tất cả các gene của một loài sinh vật mà còn gồm tất cả các trình tự nucleotide có trong tất cả các phân tử DNA của tế bào.</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200"/>
              </a:spcAft>
              <a:tabLst>
                <a:tab pos="432435" algn="l"/>
              </a:tabLst>
            </a:pPr>
            <a:r>
              <a:rPr lang="vi-VN"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trình tự nucleotide không phải là gene có thể có các chức năng khác nhau hoặc chưa rõ chức năng.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806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ơ đồ phả hệ trên mô tả sự di truyền của một bệnh ở người do một tro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6324600" cy="6248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29400" y="190500"/>
            <a:ext cx="11277600" cy="8579015"/>
          </a:xfrm>
          <a:prstGeom prst="rect">
            <a:avLst/>
          </a:prstGeom>
        </p:spPr>
        <p:txBody>
          <a:bodyPr wrap="square">
            <a:spAutoFit/>
          </a:bodyPr>
          <a:lstStyle/>
          <a:p>
            <a:pPr lvl="0" algn="just">
              <a:lnSpc>
                <a:spcPct val="115000"/>
              </a:lnSpc>
              <a:spcAft>
                <a:spcPts val="200"/>
              </a:spcAft>
              <a:buClr>
                <a:srgbClr val="000000"/>
              </a:buClr>
              <a:buSzPts val="1100"/>
              <a:tabLst>
                <a:tab pos="434975" algn="l"/>
              </a:tabLst>
            </a:pPr>
            <a:r>
              <a:rPr lang="en-US" sz="28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p>
          <a:p>
            <a:pPr marL="342900" lvl="0" indent="-342900" algn="just">
              <a:lnSpc>
                <a:spcPct val="115000"/>
              </a:lnSpc>
              <a:spcAft>
                <a:spcPts val="200"/>
              </a:spcAft>
              <a:buClr>
                <a:srgbClr val="000000"/>
              </a:buClr>
              <a:buSzPts val="1100"/>
              <a:buFont typeface="Symbol" panose="05050102010706020507" pitchFamily="18" charset="2"/>
              <a:buChar char="-"/>
              <a:tabLst>
                <a:tab pos="434975" algn="l"/>
              </a:tabLst>
            </a:pPr>
            <a:r>
              <a:rPr lang="en-US" sz="2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200"/>
              </a:spcAft>
              <a:buClr>
                <a:srgbClr val="000000"/>
              </a:buClr>
              <a:buSzPts val="1100"/>
              <a:buFont typeface="Symbol" panose="05050102010706020507" pitchFamily="18" charset="2"/>
              <a:buChar char="-"/>
              <a:tabLst>
                <a:tab pos="432435"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200"/>
              </a:spcAft>
              <a:buClr>
                <a:srgbClr val="000000"/>
              </a:buClr>
              <a:buSzPts val="1100"/>
              <a:buFont typeface="Symbol" panose="05050102010706020507" pitchFamily="18" charset="2"/>
              <a:buChar char="-"/>
              <a:tabLst>
                <a:tab pos="432435"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y,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nucleotide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vân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di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truyền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200"/>
              </a:spcAft>
              <a:buClr>
                <a:srgbClr val="000000"/>
              </a:buClr>
              <a:buSzPts val="1100"/>
              <a:buFont typeface="Symbol" panose="05050102010706020507" pitchFamily="18" charset="2"/>
              <a:buChar char="-"/>
              <a:tabLst>
                <a:tab pos="434975"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gene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304800" y="6172200"/>
            <a:ext cx="6172200" cy="3924300"/>
          </a:xfrm>
          <a:prstGeom prst="rect">
            <a:avLst/>
          </a:prstGeom>
        </p:spPr>
      </p:pic>
    </p:spTree>
    <p:extLst>
      <p:ext uri="{BB962C8B-B14F-4D97-AF65-F5344CB8AC3E}">
        <p14:creationId xmlns:p14="http://schemas.microsoft.com/office/powerpoint/2010/main" val="24955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06448"/>
            <a:ext cx="17040896" cy="8500789"/>
          </a:xfrm>
          <a:prstGeom prst="rect">
            <a:avLst/>
          </a:prstGeom>
        </p:spPr>
        <p:txBody>
          <a:bodyPr wrap="square">
            <a:spAutoFit/>
          </a:bodyPr>
          <a:lstStyle/>
          <a:p>
            <a:pPr algn="just">
              <a:lnSpc>
                <a:spcPct val="120000"/>
              </a:lnSpc>
              <a:spcAft>
                <a:spcPts val="8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II. HỆ GENE:</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vi-VN" sz="3200" b="1" dirty="0">
                <a:solidFill>
                  <a:srgbClr val="14579A"/>
                </a:solidFill>
                <a:latin typeface="Times New Roman" panose="02020603050405020304" pitchFamily="18" charset="0"/>
                <a:ea typeface="Arial" panose="020B0604020202020204" pitchFamily="34" charset="0"/>
                <a:cs typeface="Times New Roman" panose="02020603050405020304" pitchFamily="18" charset="0"/>
              </a:rPr>
              <a:t>Khái niệm hệ gene</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(DNA)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tế</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vật</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tabLst>
                <a:tab pos="319405" algn="l"/>
              </a:tabLst>
            </a:pPr>
            <a:r>
              <a:rPr lang="en-US" sz="3200" b="1" dirty="0">
                <a:solidFill>
                  <a:srgbClr val="14579A"/>
                </a:solidFill>
                <a:latin typeface="Times New Roman" panose="02020603050405020304" pitchFamily="18" charset="0"/>
                <a:ea typeface="Arial" panose="020B0604020202020204" pitchFamily="34" charset="0"/>
                <a:cs typeface="Times New Roman" panose="02020603050405020304" pitchFamily="18" charset="0"/>
              </a:rPr>
              <a:t>2. </a:t>
            </a:r>
            <a:r>
              <a:rPr lang="vi-VN" sz="3200" b="1" dirty="0">
                <a:solidFill>
                  <a:srgbClr val="14579A"/>
                </a:solidFill>
                <a:latin typeface="Times New Roman" panose="02020603050405020304" pitchFamily="18" charset="0"/>
                <a:ea typeface="Arial" panose="020B0604020202020204" pitchFamily="34" charset="0"/>
                <a:cs typeface="Times New Roman" panose="02020603050405020304" pitchFamily="18" charset="0"/>
              </a:rPr>
              <a:t>Một sô thành tựu và ứng dụng giải trình tự hệ gene người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tabLst>
                <a:tab pos="319405" algn="l"/>
              </a:tabLst>
            </a:pPr>
            <a:r>
              <a:rPr lang="en-US" sz="32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 </a:t>
            </a:r>
            <a:r>
              <a:rPr lang="vi-VN" sz="32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Thành tựu nghiên cứu hệ gene người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gồm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3,2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tỉ</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cặp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nucleotide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23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cặp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NST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năm</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2004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99,999%.</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pP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mã</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protein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ước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gần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21300.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tabLst>
                <a:tab pos="308610" algn="l"/>
              </a:tabLst>
            </a:pPr>
            <a:r>
              <a:rPr lang="en-US" sz="32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 </a:t>
            </a:r>
            <a:r>
              <a:rPr lang="vi-VN" sz="3200" b="1"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Một số ứng dụng giải trình tự hệ gene người</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800"/>
              </a:spcAft>
              <a:tabLst>
                <a:tab pos="308610" algn="l"/>
              </a:tabLst>
            </a:pPr>
            <a:r>
              <a:rPr lang="en-US" sz="32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Ứng</a:t>
            </a:r>
            <a:r>
              <a:rPr 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trong</a:t>
            </a:r>
            <a:r>
              <a:rPr 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y </a:t>
            </a:r>
            <a:r>
              <a:rPr lang="en-US" sz="32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học</a:t>
            </a:r>
            <a:r>
              <a:rPr lang="en-US" sz="32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bác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sĩ</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gene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đó</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biện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pháp</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trị</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bệnh</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b="1" dirty="0" err="1">
                <a:solidFill>
                  <a:srgbClr val="000000"/>
                </a:solidFill>
                <a:latin typeface="Times New Roman" panose="02020603050405020304" pitchFamily="18" charset="0"/>
                <a:ea typeface="Arial" panose="020B0604020202020204" pitchFamily="34" charset="0"/>
              </a:rPr>
              <a:t>Ứng</a:t>
            </a:r>
            <a:r>
              <a:rPr lang="en-US" sz="3200" b="1" dirty="0">
                <a:solidFill>
                  <a:srgbClr val="000000"/>
                </a:solidFill>
                <a:latin typeface="Times New Roman" panose="02020603050405020304" pitchFamily="18" charset="0"/>
                <a:ea typeface="Arial" panose="020B0604020202020204" pitchFamily="34" charset="0"/>
              </a:rPr>
              <a:t> </a:t>
            </a:r>
            <a:r>
              <a:rPr lang="en-US" sz="3200" b="1" dirty="0" err="1">
                <a:solidFill>
                  <a:srgbClr val="000000"/>
                </a:solidFill>
                <a:latin typeface="Times New Roman" panose="02020603050405020304" pitchFamily="18" charset="0"/>
                <a:ea typeface="Arial" panose="020B0604020202020204" pitchFamily="34" charset="0"/>
              </a:rPr>
              <a:t>dụng</a:t>
            </a:r>
            <a:r>
              <a:rPr lang="en-US" sz="3200" b="1" dirty="0">
                <a:solidFill>
                  <a:srgbClr val="000000"/>
                </a:solidFill>
                <a:latin typeface="Times New Roman" panose="02020603050405020304" pitchFamily="18" charset="0"/>
                <a:ea typeface="Arial" panose="020B0604020202020204" pitchFamily="34" charset="0"/>
              </a:rPr>
              <a:t> </a:t>
            </a:r>
            <a:r>
              <a:rPr lang="en-US" sz="3200" b="1" dirty="0" err="1">
                <a:solidFill>
                  <a:srgbClr val="000000"/>
                </a:solidFill>
                <a:latin typeface="Times New Roman" panose="02020603050405020304" pitchFamily="18" charset="0"/>
                <a:ea typeface="Arial" panose="020B0604020202020204" pitchFamily="34" charset="0"/>
              </a:rPr>
              <a:t>trong</a:t>
            </a:r>
            <a:r>
              <a:rPr lang="en-US" sz="3200" b="1" dirty="0">
                <a:solidFill>
                  <a:srgbClr val="000000"/>
                </a:solidFill>
                <a:latin typeface="Times New Roman" panose="02020603050405020304" pitchFamily="18" charset="0"/>
                <a:ea typeface="Arial" panose="020B0604020202020204" pitchFamily="34" charset="0"/>
              </a:rPr>
              <a:t> </a:t>
            </a:r>
            <a:r>
              <a:rPr lang="en-US" sz="3200" b="1" dirty="0" err="1">
                <a:solidFill>
                  <a:srgbClr val="000000"/>
                </a:solidFill>
                <a:latin typeface="Times New Roman" panose="02020603050405020304" pitchFamily="18" charset="0"/>
                <a:ea typeface="Arial" panose="020B0604020202020204" pitchFamily="34" charset="0"/>
              </a:rPr>
              <a:t>nghiên</a:t>
            </a:r>
            <a:r>
              <a:rPr lang="en-US" sz="3200" b="1" dirty="0">
                <a:solidFill>
                  <a:srgbClr val="000000"/>
                </a:solidFill>
                <a:latin typeface="Times New Roman" panose="02020603050405020304" pitchFamily="18" charset="0"/>
                <a:ea typeface="Arial" panose="020B0604020202020204" pitchFamily="34" charset="0"/>
              </a:rPr>
              <a:t> </a:t>
            </a:r>
            <a:r>
              <a:rPr lang="en-US" sz="3200" b="1" dirty="0" err="1">
                <a:solidFill>
                  <a:srgbClr val="000000"/>
                </a:solidFill>
                <a:latin typeface="Times New Roman" panose="02020603050405020304" pitchFamily="18" charset="0"/>
                <a:ea typeface="Arial" panose="020B0604020202020204" pitchFamily="34" charset="0"/>
              </a:rPr>
              <a:t>cứu</a:t>
            </a:r>
            <a:r>
              <a:rPr lang="en-US" sz="3200" b="1" dirty="0">
                <a:solidFill>
                  <a:srgbClr val="000000"/>
                </a:solidFill>
                <a:latin typeface="Times New Roman" panose="02020603050405020304" pitchFamily="18" charset="0"/>
                <a:ea typeface="Arial" panose="020B0604020202020204" pitchFamily="34" charset="0"/>
              </a:rPr>
              <a:t> </a:t>
            </a:r>
            <a:r>
              <a:rPr lang="en-US" sz="3200" b="1" dirty="0" err="1">
                <a:solidFill>
                  <a:srgbClr val="000000"/>
                </a:solidFill>
                <a:latin typeface="Times New Roman" panose="02020603050405020304" pitchFamily="18" charset="0"/>
                <a:ea typeface="Arial" panose="020B0604020202020204" pitchFamily="34" charset="0"/>
              </a:rPr>
              <a:t>tiến</a:t>
            </a:r>
            <a:r>
              <a:rPr lang="en-US" sz="3200" b="1" dirty="0">
                <a:solidFill>
                  <a:srgbClr val="000000"/>
                </a:solidFill>
                <a:latin typeface="Times New Roman" panose="02020603050405020304" pitchFamily="18" charset="0"/>
                <a:ea typeface="Arial" panose="020B0604020202020204" pitchFamily="34" charset="0"/>
              </a:rPr>
              <a:t> </a:t>
            </a:r>
            <a:r>
              <a:rPr lang="en-US" sz="3200" b="1" dirty="0" err="1">
                <a:solidFill>
                  <a:srgbClr val="000000"/>
                </a:solidFill>
                <a:latin typeface="Times New Roman" panose="02020603050405020304" pitchFamily="18" charset="0"/>
                <a:ea typeface="Arial" panose="020B0604020202020204" pitchFamily="34" charset="0"/>
              </a:rPr>
              <a:t>hoá</a:t>
            </a:r>
            <a:r>
              <a:rPr lang="en-US" sz="3200" b="1" dirty="0">
                <a:solidFill>
                  <a:srgbClr val="000000"/>
                </a:solidFill>
                <a:latin typeface="Times New Roman" panose="02020603050405020304" pitchFamily="18" charset="0"/>
                <a:ea typeface="Arial" panose="020B0604020202020204" pitchFamily="34" charset="0"/>
              </a:rPr>
              <a:t>: </a:t>
            </a:r>
            <a:r>
              <a:rPr lang="en-US" sz="3200" dirty="0">
                <a:solidFill>
                  <a:srgbClr val="000000"/>
                </a:solidFill>
                <a:latin typeface="Times New Roman" panose="02020603050405020304" pitchFamily="18" charset="0"/>
                <a:ea typeface="Calibri" panose="020F0502020204030204" pitchFamily="34" charset="0"/>
              </a:rPr>
              <a:t>So </a:t>
            </a:r>
            <a:r>
              <a:rPr lang="en-US" sz="3200" dirty="0" err="1">
                <a:solidFill>
                  <a:srgbClr val="000000"/>
                </a:solidFill>
                <a:latin typeface="Times New Roman" panose="02020603050405020304" pitchFamily="18" charset="0"/>
                <a:ea typeface="Calibri" panose="020F0502020204030204" pitchFamily="34" charset="0"/>
              </a:rPr>
              <a:t>sánh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trình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tự</a:t>
            </a:r>
            <a:r>
              <a:rPr lang="en-US" sz="3200" dirty="0">
                <a:solidFill>
                  <a:srgbClr val="000000"/>
                </a:solidFill>
                <a:latin typeface="Times New Roman" panose="02020603050405020304" pitchFamily="18" charset="0"/>
                <a:ea typeface="Calibri" panose="020F0502020204030204" pitchFamily="34" charset="0"/>
              </a:rPr>
              <a:t> nucleotide </a:t>
            </a:r>
            <a:r>
              <a:rPr lang="en-US" sz="3200" dirty="0" err="1">
                <a:solidFill>
                  <a:srgbClr val="000000"/>
                </a:solidFill>
                <a:latin typeface="Times New Roman" panose="02020603050405020304" pitchFamily="18" charset="0"/>
                <a:ea typeface="Calibri" panose="020F0502020204030204" pitchFamily="34" charset="0"/>
              </a:rPr>
              <a:t>trong</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hệ</a:t>
            </a:r>
            <a:r>
              <a:rPr lang="en-US" sz="3200" dirty="0">
                <a:solidFill>
                  <a:srgbClr val="000000"/>
                </a:solidFill>
                <a:latin typeface="Times New Roman" panose="02020603050405020304" pitchFamily="18" charset="0"/>
                <a:ea typeface="Calibri" panose="020F0502020204030204" pitchFamily="34" charset="0"/>
              </a:rPr>
              <a:t> gene </a:t>
            </a:r>
            <a:r>
              <a:rPr lang="en-US" sz="3200" dirty="0" err="1">
                <a:solidFill>
                  <a:srgbClr val="000000"/>
                </a:solidFill>
                <a:latin typeface="Times New Roman" panose="02020603050405020304" pitchFamily="18" charset="0"/>
                <a:ea typeface="Calibri" panose="020F0502020204030204" pitchFamily="34" charset="0"/>
              </a:rPr>
              <a:t>của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nhiều</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loài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sinh</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vật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có</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thể</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cho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biết</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mối</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quan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hệ</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tiến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hoá</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giữa</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các</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loài</a:t>
            </a:r>
            <a:endParaRPr lang="en-US" sz="3200" dirty="0"/>
          </a:p>
        </p:txBody>
      </p:sp>
      <p:sp>
        <p:nvSpPr>
          <p:cNvPr id="3" name="Rectangle 2"/>
          <p:cNvSpPr/>
          <p:nvPr/>
        </p:nvSpPr>
        <p:spPr>
          <a:xfrm>
            <a:off x="6394008" y="190500"/>
            <a:ext cx="3491405" cy="584775"/>
          </a:xfrm>
          <a:prstGeom prst="rect">
            <a:avLst/>
          </a:prstGeom>
        </p:spPr>
        <p:style>
          <a:lnRef idx="1">
            <a:schemeClr val="accent2"/>
          </a:lnRef>
          <a:fillRef idx="2">
            <a:schemeClr val="accent2"/>
          </a:fillRef>
          <a:effectRef idx="1">
            <a:schemeClr val="accent2"/>
          </a:effectRef>
          <a:fontRef idx="minor">
            <a:schemeClr val="dk1"/>
          </a:fontRef>
        </p:style>
        <p:txBody>
          <a:bodyPr wrap="none" lIns="91440" tIns="45720" rIns="91440" bIns="45720">
            <a:spAutoFit/>
          </a:bodyPr>
          <a:lstStyle/>
          <a:p>
            <a:pPr algn="ctr"/>
            <a:r>
              <a:rPr lang="en-US" sz="3200" b="1" cap="none" spc="0" dirty="0" smtClean="0">
                <a:ln w="22225">
                  <a:solidFill>
                    <a:schemeClr val="accent2"/>
                  </a:solidFill>
                  <a:prstDash val="solid"/>
                </a:ln>
                <a:solidFill>
                  <a:schemeClr val="accent2">
                    <a:lumMod val="40000"/>
                    <a:lumOff val="60000"/>
                  </a:schemeClr>
                </a:solidFill>
                <a:effectLst/>
              </a:rPr>
              <a:t>KIẾN THỨC CỐT LÕI</a:t>
            </a:r>
            <a:endParaRPr lang="en-US" sz="3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640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 calcmode="lin" valueType="num">
                                      <p:cBhvr additive="base">
                                        <p:cTn id="3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additive="base">
                                        <p:cTn id="3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 calcmode="lin" valueType="num">
                                      <p:cBhvr additive="base">
                                        <p:cTn id="4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 calcmode="lin" valueType="num">
                                      <p:cBhvr additive="base">
                                        <p:cTn id="48"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 calcmode="lin" valueType="num">
                                      <p:cBhvr additive="base">
                                        <p:cTn id="54"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A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927178">
            <a:off x="2029675" y="-951261"/>
            <a:ext cx="12725595" cy="14205829"/>
          </a:xfrm>
          <a:prstGeom prst="rect">
            <a:avLst/>
          </a:prstGeom>
        </p:spPr>
      </p:pic>
      <p:sp>
        <p:nvSpPr>
          <p:cNvPr id="3" name="Freeform 3"/>
          <p:cNvSpPr/>
          <p:nvPr/>
        </p:nvSpPr>
        <p:spPr>
          <a:xfrm rot="1873312">
            <a:off x="3597366" y="1025514"/>
            <a:ext cx="11748976" cy="11578082"/>
          </a:xfrm>
          <a:custGeom>
            <a:avLst/>
            <a:gdLst/>
            <a:ahLst/>
            <a:cxnLst/>
            <a:rect l="l" t="t" r="r" b="b"/>
            <a:pathLst>
              <a:path w="11748976" h="11578082">
                <a:moveTo>
                  <a:pt x="0" y="0"/>
                </a:moveTo>
                <a:lnTo>
                  <a:pt x="11748975" y="0"/>
                </a:lnTo>
                <a:lnTo>
                  <a:pt x="11748975" y="11578081"/>
                </a:lnTo>
                <a:lnTo>
                  <a:pt x="0" y="115780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2014180" y="3712648"/>
            <a:ext cx="3437142" cy="3357587"/>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17587" r="-123578" b="-38943"/>
              </a:stretch>
            </a:blipFill>
          </p:spPr>
        </p:sp>
      </p:grpSp>
      <p:grpSp>
        <p:nvGrpSpPr>
          <p:cNvPr id="6" name="Group 6"/>
          <p:cNvGrpSpPr/>
          <p:nvPr/>
        </p:nvGrpSpPr>
        <p:grpSpPr>
          <a:xfrm>
            <a:off x="5634207" y="3712648"/>
            <a:ext cx="3437142" cy="3357587"/>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6"/>
              <a:stretch>
                <a:fillRect l="-12602" r="-60968"/>
              </a:stretch>
            </a:blipFill>
          </p:spPr>
        </p:sp>
      </p:grpSp>
      <p:grpSp>
        <p:nvGrpSpPr>
          <p:cNvPr id="8" name="Group 8"/>
          <p:cNvGrpSpPr/>
          <p:nvPr/>
        </p:nvGrpSpPr>
        <p:grpSpPr>
          <a:xfrm>
            <a:off x="9280442" y="3712648"/>
            <a:ext cx="3437142" cy="3357587"/>
            <a:chOff x="0" y="0"/>
            <a:chExt cx="4828540" cy="4716780"/>
          </a:xfrm>
        </p:grpSpPr>
        <p:sp>
          <p:nvSpPr>
            <p:cNvPr id="9" name="Freeform 9"/>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7"/>
              <a:stretch>
                <a:fillRect l="-71258" t="-12609" r="-41131" b="-29242"/>
              </a:stretch>
            </a:blipFill>
          </p:spPr>
        </p:sp>
      </p:grpSp>
      <p:grpSp>
        <p:nvGrpSpPr>
          <p:cNvPr id="10" name="Group 10"/>
          <p:cNvGrpSpPr/>
          <p:nvPr/>
        </p:nvGrpSpPr>
        <p:grpSpPr>
          <a:xfrm>
            <a:off x="12919084" y="3712648"/>
            <a:ext cx="3437142" cy="3357587"/>
            <a:chOff x="0" y="0"/>
            <a:chExt cx="4828540" cy="4716780"/>
          </a:xfrm>
        </p:grpSpPr>
        <p:sp>
          <p:nvSpPr>
            <p:cNvPr id="11" name="Freeform 11"/>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blipFill>
              <a:blip r:embed="rId5"/>
              <a:stretch>
                <a:fillRect l="-121724" r="-16560" b="-37283"/>
              </a:stretch>
            </a:blipFill>
          </p:spPr>
        </p:sp>
      </p:grpSp>
      <p:grpSp>
        <p:nvGrpSpPr>
          <p:cNvPr id="12" name="Group 12"/>
          <p:cNvGrpSpPr/>
          <p:nvPr/>
        </p:nvGrpSpPr>
        <p:grpSpPr>
          <a:xfrm>
            <a:off x="2205593" y="7438381"/>
            <a:ext cx="3054316" cy="1065995"/>
            <a:chOff x="0" y="-38100"/>
            <a:chExt cx="4072422" cy="1421326"/>
          </a:xfrm>
        </p:grpSpPr>
        <p:sp>
          <p:nvSpPr>
            <p:cNvPr id="13" name="TextBox 13"/>
            <p:cNvSpPr txBox="1"/>
            <p:nvPr/>
          </p:nvSpPr>
          <p:spPr>
            <a:xfrm>
              <a:off x="0" y="-38100"/>
              <a:ext cx="4072422" cy="803639"/>
            </a:xfrm>
            <a:prstGeom prst="rect">
              <a:avLst/>
            </a:prstGeom>
          </p:spPr>
          <p:txBody>
            <a:bodyPr lIns="0" tIns="0" rIns="0" bIns="0" rtlCol="0" anchor="t">
              <a:spAutoFit/>
            </a:bodyPr>
            <a:lstStyle/>
            <a:p>
              <a:pPr algn="ctr">
                <a:lnSpc>
                  <a:spcPts val="4680"/>
                </a:lnSpc>
              </a:pPr>
              <a:endParaRPr lang="en-US" sz="3600" dirty="0">
                <a:solidFill>
                  <a:srgbClr val="000000"/>
                </a:solidFill>
                <a:latin typeface="Baloo"/>
              </a:endParaRPr>
            </a:p>
          </p:txBody>
        </p:sp>
        <p:sp>
          <p:nvSpPr>
            <p:cNvPr id="14" name="TextBox 14"/>
            <p:cNvSpPr txBox="1"/>
            <p:nvPr/>
          </p:nvSpPr>
          <p:spPr>
            <a:xfrm>
              <a:off x="0" y="845381"/>
              <a:ext cx="4072422" cy="537845"/>
            </a:xfrm>
            <a:prstGeom prst="rect">
              <a:avLst/>
            </a:prstGeom>
          </p:spPr>
          <p:txBody>
            <a:bodyPr lIns="0" tIns="0" rIns="0" bIns="0" rtlCol="0" anchor="t">
              <a:spAutoFit/>
            </a:bodyPr>
            <a:lstStyle/>
            <a:p>
              <a:pPr algn="ctr">
                <a:lnSpc>
                  <a:spcPts val="3380"/>
                </a:lnSpc>
              </a:pPr>
              <a:r>
                <a:rPr lang="en-US" sz="2600" dirty="0" err="1">
                  <a:solidFill>
                    <a:srgbClr val="000000"/>
                  </a:solidFill>
                  <a:latin typeface="Clear Sans"/>
                </a:rPr>
                <a:t>Trưởng</a:t>
              </a:r>
              <a:r>
                <a:rPr lang="en-US" sz="2600" dirty="0">
                  <a:solidFill>
                    <a:srgbClr val="000000"/>
                  </a:solidFill>
                  <a:latin typeface="Clear Sans"/>
                </a:rPr>
                <a:t> </a:t>
              </a:r>
              <a:r>
                <a:rPr lang="en-US" sz="2600" dirty="0" err="1">
                  <a:solidFill>
                    <a:srgbClr val="000000"/>
                  </a:solidFill>
                  <a:latin typeface="Clear Sans"/>
                </a:rPr>
                <a:t>nhóm</a:t>
              </a:r>
              <a:endParaRPr lang="en-US" sz="2600" dirty="0">
                <a:solidFill>
                  <a:srgbClr val="000000"/>
                </a:solidFill>
                <a:latin typeface="Clear Sans"/>
              </a:endParaRPr>
            </a:p>
          </p:txBody>
        </p:sp>
      </p:grpSp>
      <p:grpSp>
        <p:nvGrpSpPr>
          <p:cNvPr id="15" name="Group 15"/>
          <p:cNvGrpSpPr/>
          <p:nvPr/>
        </p:nvGrpSpPr>
        <p:grpSpPr>
          <a:xfrm>
            <a:off x="5825620" y="7438381"/>
            <a:ext cx="3054316" cy="1008845"/>
            <a:chOff x="0" y="-38100"/>
            <a:chExt cx="4072422" cy="1345126"/>
          </a:xfrm>
        </p:grpSpPr>
        <p:sp>
          <p:nvSpPr>
            <p:cNvPr id="16" name="TextBox 16"/>
            <p:cNvSpPr txBox="1"/>
            <p:nvPr/>
          </p:nvSpPr>
          <p:spPr>
            <a:xfrm>
              <a:off x="0" y="-38100"/>
              <a:ext cx="4072422" cy="803639"/>
            </a:xfrm>
            <a:prstGeom prst="rect">
              <a:avLst/>
            </a:prstGeom>
          </p:spPr>
          <p:txBody>
            <a:bodyPr lIns="0" tIns="0" rIns="0" bIns="0" rtlCol="0" anchor="t">
              <a:spAutoFit/>
            </a:bodyPr>
            <a:lstStyle/>
            <a:p>
              <a:pPr algn="ctr">
                <a:lnSpc>
                  <a:spcPts val="4680"/>
                </a:lnSpc>
              </a:pPr>
              <a:endParaRPr lang="en-US" sz="3600" dirty="0">
                <a:solidFill>
                  <a:srgbClr val="000000"/>
                </a:solidFill>
                <a:latin typeface="Baloo"/>
              </a:endParaRPr>
            </a:p>
          </p:txBody>
        </p:sp>
        <p:sp>
          <p:nvSpPr>
            <p:cNvPr id="17" name="TextBox 17"/>
            <p:cNvSpPr txBox="1"/>
            <p:nvPr/>
          </p:nvSpPr>
          <p:spPr>
            <a:xfrm>
              <a:off x="0" y="835856"/>
              <a:ext cx="4072422" cy="471170"/>
            </a:xfrm>
            <a:prstGeom prst="rect">
              <a:avLst/>
            </a:prstGeom>
          </p:spPr>
          <p:txBody>
            <a:bodyPr lIns="0" tIns="0" rIns="0" bIns="0" rtlCol="0" anchor="t">
              <a:spAutoFit/>
            </a:bodyPr>
            <a:lstStyle/>
            <a:p>
              <a:pPr algn="ctr">
                <a:lnSpc>
                  <a:spcPts val="2892"/>
                </a:lnSpc>
              </a:pPr>
              <a:r>
                <a:rPr lang="en-US" sz="2225">
                  <a:solidFill>
                    <a:srgbClr val="000000"/>
                  </a:solidFill>
                  <a:latin typeface="Clear Sans"/>
                </a:rPr>
                <a:t>Chuyên viên nghiên cứu</a:t>
              </a:r>
            </a:p>
          </p:txBody>
        </p:sp>
      </p:grpSp>
      <p:grpSp>
        <p:nvGrpSpPr>
          <p:cNvPr id="18" name="Group 18"/>
          <p:cNvGrpSpPr/>
          <p:nvPr/>
        </p:nvGrpSpPr>
        <p:grpSpPr>
          <a:xfrm>
            <a:off x="13110497" y="7438381"/>
            <a:ext cx="3054316" cy="1054565"/>
            <a:chOff x="0" y="-38100"/>
            <a:chExt cx="4072422" cy="1406086"/>
          </a:xfrm>
        </p:grpSpPr>
        <p:sp>
          <p:nvSpPr>
            <p:cNvPr id="19" name="TextBox 19"/>
            <p:cNvSpPr txBox="1"/>
            <p:nvPr/>
          </p:nvSpPr>
          <p:spPr>
            <a:xfrm>
              <a:off x="0" y="-38100"/>
              <a:ext cx="4072422" cy="803639"/>
            </a:xfrm>
            <a:prstGeom prst="rect">
              <a:avLst/>
            </a:prstGeom>
          </p:spPr>
          <p:txBody>
            <a:bodyPr lIns="0" tIns="0" rIns="0" bIns="0" rtlCol="0" anchor="t">
              <a:spAutoFit/>
            </a:bodyPr>
            <a:lstStyle/>
            <a:p>
              <a:pPr algn="ctr">
                <a:lnSpc>
                  <a:spcPts val="4680"/>
                </a:lnSpc>
              </a:pPr>
              <a:endParaRPr lang="en-US" sz="3600" dirty="0">
                <a:solidFill>
                  <a:srgbClr val="000000"/>
                </a:solidFill>
                <a:latin typeface="Baloo"/>
              </a:endParaRPr>
            </a:p>
          </p:txBody>
        </p:sp>
        <p:sp>
          <p:nvSpPr>
            <p:cNvPr id="20" name="TextBox 20"/>
            <p:cNvSpPr txBox="1"/>
            <p:nvPr/>
          </p:nvSpPr>
          <p:spPr>
            <a:xfrm>
              <a:off x="0" y="835856"/>
              <a:ext cx="4072422" cy="532130"/>
            </a:xfrm>
            <a:prstGeom prst="rect">
              <a:avLst/>
            </a:prstGeom>
          </p:spPr>
          <p:txBody>
            <a:bodyPr lIns="0" tIns="0" rIns="0" bIns="0" rtlCol="0" anchor="t">
              <a:spAutoFit/>
            </a:bodyPr>
            <a:lstStyle/>
            <a:p>
              <a:pPr algn="ctr">
                <a:lnSpc>
                  <a:spcPts val="3282"/>
                </a:lnSpc>
              </a:pPr>
              <a:r>
                <a:rPr lang="en-US" sz="2525" dirty="0" err="1">
                  <a:solidFill>
                    <a:srgbClr val="000000"/>
                  </a:solidFill>
                  <a:latin typeface="Clear Sans"/>
                </a:rPr>
                <a:t>Chuyên</a:t>
              </a:r>
              <a:r>
                <a:rPr lang="en-US" sz="2525" dirty="0">
                  <a:solidFill>
                    <a:srgbClr val="000000"/>
                  </a:solidFill>
                  <a:latin typeface="Clear Sans"/>
                </a:rPr>
                <a:t> </a:t>
              </a:r>
              <a:r>
                <a:rPr lang="en-US" sz="2525" dirty="0" err="1">
                  <a:solidFill>
                    <a:srgbClr val="000000"/>
                  </a:solidFill>
                  <a:latin typeface="Clear Sans"/>
                </a:rPr>
                <a:t>viên</a:t>
              </a:r>
              <a:r>
                <a:rPr lang="en-US" sz="2525" dirty="0">
                  <a:solidFill>
                    <a:srgbClr val="000000"/>
                  </a:solidFill>
                  <a:latin typeface="Clear Sans"/>
                </a:rPr>
                <a:t> </a:t>
              </a:r>
              <a:r>
                <a:rPr lang="en-US" sz="2525" dirty="0" err="1">
                  <a:solidFill>
                    <a:srgbClr val="000000"/>
                  </a:solidFill>
                  <a:latin typeface="Clear Sans"/>
                </a:rPr>
                <a:t>Tóm</a:t>
              </a:r>
              <a:r>
                <a:rPr lang="en-US" sz="2525" dirty="0">
                  <a:solidFill>
                    <a:srgbClr val="000000"/>
                  </a:solidFill>
                  <a:latin typeface="Clear Sans"/>
                </a:rPr>
                <a:t> </a:t>
              </a:r>
              <a:r>
                <a:rPr lang="en-US" sz="2525" dirty="0" err="1">
                  <a:solidFill>
                    <a:srgbClr val="000000"/>
                  </a:solidFill>
                  <a:latin typeface="Clear Sans"/>
                </a:rPr>
                <a:t>tắt</a:t>
              </a:r>
              <a:endParaRPr lang="en-US" sz="2525" dirty="0">
                <a:solidFill>
                  <a:srgbClr val="000000"/>
                </a:solidFill>
                <a:latin typeface="Clear Sans"/>
              </a:endParaRPr>
            </a:p>
          </p:txBody>
        </p:sp>
      </p:grpSp>
      <p:sp>
        <p:nvSpPr>
          <p:cNvPr id="21" name="TextBox 21"/>
          <p:cNvSpPr txBox="1"/>
          <p:nvPr/>
        </p:nvSpPr>
        <p:spPr>
          <a:xfrm>
            <a:off x="2439381" y="1619444"/>
            <a:ext cx="11906182" cy="1384995"/>
          </a:xfrm>
          <a:prstGeom prst="rect">
            <a:avLst/>
          </a:prstGeom>
        </p:spPr>
        <p:txBody>
          <a:bodyPr wrap="square" lIns="0" tIns="0" rIns="0" bIns="0" rtlCol="0" anchor="t">
            <a:spAutoFit/>
          </a:bodyPr>
          <a:lstStyle/>
          <a:p>
            <a:pPr algn="ctr">
              <a:lnSpc>
                <a:spcPts val="10800"/>
              </a:lnSpc>
            </a:pPr>
            <a:r>
              <a:rPr lang="en-US" sz="9000" dirty="0" err="1">
                <a:solidFill>
                  <a:srgbClr val="000000"/>
                </a:solidFill>
                <a:latin typeface="Baloo" panose="020B0604020202020204" charset="0"/>
                <a:cs typeface="Baloo" panose="020B0604020202020204" charset="0"/>
              </a:rPr>
              <a:t>Gặp</a:t>
            </a:r>
            <a:r>
              <a:rPr lang="en-US" sz="9000" dirty="0">
                <a:solidFill>
                  <a:srgbClr val="000000"/>
                </a:solidFill>
                <a:latin typeface="Baloo" panose="020B0604020202020204" charset="0"/>
                <a:cs typeface="Baloo" panose="020B0604020202020204" charset="0"/>
              </a:rPr>
              <a:t> </a:t>
            </a:r>
            <a:r>
              <a:rPr lang="en-US" sz="9000" dirty="0" err="1">
                <a:solidFill>
                  <a:srgbClr val="000000"/>
                </a:solidFill>
                <a:latin typeface="Baloo" panose="020B0604020202020204" charset="0"/>
                <a:cs typeface="Baloo" panose="020B0604020202020204" charset="0"/>
              </a:rPr>
              <a:t>gỡ</a:t>
            </a:r>
            <a:r>
              <a:rPr lang="en-US" sz="9000" dirty="0">
                <a:solidFill>
                  <a:srgbClr val="000000"/>
                </a:solidFill>
                <a:latin typeface="Baloo" panose="020B0604020202020204" charset="0"/>
                <a:cs typeface="Baloo" panose="020B0604020202020204" charset="0"/>
              </a:rPr>
              <a:t> </a:t>
            </a:r>
            <a:r>
              <a:rPr lang="en-US" sz="9000" dirty="0" err="1" smtClean="0">
                <a:solidFill>
                  <a:srgbClr val="000000"/>
                </a:solidFill>
                <a:latin typeface="Baloo" panose="020B0604020202020204" charset="0"/>
                <a:cs typeface="Baloo" panose="020B0604020202020204" charset="0"/>
              </a:rPr>
              <a:t>Nhóm</a:t>
            </a:r>
            <a:r>
              <a:rPr lang="en-US" sz="9000" dirty="0" smtClean="0">
                <a:solidFill>
                  <a:srgbClr val="000000"/>
                </a:solidFill>
                <a:latin typeface="Baloo" panose="020B0604020202020204" charset="0"/>
                <a:cs typeface="Baloo" panose="020B0604020202020204" charset="0"/>
              </a:rPr>
              <a:t> </a:t>
            </a:r>
            <a:r>
              <a:rPr lang="en-US" sz="9000" dirty="0" err="1" smtClean="0">
                <a:solidFill>
                  <a:srgbClr val="000000"/>
                </a:solidFill>
                <a:latin typeface="Baloo" panose="020B0604020202020204" charset="0"/>
                <a:cs typeface="Baloo" panose="020B0604020202020204" charset="0"/>
              </a:rPr>
              <a:t>theo</a:t>
            </a:r>
            <a:r>
              <a:rPr lang="en-US" sz="9000" dirty="0" smtClean="0">
                <a:solidFill>
                  <a:srgbClr val="000000"/>
                </a:solidFill>
                <a:latin typeface="Baloo" panose="020B0604020202020204" charset="0"/>
                <a:cs typeface="Baloo" panose="020B0604020202020204" charset="0"/>
              </a:rPr>
              <a:t> </a:t>
            </a:r>
            <a:r>
              <a:rPr lang="en-US" sz="9000" dirty="0" err="1" smtClean="0">
                <a:solidFill>
                  <a:srgbClr val="000000"/>
                </a:solidFill>
                <a:latin typeface="Baloo" panose="020B0604020202020204" charset="0"/>
                <a:cs typeface="Baloo" panose="020B0604020202020204" charset="0"/>
              </a:rPr>
              <a:t>bàn</a:t>
            </a:r>
            <a:endParaRPr lang="en-US" sz="9000" dirty="0">
              <a:solidFill>
                <a:srgbClr val="000000"/>
              </a:solidFill>
              <a:latin typeface="Baloo" panose="020B0604020202020204" charset="0"/>
              <a:cs typeface="Baloo" panose="020B0604020202020204" charset="0"/>
            </a:endParaRPr>
          </a:p>
        </p:txBody>
      </p:sp>
      <p:grpSp>
        <p:nvGrpSpPr>
          <p:cNvPr id="22" name="Group 22"/>
          <p:cNvGrpSpPr/>
          <p:nvPr/>
        </p:nvGrpSpPr>
        <p:grpSpPr>
          <a:xfrm>
            <a:off x="9471855" y="7438381"/>
            <a:ext cx="3054316" cy="974555"/>
            <a:chOff x="0" y="-38100"/>
            <a:chExt cx="4072422" cy="1299406"/>
          </a:xfrm>
        </p:grpSpPr>
        <p:sp>
          <p:nvSpPr>
            <p:cNvPr id="23" name="TextBox 23"/>
            <p:cNvSpPr txBox="1"/>
            <p:nvPr/>
          </p:nvSpPr>
          <p:spPr>
            <a:xfrm>
              <a:off x="0" y="-38100"/>
              <a:ext cx="4072422" cy="803639"/>
            </a:xfrm>
            <a:prstGeom prst="rect">
              <a:avLst/>
            </a:prstGeom>
          </p:spPr>
          <p:txBody>
            <a:bodyPr lIns="0" tIns="0" rIns="0" bIns="0" rtlCol="0" anchor="t">
              <a:spAutoFit/>
            </a:bodyPr>
            <a:lstStyle/>
            <a:p>
              <a:pPr algn="ctr">
                <a:lnSpc>
                  <a:spcPts val="4680"/>
                </a:lnSpc>
              </a:pPr>
              <a:endParaRPr lang="en-US" sz="3600" dirty="0">
                <a:solidFill>
                  <a:srgbClr val="000000"/>
                </a:solidFill>
                <a:latin typeface="Baloo"/>
              </a:endParaRPr>
            </a:p>
          </p:txBody>
        </p:sp>
        <p:sp>
          <p:nvSpPr>
            <p:cNvPr id="24" name="TextBox 24"/>
            <p:cNvSpPr txBox="1"/>
            <p:nvPr/>
          </p:nvSpPr>
          <p:spPr>
            <a:xfrm>
              <a:off x="0" y="826331"/>
              <a:ext cx="4072422" cy="434975"/>
            </a:xfrm>
            <a:prstGeom prst="rect">
              <a:avLst/>
            </a:prstGeom>
          </p:spPr>
          <p:txBody>
            <a:bodyPr lIns="0" tIns="0" rIns="0" bIns="0" rtlCol="0" anchor="t">
              <a:spAutoFit/>
            </a:bodyPr>
            <a:lstStyle/>
            <a:p>
              <a:pPr algn="ctr">
                <a:lnSpc>
                  <a:spcPts val="2600"/>
                </a:lnSpc>
              </a:pPr>
              <a:r>
                <a:rPr lang="en-US" sz="2000">
                  <a:solidFill>
                    <a:srgbClr val="000000"/>
                  </a:solidFill>
                  <a:latin typeface="Clear Sans"/>
                </a:rPr>
                <a:t>Người thu thập tài nguyên</a:t>
              </a:r>
            </a:p>
          </p:txBody>
        </p:sp>
      </p:grpSp>
      <p:sp>
        <p:nvSpPr>
          <p:cNvPr id="25" name="Rectangle 24"/>
          <p:cNvSpPr/>
          <p:nvPr/>
        </p:nvSpPr>
        <p:spPr>
          <a:xfrm>
            <a:off x="5442619" y="74421"/>
            <a:ext cx="5225381" cy="923330"/>
          </a:xfrm>
          <a:prstGeom prst="rect">
            <a:avLst/>
          </a:prstGeom>
          <a:noFill/>
        </p:spPr>
        <p:txBody>
          <a:bodyPr wrap="square" lIns="91440" tIns="45720" rIns="91440" bIns="45720">
            <a:spAutoFit/>
          </a:bodyPr>
          <a:lstStyle/>
          <a:p>
            <a:pPr algn="ctr"/>
            <a:r>
              <a:rPr lang="en-US" sz="5400" b="1" dirty="0" smtClean="0">
                <a:ln w="22225">
                  <a:solidFill>
                    <a:schemeClr val="accent2"/>
                  </a:solidFill>
                  <a:prstDash val="solid"/>
                </a:ln>
                <a:solidFill>
                  <a:srgbClr val="FF0000"/>
                </a:solidFill>
              </a:rPr>
              <a:t>2. TÁI BẢN DNA</a:t>
            </a:r>
            <a:endParaRPr lang="en-US" sz="5400" b="1" cap="none" spc="0" dirty="0">
              <a:ln w="22225">
                <a:solidFill>
                  <a:schemeClr val="accent2"/>
                </a:solidFill>
                <a:prstDash val="solid"/>
              </a:ln>
              <a:solidFill>
                <a:srgbClr val="FF0000"/>
              </a:solidFill>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07830" y="1089834"/>
            <a:ext cx="20520866" cy="965649"/>
            <a:chOff x="-8458864" y="-713149"/>
            <a:chExt cx="27361154" cy="1287531"/>
          </a:xfrm>
        </p:grpSpPr>
        <p:sp>
          <p:nvSpPr>
            <p:cNvPr id="3" name="TextBox 3"/>
            <p:cNvSpPr txBox="1"/>
            <p:nvPr/>
          </p:nvSpPr>
          <p:spPr>
            <a:xfrm>
              <a:off x="-8458864" y="-713149"/>
              <a:ext cx="16387936" cy="1287531"/>
            </a:xfrm>
            <a:prstGeom prst="rect">
              <a:avLst/>
            </a:prstGeom>
          </p:spPr>
          <p:txBody>
            <a:bodyPr lIns="0" tIns="0" rIns="0" bIns="0" rtlCol="0" anchor="t">
              <a:spAutoFit/>
            </a:bodyPr>
            <a:lstStyle/>
            <a:p>
              <a:pPr algn="ctr">
                <a:lnSpc>
                  <a:spcPts val="8640"/>
                </a:lnSpc>
              </a:pPr>
              <a:r>
                <a:rPr lang="en-US" sz="3600" dirty="0" smtClean="0">
                  <a:solidFill>
                    <a:srgbClr val="000000"/>
                  </a:solidFill>
                  <a:latin typeface="Baloo"/>
                </a:rPr>
                <a:t>HOẠT ĐỘNG NHÓM</a:t>
              </a:r>
              <a:endParaRPr lang="en-US" sz="3600" dirty="0">
                <a:solidFill>
                  <a:srgbClr val="000000"/>
                </a:solidFill>
                <a:latin typeface="Baloo"/>
              </a:endParaRPr>
            </a:p>
          </p:txBody>
        </p:sp>
        <p:sp>
          <p:nvSpPr>
            <p:cNvPr id="4" name="TextBox 4"/>
            <p:cNvSpPr txBox="1"/>
            <p:nvPr/>
          </p:nvSpPr>
          <p:spPr>
            <a:xfrm>
              <a:off x="2427633" y="-160989"/>
              <a:ext cx="16474657" cy="581356"/>
            </a:xfrm>
            <a:prstGeom prst="rect">
              <a:avLst/>
            </a:prstGeom>
          </p:spPr>
          <p:txBody>
            <a:bodyPr wrap="square" lIns="0" tIns="0" rIns="0" bIns="0" rtlCol="0" anchor="t">
              <a:spAutoFit/>
            </a:bodyPr>
            <a:lstStyle/>
            <a:p>
              <a:pPr algn="ctr">
                <a:lnSpc>
                  <a:spcPts val="3380"/>
                </a:lnSpc>
              </a:pPr>
              <a:r>
                <a:rPr lang="en-US" sz="4000" dirty="0" err="1">
                  <a:solidFill>
                    <a:srgbClr val="000000"/>
                  </a:solidFill>
                  <a:latin typeface="Times New Roman" panose="02020603050405020304" pitchFamily="18" charset="0"/>
                  <a:cs typeface="Times New Roman" panose="02020603050405020304" pitchFamily="18" charset="0"/>
                </a:rPr>
                <a:t>T</a:t>
              </a:r>
              <a:r>
                <a:rPr lang="en-US" sz="4000" dirty="0" err="1" smtClean="0">
                  <a:solidFill>
                    <a:srgbClr val="000000"/>
                  </a:solidFill>
                  <a:latin typeface="Times New Roman" panose="02020603050405020304" pitchFamily="18" charset="0"/>
                  <a:cs typeface="Times New Roman" panose="02020603050405020304" pitchFamily="18" charset="0"/>
                </a:rPr>
                <a:t>rình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bày</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b</a:t>
              </a:r>
              <a:r>
                <a:rPr lang="en-US" sz="4000" dirty="0" err="1" smtClean="0">
                  <a:solidFill>
                    <a:srgbClr val="000000"/>
                  </a:solidFill>
                  <a:latin typeface="Times New Roman" panose="02020603050405020304" pitchFamily="18" charset="0"/>
                  <a:cs typeface="Times New Roman" panose="02020603050405020304" pitchFamily="18" charset="0"/>
                </a:rPr>
                <a:t>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a:t>
              </a:r>
              <a:r>
                <a:rPr lang="en-US" sz="4000" dirty="0" err="1" smtClean="0">
                  <a:solidFill>
                    <a:srgbClr val="000000"/>
                  </a:solidFill>
                  <a:latin typeface="Times New Roman" panose="02020603050405020304" pitchFamily="18" charset="0"/>
                  <a:cs typeface="Times New Roman" panose="02020603050405020304" pitchFamily="18" charset="0"/>
                </a:rPr>
                <a:t>huyết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Trình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Canva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hoặc</a:t>
              </a:r>
              <a:r>
                <a:rPr lang="en-US" sz="4000" dirty="0" smtClean="0">
                  <a:solidFill>
                    <a:srgbClr val="000000"/>
                  </a:solidFill>
                  <a:latin typeface="Times New Roman" panose="02020603050405020304" pitchFamily="18" charset="0"/>
                  <a:cs typeface="Times New Roman" panose="02020603050405020304" pitchFamily="18" charset="0"/>
                </a:rPr>
                <a:t> PowerPoint</a:t>
              </a:r>
              <a:endParaRPr lang="en-US" sz="4000" dirty="0">
                <a:solidFill>
                  <a:srgbClr val="000000"/>
                </a:solidFill>
                <a:latin typeface="Times New Roman" panose="02020603050405020304" pitchFamily="18" charset="0"/>
                <a:cs typeface="Times New Roman" panose="02020603050405020304" pitchFamily="18" charset="0"/>
              </a:endParaRPr>
            </a:p>
          </p:txBody>
        </p:sp>
      </p:grpSp>
      <p:sp>
        <p:nvSpPr>
          <p:cNvPr id="26" name="Rectangle 25"/>
          <p:cNvSpPr/>
          <p:nvPr/>
        </p:nvSpPr>
        <p:spPr>
          <a:xfrm>
            <a:off x="5158437" y="58389"/>
            <a:ext cx="6420348" cy="923330"/>
          </a:xfrm>
          <a:prstGeom prst="rect">
            <a:avLst/>
          </a:prstGeom>
          <a:noFill/>
        </p:spPr>
        <p:txBody>
          <a:bodyPr wrap="none" lIns="91440" tIns="45720" rIns="91440" bIns="45720">
            <a:spAutoFit/>
          </a:bodyPr>
          <a:lstStyle/>
          <a:p>
            <a:pPr algn="ctr"/>
            <a:r>
              <a:rPr lang="en-US" sz="5400" b="1" cap="none" spc="0" dirty="0" smtClean="0">
                <a:ln w="12700" cmpd="sng">
                  <a:solidFill>
                    <a:schemeClr val="accent4"/>
                  </a:solidFill>
                  <a:prstDash val="solid"/>
                </a:ln>
                <a:solidFill>
                  <a:srgbClr val="7030A0"/>
                </a:solidFill>
                <a:effectLst/>
              </a:rPr>
              <a:t>III. RNA VÀ PHIÊN MÃ</a:t>
            </a:r>
            <a:endParaRPr lang="en-US" sz="5400" b="1" cap="none" spc="0" dirty="0">
              <a:ln w="12700" cmpd="sng">
                <a:solidFill>
                  <a:schemeClr val="accent4"/>
                </a:solidFill>
                <a:prstDash val="solid"/>
              </a:ln>
              <a:solidFill>
                <a:srgbClr val="7030A0"/>
              </a:solidFill>
              <a:effectLst/>
            </a:endParaRPr>
          </a:p>
        </p:txBody>
      </p:sp>
      <p:graphicFrame>
        <p:nvGraphicFramePr>
          <p:cNvPr id="31" name="Table 30"/>
          <p:cNvGraphicFramePr>
            <a:graphicFrameLocks noGrp="1"/>
          </p:cNvGraphicFramePr>
          <p:nvPr>
            <p:extLst>
              <p:ext uri="{D42A27DB-BD31-4B8C-83A1-F6EECF244321}">
                <p14:modId xmlns:p14="http://schemas.microsoft.com/office/powerpoint/2010/main" val="788639386"/>
              </p:ext>
            </p:extLst>
          </p:nvPr>
        </p:nvGraphicFramePr>
        <p:xfrm>
          <a:off x="533400" y="6718218"/>
          <a:ext cx="17449800" cy="2633472"/>
        </p:xfrm>
        <a:graphic>
          <a:graphicData uri="http://schemas.openxmlformats.org/drawingml/2006/table">
            <a:tbl>
              <a:tblPr firstRow="1" firstCol="1" bandRow="1">
                <a:tableStyleId>{5C22544A-7EE6-4342-B048-85BDC9FD1C3A}</a:tableStyleId>
              </a:tblPr>
              <a:tblGrid>
                <a:gridCol w="1082322">
                  <a:extLst>
                    <a:ext uri="{9D8B030D-6E8A-4147-A177-3AD203B41FA5}">
                      <a16:colId xmlns:a16="http://schemas.microsoft.com/office/drawing/2014/main" val="853798368"/>
                    </a:ext>
                  </a:extLst>
                </a:gridCol>
                <a:gridCol w="3477657">
                  <a:extLst>
                    <a:ext uri="{9D8B030D-6E8A-4147-A177-3AD203B41FA5}">
                      <a16:colId xmlns:a16="http://schemas.microsoft.com/office/drawing/2014/main" val="3651204665"/>
                    </a:ext>
                  </a:extLst>
                </a:gridCol>
                <a:gridCol w="4265848">
                  <a:extLst>
                    <a:ext uri="{9D8B030D-6E8A-4147-A177-3AD203B41FA5}">
                      <a16:colId xmlns:a16="http://schemas.microsoft.com/office/drawing/2014/main" val="1782676582"/>
                    </a:ext>
                  </a:extLst>
                </a:gridCol>
                <a:gridCol w="4121667">
                  <a:extLst>
                    <a:ext uri="{9D8B030D-6E8A-4147-A177-3AD203B41FA5}">
                      <a16:colId xmlns:a16="http://schemas.microsoft.com/office/drawing/2014/main" val="220623293"/>
                    </a:ext>
                  </a:extLst>
                </a:gridCol>
                <a:gridCol w="4502306">
                  <a:extLst>
                    <a:ext uri="{9D8B030D-6E8A-4147-A177-3AD203B41FA5}">
                      <a16:colId xmlns:a16="http://schemas.microsoft.com/office/drawing/2014/main" val="819649323"/>
                    </a:ext>
                  </a:extLst>
                </a:gridCol>
              </a:tblGrid>
              <a:tr h="0">
                <a:tc>
                  <a:txBody>
                    <a:bodyPr/>
                    <a:lstStyle/>
                    <a:p>
                      <a:pPr algn="ctr">
                        <a:lnSpc>
                          <a:spcPct val="120000"/>
                        </a:lnSpc>
                        <a:spcAft>
                          <a:spcPts val="0"/>
                        </a:spcAft>
                      </a:pPr>
                      <a:r>
                        <a:rPr lang="en-US"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3600">
                          <a:effectLst/>
                          <a:latin typeface="Times New Roman" panose="02020603050405020304" pitchFamily="18" charset="0"/>
                          <a:cs typeface="Times New Roman" panose="02020603050405020304" pitchFamily="18" charset="0"/>
                        </a:rPr>
                        <a:t>Các loại RNA</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3600">
                          <a:effectLst/>
                          <a:latin typeface="Times New Roman" panose="02020603050405020304" pitchFamily="18" charset="0"/>
                          <a:cs typeface="Times New Roman" panose="02020603050405020304" pitchFamily="18" charset="0"/>
                        </a:rPr>
                        <a:t>Cấu trúc</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3600">
                          <a:effectLst/>
                          <a:latin typeface="Times New Roman" panose="02020603050405020304" pitchFamily="18" charset="0"/>
                          <a:cs typeface="Times New Roman" panose="02020603050405020304" pitchFamily="18" charset="0"/>
                        </a:rPr>
                        <a:t>Chức năng</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US" sz="3600">
                          <a:effectLst/>
                          <a:latin typeface="Times New Roman" panose="02020603050405020304" pitchFamily="18" charset="0"/>
                          <a:cs typeface="Times New Roman" panose="02020603050405020304" pitchFamily="18" charset="0"/>
                        </a:rPr>
                        <a:t>Hình ảnh</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5545280"/>
                  </a:ext>
                </a:extLst>
              </a:tr>
              <a:tr h="0">
                <a:tc>
                  <a:txBody>
                    <a:bodyPr/>
                    <a:lstStyle/>
                    <a:p>
                      <a:pPr algn="ctr">
                        <a:lnSpc>
                          <a:spcPct val="120000"/>
                        </a:lnSpc>
                        <a:spcAft>
                          <a:spcPts val="0"/>
                        </a:spcAft>
                      </a:pPr>
                      <a:r>
                        <a:rPr lang="en-US" sz="3600" dirty="0">
                          <a:effectLst/>
                          <a:latin typeface="Times New Roman" panose="02020603050405020304" pitchFamily="18" charset="0"/>
                          <a:cs typeface="Times New Roman" panose="02020603050405020304" pitchFamily="18" charset="0"/>
                        </a:rPr>
                        <a:t>1</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3333124"/>
                  </a:ext>
                </a:extLst>
              </a:tr>
              <a:tr h="0">
                <a:tc>
                  <a:txBody>
                    <a:bodyPr/>
                    <a:lstStyle/>
                    <a:p>
                      <a:pPr algn="ctr">
                        <a:lnSpc>
                          <a:spcPct val="120000"/>
                        </a:lnSpc>
                        <a:spcAft>
                          <a:spcPts val="0"/>
                        </a:spcAft>
                      </a:pPr>
                      <a:r>
                        <a:rPr lang="en-US" sz="3600" dirty="0">
                          <a:effectLst/>
                          <a:latin typeface="Times New Roman" panose="02020603050405020304" pitchFamily="18" charset="0"/>
                          <a:cs typeface="Times New Roman" panose="02020603050405020304" pitchFamily="18" charset="0"/>
                        </a:rPr>
                        <a:t>2</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2551264"/>
                  </a:ext>
                </a:extLst>
              </a:tr>
              <a:tr h="0">
                <a:tc>
                  <a:txBody>
                    <a:bodyPr/>
                    <a:lstStyle/>
                    <a:p>
                      <a:pPr algn="ctr">
                        <a:lnSpc>
                          <a:spcPct val="120000"/>
                        </a:lnSpc>
                        <a:spcAft>
                          <a:spcPts val="0"/>
                        </a:spcAft>
                      </a:pPr>
                      <a:r>
                        <a:rPr lang="en-US" sz="3600" dirty="0">
                          <a:effectLst/>
                          <a:latin typeface="Times New Roman" panose="02020603050405020304" pitchFamily="18" charset="0"/>
                          <a:cs typeface="Times New Roman" panose="02020603050405020304" pitchFamily="18" charset="0"/>
                        </a:rPr>
                        <a:t>3</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a:effectLst/>
                          <a:latin typeface="Times New Roman" panose="02020603050405020304" pitchFamily="18" charset="0"/>
                          <a:cs typeface="Times New Roman" panose="02020603050405020304" pitchFamily="18" charset="0"/>
                        </a:rPr>
                        <a:t> </a:t>
                      </a: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US" sz="3600" dirty="0">
                          <a:effectLst/>
                          <a:latin typeface="Times New Roman" panose="02020603050405020304" pitchFamily="18" charset="0"/>
                          <a:cs typeface="Times New Roman" panose="02020603050405020304" pitchFamily="18" charset="0"/>
                        </a:rPr>
                        <a:t> </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8698301"/>
                  </a:ext>
                </a:extLst>
              </a:tr>
            </a:tbl>
          </a:graphicData>
        </a:graphic>
      </p:graphicFrame>
      <p:pic>
        <p:nvPicPr>
          <p:cNvPr id="32" name="Picture 31"/>
          <p:cNvPicPr>
            <a:picLocks noChangeAspect="1"/>
          </p:cNvPicPr>
          <p:nvPr/>
        </p:nvPicPr>
        <p:blipFill>
          <a:blip r:embed="rId2"/>
          <a:stretch>
            <a:fillRect/>
          </a:stretch>
        </p:blipFill>
        <p:spPr>
          <a:xfrm>
            <a:off x="6454050" y="2525539"/>
            <a:ext cx="6058143" cy="2989467"/>
          </a:xfrm>
          <a:prstGeom prst="rect">
            <a:avLst/>
          </a:prstGeom>
        </p:spPr>
      </p:pic>
      <p:pic>
        <p:nvPicPr>
          <p:cNvPr id="33" name="Picture 32"/>
          <p:cNvPicPr>
            <a:picLocks noChangeAspect="1"/>
          </p:cNvPicPr>
          <p:nvPr/>
        </p:nvPicPr>
        <p:blipFill>
          <a:blip r:embed="rId3"/>
          <a:stretch>
            <a:fillRect/>
          </a:stretch>
        </p:blipFill>
        <p:spPr>
          <a:xfrm>
            <a:off x="937443" y="2195166"/>
            <a:ext cx="4419600" cy="4267704"/>
          </a:xfrm>
          <a:prstGeom prst="rect">
            <a:avLst/>
          </a:prstGeom>
        </p:spPr>
      </p:pic>
      <p:pic>
        <p:nvPicPr>
          <p:cNvPr id="34" name="Picture 33"/>
          <p:cNvPicPr>
            <a:picLocks noChangeAspect="1"/>
          </p:cNvPicPr>
          <p:nvPr/>
        </p:nvPicPr>
        <p:blipFill>
          <a:blip r:embed="rId4"/>
          <a:stretch>
            <a:fillRect/>
          </a:stretch>
        </p:blipFill>
        <p:spPr>
          <a:xfrm>
            <a:off x="13030182" y="2306278"/>
            <a:ext cx="4648218" cy="4132622"/>
          </a:xfrm>
          <a:prstGeom prst="rect">
            <a:avLst/>
          </a:prstGeom>
        </p:spPr>
      </p:pic>
    </p:spTree>
    <p:extLst>
      <p:ext uri="{BB962C8B-B14F-4D97-AF65-F5344CB8AC3E}">
        <p14:creationId xmlns:p14="http://schemas.microsoft.com/office/powerpoint/2010/main" val="2771376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TotalTime>
  <Words>3878</Words>
  <Application>Microsoft Office PowerPoint</Application>
  <PresentationFormat>Custom</PresentationFormat>
  <Paragraphs>202</Paragraphs>
  <Slides>25</Slides>
  <Notes>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Times New Roman</vt:lpstr>
      <vt:lpstr>Calibri</vt:lpstr>
      <vt:lpstr>Symbol</vt:lpstr>
      <vt:lpstr>Baloo</vt:lpstr>
      <vt:lpstr>Arial</vt:lpstr>
      <vt:lpstr>Segoe UI</vt:lpstr>
      <vt:lpstr>Clear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63</cp:revision>
  <dcterms:created xsi:type="dcterms:W3CDTF">2006-08-16T00:00:00Z</dcterms:created>
  <dcterms:modified xsi:type="dcterms:W3CDTF">2024-07-31T16:15:46Z</dcterms:modified>
  <dc:identifier>DAGBXnh66p0</dc:identifier>
</cp:coreProperties>
</file>