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1" r:id="rId2"/>
    <p:sldId id="276" r:id="rId3"/>
    <p:sldId id="256" r:id="rId4"/>
    <p:sldId id="257" r:id="rId5"/>
    <p:sldId id="275" r:id="rId6"/>
    <p:sldId id="279" r:id="rId7"/>
    <p:sldId id="274" r:id="rId8"/>
    <p:sldId id="280" r:id="rId9"/>
    <p:sldId id="281" r:id="rId10"/>
    <p:sldId id="261" r:id="rId11"/>
    <p:sldId id="262" r:id="rId12"/>
    <p:sldId id="263" r:id="rId13"/>
    <p:sldId id="267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Baloo" panose="020B0604020202020204" charset="0"/>
      <p:regular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44" y="60"/>
      </p:cViewPr>
      <p:guideLst>
        <p:guide orient="horz" pos="2232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163D-2C8C-4B8A-B935-ED9CF1A123AC}" type="datetimeFigureOut">
              <a:rPr lang="en-US" smtClean="0"/>
              <a:t>30/07/2024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B2175-1D67-4D74-91F7-317AA6667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00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B2175-1D67-4D74-91F7-317AA66670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2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66700"/>
            <a:ext cx="12877800" cy="1392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76497"/>
            <a:ext cx="8686800" cy="8610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7800" y="1676497"/>
            <a:ext cx="8686800" cy="84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37396">
            <a:off x="7972009" y="5738077"/>
            <a:ext cx="8964268" cy="85065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-776060">
            <a:off x="12219516" y="-1981356"/>
            <a:ext cx="8338090" cy="7254138"/>
          </a:xfrm>
          <a:custGeom>
            <a:avLst/>
            <a:gdLst/>
            <a:ahLst/>
            <a:cxnLst/>
            <a:rect l="l" t="t" r="r" b="b"/>
            <a:pathLst>
              <a:path w="8338090" h="7254138">
                <a:moveTo>
                  <a:pt x="0" y="0"/>
                </a:moveTo>
                <a:lnTo>
                  <a:pt x="8338090" y="0"/>
                </a:lnTo>
                <a:lnTo>
                  <a:pt x="8338090" y="7254138"/>
                </a:lnTo>
                <a:lnTo>
                  <a:pt x="0" y="72541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703640" y="2735890"/>
            <a:ext cx="6387302" cy="6147834"/>
            <a:chOff x="30480" y="591820"/>
            <a:chExt cx="12736830" cy="12259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38128"/>
              </a:stretch>
            </a:blipFill>
          </p:spPr>
        </p:sp>
      </p:grpSp>
      <p:sp>
        <p:nvSpPr>
          <p:cNvPr id="14" name="Rectangle 13"/>
          <p:cNvSpPr/>
          <p:nvPr/>
        </p:nvSpPr>
        <p:spPr>
          <a:xfrm>
            <a:off x="5564485" y="113629"/>
            <a:ext cx="3301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LUYỆN TẬP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2807663"/>
            <a:ext cx="968528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–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 –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enzyme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protein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ở vi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enzyme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protein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9781681">
            <a:off x="3731731" y="4683918"/>
            <a:ext cx="9133702" cy="8617511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 rot="5820624">
            <a:off x="-147850" y="-1833905"/>
            <a:ext cx="4514573" cy="5305588"/>
          </a:xfrm>
          <a:custGeom>
            <a:avLst/>
            <a:gdLst/>
            <a:ahLst/>
            <a:cxnLst/>
            <a:rect l="l" t="t" r="r" b="b"/>
            <a:pathLst>
              <a:path w="4514573" h="5305588">
                <a:moveTo>
                  <a:pt x="0" y="0"/>
                </a:moveTo>
                <a:lnTo>
                  <a:pt x="4514574" y="0"/>
                </a:lnTo>
                <a:lnTo>
                  <a:pt x="4514574" y="5305588"/>
                </a:lnTo>
                <a:lnTo>
                  <a:pt x="0" y="530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Rectangle 21"/>
          <p:cNvSpPr/>
          <p:nvPr/>
        </p:nvSpPr>
        <p:spPr>
          <a:xfrm>
            <a:off x="4780278" y="342900"/>
            <a:ext cx="12821921" cy="2995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–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 –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Theo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sung, 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hydro, 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-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8600" y="3493754"/>
            <a:ext cx="17537301" cy="676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enzyme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ở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enzyme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enzyme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enzyme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2989" t="67035"/>
          <a:stretch>
            <a:fillRect/>
          </a:stretch>
        </p:blipFill>
        <p:spPr>
          <a:xfrm rot="-10800000">
            <a:off x="0" y="-32502"/>
            <a:ext cx="3468258" cy="3089052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28700" y="1028700"/>
            <a:ext cx="367402" cy="346352"/>
            <a:chOff x="0" y="0"/>
            <a:chExt cx="489869" cy="461803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489869" cy="0"/>
            </a:xfrm>
            <a:prstGeom prst="line">
              <a:avLst/>
            </a:prstGeom>
            <a:ln w="5087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0" y="205275"/>
              <a:ext cx="489869" cy="0"/>
            </a:xfrm>
            <a:prstGeom prst="line">
              <a:avLst/>
            </a:prstGeom>
            <a:ln w="5087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0" y="410931"/>
              <a:ext cx="489869" cy="0"/>
            </a:xfrm>
            <a:prstGeom prst="line">
              <a:avLst/>
            </a:prstGeom>
            <a:ln w="50872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550478" y="0"/>
            <a:ext cx="737522" cy="67599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05209" y="1043492"/>
            <a:ext cx="150876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81800" y="110760"/>
            <a:ext cx="2343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ÔN TẬP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4" name="Picture 23"/>
          <p:cNvPicPr/>
          <p:nvPr/>
        </p:nvPicPr>
        <p:blipFill>
          <a:blip r:embed="rId4"/>
          <a:stretch>
            <a:fillRect/>
          </a:stretch>
        </p:blipFill>
        <p:spPr>
          <a:xfrm>
            <a:off x="257588" y="2992495"/>
            <a:ext cx="7696200" cy="455466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924800" y="3459519"/>
            <a:ext cx="9988791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DNA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20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DNA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di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hay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7408585">
            <a:off x="4499355" y="-533795"/>
            <a:ext cx="9289290" cy="103698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421807" y="4057112"/>
            <a:ext cx="944438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Baloo"/>
              </a:rPr>
              <a:t>Xin cảm ơn!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2989" t="67035"/>
          <a:stretch>
            <a:fillRect/>
          </a:stretch>
        </p:blipFill>
        <p:spPr>
          <a:xfrm rot="5400000">
            <a:off x="-202103" y="6179918"/>
            <a:ext cx="4312936" cy="3841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40279" y="-4239083"/>
            <a:ext cx="8152651" cy="847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12312"/>
            <a:ext cx="1280271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0" y="7810500"/>
            <a:ext cx="1673451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2330902"/>
            <a:ext cx="12877800" cy="57843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5706" y="723900"/>
            <a:ext cx="155254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H: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 tử hữu cơ cần phải có các đặc điểm cấu trúc như thế nào để có thể đảm nhận chức năng của một vật chất di truyển?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39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4771" t="21970"/>
          <a:stretch>
            <a:fillRect/>
          </a:stretch>
        </p:blipFill>
        <p:spPr>
          <a:xfrm rot="5400000">
            <a:off x="2303811" y="4130291"/>
            <a:ext cx="3803740" cy="84252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1028700"/>
            <a:ext cx="367402" cy="346352"/>
            <a:chOff x="0" y="0"/>
            <a:chExt cx="489869" cy="461803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489869" cy="0"/>
            </a:xfrm>
            <a:prstGeom prst="line">
              <a:avLst/>
            </a:prstGeom>
            <a:ln w="50800" cap="rnd">
              <a:solidFill>
                <a:srgbClr val="FFFAE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0" y="205275"/>
              <a:ext cx="489869" cy="0"/>
            </a:xfrm>
            <a:prstGeom prst="line">
              <a:avLst/>
            </a:prstGeom>
            <a:ln w="50800" cap="rnd">
              <a:solidFill>
                <a:srgbClr val="FFFAEF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0" y="410931"/>
              <a:ext cx="489869" cy="0"/>
            </a:xfrm>
            <a:prstGeom prst="line">
              <a:avLst/>
            </a:prstGeom>
            <a:ln w="50800" cap="rnd">
              <a:solidFill>
                <a:srgbClr val="FFFAE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6356600" y="9076225"/>
            <a:ext cx="902700" cy="182075"/>
            <a:chOff x="0" y="0"/>
            <a:chExt cx="2128209" cy="429260"/>
          </a:xfrm>
        </p:grpSpPr>
        <p:sp>
          <p:nvSpPr>
            <p:cNvPr id="12" name="Freeform 12"/>
            <p:cNvSpPr/>
            <p:nvPr/>
          </p:nvSpPr>
          <p:spPr>
            <a:xfrm>
              <a:off x="0" y="-5080"/>
              <a:ext cx="2128209" cy="434340"/>
            </a:xfrm>
            <a:custGeom>
              <a:avLst/>
              <a:gdLst/>
              <a:ahLst/>
              <a:cxnLst/>
              <a:rect l="l" t="t" r="r" b="b"/>
              <a:pathLst>
                <a:path w="2128209" h="434340">
                  <a:moveTo>
                    <a:pt x="2110429" y="187960"/>
                  </a:moveTo>
                  <a:lnTo>
                    <a:pt x="1848809" y="11430"/>
                  </a:lnTo>
                  <a:cubicBezTo>
                    <a:pt x="1831029" y="0"/>
                    <a:pt x="1808169" y="3810"/>
                    <a:pt x="1795469" y="21590"/>
                  </a:cubicBezTo>
                  <a:cubicBezTo>
                    <a:pt x="1784039" y="39370"/>
                    <a:pt x="1787849" y="62230"/>
                    <a:pt x="1805629" y="74930"/>
                  </a:cubicBezTo>
                  <a:lnTo>
                    <a:pt x="1964379" y="181610"/>
                  </a:lnTo>
                  <a:lnTo>
                    <a:pt x="0" y="181610"/>
                  </a:lnTo>
                  <a:lnTo>
                    <a:pt x="0" y="257810"/>
                  </a:lnTo>
                  <a:lnTo>
                    <a:pt x="1964379" y="257810"/>
                  </a:lnTo>
                  <a:lnTo>
                    <a:pt x="1805629" y="364490"/>
                  </a:lnTo>
                  <a:cubicBezTo>
                    <a:pt x="1787849" y="375920"/>
                    <a:pt x="1784039" y="400050"/>
                    <a:pt x="1795469" y="417830"/>
                  </a:cubicBezTo>
                  <a:cubicBezTo>
                    <a:pt x="1803089" y="429260"/>
                    <a:pt x="1814519" y="434340"/>
                    <a:pt x="1827219" y="434340"/>
                  </a:cubicBezTo>
                  <a:cubicBezTo>
                    <a:pt x="1834839" y="434340"/>
                    <a:pt x="1842459" y="431800"/>
                    <a:pt x="1848809" y="427990"/>
                  </a:cubicBezTo>
                  <a:lnTo>
                    <a:pt x="2111699" y="251460"/>
                  </a:lnTo>
                  <a:cubicBezTo>
                    <a:pt x="2121859" y="243840"/>
                    <a:pt x="2128209" y="232410"/>
                    <a:pt x="2128209" y="219710"/>
                  </a:cubicBezTo>
                  <a:cubicBezTo>
                    <a:pt x="2128209" y="207010"/>
                    <a:pt x="2121859" y="195580"/>
                    <a:pt x="2110429" y="187960"/>
                  </a:cubicBezTo>
                  <a:close/>
                </a:path>
              </a:pathLst>
            </a:custGeom>
            <a:solidFill>
              <a:srgbClr val="FFFAE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094170">
            <a:off x="14148180" y="-2590072"/>
            <a:ext cx="7036829" cy="72375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28800" y="198166"/>
            <a:ext cx="11737252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>
                  <a:solidFill>
                    <a:srgbClr val="FF0000"/>
                  </a:solidFill>
                </a:ln>
                <a:solidFill>
                  <a:schemeClr val="accent3"/>
                </a:solidFill>
              </a:rPr>
              <a:t>BÀI 1. DND VÀ CƠ CHẾ TÁI BẢN DNA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chemeClr val="accent3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2" y="1628197"/>
            <a:ext cx="6096000" cy="5867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01691" y="1889530"/>
            <a:ext cx="11277600" cy="5004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</a:t>
            </a:r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nucleotide.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phosphodiester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Cho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base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</a:t>
            </a:r>
            <a:endParaRPr lang="en-US" sz="3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" y="7763773"/>
            <a:ext cx="17491364" cy="16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44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4466" y="1219471"/>
            <a:ext cx="5139356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CHỨC NĂNG CỦA DNA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55377" y="6809666"/>
            <a:ext cx="6229999" cy="69546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6925457" cy="470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973"/>
            <a:ext cx="6096528" cy="58709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53166" y="107872"/>
            <a:ext cx="11030034" cy="225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phosphate,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pentose (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deoxy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ribose),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nitrogenous base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Adenine (A), Thymine (T), Guanine (G),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Cytosine (C).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nitrogenous base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3419" y="2681894"/>
            <a:ext cx="12192000" cy="229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phosphodiester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acid phosphoric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phosphodiester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bền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di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6444" y="7886749"/>
            <a:ext cx="173805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Protein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hay RNA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8037" y="4943036"/>
            <a:ext cx="133051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sung: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nitrogenous base,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G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714500"/>
            <a:ext cx="17297400" cy="7487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800"/>
              </a:spcAft>
              <a:buAutoNum type="romanUcPeriod"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CỦA DNA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20000"/>
              </a:lnSpc>
              <a:spcAft>
                <a:spcPts val="800"/>
              </a:spcAft>
              <a:buAutoNum type="arabicPeriod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nucleotide A, T, 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nucleotide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(NTBS)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mRNA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–T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- 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spcAft>
                <a:spcPts val="800"/>
              </a:spcAft>
              <a:buAutoNum type="romanUcPeriod"/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7800" y="190500"/>
            <a:ext cx="576382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KIẾN THỨC CỐT LÕI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90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400" y="10391"/>
            <a:ext cx="485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III. TÁI BẢN DNA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09717" y="6632132"/>
            <a:ext cx="809683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A - 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G -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DNA</a:t>
            </a:r>
            <a:endParaRPr lang="en-US" sz="3200" b="1" dirty="0">
              <a:solidFill>
                <a:srgbClr val="CD1E32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9272" y="8267700"/>
            <a:ext cx="829772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tin di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endParaRPr lang="en-US" sz="3200" b="1" dirty="0">
              <a:solidFill>
                <a:srgbClr val="CD1E32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33400" y="933721"/>
            <a:ext cx="8153400" cy="398117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498764" y="5364230"/>
            <a:ext cx="7010400" cy="3810000"/>
          </a:xfrm>
          <a:prstGeom prst="rect">
            <a:avLst/>
          </a:prstGeom>
        </p:spPr>
      </p:pic>
      <p:pic>
        <p:nvPicPr>
          <p:cNvPr id="9" name="Quá trình  sao chép- nhân đôi ADN(DNA)-  sinh học phân t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9273" y="933720"/>
            <a:ext cx="7840527" cy="516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39346"/>
            <a:ext cx="17602200" cy="94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000" b="1" dirty="0">
              <a:solidFill>
                <a:srgbClr val="CD1E3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CD1E3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3'của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mồi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NTBS A -G, T - C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khuôn</a:t>
            </a:r>
            <a:endParaRPr lang="en-US" sz="3000" b="1" dirty="0">
              <a:solidFill>
                <a:srgbClr val="CD1E3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C.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3'—&gt; 5'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Okazaki.</a:t>
            </a:r>
            <a:endParaRPr lang="en-US" sz="3000" b="1" dirty="0">
              <a:solidFill>
                <a:srgbClr val="CD1E3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Okazaki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mồi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enzyme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Okazaki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endParaRPr lang="en-US" sz="3000" b="1" dirty="0">
              <a:solidFill>
                <a:srgbClr val="CD1E3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lang="en-US" sz="3000" b="1" dirty="0">
              <a:solidFill>
                <a:srgbClr val="CD1E32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F.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DNA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xảy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DNA.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hơn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so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0"/>
            <a:ext cx="3590855" cy="682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0" y="798763"/>
            <a:ext cx="2952988" cy="564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945" y="1668998"/>
            <a:ext cx="172974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*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(Ori)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virus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(Ori)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1176" y="5589129"/>
            <a:ext cx="16838937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1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protein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enzyme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Ori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Y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Enzyme RNA polymerase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sửdụng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RNA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3-OH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enzyme DNA polymerase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34756"/>
            <a:ext cx="17526000" cy="96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523875" algn="l"/>
              </a:tabLst>
            </a:pP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 hợp mạch DNA mới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523875" algn="l"/>
              </a:tabLs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3'của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NTBS A -T, G - C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  <a:tabLst>
                <a:tab pos="523875" algn="l"/>
              </a:tabLs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5'—&gt; 3'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Okazaki </a:t>
            </a:r>
            <a:endParaRPr lang="en-US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Okazaki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enzyme 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DNA ligase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Okazaki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ở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Enzyme DNA polymerase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sung nucleotide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3'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enzyme RNA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1774</Words>
  <Application>Microsoft Office PowerPoint</Application>
  <PresentationFormat>Custom</PresentationFormat>
  <Paragraphs>66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Times New Roman</vt:lpstr>
      <vt:lpstr>Calibri</vt:lpstr>
      <vt:lpstr>Baloo</vt:lpstr>
      <vt:lpstr>Arial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29</cp:revision>
  <dcterms:created xsi:type="dcterms:W3CDTF">2006-08-16T00:00:00Z</dcterms:created>
  <dcterms:modified xsi:type="dcterms:W3CDTF">2024-07-30T07:30:42Z</dcterms:modified>
  <dc:identifier>DAGBXnh66p0</dc:identifier>
</cp:coreProperties>
</file>