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6" r:id="rId3"/>
    <p:sldId id="273" r:id="rId4"/>
    <p:sldId id="275" r:id="rId5"/>
    <p:sldId id="283" r:id="rId6"/>
    <p:sldId id="271" r:id="rId7"/>
    <p:sldId id="285" r:id="rId8"/>
    <p:sldId id="287" r:id="rId9"/>
    <p:sldId id="262" r:id="rId10"/>
    <p:sldId id="292" r:id="rId11"/>
    <p:sldId id="290" r:id="rId12"/>
    <p:sldId id="293" r:id="rId13"/>
    <p:sldId id="263" r:id="rId14"/>
    <p:sldId id="267" r:id="rId15"/>
    <p:sldId id="295" r:id="rId16"/>
    <p:sldId id="296" r:id="rId17"/>
    <p:sldId id="298" r:id="rId18"/>
    <p:sldId id="29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3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6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14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896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017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649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92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84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31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492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542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23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8B9C1-1862-4FFC-A527-3308E549BC7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14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8B9C1-1862-4FFC-A527-3308E549BC7F}" type="datetimeFigureOut">
              <a:rPr lang="en-US" smtClean="0"/>
              <a:t>3/23/2025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EDB65-3A6F-47CA-9F8D-B49A4AB1C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0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606"/>
            <a:ext cx="9144000" cy="7031865"/>
          </a:xfrm>
        </p:spPr>
      </p:pic>
      <p:sp>
        <p:nvSpPr>
          <p:cNvPr id="5" name="Rectangle 4"/>
          <p:cNvSpPr/>
          <p:nvPr/>
        </p:nvSpPr>
        <p:spPr>
          <a:xfrm>
            <a:off x="2096662" y="1576463"/>
            <a:ext cx="6006773" cy="258532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40" tIns="45720" rIns="91440" bIns="4572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5400" b="1" cap="none" spc="0">
                <a:ln w="9525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.VnAvant" panose="020B7200000000000000" pitchFamily="34" charset="0"/>
              </a:rPr>
              <a:t>Chµo mõng </a:t>
            </a:r>
          </a:p>
          <a:p>
            <a:pPr algn="ctr"/>
            <a:r>
              <a:rPr lang="en-US" sz="5400" b="1" cap="none" spc="0">
                <a:ln w="9525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.VnAvant" panose="020B7200000000000000" pitchFamily="34" charset="0"/>
              </a:rPr>
              <a:t>c¸c thÇy c« gi¸o</a:t>
            </a:r>
          </a:p>
          <a:p>
            <a:pPr algn="ctr"/>
            <a:r>
              <a:rPr lang="en-US" sz="5400" b="1">
                <a:ln w="9525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.VnAvant" panose="020B7200000000000000" pitchFamily="34" charset="0"/>
              </a:rPr>
              <a:t>vÒ dù giê</a:t>
            </a:r>
            <a:endParaRPr lang="en-US" sz="5400" b="1" cap="none" spc="0">
              <a:ln w="9525">
                <a:solidFill>
                  <a:srgbClr val="00B050"/>
                </a:solidFill>
                <a:prstDash val="solid"/>
              </a:ln>
              <a:solidFill>
                <a:srgbClr val="FFFF00"/>
              </a:solidFill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  <a:latin typeface=".VnAvant" panose="020B72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86401" y="5135160"/>
            <a:ext cx="4136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TiÕt tËp ®äc</a:t>
            </a:r>
            <a:endParaRPr lang="en-US" sz="5400" b="1" cap="none" spc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90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50461" y="270252"/>
            <a:ext cx="6284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70C0"/>
                </a:solidFill>
                <a:latin typeface=".VnAvant" panose="020B7200000000000000" pitchFamily="34" charset="0"/>
              </a:rPr>
              <a:t>C©u chuyÖn cña rÔ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66269" y="731917"/>
            <a:ext cx="449472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.VnAvant" panose="020B7200000000000000" pitchFamily="34" charset="0"/>
              </a:rPr>
              <a:t>Hoa në trªn cµnh</a:t>
            </a:r>
          </a:p>
          <a:p>
            <a:r>
              <a:rPr lang="en-US" sz="2000">
                <a:latin typeface=".VnAvant" panose="020B7200000000000000" pitchFamily="34" charset="0"/>
              </a:rPr>
              <a:t>Khoe mu«n s¾c th¾m</a:t>
            </a:r>
          </a:p>
          <a:p>
            <a:r>
              <a:rPr lang="en-US" sz="2000">
                <a:latin typeface=".VnAvant" panose="020B7200000000000000" pitchFamily="34" charset="0"/>
              </a:rPr>
              <a:t>Gi­÷a vßm l¸ xanh</a:t>
            </a:r>
          </a:p>
          <a:p>
            <a:r>
              <a:rPr lang="en-US" sz="2000">
                <a:latin typeface=".VnAvant" panose="020B7200000000000000" pitchFamily="34" charset="0"/>
              </a:rPr>
              <a:t>Táa h­­¬ng trong n¾ng.</a:t>
            </a:r>
          </a:p>
          <a:p>
            <a:endParaRPr lang="en-US" sz="2000">
              <a:latin typeface=".VnAvant" panose="020B7200000000000000" pitchFamily="34" charset="0"/>
            </a:endParaRPr>
          </a:p>
          <a:p>
            <a:r>
              <a:rPr lang="en-US" sz="2000">
                <a:latin typeface=".VnAvant" panose="020B7200000000000000" pitchFamily="34" charset="0"/>
              </a:rPr>
              <a:t>§Ó hoa në ®Ñp</a:t>
            </a:r>
          </a:p>
          <a:p>
            <a:r>
              <a:rPr lang="en-US" sz="2000">
                <a:latin typeface=".VnAvant" panose="020B7200000000000000" pitchFamily="34" charset="0"/>
              </a:rPr>
              <a:t>§Ó hoa trÜu cµnh</a:t>
            </a:r>
          </a:p>
          <a:p>
            <a:r>
              <a:rPr lang="en-US" sz="2000">
                <a:latin typeface=".VnAvant" panose="020B7200000000000000" pitchFamily="34" charset="0"/>
              </a:rPr>
              <a:t>§Ó l¸ xanh biÕc</a:t>
            </a:r>
          </a:p>
          <a:p>
            <a:r>
              <a:rPr lang="en-US" sz="2000">
                <a:latin typeface=".VnAvant" panose="020B7200000000000000" pitchFamily="34" charset="0"/>
              </a:rPr>
              <a:t>RÔ ch×m trong ®Êt…</a:t>
            </a:r>
          </a:p>
          <a:p>
            <a:endParaRPr lang="en-US" sz="2000">
              <a:latin typeface=".VnAvant" panose="020B7200000000000000" pitchFamily="34" charset="0"/>
            </a:endParaRPr>
          </a:p>
          <a:p>
            <a:r>
              <a:rPr lang="en-US" sz="2000">
                <a:latin typeface=".VnAvant" panose="020B7200000000000000" pitchFamily="34" charset="0"/>
              </a:rPr>
              <a:t>NÕu kh«ng cã dÔ</a:t>
            </a:r>
          </a:p>
          <a:p>
            <a:r>
              <a:rPr lang="en-US" sz="2000">
                <a:latin typeface=".VnAvant" panose="020B7200000000000000" pitchFamily="34" charset="0"/>
              </a:rPr>
              <a:t>C©y ch¼ng ®©m chåi</a:t>
            </a:r>
          </a:p>
          <a:p>
            <a:r>
              <a:rPr lang="en-US" sz="2000">
                <a:latin typeface=".VnAvant" panose="020B7200000000000000" pitchFamily="34" charset="0"/>
              </a:rPr>
              <a:t>Ch¼ng ra tr¸I ngät</a:t>
            </a:r>
          </a:p>
          <a:p>
            <a:r>
              <a:rPr lang="en-US" sz="2000">
                <a:latin typeface=".VnAvant" panose="020B7200000000000000" pitchFamily="34" charset="0"/>
              </a:rPr>
              <a:t>Ch¼ng në hoa t­¬i.</a:t>
            </a:r>
          </a:p>
          <a:p>
            <a:endParaRPr lang="en-US" sz="2000">
              <a:latin typeface=".VnAvant" panose="020B7200000000000000" pitchFamily="34" charset="0"/>
            </a:endParaRPr>
          </a:p>
          <a:p>
            <a:r>
              <a:rPr lang="en-US" sz="2000">
                <a:latin typeface=".VnAvant" panose="020B7200000000000000" pitchFamily="34" charset="0"/>
              </a:rPr>
              <a:t>RÔ ch¼ng nhiÒu lêi</a:t>
            </a:r>
          </a:p>
          <a:p>
            <a:r>
              <a:rPr lang="en-US" sz="2000">
                <a:latin typeface=".VnAvant" panose="020B7200000000000000" pitchFamily="34" charset="0"/>
              </a:rPr>
              <a:t>¢m thÇm, nhá bÐ</a:t>
            </a:r>
          </a:p>
          <a:p>
            <a:r>
              <a:rPr lang="en-US" sz="2000">
                <a:latin typeface=".VnAvant" panose="020B7200000000000000" pitchFamily="34" charset="0"/>
              </a:rPr>
              <a:t>Lµm ®Ñp cho ®êi</a:t>
            </a:r>
          </a:p>
          <a:p>
            <a:r>
              <a:rPr lang="en-US" sz="2000">
                <a:latin typeface=".VnAvant" panose="020B7200000000000000" pitchFamily="34" charset="0"/>
              </a:rPr>
              <a:t>Khiªm nh­êng, lÆng lÏ.</a:t>
            </a:r>
          </a:p>
        </p:txBody>
      </p:sp>
    </p:spTree>
    <p:extLst>
      <p:ext uri="{BB962C8B-B14F-4D97-AF65-F5344CB8AC3E}">
        <p14:creationId xmlns:p14="http://schemas.microsoft.com/office/powerpoint/2010/main" val="3942773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Point Star 1"/>
          <p:cNvSpPr/>
          <p:nvPr/>
        </p:nvSpPr>
        <p:spPr>
          <a:xfrm>
            <a:off x="1642819" y="1968285"/>
            <a:ext cx="1983783" cy="1704813"/>
          </a:xfrm>
          <a:prstGeom prst="star7">
            <a:avLst/>
          </a:prstGeom>
          <a:solidFill>
            <a:srgbClr val="F13F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.VnAvant" panose="020B7200000000000000" pitchFamily="34" charset="0"/>
            </a:endParaRPr>
          </a:p>
        </p:txBody>
      </p:sp>
      <p:sp>
        <p:nvSpPr>
          <p:cNvPr id="3" name="7-Point Star 2"/>
          <p:cNvSpPr/>
          <p:nvPr/>
        </p:nvSpPr>
        <p:spPr>
          <a:xfrm>
            <a:off x="5207429" y="2107770"/>
            <a:ext cx="1983783" cy="1704813"/>
          </a:xfrm>
          <a:prstGeom prst="star7">
            <a:avLst/>
          </a:prstGeom>
          <a:solidFill>
            <a:srgbClr val="F13F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.VnAvant" panose="020B7200000000000000" pitchFamily="34" charset="0"/>
            </a:endParaRPr>
          </a:p>
        </p:txBody>
      </p:sp>
      <p:sp>
        <p:nvSpPr>
          <p:cNvPr id="4" name="7-Point Star 3"/>
          <p:cNvSpPr/>
          <p:nvPr/>
        </p:nvSpPr>
        <p:spPr>
          <a:xfrm>
            <a:off x="5207429" y="1968284"/>
            <a:ext cx="1983783" cy="1704813"/>
          </a:xfrm>
          <a:prstGeom prst="star7">
            <a:avLst/>
          </a:prstGeom>
          <a:solidFill>
            <a:srgbClr val="F13F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.VnAvant" panose="020B72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38764" y="2559080"/>
            <a:ext cx="1487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latin typeface=".VnAvant" panose="020B7200000000000000" pitchFamily="34" charset="0"/>
              </a:rPr>
              <a:t>cµnh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56878" y="2575124"/>
            <a:ext cx="15343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FF00"/>
                </a:solidFill>
                <a:latin typeface=".VnAvant" panose="020B7200000000000000" pitchFamily="34" charset="0"/>
              </a:rPr>
              <a:t>xanh</a:t>
            </a:r>
          </a:p>
        </p:txBody>
      </p:sp>
      <p:sp>
        <p:nvSpPr>
          <p:cNvPr id="7" name="Freeform 6"/>
          <p:cNvSpPr/>
          <p:nvPr/>
        </p:nvSpPr>
        <p:spPr>
          <a:xfrm>
            <a:off x="4045058" y="2815831"/>
            <a:ext cx="883403" cy="208090"/>
          </a:xfrm>
          <a:custGeom>
            <a:avLst/>
            <a:gdLst>
              <a:gd name="connsiteX0" fmla="*/ 0 w 883403"/>
              <a:gd name="connsiteY0" fmla="*/ 97850 h 208090"/>
              <a:gd name="connsiteX1" fmla="*/ 449450 w 883403"/>
              <a:gd name="connsiteY1" fmla="*/ 206338 h 208090"/>
              <a:gd name="connsiteX2" fmla="*/ 774915 w 883403"/>
              <a:gd name="connsiteY2" fmla="*/ 20359 h 208090"/>
              <a:gd name="connsiteX3" fmla="*/ 883403 w 883403"/>
              <a:gd name="connsiteY3" fmla="*/ 4861 h 208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3403" h="208090">
                <a:moveTo>
                  <a:pt x="0" y="97850"/>
                </a:moveTo>
                <a:cubicBezTo>
                  <a:pt x="160149" y="158551"/>
                  <a:pt x="320298" y="219253"/>
                  <a:pt x="449450" y="206338"/>
                </a:cubicBezTo>
                <a:cubicBezTo>
                  <a:pt x="578602" y="193423"/>
                  <a:pt x="702590" y="53938"/>
                  <a:pt x="774915" y="20359"/>
                </a:cubicBezTo>
                <a:cubicBezTo>
                  <a:pt x="847240" y="-13220"/>
                  <a:pt x="883403" y="4861"/>
                  <a:pt x="883403" y="486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2300509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30278" y="2768048"/>
            <a:ext cx="67318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solidFill>
                  <a:schemeClr val="accent5">
                    <a:lumMod val="60000"/>
                    <a:lumOff val="40000"/>
                  </a:schemeClr>
                </a:solidFill>
                <a:latin typeface=".VnAvant" panose="020B7200000000000000" pitchFamily="34" charset="0"/>
              </a:rPr>
              <a:t>Tr¶ lêi c©u hái</a:t>
            </a:r>
          </a:p>
        </p:txBody>
      </p:sp>
    </p:spTree>
    <p:extLst>
      <p:ext uri="{BB962C8B-B14F-4D97-AF65-F5344CB8AC3E}">
        <p14:creationId xmlns:p14="http://schemas.microsoft.com/office/powerpoint/2010/main" val="3420626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9808" y="2523744"/>
            <a:ext cx="8759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lphaLcParenR"/>
            </a:pPr>
            <a:r>
              <a:rPr lang="en-US" sz="3600">
                <a:latin typeface=".VnAvant" panose="020B7200000000000000" pitchFamily="34" charset="0"/>
              </a:rPr>
              <a:t>Nhê cã rÔ mµ hoa, qu¸, l¸ </a:t>
            </a:r>
          </a:p>
          <a:p>
            <a:r>
              <a:rPr lang="en-US" sz="3600">
                <a:latin typeface=".VnAvant" panose="020B7200000000000000" pitchFamily="34" charset="0"/>
              </a:rPr>
              <a:t>nh­ thÕ nµo?</a:t>
            </a:r>
          </a:p>
        </p:txBody>
      </p:sp>
    </p:spTree>
    <p:extLst>
      <p:ext uri="{BB962C8B-B14F-4D97-AF65-F5344CB8AC3E}">
        <p14:creationId xmlns:p14="http://schemas.microsoft.com/office/powerpoint/2010/main" val="582455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4048" y="2468880"/>
            <a:ext cx="8759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.VnAvant" panose="020B7200000000000000" pitchFamily="34" charset="0"/>
              </a:rPr>
              <a:t>b) C©y nh­ thÕ nµo nÕu kh«ng cã rÔ?</a:t>
            </a:r>
          </a:p>
        </p:txBody>
      </p:sp>
    </p:spTree>
    <p:extLst>
      <p:ext uri="{BB962C8B-B14F-4D97-AF65-F5344CB8AC3E}">
        <p14:creationId xmlns:p14="http://schemas.microsoft.com/office/powerpoint/2010/main" val="2466204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4048" y="2468880"/>
            <a:ext cx="8759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.VnAvant" panose="020B7200000000000000" pitchFamily="34" charset="0"/>
              </a:rPr>
              <a:t>c) Nh÷ng tõ ng÷ nµo thÓ hiÖn sù ®¸ng quý cña rÔ ?</a:t>
            </a:r>
          </a:p>
        </p:txBody>
      </p:sp>
    </p:spTree>
    <p:extLst>
      <p:ext uri="{BB962C8B-B14F-4D97-AF65-F5344CB8AC3E}">
        <p14:creationId xmlns:p14="http://schemas.microsoft.com/office/powerpoint/2010/main" val="1282486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4977" y="2499876"/>
            <a:ext cx="8759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.VnAvant" panose="020B7200000000000000" pitchFamily="34" charset="0"/>
              </a:rPr>
              <a:t>Häc thuéc lßng 2 khæ th¬ cuèi.</a:t>
            </a:r>
          </a:p>
        </p:txBody>
      </p:sp>
    </p:spTree>
    <p:extLst>
      <p:ext uri="{BB962C8B-B14F-4D97-AF65-F5344CB8AC3E}">
        <p14:creationId xmlns:p14="http://schemas.microsoft.com/office/powerpoint/2010/main" val="2819352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4977" y="2499876"/>
            <a:ext cx="8759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.VnAvant" panose="020B7200000000000000" pitchFamily="34" charset="0"/>
              </a:rPr>
              <a:t>Nãi vÒ mét ®øc tÝnh em cho lµ ®¸ng quý.</a:t>
            </a:r>
          </a:p>
        </p:txBody>
      </p:sp>
    </p:spTree>
    <p:extLst>
      <p:ext uri="{BB962C8B-B14F-4D97-AF65-F5344CB8AC3E}">
        <p14:creationId xmlns:p14="http://schemas.microsoft.com/office/powerpoint/2010/main" val="3341787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443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9991" y="219217"/>
            <a:ext cx="8164018" cy="191590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.VnAvant" panose="020B7200000000000000" pitchFamily="34" charset="0"/>
              </a:rPr>
              <a:t>Bµi</a:t>
            </a:r>
          </a:p>
          <a:p>
            <a:pPr algn="ctr"/>
            <a:r>
              <a:rPr lang="en-US" sz="60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Câu chuyện của rễ</a:t>
            </a:r>
          </a:p>
        </p:txBody>
      </p:sp>
    </p:spTree>
    <p:extLst>
      <p:ext uri="{BB962C8B-B14F-4D97-AF65-F5344CB8AC3E}">
        <p14:creationId xmlns:p14="http://schemas.microsoft.com/office/powerpoint/2010/main" val="2627785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hông có mô tả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53" b="4969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468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50461" y="270252"/>
            <a:ext cx="6284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70C0"/>
                </a:solidFill>
                <a:latin typeface=".VnAvant" panose="020B7200000000000000" pitchFamily="34" charset="0"/>
              </a:rPr>
              <a:t>C©u chuyÖn cña rÔ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66269" y="731917"/>
            <a:ext cx="449472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.VnAvant" panose="020B7200000000000000" pitchFamily="34" charset="0"/>
              </a:rPr>
              <a:t>Hoa në trªn cµnh</a:t>
            </a:r>
          </a:p>
          <a:p>
            <a:r>
              <a:rPr lang="en-US" sz="2000">
                <a:latin typeface=".VnAvant" panose="020B7200000000000000" pitchFamily="34" charset="0"/>
              </a:rPr>
              <a:t>Khoe mu«n s¾c th¾m</a:t>
            </a:r>
          </a:p>
          <a:p>
            <a:r>
              <a:rPr lang="en-US" sz="2000">
                <a:latin typeface=".VnAvant" panose="020B7200000000000000" pitchFamily="34" charset="0"/>
              </a:rPr>
              <a:t>Gi­÷a vßm l¸ xanh</a:t>
            </a:r>
          </a:p>
          <a:p>
            <a:r>
              <a:rPr lang="en-US" sz="2000">
                <a:latin typeface=".VnAvant" panose="020B7200000000000000" pitchFamily="34" charset="0"/>
              </a:rPr>
              <a:t>Táa h­­¬ng trong n¾ng.</a:t>
            </a:r>
          </a:p>
          <a:p>
            <a:endParaRPr lang="en-US" sz="2000">
              <a:latin typeface=".VnAvant" panose="020B7200000000000000" pitchFamily="34" charset="0"/>
            </a:endParaRPr>
          </a:p>
          <a:p>
            <a:r>
              <a:rPr lang="en-US" sz="2000">
                <a:latin typeface=".VnAvant" panose="020B7200000000000000" pitchFamily="34" charset="0"/>
              </a:rPr>
              <a:t>§Ó hoa në ®Ñp</a:t>
            </a:r>
          </a:p>
          <a:p>
            <a:r>
              <a:rPr lang="en-US" sz="2000">
                <a:latin typeface=".VnAvant" panose="020B7200000000000000" pitchFamily="34" charset="0"/>
              </a:rPr>
              <a:t>§Ó hoa trÜu cµnh</a:t>
            </a:r>
          </a:p>
          <a:p>
            <a:r>
              <a:rPr lang="en-US" sz="2000">
                <a:latin typeface=".VnAvant" panose="020B7200000000000000" pitchFamily="34" charset="0"/>
              </a:rPr>
              <a:t>§Ó l¸ xanh biÕc</a:t>
            </a:r>
          </a:p>
          <a:p>
            <a:r>
              <a:rPr lang="en-US" sz="2000">
                <a:latin typeface=".VnAvant" panose="020B7200000000000000" pitchFamily="34" charset="0"/>
              </a:rPr>
              <a:t>RÔ ch×m trong ®Êt…</a:t>
            </a:r>
          </a:p>
          <a:p>
            <a:endParaRPr lang="en-US" sz="2000">
              <a:latin typeface=".VnAvant" panose="020B7200000000000000" pitchFamily="34" charset="0"/>
            </a:endParaRPr>
          </a:p>
          <a:p>
            <a:r>
              <a:rPr lang="en-US" sz="2000">
                <a:latin typeface=".VnAvant" panose="020B7200000000000000" pitchFamily="34" charset="0"/>
              </a:rPr>
              <a:t>NÕu kh«ng cã dÔ</a:t>
            </a:r>
          </a:p>
          <a:p>
            <a:r>
              <a:rPr lang="en-US" sz="2000">
                <a:latin typeface=".VnAvant" panose="020B7200000000000000" pitchFamily="34" charset="0"/>
              </a:rPr>
              <a:t>C©y ch¼ng ®©m chåi</a:t>
            </a:r>
          </a:p>
          <a:p>
            <a:r>
              <a:rPr lang="en-US" sz="2000">
                <a:latin typeface=".VnAvant" panose="020B7200000000000000" pitchFamily="34" charset="0"/>
              </a:rPr>
              <a:t>Ch¼ng ra tr¸I ngät</a:t>
            </a:r>
          </a:p>
          <a:p>
            <a:r>
              <a:rPr lang="en-US" sz="2000">
                <a:latin typeface=".VnAvant" panose="020B7200000000000000" pitchFamily="34" charset="0"/>
              </a:rPr>
              <a:t>Ch¼ng në hoa t­¬i.</a:t>
            </a:r>
          </a:p>
          <a:p>
            <a:endParaRPr lang="en-US" sz="2000">
              <a:latin typeface=".VnAvant" panose="020B7200000000000000" pitchFamily="34" charset="0"/>
            </a:endParaRPr>
          </a:p>
          <a:p>
            <a:r>
              <a:rPr lang="en-US" sz="2000">
                <a:latin typeface=".VnAvant" panose="020B7200000000000000" pitchFamily="34" charset="0"/>
              </a:rPr>
              <a:t>RÔ ch¼ng nhiÒu lêi</a:t>
            </a:r>
          </a:p>
          <a:p>
            <a:r>
              <a:rPr lang="en-US" sz="2000">
                <a:latin typeface=".VnAvant" panose="020B7200000000000000" pitchFamily="34" charset="0"/>
              </a:rPr>
              <a:t>¢m thÇm, nhá bÐ</a:t>
            </a:r>
          </a:p>
          <a:p>
            <a:r>
              <a:rPr lang="en-US" sz="2000">
                <a:latin typeface=".VnAvant" panose="020B7200000000000000" pitchFamily="34" charset="0"/>
              </a:rPr>
              <a:t>Lµm ®Ñp cho ®êi</a:t>
            </a:r>
          </a:p>
          <a:p>
            <a:r>
              <a:rPr lang="en-US" sz="2000">
                <a:latin typeface=".VnAvant" panose="020B7200000000000000" pitchFamily="34" charset="0"/>
              </a:rPr>
              <a:t>Khiªm nh­êng, lÆng lÏ.</a:t>
            </a:r>
          </a:p>
        </p:txBody>
      </p:sp>
    </p:spTree>
    <p:extLst>
      <p:ext uri="{BB962C8B-B14F-4D97-AF65-F5344CB8AC3E}">
        <p14:creationId xmlns:p14="http://schemas.microsoft.com/office/powerpoint/2010/main" val="2799534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50461" y="270252"/>
            <a:ext cx="6284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70C0"/>
                </a:solidFill>
                <a:latin typeface=".VnAvant" panose="020B7200000000000000" pitchFamily="34" charset="0"/>
              </a:rPr>
              <a:t>C©u chuyÖn cña rÔ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66269" y="731917"/>
            <a:ext cx="449472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.VnAvant" panose="020B7200000000000000" pitchFamily="34" charset="0"/>
              </a:rPr>
              <a:t>Hoa në trªn cµnh</a:t>
            </a:r>
          </a:p>
          <a:p>
            <a:r>
              <a:rPr lang="en-US" sz="2000">
                <a:latin typeface=".VnAvant" panose="020B7200000000000000" pitchFamily="34" charset="0"/>
              </a:rPr>
              <a:t>Khoe mu«n s¾c th¾m</a:t>
            </a:r>
          </a:p>
          <a:p>
            <a:r>
              <a:rPr lang="en-US" sz="2000">
                <a:latin typeface=".VnAvant" panose="020B7200000000000000" pitchFamily="34" charset="0"/>
              </a:rPr>
              <a:t>Gi­÷a vßm l¸ xanh</a:t>
            </a:r>
          </a:p>
          <a:p>
            <a:r>
              <a:rPr lang="en-US" sz="2000">
                <a:latin typeface=".VnAvant" panose="020B7200000000000000" pitchFamily="34" charset="0"/>
              </a:rPr>
              <a:t>Táa h­­¬ng trong n¾ng.</a:t>
            </a:r>
          </a:p>
          <a:p>
            <a:endParaRPr lang="en-US" sz="2000">
              <a:latin typeface=".VnAvant" panose="020B7200000000000000" pitchFamily="34" charset="0"/>
            </a:endParaRPr>
          </a:p>
          <a:p>
            <a:r>
              <a:rPr lang="en-US" sz="2000">
                <a:latin typeface=".VnAvant" panose="020B7200000000000000" pitchFamily="34" charset="0"/>
              </a:rPr>
              <a:t>§Ó hoa në ®Ñp</a:t>
            </a:r>
          </a:p>
          <a:p>
            <a:r>
              <a:rPr lang="en-US" sz="2000">
                <a:latin typeface=".VnAvant" panose="020B7200000000000000" pitchFamily="34" charset="0"/>
              </a:rPr>
              <a:t>§Ó hoa trÜu cµnh</a:t>
            </a:r>
          </a:p>
          <a:p>
            <a:r>
              <a:rPr lang="en-US" sz="2000">
                <a:latin typeface=".VnAvant" panose="020B7200000000000000" pitchFamily="34" charset="0"/>
              </a:rPr>
              <a:t>§Ó l¸ xanh biÕc</a:t>
            </a:r>
          </a:p>
          <a:p>
            <a:r>
              <a:rPr lang="en-US" sz="2000">
                <a:latin typeface=".VnAvant" panose="020B7200000000000000" pitchFamily="34" charset="0"/>
              </a:rPr>
              <a:t>RÔ ch×m trong ®Êt…</a:t>
            </a:r>
          </a:p>
          <a:p>
            <a:endParaRPr lang="en-US" sz="2000">
              <a:latin typeface=".VnAvant" panose="020B7200000000000000" pitchFamily="34" charset="0"/>
            </a:endParaRPr>
          </a:p>
          <a:p>
            <a:r>
              <a:rPr lang="en-US" sz="2000">
                <a:latin typeface=".VnAvant" panose="020B7200000000000000" pitchFamily="34" charset="0"/>
              </a:rPr>
              <a:t>NÕu kh«ng cã dÔ</a:t>
            </a:r>
          </a:p>
          <a:p>
            <a:r>
              <a:rPr lang="en-US" sz="2000">
                <a:latin typeface=".VnAvant" panose="020B7200000000000000" pitchFamily="34" charset="0"/>
              </a:rPr>
              <a:t>C©y ch¼ng ®©m chåi</a:t>
            </a:r>
          </a:p>
          <a:p>
            <a:r>
              <a:rPr lang="en-US" sz="2000">
                <a:latin typeface=".VnAvant" panose="020B7200000000000000" pitchFamily="34" charset="0"/>
              </a:rPr>
              <a:t>Ch¼ng ra tr¸I ngät</a:t>
            </a:r>
          </a:p>
          <a:p>
            <a:r>
              <a:rPr lang="en-US" sz="2000">
                <a:latin typeface=".VnAvant" panose="020B7200000000000000" pitchFamily="34" charset="0"/>
              </a:rPr>
              <a:t>Ch¼ng në hoa t­¬i.</a:t>
            </a:r>
          </a:p>
          <a:p>
            <a:endParaRPr lang="en-US" sz="2000">
              <a:latin typeface=".VnAvant" panose="020B7200000000000000" pitchFamily="34" charset="0"/>
            </a:endParaRPr>
          </a:p>
          <a:p>
            <a:r>
              <a:rPr lang="en-US" sz="2000">
                <a:latin typeface=".VnAvant" panose="020B7200000000000000" pitchFamily="34" charset="0"/>
              </a:rPr>
              <a:t>RÔ ch¼ng nhiÒu lêi</a:t>
            </a:r>
          </a:p>
          <a:p>
            <a:r>
              <a:rPr lang="en-US" sz="2000">
                <a:latin typeface=".VnAvant" panose="020B7200000000000000" pitchFamily="34" charset="0"/>
              </a:rPr>
              <a:t>¢m thÇm, nhá bÐ</a:t>
            </a:r>
          </a:p>
          <a:p>
            <a:r>
              <a:rPr lang="en-US" sz="2000">
                <a:latin typeface=".VnAvant" panose="020B7200000000000000" pitchFamily="34" charset="0"/>
              </a:rPr>
              <a:t>Lµm ®Ñp cho ®êi</a:t>
            </a:r>
          </a:p>
          <a:p>
            <a:r>
              <a:rPr lang="en-US" sz="2000">
                <a:latin typeface=".VnAvant" panose="020B7200000000000000" pitchFamily="34" charset="0"/>
              </a:rPr>
              <a:t>Khiªm nh­êng, lÆng lÏ.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464057" y="731917"/>
            <a:ext cx="92445" cy="3566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979865" y="1015245"/>
            <a:ext cx="92445" cy="3566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576636" y="1371919"/>
            <a:ext cx="92445" cy="3566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045948" y="1655247"/>
            <a:ext cx="92445" cy="3566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5167591" y="1690379"/>
            <a:ext cx="92445" cy="3566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191197" y="2217321"/>
            <a:ext cx="92445" cy="3566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4413632" y="2451072"/>
            <a:ext cx="92445" cy="3566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283642" y="2857323"/>
            <a:ext cx="92445" cy="3566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867825" y="3166950"/>
            <a:ext cx="92445" cy="3566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768184" y="3141819"/>
            <a:ext cx="92445" cy="3566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4510279" y="4771770"/>
            <a:ext cx="92445" cy="3566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4498871" y="5632719"/>
            <a:ext cx="92445" cy="3566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4602724" y="3617569"/>
            <a:ext cx="92445" cy="3566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5014135" y="4015003"/>
            <a:ext cx="92445" cy="3566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828374" y="4371677"/>
            <a:ext cx="92445" cy="3566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4657074" y="5144787"/>
            <a:ext cx="92445" cy="3566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5026087" y="6265070"/>
            <a:ext cx="92445" cy="3566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5164755" y="6265070"/>
            <a:ext cx="92445" cy="3566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4545094" y="5989393"/>
            <a:ext cx="92445" cy="35667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81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73637" y="2490817"/>
            <a:ext cx="339067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Giải lao</a:t>
            </a:r>
            <a:endParaRPr lang="en-US" sz="8000" b="1" cap="none" spc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03880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50461" y="270252"/>
            <a:ext cx="6284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70C0"/>
                </a:solidFill>
                <a:latin typeface=".VnAvant" panose="020B7200000000000000" pitchFamily="34" charset="0"/>
              </a:rPr>
              <a:t>C©u chuyÖn cña rÔ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66269" y="731917"/>
            <a:ext cx="449472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.VnAvant" panose="020B7200000000000000" pitchFamily="34" charset="0"/>
              </a:rPr>
              <a:t>Hoa në trªn cµnh</a:t>
            </a:r>
          </a:p>
          <a:p>
            <a:r>
              <a:rPr lang="en-US" sz="2000">
                <a:latin typeface=".VnAvant" panose="020B7200000000000000" pitchFamily="34" charset="0"/>
              </a:rPr>
              <a:t>Khoe mu«n s¾c th¾m</a:t>
            </a:r>
          </a:p>
          <a:p>
            <a:r>
              <a:rPr lang="en-US" sz="2000">
                <a:latin typeface=".VnAvant" panose="020B7200000000000000" pitchFamily="34" charset="0"/>
              </a:rPr>
              <a:t>Gi­÷a vßm l¸ xanh</a:t>
            </a:r>
          </a:p>
          <a:p>
            <a:r>
              <a:rPr lang="en-US" sz="2000">
                <a:latin typeface=".VnAvant" panose="020B7200000000000000" pitchFamily="34" charset="0"/>
              </a:rPr>
              <a:t>Táa h­­¬ng trong n¾ng.</a:t>
            </a:r>
          </a:p>
          <a:p>
            <a:endParaRPr lang="en-US" sz="2000">
              <a:latin typeface=".VnAvant" panose="020B7200000000000000" pitchFamily="34" charset="0"/>
            </a:endParaRPr>
          </a:p>
          <a:p>
            <a:r>
              <a:rPr lang="en-US" sz="2000">
                <a:latin typeface=".VnAvant" panose="020B7200000000000000" pitchFamily="34" charset="0"/>
              </a:rPr>
              <a:t>§Ó hoa në ®Ñp</a:t>
            </a:r>
          </a:p>
          <a:p>
            <a:r>
              <a:rPr lang="en-US" sz="2000">
                <a:latin typeface=".VnAvant" panose="020B7200000000000000" pitchFamily="34" charset="0"/>
              </a:rPr>
              <a:t>§Ó hoa trÜu cµnh</a:t>
            </a:r>
          </a:p>
          <a:p>
            <a:r>
              <a:rPr lang="en-US" sz="2000">
                <a:latin typeface=".VnAvant" panose="020B7200000000000000" pitchFamily="34" charset="0"/>
              </a:rPr>
              <a:t>§Ó l¸ xanh biÕc</a:t>
            </a:r>
          </a:p>
          <a:p>
            <a:r>
              <a:rPr lang="en-US" sz="2000">
                <a:latin typeface=".VnAvant" panose="020B7200000000000000" pitchFamily="34" charset="0"/>
              </a:rPr>
              <a:t>RÔ ch×m trong ®Êt…</a:t>
            </a:r>
          </a:p>
          <a:p>
            <a:endParaRPr lang="en-US" sz="2000">
              <a:latin typeface=".VnAvant" panose="020B7200000000000000" pitchFamily="34" charset="0"/>
            </a:endParaRPr>
          </a:p>
          <a:p>
            <a:r>
              <a:rPr lang="en-US" sz="2000">
                <a:latin typeface=".VnAvant" panose="020B7200000000000000" pitchFamily="34" charset="0"/>
              </a:rPr>
              <a:t>NÕu kh«ng cã dÔ</a:t>
            </a:r>
          </a:p>
          <a:p>
            <a:r>
              <a:rPr lang="en-US" sz="2000">
                <a:latin typeface=".VnAvant" panose="020B7200000000000000" pitchFamily="34" charset="0"/>
              </a:rPr>
              <a:t>C©y ch¼ng ®©m chåi</a:t>
            </a:r>
          </a:p>
          <a:p>
            <a:r>
              <a:rPr lang="en-US" sz="2000">
                <a:latin typeface=".VnAvant" panose="020B7200000000000000" pitchFamily="34" charset="0"/>
              </a:rPr>
              <a:t>Ch¼ng ra tr¸I ngät</a:t>
            </a:r>
          </a:p>
          <a:p>
            <a:r>
              <a:rPr lang="en-US" sz="2000">
                <a:latin typeface=".VnAvant" panose="020B7200000000000000" pitchFamily="34" charset="0"/>
              </a:rPr>
              <a:t>Ch¼ng në hoa t­¬i.</a:t>
            </a:r>
          </a:p>
          <a:p>
            <a:endParaRPr lang="en-US" sz="2000">
              <a:latin typeface=".VnAvant" panose="020B7200000000000000" pitchFamily="34" charset="0"/>
            </a:endParaRPr>
          </a:p>
          <a:p>
            <a:r>
              <a:rPr lang="en-US" sz="2000">
                <a:latin typeface=".VnAvant" panose="020B7200000000000000" pitchFamily="34" charset="0"/>
              </a:rPr>
              <a:t>RÔ ch¼ng nhiÒu lêi</a:t>
            </a:r>
          </a:p>
          <a:p>
            <a:r>
              <a:rPr lang="en-US" sz="2000">
                <a:latin typeface=".VnAvant" panose="020B7200000000000000" pitchFamily="34" charset="0"/>
              </a:rPr>
              <a:t>¢m thÇm, nhá bÐ</a:t>
            </a:r>
          </a:p>
          <a:p>
            <a:r>
              <a:rPr lang="en-US" sz="2000">
                <a:latin typeface=".VnAvant" panose="020B7200000000000000" pitchFamily="34" charset="0"/>
              </a:rPr>
              <a:t>Lµm ®Ñp cho ®êi</a:t>
            </a:r>
          </a:p>
          <a:p>
            <a:r>
              <a:rPr lang="en-US" sz="2000">
                <a:latin typeface=".VnAvant" panose="020B7200000000000000" pitchFamily="34" charset="0"/>
              </a:rPr>
              <a:t>Khiªm nh­êng, lÆng lÏ.</a:t>
            </a:r>
          </a:p>
        </p:txBody>
      </p:sp>
      <p:sp>
        <p:nvSpPr>
          <p:cNvPr id="5" name="Left Brace 4"/>
          <p:cNvSpPr/>
          <p:nvPr/>
        </p:nvSpPr>
        <p:spPr>
          <a:xfrm>
            <a:off x="1627105" y="731918"/>
            <a:ext cx="440817" cy="1267364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05729" y="1073212"/>
            <a:ext cx="263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Left Brace 7"/>
          <p:cNvSpPr/>
          <p:nvPr/>
        </p:nvSpPr>
        <p:spPr>
          <a:xfrm>
            <a:off x="1605931" y="2266252"/>
            <a:ext cx="440817" cy="1298358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>
            <a:off x="1605931" y="3831580"/>
            <a:ext cx="440817" cy="1298358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/>
          <p:cNvSpPr/>
          <p:nvPr/>
        </p:nvSpPr>
        <p:spPr>
          <a:xfrm>
            <a:off x="1627105" y="5396908"/>
            <a:ext cx="440817" cy="1298358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50963" y="4219038"/>
            <a:ext cx="263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47388" y="5753699"/>
            <a:ext cx="263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37291" y="2607873"/>
            <a:ext cx="263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7708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9" grpId="0" animBg="1"/>
      <p:bldP spid="10" grpId="0" animBg="1"/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50461" y="270252"/>
            <a:ext cx="6284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70C0"/>
                </a:solidFill>
                <a:latin typeface=".VnAvant" panose="020B7200000000000000" pitchFamily="34" charset="0"/>
              </a:rPr>
              <a:t>C©u chuyÖn cña rÔ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66269" y="731917"/>
            <a:ext cx="4494727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.VnAvant" panose="020B7200000000000000" pitchFamily="34" charset="0"/>
              </a:rPr>
              <a:t>Hoa në trªn cµnh</a:t>
            </a:r>
          </a:p>
          <a:p>
            <a:r>
              <a:rPr lang="en-US" sz="2000">
                <a:latin typeface=".VnAvant" panose="020B7200000000000000" pitchFamily="34" charset="0"/>
              </a:rPr>
              <a:t>Khoe mu«n s¾c th¾m</a:t>
            </a:r>
          </a:p>
          <a:p>
            <a:r>
              <a:rPr lang="en-US" sz="2000">
                <a:latin typeface=".VnAvant" panose="020B7200000000000000" pitchFamily="34" charset="0"/>
              </a:rPr>
              <a:t>Gi­÷a vßm l¸ xanh</a:t>
            </a:r>
          </a:p>
          <a:p>
            <a:r>
              <a:rPr lang="en-US" sz="2000">
                <a:latin typeface=".VnAvant" panose="020B7200000000000000" pitchFamily="34" charset="0"/>
              </a:rPr>
              <a:t>Táa h­­¬ng trong n¾ng.</a:t>
            </a:r>
          </a:p>
          <a:p>
            <a:endParaRPr lang="en-US" sz="2000">
              <a:latin typeface=".VnAvant" panose="020B7200000000000000" pitchFamily="34" charset="0"/>
            </a:endParaRPr>
          </a:p>
          <a:p>
            <a:r>
              <a:rPr lang="en-US" sz="2000">
                <a:latin typeface=".VnAvant" panose="020B7200000000000000" pitchFamily="34" charset="0"/>
              </a:rPr>
              <a:t>§Ó hoa në ®Ñp</a:t>
            </a:r>
          </a:p>
          <a:p>
            <a:r>
              <a:rPr lang="en-US" sz="2000">
                <a:latin typeface=".VnAvant" panose="020B7200000000000000" pitchFamily="34" charset="0"/>
              </a:rPr>
              <a:t>§Ó hoa trÜu cµnh</a:t>
            </a:r>
          </a:p>
          <a:p>
            <a:r>
              <a:rPr lang="en-US" sz="2000">
                <a:latin typeface=".VnAvant" panose="020B7200000000000000" pitchFamily="34" charset="0"/>
              </a:rPr>
              <a:t>§Ó l¸ xanh biÕc</a:t>
            </a:r>
          </a:p>
          <a:p>
            <a:r>
              <a:rPr lang="en-US" sz="2000">
                <a:latin typeface=".VnAvant" panose="020B7200000000000000" pitchFamily="34" charset="0"/>
              </a:rPr>
              <a:t>RÔ ch×m trong ®Êt…</a:t>
            </a:r>
          </a:p>
          <a:p>
            <a:endParaRPr lang="en-US" sz="2000">
              <a:latin typeface=".VnAvant" panose="020B7200000000000000" pitchFamily="34" charset="0"/>
            </a:endParaRPr>
          </a:p>
          <a:p>
            <a:r>
              <a:rPr lang="en-US" sz="2000">
                <a:latin typeface=".VnAvant" panose="020B7200000000000000" pitchFamily="34" charset="0"/>
              </a:rPr>
              <a:t>NÕu kh«ng cã dÔ</a:t>
            </a:r>
          </a:p>
          <a:p>
            <a:r>
              <a:rPr lang="en-US" sz="2000">
                <a:latin typeface=".VnAvant" panose="020B7200000000000000" pitchFamily="34" charset="0"/>
              </a:rPr>
              <a:t>C©y ch¼ng ®©m chåi</a:t>
            </a:r>
          </a:p>
          <a:p>
            <a:r>
              <a:rPr lang="en-US" sz="2000">
                <a:latin typeface=".VnAvant" panose="020B7200000000000000" pitchFamily="34" charset="0"/>
              </a:rPr>
              <a:t>Ch¼ng ra tr¸I ngät</a:t>
            </a:r>
          </a:p>
          <a:p>
            <a:r>
              <a:rPr lang="en-US" sz="2000">
                <a:latin typeface=".VnAvant" panose="020B7200000000000000" pitchFamily="34" charset="0"/>
              </a:rPr>
              <a:t>Ch¼ng në hoa t­¬i.</a:t>
            </a:r>
          </a:p>
          <a:p>
            <a:endParaRPr lang="en-US" sz="2000">
              <a:latin typeface=".VnAvant" panose="020B7200000000000000" pitchFamily="34" charset="0"/>
            </a:endParaRPr>
          </a:p>
          <a:p>
            <a:r>
              <a:rPr lang="en-US" sz="2000">
                <a:latin typeface=".VnAvant" panose="020B7200000000000000" pitchFamily="34" charset="0"/>
              </a:rPr>
              <a:t>RÔ ch¼ng nhiÒu lêi</a:t>
            </a:r>
          </a:p>
          <a:p>
            <a:r>
              <a:rPr lang="en-US" sz="2000">
                <a:latin typeface=".VnAvant" panose="020B7200000000000000" pitchFamily="34" charset="0"/>
              </a:rPr>
              <a:t>¢m thÇm, nhá bÐ</a:t>
            </a:r>
          </a:p>
          <a:p>
            <a:r>
              <a:rPr lang="en-US" sz="2000">
                <a:latin typeface=".VnAvant" panose="020B7200000000000000" pitchFamily="34" charset="0"/>
              </a:rPr>
              <a:t>Lµm ®Ñp cho ®êi</a:t>
            </a:r>
          </a:p>
          <a:p>
            <a:r>
              <a:rPr lang="en-US" sz="2000">
                <a:latin typeface=".VnAvant" panose="020B7200000000000000" pitchFamily="34" charset="0"/>
              </a:rPr>
              <a:t>Khiªm nh­êng, lÆng lÏ.</a:t>
            </a:r>
          </a:p>
        </p:txBody>
      </p:sp>
    </p:spTree>
    <p:extLst>
      <p:ext uri="{BB962C8B-B14F-4D97-AF65-F5344CB8AC3E}">
        <p14:creationId xmlns:p14="http://schemas.microsoft.com/office/powerpoint/2010/main" val="4129652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3817" y="2179112"/>
            <a:ext cx="67318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.VnAvant" panose="020B7200000000000000" pitchFamily="34" charset="0"/>
              </a:rPr>
              <a:t>T×m ë cuèi c¸c dßng th¬ nh÷ng tiÕng cïng vÇn víi nhau.</a:t>
            </a:r>
          </a:p>
        </p:txBody>
      </p:sp>
    </p:spTree>
    <p:extLst>
      <p:ext uri="{BB962C8B-B14F-4D97-AF65-F5344CB8AC3E}">
        <p14:creationId xmlns:p14="http://schemas.microsoft.com/office/powerpoint/2010/main" val="3503182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</TotalTime>
  <Words>724</Words>
  <Application>Microsoft Office PowerPoint</Application>
  <PresentationFormat>On-screen Show (4:3)</PresentationFormat>
  <Paragraphs>121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.VnAvant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</cp:lastModifiedBy>
  <cp:revision>18</cp:revision>
  <dcterms:created xsi:type="dcterms:W3CDTF">2020-08-26T02:05:47Z</dcterms:created>
  <dcterms:modified xsi:type="dcterms:W3CDTF">2025-03-23T12:46:34Z</dcterms:modified>
</cp:coreProperties>
</file>