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3.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0.svg" ContentType="image/svg+xml"/>
  <Override PartName="/ppt/media/image62.svg" ContentType="image/svg+xml"/>
  <Override PartName="/ppt/media/image6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92" r:id="rId4"/>
    <p:sldMasterId id="2147483706" r:id="rId5"/>
  </p:sldMasterIdLst>
  <p:notesMasterIdLst>
    <p:notesMasterId r:id="rId7"/>
  </p:notesMasterIdLst>
  <p:sldIdLst>
    <p:sldId id="2876" r:id="rId6"/>
    <p:sldId id="2886" r:id="rId8"/>
    <p:sldId id="256" r:id="rId9"/>
    <p:sldId id="311" r:id="rId10"/>
    <p:sldId id="312" r:id="rId11"/>
    <p:sldId id="313" r:id="rId12"/>
    <p:sldId id="2877" r:id="rId13"/>
    <p:sldId id="2887" r:id="rId14"/>
    <p:sldId id="2888" r:id="rId15"/>
    <p:sldId id="315" r:id="rId16"/>
    <p:sldId id="320" r:id="rId17"/>
    <p:sldId id="317" r:id="rId18"/>
    <p:sldId id="318" r:id="rId19"/>
    <p:sldId id="319" r:id="rId20"/>
    <p:sldId id="2878" r:id="rId21"/>
    <p:sldId id="2889" r:id="rId22"/>
    <p:sldId id="2880" r:id="rId23"/>
    <p:sldId id="2890" r:id="rId24"/>
    <p:sldId id="2891" r:id="rId25"/>
    <p:sldId id="2883" r:id="rId26"/>
    <p:sldId id="2884" r:id="rId27"/>
    <p:sldId id="2892" r:id="rId28"/>
    <p:sldId id="2893" r:id="rId29"/>
    <p:sldId id="2894" r:id="rId30"/>
    <p:sldId id="2895" r:id="rId31"/>
    <p:sldId id="2896"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AE2827-AD80-44C0-8A88-E8EFC55747DC}"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DE539C4-4E9D-411E-8C39-42E59745848A}"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C55C25A-7CCF-4C31-A663-8753200FB89C}"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2A88630-1E1C-48BF-8D8F-AD0475FF69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F3A2C4B-A3D0-4DA9-878C-886F5CCE3D57}" type="slidenum">
              <a:rPr lang="en-US" altLang="en-US"/>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2A88630-1E1C-48BF-8D8F-AD0475FF69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608DFA-30FD-41B0-BFD9-8848C3E3EE9D}" type="slidenum">
              <a:rPr lang="en-US" altLang="en-US"/>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AC9A45F-724A-4B7E-B344-FB2491A9A281}" type="slidenum">
              <a:rPr lang="en-US" altLang="en-US"/>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979382C-7718-45CE-9E53-300FF85A5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979382C-7718-45CE-9E53-300FF85A589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979382C-7718-45CE-9E53-300FF85A589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9382C-7718-45CE-9E53-300FF85A589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877892E-7F8F-4E48-A399-6D87C8CD5D89}" type="slidenum">
              <a:rPr lang="en-US" altLang="en-US"/>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979382C-7718-45CE-9E53-300FF85A5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979382C-7718-45CE-9E53-300FF85A5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979382C-7718-45CE-9E53-300FF85A5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319F9C-2A16-4D50-AF42-BE6A9B48952B}"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showMasterSp="0"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FAEE5AA-4F35-4CB0-9628-9549D1D1602E}" type="slidenum">
              <a:rPr lang="en-US" altLang="en-US"/>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2A88630-1E1C-48BF-8D8F-AD0475FF69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2A88630-1E1C-48BF-8D8F-AD0475FF69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C32661-1629-4819-9114-00256C59E87A}" type="slidenum">
              <a:rPr lang="en-US" altLang="en-US"/>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C99C3B-075B-46F0-86D2-0FF48EAF010B}" type="slidenum">
              <a:rPr lang="en-US" altLang="en-US"/>
            </a:fld>
            <a:endParaRPr lang="en-US"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C9A4C3E-F0CE-417C-BC86-3CE89FD38B7B}"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2" Type="http://schemas.openxmlformats.org/officeDocument/2006/relationships/theme" Target="../theme/theme2.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4" Type="http://schemas.openxmlformats.org/officeDocument/2006/relationships/theme" Target="../theme/theme3.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3" Type="http://schemas.openxmlformats.org/officeDocument/2006/relationships/theme" Target="../theme/theme4.xml"/><Relationship Id="rId32" Type="http://schemas.openxmlformats.org/officeDocument/2006/relationships/slideLayout" Target="../slideLayouts/slideLayout87.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3" Type="http://schemas.openxmlformats.org/officeDocument/2006/relationships/slideLayout" Target="../slideLayouts/slideLayout58.xml"/><Relationship Id="rId29" Type="http://schemas.openxmlformats.org/officeDocument/2006/relationships/slideLayout" Target="../slideLayouts/slideLayout84.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0" Type="http://schemas.openxmlformats.org/officeDocument/2006/relationships/slideLayout" Target="../slideLayouts/slideLayout75.xml"/><Relationship Id="rId2" Type="http://schemas.openxmlformats.org/officeDocument/2006/relationships/slideLayout" Target="../slideLayouts/slideLayout57.xml"/><Relationship Id="rId19" Type="http://schemas.openxmlformats.org/officeDocument/2006/relationships/slideLayout" Target="../slideLayouts/slideLayout74.xml"/><Relationship Id="rId18" Type="http://schemas.openxmlformats.org/officeDocument/2006/relationships/slideLayout" Target="../slideLayouts/slideLayout73.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1380" name="Rectangle 4"/>
          <p:cNvSpPr>
            <a:spLocks noGrp="1" noChangeArrowheads="1"/>
          </p:cNvSpPr>
          <p:nvPr>
            <p:ph type="dt" sz="half" idx="2"/>
          </p:nvPr>
        </p:nvSpPr>
        <p:spPr bwMode="auto">
          <a:xfrm>
            <a:off x="610306" y="6245225"/>
            <a:ext cx="2843389"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en-US"/>
          </a:p>
        </p:txBody>
      </p:sp>
      <p:sp>
        <p:nvSpPr>
          <p:cNvPr id="101381" name="Rectangle 5"/>
          <p:cNvSpPr>
            <a:spLocks noGrp="1" noChangeArrowheads="1"/>
          </p:cNvSpPr>
          <p:nvPr>
            <p:ph type="ftr" sz="quarter" idx="3"/>
          </p:nvPr>
        </p:nvSpPr>
        <p:spPr bwMode="auto">
          <a:xfrm>
            <a:off x="4166306" y="6245225"/>
            <a:ext cx="3859389"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en-US"/>
          </a:p>
        </p:txBody>
      </p:sp>
      <p:sp>
        <p:nvSpPr>
          <p:cNvPr id="101382" name="Rectangle 6"/>
          <p:cNvSpPr>
            <a:spLocks noGrp="1" noChangeArrowheads="1"/>
          </p:cNvSpPr>
          <p:nvPr>
            <p:ph type="sldNum" sz="quarter" idx="4"/>
          </p:nvPr>
        </p:nvSpPr>
        <p:spPr bwMode="auto">
          <a:xfrm>
            <a:off x="8738306" y="6245225"/>
            <a:ext cx="2843389"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a:defRPr/>
            </a:pPr>
            <a:fld id="{7B08407A-C487-4660-A503-7F01056FE504}"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2.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22.png"/><Relationship Id="rId4" Type="http://schemas.microsoft.com/office/2007/relationships/hdphoto" Target="../media/image12.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microsoft.com/office/2007/relationships/hdphoto" Target="../media/image12.wdp"/><Relationship Id="rId2" Type="http://schemas.openxmlformats.org/officeDocument/2006/relationships/image" Target="../media/image22.png"/><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65.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65.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65.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37.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38.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39.png"/><Relationship Id="rId3" Type="http://schemas.microsoft.com/office/2007/relationships/hdphoto" Target="../media/image12.wdp"/><Relationship Id="rId2" Type="http://schemas.openxmlformats.org/officeDocument/2006/relationships/image" Target="../media/image22.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39.png"/><Relationship Id="rId3" Type="http://schemas.microsoft.com/office/2007/relationships/hdphoto" Target="../media/image12.wdp"/><Relationship Id="rId2" Type="http://schemas.openxmlformats.org/officeDocument/2006/relationships/image" Target="../media/image22.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microsoft.com/office/2007/relationships/hdphoto" Target="../media/image9.wdp"/><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22.png"/><Relationship Id="rId4" Type="http://schemas.microsoft.com/office/2007/relationships/hdphoto" Target="../media/image12.wdp"/><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40.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41.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43.svg"/><Relationship Id="rId4" Type="http://schemas.openxmlformats.org/officeDocument/2006/relationships/image" Target="../media/image42.png"/><Relationship Id="rId3" Type="http://schemas.microsoft.com/office/2007/relationships/hdphoto" Target="../media/image12.wdp"/><Relationship Id="rId2" Type="http://schemas.openxmlformats.org/officeDocument/2006/relationships/image" Target="../media/image22.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image" Target="../media/image43.svg"/><Relationship Id="rId4" Type="http://schemas.openxmlformats.org/officeDocument/2006/relationships/image" Target="../media/image42.png"/><Relationship Id="rId3" Type="http://schemas.microsoft.com/office/2007/relationships/hdphoto" Target="../media/image12.wdp"/><Relationship Id="rId2" Type="http://schemas.openxmlformats.org/officeDocument/2006/relationships/image" Target="../media/image22.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microsoft.com/office/2007/relationships/hdphoto" Target="../media/image12.wdp"/><Relationship Id="rId3" Type="http://schemas.openxmlformats.org/officeDocument/2006/relationships/image" Target="../media/image22.png"/><Relationship Id="rId2" Type="http://schemas.openxmlformats.org/officeDocument/2006/relationships/image" Target="../media/image44.png"/><Relationship Id="rId1" Type="http://schemas.openxmlformats.org/officeDocument/2006/relationships/image" Target="../media/image30.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4.svg"/><Relationship Id="rId7" Type="http://schemas.openxmlformats.org/officeDocument/2006/relationships/image" Target="../media/image53.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 Id="rId3" Type="http://schemas.openxmlformats.org/officeDocument/2006/relationships/image" Target="../media/image49.png"/><Relationship Id="rId21" Type="http://schemas.openxmlformats.org/officeDocument/2006/relationships/notesSlide" Target="../notesSlides/notesSlide2.xml"/><Relationship Id="rId20" Type="http://schemas.openxmlformats.org/officeDocument/2006/relationships/slideLayout" Target="../slideLayouts/slideLayout14.xml"/><Relationship Id="rId2" Type="http://schemas.openxmlformats.org/officeDocument/2006/relationships/image" Target="../media/image48.svg"/><Relationship Id="rId19" Type="http://schemas.openxmlformats.org/officeDocument/2006/relationships/image" Target="../media/image65.png"/><Relationship Id="rId18" Type="http://schemas.openxmlformats.org/officeDocument/2006/relationships/image" Target="../media/image64.svg"/><Relationship Id="rId17" Type="http://schemas.openxmlformats.org/officeDocument/2006/relationships/image" Target="../media/image63.png"/><Relationship Id="rId16" Type="http://schemas.openxmlformats.org/officeDocument/2006/relationships/image" Target="../media/image62.svg"/><Relationship Id="rId15" Type="http://schemas.openxmlformats.org/officeDocument/2006/relationships/image" Target="../media/image61.png"/><Relationship Id="rId14" Type="http://schemas.openxmlformats.org/officeDocument/2006/relationships/image" Target="../media/image60.svg"/><Relationship Id="rId13" Type="http://schemas.openxmlformats.org/officeDocument/2006/relationships/image" Target="../media/image59.png"/><Relationship Id="rId12" Type="http://schemas.openxmlformats.org/officeDocument/2006/relationships/image" Target="../media/image58.svg"/><Relationship Id="rId11" Type="http://schemas.openxmlformats.org/officeDocument/2006/relationships/image" Target="../media/image57.png"/><Relationship Id="rId10" Type="http://schemas.openxmlformats.org/officeDocument/2006/relationships/image" Target="../media/image56.svg"/><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microsoft.com/office/2007/relationships/hdphoto" Target="../media/image12.wdp"/><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23.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27.png"/><Relationship Id="rId2" Type="http://schemas.openxmlformats.org/officeDocument/2006/relationships/image" Target="../media/image25.GIF"/><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521109" y="164591"/>
            <a:ext cx="11454581" cy="6693409"/>
            <a:chOff x="521109" y="-611719"/>
            <a:chExt cx="11454581" cy="746972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p:cNvSpPr txBox="1"/>
            <p:nvPr/>
          </p:nvSpPr>
          <p:spPr>
            <a:xfrm>
              <a:off x="2081060" y="2361653"/>
              <a:ext cx="8898193" cy="236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con có thể mọc lên từ rễ, thân, lá.</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a:fillRect/>
          </a:stretch>
        </p:blipFill>
        <p:spPr>
          <a:xfrm>
            <a:off x="238698" y="3429000"/>
            <a:ext cx="1862682" cy="3588356"/>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9372331" y="4345281"/>
            <a:ext cx="2020530" cy="29790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719161" y="1608658"/>
            <a:ext cx="8821579" cy="2585323"/>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Hãy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một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con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rễ</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lá</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mẹ</a:t>
            </a:r>
            <a:r>
              <a:rPr lang="en-US" sz="5400" b="1" dirty="0">
                <a:solidFill>
                  <a:prstClr val="black"/>
                </a:solidFill>
                <a:latin typeface="Cambria" panose="02040503050406030204" pitchFamily="18" charset="0"/>
                <a:ea typeface="Cambria" panose="02040503050406030204" pitchFamily="18" charset="0"/>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64250" y="3505900"/>
            <a:ext cx="2625714" cy="38713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2506"/>
          <a:stretch>
            <a:fillRect/>
          </a:stretch>
        </p:blipFill>
        <p:spPr>
          <a:xfrm>
            <a:off x="2058875" y="1304544"/>
            <a:ext cx="8074250" cy="504877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1482979" y="252946"/>
            <a:ext cx="8779001" cy="865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1003395" y="0"/>
            <a:ext cx="9534970"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5"/>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nha đam</a:t>
            </a: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sống đời</a:t>
            </a:r>
            <a:endPar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1749162" y="601434"/>
            <a:ext cx="899847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511175" y="1319212"/>
            <a:ext cx="11272406" cy="36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640080" y="120300"/>
            <a:ext cx="11064240" cy="181588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Quan </a:t>
            </a:r>
            <a:r>
              <a:rPr lang="en-US" sz="2800" b="1" dirty="0" err="1">
                <a:solidFill>
                  <a:prstClr val="black"/>
                </a:solidFill>
                <a:latin typeface="Cambria" panose="02040503050406030204" pitchFamily="18" charset="0"/>
                <a:ea typeface="Cambria" panose="02040503050406030204" pitchFamily="18" charset="0"/>
              </a:rPr>
              <a:t>sát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hình</a:t>
            </a:r>
            <a:r>
              <a:rPr lang="en-US" sz="2800" b="1" dirty="0">
                <a:solidFill>
                  <a:prstClr val="black"/>
                </a:solidFill>
                <a:latin typeface="Cambria" panose="02040503050406030204" pitchFamily="18" charset="0"/>
                <a:ea typeface="Cambria" panose="02040503050406030204" pitchFamily="18" charset="0"/>
              </a:rPr>
              <a:t> 6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thực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hiện</a:t>
            </a:r>
            <a:r>
              <a:rPr lang="en-US" sz="2800" b="1" dirty="0">
                <a:solidFill>
                  <a:prstClr val="black"/>
                </a:solidFill>
                <a:latin typeface="Cambria" panose="02040503050406030204" pitchFamily="18" charset="0"/>
                <a:ea typeface="Cambria" panose="02040503050406030204" pitchFamily="18" charset="0"/>
              </a:rPr>
              <a:t>:</a:t>
            </a:r>
            <a:endParaRPr lang="en-US" sz="2800" b="1" dirty="0">
              <a:solidFill>
                <a:prstClr val="black"/>
              </a:solidFill>
              <a:latin typeface="Cambria" panose="02040503050406030204" pitchFamily="18" charset="0"/>
              <a:ea typeface="Cambria" panose="02040503050406030204" pitchFamily="18" charset="0"/>
            </a:endParaRP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Nêu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đoạn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mọc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lên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từ</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mẹ</a:t>
            </a:r>
            <a:r>
              <a:rPr lang="en-US" sz="2800" dirty="0">
                <a:solidFill>
                  <a:prstClr val="black"/>
                </a:solidFill>
                <a:latin typeface="Cambria" panose="02040503050406030204" pitchFamily="18" charset="0"/>
                <a:ea typeface="Cambria" panose="02040503050406030204" pitchFamily="18" charset="0"/>
              </a:rPr>
              <a:t>.</a:t>
            </a:r>
            <a:endParaRPr lang="en-US" sz="2800" dirty="0">
              <a:solidFill>
                <a:prstClr val="black"/>
              </a:solidFill>
              <a:latin typeface="Cambria" panose="02040503050406030204" pitchFamily="18" charset="0"/>
              <a:ea typeface="Cambria" panose="02040503050406030204" pitchFamily="18" charset="0"/>
            </a:endParaRP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Trình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bày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sự</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con.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2407919" y="2059733"/>
            <a:ext cx="7593965" cy="4469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530441" y="755218"/>
            <a:ext cx="88215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Nêu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chính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dâu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thân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mẹ</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prstClr val="black"/>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64250" y="3505900"/>
            <a:ext cx="2625714" cy="3871379"/>
          </a:xfrm>
          <a:prstGeom prst="rect">
            <a:avLst/>
          </a:prstGeom>
        </p:spPr>
      </p:pic>
      <p:sp>
        <p:nvSpPr>
          <p:cNvPr id="8" name="Rectangle: Rounded Corners 7"/>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3"/>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530441" y="755218"/>
            <a:ext cx="88215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dirty="0" err="1">
                <a:solidFill>
                  <a:prstClr val="black"/>
                </a:solidFill>
                <a:latin typeface="Cambria" panose="02040503050406030204" pitchFamily="18" charset="0"/>
                <a:ea typeface="Cambria" panose="02040503050406030204" pitchFamily="18" charset="0"/>
              </a:rPr>
              <a:t>Trình</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sự</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phát</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của</a:t>
            </a:r>
            <a:r>
              <a:rPr lang="en-US" sz="4800" dirty="0">
                <a:solidFill>
                  <a:prstClr val="black"/>
                </a:solidFill>
                <a:latin typeface="Cambria" panose="02040503050406030204" pitchFamily="18" charset="0"/>
                <a:ea typeface="Cambria" panose="02040503050406030204" pitchFamily="18" charset="0"/>
              </a:rPr>
              <a:t> </a:t>
            </a:r>
            <a:endParaRPr lang="en-US" sz="4800" dirty="0">
              <a:solidFill>
                <a:prstClr val="black"/>
              </a:solidFill>
              <a:latin typeface="Cambria" panose="02040503050406030204" pitchFamily="18" charset="0"/>
              <a:ea typeface="Cambria" panose="02040503050406030204" pitchFamily="18" charset="0"/>
            </a:endParaRPr>
          </a:p>
          <a:p>
            <a:pPr lvl="0" algn="ctr"/>
            <a:r>
              <a:rPr lang="en-US" sz="4800" dirty="0" err="1">
                <a:solidFill>
                  <a:prstClr val="black"/>
                </a:solidFill>
                <a:latin typeface="Cambria" panose="02040503050406030204" pitchFamily="18" charset="0"/>
                <a:ea typeface="Cambria" panose="02040503050406030204" pitchFamily="18" charset="0"/>
              </a:rPr>
              <a:t>cây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dâu</a:t>
            </a:r>
            <a:r>
              <a:rPr lang="en-US" sz="4800" dirty="0">
                <a:solidFill>
                  <a:prstClr val="black"/>
                </a:solidFill>
                <a:latin typeface="Cambria" panose="02040503050406030204" pitchFamily="18" charset="0"/>
                <a:ea typeface="Cambria" panose="02040503050406030204" pitchFamily="18" charset="0"/>
              </a:rPr>
              <a:t> con?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64250" y="3505900"/>
            <a:ext cx="2625714" cy="3871379"/>
          </a:xfrm>
          <a:prstGeom prst="rect">
            <a:avLst/>
          </a:prstGeom>
        </p:spPr>
      </p:pic>
      <p:sp>
        <p:nvSpPr>
          <p:cNvPr id="8" name="Rectangle: Rounded Corners 7"/>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rPr>
              <a:t>Từ thân cây mẹ chồi, rễ mới mọc ra; cây con phát triển ra nhiều lá, rễ mới; cây ra hoa, tạo quả</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3"/>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640080" y="120300"/>
            <a:ext cx="11064240" cy="70788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Vẽ sơ đồ các giai đoạn phát triển chính của cây</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p:cNvSpPr/>
          <p:nvPr/>
        </p:nvSpPr>
        <p:spPr>
          <a:xfrm>
            <a:off x="731520" y="207264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err="1">
                <a:solidFill>
                  <a:srgbClr val="FF0000"/>
                </a:solidFill>
                <a:latin typeface="Cambria" panose="02040503050406030204" pitchFamily="18" charset="0"/>
                <a:ea typeface="Cambria" panose="02040503050406030204" pitchFamily="18" charset="0"/>
              </a:rPr>
              <a:t>Nảy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mầm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6" name="Straight Arrow Connector 5"/>
          <p:cNvCxnSpPr/>
          <p:nvPr/>
        </p:nvCxnSpPr>
        <p:spPr>
          <a:xfrm>
            <a:off x="3342640" y="262128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4734560" y="208280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rgbClr val="FF0000"/>
                </a:solidFill>
                <a:latin typeface="Cambria" panose="02040503050406030204" pitchFamily="18" charset="0"/>
                <a:ea typeface="Cambria" panose="02040503050406030204" pitchFamily="18" charset="0"/>
              </a:rPr>
              <a:t>Cây</a:t>
            </a:r>
            <a:r>
              <a:rPr lang="en-US" sz="4000" b="1" dirty="0">
                <a:solidFill>
                  <a:srgbClr val="FF0000"/>
                </a:solidFill>
                <a:latin typeface="Cambria" panose="02040503050406030204" pitchFamily="18" charset="0"/>
                <a:ea typeface="Cambria" panose="02040503050406030204" pitchFamily="18" charset="0"/>
              </a:rPr>
              <a:t> con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8" name="Straight Arrow Connector 7"/>
          <p:cNvCxnSpPr/>
          <p:nvPr/>
        </p:nvCxnSpPr>
        <p:spPr>
          <a:xfrm>
            <a:off x="7305040" y="258064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p:cNvSpPr/>
          <p:nvPr/>
        </p:nvSpPr>
        <p:spPr>
          <a:xfrm>
            <a:off x="8696960" y="2042160"/>
            <a:ext cx="291592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Cây trưởng thành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a:fillRect/>
          </a:stretch>
        </p:blipFill>
        <p:spPr>
          <a:xfrm>
            <a:off x="-149634" y="2550160"/>
            <a:ext cx="4093958" cy="4382794"/>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Effect>
                      <a14:colorTemperature colorTemp="4700"/>
                    </a14:imgEffect>
                  </a14:imgLayer>
                </a14:imgProps>
              </a:ext>
            </a:extLst>
          </a:blip>
          <a:stretch>
            <a:fillRect/>
          </a:stretch>
        </p:blipFill>
        <p:spPr>
          <a:xfrm>
            <a:off x="2194560" y="1584960"/>
            <a:ext cx="10804972" cy="5590821"/>
          </a:xfrm>
          <a:prstGeom prst="rect">
            <a:avLst/>
          </a:prstGeom>
        </p:spPr>
      </p:pic>
      <p:sp>
        <p:nvSpPr>
          <p:cNvPr id="8" name="TextBox 7"/>
          <p:cNvSpPr txBox="1"/>
          <p:nvPr/>
        </p:nvSpPr>
        <p:spPr>
          <a:xfrm>
            <a:off x="4318001" y="2626361"/>
            <a:ext cx="6757263" cy="1569660"/>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rPr>
              <a:t>Em </a:t>
            </a:r>
            <a:r>
              <a:rPr kumimoji="0" lang="en-US" sz="4800" b="1" i="0" u="none" strike="noStrike" kern="1200" cap="none" spc="0" normalizeH="0" baseline="0" noProof="0" dirty="0" err="1">
                <a:ln>
                  <a:solidFill>
                    <a:srgbClr val="FF0000"/>
                  </a:solidFill>
                </a:ln>
                <a:solidFill>
                  <a:srgbClr val="FF0000"/>
                </a:solidFill>
                <a:effectLst/>
                <a:uLnTx/>
                <a:uFillTx/>
                <a:latin typeface="Cambria" panose="02040503050406030204" pitchFamily="18" charset="0"/>
                <a:ea typeface="Cambria" panose="02040503050406030204" pitchFamily="18" charset="0"/>
              </a:rPr>
              <a:t>hã</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y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kể</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loại</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cây</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mọc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từ</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hạt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a:t>
            </a:r>
            <a:endParaRPr kumimoji="0" lang="en-GB" sz="4800" b="0"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521109" y="164591"/>
            <a:ext cx="11454581" cy="6693409"/>
            <a:chOff x="521109" y="-611719"/>
            <a:chExt cx="11454581" cy="746972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p:cNvSpPr txBox="1"/>
            <p:nvPr/>
          </p:nvSpPr>
          <p:spPr>
            <a:xfrm>
              <a:off x="1989620" y="2168900"/>
              <a:ext cx="8898193" cy="31256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rễ, 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Các giai đoạn phát triển chính của cây gồm: nảy mầm, cây con, cây trưởng thành.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a:fillRect/>
          </a:stretch>
        </p:blipFill>
        <p:spPr>
          <a:xfrm>
            <a:off x="238698" y="3429000"/>
            <a:ext cx="1862682" cy="3588356"/>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0063211" y="4355441"/>
            <a:ext cx="2020530" cy="29790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000" b="-1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92480" y="120300"/>
            <a:ext cx="1091184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Dựa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7,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khoai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mô</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một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điểm</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1739265" y="1855787"/>
            <a:ext cx="8896350" cy="4467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530441" y="755218"/>
            <a:ext cx="81418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a:solidFill>
                  <a:prstClr val="black"/>
                </a:solidFill>
                <a:latin typeface="Cambria" panose="02040503050406030204" pitchFamily="18" charset="0"/>
                <a:ea typeface="Cambria" panose="02040503050406030204" pitchFamily="18" charset="0"/>
              </a:rPr>
              <a:t>Cây khoai tây mọc lên từ bộ phận nào?</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64250" y="3505900"/>
            <a:ext cx="2625714" cy="3871379"/>
          </a:xfrm>
          <a:prstGeom prst="rect">
            <a:avLst/>
          </a:prstGeom>
        </p:spPr>
      </p:pic>
      <p:sp>
        <p:nvSpPr>
          <p:cNvPr id="8" name="Rectangle: Rounded Corners 7"/>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Cây khoai tây mọc lên từ bộ phận là: củ</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560921" y="501218"/>
            <a:ext cx="81418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Mô</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số</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điểm</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64250" y="3505900"/>
            <a:ext cx="2625714" cy="3871379"/>
          </a:xfrm>
          <a:prstGeom prst="rect">
            <a:avLst/>
          </a:prstGeom>
        </p:spPr>
      </p:pic>
      <p:sp>
        <p:nvSpPr>
          <p:cNvPr id="8" name="Rectangle: Rounded Corners 7"/>
          <p:cNvSpPr/>
          <p:nvPr/>
        </p:nvSpPr>
        <p:spPr>
          <a:xfrm>
            <a:off x="2783840" y="2194560"/>
            <a:ext cx="6075680" cy="40030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Một số đặc điểm ở mỗi giai đoạn phát triển của cây: </a:t>
            </a:r>
            <a:r>
              <a:rPr lang="vi-VN" sz="3600" dirty="0">
                <a:solidFill>
                  <a:srgbClr val="FF0000"/>
                </a:solidFill>
                <a:latin typeface="Cambria" panose="02040503050406030204" pitchFamily="18" charset="0"/>
                <a:ea typeface="Cambria" panose="02040503050406030204" pitchFamily="18" charset="0"/>
              </a:rPr>
              <a:t>Từ củ, chồi, rễ mới mọc lên. Cây con phát triển ra nhiều rễ, lá mới. Cây ra hoa, tạo nhiều củ.</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p:cNvSpPr txBox="1"/>
          <p:nvPr/>
        </p:nvSpPr>
        <p:spPr>
          <a:xfrm>
            <a:off x="2739481" y="2705938"/>
            <a:ext cx="914771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rễ, thân, lá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164250" y="3505900"/>
            <a:ext cx="2625714" cy="38713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714374" y="333375"/>
            <a:ext cx="10599172" cy="5867399"/>
          </a:xfrm>
          <a:prstGeom prst="rect">
            <a:avLst/>
          </a:prstGeom>
        </p:spPr>
      </p:pic>
      <p:sp>
        <p:nvSpPr>
          <p:cNvPr id="7" name="TextBox 6"/>
          <p:cNvSpPr txBox="1"/>
          <p:nvPr/>
        </p:nvSpPr>
        <p:spPr>
          <a:xfrm>
            <a:off x="6819900" y="1038225"/>
            <a:ext cx="9906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thân</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Sử dụng cây mía để trang trí nhà cửa Ý tưởng sáng tạo - Cửa nhôm kính &amp;  Vách kính cường lực giá rẻ"/>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38599" y="2551855"/>
            <a:ext cx="1895475" cy="12533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05250" y="4286250"/>
            <a:ext cx="240030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là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loại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sống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hàng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năm</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p:cNvSpPr txBox="1"/>
          <p:nvPr/>
        </p:nvSpPr>
        <p:spPr>
          <a:xfrm>
            <a:off x="6162674" y="1524000"/>
            <a:ext cx="15144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p:cNvSpPr txBox="1"/>
          <p:nvPr/>
        </p:nvSpPr>
        <p:spPr>
          <a:xfrm>
            <a:off x="3886199" y="5057775"/>
            <a:ext cx="7153276" cy="830997"/>
          </a:xfrm>
          <a:prstGeom prst="rect">
            <a:avLst/>
          </a:prstGeom>
          <a:noFill/>
        </p:spPr>
        <p:txBody>
          <a:bodyPr wrap="square" rtlCol="0">
            <a:spAutoFit/>
          </a:bodyPr>
          <a:lstStyle/>
          <a:p>
            <a:r>
              <a:rPr lang="vi-VN" sz="1600" dirty="0">
                <a:solidFill>
                  <a:srgbClr val="FF0000"/>
                </a:solidFill>
                <a:latin typeface="Cambria" panose="02040503050406030204" pitchFamily="18" charset="0"/>
                <a:ea typeface="Cambria" panose="02040503050406030204" pitchFamily="18" charset="0"/>
              </a:rPr>
              <a:t>Thân cây mía mẹ → Nảy mầm (mầm mọc lên) → Cây con (Từ mầm, cây con phát triển lá, rễ cây bắt đầu phát triển) → Cây trưởng thành (Cây bắt đầu đẻ nhánh, liên tục đến khi được bụi mía).</a:t>
            </a:r>
            <a:endParaRPr lang="en-US"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p:cNvGrpSpPr/>
          <p:nvPr/>
        </p:nvGrpSpPr>
        <p:grpSpPr>
          <a:xfrm rot="3892115">
            <a:off x="-176526" y="2437681"/>
            <a:ext cx="1935504" cy="3473199"/>
            <a:chOff x="101106" y="2960878"/>
            <a:chExt cx="1687576" cy="3858878"/>
          </a:xfrm>
        </p:grpSpPr>
        <p:sp>
          <p:nvSpPr>
            <p:cNvPr id="351" name="Freeform: Shape 350"/>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2" name="Freeform: Shape 351"/>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3" name="Freeform: Shape 352"/>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4" name="Freeform: Shape 353"/>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5" name="Freeform: Shape 354"/>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6" name="Freeform: Shape 355"/>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7" name="Freeform: Shape 356"/>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8" name="Freeform: Shape 357"/>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9" name="Freeform: Shape 358"/>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0" name="Freeform: Shape 359"/>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1" name="Freeform: Shape 360"/>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2" name="Freeform: Shape 361"/>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4" name="Graphic 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8316" y="4572727"/>
            <a:ext cx="12192001" cy="2819400"/>
          </a:xfrm>
          <a:prstGeom prst="rect">
            <a:avLst/>
          </a:prstGeom>
        </p:spPr>
      </p:pic>
      <p:grpSp>
        <p:nvGrpSpPr>
          <p:cNvPr id="204" name="Group 203"/>
          <p:cNvGrpSpPr/>
          <p:nvPr/>
        </p:nvGrpSpPr>
        <p:grpSpPr>
          <a:xfrm>
            <a:off x="9886271" y="3235362"/>
            <a:ext cx="2435262" cy="3699373"/>
            <a:chOff x="9471854" y="2605828"/>
            <a:chExt cx="2849679" cy="4328908"/>
          </a:xfrm>
        </p:grpSpPr>
        <p:grpSp>
          <p:nvGrpSpPr>
            <p:cNvPr id="5" name="Graphic 143"/>
            <p:cNvGrpSpPr/>
            <p:nvPr/>
          </p:nvGrpSpPr>
          <p:grpSpPr>
            <a:xfrm>
              <a:off x="10445531" y="3270549"/>
              <a:ext cx="1876002" cy="3664187"/>
              <a:chOff x="10445531" y="3270549"/>
              <a:chExt cx="1876002" cy="3664187"/>
            </a:xfrm>
          </p:grpSpPr>
          <p:sp>
            <p:nvSpPr>
              <p:cNvPr id="6" name="Freeform: Shape 5"/>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 name="Freeform: Shape 6"/>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 name="Freeform: Shape 7"/>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 name="Freeform: Shape 8"/>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0" name="Freeform: Shape 9"/>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1" name="Freeform: Shape 10"/>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2" name="Freeform: Shape 11"/>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3" name="Freeform: Shape 12"/>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4" name="Graphic 153"/>
            <p:cNvGrpSpPr/>
            <p:nvPr/>
          </p:nvGrpSpPr>
          <p:grpSpPr>
            <a:xfrm>
              <a:off x="11161825" y="3187825"/>
              <a:ext cx="1068908" cy="1281259"/>
              <a:chOff x="11161825" y="3187825"/>
              <a:chExt cx="1068908" cy="1281259"/>
            </a:xfrm>
          </p:grpSpPr>
          <p:sp>
            <p:nvSpPr>
              <p:cNvPr id="15" name="Freeform: Shape 14"/>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6" name="Freeform: Shape 15"/>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7" name="Freeform: Shape 16"/>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 name="Freeform: Shape 17"/>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 name="Freeform: Shape 18"/>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20" name="Graphic 154"/>
            <p:cNvGrpSpPr/>
            <p:nvPr/>
          </p:nvGrpSpPr>
          <p:grpSpPr>
            <a:xfrm>
              <a:off x="9471854" y="3930714"/>
              <a:ext cx="1734184" cy="1380521"/>
              <a:chOff x="9167261" y="3475651"/>
              <a:chExt cx="1734184" cy="1380521"/>
            </a:xfrm>
          </p:grpSpPr>
          <p:sp>
            <p:nvSpPr>
              <p:cNvPr id="21" name="Freeform: Shape 20"/>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2" name="Freeform: Shape 21"/>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3" name="Freeform: Shape 22"/>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4" name="Freeform: Shape 23"/>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5" name="Freeform: Shape 24"/>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6" name="Freeform: Shape 25"/>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7" name="Freeform: Shape 26"/>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8" name="Freeform: Shape 27"/>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29" name="Freeform: Shape 28"/>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0" name="Freeform: Shape 29"/>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1" name="Freeform: Shape 30"/>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2" name="Freeform: Shape 31"/>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3" name="Freeform: Shape 32"/>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 name="Freeform: Shape 33"/>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 name="Freeform: Shape 34"/>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6" name="Freeform: Shape 35"/>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7" name="Freeform: Shape 36"/>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8" name="Freeform: Shape 37"/>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9" name="Freeform: Shape 38"/>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62" name="Graphic 6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6101" y="2605828"/>
              <a:ext cx="1433328" cy="961600"/>
            </a:xfrm>
            <a:prstGeom prst="rect">
              <a:avLst/>
            </a:prstGeom>
          </p:spPr>
        </p:pic>
      </p:grpSp>
      <p:grpSp>
        <p:nvGrpSpPr>
          <p:cNvPr id="63" name="Graphic 153"/>
          <p:cNvGrpSpPr/>
          <p:nvPr/>
        </p:nvGrpSpPr>
        <p:grpSpPr>
          <a:xfrm rot="5043306">
            <a:off x="737597" y="5559159"/>
            <a:ext cx="1068908" cy="1281259"/>
            <a:chOff x="11161825" y="3187825"/>
            <a:chExt cx="1068908" cy="1281259"/>
          </a:xfrm>
        </p:grpSpPr>
        <p:sp>
          <p:nvSpPr>
            <p:cNvPr id="64" name="Freeform: Shape 63"/>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5" name="Freeform: Shape 64"/>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6" name="Freeform: Shape 65"/>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7" name="Freeform: Shape 66"/>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68" name="Freeform: Shape 67"/>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69" name="Graphic 6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90" y="4586771"/>
            <a:ext cx="1376593" cy="2413507"/>
          </a:xfrm>
          <a:prstGeom prst="rect">
            <a:avLst/>
          </a:prstGeom>
        </p:spPr>
      </p:pic>
      <p:grpSp>
        <p:nvGrpSpPr>
          <p:cNvPr id="70" name="Graphic 7"/>
          <p:cNvGrpSpPr/>
          <p:nvPr/>
        </p:nvGrpSpPr>
        <p:grpSpPr>
          <a:xfrm rot="1213838">
            <a:off x="-974620" y="-408845"/>
            <a:ext cx="3446538" cy="6075942"/>
            <a:chOff x="0" y="2213069"/>
            <a:chExt cx="2613113" cy="4606687"/>
          </a:xfrm>
        </p:grpSpPr>
        <p:sp>
          <p:nvSpPr>
            <p:cNvPr id="71" name="Freeform: Shape 70"/>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72" name="Graphic 7"/>
            <p:cNvGrpSpPr/>
            <p:nvPr/>
          </p:nvGrpSpPr>
          <p:grpSpPr>
            <a:xfrm>
              <a:off x="101106" y="2960878"/>
              <a:ext cx="1687576" cy="3858878"/>
              <a:chOff x="101106" y="2960878"/>
              <a:chExt cx="1687576" cy="3858878"/>
            </a:xfrm>
          </p:grpSpPr>
          <p:sp>
            <p:nvSpPr>
              <p:cNvPr id="86" name="Freeform: Shape 85"/>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7" name="Freeform: Shape 86"/>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8" name="Freeform: Shape 87"/>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9" name="Freeform: Shape 88"/>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0" name="Freeform: Shape 89"/>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1" name="Freeform: Shape 90"/>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2" name="Freeform: Shape 91"/>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3" name="Freeform: Shape 92"/>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4" name="Freeform: Shape 93"/>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5" name="Freeform: Shape 94"/>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6" name="Freeform: Shape 95"/>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97" name="Freeform: Shape 96"/>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73" name="Graphic 7"/>
            <p:cNvGrpSpPr/>
            <p:nvPr/>
          </p:nvGrpSpPr>
          <p:grpSpPr>
            <a:xfrm>
              <a:off x="199901" y="2459662"/>
              <a:ext cx="2180577" cy="1990110"/>
              <a:chOff x="199901" y="2459662"/>
              <a:chExt cx="2180577" cy="1990110"/>
            </a:xfrm>
          </p:grpSpPr>
          <p:sp>
            <p:nvSpPr>
              <p:cNvPr id="74" name="Freeform: Shape 73"/>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5" name="Freeform: Shape 74"/>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6" name="Freeform: Shape 75"/>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7" name="Freeform: Shape 76"/>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8" name="Freeform: Shape 77"/>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79" name="Freeform: Shape 78"/>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0" name="Freeform: Shape 79"/>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1" name="Freeform: Shape 80"/>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2" name="Freeform: Shape 81"/>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3" name="Freeform: Shape 82"/>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4" name="Freeform: Shape 83"/>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85" name="Freeform: Shape 84"/>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grpSp>
        <p:nvGrpSpPr>
          <p:cNvPr id="178" name="Graphic 233"/>
          <p:cNvGrpSpPr/>
          <p:nvPr/>
        </p:nvGrpSpPr>
        <p:grpSpPr>
          <a:xfrm>
            <a:off x="1392577" y="5382937"/>
            <a:ext cx="1484013" cy="1429614"/>
            <a:chOff x="2651548" y="5448024"/>
            <a:chExt cx="1484013" cy="1429614"/>
          </a:xfrm>
        </p:grpSpPr>
        <p:sp>
          <p:nvSpPr>
            <p:cNvPr id="179" name="Freeform: Shape 178"/>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0" name="Freeform: Shape 179"/>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1" name="Freeform: Shape 180"/>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2" name="Freeform: Shape 181"/>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3" name="Freeform: Shape 182"/>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4" name="Freeform: Shape 183"/>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5" name="Freeform: Shape 184"/>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6" name="Freeform: Shape 185"/>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nvGrpSpPr>
          <p:cNvPr id="187" name="Graphic 243"/>
          <p:cNvGrpSpPr/>
          <p:nvPr/>
        </p:nvGrpSpPr>
        <p:grpSpPr>
          <a:xfrm>
            <a:off x="9806836" y="5549127"/>
            <a:ext cx="1630724" cy="1255170"/>
            <a:chOff x="7982733" y="5589867"/>
            <a:chExt cx="1630724" cy="1255170"/>
          </a:xfrm>
        </p:grpSpPr>
        <p:sp>
          <p:nvSpPr>
            <p:cNvPr id="188" name="Freeform: Shape 187"/>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89" name="Freeform: Shape 188"/>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0" name="Freeform: Shape 189"/>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1" name="Freeform: Shape 190"/>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192" name="Freeform: Shape 191"/>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pic>
        <p:nvPicPr>
          <p:cNvPr id="305" name="Graphic 30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17820">
            <a:off x="9948945" y="-4980"/>
            <a:ext cx="2294946" cy="1762785"/>
          </a:xfrm>
          <a:prstGeom prst="rect">
            <a:avLst/>
          </a:prstGeom>
        </p:spPr>
      </p:pic>
      <p:pic>
        <p:nvPicPr>
          <p:cNvPr id="306" name="Graphic 30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2395828">
            <a:off x="11461035" y="553889"/>
            <a:ext cx="1009110" cy="1698258"/>
          </a:xfrm>
          <a:prstGeom prst="rect">
            <a:avLst/>
          </a:prstGeom>
        </p:spPr>
      </p:pic>
      <p:pic>
        <p:nvPicPr>
          <p:cNvPr id="2" name="Graphic 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10328" y="422573"/>
            <a:ext cx="1460633" cy="684352"/>
          </a:xfrm>
          <a:prstGeom prst="rect">
            <a:avLst/>
          </a:prstGeom>
        </p:spPr>
      </p:pic>
      <p:pic>
        <p:nvPicPr>
          <p:cNvPr id="194" name="Graphic 19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88961" y="108767"/>
            <a:ext cx="1000125" cy="1085850"/>
          </a:xfrm>
          <a:prstGeom prst="rect">
            <a:avLst/>
          </a:prstGeom>
        </p:spPr>
      </p:pic>
      <p:grpSp>
        <p:nvGrpSpPr>
          <p:cNvPr id="202" name="Group 201"/>
          <p:cNvGrpSpPr/>
          <p:nvPr/>
        </p:nvGrpSpPr>
        <p:grpSpPr>
          <a:xfrm flipH="1">
            <a:off x="9007950" y="1557956"/>
            <a:ext cx="2110039" cy="1246123"/>
            <a:chOff x="1910854" y="856083"/>
            <a:chExt cx="2428670" cy="1434296"/>
          </a:xfrm>
        </p:grpSpPr>
        <p:grpSp>
          <p:nvGrpSpPr>
            <p:cNvPr id="329" name="Group 328"/>
            <p:cNvGrpSpPr/>
            <p:nvPr/>
          </p:nvGrpSpPr>
          <p:grpSpPr>
            <a:xfrm>
              <a:off x="2714422" y="856083"/>
              <a:ext cx="1625102" cy="888291"/>
              <a:chOff x="-2757327" y="585888"/>
              <a:chExt cx="1625102" cy="888291"/>
            </a:xfrm>
          </p:grpSpPr>
          <p:sp>
            <p:nvSpPr>
              <p:cNvPr id="330" name="Freeform: Shape 329"/>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2" name="Freeform: Shape 331"/>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34" name="Graphic 333"/>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10854" y="1395295"/>
              <a:ext cx="1910403" cy="895084"/>
            </a:xfrm>
            <a:prstGeom prst="rect">
              <a:avLst/>
            </a:prstGeom>
          </p:spPr>
        </p:pic>
      </p:grpSp>
      <p:pic>
        <p:nvPicPr>
          <p:cNvPr id="199" name="Graphic 198"/>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65625" y="3657793"/>
            <a:ext cx="2810337" cy="3450287"/>
          </a:xfrm>
          <a:prstGeom prst="rect">
            <a:avLst/>
          </a:prstGeom>
        </p:spPr>
      </p:pic>
      <p:grpSp>
        <p:nvGrpSpPr>
          <p:cNvPr id="201" name="Group 200"/>
          <p:cNvGrpSpPr/>
          <p:nvPr/>
        </p:nvGrpSpPr>
        <p:grpSpPr>
          <a:xfrm>
            <a:off x="1565062" y="3313034"/>
            <a:ext cx="1862870" cy="1974329"/>
            <a:chOff x="-3133932" y="-781651"/>
            <a:chExt cx="2856443" cy="3027349"/>
          </a:xfrm>
        </p:grpSpPr>
        <p:sp>
          <p:nvSpPr>
            <p:cNvPr id="336" name="Freeform: Shape 335"/>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nvGrpSpPr>
            <p:cNvPr id="338" name="Graphic 7"/>
            <p:cNvGrpSpPr/>
            <p:nvPr/>
          </p:nvGrpSpPr>
          <p:grpSpPr>
            <a:xfrm rot="1862317">
              <a:off x="-2990368" y="-421759"/>
              <a:ext cx="2526247" cy="2305587"/>
              <a:chOff x="199901" y="2459662"/>
              <a:chExt cx="2180577" cy="1990110"/>
            </a:xfrm>
          </p:grpSpPr>
          <p:sp>
            <p:nvSpPr>
              <p:cNvPr id="339" name="Freeform: Shape 338"/>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0" name="Freeform: Shape 339"/>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1" name="Freeform: Shape 340"/>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2" name="Freeform: Shape 341"/>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3" name="Freeform: Shape 342"/>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4" name="Freeform: Shape 343"/>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5" name="Freeform: Shape 344"/>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6" name="Freeform: Shape 345"/>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7" name="Freeform: Shape 346"/>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8" name="Freeform: Shape 347"/>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49" name="Freeform: Shape 348"/>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
            <p:nvSpPr>
              <p:cNvPr id="350" name="Freeform: Shape 349"/>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th-TH" sz="18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grpSp>
      </p:grpSp>
      <p:pic>
        <p:nvPicPr>
          <p:cNvPr id="203" name="Graphic 202"/>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5192" y="2112033"/>
            <a:ext cx="2111368" cy="1805584"/>
          </a:xfrm>
          <a:prstGeom prst="rect">
            <a:avLst/>
          </a:prstGeom>
        </p:spPr>
      </p:pic>
      <p:pic>
        <p:nvPicPr>
          <p:cNvPr id="3" name="Picture 2"/>
          <p:cNvPicPr>
            <a:picLocks noChangeAspect="1"/>
          </p:cNvPicPr>
          <p:nvPr/>
        </p:nvPicPr>
        <p:blipFill>
          <a:blip r:embed="rId19"/>
          <a:stretch>
            <a:fillRect/>
          </a:stretch>
        </p:blipFill>
        <p:spPr>
          <a:xfrm>
            <a:off x="1990977" y="2007546"/>
            <a:ext cx="8839966" cy="16033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a:fillRect/>
          </a:stretch>
        </p:blipFill>
        <p:spPr>
          <a:xfrm>
            <a:off x="5069840" y="3983536"/>
            <a:ext cx="3132645" cy="2784360"/>
          </a:xfrm>
          <a:prstGeom prst="rect">
            <a:avLst/>
          </a:prstGeom>
        </p:spPr>
      </p:pic>
      <p:pic>
        <p:nvPicPr>
          <p:cNvPr id="7" name="Picture 6"/>
          <p:cNvPicPr>
            <a:picLocks noChangeAspect="1"/>
          </p:cNvPicPr>
          <p:nvPr/>
        </p:nvPicPr>
        <p:blipFill>
          <a:blip r:embed="rId4"/>
          <a:stretch>
            <a:fillRect/>
          </a:stretch>
        </p:blipFill>
        <p:spPr>
          <a:xfrm>
            <a:off x="4134959" y="79206"/>
            <a:ext cx="3718882" cy="969348"/>
          </a:xfrm>
          <a:prstGeom prst="rect">
            <a:avLst/>
          </a:prstGeom>
        </p:spPr>
      </p:pic>
      <p:pic>
        <p:nvPicPr>
          <p:cNvPr id="15" name="Picture 14"/>
          <p:cNvPicPr>
            <a:picLocks noChangeAspect="1"/>
          </p:cNvPicPr>
          <p:nvPr/>
        </p:nvPicPr>
        <p:blipFill>
          <a:blip r:embed="rId5"/>
          <a:stretch>
            <a:fillRect/>
          </a:stretch>
        </p:blipFill>
        <p:spPr>
          <a:xfrm>
            <a:off x="881448" y="1164208"/>
            <a:ext cx="10144623" cy="2944623"/>
          </a:xfrm>
          <a:prstGeom prst="rect">
            <a:avLst/>
          </a:prstGeom>
        </p:spPr>
      </p:pic>
      <p:pic>
        <p:nvPicPr>
          <p:cNvPr id="4" name="Picture 3"/>
          <p:cNvPicPr>
            <a:picLocks noChangeAspect="1"/>
          </p:cNvPicPr>
          <p:nvPr/>
        </p:nvPicPr>
        <p:blipFill>
          <a:blip r:embed="rId6"/>
          <a:stretch>
            <a:fillRect/>
          </a:stretch>
        </p:blipFill>
        <p:spPr>
          <a:xfrm>
            <a:off x="7842322" y="4030417"/>
            <a:ext cx="4188315" cy="1255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4000" b="-1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365" y="-450965"/>
            <a:ext cx="2763982" cy="27639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122" y="927453"/>
            <a:ext cx="10473836" cy="356037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2"/>
            <a:stretch>
              <a:fillRect/>
            </a:stretch>
          </a:blipFill>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8706368" y="3608439"/>
            <a:ext cx="2625714" cy="3871379"/>
          </a:xfrm>
          <a:prstGeom prst="rect">
            <a:avLst/>
          </a:prstGeom>
        </p:spPr>
      </p:pic>
      <p:sp>
        <p:nvSpPr>
          <p:cNvPr id="5" name="TextBox 4"/>
          <p:cNvSpPr txBox="1"/>
          <p:nvPr/>
        </p:nvSpPr>
        <p:spPr>
          <a:xfrm>
            <a:off x="1155112" y="1078923"/>
            <a:ext cx="9615055" cy="2800767"/>
          </a:xfrm>
          <a:prstGeom prst="rect">
            <a:avLst/>
          </a:prstGeom>
          <a:noFill/>
        </p:spPr>
        <p:txBody>
          <a:bodyPr wrap="square" rtlCol="0">
            <a:spAutoFit/>
          </a:bodyPr>
          <a:lstStyle/>
          <a:p>
            <a:pPr lvl="0" algn="ctr">
              <a:defRPr/>
            </a:pPr>
            <a:r>
              <a:rPr lang="en-US" sz="8800" b="1" dirty="0">
                <a:solidFill>
                  <a:srgbClr val="002060"/>
                </a:solidFill>
                <a:latin typeface="Cambria" panose="02040503050406030204" pitchFamily="18" charset="0"/>
                <a:ea typeface="Cambria" panose="02040503050406030204" pitchFamily="18" charset="0"/>
              </a:rPr>
              <a:t>2. </a:t>
            </a:r>
            <a:r>
              <a:rPr lang="en-US" sz="8800" b="1" dirty="0" err="1">
                <a:solidFill>
                  <a:srgbClr val="002060"/>
                </a:solidFill>
                <a:latin typeface="Cambria" panose="02040503050406030204" pitchFamily="18" charset="0"/>
                <a:ea typeface="Cambria" panose="02040503050406030204" pitchFamily="18" charset="0"/>
              </a:rPr>
              <a:t>Cây</a:t>
            </a:r>
            <a:r>
              <a:rPr lang="en-US" sz="8800" b="1" dirty="0">
                <a:solidFill>
                  <a:srgbClr val="002060"/>
                </a:solidFill>
                <a:latin typeface="Cambria" panose="02040503050406030204" pitchFamily="18" charset="0"/>
                <a:ea typeface="Cambria" panose="02040503050406030204" pitchFamily="18" charset="0"/>
              </a:rPr>
              <a:t> con </a:t>
            </a:r>
            <a:r>
              <a:rPr lang="en-US" sz="8800" b="1" dirty="0" err="1">
                <a:solidFill>
                  <a:srgbClr val="002060"/>
                </a:solidFill>
                <a:latin typeface="Cambria" panose="02040503050406030204" pitchFamily="18" charset="0"/>
                <a:ea typeface="Cambria" panose="02040503050406030204" pitchFamily="18" charset="0"/>
              </a:rPr>
              <a:t>mọc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lên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từ</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rễ</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thân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lá</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955040" y="120300"/>
            <a:ext cx="10749280" cy="107721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mẹ</a:t>
            </a:r>
            <a:r>
              <a:rPr lang="en-US" sz="3200" b="1"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2834640" y="1422066"/>
            <a:ext cx="6750367" cy="50374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045844" y="1767839"/>
            <a:ext cx="3658235" cy="3865305"/>
          </a:xfrm>
          <a:prstGeom prst="rect">
            <a:avLst/>
          </a:prstGeom>
        </p:spPr>
      </p:pic>
      <p:grpSp>
        <p:nvGrpSpPr>
          <p:cNvPr id="5" name="Group 4"/>
          <p:cNvGrpSpPr/>
          <p:nvPr/>
        </p:nvGrpSpPr>
        <p:grpSpPr>
          <a:xfrm>
            <a:off x="5262881" y="2370819"/>
            <a:ext cx="5793089" cy="2353582"/>
            <a:chOff x="3578873" y="2382838"/>
            <a:chExt cx="11280127" cy="2353582"/>
          </a:xfrm>
        </p:grpSpPr>
        <p:sp>
          <p:nvSpPr>
            <p:cNvPr id="6" name="Rectangle: Rounded Corners 5"/>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2446338"/>
              <a:ext cx="9190123" cy="2123658"/>
            </a:xfrm>
            <a:prstGeom prst="rect">
              <a:avLst/>
            </a:prstGeom>
          </p:spPr>
          <p:txBody>
            <a:bodyPr wrap="square">
              <a:spAutoFit/>
            </a:bodyPr>
            <a:lstStyle/>
            <a:p>
              <a:pPr lvl="0" algn="just"/>
              <a:r>
                <a:rPr lang="vi-VN" sz="4400" dirty="0">
                  <a:solidFill>
                    <a:srgbClr val="FF0000"/>
                  </a:solidFill>
                  <a:latin typeface="Cambria" panose="02040503050406030204" pitchFamily="18" charset="0"/>
                  <a:ea typeface="Cambria" panose="02040503050406030204" pitchFamily="18" charset="0"/>
                </a:rPr>
                <a:t>Cây khoai lang mọc lên từ rễ củ của cây mẹ</a:t>
              </a:r>
              <a:endParaRPr lang="en-GB" sz="4400" dirty="0">
                <a:solidFill>
                  <a:srgbClr val="0070C0"/>
                </a:solidFill>
                <a:latin typeface="Cambria" panose="02040503050406030204" pitchFamily="18" charset="0"/>
                <a:ea typeface="Cambria" panose="02040503050406030204" pitchFamily="18" charset="0"/>
              </a:endParaRPr>
            </a:p>
          </p:txBody>
        </p:sp>
        <p:pic>
          <p:nvPicPr>
            <p:cNvPr id="9" name="Picture 25"/>
            <p:cNvPicPr>
              <a:picLocks noChangeAspect="1"/>
            </p:cNvPicPr>
            <p:nvPr/>
          </p:nvPicPr>
          <p:blipFill>
            <a:blip r:embed="rId3"/>
            <a:srcRect/>
            <a:stretch>
              <a:fillRect/>
            </a:stretch>
          </p:blipFill>
          <p:spPr>
            <a:xfrm>
              <a:off x="3578873" y="2382838"/>
              <a:ext cx="1294996" cy="74338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5262881" y="2370819"/>
            <a:ext cx="5793089" cy="2038621"/>
            <a:chOff x="3578873" y="2382838"/>
            <a:chExt cx="11280127" cy="2038621"/>
          </a:xfrm>
        </p:grpSpPr>
        <p:sp>
          <p:nvSpPr>
            <p:cNvPr id="6" name="Rectangle: Rounded Corners 5"/>
            <p:cNvSpPr/>
            <p:nvPr/>
          </p:nvSpPr>
          <p:spPr>
            <a:xfrm>
              <a:off x="3898900" y="2484438"/>
              <a:ext cx="10960100" cy="1937021"/>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814518" y="2761298"/>
              <a:ext cx="962535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lá bỏng mọc lên từ lá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p:cNvPicPr>
              <a:picLocks noChangeAspect="1"/>
            </p:cNvPicPr>
            <p:nvPr/>
          </p:nvPicPr>
          <p:blipFill>
            <a:blip r:embed="rId2"/>
            <a:srcRect/>
            <a:stretch>
              <a:fillRect/>
            </a:stretch>
          </p:blipFill>
          <p:spPr>
            <a:xfrm>
              <a:off x="3578873" y="2382838"/>
              <a:ext cx="1294996" cy="743389"/>
            </a:xfrm>
            <a:prstGeom prst="rect">
              <a:avLst/>
            </a:prstGeom>
          </p:spPr>
        </p:pic>
      </p:grpSp>
      <p:pic>
        <p:nvPicPr>
          <p:cNvPr id="3" name="Picture 2"/>
          <p:cNvPicPr>
            <a:picLocks noChangeAspect="1"/>
          </p:cNvPicPr>
          <p:nvPr/>
        </p:nvPicPr>
        <p:blipFill>
          <a:blip r:embed="rId3"/>
          <a:stretch>
            <a:fillRect/>
          </a:stretch>
        </p:blipFill>
        <p:spPr>
          <a:xfrm>
            <a:off x="521652" y="1537652"/>
            <a:ext cx="4334999" cy="3674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5262881" y="2370819"/>
            <a:ext cx="5793089" cy="2353582"/>
            <a:chOff x="3578873" y="2382838"/>
            <a:chExt cx="11280127" cy="2353582"/>
          </a:xfrm>
        </p:grpSpPr>
        <p:sp>
          <p:nvSpPr>
            <p:cNvPr id="6" name="Rectangle: Rounded Corners 5"/>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953000" y="2446338"/>
              <a:ext cx="942752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lan bạch chỉ mọc lên từ cành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p:cNvPicPr>
              <a:picLocks noChangeAspect="1"/>
            </p:cNvPicPr>
            <p:nvPr/>
          </p:nvPicPr>
          <p:blipFill>
            <a:blip r:embed="rId2"/>
            <a:srcRect/>
            <a:stretch>
              <a:fillRect/>
            </a:stretch>
          </p:blipFill>
          <p:spPr>
            <a:xfrm>
              <a:off x="3578873" y="2382838"/>
              <a:ext cx="1294996" cy="743389"/>
            </a:xfrm>
            <a:prstGeom prst="rect">
              <a:avLst/>
            </a:prstGeom>
          </p:spPr>
        </p:pic>
      </p:grpSp>
      <p:pic>
        <p:nvPicPr>
          <p:cNvPr id="3" name="Picture 2"/>
          <p:cNvPicPr>
            <a:picLocks noChangeAspect="1"/>
          </p:cNvPicPr>
          <p:nvPr/>
        </p:nvPicPr>
        <p:blipFill>
          <a:blip r:embed="rId3"/>
          <a:stretch>
            <a:fillRect/>
          </a:stretch>
        </p:blipFill>
        <p:spPr>
          <a:xfrm>
            <a:off x="571817" y="717550"/>
            <a:ext cx="4523729" cy="5195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1879</Words>
  <Application>WPS Presentation</Application>
  <PresentationFormat>Widescreen</PresentationFormat>
  <Paragraphs>67</Paragraphs>
  <Slides>27</Slides>
  <Notes>2</Notes>
  <HiddenSlides>0</HiddenSlides>
  <MMClips>0</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27</vt:i4>
      </vt:variant>
    </vt:vector>
  </HeadingPairs>
  <TitlesOfParts>
    <vt:vector size="42" baseType="lpstr">
      <vt:lpstr>Arial</vt:lpstr>
      <vt:lpstr>SimSun</vt:lpstr>
      <vt:lpstr>Wingdings</vt:lpstr>
      <vt:lpstr>Calibri</vt:lpstr>
      <vt:lpstr>等线</vt:lpstr>
      <vt:lpstr>Cambria</vt:lpstr>
      <vt:lpstr>Microsoft YaHei</vt:lpstr>
      <vt:lpstr>Arial Unicode MS</vt:lpstr>
      <vt:lpstr>Calibri Light</vt:lpstr>
      <vt:lpstr>Cordia New</vt:lpstr>
      <vt:lpstr>Microsoft Sans Serif</vt:lpstr>
      <vt:lpstr>Default Design</vt:lpstr>
      <vt:lpstr>Office Theme</vt:lpstr>
      <vt:lpstr>Custom Design</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52</cp:revision>
  <dcterms:created xsi:type="dcterms:W3CDTF">2024-10-08T15:41:00Z</dcterms:created>
  <dcterms:modified xsi:type="dcterms:W3CDTF">2024-11-12T02:23:34Z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1E892A02CEE5440EB0BF7FA1043E4BBE_13</vt:lpwstr>
  </property>
  <property fmtid="{D5CDD505-2E9C-101B-9397-08002B2CF9AE}" pid="3" name="KSOProductBuildVer">
    <vt:lpwstr>1033-12.2.0.18607</vt:lpwstr>
  </property>
</Properties>
</file>