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emf" ContentType="image/x-em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5.svg" ContentType="image/svg+xml"/>
  <Override PartName="/ppt/media/image17.svg" ContentType="image/svg+xml"/>
  <Override PartName="/ppt/media/image24.svg" ContentType="image/svg+xml"/>
  <Override PartName="/ppt/media/image27.svg" ContentType="image/svg+xml"/>
  <Override PartName="/ppt/media/image29.svg" ContentType="image/svg+xml"/>
  <Override PartName="/ppt/media/image31.svg" ContentType="image/svg+xml"/>
  <Override PartName="/ppt/media/image33.svg" ContentType="image/svg+xml"/>
  <Override PartName="/ppt/media/image35.svg" ContentType="image/svg+xml"/>
  <Override PartName="/ppt/media/image40.svg" ContentType="image/svg+xml"/>
  <Override PartName="/ppt/media/image42.svg" ContentType="image/svg+xml"/>
  <Override PartName="/ppt/media/image46.svg" ContentType="image/svg+xml"/>
  <Override PartName="/ppt/media/image50.svg" ContentType="image/svg+xml"/>
  <Override PartName="/ppt/media/image52.svg" ContentType="image/svg+xml"/>
  <Override PartName="/ppt/media/image54.svg" ContentType="image/svg+xml"/>
  <Override PartName="/ppt/media/image61.svg" ContentType="image/svg+xml"/>
  <Override PartName="/ppt/media/image8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</p:sldMasterIdLst>
  <p:notesMasterIdLst>
    <p:notesMasterId r:id="rId22"/>
  </p:notesMasterIdLst>
  <p:sldIdLst>
    <p:sldId id="257" r:id="rId6"/>
    <p:sldId id="292" r:id="rId7"/>
    <p:sldId id="293" r:id="rId8"/>
    <p:sldId id="295" r:id="rId9"/>
    <p:sldId id="297" r:id="rId10"/>
    <p:sldId id="298" r:id="rId11"/>
    <p:sldId id="256" r:id="rId12"/>
    <p:sldId id="258" r:id="rId13"/>
    <p:sldId id="299" r:id="rId14"/>
    <p:sldId id="261" r:id="rId15"/>
    <p:sldId id="259" r:id="rId16"/>
    <p:sldId id="262" r:id="rId17"/>
    <p:sldId id="300" r:id="rId18"/>
    <p:sldId id="301" r:id="rId19"/>
    <p:sldId id="302" r:id="rId20"/>
    <p:sldId id="305" r:id="rId21"/>
    <p:sldId id="306" r:id="rId23"/>
    <p:sldId id="303" r:id="rId24"/>
    <p:sldId id="304" r:id="rId25"/>
    <p:sldId id="307" r:id="rId26"/>
    <p:sldId id="308" r:id="rId27"/>
    <p:sldId id="311" r:id="rId28"/>
    <p:sldId id="310" r:id="rId29"/>
    <p:sldId id="271" r:id="rId30"/>
    <p:sldId id="309" r:id="rId31"/>
    <p:sldId id="312" r:id="rId32"/>
    <p:sldId id="313" r:id="rId33"/>
    <p:sldId id="274" r:id="rId34"/>
    <p:sldId id="264" r:id="rId35"/>
    <p:sldId id="267" r:id="rId36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42" d="100"/>
          <a:sy n="42" d="100"/>
        </p:scale>
        <p:origin x="78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A42725-AD52-417D-A32E-D61EFB7E857B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348A16-81D9-4547-85AD-1A17D43D027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6C8020-144F-4A97-BC6C-8348BECFAA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6C8020-144F-4A97-BC6C-8348BECFAA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  <p:pic>
        <p:nvPicPr>
          <p:cNvPr id="8" name="THANH TÂM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88" y="4046"/>
            <a:ext cx="18281027" cy="10278909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  <p:pic>
        <p:nvPicPr>
          <p:cNvPr id="7" name="Picture 6" descr="A screenshot of a game&#10;&#10;Description automatically generated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5" t="2657" r="33742" b="74454"/>
          <a:stretch>
            <a:fillRect/>
          </a:stretch>
        </p:blipFill>
        <p:spPr>
          <a:xfrm>
            <a:off x="6172200" y="274638"/>
            <a:ext cx="5943600" cy="23542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  <p:pic>
        <p:nvPicPr>
          <p:cNvPr id="8" name="Picture 7" descr="A wooden sign in the desert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4"/>
            <a:ext cx="18285714" cy="1028571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88" y="4046"/>
            <a:ext cx="18281027" cy="10278909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8239849" y="1460144"/>
            <a:ext cx="2717411" cy="14466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>
                <a:ln w="0"/>
                <a:solidFill>
                  <a:schemeClr val="tx1"/>
                </a:solidFill>
                <a:latin typeface="#9Slide05 MetroScript" panose="03060702040507070403" pitchFamily="66" charset="0"/>
              </a:rPr>
              <a:t>Trò chơi</a:t>
            </a:r>
            <a:endParaRPr lang="en-US" sz="8800" b="0" cap="none" spc="0">
              <a:ln w="0"/>
              <a:solidFill>
                <a:schemeClr val="tx1"/>
              </a:solidFill>
              <a:latin typeface="#9Slide05 MetroScript" panose="03060702040507070403" pitchFamily="66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2999" y="2628900"/>
            <a:ext cx="9291110" cy="5474682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88" y="4046"/>
            <a:ext cx="18281027" cy="10278909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6"/>
          <a:stretch>
            <a:fillRect/>
          </a:stretch>
        </p:blipFill>
        <p:spPr>
          <a:xfrm>
            <a:off x="0" y="2"/>
            <a:ext cx="18288000" cy="10286999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23" t="64516" b="-5376"/>
          <a:stretch>
            <a:fillRect/>
          </a:stretch>
        </p:blipFill>
        <p:spPr>
          <a:xfrm>
            <a:off x="15308826" y="6725265"/>
            <a:ext cx="2979174" cy="42032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1342"/>
            <a:ext cx="18288000" cy="834565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38"/>
          <a:stretch>
            <a:fillRect/>
          </a:stretch>
        </p:blipFill>
        <p:spPr>
          <a:xfrm>
            <a:off x="0" y="0"/>
            <a:ext cx="18288000" cy="19413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1342"/>
            <a:ext cx="18288000" cy="83456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38"/>
          <a:stretch>
            <a:fillRect/>
          </a:stretch>
        </p:blipFill>
        <p:spPr>
          <a:xfrm>
            <a:off x="0" y="0"/>
            <a:ext cx="18288000" cy="19413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4" Type="http://schemas.openxmlformats.org/officeDocument/2006/relationships/image" Target="../media/image10.png"/><Relationship Id="rId13" Type="http://schemas.openxmlformats.org/officeDocument/2006/relationships/image" Target="../media/image9.png"/><Relationship Id="rId12" Type="http://schemas.openxmlformats.org/officeDocument/2006/relationships/image" Target="../media/image8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600" y="-3301180"/>
            <a:ext cx="2858729" cy="28587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7974" y="10913807"/>
            <a:ext cx="2858729" cy="28587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600" y="10913806"/>
            <a:ext cx="2858729" cy="2858729"/>
          </a:xfrm>
          <a:prstGeom prst="rect">
            <a:avLst/>
          </a:prstGeom>
        </p:spPr>
      </p:pic>
      <p:sp>
        <p:nvSpPr>
          <p:cNvPr id="13" name="THANH TÂM"/>
          <p:cNvSpPr/>
          <p:nvPr userDrawn="1"/>
        </p:nvSpPr>
        <p:spPr>
          <a:xfrm>
            <a:off x="5638801" y="11743004"/>
            <a:ext cx="85899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BÀI GIẢNG ĐIỆN TỬ EDUFIVE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Gotham Medium" pitchFamily="50" charset="0"/>
              <a:cs typeface="iCiel Gotham Medium" pitchFamily="50" charset="0"/>
            </a:endParaRP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0902.609.443 –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Thiên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Cẩm</a:t>
            </a:r>
            <a:b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</a:b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https://www.facebook.com/groups/439653980716707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Gotham Medium" pitchFamily="50" charset="0"/>
              <a:cs typeface="iCiel Gotham Medium" pitchFamily="50" charset="0"/>
            </a:endParaRPr>
          </a:p>
        </p:txBody>
      </p:sp>
      <p:pic>
        <p:nvPicPr>
          <p:cNvPr id="8" name="Hình ảnh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" y="0"/>
            <a:ext cx="2591105" cy="178134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-2857500"/>
            <a:ext cx="2457152" cy="24571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EC02D-D27E-473D-8199-9093F28A407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87A48-79B8-4C30-AAE1-EE303FE9D83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svg"/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6.svg"/><Relationship Id="rId3" Type="http://schemas.openxmlformats.org/officeDocument/2006/relationships/image" Target="../media/image45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1" Type="http://schemas.openxmlformats.org/officeDocument/2006/relationships/image" Target="../media/image47.GIF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41.png"/><Relationship Id="rId7" Type="http://schemas.openxmlformats.org/officeDocument/2006/relationships/image" Target="../media/image55.jpeg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Relationship Id="rId3" Type="http://schemas.openxmlformats.org/officeDocument/2006/relationships/image" Target="../media/image51.png"/><Relationship Id="rId2" Type="http://schemas.openxmlformats.org/officeDocument/2006/relationships/image" Target="../media/image50.svg"/><Relationship Id="rId1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56.jpeg"/><Relationship Id="rId7" Type="http://schemas.openxmlformats.org/officeDocument/2006/relationships/image" Target="../media/image54.svg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Relationship Id="rId3" Type="http://schemas.openxmlformats.org/officeDocument/2006/relationships/image" Target="../media/image41.png"/><Relationship Id="rId2" Type="http://schemas.openxmlformats.org/officeDocument/2006/relationships/image" Target="../media/image50.svg"/><Relationship Id="rId1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57.jpeg"/><Relationship Id="rId7" Type="http://schemas.openxmlformats.org/officeDocument/2006/relationships/image" Target="../media/image54.svg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Relationship Id="rId3" Type="http://schemas.openxmlformats.org/officeDocument/2006/relationships/image" Target="../media/image41.png"/><Relationship Id="rId2" Type="http://schemas.openxmlformats.org/officeDocument/2006/relationships/image" Target="../media/image50.svg"/><Relationship Id="rId1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58.jpeg"/><Relationship Id="rId7" Type="http://schemas.openxmlformats.org/officeDocument/2006/relationships/image" Target="../media/image54.svg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Relationship Id="rId3" Type="http://schemas.openxmlformats.org/officeDocument/2006/relationships/image" Target="../media/image41.png"/><Relationship Id="rId2" Type="http://schemas.openxmlformats.org/officeDocument/2006/relationships/image" Target="../media/image50.svg"/><Relationship Id="rId1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61.svg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47.GIF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62.png"/><Relationship Id="rId1" Type="http://schemas.openxmlformats.org/officeDocument/2006/relationships/image" Target="../media/image4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1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1" Type="http://schemas.openxmlformats.org/officeDocument/2006/relationships/image" Target="../media/image47.GIF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22.png"/><Relationship Id="rId7" Type="http://schemas.openxmlformats.org/officeDocument/2006/relationships/slide" Target="slide3.xml"/><Relationship Id="rId6" Type="http://schemas.openxmlformats.org/officeDocument/2006/relationships/image" Target="../media/image21.png"/><Relationship Id="rId5" Type="http://schemas.openxmlformats.org/officeDocument/2006/relationships/slide" Target="slide4.xml"/><Relationship Id="rId4" Type="http://schemas.openxmlformats.org/officeDocument/2006/relationships/image" Target="../media/image20.png"/><Relationship Id="rId3" Type="http://schemas.openxmlformats.org/officeDocument/2006/relationships/slide" Target="slide5.xml"/><Relationship Id="rId2" Type="http://schemas.openxmlformats.org/officeDocument/2006/relationships/image" Target="../media/image19.png"/><Relationship Id="rId13" Type="http://schemas.openxmlformats.org/officeDocument/2006/relationships/slideLayout" Target="../slideLayouts/slideLayout17.xml"/><Relationship Id="rId12" Type="http://schemas.openxmlformats.org/officeDocument/2006/relationships/image" Target="../media/image24.svg"/><Relationship Id="rId11" Type="http://schemas.openxmlformats.org/officeDocument/2006/relationships/image" Target="../media/image23.png"/><Relationship Id="rId10" Type="http://schemas.openxmlformats.org/officeDocument/2006/relationships/slide" Target="slide7.xml"/><Relationship Id="rId1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5.emf"/><Relationship Id="rId1" Type="http://schemas.openxmlformats.org/officeDocument/2006/relationships/image" Target="../media/image64.emf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6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7.png"/><Relationship Id="rId2" Type="http://schemas.openxmlformats.org/officeDocument/2006/relationships/image" Target="../media/image16.png"/><Relationship Id="rId1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5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5.emf"/><Relationship Id="rId3" Type="http://schemas.openxmlformats.org/officeDocument/2006/relationships/image" Target="../media/image64.emf"/><Relationship Id="rId2" Type="http://schemas.microsoft.com/office/2007/relationships/hdphoto" Target="../media/image69.wdp"/><Relationship Id="rId1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8.jpeg"/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8.jpeg"/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7.png"/><Relationship Id="rId2" Type="http://schemas.openxmlformats.org/officeDocument/2006/relationships/image" Target="../media/image16.png"/><Relationship Id="rId1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81.png"/><Relationship Id="rId7" Type="http://schemas.openxmlformats.org/officeDocument/2006/relationships/image" Target="../media/image80.png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65.emf"/><Relationship Id="rId3" Type="http://schemas.openxmlformats.org/officeDocument/2006/relationships/image" Target="../media/image64.emf"/><Relationship Id="rId2" Type="http://schemas.microsoft.com/office/2007/relationships/hdphoto" Target="../media/image69.wdp"/><Relationship Id="rId10" Type="http://schemas.openxmlformats.org/officeDocument/2006/relationships/slideLayout" Target="../slideLayouts/slideLayout35.xml"/><Relationship Id="rId1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5.xml"/><Relationship Id="rId4" Type="http://schemas.openxmlformats.org/officeDocument/2006/relationships/image" Target="../media/image82.jpeg"/><Relationship Id="rId3" Type="http://schemas.openxmlformats.org/officeDocument/2006/relationships/image" Target="../media/image65.emf"/><Relationship Id="rId2" Type="http://schemas.microsoft.com/office/2007/relationships/hdphoto" Target="../media/image69.wdp"/><Relationship Id="rId1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7.xml"/><Relationship Id="rId5" Type="http://schemas.openxmlformats.org/officeDocument/2006/relationships/audio" Target="../media/audio1.wav"/><Relationship Id="rId4" Type="http://schemas.openxmlformats.org/officeDocument/2006/relationships/image" Target="../media/image24.svg"/><Relationship Id="rId3" Type="http://schemas.openxmlformats.org/officeDocument/2006/relationships/image" Target="../media/image23.png"/><Relationship Id="rId2" Type="http://schemas.openxmlformats.org/officeDocument/2006/relationships/slide" Target="slide2.xml"/><Relationship Id="rId1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svg"/><Relationship Id="rId4" Type="http://schemas.openxmlformats.org/officeDocument/2006/relationships/image" Target="../media/image83.png"/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7.xml"/><Relationship Id="rId5" Type="http://schemas.openxmlformats.org/officeDocument/2006/relationships/audio" Target="../media/audio1.wav"/><Relationship Id="rId4" Type="http://schemas.openxmlformats.org/officeDocument/2006/relationships/image" Target="../media/image24.svg"/><Relationship Id="rId3" Type="http://schemas.openxmlformats.org/officeDocument/2006/relationships/image" Target="../media/image23.png"/><Relationship Id="rId2" Type="http://schemas.openxmlformats.org/officeDocument/2006/relationships/slide" Target="slide2.xml"/><Relationship Id="rId1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7.xml"/><Relationship Id="rId5" Type="http://schemas.openxmlformats.org/officeDocument/2006/relationships/audio" Target="../media/audio1.wav"/><Relationship Id="rId4" Type="http://schemas.openxmlformats.org/officeDocument/2006/relationships/image" Target="../media/image24.svg"/><Relationship Id="rId3" Type="http://schemas.openxmlformats.org/officeDocument/2006/relationships/image" Target="../media/image23.png"/><Relationship Id="rId2" Type="http://schemas.openxmlformats.org/officeDocument/2006/relationships/slide" Target="slide2.xml"/><Relationship Id="rId1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7.xml"/><Relationship Id="rId5" Type="http://schemas.openxmlformats.org/officeDocument/2006/relationships/audio" Target="../media/audio1.wav"/><Relationship Id="rId4" Type="http://schemas.openxmlformats.org/officeDocument/2006/relationships/image" Target="../media/image24.svg"/><Relationship Id="rId3" Type="http://schemas.openxmlformats.org/officeDocument/2006/relationships/image" Target="../media/image23.png"/><Relationship Id="rId2" Type="http://schemas.openxmlformats.org/officeDocument/2006/relationships/slide" Target="slide2.xml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1.svg"/><Relationship Id="rId7" Type="http://schemas.openxmlformats.org/officeDocument/2006/relationships/image" Target="../media/image30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17.svg"/><Relationship Id="rId3" Type="http://schemas.openxmlformats.org/officeDocument/2006/relationships/image" Target="../media/image16.png"/><Relationship Id="rId2" Type="http://schemas.openxmlformats.org/officeDocument/2006/relationships/image" Target="../media/image27.svg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38.png"/><Relationship Id="rId14" Type="http://schemas.openxmlformats.org/officeDocument/2006/relationships/image" Target="../media/image37.png"/><Relationship Id="rId13" Type="http://schemas.openxmlformats.org/officeDocument/2006/relationships/image" Target="../media/image36.png"/><Relationship Id="rId12" Type="http://schemas.openxmlformats.org/officeDocument/2006/relationships/image" Target="../media/image35.svg"/><Relationship Id="rId11" Type="http://schemas.openxmlformats.org/officeDocument/2006/relationships/image" Target="../media/image34.png"/><Relationship Id="rId10" Type="http://schemas.openxmlformats.org/officeDocument/2006/relationships/image" Target="../media/image33.svg"/><Relationship Id="rId1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Relationship Id="rId3" Type="http://schemas.openxmlformats.org/officeDocument/2006/relationships/image" Target="../media/image39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17.svg"/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5064" y="348555"/>
            <a:ext cx="10509576" cy="10452251"/>
          </a:xfrm>
          <a:custGeom>
            <a:avLst/>
            <a:gdLst/>
            <a:ahLst/>
            <a:cxnLst/>
            <a:rect l="l" t="t" r="r" b="b"/>
            <a:pathLst>
              <a:path w="10509576" h="10452251">
                <a:moveTo>
                  <a:pt x="0" y="0"/>
                </a:moveTo>
                <a:lnTo>
                  <a:pt x="10509576" y="0"/>
                </a:lnTo>
                <a:lnTo>
                  <a:pt x="10509576" y="10452251"/>
                </a:lnTo>
                <a:lnTo>
                  <a:pt x="0" y="1045225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726921">
            <a:off x="11055714" y="1608370"/>
            <a:ext cx="665979" cy="634496"/>
          </a:xfrm>
          <a:custGeom>
            <a:avLst/>
            <a:gdLst/>
            <a:ahLst/>
            <a:cxnLst/>
            <a:rect l="l" t="t" r="r" b="b"/>
            <a:pathLst>
              <a:path w="665979" h="634496">
                <a:moveTo>
                  <a:pt x="0" y="0"/>
                </a:moveTo>
                <a:lnTo>
                  <a:pt x="665979" y="0"/>
                </a:lnTo>
                <a:lnTo>
                  <a:pt x="665979" y="634496"/>
                </a:lnTo>
                <a:lnTo>
                  <a:pt x="0" y="6344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726921">
            <a:off x="10428087" y="1071415"/>
            <a:ext cx="452824" cy="431418"/>
          </a:xfrm>
          <a:custGeom>
            <a:avLst/>
            <a:gdLst/>
            <a:ahLst/>
            <a:cxnLst/>
            <a:rect l="l" t="t" r="r" b="b"/>
            <a:pathLst>
              <a:path w="452824" h="431418">
                <a:moveTo>
                  <a:pt x="0" y="0"/>
                </a:moveTo>
                <a:lnTo>
                  <a:pt x="452824" y="0"/>
                </a:lnTo>
                <a:lnTo>
                  <a:pt x="452824" y="431418"/>
                </a:lnTo>
                <a:lnTo>
                  <a:pt x="0" y="4314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 descr="A close up of a text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781300"/>
            <a:ext cx="9839797" cy="3426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77835" y="2505424"/>
            <a:ext cx="14607145" cy="6453702"/>
          </a:xfrm>
          <a:custGeom>
            <a:avLst/>
            <a:gdLst/>
            <a:ahLst/>
            <a:cxnLst/>
            <a:rect l="l" t="t" r="r" b="b"/>
            <a:pathLst>
              <a:path w="14607145" h="6453702">
                <a:moveTo>
                  <a:pt x="0" y="0"/>
                </a:moveTo>
                <a:lnTo>
                  <a:pt x="14607145" y="0"/>
                </a:lnTo>
                <a:lnTo>
                  <a:pt x="14607145" y="6453703"/>
                </a:lnTo>
                <a:lnTo>
                  <a:pt x="0" y="6453703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832536" y="4065610"/>
            <a:ext cx="9688146" cy="295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9600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1. Một số năng lượng chất đốt </a:t>
            </a:r>
            <a:endParaRPr lang="en-US" sz="9600" dirty="0">
              <a:solidFill>
                <a:srgbClr val="FFFFFF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18607"/>
            <a:ext cx="8805112" cy="10834031"/>
          </a:xfrm>
          <a:custGeom>
            <a:avLst/>
            <a:gdLst/>
            <a:ahLst/>
            <a:cxnLst/>
            <a:rect l="l" t="t" r="r" b="b"/>
            <a:pathLst>
              <a:path w="8805112" h="10834031">
                <a:moveTo>
                  <a:pt x="0" y="0"/>
                </a:moveTo>
                <a:lnTo>
                  <a:pt x="8805112" y="0"/>
                </a:lnTo>
                <a:lnTo>
                  <a:pt x="8805112" y="10834030"/>
                </a:lnTo>
                <a:lnTo>
                  <a:pt x="0" y="108340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/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24710" y="467174"/>
            <a:ext cx="14246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Q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uan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sát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và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đọc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nội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dung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thông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tin ở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hình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1 SGK.</a:t>
            </a:r>
            <a:endParaRPr lang="en-GB" sz="4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92" y="355094"/>
            <a:ext cx="1137389" cy="11945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1455" y="1392554"/>
            <a:ext cx="9572625" cy="76460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294" y="4686300"/>
            <a:ext cx="4877306" cy="6149336"/>
          </a:xfrm>
          <a:custGeom>
            <a:avLst/>
            <a:gdLst/>
            <a:ahLst/>
            <a:cxnLst/>
            <a:rect l="l" t="t" r="r" b="b"/>
            <a:pathLst>
              <a:path w="7381948" h="9806936">
                <a:moveTo>
                  <a:pt x="0" y="0"/>
                </a:moveTo>
                <a:lnTo>
                  <a:pt x="7381948" y="0"/>
                </a:lnTo>
                <a:lnTo>
                  <a:pt x="7381948" y="9806936"/>
                </a:lnTo>
                <a:lnTo>
                  <a:pt x="0" y="980693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0" y="342900"/>
            <a:ext cx="7924800" cy="4191000"/>
            <a:chOff x="7902849" y="3657128"/>
            <a:chExt cx="9356451" cy="5876381"/>
          </a:xfrm>
        </p:grpSpPr>
        <p:sp>
          <p:nvSpPr>
            <p:cNvPr id="3" name="Freeform 3"/>
            <p:cNvSpPr/>
            <p:nvPr/>
          </p:nvSpPr>
          <p:spPr>
            <a:xfrm rot="-5400000">
              <a:off x="9642884" y="1917093"/>
              <a:ext cx="5876381" cy="9356451"/>
            </a:xfrm>
            <a:custGeom>
              <a:avLst/>
              <a:gdLst/>
              <a:ahLst/>
              <a:cxnLst/>
              <a:rect l="l" t="t" r="r" b="b"/>
              <a:pathLst>
                <a:path w="5876381" h="9356451">
                  <a:moveTo>
                    <a:pt x="0" y="0"/>
                  </a:moveTo>
                  <a:lnTo>
                    <a:pt x="5876381" y="0"/>
                  </a:lnTo>
                  <a:lnTo>
                    <a:pt x="5876381" y="9356451"/>
                  </a:lnTo>
                  <a:lnTo>
                    <a:pt x="0" y="9356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5400000">
              <a:off x="9760275" y="2111135"/>
              <a:ext cx="5626808" cy="8959077"/>
            </a:xfrm>
            <a:custGeom>
              <a:avLst/>
              <a:gdLst/>
              <a:ahLst/>
              <a:cxnLst/>
              <a:rect l="l" t="t" r="r" b="b"/>
              <a:pathLst>
                <a:path w="5626808" h="8959077">
                  <a:moveTo>
                    <a:pt x="0" y="0"/>
                  </a:moveTo>
                  <a:lnTo>
                    <a:pt x="5626808" y="0"/>
                  </a:lnTo>
                  <a:lnTo>
                    <a:pt x="5626808" y="8959077"/>
                  </a:lnTo>
                  <a:lnTo>
                    <a:pt x="0" y="8959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26" name="Picture 2" descr="Than đá là gì? Sự hình thành, tính chất và công dụng của than đá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5800" y="4076700"/>
              <a:ext cx="8534400" cy="502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8382000" y="952500"/>
            <a:ext cx="8915400" cy="2057401"/>
            <a:chOff x="7596554" y="2451917"/>
            <a:chExt cx="3908808" cy="1648761"/>
          </a:xfrm>
        </p:grpSpPr>
        <p:sp>
          <p:nvSpPr>
            <p:cNvPr id="22" name="Rounded Rectangle 10"/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658913" y="2610389"/>
              <a:ext cx="3751071" cy="133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Than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khai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thác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4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Arrow: Curved Right 23"/>
          <p:cNvSpPr/>
          <p:nvPr/>
        </p:nvSpPr>
        <p:spPr>
          <a:xfrm>
            <a:off x="8305800" y="2933700"/>
            <a:ext cx="1143000" cy="19050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5"/>
          <p:cNvSpPr/>
          <p:nvPr/>
        </p:nvSpPr>
        <p:spPr>
          <a:xfrm>
            <a:off x="7620000" y="4914901"/>
            <a:ext cx="10515600" cy="26670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8"/>
          <p:cNvSpPr txBox="1"/>
          <p:nvPr/>
        </p:nvSpPr>
        <p:spPr>
          <a:xfrm>
            <a:off x="8029098" y="5388816"/>
            <a:ext cx="960143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vi-VN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Than được khai thác từ các mỏ than trong lòng đất</a:t>
            </a:r>
            <a:endParaRPr lang="en-US" sz="54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294" y="4686300"/>
            <a:ext cx="4877306" cy="6149336"/>
          </a:xfrm>
          <a:custGeom>
            <a:avLst/>
            <a:gdLst/>
            <a:ahLst/>
            <a:cxnLst/>
            <a:rect l="l" t="t" r="r" b="b"/>
            <a:pathLst>
              <a:path w="7381948" h="9806936">
                <a:moveTo>
                  <a:pt x="0" y="0"/>
                </a:moveTo>
                <a:lnTo>
                  <a:pt x="7381948" y="0"/>
                </a:lnTo>
                <a:lnTo>
                  <a:pt x="7381948" y="9806936"/>
                </a:lnTo>
                <a:lnTo>
                  <a:pt x="0" y="980693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382000" y="952500"/>
            <a:ext cx="8915400" cy="2057401"/>
            <a:chOff x="7596554" y="2451917"/>
            <a:chExt cx="3908808" cy="1648761"/>
          </a:xfrm>
        </p:grpSpPr>
        <p:sp>
          <p:nvSpPr>
            <p:cNvPr id="22" name="Rounded Rectangle 10"/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658913" y="2610389"/>
              <a:ext cx="3751071" cy="133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Dầu mỏ được khai thác như thế nào và dùng để làm gì?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Arrow: Curved Right 23"/>
          <p:cNvSpPr/>
          <p:nvPr/>
        </p:nvSpPr>
        <p:spPr>
          <a:xfrm>
            <a:off x="8305800" y="2933700"/>
            <a:ext cx="1143000" cy="19050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5"/>
          <p:cNvSpPr/>
          <p:nvPr/>
        </p:nvSpPr>
        <p:spPr>
          <a:xfrm>
            <a:off x="7620000" y="4914901"/>
            <a:ext cx="10515600" cy="26670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8"/>
          <p:cNvSpPr txBox="1"/>
          <p:nvPr/>
        </p:nvSpPr>
        <p:spPr>
          <a:xfrm>
            <a:off x="8029098" y="5388816"/>
            <a:ext cx="960143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vi-VN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+ Dầu mỏ được lấy lên từ các giếng dầu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342900"/>
            <a:ext cx="7924800" cy="4572000"/>
            <a:chOff x="0" y="342900"/>
            <a:chExt cx="7924800" cy="4572000"/>
          </a:xfrm>
        </p:grpSpPr>
        <p:grpSp>
          <p:nvGrpSpPr>
            <p:cNvPr id="20" name="Group 19"/>
            <p:cNvGrpSpPr/>
            <p:nvPr/>
          </p:nvGrpSpPr>
          <p:grpSpPr>
            <a:xfrm>
              <a:off x="0" y="342900"/>
              <a:ext cx="7924800" cy="4572000"/>
              <a:chOff x="7902849" y="3657128"/>
              <a:chExt cx="9356451" cy="5876381"/>
            </a:xfrm>
          </p:grpSpPr>
          <p:sp>
            <p:nvSpPr>
              <p:cNvPr id="3" name="Freeform 3"/>
              <p:cNvSpPr/>
              <p:nvPr/>
            </p:nvSpPr>
            <p:spPr>
              <a:xfrm rot="-5400000">
                <a:off x="9642884" y="1917093"/>
                <a:ext cx="5876381" cy="9356451"/>
              </a:xfrm>
              <a:custGeom>
                <a:avLst/>
                <a:gdLst/>
                <a:ahLst/>
                <a:cxnLst/>
                <a:rect l="l" t="t" r="r" b="b"/>
                <a:pathLst>
                  <a:path w="5876381" h="9356451">
                    <a:moveTo>
                      <a:pt x="0" y="0"/>
                    </a:moveTo>
                    <a:lnTo>
                      <a:pt x="5876381" y="0"/>
                    </a:lnTo>
                    <a:lnTo>
                      <a:pt x="5876381" y="9356451"/>
                    </a:lnTo>
                    <a:lnTo>
                      <a:pt x="0" y="9356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>
              <a:xfrm rot="-5400000">
                <a:off x="9760275" y="2111135"/>
                <a:ext cx="5626808" cy="8959077"/>
              </a:xfrm>
              <a:custGeom>
                <a:avLst/>
                <a:gdLst/>
                <a:ahLst/>
                <a:cxnLst/>
                <a:rect l="l" t="t" r="r" b="b"/>
                <a:pathLst>
                  <a:path w="5626808" h="8959077">
                    <a:moveTo>
                      <a:pt x="0" y="0"/>
                    </a:moveTo>
                    <a:lnTo>
                      <a:pt x="5626808" y="0"/>
                    </a:lnTo>
                    <a:lnTo>
                      <a:pt x="5626808" y="8959077"/>
                    </a:lnTo>
                    <a:lnTo>
                      <a:pt x="0" y="895907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2050" name="Picture 2" descr="Dầu mỏ cạn kiệt: Tình huống báo độ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647700"/>
              <a:ext cx="6553200" cy="382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294" y="4686300"/>
            <a:ext cx="4877306" cy="6149336"/>
          </a:xfrm>
          <a:custGeom>
            <a:avLst/>
            <a:gdLst/>
            <a:ahLst/>
            <a:cxnLst/>
            <a:rect l="l" t="t" r="r" b="b"/>
            <a:pathLst>
              <a:path w="7381948" h="9806936">
                <a:moveTo>
                  <a:pt x="0" y="0"/>
                </a:moveTo>
                <a:lnTo>
                  <a:pt x="7381948" y="0"/>
                </a:lnTo>
                <a:lnTo>
                  <a:pt x="7381948" y="9806936"/>
                </a:lnTo>
                <a:lnTo>
                  <a:pt x="0" y="980693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382000" y="952500"/>
            <a:ext cx="8915400" cy="2057401"/>
            <a:chOff x="7596554" y="2451917"/>
            <a:chExt cx="3908808" cy="1648761"/>
          </a:xfrm>
        </p:grpSpPr>
        <p:sp>
          <p:nvSpPr>
            <p:cNvPr id="22" name="Rounded Rectangle 10"/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658913" y="2610389"/>
              <a:ext cx="3751071" cy="133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Khí tự nhiên được sử dụng vào những việc gì?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Arrow: Curved Right 23"/>
          <p:cNvSpPr/>
          <p:nvPr/>
        </p:nvSpPr>
        <p:spPr>
          <a:xfrm>
            <a:off x="8305800" y="2933700"/>
            <a:ext cx="1143000" cy="19050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5"/>
          <p:cNvSpPr/>
          <p:nvPr/>
        </p:nvSpPr>
        <p:spPr>
          <a:xfrm>
            <a:off x="7620000" y="4914901"/>
            <a:ext cx="10515600" cy="26670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8"/>
          <p:cNvSpPr txBox="1"/>
          <p:nvPr/>
        </p:nvSpPr>
        <p:spPr>
          <a:xfrm>
            <a:off x="8029098" y="5388816"/>
            <a:ext cx="960143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vi-VN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Khí tự nhiên thường được tìm thấy cùng với than đá và dầu mỏ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04800" y="342900"/>
            <a:ext cx="7924800" cy="4572000"/>
            <a:chOff x="0" y="342900"/>
            <a:chExt cx="7924800" cy="4572000"/>
          </a:xfrm>
        </p:grpSpPr>
        <p:grpSp>
          <p:nvGrpSpPr>
            <p:cNvPr id="20" name="Group 19"/>
            <p:cNvGrpSpPr/>
            <p:nvPr/>
          </p:nvGrpSpPr>
          <p:grpSpPr>
            <a:xfrm>
              <a:off x="0" y="342900"/>
              <a:ext cx="7924800" cy="4572000"/>
              <a:chOff x="7902849" y="3657128"/>
              <a:chExt cx="9356451" cy="5876381"/>
            </a:xfrm>
          </p:grpSpPr>
          <p:sp>
            <p:nvSpPr>
              <p:cNvPr id="3" name="Freeform 3"/>
              <p:cNvSpPr/>
              <p:nvPr/>
            </p:nvSpPr>
            <p:spPr>
              <a:xfrm rot="-5400000">
                <a:off x="9642884" y="1917093"/>
                <a:ext cx="5876381" cy="9356451"/>
              </a:xfrm>
              <a:custGeom>
                <a:avLst/>
                <a:gdLst/>
                <a:ahLst/>
                <a:cxnLst/>
                <a:rect l="l" t="t" r="r" b="b"/>
                <a:pathLst>
                  <a:path w="5876381" h="9356451">
                    <a:moveTo>
                      <a:pt x="0" y="0"/>
                    </a:moveTo>
                    <a:lnTo>
                      <a:pt x="5876381" y="0"/>
                    </a:lnTo>
                    <a:lnTo>
                      <a:pt x="5876381" y="9356451"/>
                    </a:lnTo>
                    <a:lnTo>
                      <a:pt x="0" y="9356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>
              <a:xfrm rot="-5400000">
                <a:off x="9760275" y="2111135"/>
                <a:ext cx="5626808" cy="8959077"/>
              </a:xfrm>
              <a:custGeom>
                <a:avLst/>
                <a:gdLst/>
                <a:ahLst/>
                <a:cxnLst/>
                <a:rect l="l" t="t" r="r" b="b"/>
                <a:pathLst>
                  <a:path w="5626808" h="8959077">
                    <a:moveTo>
                      <a:pt x="0" y="0"/>
                    </a:moveTo>
                    <a:lnTo>
                      <a:pt x="5626808" y="0"/>
                    </a:lnTo>
                    <a:lnTo>
                      <a:pt x="5626808" y="8959077"/>
                    </a:lnTo>
                    <a:lnTo>
                      <a:pt x="0" y="895907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3074" name="Picture 2" descr="Cách khai thác khí thiên nhiên trong tự nhiê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723900"/>
              <a:ext cx="6976533" cy="392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294" y="4686300"/>
            <a:ext cx="4877306" cy="6149336"/>
          </a:xfrm>
          <a:custGeom>
            <a:avLst/>
            <a:gdLst/>
            <a:ahLst/>
            <a:cxnLst/>
            <a:rect l="l" t="t" r="r" b="b"/>
            <a:pathLst>
              <a:path w="7381948" h="9806936">
                <a:moveTo>
                  <a:pt x="0" y="0"/>
                </a:moveTo>
                <a:lnTo>
                  <a:pt x="7381948" y="0"/>
                </a:lnTo>
                <a:lnTo>
                  <a:pt x="7381948" y="9806936"/>
                </a:lnTo>
                <a:lnTo>
                  <a:pt x="0" y="980693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382000" y="952500"/>
            <a:ext cx="8915400" cy="2057401"/>
            <a:chOff x="7596554" y="2451917"/>
            <a:chExt cx="3908808" cy="1648761"/>
          </a:xfrm>
        </p:grpSpPr>
        <p:sp>
          <p:nvSpPr>
            <p:cNvPr id="22" name="Rounded Rectangle 10"/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658913" y="2610389"/>
              <a:ext cx="3751071" cy="133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Khí sinh học được tạo ra bằng cách nào và dùng để làm gì?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Arrow: Curved Right 23"/>
          <p:cNvSpPr/>
          <p:nvPr/>
        </p:nvSpPr>
        <p:spPr>
          <a:xfrm>
            <a:off x="8305800" y="2933700"/>
            <a:ext cx="1143000" cy="19050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5"/>
          <p:cNvSpPr/>
          <p:nvPr/>
        </p:nvSpPr>
        <p:spPr>
          <a:xfrm>
            <a:off x="7620000" y="4914901"/>
            <a:ext cx="10515600" cy="26670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8"/>
          <p:cNvSpPr txBox="1"/>
          <p:nvPr/>
        </p:nvSpPr>
        <p:spPr>
          <a:xfrm>
            <a:off x="8029098" y="5388816"/>
            <a:ext cx="960143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Khí sinh học được tạo ra từ việc ủ các chất thải hữa cơ.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04800" y="342900"/>
            <a:ext cx="7924800" cy="4572000"/>
            <a:chOff x="7902849" y="3657128"/>
            <a:chExt cx="9356451" cy="5876381"/>
          </a:xfrm>
        </p:grpSpPr>
        <p:sp>
          <p:nvSpPr>
            <p:cNvPr id="3" name="Freeform 3"/>
            <p:cNvSpPr/>
            <p:nvPr/>
          </p:nvSpPr>
          <p:spPr>
            <a:xfrm rot="-5400000">
              <a:off x="9642884" y="1917093"/>
              <a:ext cx="5876381" cy="9356451"/>
            </a:xfrm>
            <a:custGeom>
              <a:avLst/>
              <a:gdLst/>
              <a:ahLst/>
              <a:cxnLst/>
              <a:rect l="l" t="t" r="r" b="b"/>
              <a:pathLst>
                <a:path w="5876381" h="9356451">
                  <a:moveTo>
                    <a:pt x="0" y="0"/>
                  </a:moveTo>
                  <a:lnTo>
                    <a:pt x="5876381" y="0"/>
                  </a:lnTo>
                  <a:lnTo>
                    <a:pt x="5876381" y="9356451"/>
                  </a:lnTo>
                  <a:lnTo>
                    <a:pt x="0" y="9356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5400000">
              <a:off x="9760275" y="2111135"/>
              <a:ext cx="5626808" cy="8959077"/>
            </a:xfrm>
            <a:custGeom>
              <a:avLst/>
              <a:gdLst/>
              <a:ahLst/>
              <a:cxnLst/>
              <a:rect l="l" t="t" r="r" b="b"/>
              <a:pathLst>
                <a:path w="5626808" h="8959077">
                  <a:moveTo>
                    <a:pt x="0" y="0"/>
                  </a:moveTo>
                  <a:lnTo>
                    <a:pt x="5626808" y="0"/>
                  </a:lnTo>
                  <a:lnTo>
                    <a:pt x="5626808" y="8959077"/>
                  </a:lnTo>
                  <a:lnTo>
                    <a:pt x="0" y="8959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98" name="Picture 2" descr="Khí Biogas và những ứng dụng thiết thực trong đời số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47700"/>
            <a:ext cx="4438650" cy="406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"/>
          <p:cNvSpPr/>
          <p:nvPr/>
        </p:nvSpPr>
        <p:spPr>
          <a:xfrm>
            <a:off x="845820" y="685800"/>
            <a:ext cx="16596360" cy="8641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26188" y="1821287"/>
            <a:ext cx="15518812" cy="1446549"/>
            <a:chOff x="8282690" y="2151016"/>
            <a:chExt cx="9101597" cy="964366"/>
          </a:xfrm>
        </p:grpSpPr>
        <p:sp>
          <p:nvSpPr>
            <p:cNvPr id="5" name="TextBox 4"/>
            <p:cNvSpPr txBox="1"/>
            <p:nvPr/>
          </p:nvSpPr>
          <p:spPr>
            <a:xfrm>
              <a:off x="8817430" y="2151016"/>
              <a:ext cx="8566857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vi-VN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Kể tên các nguồn năng lượng chất đốt có trong tự nhiên và do con người tạo ra.</a:t>
              </a:r>
              <a:endPara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690" y="2264683"/>
              <a:ext cx="659083" cy="692203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600200" y="4043381"/>
            <a:ext cx="7126767" cy="2748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>
              <a:lnSpc>
                <a:spcPct val="150000"/>
              </a:lnSpc>
            </a:pP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Các nguồn năng lượng chất đốt có trong tự nhiên là: than, củi, rơm, dầu mỏ, khí thiên nhiên,….</a:t>
            </a:r>
            <a:endParaRPr lang="en-GB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0" y="3467099"/>
            <a:ext cx="2438400" cy="2501053"/>
          </a:xfrm>
          <a:prstGeom prst="ellips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8" name="Freeform 4"/>
          <p:cNvSpPr/>
          <p:nvPr/>
        </p:nvSpPr>
        <p:spPr>
          <a:xfrm>
            <a:off x="13106400" y="4686300"/>
            <a:ext cx="3929743" cy="3505200"/>
          </a:xfrm>
          <a:custGeom>
            <a:avLst/>
            <a:gdLst/>
            <a:ahLst/>
            <a:cxnLst/>
            <a:rect l="l" t="t" r="r" b="b"/>
            <a:pathLst>
              <a:path w="4354286" h="4114800">
                <a:moveTo>
                  <a:pt x="0" y="0"/>
                </a:moveTo>
                <a:lnTo>
                  <a:pt x="4354286" y="0"/>
                </a:lnTo>
                <a:lnTo>
                  <a:pt x="43542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"/>
          <p:cNvSpPr/>
          <p:nvPr/>
        </p:nvSpPr>
        <p:spPr>
          <a:xfrm>
            <a:off x="845820" y="685800"/>
            <a:ext cx="16596360" cy="8641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26188" y="1821287"/>
            <a:ext cx="15518812" cy="1446549"/>
            <a:chOff x="8282690" y="2151016"/>
            <a:chExt cx="9101597" cy="964366"/>
          </a:xfrm>
        </p:grpSpPr>
        <p:sp>
          <p:nvSpPr>
            <p:cNvPr id="5" name="TextBox 4"/>
            <p:cNvSpPr txBox="1"/>
            <p:nvPr/>
          </p:nvSpPr>
          <p:spPr>
            <a:xfrm>
              <a:off x="8817430" y="2151016"/>
              <a:ext cx="8566857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Kể tên các nguồn năng lượng chất đốt có trong tự nhiên và do con người tạo ra.</a:t>
              </a:r>
              <a:endParaRPr kumimoji="0" lang="en-GB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690" y="2264683"/>
              <a:ext cx="659083" cy="692203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600200" y="4043381"/>
            <a:ext cx="712676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371600"/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Các nguồn năng lượng chất đốt do con người tạo ra là: khí biogas, khí gas,….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9400" y="3771900"/>
            <a:ext cx="6299199" cy="472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77835" y="2505424"/>
            <a:ext cx="14607145" cy="6453702"/>
          </a:xfrm>
          <a:custGeom>
            <a:avLst/>
            <a:gdLst/>
            <a:ahLst/>
            <a:cxnLst/>
            <a:rect l="l" t="t" r="r" b="b"/>
            <a:pathLst>
              <a:path w="14607145" h="6453702">
                <a:moveTo>
                  <a:pt x="0" y="0"/>
                </a:moveTo>
                <a:lnTo>
                  <a:pt x="14607145" y="0"/>
                </a:lnTo>
                <a:lnTo>
                  <a:pt x="14607145" y="6453703"/>
                </a:lnTo>
                <a:lnTo>
                  <a:pt x="0" y="6453703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7832536" y="4065610"/>
            <a:ext cx="9688146" cy="3046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/>
            <a:r>
              <a:rPr lang="vi-VN" sz="6600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2. Vai trò của năng lượng chất đốt trong đời sống và sản xuất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18607"/>
            <a:ext cx="8805112" cy="10834031"/>
          </a:xfrm>
          <a:custGeom>
            <a:avLst/>
            <a:gdLst/>
            <a:ahLst/>
            <a:cxnLst/>
            <a:rect l="l" t="t" r="r" b="b"/>
            <a:pathLst>
              <a:path w="8805112" h="10834031">
                <a:moveTo>
                  <a:pt x="0" y="0"/>
                </a:moveTo>
                <a:lnTo>
                  <a:pt x="8805112" y="0"/>
                </a:lnTo>
                <a:lnTo>
                  <a:pt x="8805112" y="10834030"/>
                </a:lnTo>
                <a:lnTo>
                  <a:pt x="0" y="108340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/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24710" y="467174"/>
            <a:ext cx="146678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37160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Quan sát hình 2 và cho biết con người, máy móc, dụng cụ và phương tiện giao thông trong hình sử dụng loại chất đốt nào.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92" y="355094"/>
            <a:ext cx="1137389" cy="11945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2247900"/>
            <a:ext cx="7924800" cy="66483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hlinkClick r:id="rId1" action="ppaction://hlinksldjump"/>
          </p:cNvPr>
          <p:cNvSpPr/>
          <p:nvPr/>
        </p:nvSpPr>
        <p:spPr>
          <a:xfrm>
            <a:off x="12115801" y="5143502"/>
            <a:ext cx="3925382" cy="3937724"/>
          </a:xfrm>
          <a:custGeom>
            <a:avLst/>
            <a:gdLst/>
            <a:ahLst/>
            <a:cxnLst/>
            <a:rect l="l" t="t" r="r" b="b"/>
            <a:pathLst>
              <a:path w="3199257" h="3199257">
                <a:moveTo>
                  <a:pt x="0" y="0"/>
                </a:moveTo>
                <a:lnTo>
                  <a:pt x="3199257" y="0"/>
                </a:lnTo>
                <a:lnTo>
                  <a:pt x="3199257" y="3199257"/>
                </a:lnTo>
                <a:lnTo>
                  <a:pt x="0" y="31992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4">
            <a:hlinkClick r:id="rId3" action="ppaction://hlinksldjump"/>
          </p:cNvPr>
          <p:cNvSpPr/>
          <p:nvPr/>
        </p:nvSpPr>
        <p:spPr>
          <a:xfrm rot="5400000" flipV="1">
            <a:off x="8792908" y="4588000"/>
            <a:ext cx="3937724" cy="5048726"/>
          </a:xfrm>
          <a:custGeom>
            <a:avLst/>
            <a:gdLst/>
            <a:ahLst/>
            <a:cxnLst/>
            <a:rect l="l" t="t" r="r" b="b"/>
            <a:pathLst>
              <a:path w="3199257" h="4114800">
                <a:moveTo>
                  <a:pt x="0" y="4114800"/>
                </a:moveTo>
                <a:lnTo>
                  <a:pt x="3199257" y="4114800"/>
                </a:lnTo>
                <a:lnTo>
                  <a:pt x="3199257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Freeform 5">
            <a:hlinkClick r:id="rId5" action="ppaction://hlinksldjump"/>
          </p:cNvPr>
          <p:cNvSpPr/>
          <p:nvPr/>
        </p:nvSpPr>
        <p:spPr>
          <a:xfrm>
            <a:off x="12115800" y="1333501"/>
            <a:ext cx="3925383" cy="5064596"/>
          </a:xfrm>
          <a:custGeom>
            <a:avLst/>
            <a:gdLst/>
            <a:ahLst/>
            <a:cxnLst/>
            <a:rect l="l" t="t" r="r" b="b"/>
            <a:pathLst>
              <a:path w="3199257" h="4114800">
                <a:moveTo>
                  <a:pt x="0" y="0"/>
                </a:moveTo>
                <a:lnTo>
                  <a:pt x="3199257" y="0"/>
                </a:lnTo>
                <a:lnTo>
                  <a:pt x="31992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Freeform 3">
            <a:hlinkClick r:id="rId7" action="ppaction://hlinksldjump"/>
          </p:cNvPr>
          <p:cNvSpPr/>
          <p:nvPr/>
        </p:nvSpPr>
        <p:spPr>
          <a:xfrm>
            <a:off x="8237407" y="1332781"/>
            <a:ext cx="5078348" cy="5064596"/>
          </a:xfrm>
          <a:custGeom>
            <a:avLst/>
            <a:gdLst/>
            <a:ahLst/>
            <a:cxnLst/>
            <a:rect l="l" t="t" r="r" b="b"/>
            <a:pathLst>
              <a:path w="4138944" h="4114800">
                <a:moveTo>
                  <a:pt x="0" y="0"/>
                </a:moveTo>
                <a:lnTo>
                  <a:pt x="4138944" y="0"/>
                </a:lnTo>
                <a:lnTo>
                  <a:pt x="4138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35721" y="2406158"/>
            <a:ext cx="9291110" cy="5474682"/>
          </a:xfrm>
          <a:prstGeom prst="rect">
            <a:avLst/>
          </a:prstGeom>
          <a:effectLst>
            <a:outerShdw blurRad="292100" dist="50800" dir="180000" algn="ctr" rotWithShape="0">
              <a:srgbClr val="FFC000"/>
            </a:outerShdw>
          </a:effectLst>
        </p:spPr>
      </p:pic>
      <p:sp>
        <p:nvSpPr>
          <p:cNvPr id="2" name="Freeform 7">
            <a:hlinkClick r:id="rId10" action="ppaction://hlinksldjump"/>
          </p:cNvPr>
          <p:cNvSpPr/>
          <p:nvPr/>
        </p:nvSpPr>
        <p:spPr>
          <a:xfrm>
            <a:off x="16383001" y="9182100"/>
            <a:ext cx="1323604" cy="944301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0" grpId="0" animBg="1"/>
      <p:bldP spid="1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/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4876800" y="342900"/>
            <a:ext cx="8763000" cy="13716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5334000" y="571500"/>
            <a:ext cx="8001198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Hoàn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thành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phiếu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học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tập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352800" y="2400300"/>
          <a:ext cx="13258800" cy="601979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505200"/>
                <a:gridCol w="3733800"/>
                <a:gridCol w="6019800"/>
              </a:tblGrid>
              <a:tr h="85997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Hình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Chất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đốt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Sử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dụng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vào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việc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99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599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59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59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59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59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800600" y="33147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2a</a:t>
            </a:r>
            <a:endParaRPr lang="en-US" sz="4800" dirty="0"/>
          </a:p>
        </p:txBody>
      </p:sp>
      <p:sp>
        <p:nvSpPr>
          <p:cNvPr id="13" name="TextBox 12"/>
          <p:cNvSpPr txBox="1"/>
          <p:nvPr/>
        </p:nvSpPr>
        <p:spPr>
          <a:xfrm>
            <a:off x="8077200" y="32385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Xăng</a:t>
            </a:r>
            <a:endParaRPr lang="en-US" sz="4800" dirty="0"/>
          </a:p>
        </p:txBody>
      </p:sp>
      <p:sp>
        <p:nvSpPr>
          <p:cNvPr id="17" name="TextBox 16"/>
          <p:cNvSpPr txBox="1"/>
          <p:nvPr/>
        </p:nvSpPr>
        <p:spPr>
          <a:xfrm>
            <a:off x="10668000" y="3162300"/>
            <a:ext cx="510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máy</a:t>
            </a:r>
            <a:r>
              <a:rPr lang="en-US" sz="3200" dirty="0"/>
              <a:t> bay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4800600" y="41529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2b</a:t>
            </a:r>
            <a:endParaRPr lang="en-US" sz="4800" dirty="0"/>
          </a:p>
        </p:txBody>
      </p:sp>
      <p:sp>
        <p:nvSpPr>
          <p:cNvPr id="19" name="TextBox 18"/>
          <p:cNvSpPr txBox="1"/>
          <p:nvPr/>
        </p:nvSpPr>
        <p:spPr>
          <a:xfrm>
            <a:off x="7086600" y="40767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Khí</a:t>
            </a:r>
            <a:r>
              <a:rPr lang="en-US" sz="4800" dirty="0"/>
              <a:t> </a:t>
            </a:r>
            <a:r>
              <a:rPr lang="en-US" sz="4800" dirty="0" err="1"/>
              <a:t>tự</a:t>
            </a:r>
            <a:r>
              <a:rPr lang="en-US" sz="4800" dirty="0"/>
              <a:t> </a:t>
            </a:r>
            <a:r>
              <a:rPr lang="en-US" sz="4800" dirty="0" err="1"/>
              <a:t>nhiên</a:t>
            </a:r>
            <a:endParaRPr lang="en-US" sz="4800" dirty="0"/>
          </a:p>
        </p:txBody>
      </p:sp>
      <p:sp>
        <p:nvSpPr>
          <p:cNvPr id="20" name="TextBox 19"/>
          <p:cNvSpPr txBox="1"/>
          <p:nvPr/>
        </p:nvSpPr>
        <p:spPr>
          <a:xfrm>
            <a:off x="10744200" y="4229100"/>
            <a:ext cx="510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Nấu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</a:t>
            </a:r>
            <a:r>
              <a:rPr lang="en-US" sz="3200" dirty="0" err="1"/>
              <a:t>ăn</a:t>
            </a:r>
            <a:endParaRPr lang="en-US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4724400" y="50673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2c</a:t>
            </a:r>
            <a:endParaRPr lang="en-US" sz="4800" dirty="0"/>
          </a:p>
        </p:txBody>
      </p:sp>
      <p:sp>
        <p:nvSpPr>
          <p:cNvPr id="22" name="TextBox 21"/>
          <p:cNvSpPr txBox="1"/>
          <p:nvPr/>
        </p:nvSpPr>
        <p:spPr>
          <a:xfrm>
            <a:off x="7010400" y="49911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Dầu</a:t>
            </a:r>
            <a:r>
              <a:rPr lang="en-US" sz="4800" dirty="0"/>
              <a:t> </a:t>
            </a:r>
            <a:r>
              <a:rPr lang="en-US" sz="4800" dirty="0" err="1"/>
              <a:t>đi</a:t>
            </a:r>
            <a:r>
              <a:rPr lang="en-US" sz="4800" dirty="0"/>
              <a:t>-ê-den</a:t>
            </a:r>
            <a:endParaRPr lang="en-US" sz="4800" dirty="0"/>
          </a:p>
        </p:txBody>
      </p:sp>
      <p:sp>
        <p:nvSpPr>
          <p:cNvPr id="23" name="TextBox 22"/>
          <p:cNvSpPr txBox="1"/>
          <p:nvPr/>
        </p:nvSpPr>
        <p:spPr>
          <a:xfrm>
            <a:off x="10668000" y="51435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tàu</a:t>
            </a:r>
            <a:r>
              <a:rPr lang="en-US" sz="3200" dirty="0"/>
              <a:t> </a:t>
            </a:r>
            <a:r>
              <a:rPr lang="en-US" sz="3200" dirty="0" err="1"/>
              <a:t>thuỷ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  <p:sp>
        <p:nvSpPr>
          <p:cNvPr id="24" name="TextBox 23"/>
          <p:cNvSpPr txBox="1"/>
          <p:nvPr/>
        </p:nvSpPr>
        <p:spPr>
          <a:xfrm>
            <a:off x="4724400" y="59055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2d</a:t>
            </a:r>
            <a:endParaRPr lang="en-US" sz="4800" dirty="0"/>
          </a:p>
        </p:txBody>
      </p:sp>
      <p:sp>
        <p:nvSpPr>
          <p:cNvPr id="25" name="TextBox 24"/>
          <p:cNvSpPr txBox="1"/>
          <p:nvPr/>
        </p:nvSpPr>
        <p:spPr>
          <a:xfrm>
            <a:off x="7010400" y="58293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Củi</a:t>
            </a:r>
            <a:endParaRPr lang="en-US" sz="4800" dirty="0"/>
          </a:p>
        </p:txBody>
      </p:sp>
      <p:sp>
        <p:nvSpPr>
          <p:cNvPr id="26" name="TextBox 25"/>
          <p:cNvSpPr txBox="1"/>
          <p:nvPr/>
        </p:nvSpPr>
        <p:spPr>
          <a:xfrm>
            <a:off x="10668000" y="59817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Sưởi</a:t>
            </a:r>
            <a:r>
              <a:rPr lang="en-US" sz="3200" dirty="0"/>
              <a:t> </a:t>
            </a:r>
            <a:r>
              <a:rPr lang="en-US" sz="3200" dirty="0" err="1"/>
              <a:t>ấm</a:t>
            </a:r>
            <a:endParaRPr lang="en-US" sz="3200" dirty="0"/>
          </a:p>
        </p:txBody>
      </p:sp>
      <p:sp>
        <p:nvSpPr>
          <p:cNvPr id="27" name="TextBox 26"/>
          <p:cNvSpPr txBox="1"/>
          <p:nvPr/>
        </p:nvSpPr>
        <p:spPr>
          <a:xfrm>
            <a:off x="4724400" y="67437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2e</a:t>
            </a:r>
            <a:endParaRPr lang="en-US" sz="4800" dirty="0"/>
          </a:p>
        </p:txBody>
      </p:sp>
      <p:sp>
        <p:nvSpPr>
          <p:cNvPr id="28" name="TextBox 27"/>
          <p:cNvSpPr txBox="1"/>
          <p:nvPr/>
        </p:nvSpPr>
        <p:spPr>
          <a:xfrm>
            <a:off x="7010400" y="66675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Dầu</a:t>
            </a:r>
            <a:r>
              <a:rPr lang="en-US" sz="4800" dirty="0"/>
              <a:t> </a:t>
            </a:r>
            <a:r>
              <a:rPr lang="en-US" sz="4800" dirty="0" err="1"/>
              <a:t>đi</a:t>
            </a:r>
            <a:r>
              <a:rPr lang="en-US" sz="4800" dirty="0"/>
              <a:t>-ê-den</a:t>
            </a:r>
            <a:endParaRPr lang="en-US" sz="4800" dirty="0"/>
          </a:p>
        </p:txBody>
      </p:sp>
      <p:sp>
        <p:nvSpPr>
          <p:cNvPr id="29" name="TextBox 28"/>
          <p:cNvSpPr txBox="1"/>
          <p:nvPr/>
        </p:nvSpPr>
        <p:spPr>
          <a:xfrm>
            <a:off x="10668000" y="68199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lu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  <p:sp>
        <p:nvSpPr>
          <p:cNvPr id="30" name="TextBox 29"/>
          <p:cNvSpPr txBox="1"/>
          <p:nvPr/>
        </p:nvSpPr>
        <p:spPr>
          <a:xfrm>
            <a:off x="4648200" y="75819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2d</a:t>
            </a:r>
            <a:endParaRPr lang="en-US" sz="4800" dirty="0"/>
          </a:p>
        </p:txBody>
      </p:sp>
      <p:sp>
        <p:nvSpPr>
          <p:cNvPr id="31" name="TextBox 30"/>
          <p:cNvSpPr txBox="1"/>
          <p:nvPr/>
        </p:nvSpPr>
        <p:spPr>
          <a:xfrm>
            <a:off x="6934200" y="75057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Củi</a:t>
            </a:r>
            <a:endParaRPr lang="en-US" sz="4800" dirty="0"/>
          </a:p>
        </p:txBody>
      </p:sp>
      <p:sp>
        <p:nvSpPr>
          <p:cNvPr id="32" name="TextBox 31"/>
          <p:cNvSpPr txBox="1"/>
          <p:nvPr/>
        </p:nvSpPr>
        <p:spPr>
          <a:xfrm>
            <a:off x="10668000" y="7505700"/>
            <a:ext cx="5867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máy</a:t>
            </a:r>
            <a:r>
              <a:rPr lang="en-US" sz="3200" dirty="0"/>
              <a:t> </a:t>
            </a:r>
            <a:r>
              <a:rPr lang="en-US" sz="3200" dirty="0" err="1"/>
              <a:t>cấy</a:t>
            </a:r>
            <a:r>
              <a:rPr lang="en-US" sz="3200" dirty="0"/>
              <a:t> </a:t>
            </a:r>
            <a:r>
              <a:rPr lang="en-US" sz="3200" dirty="0" err="1"/>
              <a:t>lúa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2" grpId="0"/>
      <p:bldP spid="13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/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7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810000" y="1104901"/>
            <a:ext cx="12192000" cy="3989300"/>
            <a:chOff x="7596554" y="2451917"/>
            <a:chExt cx="3908808" cy="2213271"/>
          </a:xfrm>
        </p:grpSpPr>
        <p:sp>
          <p:nvSpPr>
            <p:cNvPr id="5" name="Rounded Rectangle 10"/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669844" y="2451918"/>
              <a:ext cx="3751071" cy="2213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5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ìm hiểu lợi ích của một loại năng lượng chất đốt khác nhau (ví dụ: than đá, dầu mỏ, khí đốt tự nhiên, khí đốt sinh học).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38200" y="4610100"/>
            <a:ext cx="4654934" cy="4894224"/>
            <a:chOff x="8001897" y="2517912"/>
            <a:chExt cx="3807499" cy="4003226"/>
          </a:xfrm>
        </p:grpSpPr>
        <p:sp>
          <p:nvSpPr>
            <p:cNvPr id="8" name="Rectangle: Rounded Corners 40"/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THẢO LUẬN NHÓM</a:t>
              </a:r>
              <a:endPara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Năng lượng sạch từ khí sinh học_v720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524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5064" y="348555"/>
            <a:ext cx="10509576" cy="10452251"/>
          </a:xfrm>
          <a:custGeom>
            <a:avLst/>
            <a:gdLst/>
            <a:ahLst/>
            <a:cxnLst/>
            <a:rect l="l" t="t" r="r" b="b"/>
            <a:pathLst>
              <a:path w="10509576" h="10452251">
                <a:moveTo>
                  <a:pt x="0" y="0"/>
                </a:moveTo>
                <a:lnTo>
                  <a:pt x="10509576" y="0"/>
                </a:lnTo>
                <a:lnTo>
                  <a:pt x="10509576" y="10452251"/>
                </a:lnTo>
                <a:lnTo>
                  <a:pt x="0" y="10452251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726921">
            <a:off x="11055714" y="1608370"/>
            <a:ext cx="665979" cy="634496"/>
          </a:xfrm>
          <a:custGeom>
            <a:avLst/>
            <a:gdLst/>
            <a:ahLst/>
            <a:cxnLst/>
            <a:rect l="l" t="t" r="r" b="b"/>
            <a:pathLst>
              <a:path w="665979" h="634496">
                <a:moveTo>
                  <a:pt x="0" y="0"/>
                </a:moveTo>
                <a:lnTo>
                  <a:pt x="665979" y="0"/>
                </a:lnTo>
                <a:lnTo>
                  <a:pt x="665979" y="634496"/>
                </a:lnTo>
                <a:lnTo>
                  <a:pt x="0" y="6344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726921">
            <a:off x="10428087" y="1071415"/>
            <a:ext cx="452824" cy="431418"/>
          </a:xfrm>
          <a:custGeom>
            <a:avLst/>
            <a:gdLst/>
            <a:ahLst/>
            <a:cxnLst/>
            <a:rect l="l" t="t" r="r" b="b"/>
            <a:pathLst>
              <a:path w="452824" h="431418">
                <a:moveTo>
                  <a:pt x="0" y="0"/>
                </a:moveTo>
                <a:lnTo>
                  <a:pt x="452824" y="0"/>
                </a:lnTo>
                <a:lnTo>
                  <a:pt x="452824" y="431418"/>
                </a:lnTo>
                <a:lnTo>
                  <a:pt x="0" y="4314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logo with a black backgroun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095500"/>
            <a:ext cx="10972800" cy="8478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21" y="0"/>
            <a:ext cx="18323720" cy="10287000"/>
          </a:xfrm>
          <a:prstGeom prst="rect">
            <a:avLst/>
          </a:prstGeom>
        </p:spPr>
      </p:pic>
      <p:grpSp>
        <p:nvGrpSpPr>
          <p:cNvPr id="12" name="组合 6"/>
          <p:cNvGrpSpPr/>
          <p:nvPr/>
        </p:nvGrpSpPr>
        <p:grpSpPr>
          <a:xfrm>
            <a:off x="-21432" y="510198"/>
            <a:ext cx="5262503" cy="4909020"/>
            <a:chOff x="3051715" y="1629522"/>
            <a:chExt cx="7107908" cy="7107908"/>
          </a:xfrm>
        </p:grpSpPr>
        <p:sp>
          <p:nvSpPr>
            <p:cNvPr id="13" name="弧形 7"/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4" name="弧形 8"/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5" name="弧形 9"/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6" name="弧形 10"/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7" name="弧形 11"/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8" name="任意多边形 82"/>
          <p:cNvSpPr/>
          <p:nvPr/>
        </p:nvSpPr>
        <p:spPr>
          <a:xfrm rot="5400000">
            <a:off x="1372574" y="589292"/>
            <a:ext cx="1756028" cy="4560521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9" name="组合 3"/>
          <p:cNvGrpSpPr/>
          <p:nvPr/>
        </p:nvGrpSpPr>
        <p:grpSpPr>
          <a:xfrm flipH="1">
            <a:off x="2893580" y="2174137"/>
            <a:ext cx="2948468" cy="1849271"/>
            <a:chOff x="594425" y="1153191"/>
            <a:chExt cx="2605975" cy="1634460"/>
          </a:xfrm>
        </p:grpSpPr>
        <p:sp>
          <p:nvSpPr>
            <p:cNvPr id="20" name="任意多边形 9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1" name="任意多边形 10"/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 dirty="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22" name="组合 12"/>
          <p:cNvGrpSpPr/>
          <p:nvPr/>
        </p:nvGrpSpPr>
        <p:grpSpPr>
          <a:xfrm>
            <a:off x="3127433" y="2133446"/>
            <a:ext cx="929712" cy="1126266"/>
            <a:chOff x="1267237" y="4149067"/>
            <a:chExt cx="1172591" cy="1420492"/>
          </a:xfrm>
        </p:grpSpPr>
        <p:sp>
          <p:nvSpPr>
            <p:cNvPr id="23" name="五角星 2"/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-1" fmla="*/ 0 w 914398"/>
                <a:gd name="connsiteY0-2" fmla="*/ 349269 h 923906"/>
                <a:gd name="connsiteX1-3" fmla="*/ 262139 w 914398"/>
                <a:gd name="connsiteY1-4" fmla="*/ 223173 h 923906"/>
                <a:gd name="connsiteX2-5" fmla="*/ 457199 w 914398"/>
                <a:gd name="connsiteY2-6" fmla="*/ 0 h 923906"/>
                <a:gd name="connsiteX3-7" fmla="*/ 652259 w 914398"/>
                <a:gd name="connsiteY3-8" fmla="*/ 223173 h 923906"/>
                <a:gd name="connsiteX4-9" fmla="*/ 914398 w 914398"/>
                <a:gd name="connsiteY4-10" fmla="*/ 349269 h 923906"/>
                <a:gd name="connsiteX5-11" fmla="*/ 772813 w 914398"/>
                <a:gd name="connsiteY5-12" fmla="*/ 613293 h 923906"/>
                <a:gd name="connsiteX6-13" fmla="*/ 739764 w 914398"/>
                <a:gd name="connsiteY6-14" fmla="*/ 914398 h 923906"/>
                <a:gd name="connsiteX7-15" fmla="*/ 457199 w 914398"/>
                <a:gd name="connsiteY7-16" fmla="*/ 854400 h 923906"/>
                <a:gd name="connsiteX8-17" fmla="*/ 174634 w 914398"/>
                <a:gd name="connsiteY8-18" fmla="*/ 914398 h 923906"/>
                <a:gd name="connsiteX9-19" fmla="*/ 141585 w 914398"/>
                <a:gd name="connsiteY9-20" fmla="*/ 613293 h 923906"/>
                <a:gd name="connsiteX10-21" fmla="*/ 0 w 914398"/>
                <a:gd name="connsiteY10-22" fmla="*/ 349269 h 923906"/>
                <a:gd name="connsiteX0-23" fmla="*/ 0 w 916461"/>
                <a:gd name="connsiteY0-24" fmla="*/ 349269 h 923906"/>
                <a:gd name="connsiteX1-25" fmla="*/ 262139 w 916461"/>
                <a:gd name="connsiteY1-26" fmla="*/ 223173 h 923906"/>
                <a:gd name="connsiteX2-27" fmla="*/ 457199 w 916461"/>
                <a:gd name="connsiteY2-28" fmla="*/ 0 h 923906"/>
                <a:gd name="connsiteX3-29" fmla="*/ 652259 w 916461"/>
                <a:gd name="connsiteY3-30" fmla="*/ 223173 h 923906"/>
                <a:gd name="connsiteX4-31" fmla="*/ 914398 w 916461"/>
                <a:gd name="connsiteY4-32" fmla="*/ 349269 h 923906"/>
                <a:gd name="connsiteX5-33" fmla="*/ 772813 w 916461"/>
                <a:gd name="connsiteY5-34" fmla="*/ 613293 h 923906"/>
                <a:gd name="connsiteX6-35" fmla="*/ 739764 w 916461"/>
                <a:gd name="connsiteY6-36" fmla="*/ 914398 h 923906"/>
                <a:gd name="connsiteX7-37" fmla="*/ 457199 w 916461"/>
                <a:gd name="connsiteY7-38" fmla="*/ 854400 h 923906"/>
                <a:gd name="connsiteX8-39" fmla="*/ 174634 w 916461"/>
                <a:gd name="connsiteY8-40" fmla="*/ 914398 h 923906"/>
                <a:gd name="connsiteX9-41" fmla="*/ 141585 w 916461"/>
                <a:gd name="connsiteY9-42" fmla="*/ 613293 h 923906"/>
                <a:gd name="connsiteX10-43" fmla="*/ 0 w 916461"/>
                <a:gd name="connsiteY10-44" fmla="*/ 349269 h 923906"/>
                <a:gd name="connsiteX0-45" fmla="*/ 0 w 916461"/>
                <a:gd name="connsiteY0-46" fmla="*/ 349269 h 923906"/>
                <a:gd name="connsiteX1-47" fmla="*/ 262139 w 916461"/>
                <a:gd name="connsiteY1-48" fmla="*/ 223173 h 923906"/>
                <a:gd name="connsiteX2-49" fmla="*/ 457199 w 916461"/>
                <a:gd name="connsiteY2-50" fmla="*/ 0 h 923906"/>
                <a:gd name="connsiteX3-51" fmla="*/ 652259 w 916461"/>
                <a:gd name="connsiteY3-52" fmla="*/ 223173 h 923906"/>
                <a:gd name="connsiteX4-53" fmla="*/ 914398 w 916461"/>
                <a:gd name="connsiteY4-54" fmla="*/ 349269 h 923906"/>
                <a:gd name="connsiteX5-55" fmla="*/ 772813 w 916461"/>
                <a:gd name="connsiteY5-56" fmla="*/ 613293 h 923906"/>
                <a:gd name="connsiteX6-57" fmla="*/ 739764 w 916461"/>
                <a:gd name="connsiteY6-58" fmla="*/ 914398 h 923906"/>
                <a:gd name="connsiteX7-59" fmla="*/ 457199 w 916461"/>
                <a:gd name="connsiteY7-60" fmla="*/ 854400 h 923906"/>
                <a:gd name="connsiteX8-61" fmla="*/ 174634 w 916461"/>
                <a:gd name="connsiteY8-62" fmla="*/ 914398 h 923906"/>
                <a:gd name="connsiteX9-63" fmla="*/ 141585 w 916461"/>
                <a:gd name="connsiteY9-64" fmla="*/ 613293 h 923906"/>
                <a:gd name="connsiteX10-65" fmla="*/ 0 w 916461"/>
                <a:gd name="connsiteY10-66" fmla="*/ 349269 h 923906"/>
                <a:gd name="connsiteX0-67" fmla="*/ 2063 w 918524"/>
                <a:gd name="connsiteY0-68" fmla="*/ 349269 h 923906"/>
                <a:gd name="connsiteX1-69" fmla="*/ 264202 w 918524"/>
                <a:gd name="connsiteY1-70" fmla="*/ 223173 h 923906"/>
                <a:gd name="connsiteX2-71" fmla="*/ 459262 w 918524"/>
                <a:gd name="connsiteY2-72" fmla="*/ 0 h 923906"/>
                <a:gd name="connsiteX3-73" fmla="*/ 654322 w 918524"/>
                <a:gd name="connsiteY3-74" fmla="*/ 223173 h 923906"/>
                <a:gd name="connsiteX4-75" fmla="*/ 916461 w 918524"/>
                <a:gd name="connsiteY4-76" fmla="*/ 349269 h 923906"/>
                <a:gd name="connsiteX5-77" fmla="*/ 774876 w 918524"/>
                <a:gd name="connsiteY5-78" fmla="*/ 613293 h 923906"/>
                <a:gd name="connsiteX6-79" fmla="*/ 741827 w 918524"/>
                <a:gd name="connsiteY6-80" fmla="*/ 914398 h 923906"/>
                <a:gd name="connsiteX7-81" fmla="*/ 459262 w 918524"/>
                <a:gd name="connsiteY7-82" fmla="*/ 854400 h 923906"/>
                <a:gd name="connsiteX8-83" fmla="*/ 176697 w 918524"/>
                <a:gd name="connsiteY8-84" fmla="*/ 914398 h 923906"/>
                <a:gd name="connsiteX9-85" fmla="*/ 143648 w 918524"/>
                <a:gd name="connsiteY9-86" fmla="*/ 613293 h 923906"/>
                <a:gd name="connsiteX10-87" fmla="*/ 2063 w 918524"/>
                <a:gd name="connsiteY10-88" fmla="*/ 349269 h 923906"/>
                <a:gd name="connsiteX0-89" fmla="*/ 2063 w 918524"/>
                <a:gd name="connsiteY0-90" fmla="*/ 349269 h 923906"/>
                <a:gd name="connsiteX1-91" fmla="*/ 264202 w 918524"/>
                <a:gd name="connsiteY1-92" fmla="*/ 223173 h 923906"/>
                <a:gd name="connsiteX2-93" fmla="*/ 459262 w 918524"/>
                <a:gd name="connsiteY2-94" fmla="*/ 0 h 923906"/>
                <a:gd name="connsiteX3-95" fmla="*/ 654322 w 918524"/>
                <a:gd name="connsiteY3-96" fmla="*/ 223173 h 923906"/>
                <a:gd name="connsiteX4-97" fmla="*/ 916461 w 918524"/>
                <a:gd name="connsiteY4-98" fmla="*/ 349269 h 923906"/>
                <a:gd name="connsiteX5-99" fmla="*/ 774876 w 918524"/>
                <a:gd name="connsiteY5-100" fmla="*/ 613293 h 923906"/>
                <a:gd name="connsiteX6-101" fmla="*/ 741827 w 918524"/>
                <a:gd name="connsiteY6-102" fmla="*/ 914398 h 923906"/>
                <a:gd name="connsiteX7-103" fmla="*/ 459262 w 918524"/>
                <a:gd name="connsiteY7-104" fmla="*/ 854400 h 923906"/>
                <a:gd name="connsiteX8-105" fmla="*/ 176697 w 918524"/>
                <a:gd name="connsiteY8-106" fmla="*/ 914398 h 923906"/>
                <a:gd name="connsiteX9-107" fmla="*/ 143648 w 918524"/>
                <a:gd name="connsiteY9-108" fmla="*/ 613293 h 923906"/>
                <a:gd name="connsiteX10-109" fmla="*/ 2063 w 918524"/>
                <a:gd name="connsiteY10-110" fmla="*/ 349269 h 923906"/>
                <a:gd name="connsiteX0-111" fmla="*/ 2063 w 918524"/>
                <a:gd name="connsiteY0-112" fmla="*/ 349269 h 923906"/>
                <a:gd name="connsiteX1-113" fmla="*/ 264202 w 918524"/>
                <a:gd name="connsiteY1-114" fmla="*/ 223173 h 923906"/>
                <a:gd name="connsiteX2-115" fmla="*/ 459262 w 918524"/>
                <a:gd name="connsiteY2-116" fmla="*/ 0 h 923906"/>
                <a:gd name="connsiteX3-117" fmla="*/ 654322 w 918524"/>
                <a:gd name="connsiteY3-118" fmla="*/ 223173 h 923906"/>
                <a:gd name="connsiteX4-119" fmla="*/ 916461 w 918524"/>
                <a:gd name="connsiteY4-120" fmla="*/ 349269 h 923906"/>
                <a:gd name="connsiteX5-121" fmla="*/ 774876 w 918524"/>
                <a:gd name="connsiteY5-122" fmla="*/ 613293 h 923906"/>
                <a:gd name="connsiteX6-123" fmla="*/ 741827 w 918524"/>
                <a:gd name="connsiteY6-124" fmla="*/ 914398 h 923906"/>
                <a:gd name="connsiteX7-125" fmla="*/ 459262 w 918524"/>
                <a:gd name="connsiteY7-126" fmla="*/ 854400 h 923906"/>
                <a:gd name="connsiteX8-127" fmla="*/ 176697 w 918524"/>
                <a:gd name="connsiteY8-128" fmla="*/ 914398 h 923906"/>
                <a:gd name="connsiteX9-129" fmla="*/ 143648 w 918524"/>
                <a:gd name="connsiteY9-130" fmla="*/ 613293 h 923906"/>
                <a:gd name="connsiteX10-131" fmla="*/ 2063 w 918524"/>
                <a:gd name="connsiteY10-132" fmla="*/ 349269 h 923906"/>
                <a:gd name="connsiteX0-133" fmla="*/ 2063 w 918524"/>
                <a:gd name="connsiteY0-134" fmla="*/ 349269 h 923906"/>
                <a:gd name="connsiteX1-135" fmla="*/ 264202 w 918524"/>
                <a:gd name="connsiteY1-136" fmla="*/ 223173 h 923906"/>
                <a:gd name="connsiteX2-137" fmla="*/ 459262 w 918524"/>
                <a:gd name="connsiteY2-138" fmla="*/ 0 h 923906"/>
                <a:gd name="connsiteX3-139" fmla="*/ 654322 w 918524"/>
                <a:gd name="connsiteY3-140" fmla="*/ 223173 h 923906"/>
                <a:gd name="connsiteX4-141" fmla="*/ 916461 w 918524"/>
                <a:gd name="connsiteY4-142" fmla="*/ 349269 h 923906"/>
                <a:gd name="connsiteX5-143" fmla="*/ 774876 w 918524"/>
                <a:gd name="connsiteY5-144" fmla="*/ 613293 h 923906"/>
                <a:gd name="connsiteX6-145" fmla="*/ 741827 w 918524"/>
                <a:gd name="connsiteY6-146" fmla="*/ 914398 h 923906"/>
                <a:gd name="connsiteX7-147" fmla="*/ 459262 w 918524"/>
                <a:gd name="connsiteY7-148" fmla="*/ 854400 h 923906"/>
                <a:gd name="connsiteX8-149" fmla="*/ 176697 w 918524"/>
                <a:gd name="connsiteY8-150" fmla="*/ 914398 h 923906"/>
                <a:gd name="connsiteX9-151" fmla="*/ 143648 w 918524"/>
                <a:gd name="connsiteY9-152" fmla="*/ 613293 h 923906"/>
                <a:gd name="connsiteX10-153" fmla="*/ 2063 w 918524"/>
                <a:gd name="connsiteY10-154" fmla="*/ 349269 h 92390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4" name="文本框 14"/>
            <p:cNvSpPr txBox="1"/>
            <p:nvPr/>
          </p:nvSpPr>
          <p:spPr>
            <a:xfrm>
              <a:off x="1496256" y="4521472"/>
              <a:ext cx="232990" cy="10480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371600"/>
              <a:endParaRPr lang="zh-CN" altLang="en-US" sz="480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533" y="5475674"/>
            <a:ext cx="3478223" cy="454776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7" name="Speech Bubble: Rectangle with Corners Rounded 26"/>
          <p:cNvSpPr/>
          <p:nvPr/>
        </p:nvSpPr>
        <p:spPr>
          <a:xfrm>
            <a:off x="5808938" y="3695701"/>
            <a:ext cx="10116862" cy="2702614"/>
          </a:xfrm>
          <a:custGeom>
            <a:avLst/>
            <a:gdLst>
              <a:gd name="connsiteX0" fmla="*/ 0 w 2623087"/>
              <a:gd name="connsiteY0" fmla="*/ 243613 h 1461651"/>
              <a:gd name="connsiteX1" fmla="*/ 243613 w 2623087"/>
              <a:gd name="connsiteY1" fmla="*/ 0 h 1461651"/>
              <a:gd name="connsiteX2" fmla="*/ 437181 w 2623087"/>
              <a:gd name="connsiteY2" fmla="*/ 0 h 1461651"/>
              <a:gd name="connsiteX3" fmla="*/ 437181 w 2623087"/>
              <a:gd name="connsiteY3" fmla="*/ 0 h 1461651"/>
              <a:gd name="connsiteX4" fmla="*/ 1092953 w 2623087"/>
              <a:gd name="connsiteY4" fmla="*/ 0 h 1461651"/>
              <a:gd name="connsiteX5" fmla="*/ 2379474 w 2623087"/>
              <a:gd name="connsiteY5" fmla="*/ 0 h 1461651"/>
              <a:gd name="connsiteX6" fmla="*/ 2623087 w 2623087"/>
              <a:gd name="connsiteY6" fmla="*/ 243613 h 1461651"/>
              <a:gd name="connsiteX7" fmla="*/ 2623087 w 2623087"/>
              <a:gd name="connsiteY7" fmla="*/ 852630 h 1461651"/>
              <a:gd name="connsiteX8" fmla="*/ 2623087 w 2623087"/>
              <a:gd name="connsiteY8" fmla="*/ 852630 h 1461651"/>
              <a:gd name="connsiteX9" fmla="*/ 2623087 w 2623087"/>
              <a:gd name="connsiteY9" fmla="*/ 1218043 h 1461651"/>
              <a:gd name="connsiteX10" fmla="*/ 2623087 w 2623087"/>
              <a:gd name="connsiteY10" fmla="*/ 1218038 h 1461651"/>
              <a:gd name="connsiteX11" fmla="*/ 2379474 w 2623087"/>
              <a:gd name="connsiteY11" fmla="*/ 1461651 h 1461651"/>
              <a:gd name="connsiteX12" fmla="*/ 1092953 w 2623087"/>
              <a:gd name="connsiteY12" fmla="*/ 1461651 h 1461651"/>
              <a:gd name="connsiteX13" fmla="*/ 93015 w 2623087"/>
              <a:gd name="connsiteY13" fmla="*/ 1867756 h 1461651"/>
              <a:gd name="connsiteX14" fmla="*/ 437181 w 2623087"/>
              <a:gd name="connsiteY14" fmla="*/ 1461651 h 1461651"/>
              <a:gd name="connsiteX15" fmla="*/ 243613 w 2623087"/>
              <a:gd name="connsiteY15" fmla="*/ 1461651 h 1461651"/>
              <a:gd name="connsiteX16" fmla="*/ 0 w 2623087"/>
              <a:gd name="connsiteY16" fmla="*/ 1218038 h 1461651"/>
              <a:gd name="connsiteX17" fmla="*/ 0 w 2623087"/>
              <a:gd name="connsiteY17" fmla="*/ 1218043 h 1461651"/>
              <a:gd name="connsiteX18" fmla="*/ 0 w 2623087"/>
              <a:gd name="connsiteY18" fmla="*/ 852630 h 1461651"/>
              <a:gd name="connsiteX19" fmla="*/ 0 w 2623087"/>
              <a:gd name="connsiteY19" fmla="*/ 852630 h 1461651"/>
              <a:gd name="connsiteX20" fmla="*/ 0 w 2623087"/>
              <a:gd name="connsiteY20" fmla="*/ 243613 h 1461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623087" h="1461651" fill="none" extrusionOk="0">
                <a:moveTo>
                  <a:pt x="0" y="243613"/>
                </a:moveTo>
                <a:cubicBezTo>
                  <a:pt x="-18307" y="117089"/>
                  <a:pt x="112469" y="411"/>
                  <a:pt x="243613" y="0"/>
                </a:cubicBezTo>
                <a:cubicBezTo>
                  <a:pt x="329742" y="10529"/>
                  <a:pt x="397489" y="-15437"/>
                  <a:pt x="437181" y="0"/>
                </a:cubicBezTo>
                <a:lnTo>
                  <a:pt x="437181" y="0"/>
                </a:lnTo>
                <a:cubicBezTo>
                  <a:pt x="636694" y="28363"/>
                  <a:pt x="849903" y="16147"/>
                  <a:pt x="1092953" y="0"/>
                </a:cubicBezTo>
                <a:cubicBezTo>
                  <a:pt x="1556417" y="-101622"/>
                  <a:pt x="1759780" y="113176"/>
                  <a:pt x="2379474" y="0"/>
                </a:cubicBezTo>
                <a:cubicBezTo>
                  <a:pt x="2509257" y="-10976"/>
                  <a:pt x="2622739" y="110862"/>
                  <a:pt x="2623087" y="243613"/>
                </a:cubicBezTo>
                <a:cubicBezTo>
                  <a:pt x="2646841" y="327184"/>
                  <a:pt x="2590560" y="650284"/>
                  <a:pt x="2623087" y="852630"/>
                </a:cubicBezTo>
                <a:lnTo>
                  <a:pt x="2623087" y="852630"/>
                </a:lnTo>
                <a:cubicBezTo>
                  <a:pt x="2620173" y="942737"/>
                  <a:pt x="2624150" y="1121513"/>
                  <a:pt x="2623087" y="1218043"/>
                </a:cubicBezTo>
                <a:lnTo>
                  <a:pt x="2623087" y="1218038"/>
                </a:lnTo>
                <a:cubicBezTo>
                  <a:pt x="2630949" y="1347610"/>
                  <a:pt x="2512440" y="1458166"/>
                  <a:pt x="2379474" y="1461651"/>
                </a:cubicBezTo>
                <a:cubicBezTo>
                  <a:pt x="1985273" y="1390580"/>
                  <a:pt x="1420753" y="1565675"/>
                  <a:pt x="1092953" y="1461651"/>
                </a:cubicBezTo>
                <a:cubicBezTo>
                  <a:pt x="976573" y="1512508"/>
                  <a:pt x="289671" y="1863363"/>
                  <a:pt x="93015" y="1867756"/>
                </a:cubicBezTo>
                <a:cubicBezTo>
                  <a:pt x="255689" y="1742780"/>
                  <a:pt x="295972" y="1602445"/>
                  <a:pt x="437181" y="1461651"/>
                </a:cubicBezTo>
                <a:cubicBezTo>
                  <a:pt x="364369" y="1445549"/>
                  <a:pt x="314445" y="1444869"/>
                  <a:pt x="243613" y="1461651"/>
                </a:cubicBezTo>
                <a:cubicBezTo>
                  <a:pt x="122240" y="1477479"/>
                  <a:pt x="-17586" y="1360664"/>
                  <a:pt x="0" y="1218038"/>
                </a:cubicBezTo>
                <a:lnTo>
                  <a:pt x="0" y="1218043"/>
                </a:lnTo>
                <a:cubicBezTo>
                  <a:pt x="-17590" y="1166677"/>
                  <a:pt x="-24759" y="1028663"/>
                  <a:pt x="0" y="852630"/>
                </a:cubicBezTo>
                <a:lnTo>
                  <a:pt x="0" y="852630"/>
                </a:lnTo>
                <a:cubicBezTo>
                  <a:pt x="-35150" y="577626"/>
                  <a:pt x="-45399" y="502322"/>
                  <a:pt x="0" y="243613"/>
                </a:cubicBezTo>
                <a:close/>
              </a:path>
              <a:path w="2623087" h="1461651" stroke="0" extrusionOk="0">
                <a:moveTo>
                  <a:pt x="0" y="243613"/>
                </a:moveTo>
                <a:cubicBezTo>
                  <a:pt x="15891" y="103333"/>
                  <a:pt x="126150" y="9931"/>
                  <a:pt x="243613" y="0"/>
                </a:cubicBezTo>
                <a:cubicBezTo>
                  <a:pt x="322286" y="-16369"/>
                  <a:pt x="411052" y="10575"/>
                  <a:pt x="437181" y="0"/>
                </a:cubicBezTo>
                <a:lnTo>
                  <a:pt x="437181" y="0"/>
                </a:lnTo>
                <a:cubicBezTo>
                  <a:pt x="762661" y="-15638"/>
                  <a:pt x="940614" y="12702"/>
                  <a:pt x="1092953" y="0"/>
                </a:cubicBezTo>
                <a:cubicBezTo>
                  <a:pt x="1496276" y="81491"/>
                  <a:pt x="2075362" y="-55478"/>
                  <a:pt x="2379474" y="0"/>
                </a:cubicBezTo>
                <a:cubicBezTo>
                  <a:pt x="2518629" y="-10737"/>
                  <a:pt x="2625266" y="132516"/>
                  <a:pt x="2623087" y="243613"/>
                </a:cubicBezTo>
                <a:cubicBezTo>
                  <a:pt x="2619826" y="359119"/>
                  <a:pt x="2584936" y="765420"/>
                  <a:pt x="2623087" y="852630"/>
                </a:cubicBezTo>
                <a:lnTo>
                  <a:pt x="2623087" y="852630"/>
                </a:lnTo>
                <a:cubicBezTo>
                  <a:pt x="2630957" y="891685"/>
                  <a:pt x="2604724" y="1173806"/>
                  <a:pt x="2623087" y="1218043"/>
                </a:cubicBezTo>
                <a:lnTo>
                  <a:pt x="2623087" y="1218038"/>
                </a:lnTo>
                <a:cubicBezTo>
                  <a:pt x="2634807" y="1349654"/>
                  <a:pt x="2512123" y="1484954"/>
                  <a:pt x="2379474" y="1461651"/>
                </a:cubicBezTo>
                <a:cubicBezTo>
                  <a:pt x="2243057" y="1519981"/>
                  <a:pt x="1380845" y="1499784"/>
                  <a:pt x="1092953" y="1461651"/>
                </a:cubicBezTo>
                <a:cubicBezTo>
                  <a:pt x="856412" y="1464784"/>
                  <a:pt x="556483" y="1577662"/>
                  <a:pt x="93015" y="1867756"/>
                </a:cubicBezTo>
                <a:cubicBezTo>
                  <a:pt x="232395" y="1729076"/>
                  <a:pt x="397010" y="1551047"/>
                  <a:pt x="437181" y="1461651"/>
                </a:cubicBezTo>
                <a:cubicBezTo>
                  <a:pt x="375640" y="1464612"/>
                  <a:pt x="304980" y="1446519"/>
                  <a:pt x="243613" y="1461651"/>
                </a:cubicBezTo>
                <a:cubicBezTo>
                  <a:pt x="115373" y="1453794"/>
                  <a:pt x="-25632" y="1349875"/>
                  <a:pt x="0" y="1218038"/>
                </a:cubicBezTo>
                <a:lnTo>
                  <a:pt x="0" y="1218043"/>
                </a:lnTo>
                <a:cubicBezTo>
                  <a:pt x="13057" y="1079624"/>
                  <a:pt x="-31763" y="942480"/>
                  <a:pt x="0" y="852630"/>
                </a:cubicBezTo>
                <a:lnTo>
                  <a:pt x="0" y="852630"/>
                </a:lnTo>
                <a:cubicBezTo>
                  <a:pt x="-46288" y="644433"/>
                  <a:pt x="-3058" y="444553"/>
                  <a:pt x="0" y="243613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>
                <a:solidFill>
                  <a:srgbClr val="002060"/>
                </a:solidFill>
                <a:latin typeface="Calibri" panose="020F0502020204030204"/>
              </a:rPr>
              <a:t>G</a:t>
            </a:r>
            <a:r>
              <a:rPr lang="vi-VN" sz="4800" b="1" dirty="0">
                <a:solidFill>
                  <a:srgbClr val="002060"/>
                </a:solidFill>
                <a:latin typeface="Calibri" panose="020F0502020204030204"/>
              </a:rPr>
              <a:t>hép các hình ảnh tương ứng </a:t>
            </a:r>
            <a:endParaRPr lang="vi-VN" sz="4800" b="1" dirty="0">
              <a:solidFill>
                <a:srgbClr val="002060"/>
              </a:solidFill>
              <a:latin typeface="Calibri" panose="020F0502020204030204"/>
            </a:endParaRPr>
          </a:p>
          <a:p>
            <a:pPr algn="ctr" defTabSz="1371600"/>
            <a:r>
              <a:rPr lang="vi-VN" sz="4800" b="1" dirty="0">
                <a:solidFill>
                  <a:srgbClr val="002060"/>
                </a:solidFill>
                <a:latin typeface="Calibri" panose="020F0502020204030204"/>
              </a:rPr>
              <a:t>với hai nhóm năng lượng chất đốt có trong tự nhiên và do con người tạo ra </a:t>
            </a:r>
            <a:endParaRPr lang="en-US" sz="48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243" name="Picture 2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68600" y="5524500"/>
            <a:ext cx="3006329" cy="444434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190500"/>
            <a:ext cx="6297714" cy="30848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324100"/>
            <a:ext cx="3304318" cy="11766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/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000" y="800100"/>
            <a:ext cx="5006563" cy="3124200"/>
          </a:xfrm>
          <a:prstGeom prst="rect">
            <a:avLst/>
          </a:prstGeom>
        </p:spPr>
      </p:pic>
      <p:pic>
        <p:nvPicPr>
          <p:cNvPr id="5122" name="Picture 2" descr="Củi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4991100"/>
            <a:ext cx="50292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IẾT SỬ DỤNG KHÍ GAS AN TOÀN LÀ CÁCH DUY NHẤT ĐỂ BẢO VỆ TÍNH MẠNG BẠ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47700"/>
            <a:ext cx="437515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Khí Biogas và những ứng dụng thiết thực trong đời số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610100"/>
            <a:ext cx="3629025" cy="382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/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1752600" y="723900"/>
            <a:ext cx="6066787" cy="123533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4000"/>
            </a:schemeClr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 lượng chất đốt có trong tự nhiên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10439400" y="723900"/>
            <a:ext cx="6066787" cy="1235339"/>
          </a:xfrm>
          <a:prstGeom prst="roundRect">
            <a:avLst/>
          </a:prstGeom>
          <a:solidFill>
            <a:schemeClr val="tx2">
              <a:lumMod val="20000"/>
              <a:lumOff val="80000"/>
              <a:alpha val="84000"/>
            </a:schemeClr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 lượng chất đốt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 con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2628900"/>
            <a:ext cx="3785450" cy="2362200"/>
          </a:xfrm>
          <a:prstGeom prst="rect">
            <a:avLst/>
          </a:prstGeom>
        </p:spPr>
      </p:pic>
      <p:pic>
        <p:nvPicPr>
          <p:cNvPr id="5" name="Picture 2" descr="Củi – Wikipedia tiếng Việ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628900"/>
            <a:ext cx="352044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IẾT SỬ DỤNG KHÍ GAS AN TOÀN LÀ CÁCH DUY NHẤT ĐỂ BẢO VỆ TÍNH MẠNG BẠ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2476500"/>
            <a:ext cx="3229277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Khí Biogas và những ứng dụng thiết thực trong đời số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1" y="2400300"/>
            <a:ext cx="3124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5064" y="348555"/>
            <a:ext cx="10509576" cy="10452251"/>
          </a:xfrm>
          <a:custGeom>
            <a:avLst/>
            <a:gdLst/>
            <a:ahLst/>
            <a:cxnLst/>
            <a:rect l="l" t="t" r="r" b="b"/>
            <a:pathLst>
              <a:path w="10509576" h="10452251">
                <a:moveTo>
                  <a:pt x="0" y="0"/>
                </a:moveTo>
                <a:lnTo>
                  <a:pt x="10509576" y="0"/>
                </a:lnTo>
                <a:lnTo>
                  <a:pt x="10509576" y="10452251"/>
                </a:lnTo>
                <a:lnTo>
                  <a:pt x="0" y="10452251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726921">
            <a:off x="11055714" y="1608370"/>
            <a:ext cx="665979" cy="634496"/>
          </a:xfrm>
          <a:custGeom>
            <a:avLst/>
            <a:gdLst/>
            <a:ahLst/>
            <a:cxnLst/>
            <a:rect l="l" t="t" r="r" b="b"/>
            <a:pathLst>
              <a:path w="665979" h="634496">
                <a:moveTo>
                  <a:pt x="0" y="0"/>
                </a:moveTo>
                <a:lnTo>
                  <a:pt x="665979" y="0"/>
                </a:lnTo>
                <a:lnTo>
                  <a:pt x="665979" y="634496"/>
                </a:lnTo>
                <a:lnTo>
                  <a:pt x="0" y="6344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726921">
            <a:off x="10428087" y="1071415"/>
            <a:ext cx="452824" cy="431418"/>
          </a:xfrm>
          <a:custGeom>
            <a:avLst/>
            <a:gdLst/>
            <a:ahLst/>
            <a:cxnLst/>
            <a:rect l="l" t="t" r="r" b="b"/>
            <a:pathLst>
              <a:path w="452824" h="431418">
                <a:moveTo>
                  <a:pt x="0" y="0"/>
                </a:moveTo>
                <a:lnTo>
                  <a:pt x="452824" y="0"/>
                </a:lnTo>
                <a:lnTo>
                  <a:pt x="452824" y="431418"/>
                </a:lnTo>
                <a:lnTo>
                  <a:pt x="0" y="4314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yellow letters on a black backgroun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019300"/>
            <a:ext cx="9753600" cy="3238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21" y="0"/>
            <a:ext cx="18323720" cy="1028700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33400" y="2628900"/>
            <a:ext cx="6982401" cy="7341336"/>
            <a:chOff x="8001897" y="2517912"/>
            <a:chExt cx="3807499" cy="4003226"/>
          </a:xfrm>
        </p:grpSpPr>
        <p:sp>
          <p:nvSpPr>
            <p:cNvPr id="41" name="Rectangle: Rounded Corners 40"/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411480" rtlCol="0" anchor="ctr"/>
            <a:lstStyle/>
            <a:p>
              <a:pPr algn="ctr" defTabSz="1371600"/>
              <a:r>
                <a:rPr lang="en-US" sz="66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</a:t>
              </a:r>
              <a:endParaRPr lang="en-US" sz="6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  <a:cs typeface="Calibri" panose="020F0502020204030204" pitchFamily="34" charset="0"/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46" name="Rectangle: Rounded Corners 45"/>
          <p:cNvSpPr/>
          <p:nvPr/>
        </p:nvSpPr>
        <p:spPr>
          <a:xfrm>
            <a:off x="914400" y="448896"/>
            <a:ext cx="16992600" cy="1875204"/>
          </a:xfrm>
          <a:custGeom>
            <a:avLst/>
            <a:gdLst>
              <a:gd name="connsiteX0" fmla="*/ 0 w 9992139"/>
              <a:gd name="connsiteY0" fmla="*/ 422361 h 844722"/>
              <a:gd name="connsiteX1" fmla="*/ 422361 w 9992139"/>
              <a:gd name="connsiteY1" fmla="*/ 0 h 844722"/>
              <a:gd name="connsiteX2" fmla="*/ 984274 w 9992139"/>
              <a:gd name="connsiteY2" fmla="*/ 0 h 844722"/>
              <a:gd name="connsiteX3" fmla="*/ 1363238 w 9992139"/>
              <a:gd name="connsiteY3" fmla="*/ 0 h 844722"/>
              <a:gd name="connsiteX4" fmla="*/ 2108099 w 9992139"/>
              <a:gd name="connsiteY4" fmla="*/ 0 h 844722"/>
              <a:gd name="connsiteX5" fmla="*/ 2670012 w 9992139"/>
              <a:gd name="connsiteY5" fmla="*/ 0 h 844722"/>
              <a:gd name="connsiteX6" fmla="*/ 3414873 w 9992139"/>
              <a:gd name="connsiteY6" fmla="*/ 0 h 844722"/>
              <a:gd name="connsiteX7" fmla="*/ 3885312 w 9992139"/>
              <a:gd name="connsiteY7" fmla="*/ 0 h 844722"/>
              <a:gd name="connsiteX8" fmla="*/ 4538699 w 9992139"/>
              <a:gd name="connsiteY8" fmla="*/ 0 h 844722"/>
              <a:gd name="connsiteX9" fmla="*/ 5283560 w 9992139"/>
              <a:gd name="connsiteY9" fmla="*/ 0 h 844722"/>
              <a:gd name="connsiteX10" fmla="*/ 5845473 w 9992139"/>
              <a:gd name="connsiteY10" fmla="*/ 0 h 844722"/>
              <a:gd name="connsiteX11" fmla="*/ 6407385 w 9992139"/>
              <a:gd name="connsiteY11" fmla="*/ 0 h 844722"/>
              <a:gd name="connsiteX12" fmla="*/ 6969298 w 9992139"/>
              <a:gd name="connsiteY12" fmla="*/ 0 h 844722"/>
              <a:gd name="connsiteX13" fmla="*/ 7622685 w 9992139"/>
              <a:gd name="connsiteY13" fmla="*/ 0 h 844722"/>
              <a:gd name="connsiteX14" fmla="*/ 8093124 w 9992139"/>
              <a:gd name="connsiteY14" fmla="*/ 0 h 844722"/>
              <a:gd name="connsiteX15" fmla="*/ 8837985 w 9992139"/>
              <a:gd name="connsiteY15" fmla="*/ 0 h 844722"/>
              <a:gd name="connsiteX16" fmla="*/ 9569778 w 9992139"/>
              <a:gd name="connsiteY16" fmla="*/ 0 h 844722"/>
              <a:gd name="connsiteX17" fmla="*/ 9992139 w 9992139"/>
              <a:gd name="connsiteY17" fmla="*/ 422361 h 844722"/>
              <a:gd name="connsiteX18" fmla="*/ 9992139 w 9992139"/>
              <a:gd name="connsiteY18" fmla="*/ 422361 h 844722"/>
              <a:gd name="connsiteX19" fmla="*/ 9569778 w 9992139"/>
              <a:gd name="connsiteY19" fmla="*/ 844722 h 844722"/>
              <a:gd name="connsiteX20" fmla="*/ 8733443 w 9992139"/>
              <a:gd name="connsiteY20" fmla="*/ 844722 h 844722"/>
              <a:gd name="connsiteX21" fmla="*/ 8171530 w 9992139"/>
              <a:gd name="connsiteY21" fmla="*/ 844722 h 844722"/>
              <a:gd name="connsiteX22" fmla="*/ 7518143 w 9992139"/>
              <a:gd name="connsiteY22" fmla="*/ 844722 h 844722"/>
              <a:gd name="connsiteX23" fmla="*/ 7047704 w 9992139"/>
              <a:gd name="connsiteY23" fmla="*/ 844722 h 844722"/>
              <a:gd name="connsiteX24" fmla="*/ 6485792 w 9992139"/>
              <a:gd name="connsiteY24" fmla="*/ 844722 h 844722"/>
              <a:gd name="connsiteX25" fmla="*/ 6015353 w 9992139"/>
              <a:gd name="connsiteY25" fmla="*/ 844722 h 844722"/>
              <a:gd name="connsiteX26" fmla="*/ 5544915 w 9992139"/>
              <a:gd name="connsiteY26" fmla="*/ 844722 h 844722"/>
              <a:gd name="connsiteX27" fmla="*/ 4800053 w 9992139"/>
              <a:gd name="connsiteY27" fmla="*/ 844722 h 844722"/>
              <a:gd name="connsiteX28" fmla="*/ 3963718 w 9992139"/>
              <a:gd name="connsiteY28" fmla="*/ 844722 h 844722"/>
              <a:gd name="connsiteX29" fmla="*/ 3218857 w 9992139"/>
              <a:gd name="connsiteY29" fmla="*/ 844722 h 844722"/>
              <a:gd name="connsiteX30" fmla="*/ 2382522 w 9992139"/>
              <a:gd name="connsiteY30" fmla="*/ 844722 h 844722"/>
              <a:gd name="connsiteX31" fmla="*/ 1729135 w 9992139"/>
              <a:gd name="connsiteY31" fmla="*/ 844722 h 844722"/>
              <a:gd name="connsiteX32" fmla="*/ 1167222 w 9992139"/>
              <a:gd name="connsiteY32" fmla="*/ 844722 h 844722"/>
              <a:gd name="connsiteX33" fmla="*/ 422361 w 9992139"/>
              <a:gd name="connsiteY33" fmla="*/ 844722 h 844722"/>
              <a:gd name="connsiteX34" fmla="*/ 0 w 9992139"/>
              <a:gd name="connsiteY34" fmla="*/ 422361 h 84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992139" h="844722" fill="none" extrusionOk="0">
                <a:moveTo>
                  <a:pt x="0" y="422361"/>
                </a:moveTo>
                <a:cubicBezTo>
                  <a:pt x="35525" y="196399"/>
                  <a:pt x="179269" y="-12352"/>
                  <a:pt x="422361" y="0"/>
                </a:cubicBezTo>
                <a:cubicBezTo>
                  <a:pt x="658036" y="10322"/>
                  <a:pt x="801614" y="5080"/>
                  <a:pt x="984274" y="0"/>
                </a:cubicBezTo>
                <a:cubicBezTo>
                  <a:pt x="1166934" y="-5080"/>
                  <a:pt x="1249955" y="-16949"/>
                  <a:pt x="1363238" y="0"/>
                </a:cubicBezTo>
                <a:cubicBezTo>
                  <a:pt x="1476521" y="16949"/>
                  <a:pt x="1854956" y="5953"/>
                  <a:pt x="2108099" y="0"/>
                </a:cubicBezTo>
                <a:cubicBezTo>
                  <a:pt x="2361242" y="-5953"/>
                  <a:pt x="2441573" y="-4941"/>
                  <a:pt x="2670012" y="0"/>
                </a:cubicBezTo>
                <a:cubicBezTo>
                  <a:pt x="2898451" y="4941"/>
                  <a:pt x="3259860" y="-35233"/>
                  <a:pt x="3414873" y="0"/>
                </a:cubicBezTo>
                <a:cubicBezTo>
                  <a:pt x="3569886" y="35233"/>
                  <a:pt x="3748419" y="-15898"/>
                  <a:pt x="3885312" y="0"/>
                </a:cubicBezTo>
                <a:cubicBezTo>
                  <a:pt x="4022205" y="15898"/>
                  <a:pt x="4299708" y="6393"/>
                  <a:pt x="4538699" y="0"/>
                </a:cubicBezTo>
                <a:cubicBezTo>
                  <a:pt x="4777690" y="-6393"/>
                  <a:pt x="4934649" y="35834"/>
                  <a:pt x="5283560" y="0"/>
                </a:cubicBezTo>
                <a:cubicBezTo>
                  <a:pt x="5632471" y="-35834"/>
                  <a:pt x="5685884" y="-10632"/>
                  <a:pt x="5845473" y="0"/>
                </a:cubicBezTo>
                <a:cubicBezTo>
                  <a:pt x="6005062" y="10632"/>
                  <a:pt x="6244469" y="-16624"/>
                  <a:pt x="6407385" y="0"/>
                </a:cubicBezTo>
                <a:cubicBezTo>
                  <a:pt x="6570301" y="16624"/>
                  <a:pt x="6789845" y="-18478"/>
                  <a:pt x="6969298" y="0"/>
                </a:cubicBezTo>
                <a:cubicBezTo>
                  <a:pt x="7148751" y="18478"/>
                  <a:pt x="7483105" y="10660"/>
                  <a:pt x="7622685" y="0"/>
                </a:cubicBezTo>
                <a:cubicBezTo>
                  <a:pt x="7762265" y="-10660"/>
                  <a:pt x="7915444" y="-11904"/>
                  <a:pt x="8093124" y="0"/>
                </a:cubicBezTo>
                <a:cubicBezTo>
                  <a:pt x="8270804" y="11904"/>
                  <a:pt x="8476205" y="-20622"/>
                  <a:pt x="8837985" y="0"/>
                </a:cubicBezTo>
                <a:cubicBezTo>
                  <a:pt x="9199765" y="20622"/>
                  <a:pt x="9326743" y="22682"/>
                  <a:pt x="9569778" y="0"/>
                </a:cubicBezTo>
                <a:cubicBezTo>
                  <a:pt x="9795180" y="23049"/>
                  <a:pt x="9940987" y="213919"/>
                  <a:pt x="9992139" y="422361"/>
                </a:cubicBezTo>
                <a:lnTo>
                  <a:pt x="9992139" y="422361"/>
                </a:lnTo>
                <a:cubicBezTo>
                  <a:pt x="10007789" y="599784"/>
                  <a:pt x="9795112" y="845963"/>
                  <a:pt x="9569778" y="844722"/>
                </a:cubicBezTo>
                <a:cubicBezTo>
                  <a:pt x="9165252" y="886061"/>
                  <a:pt x="9112164" y="830230"/>
                  <a:pt x="8733443" y="844722"/>
                </a:cubicBezTo>
                <a:cubicBezTo>
                  <a:pt x="8354722" y="859214"/>
                  <a:pt x="8355412" y="867328"/>
                  <a:pt x="8171530" y="844722"/>
                </a:cubicBezTo>
                <a:cubicBezTo>
                  <a:pt x="7987648" y="822116"/>
                  <a:pt x="7685278" y="830749"/>
                  <a:pt x="7518143" y="844722"/>
                </a:cubicBezTo>
                <a:cubicBezTo>
                  <a:pt x="7351008" y="858695"/>
                  <a:pt x="7270150" y="835780"/>
                  <a:pt x="7047704" y="844722"/>
                </a:cubicBezTo>
                <a:cubicBezTo>
                  <a:pt x="6825258" y="853664"/>
                  <a:pt x="6638825" y="864072"/>
                  <a:pt x="6485792" y="844722"/>
                </a:cubicBezTo>
                <a:cubicBezTo>
                  <a:pt x="6332759" y="825372"/>
                  <a:pt x="6118868" y="842984"/>
                  <a:pt x="6015353" y="844722"/>
                </a:cubicBezTo>
                <a:cubicBezTo>
                  <a:pt x="5911838" y="846460"/>
                  <a:pt x="5656663" y="856180"/>
                  <a:pt x="5544915" y="844722"/>
                </a:cubicBezTo>
                <a:cubicBezTo>
                  <a:pt x="5433167" y="833264"/>
                  <a:pt x="5019878" y="824133"/>
                  <a:pt x="4800053" y="844722"/>
                </a:cubicBezTo>
                <a:cubicBezTo>
                  <a:pt x="4580228" y="865311"/>
                  <a:pt x="4342985" y="847480"/>
                  <a:pt x="3963718" y="844722"/>
                </a:cubicBezTo>
                <a:cubicBezTo>
                  <a:pt x="3584452" y="841964"/>
                  <a:pt x="3518572" y="865160"/>
                  <a:pt x="3218857" y="844722"/>
                </a:cubicBezTo>
                <a:cubicBezTo>
                  <a:pt x="2919142" y="824284"/>
                  <a:pt x="2691753" y="878502"/>
                  <a:pt x="2382522" y="844722"/>
                </a:cubicBezTo>
                <a:cubicBezTo>
                  <a:pt x="2073291" y="810942"/>
                  <a:pt x="1900749" y="829240"/>
                  <a:pt x="1729135" y="844722"/>
                </a:cubicBezTo>
                <a:cubicBezTo>
                  <a:pt x="1557521" y="860204"/>
                  <a:pt x="1303396" y="869813"/>
                  <a:pt x="1167222" y="844722"/>
                </a:cubicBezTo>
                <a:cubicBezTo>
                  <a:pt x="1031048" y="819631"/>
                  <a:pt x="626068" y="848280"/>
                  <a:pt x="422361" y="844722"/>
                </a:cubicBezTo>
                <a:cubicBezTo>
                  <a:pt x="196892" y="839936"/>
                  <a:pt x="31278" y="664078"/>
                  <a:pt x="0" y="422361"/>
                </a:cubicBezTo>
                <a:close/>
              </a:path>
              <a:path w="9992139" h="844722" stroke="0" extrusionOk="0">
                <a:moveTo>
                  <a:pt x="0" y="422361"/>
                </a:moveTo>
                <a:cubicBezTo>
                  <a:pt x="-37759" y="228727"/>
                  <a:pt x="199994" y="46098"/>
                  <a:pt x="422361" y="0"/>
                </a:cubicBezTo>
                <a:cubicBezTo>
                  <a:pt x="541012" y="-4114"/>
                  <a:pt x="723055" y="21046"/>
                  <a:pt x="892800" y="0"/>
                </a:cubicBezTo>
                <a:cubicBezTo>
                  <a:pt x="1062545" y="-21046"/>
                  <a:pt x="1316134" y="-4586"/>
                  <a:pt x="1454712" y="0"/>
                </a:cubicBezTo>
                <a:cubicBezTo>
                  <a:pt x="1593290" y="4586"/>
                  <a:pt x="1669342" y="1820"/>
                  <a:pt x="1833677" y="0"/>
                </a:cubicBezTo>
                <a:cubicBezTo>
                  <a:pt x="1998012" y="-1820"/>
                  <a:pt x="2372257" y="-8838"/>
                  <a:pt x="2578538" y="0"/>
                </a:cubicBezTo>
                <a:cubicBezTo>
                  <a:pt x="2784819" y="8838"/>
                  <a:pt x="2858338" y="13497"/>
                  <a:pt x="2957502" y="0"/>
                </a:cubicBezTo>
                <a:cubicBezTo>
                  <a:pt x="3056666" y="-13497"/>
                  <a:pt x="3351146" y="18192"/>
                  <a:pt x="3610889" y="0"/>
                </a:cubicBezTo>
                <a:cubicBezTo>
                  <a:pt x="3870632" y="-18192"/>
                  <a:pt x="3852470" y="4328"/>
                  <a:pt x="4081328" y="0"/>
                </a:cubicBezTo>
                <a:cubicBezTo>
                  <a:pt x="4310186" y="-4328"/>
                  <a:pt x="4407733" y="-15974"/>
                  <a:pt x="4551766" y="0"/>
                </a:cubicBezTo>
                <a:cubicBezTo>
                  <a:pt x="4695799" y="15974"/>
                  <a:pt x="4765070" y="3195"/>
                  <a:pt x="4930731" y="0"/>
                </a:cubicBezTo>
                <a:cubicBezTo>
                  <a:pt x="5096392" y="-3195"/>
                  <a:pt x="5169936" y="3753"/>
                  <a:pt x="5309695" y="0"/>
                </a:cubicBezTo>
                <a:cubicBezTo>
                  <a:pt x="5449454" y="-3753"/>
                  <a:pt x="5596405" y="16231"/>
                  <a:pt x="5780134" y="0"/>
                </a:cubicBezTo>
                <a:cubicBezTo>
                  <a:pt x="5963863" y="-16231"/>
                  <a:pt x="6063464" y="-12961"/>
                  <a:pt x="6342047" y="0"/>
                </a:cubicBezTo>
                <a:cubicBezTo>
                  <a:pt x="6620630" y="12961"/>
                  <a:pt x="6768531" y="-28006"/>
                  <a:pt x="7086908" y="0"/>
                </a:cubicBezTo>
                <a:cubicBezTo>
                  <a:pt x="7405285" y="28006"/>
                  <a:pt x="7426673" y="-31132"/>
                  <a:pt x="7740295" y="0"/>
                </a:cubicBezTo>
                <a:cubicBezTo>
                  <a:pt x="8053917" y="31132"/>
                  <a:pt x="8036726" y="18468"/>
                  <a:pt x="8302207" y="0"/>
                </a:cubicBezTo>
                <a:cubicBezTo>
                  <a:pt x="8567688" y="-18468"/>
                  <a:pt x="8734854" y="23450"/>
                  <a:pt x="8864120" y="0"/>
                </a:cubicBezTo>
                <a:cubicBezTo>
                  <a:pt x="8993386" y="-23450"/>
                  <a:pt x="9396477" y="24465"/>
                  <a:pt x="9569778" y="0"/>
                </a:cubicBezTo>
                <a:cubicBezTo>
                  <a:pt x="9754849" y="22965"/>
                  <a:pt x="9999295" y="141681"/>
                  <a:pt x="9992139" y="422361"/>
                </a:cubicBezTo>
                <a:lnTo>
                  <a:pt x="9992139" y="422361"/>
                </a:lnTo>
                <a:cubicBezTo>
                  <a:pt x="9983238" y="657870"/>
                  <a:pt x="9831921" y="855972"/>
                  <a:pt x="9569778" y="844722"/>
                </a:cubicBezTo>
                <a:cubicBezTo>
                  <a:pt x="9375087" y="809644"/>
                  <a:pt x="9134917" y="831789"/>
                  <a:pt x="8733443" y="844722"/>
                </a:cubicBezTo>
                <a:cubicBezTo>
                  <a:pt x="8331969" y="857655"/>
                  <a:pt x="8168191" y="859531"/>
                  <a:pt x="7897107" y="844722"/>
                </a:cubicBezTo>
                <a:cubicBezTo>
                  <a:pt x="7626023" y="829913"/>
                  <a:pt x="7475534" y="870834"/>
                  <a:pt x="7243721" y="844722"/>
                </a:cubicBezTo>
                <a:cubicBezTo>
                  <a:pt x="7011908" y="818610"/>
                  <a:pt x="6792179" y="885908"/>
                  <a:pt x="6407385" y="844722"/>
                </a:cubicBezTo>
                <a:cubicBezTo>
                  <a:pt x="6022591" y="803536"/>
                  <a:pt x="6085973" y="866385"/>
                  <a:pt x="5936947" y="844722"/>
                </a:cubicBezTo>
                <a:cubicBezTo>
                  <a:pt x="5787921" y="823059"/>
                  <a:pt x="5604166" y="833756"/>
                  <a:pt x="5375034" y="844722"/>
                </a:cubicBezTo>
                <a:cubicBezTo>
                  <a:pt x="5145902" y="855688"/>
                  <a:pt x="4788293" y="849015"/>
                  <a:pt x="4630173" y="844722"/>
                </a:cubicBezTo>
                <a:cubicBezTo>
                  <a:pt x="4472053" y="840429"/>
                  <a:pt x="4132247" y="860638"/>
                  <a:pt x="3885312" y="844722"/>
                </a:cubicBezTo>
                <a:cubicBezTo>
                  <a:pt x="3638377" y="828806"/>
                  <a:pt x="3385538" y="839855"/>
                  <a:pt x="3231925" y="844722"/>
                </a:cubicBezTo>
                <a:cubicBezTo>
                  <a:pt x="3078312" y="849589"/>
                  <a:pt x="3005818" y="851619"/>
                  <a:pt x="2852960" y="844722"/>
                </a:cubicBezTo>
                <a:cubicBezTo>
                  <a:pt x="2700102" y="837825"/>
                  <a:pt x="2510557" y="843169"/>
                  <a:pt x="2291048" y="844722"/>
                </a:cubicBezTo>
                <a:cubicBezTo>
                  <a:pt x="2071539" y="846275"/>
                  <a:pt x="1913767" y="867447"/>
                  <a:pt x="1546187" y="844722"/>
                </a:cubicBezTo>
                <a:cubicBezTo>
                  <a:pt x="1178607" y="821997"/>
                  <a:pt x="1152893" y="846781"/>
                  <a:pt x="984274" y="844722"/>
                </a:cubicBezTo>
                <a:cubicBezTo>
                  <a:pt x="815655" y="842663"/>
                  <a:pt x="542300" y="837436"/>
                  <a:pt x="422361" y="844722"/>
                </a:cubicBezTo>
                <a:cubicBezTo>
                  <a:pt x="176937" y="833834"/>
                  <a:pt x="-1610" y="664379"/>
                  <a:pt x="0" y="422361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ìm ví dụ về việc sử dụng năng lượng chất đốt đã làm tăng hiệu quả sản xuất và giúp con người giảm bớt sức lao động trong các lĩnh vực khác nhau.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10896600" y="3314700"/>
            <a:ext cx="5585784" cy="1547447"/>
            <a:chOff x="6308591" y="1081302"/>
            <a:chExt cx="3723856" cy="1031631"/>
          </a:xfrm>
        </p:grpSpPr>
        <p:sp>
          <p:nvSpPr>
            <p:cNvPr id="48" name="Rectangle: Rounded Corners 47"/>
            <p:cNvSpPr/>
            <p:nvPr/>
          </p:nvSpPr>
          <p:spPr>
            <a:xfrm>
              <a:off x="6824407" y="1268211"/>
              <a:ext cx="3208040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nghiệp</a:t>
              </a:r>
              <a:endPara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08591" y="1081302"/>
              <a:ext cx="1031631" cy="1031631"/>
            </a:xfrm>
            <a:prstGeom prst="rect">
              <a:avLst/>
            </a:prstGeom>
          </p:spPr>
        </p:pic>
      </p:grpSp>
      <p:grpSp>
        <p:nvGrpSpPr>
          <p:cNvPr id="51" name="Group 50"/>
          <p:cNvGrpSpPr/>
          <p:nvPr/>
        </p:nvGrpSpPr>
        <p:grpSpPr>
          <a:xfrm>
            <a:off x="8603196" y="5008734"/>
            <a:ext cx="5585784" cy="1553880"/>
            <a:chOff x="6308591" y="2204685"/>
            <a:chExt cx="3723856" cy="1035920"/>
          </a:xfrm>
        </p:grpSpPr>
        <p:sp>
          <p:nvSpPr>
            <p:cNvPr id="53" name="Rectangle: Rounded Corners 52"/>
            <p:cNvSpPr/>
            <p:nvPr/>
          </p:nvSpPr>
          <p:spPr>
            <a:xfrm>
              <a:off x="6824407" y="2395883"/>
              <a:ext cx="3208040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nghiệp</a:t>
              </a:r>
              <a:endPara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08591" y="2204685"/>
              <a:ext cx="1031631" cy="1031631"/>
            </a:xfrm>
            <a:prstGeom prst="rect">
              <a:avLst/>
            </a:prstGeom>
          </p:spPr>
        </p:pic>
      </p:grpSp>
      <p:grpSp>
        <p:nvGrpSpPr>
          <p:cNvPr id="57" name="Group 56"/>
          <p:cNvGrpSpPr/>
          <p:nvPr/>
        </p:nvGrpSpPr>
        <p:grpSpPr>
          <a:xfrm>
            <a:off x="8603196" y="8223762"/>
            <a:ext cx="5585784" cy="1547447"/>
            <a:chOff x="6308591" y="5708293"/>
            <a:chExt cx="3723856" cy="1031631"/>
          </a:xfrm>
        </p:grpSpPr>
        <p:sp>
          <p:nvSpPr>
            <p:cNvPr id="58" name="Rectangle: Rounded Corners 57"/>
            <p:cNvSpPr/>
            <p:nvPr/>
          </p:nvSpPr>
          <p:spPr>
            <a:xfrm>
              <a:off x="6824407" y="5848302"/>
              <a:ext cx="3208040" cy="8916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Sinh </a:t>
              </a:r>
              <a:r>
                <a:rPr lang="en-US" sz="6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endPara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08591" y="5708293"/>
              <a:ext cx="1031631" cy="1031631"/>
            </a:xfrm>
            <a:prstGeom prst="rect">
              <a:avLst/>
            </a:prstGeom>
          </p:spPr>
        </p:pic>
      </p:grpSp>
      <p:grpSp>
        <p:nvGrpSpPr>
          <p:cNvPr id="65" name="Group 64"/>
          <p:cNvGrpSpPr/>
          <p:nvPr/>
        </p:nvGrpSpPr>
        <p:grpSpPr>
          <a:xfrm>
            <a:off x="10818555" y="6702768"/>
            <a:ext cx="6707445" cy="1547447"/>
            <a:chOff x="6256561" y="3853734"/>
            <a:chExt cx="4471630" cy="1031631"/>
          </a:xfrm>
        </p:grpSpPr>
        <p:sp>
          <p:nvSpPr>
            <p:cNvPr id="66" name="Rectangle: Rounded Corners 65"/>
            <p:cNvSpPr/>
            <p:nvPr/>
          </p:nvSpPr>
          <p:spPr>
            <a:xfrm>
              <a:off x="6824407" y="4007760"/>
              <a:ext cx="3903784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Giao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thông</a:t>
              </a:r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vận</a:t>
              </a:r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tải</a:t>
              </a:r>
              <a:endPara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56561" y="3853734"/>
              <a:ext cx="1031631" cy="103163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21" y="0"/>
            <a:ext cx="18323720" cy="10287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423" y="4904675"/>
            <a:ext cx="3640815" cy="538232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495800" y="1485900"/>
            <a:ext cx="13411200" cy="2553891"/>
          </a:xfrm>
          <a:prstGeom prst="roundRect">
            <a:avLst/>
          </a:prstGeom>
          <a:solidFill>
            <a:srgbClr val="FFFFAB"/>
          </a:solidFill>
          <a:ln w="38100"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 dụng dầu đi-ê-den để chạy máy cày, mấy cấy, máy bơm nước,.. giúp con người đỡ vất vả mà tăng năng suất lao động.</a:t>
            </a:r>
            <a:endParaRPr lang="en-US" sz="4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194" name="Picture 2" descr="Xem Cận Cảnh Máy Cày Kubota L3608 Chạy Lùi Xới Đất Ruộng Khoai Ở Sóc Trăng,  AGRIMOTOR, LADY 1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381500"/>
            <a:ext cx="8991600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36738" y="254250"/>
            <a:ext cx="16958070" cy="2476375"/>
            <a:chOff x="0" y="114300"/>
            <a:chExt cx="16958070" cy="2476376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022870" y="151672"/>
              <a:ext cx="14935200" cy="193989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2484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114300"/>
              <a:ext cx="2599617" cy="2476376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498048" y="299084"/>
              <a:ext cx="13984845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defTabSz="914400"/>
              <a:r>
                <a:rPr lang="vi-VN" sz="5400" b="1" dirty="0">
                  <a:ln w="0"/>
                  <a:solidFill>
                    <a:prstClr val="black"/>
                  </a:solidFill>
                  <a:latin typeface="Arial" panose="020B0604020202020204" pitchFamily="34" charset="0"/>
                </a:rPr>
                <a:t>Mạch điện thắp sáng đơn giản có những bộ phận nào?</a:t>
              </a:r>
              <a:endParaRPr lang="en-US" sz="5400" b="1" dirty="0">
                <a:ln w="0"/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3" name="Freeform 7">
            <a:hlinkClick r:id="rId2" action="ppaction://hlinksldjump"/>
          </p:cNvPr>
          <p:cNvSpPr/>
          <p:nvPr/>
        </p:nvSpPr>
        <p:spPr>
          <a:xfrm flipH="1">
            <a:off x="16532657" y="9293034"/>
            <a:ext cx="1173947" cy="833367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43200" y="3619500"/>
            <a:ext cx="13868400" cy="2199206"/>
            <a:chOff x="197174" y="1955400"/>
            <a:chExt cx="4039160" cy="2199206"/>
          </a:xfrm>
        </p:grpSpPr>
        <p:sp>
          <p:nvSpPr>
            <p:cNvPr id="11" name="Rounded Rectangle 15"/>
            <p:cNvSpPr/>
            <p:nvPr/>
          </p:nvSpPr>
          <p:spPr>
            <a:xfrm>
              <a:off x="197174" y="1955400"/>
              <a:ext cx="4039160" cy="2199206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1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30333" y="2207431"/>
              <a:ext cx="3795035" cy="17835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Mạch điện thắp sáng đơn giản gồm: nguồn điện, bóng đèn, dây điện và công tắc.</a:t>
              </a:r>
              <a:endPara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69079" y="1764499"/>
            <a:ext cx="14549843" cy="6428385"/>
          </a:xfrm>
          <a:custGeom>
            <a:avLst/>
            <a:gdLst/>
            <a:ahLst/>
            <a:cxnLst/>
            <a:rect l="l" t="t" r="r" b="b"/>
            <a:pathLst>
              <a:path w="14549843" h="6428385">
                <a:moveTo>
                  <a:pt x="0" y="0"/>
                </a:moveTo>
                <a:lnTo>
                  <a:pt x="14549842" y="0"/>
                </a:lnTo>
                <a:lnTo>
                  <a:pt x="14549842" y="6428385"/>
                </a:lnTo>
                <a:lnTo>
                  <a:pt x="0" y="6428385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726921">
            <a:off x="1924150" y="1469214"/>
            <a:ext cx="619873" cy="590570"/>
          </a:xfrm>
          <a:custGeom>
            <a:avLst/>
            <a:gdLst/>
            <a:ahLst/>
            <a:cxnLst/>
            <a:rect l="l" t="t" r="r" b="b"/>
            <a:pathLst>
              <a:path w="619873" h="590570">
                <a:moveTo>
                  <a:pt x="0" y="0"/>
                </a:moveTo>
                <a:lnTo>
                  <a:pt x="619873" y="0"/>
                </a:lnTo>
                <a:lnTo>
                  <a:pt x="619873" y="590570"/>
                </a:lnTo>
                <a:lnTo>
                  <a:pt x="0" y="5905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9362" y="2005029"/>
            <a:ext cx="668266" cy="727365"/>
          </a:xfrm>
          <a:custGeom>
            <a:avLst/>
            <a:gdLst/>
            <a:ahLst/>
            <a:cxnLst/>
            <a:rect l="l" t="t" r="r" b="b"/>
            <a:pathLst>
              <a:path w="668266" h="727365">
                <a:moveTo>
                  <a:pt x="0" y="0"/>
                </a:moveTo>
                <a:lnTo>
                  <a:pt x="668267" y="0"/>
                </a:lnTo>
                <a:lnTo>
                  <a:pt x="668267" y="727365"/>
                </a:lnTo>
                <a:lnTo>
                  <a:pt x="0" y="7273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413570" y="2368711"/>
            <a:ext cx="9219774" cy="8566009"/>
          </a:xfrm>
          <a:custGeom>
            <a:avLst/>
            <a:gdLst/>
            <a:ahLst/>
            <a:cxnLst/>
            <a:rect l="l" t="t" r="r" b="b"/>
            <a:pathLst>
              <a:path w="9219774" h="8566009">
                <a:moveTo>
                  <a:pt x="0" y="0"/>
                </a:moveTo>
                <a:lnTo>
                  <a:pt x="9219774" y="0"/>
                </a:lnTo>
                <a:lnTo>
                  <a:pt x="9219774" y="8566009"/>
                </a:lnTo>
                <a:lnTo>
                  <a:pt x="0" y="85660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600" y="3009900"/>
            <a:ext cx="8382727" cy="3487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410000" y="168610"/>
            <a:ext cx="17184809" cy="2993690"/>
            <a:chOff x="410000" y="168608"/>
            <a:chExt cx="17184808" cy="2993690"/>
          </a:xfrm>
        </p:grpSpPr>
        <p:grpSp>
          <p:nvGrpSpPr>
            <p:cNvPr id="14" name="Group 13"/>
            <p:cNvGrpSpPr/>
            <p:nvPr/>
          </p:nvGrpSpPr>
          <p:grpSpPr>
            <a:xfrm>
              <a:off x="2659608" y="291621"/>
              <a:ext cx="14935200" cy="2870677"/>
              <a:chOff x="2022870" y="151672"/>
              <a:chExt cx="14935200" cy="1291796"/>
            </a:xfrm>
          </p:grpSpPr>
          <p:sp>
            <p:nvSpPr>
              <p:cNvPr id="2" name="Rectangle: Rounded Corners 1"/>
              <p:cNvSpPr/>
              <p:nvPr/>
            </p:nvSpPr>
            <p:spPr>
              <a:xfrm>
                <a:off x="2022870" y="151672"/>
                <a:ext cx="14935200" cy="1291796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2484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2498048" y="299083"/>
                <a:ext cx="13984845" cy="95564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 defTabSz="914400"/>
                <a:r>
                  <a:rPr lang="vi-VN" sz="6600" b="1" dirty="0">
                    <a:ln w="0"/>
                    <a:solidFill>
                      <a:prstClr val="black"/>
                    </a:solidFill>
                    <a:latin typeface="Arial" panose="020B0604020202020204" pitchFamily="34" charset="0"/>
                  </a:rPr>
                  <a:t>Trong mạch điện thắp sáng, bộ phận nào là nguồn điện?</a:t>
                </a:r>
                <a:endParaRPr lang="en-US" sz="6600" b="1" dirty="0">
                  <a:ln w="0"/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3" name="Freeform 5"/>
            <p:cNvSpPr/>
            <p:nvPr/>
          </p:nvSpPr>
          <p:spPr>
            <a:xfrm>
              <a:off x="410000" y="168608"/>
              <a:ext cx="2464351" cy="2743825"/>
            </a:xfrm>
            <a:custGeom>
              <a:avLst/>
              <a:gdLst/>
              <a:ahLst/>
              <a:cxnLst/>
              <a:rect l="l" t="t" r="r" b="b"/>
              <a:pathLst>
                <a:path w="3199257" h="4114800">
                  <a:moveTo>
                    <a:pt x="0" y="0"/>
                  </a:moveTo>
                  <a:lnTo>
                    <a:pt x="3199257" y="0"/>
                  </a:lnTo>
                  <a:lnTo>
                    <a:pt x="3199257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  <p:txBody>
            <a:bodyPr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77284" y="876850"/>
              <a:ext cx="172996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400"/>
              <a:r>
                <a:rPr lang="en-US" sz="4400">
                  <a:ln w="0"/>
                  <a:solidFill>
                    <a:prstClr val="black"/>
                  </a:solidFill>
                  <a:latin typeface="#9Slide07 IcielPony" panose="02000000000000000000" pitchFamily="2" charset="0"/>
                </a:rPr>
                <a:t>Câu 2</a:t>
              </a:r>
              <a:endParaRPr lang="en-US" sz="4400">
                <a:ln w="0"/>
                <a:solidFill>
                  <a:prstClr val="black"/>
                </a:solidFill>
                <a:latin typeface="#9Slide07 IcielPony" panose="02000000000000000000" pitchFamily="2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819400" y="4152900"/>
            <a:ext cx="13868400" cy="2199206"/>
            <a:chOff x="197174" y="1955400"/>
            <a:chExt cx="4039160" cy="2199206"/>
          </a:xfrm>
        </p:grpSpPr>
        <p:sp>
          <p:nvSpPr>
            <p:cNvPr id="10" name="Rounded Rectangle 15"/>
            <p:cNvSpPr/>
            <p:nvPr/>
          </p:nvSpPr>
          <p:spPr>
            <a:xfrm>
              <a:off x="197174" y="1955400"/>
              <a:ext cx="4039160" cy="2199206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1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30333" y="2207431"/>
              <a:ext cx="3795035" cy="17835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mạch điện thắp sáng, bộ phận công tắc là nguồn điện</a:t>
              </a:r>
              <a:endPara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Freeform 7">
            <a:hlinkClick r:id="rId2" action="ppaction://hlinksldjump"/>
          </p:cNvPr>
          <p:cNvSpPr/>
          <p:nvPr/>
        </p:nvSpPr>
        <p:spPr>
          <a:xfrm flipH="1">
            <a:off x="16532657" y="9293034"/>
            <a:ext cx="1173947" cy="833367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93192" y="291622"/>
            <a:ext cx="16901617" cy="1939902"/>
            <a:chOff x="693192" y="291621"/>
            <a:chExt cx="16901616" cy="1939902"/>
          </a:xfrm>
        </p:grpSpPr>
        <p:grpSp>
          <p:nvGrpSpPr>
            <p:cNvPr id="14" name="Group 13"/>
            <p:cNvGrpSpPr/>
            <p:nvPr/>
          </p:nvGrpSpPr>
          <p:grpSpPr>
            <a:xfrm>
              <a:off x="2659608" y="291621"/>
              <a:ext cx="14935200" cy="1939898"/>
              <a:chOff x="2022870" y="151672"/>
              <a:chExt cx="14935200" cy="1939898"/>
            </a:xfrm>
          </p:grpSpPr>
          <p:sp>
            <p:nvSpPr>
              <p:cNvPr id="2" name="Rectangle: Rounded Corners 1"/>
              <p:cNvSpPr/>
              <p:nvPr/>
            </p:nvSpPr>
            <p:spPr>
              <a:xfrm>
                <a:off x="2022870" y="151672"/>
                <a:ext cx="14935200" cy="1939898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2484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2563662" y="507750"/>
                <a:ext cx="13984845" cy="110799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 defTabSz="914400"/>
                <a:r>
                  <a:rPr lang="vi-VN" sz="6600" b="1" dirty="0">
                    <a:ln w="0"/>
                    <a:solidFill>
                      <a:prstClr val="black"/>
                    </a:solidFill>
                    <a:latin typeface="Arial" panose="020B0604020202020204" pitchFamily="34" charset="0"/>
                  </a:rPr>
                  <a:t>Vật dẫn điện có đặc điểm gì?</a:t>
                </a:r>
                <a:endParaRPr lang="en-US" sz="6600" b="1" dirty="0">
                  <a:ln w="0"/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9" name="Freeform 4"/>
            <p:cNvSpPr/>
            <p:nvPr/>
          </p:nvSpPr>
          <p:spPr>
            <a:xfrm rot="5400000" flipV="1">
              <a:off x="1042922" y="-58109"/>
              <a:ext cx="1939902" cy="2639362"/>
            </a:xfrm>
            <a:custGeom>
              <a:avLst/>
              <a:gdLst/>
              <a:ahLst/>
              <a:cxnLst/>
              <a:rect l="l" t="t" r="r" b="b"/>
              <a:pathLst>
                <a:path w="3199257" h="4114800">
                  <a:moveTo>
                    <a:pt x="0" y="4114800"/>
                  </a:moveTo>
                  <a:lnTo>
                    <a:pt x="3199257" y="4114800"/>
                  </a:lnTo>
                  <a:lnTo>
                    <a:pt x="3199257" y="0"/>
                  </a:lnTo>
                  <a:lnTo>
                    <a:pt x="0" y="0"/>
                  </a:lnTo>
                  <a:lnTo>
                    <a:pt x="0" y="411480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  <p:txBody>
            <a:bodyPr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882092" y="876849"/>
              <a:ext cx="172034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400"/>
              <a:r>
                <a:rPr lang="en-US" sz="4400">
                  <a:ln w="0"/>
                  <a:solidFill>
                    <a:prstClr val="black"/>
                  </a:solidFill>
                  <a:latin typeface="#9Slide07 IcielPony" panose="02000000000000000000" pitchFamily="2" charset="0"/>
                </a:rPr>
                <a:t>Câu 3</a:t>
              </a:r>
              <a:endParaRPr lang="en-US" sz="4400">
                <a:ln w="0"/>
                <a:solidFill>
                  <a:prstClr val="black"/>
                </a:solidFill>
                <a:latin typeface="#9Slide07 IcielPony" panose="02000000000000000000" pitchFamily="2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828800" y="3924300"/>
            <a:ext cx="14935199" cy="2669744"/>
            <a:chOff x="197174" y="1955400"/>
            <a:chExt cx="4061353" cy="2669744"/>
          </a:xfrm>
        </p:grpSpPr>
        <p:sp>
          <p:nvSpPr>
            <p:cNvPr id="21" name="Rounded Rectangle 15"/>
            <p:cNvSpPr/>
            <p:nvPr/>
          </p:nvSpPr>
          <p:spPr>
            <a:xfrm>
              <a:off x="197174" y="1955400"/>
              <a:ext cx="4039160" cy="2199206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1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30333" y="2207431"/>
              <a:ext cx="3928194" cy="24177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6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 dẫn điện cho dòng điện chạy qua.</a:t>
              </a:r>
              <a:endParaRPr lang="en-US" sz="6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Freeform 7">
            <a:hlinkClick r:id="rId2" action="ppaction://hlinksldjump"/>
          </p:cNvPr>
          <p:cNvSpPr/>
          <p:nvPr/>
        </p:nvSpPr>
        <p:spPr>
          <a:xfrm flipH="1">
            <a:off x="16532657" y="9293034"/>
            <a:ext cx="1173947" cy="833367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14217" y="240776"/>
            <a:ext cx="17380592" cy="2037512"/>
            <a:chOff x="214216" y="240775"/>
            <a:chExt cx="17380592" cy="2037511"/>
          </a:xfrm>
        </p:grpSpPr>
        <p:grpSp>
          <p:nvGrpSpPr>
            <p:cNvPr id="14" name="Group 13"/>
            <p:cNvGrpSpPr/>
            <p:nvPr/>
          </p:nvGrpSpPr>
          <p:grpSpPr>
            <a:xfrm>
              <a:off x="2659608" y="291621"/>
              <a:ext cx="14935200" cy="1939898"/>
              <a:chOff x="2022870" y="151672"/>
              <a:chExt cx="14935200" cy="1939898"/>
            </a:xfrm>
          </p:grpSpPr>
          <p:sp>
            <p:nvSpPr>
              <p:cNvPr id="2" name="Rectangle: Rounded Corners 1"/>
              <p:cNvSpPr/>
              <p:nvPr/>
            </p:nvSpPr>
            <p:spPr>
              <a:xfrm>
                <a:off x="2022870" y="151672"/>
                <a:ext cx="14935200" cy="1939898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2484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2487461" y="660150"/>
                <a:ext cx="13984845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 defTabSz="914400"/>
                <a:r>
                  <a:rPr lang="vi-VN" sz="5400" b="1" dirty="0">
                    <a:ln w="0"/>
                    <a:solidFill>
                      <a:prstClr val="black"/>
                    </a:solidFill>
                    <a:latin typeface="Arial" panose="020B0604020202020204" pitchFamily="34" charset="0"/>
                  </a:rPr>
                  <a:t>Nêu ví dụ về một số vật chất cách điện?</a:t>
                </a:r>
                <a:endParaRPr lang="en-US" sz="5400" b="1" dirty="0">
                  <a:ln w="0"/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9" name="Freeform 2"/>
            <p:cNvSpPr/>
            <p:nvPr/>
          </p:nvSpPr>
          <p:spPr>
            <a:xfrm>
              <a:off x="214216" y="240775"/>
              <a:ext cx="2409902" cy="2037511"/>
            </a:xfrm>
            <a:custGeom>
              <a:avLst/>
              <a:gdLst/>
              <a:ahLst/>
              <a:cxnLst/>
              <a:rect l="l" t="t" r="r" b="b"/>
              <a:pathLst>
                <a:path w="3199257" h="3199257">
                  <a:moveTo>
                    <a:pt x="0" y="0"/>
                  </a:moveTo>
                  <a:lnTo>
                    <a:pt x="3199257" y="0"/>
                  </a:lnTo>
                  <a:lnTo>
                    <a:pt x="3199257" y="3199257"/>
                  </a:lnTo>
                  <a:lnTo>
                    <a:pt x="0" y="3199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  <p:txBody>
            <a:bodyPr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750748" y="874808"/>
              <a:ext cx="178285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400"/>
              <a:r>
                <a:rPr lang="en-US" sz="4400">
                  <a:ln w="0"/>
                  <a:solidFill>
                    <a:prstClr val="black"/>
                  </a:solidFill>
                  <a:latin typeface="#9Slide07 IcielPony" panose="02000000000000000000" pitchFamily="2" charset="0"/>
                </a:rPr>
                <a:t>Câu 4</a:t>
              </a:r>
              <a:endParaRPr lang="en-US" sz="4400">
                <a:ln w="0"/>
                <a:solidFill>
                  <a:prstClr val="black"/>
                </a:solidFill>
                <a:latin typeface="#9Slide07 IcielPony" panose="02000000000000000000" pitchFamily="2" charset="0"/>
              </a:endParaRPr>
            </a:p>
          </p:txBody>
        </p:sp>
      </p:grpSp>
      <p:sp>
        <p:nvSpPr>
          <p:cNvPr id="10" name="Freeform 7">
            <a:hlinkClick r:id="rId2" action="ppaction://hlinksldjump"/>
          </p:cNvPr>
          <p:cNvSpPr/>
          <p:nvPr/>
        </p:nvSpPr>
        <p:spPr>
          <a:xfrm flipH="1">
            <a:off x="16532657" y="9293034"/>
            <a:ext cx="1173947" cy="833367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828800" y="3924300"/>
            <a:ext cx="14935199" cy="2199206"/>
            <a:chOff x="197174" y="1955400"/>
            <a:chExt cx="4061353" cy="2199206"/>
          </a:xfrm>
        </p:grpSpPr>
        <p:sp>
          <p:nvSpPr>
            <p:cNvPr id="21" name="Rounded Rectangle 15"/>
            <p:cNvSpPr/>
            <p:nvPr/>
          </p:nvSpPr>
          <p:spPr>
            <a:xfrm>
              <a:off x="197174" y="1955400"/>
              <a:ext cx="4039160" cy="2199206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1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97174" y="2412600"/>
              <a:ext cx="4061353" cy="11989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6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Ví dụ: Sứ, nhựa, gỗ, cao su, thuỷ tinh,...</a:t>
              </a:r>
              <a:endParaRPr lang="en-US" sz="6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69079" y="1764499"/>
            <a:ext cx="14549843" cy="6428385"/>
          </a:xfrm>
          <a:custGeom>
            <a:avLst/>
            <a:gdLst/>
            <a:ahLst/>
            <a:cxnLst/>
            <a:rect l="l" t="t" r="r" b="b"/>
            <a:pathLst>
              <a:path w="14549843" h="6428385">
                <a:moveTo>
                  <a:pt x="0" y="0"/>
                </a:moveTo>
                <a:lnTo>
                  <a:pt x="14549842" y="0"/>
                </a:lnTo>
                <a:lnTo>
                  <a:pt x="14549842" y="6428385"/>
                </a:lnTo>
                <a:lnTo>
                  <a:pt x="0" y="642838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726921">
            <a:off x="1924150" y="1469214"/>
            <a:ext cx="619873" cy="590570"/>
          </a:xfrm>
          <a:custGeom>
            <a:avLst/>
            <a:gdLst/>
            <a:ahLst/>
            <a:cxnLst/>
            <a:rect l="l" t="t" r="r" b="b"/>
            <a:pathLst>
              <a:path w="619873" h="590570">
                <a:moveTo>
                  <a:pt x="0" y="0"/>
                </a:moveTo>
                <a:lnTo>
                  <a:pt x="619873" y="0"/>
                </a:lnTo>
                <a:lnTo>
                  <a:pt x="619873" y="590570"/>
                </a:lnTo>
                <a:lnTo>
                  <a:pt x="0" y="5905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726921">
            <a:off x="16229688" y="1564863"/>
            <a:ext cx="963809" cy="918247"/>
          </a:xfrm>
          <a:custGeom>
            <a:avLst/>
            <a:gdLst/>
            <a:ahLst/>
            <a:cxnLst/>
            <a:rect l="l" t="t" r="r" b="b"/>
            <a:pathLst>
              <a:path w="963809" h="918247">
                <a:moveTo>
                  <a:pt x="0" y="0"/>
                </a:moveTo>
                <a:lnTo>
                  <a:pt x="963809" y="0"/>
                </a:lnTo>
                <a:lnTo>
                  <a:pt x="963809" y="918247"/>
                </a:lnTo>
                <a:lnTo>
                  <a:pt x="0" y="9182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92200">
            <a:off x="11043390" y="8010356"/>
            <a:ext cx="611311" cy="582413"/>
          </a:xfrm>
          <a:custGeom>
            <a:avLst/>
            <a:gdLst/>
            <a:ahLst/>
            <a:cxnLst/>
            <a:rect l="l" t="t" r="r" b="b"/>
            <a:pathLst>
              <a:path w="611311" h="582413">
                <a:moveTo>
                  <a:pt x="0" y="0"/>
                </a:moveTo>
                <a:lnTo>
                  <a:pt x="611311" y="0"/>
                </a:lnTo>
                <a:lnTo>
                  <a:pt x="611311" y="582412"/>
                </a:lnTo>
                <a:lnTo>
                  <a:pt x="0" y="5824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785810">
            <a:off x="15672373" y="698315"/>
            <a:ext cx="600475" cy="660771"/>
          </a:xfrm>
          <a:custGeom>
            <a:avLst/>
            <a:gdLst/>
            <a:ahLst/>
            <a:cxnLst/>
            <a:rect l="l" t="t" r="r" b="b"/>
            <a:pathLst>
              <a:path w="600475" h="660771">
                <a:moveTo>
                  <a:pt x="0" y="0"/>
                </a:moveTo>
                <a:lnTo>
                  <a:pt x="600475" y="0"/>
                </a:lnTo>
                <a:lnTo>
                  <a:pt x="600475" y="660770"/>
                </a:lnTo>
                <a:lnTo>
                  <a:pt x="0" y="6607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719196" y="8661455"/>
            <a:ext cx="272955" cy="297094"/>
          </a:xfrm>
          <a:custGeom>
            <a:avLst/>
            <a:gdLst/>
            <a:ahLst/>
            <a:cxnLst/>
            <a:rect l="l" t="t" r="r" b="b"/>
            <a:pathLst>
              <a:path w="272955" h="297094">
                <a:moveTo>
                  <a:pt x="0" y="0"/>
                </a:moveTo>
                <a:lnTo>
                  <a:pt x="272955" y="0"/>
                </a:lnTo>
                <a:lnTo>
                  <a:pt x="272955" y="297094"/>
                </a:lnTo>
                <a:lnTo>
                  <a:pt x="0" y="2970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9362" y="2005029"/>
            <a:ext cx="668266" cy="727365"/>
          </a:xfrm>
          <a:custGeom>
            <a:avLst/>
            <a:gdLst/>
            <a:ahLst/>
            <a:cxnLst/>
            <a:rect l="l" t="t" r="r" b="b"/>
            <a:pathLst>
              <a:path w="668266" h="727365">
                <a:moveTo>
                  <a:pt x="0" y="0"/>
                </a:moveTo>
                <a:lnTo>
                  <a:pt x="668267" y="0"/>
                </a:lnTo>
                <a:lnTo>
                  <a:pt x="668267" y="727365"/>
                </a:lnTo>
                <a:lnTo>
                  <a:pt x="0" y="7273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15240" y="4381500"/>
            <a:ext cx="6360894" cy="7273371"/>
          </a:xfrm>
          <a:custGeom>
            <a:avLst/>
            <a:gdLst/>
            <a:ahLst/>
            <a:cxnLst/>
            <a:rect l="l" t="t" r="r" b="b"/>
            <a:pathLst>
              <a:path w="6360894" h="7273371">
                <a:moveTo>
                  <a:pt x="0" y="0"/>
                </a:moveTo>
                <a:lnTo>
                  <a:pt x="6360893" y="0"/>
                </a:lnTo>
                <a:lnTo>
                  <a:pt x="6360893" y="7273371"/>
                </a:lnTo>
                <a:lnTo>
                  <a:pt x="0" y="72733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3"/>
          <p:cNvSpPr/>
          <p:nvPr/>
        </p:nvSpPr>
        <p:spPr>
          <a:xfrm>
            <a:off x="11887200" y="6057900"/>
            <a:ext cx="6084732" cy="4114800"/>
          </a:xfrm>
          <a:custGeom>
            <a:avLst/>
            <a:gdLst/>
            <a:ahLst/>
            <a:cxnLst/>
            <a:rect l="l" t="t" r="r" b="b"/>
            <a:pathLst>
              <a:path w="6084732" h="4114800">
                <a:moveTo>
                  <a:pt x="0" y="0"/>
                </a:moveTo>
                <a:lnTo>
                  <a:pt x="6084732" y="0"/>
                </a:lnTo>
                <a:lnTo>
                  <a:pt x="6084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381855">
            <a:off x="5867400" y="342900"/>
            <a:ext cx="5279594" cy="14875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52800" y="1104900"/>
            <a:ext cx="11754107" cy="77182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62200" y="1257300"/>
            <a:ext cx="4359018" cy="1176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114005">
            <a:off x="2636224" y="835652"/>
            <a:ext cx="626729" cy="689660"/>
          </a:xfrm>
          <a:custGeom>
            <a:avLst/>
            <a:gdLst/>
            <a:ahLst/>
            <a:cxnLst/>
            <a:rect l="l" t="t" r="r" b="b"/>
            <a:pathLst>
              <a:path w="626729" h="689660">
                <a:moveTo>
                  <a:pt x="0" y="0"/>
                </a:moveTo>
                <a:lnTo>
                  <a:pt x="626728" y="0"/>
                </a:lnTo>
                <a:lnTo>
                  <a:pt x="626728" y="689660"/>
                </a:lnTo>
                <a:lnTo>
                  <a:pt x="0" y="68966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 rot="2785810">
            <a:off x="1957877" y="1493585"/>
            <a:ext cx="470423" cy="517660"/>
          </a:xfrm>
          <a:custGeom>
            <a:avLst/>
            <a:gdLst/>
            <a:ahLst/>
            <a:cxnLst/>
            <a:rect l="l" t="t" r="r" b="b"/>
            <a:pathLst>
              <a:path w="470423" h="517660">
                <a:moveTo>
                  <a:pt x="0" y="0"/>
                </a:moveTo>
                <a:lnTo>
                  <a:pt x="470423" y="0"/>
                </a:lnTo>
                <a:lnTo>
                  <a:pt x="470423" y="517659"/>
                </a:lnTo>
                <a:lnTo>
                  <a:pt x="0" y="517659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335247" y="1925879"/>
            <a:ext cx="8261265" cy="9329971"/>
          </a:xfrm>
          <a:custGeom>
            <a:avLst/>
            <a:gdLst/>
            <a:ahLst/>
            <a:cxnLst/>
            <a:rect l="l" t="t" r="r" b="b"/>
            <a:pathLst>
              <a:path w="8261265" h="9329971">
                <a:moveTo>
                  <a:pt x="0" y="0"/>
                </a:moveTo>
                <a:lnTo>
                  <a:pt x="8261265" y="0"/>
                </a:lnTo>
                <a:lnTo>
                  <a:pt x="8261265" y="9329972"/>
                </a:lnTo>
                <a:lnTo>
                  <a:pt x="0" y="93299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934200" y="1866900"/>
            <a:ext cx="9411714" cy="2800263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162800" y="4991100"/>
            <a:ext cx="9411714" cy="2363604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343299" y="2340816"/>
            <a:ext cx="8593516" cy="203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vi-VN" sz="4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Nêu được một số nguồn năng lượng chất đốt và vai trò của chúng trong đời sống và sản xuất.</a:t>
            </a:r>
            <a:endParaRPr lang="en-US" sz="44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528918" y="5297303"/>
            <a:ext cx="8593516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vi-VN" sz="4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Trình bày được biện pháp phòng chống cháy, nổ, ô nhiễm khi sử dụng năng lượng chất đốt</a:t>
            </a:r>
            <a:endParaRPr lang="en-US" sz="40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6200" y="7620"/>
            <a:ext cx="13040474" cy="2011854"/>
          </a:xfrm>
          <a:prstGeom prst="rect">
            <a:avLst/>
          </a:prstGeom>
        </p:spPr>
      </p:pic>
      <p:sp>
        <p:nvSpPr>
          <p:cNvPr id="11" name="Freeform 7"/>
          <p:cNvSpPr/>
          <p:nvPr/>
        </p:nvSpPr>
        <p:spPr>
          <a:xfrm>
            <a:off x="7162800" y="7581900"/>
            <a:ext cx="9411714" cy="17526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9"/>
          <p:cNvSpPr txBox="1"/>
          <p:nvPr/>
        </p:nvSpPr>
        <p:spPr>
          <a:xfrm>
            <a:off x="7528918" y="7888103"/>
            <a:ext cx="859351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vi-VN" sz="4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Nêu và thực hiện được việc làm thiết thực để tiết kiệm năng lượng chất đốt.</a:t>
            </a:r>
            <a:endParaRPr lang="en-US" sz="40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5064" y="348555"/>
            <a:ext cx="10509576" cy="10452251"/>
          </a:xfrm>
          <a:custGeom>
            <a:avLst/>
            <a:gdLst/>
            <a:ahLst/>
            <a:cxnLst/>
            <a:rect l="l" t="t" r="r" b="b"/>
            <a:pathLst>
              <a:path w="10509576" h="10452251">
                <a:moveTo>
                  <a:pt x="0" y="0"/>
                </a:moveTo>
                <a:lnTo>
                  <a:pt x="10509576" y="0"/>
                </a:lnTo>
                <a:lnTo>
                  <a:pt x="10509576" y="10452251"/>
                </a:lnTo>
                <a:lnTo>
                  <a:pt x="0" y="1045225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726921">
            <a:off x="11055714" y="1608370"/>
            <a:ext cx="665979" cy="634496"/>
          </a:xfrm>
          <a:custGeom>
            <a:avLst/>
            <a:gdLst/>
            <a:ahLst/>
            <a:cxnLst/>
            <a:rect l="l" t="t" r="r" b="b"/>
            <a:pathLst>
              <a:path w="665979" h="634496">
                <a:moveTo>
                  <a:pt x="0" y="0"/>
                </a:moveTo>
                <a:lnTo>
                  <a:pt x="665979" y="0"/>
                </a:lnTo>
                <a:lnTo>
                  <a:pt x="665979" y="634496"/>
                </a:lnTo>
                <a:lnTo>
                  <a:pt x="0" y="6344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726921">
            <a:off x="10428087" y="1071415"/>
            <a:ext cx="452824" cy="431418"/>
          </a:xfrm>
          <a:custGeom>
            <a:avLst/>
            <a:gdLst/>
            <a:ahLst/>
            <a:cxnLst/>
            <a:rect l="l" t="t" r="r" b="b"/>
            <a:pathLst>
              <a:path w="452824" h="431418">
                <a:moveTo>
                  <a:pt x="0" y="0"/>
                </a:moveTo>
                <a:lnTo>
                  <a:pt x="452824" y="0"/>
                </a:lnTo>
                <a:lnTo>
                  <a:pt x="452824" y="431418"/>
                </a:lnTo>
                <a:lnTo>
                  <a:pt x="0" y="4314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neon colored word on a black background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476500"/>
            <a:ext cx="10473836" cy="35603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2535</Words>
  <Application>WPS Presentation</Application>
  <PresentationFormat>Custom</PresentationFormat>
  <Paragraphs>129</Paragraphs>
  <Slides>30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30</vt:i4>
      </vt:variant>
    </vt:vector>
  </HeadingPairs>
  <TitlesOfParts>
    <vt:vector size="56" baseType="lpstr">
      <vt:lpstr>Arial</vt:lpstr>
      <vt:lpstr>SimSun</vt:lpstr>
      <vt:lpstr>Wingdings</vt:lpstr>
      <vt:lpstr>iCiel Gotham Medium</vt:lpstr>
      <vt:lpstr>UTM Scriptina KT</vt:lpstr>
      <vt:lpstr>#9Slide05 MetroScript</vt:lpstr>
      <vt:lpstr>Mongolian Baiti</vt:lpstr>
      <vt:lpstr>Calibri</vt:lpstr>
      <vt:lpstr>Cambria</vt:lpstr>
      <vt:lpstr>#9Slide07 IcielPony</vt:lpstr>
      <vt:lpstr>Wide Latin</vt:lpstr>
      <vt:lpstr>Glacial Indifference</vt:lpstr>
      <vt:lpstr>Microsoft YaHei</vt:lpstr>
      <vt:lpstr>Arial Unicode MS</vt:lpstr>
      <vt:lpstr>inpin heiti</vt:lpstr>
      <vt:lpstr>Mali</vt:lpstr>
      <vt:lpstr>Microsoft Sans Serif</vt:lpstr>
      <vt:lpstr>等线</vt:lpstr>
      <vt:lpstr>等线</vt:lpstr>
      <vt:lpstr>Calibri</vt:lpstr>
      <vt:lpstr>UTM Cookies</vt:lpstr>
      <vt:lpstr>等线 Light</vt:lpstr>
      <vt:lpstr>Office Theme</vt:lpstr>
      <vt:lpstr>1_Office Theme</vt:lpstr>
      <vt:lpstr>Office 主题​​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Nature Lake Theme Educational Presentation</dc:title>
  <dc:creator>thao</dc:creator>
  <cp:lastModifiedBy>Lan Nguyễn Thị Phương</cp:lastModifiedBy>
  <cp:revision>33</cp:revision>
  <dcterms:created xsi:type="dcterms:W3CDTF">2006-08-16T00:00:00Z</dcterms:created>
  <dcterms:modified xsi:type="dcterms:W3CDTF">2024-11-12T02:07:13Z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BE4E8B8653324E0FB8B53290E2286917_13</vt:lpwstr>
  </property>
  <property fmtid="{D5CDD505-2E9C-101B-9397-08002B2CF9AE}" pid="3" name="KSOProductBuildVer">
    <vt:lpwstr>1033-12.2.0.18607</vt:lpwstr>
  </property>
</Properties>
</file>