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24"/>
  </p:notesMasterIdLst>
  <p:sldIdLst>
    <p:sldId id="256" r:id="rId4"/>
    <p:sldId id="258" r:id="rId5"/>
    <p:sldId id="292" r:id="rId6"/>
    <p:sldId id="281" r:id="rId7"/>
    <p:sldId id="260" r:id="rId8"/>
    <p:sldId id="259" r:id="rId9"/>
    <p:sldId id="283" r:id="rId10"/>
    <p:sldId id="282" r:id="rId11"/>
    <p:sldId id="284" r:id="rId12"/>
    <p:sldId id="285" r:id="rId13"/>
    <p:sldId id="286" r:id="rId14"/>
    <p:sldId id="287" r:id="rId15"/>
    <p:sldId id="288" r:id="rId16"/>
    <p:sldId id="261" r:id="rId17"/>
    <p:sldId id="262" r:id="rId18"/>
    <p:sldId id="289" r:id="rId19"/>
    <p:sldId id="290" r:id="rId20"/>
    <p:sldId id="263" r:id="rId21"/>
    <p:sldId id="275" r:id="rId22"/>
    <p:sldId id="291" r:id="rId23"/>
  </p:sldIdLst>
  <p:sldSz cx="12192000" cy="6858000"/>
  <p:notesSz cx="6858000" cy="9144000"/>
  <p:embeddedFontLst>
    <p:embeddedFont>
      <p:font typeface="#9Slide07 IcielPony" panose="02000000000000000000" pitchFamily="2" charset="0"/>
      <p:regular r:id="rId25"/>
    </p:embeddedFont>
    <p:embeddedFont>
      <p:font typeface="Calibri" panose="020F0502020204030204" pitchFamily="34" charset="0"/>
      <p:regular r:id="rId26"/>
      <p:bold r:id="rId27"/>
      <p:italic r:id="rId28"/>
      <p:boldItalic r:id="rId29"/>
    </p:embeddedFont>
    <p:embeddedFont>
      <p:font typeface="#9Slide05 SVNHollycakes" panose="02000000000000000000" pitchFamily="2" charset="0"/>
      <p:regular r:id="rId30"/>
    </p:embeddedFont>
    <p:embeddedFont>
      <p:font typeface="SVN-Newton" panose="02040603050506020204" pitchFamily="18" charset="0"/>
      <p:regular r:id="rId31"/>
    </p:embeddedFont>
    <p:embeddedFont>
      <p:font typeface="Cambria" panose="02040503050406030204" pitchFamily="18" charset="0"/>
      <p:regular r:id="rId32"/>
      <p:bold r:id="rId33"/>
      <p:italic r:id="rId34"/>
      <p:boldItalic r:id="rId35"/>
    </p:embeddedFont>
    <p:embeddedFont>
      <p:font typeface="Open Sans" panose="020B0606030504020204" pitchFamily="34" charset="0"/>
      <p:regular r:id="rId36"/>
      <p:bold r:id="rId37"/>
      <p:italic r:id="rId38"/>
      <p:boldItalic r:id="rId39"/>
    </p:embeddedFont>
    <p:embeddedFont>
      <p:font typeface="#9Slide07 HoneyCream" pitchFamily="2" charset="0"/>
      <p:regular r:id="rId40"/>
    </p:embeddedFont>
    <p:embeddedFont>
      <p:font typeface="Calibri Light" panose="020F0302020204030204" pitchFamily="34" charset="0"/>
      <p:regular r:id="rId41"/>
      <p: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7ED8"/>
    <a:srgbClr val="D8BEEC"/>
    <a:srgbClr val="FFB3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50" d="100"/>
          <a:sy n="50" d="100"/>
        </p:scale>
        <p:origin x="1934" y="8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8.xml"/><Relationship Id="rId34" Type="http://schemas.openxmlformats.org/officeDocument/2006/relationships/font" Target="fonts/font10.fntdata"/><Relationship Id="rId42" Type="http://schemas.openxmlformats.org/officeDocument/2006/relationships/font" Target="fonts/font18.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A3295-49A2-4B41-822D-BC7D78705E7D}" type="datetimeFigureOut">
              <a:rPr lang="en-US" smtClean="0"/>
              <a:t>7/17/2023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50B499-831D-4D54-9311-724378D97E7A}" type="slidenum">
              <a:rPr lang="en-US" smtClean="0"/>
              <a:t>‹#›</a:t>
            </a:fld>
            <a:endParaRPr lang="en-US"/>
          </a:p>
        </p:txBody>
      </p:sp>
    </p:spTree>
    <p:extLst>
      <p:ext uri="{BB962C8B-B14F-4D97-AF65-F5344CB8AC3E}">
        <p14:creationId xmlns:p14="http://schemas.microsoft.com/office/powerpoint/2010/main" val="2377171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素材：</a:t>
            </a:r>
            <a:r>
              <a:rPr lang="en-US" altLang="zh-CN" dirty="0"/>
              <a:t>https://ibaotu.com/sucai/18348636.html</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字体：</a:t>
            </a:r>
            <a:r>
              <a:rPr lang="en-US" altLang="zh-CN" sz="1200" kern="1200" dirty="0">
                <a:solidFill>
                  <a:schemeClr val="tx1"/>
                </a:solidFill>
                <a:effectLst/>
                <a:latin typeface="+mn-lt"/>
                <a:ea typeface="+mn-ea"/>
                <a:cs typeface="+mn-cs"/>
              </a:rPr>
              <a:t>https://izihun.com/shangyongziti-591.html</a:t>
            </a:r>
            <a:endParaRPr lang="zh-CN" altLang="zh-CN" sz="1200" kern="1200" dirty="0">
              <a:solidFill>
                <a:schemeClr val="tx1"/>
              </a:solidFill>
              <a:effectLst/>
              <a:latin typeface="+mn-lt"/>
              <a:ea typeface="+mn-ea"/>
              <a:cs typeface="+mn-cs"/>
            </a:endParaRPr>
          </a:p>
          <a:p>
            <a:r>
              <a:rPr lang="zh-CN" altLang="en-US" dirty="0"/>
              <a:t>音乐：</a:t>
            </a:r>
            <a:r>
              <a:rPr lang="en-US" altLang="zh-CN" dirty="0"/>
              <a:t>https://ibaotu.com/sucai/18011179.html</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70672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89723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68752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0221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38692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69901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11206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97186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17996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22610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78359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76961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29146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67596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86880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85098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30187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7101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50683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19A893-9FE5-4C12-A5E4-967BB3AC0D06}" type="datetimeFigureOut">
              <a:rPr lang="en-US" smtClean="0"/>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992260-0ED5-4944-97CF-6837829F1F7B}" type="slidenum">
              <a:rPr lang="en-US" smtClean="0"/>
              <a:t>‹#›</a:t>
            </a:fld>
            <a:endParaRPr lang="en-US"/>
          </a:p>
        </p:txBody>
      </p:sp>
    </p:spTree>
    <p:extLst>
      <p:ext uri="{BB962C8B-B14F-4D97-AF65-F5344CB8AC3E}">
        <p14:creationId xmlns:p14="http://schemas.microsoft.com/office/powerpoint/2010/main" val="3583184928"/>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19A893-9FE5-4C12-A5E4-967BB3AC0D06}" type="datetimeFigureOut">
              <a:rPr lang="en-US" smtClean="0"/>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992260-0ED5-4944-97CF-6837829F1F7B}" type="slidenum">
              <a:rPr lang="en-US" smtClean="0"/>
              <a:t>‹#›</a:t>
            </a:fld>
            <a:endParaRPr lang="en-US"/>
          </a:p>
        </p:txBody>
      </p:sp>
    </p:spTree>
    <p:extLst>
      <p:ext uri="{BB962C8B-B14F-4D97-AF65-F5344CB8AC3E}">
        <p14:creationId xmlns:p14="http://schemas.microsoft.com/office/powerpoint/2010/main" val="785091358"/>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19A893-9FE5-4C12-A5E4-967BB3AC0D06}" type="datetimeFigureOut">
              <a:rPr lang="en-US" smtClean="0"/>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992260-0ED5-4944-97CF-6837829F1F7B}" type="slidenum">
              <a:rPr lang="en-US" smtClean="0"/>
              <a:t>‹#›</a:t>
            </a:fld>
            <a:endParaRPr lang="en-US"/>
          </a:p>
        </p:txBody>
      </p:sp>
    </p:spTree>
    <p:extLst>
      <p:ext uri="{BB962C8B-B14F-4D97-AF65-F5344CB8AC3E}">
        <p14:creationId xmlns:p14="http://schemas.microsoft.com/office/powerpoint/2010/main" val="2176221153"/>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16CC95-3036-45E8-B0A5-4C85BB297DC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744C463-7247-4591-8BC0-1E6222EE3B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6FD1B9E-B227-4133-A04C-3C99DE5441D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50A92A-FB55-4FB8-AEB7-F011D2F9903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E3155F4C-141A-4C28-AEBB-385E9FB204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ECD7932F-B308-4E20-8623-C4832C4A40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3B9A9F-136E-42C4-8FDC-ECCDFC5B9F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09753716"/>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D279B0-23CC-4486-B72D-FD4F884F74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4439849-BFF6-4D9D-AF47-5055758FCF0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B1018A-4851-4170-9016-18D28677C7A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50A92A-FB55-4FB8-AEB7-F011D2F9903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EFE78C9D-2238-48F4-9515-7DECA9C271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598C024E-52F4-4803-871D-D18AFDE983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3B9A9F-136E-42C4-8FDC-ECCDFC5B9F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23532608"/>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A1521E-798D-48D3-8ACA-F1CFCD7E8A5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D039E3F-9AF4-4762-BA35-53AB5CB8EB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4768562-E625-46C9-B355-31EDDC3D34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50A92A-FB55-4FB8-AEB7-F011D2F9903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78F7AE3F-8E6A-48EE-B511-A2038660A1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C81746E-5A29-482A-AC3E-1B1D8DEC34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3B9A9F-136E-42C4-8FDC-ECCDFC5B9F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37340435"/>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915FA3-F5D6-4D33-BB9A-F5EE11B91D6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A1A634-7928-4708-A003-7B82F935376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268C260-C4DD-4B56-B51D-98D5FED77FC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3F43680-E0AC-4B2D-B141-26F88001C3F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50A92A-FB55-4FB8-AEB7-F011D2F9903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FCE030E8-43ED-4123-853C-34CD8CDF44C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8770E82-4705-42E0-AC62-88496C604F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3B9A9F-136E-42C4-8FDC-ECCDFC5B9F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58995268"/>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327BD0-FD75-482D-BA27-2581B8505AA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CA91085-E0BF-4DD8-A2BB-CEFB2944CE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93F5494-1D34-4A5C-BA8B-ECBD99F71E1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E7BCC6E-8397-45C2-B938-68E53581E0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6A1E601-4B85-4489-954E-C256B74116F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7FCBDDD-CD72-42BE-8713-7296CDA4562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50A92A-FB55-4FB8-AEB7-F011D2F9903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DF6D207E-3F95-43E9-B730-67B1C285FB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017D35BA-531A-4E54-9E8C-EF79A7ABBE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3B9A9F-136E-42C4-8FDC-ECCDFC5B9F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1221284"/>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FC2D45-26AB-4F0C-B951-13D4B120A4C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6778864-8769-4EC3-A23E-FEDBCC949BB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50A92A-FB55-4FB8-AEB7-F011D2F9903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2958D05D-21A3-458A-834E-B650BB3CFFE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9DBEC0DE-F2FB-4E36-93C8-83C445696C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3B9A9F-136E-42C4-8FDC-ECCDFC5B9F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21070938"/>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B2FB294-8278-4978-BBFF-CB1840D6DB5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50A92A-FB55-4FB8-AEB7-F011D2F9903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33000751-53F7-4659-BB2B-2DA80D6017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AA3D095B-5F5E-4704-BE41-6F480E353A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3B9A9F-136E-42C4-8FDC-ECCDFC5B9F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87214258"/>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E7986C-F434-479E-82D4-3D1DF3AC633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B7BF783-4BDB-4239-AE7A-F6BEE52E2B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BEE9969-4219-43A3-BC43-A98DE5E1E1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419378E-DE8C-4E31-8798-93926ADD2C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50A92A-FB55-4FB8-AEB7-F011D2F9903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7DAD7AA-6A3E-46A3-A08B-0FA038BA1E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343D6886-C688-4A31-B149-1F3D29FD59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3B9A9F-136E-42C4-8FDC-ECCDFC5B9F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08991386"/>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19A893-9FE5-4C12-A5E4-967BB3AC0D06}" type="datetimeFigureOut">
              <a:rPr lang="en-US" smtClean="0"/>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992260-0ED5-4944-97CF-6837829F1F7B}" type="slidenum">
              <a:rPr lang="en-US" smtClean="0"/>
              <a:t>‹#›</a:t>
            </a:fld>
            <a:endParaRPr lang="en-US"/>
          </a:p>
        </p:txBody>
      </p:sp>
    </p:spTree>
    <p:extLst>
      <p:ext uri="{BB962C8B-B14F-4D97-AF65-F5344CB8AC3E}">
        <p14:creationId xmlns:p14="http://schemas.microsoft.com/office/powerpoint/2010/main" val="3991492533"/>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396C97-5A29-427D-A8B8-2752B43DFA5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8730AAE-F078-4219-B51B-CC51D2F808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785BC77-88ED-4496-AE30-27F31A68EA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87753D2-70BD-4E97-BDEB-BA27F9B194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50A92A-FB55-4FB8-AEB7-F011D2F9903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611F47F7-0689-4E63-8F21-DF13A39188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90A403E6-7E98-44D4-80BB-903B7F87DE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3B9A9F-136E-42C4-8FDC-ECCDFC5B9F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47418784"/>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762422-F21C-4955-81A8-EA68ED4C9B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326D6EF-C448-4BEC-9B6B-F9089E3CD65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0632656-1EAD-40AA-B37E-24C7D4D200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50A92A-FB55-4FB8-AEB7-F011D2F9903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54F51E4C-EDB6-49A6-903D-13866C079B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75B6164-3085-41AE-8F73-F3AD184070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3B9A9F-136E-42C4-8FDC-ECCDFC5B9F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97508778"/>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27DB167-BE3D-4C88-A0B7-615BD6D3FCD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B0EA80-7827-486D-8FC5-1012CA1C12A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320F6D-AF70-48BA-8A37-0EC7A4EEE1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50A92A-FB55-4FB8-AEB7-F011D2F9903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7C9D5AAA-DF9B-425E-86E0-79BEB84E235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5D2F76BC-EFB2-4014-B056-9762C9CF7F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3B9A9F-136E-42C4-8FDC-ECCDFC5B9F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00437814"/>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7/18/2023</a:t>
            </a:fld>
            <a:endParaRPr lang="en-US" sz="3273">
              <a:solidFill>
                <a:prstClr val="black"/>
              </a:solidFill>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302128918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519A893-9FE5-4C12-A5E4-967BB3AC0D06}" type="datetimeFigureOut">
              <a:rPr lang="en-US" smtClean="0"/>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992260-0ED5-4944-97CF-6837829F1F7B}" type="slidenum">
              <a:rPr lang="en-US" smtClean="0"/>
              <a:t>‹#›</a:t>
            </a:fld>
            <a:endParaRPr lang="en-US"/>
          </a:p>
        </p:txBody>
      </p:sp>
    </p:spTree>
    <p:extLst>
      <p:ext uri="{BB962C8B-B14F-4D97-AF65-F5344CB8AC3E}">
        <p14:creationId xmlns:p14="http://schemas.microsoft.com/office/powerpoint/2010/main" val="518793520"/>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19A893-9FE5-4C12-A5E4-967BB3AC0D06}" type="datetimeFigureOut">
              <a:rPr lang="en-US" smtClean="0"/>
              <a:t>7/17/2023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992260-0ED5-4944-97CF-6837829F1F7B}" type="slidenum">
              <a:rPr lang="en-US" smtClean="0"/>
              <a:t>‹#›</a:t>
            </a:fld>
            <a:endParaRPr lang="en-US"/>
          </a:p>
        </p:txBody>
      </p:sp>
    </p:spTree>
    <p:extLst>
      <p:ext uri="{BB962C8B-B14F-4D97-AF65-F5344CB8AC3E}">
        <p14:creationId xmlns:p14="http://schemas.microsoft.com/office/powerpoint/2010/main" val="764086423"/>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19A893-9FE5-4C12-A5E4-967BB3AC0D06}" type="datetimeFigureOut">
              <a:rPr lang="en-US" smtClean="0"/>
              <a:t>7/17/2023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992260-0ED5-4944-97CF-6837829F1F7B}" type="slidenum">
              <a:rPr lang="en-US" smtClean="0"/>
              <a:t>‹#›</a:t>
            </a:fld>
            <a:endParaRPr lang="en-US"/>
          </a:p>
        </p:txBody>
      </p:sp>
    </p:spTree>
    <p:extLst>
      <p:ext uri="{BB962C8B-B14F-4D97-AF65-F5344CB8AC3E}">
        <p14:creationId xmlns:p14="http://schemas.microsoft.com/office/powerpoint/2010/main" val="3982189779"/>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19A893-9FE5-4C12-A5E4-967BB3AC0D06}" type="datetimeFigureOut">
              <a:rPr lang="en-US" smtClean="0"/>
              <a:t>7/17/2023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992260-0ED5-4944-97CF-6837829F1F7B}" type="slidenum">
              <a:rPr lang="en-US" smtClean="0"/>
              <a:t>‹#›</a:t>
            </a:fld>
            <a:endParaRPr lang="en-US"/>
          </a:p>
        </p:txBody>
      </p:sp>
    </p:spTree>
    <p:extLst>
      <p:ext uri="{BB962C8B-B14F-4D97-AF65-F5344CB8AC3E}">
        <p14:creationId xmlns:p14="http://schemas.microsoft.com/office/powerpoint/2010/main" val="2229019688"/>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19A893-9FE5-4C12-A5E4-967BB3AC0D06}" type="datetimeFigureOut">
              <a:rPr lang="en-US" smtClean="0"/>
              <a:t>7/17/2023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992260-0ED5-4944-97CF-6837829F1F7B}" type="slidenum">
              <a:rPr lang="en-US" smtClean="0"/>
              <a:t>‹#›</a:t>
            </a:fld>
            <a:endParaRPr lang="en-US"/>
          </a:p>
        </p:txBody>
      </p:sp>
    </p:spTree>
    <p:extLst>
      <p:ext uri="{BB962C8B-B14F-4D97-AF65-F5344CB8AC3E}">
        <p14:creationId xmlns:p14="http://schemas.microsoft.com/office/powerpoint/2010/main" val="1750894189"/>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519A893-9FE5-4C12-A5E4-967BB3AC0D06}" type="datetimeFigureOut">
              <a:rPr lang="en-US" smtClean="0"/>
              <a:t>7/17/2023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992260-0ED5-4944-97CF-6837829F1F7B}" type="slidenum">
              <a:rPr lang="en-US" smtClean="0"/>
              <a:t>‹#›</a:t>
            </a:fld>
            <a:endParaRPr lang="en-US"/>
          </a:p>
        </p:txBody>
      </p:sp>
    </p:spTree>
    <p:extLst>
      <p:ext uri="{BB962C8B-B14F-4D97-AF65-F5344CB8AC3E}">
        <p14:creationId xmlns:p14="http://schemas.microsoft.com/office/powerpoint/2010/main" val="3605818369"/>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519A893-9FE5-4C12-A5E4-967BB3AC0D06}" type="datetimeFigureOut">
              <a:rPr lang="en-US" smtClean="0"/>
              <a:t>7/17/2023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992260-0ED5-4944-97CF-6837829F1F7B}" type="slidenum">
              <a:rPr lang="en-US" smtClean="0"/>
              <a:t>‹#›</a:t>
            </a:fld>
            <a:endParaRPr lang="en-US"/>
          </a:p>
        </p:txBody>
      </p:sp>
    </p:spTree>
    <p:extLst>
      <p:ext uri="{BB962C8B-B14F-4D97-AF65-F5344CB8AC3E}">
        <p14:creationId xmlns:p14="http://schemas.microsoft.com/office/powerpoint/2010/main" val="3193227025"/>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19A893-9FE5-4C12-A5E4-967BB3AC0D06}" type="datetimeFigureOut">
              <a:rPr lang="en-US" smtClean="0"/>
              <a:t>7/17/2023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992260-0ED5-4944-97CF-6837829F1F7B}"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8642663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3880B0-4CE2-4CDC-86A3-EA0A71E824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680290-19F3-4092-A806-598FC5C21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A910791-C06F-4BB6-81F7-8EDBFED950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350A92A-FB55-4FB8-AEB7-F011D2F9903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11042298-A8CC-45D1-9E2C-2D09E793FC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80BAC780-A67A-4E8B-B637-BE9FDA670D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53B9A9F-136E-42C4-8FDC-ECCDFC5B9F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34850794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637744510"/>
      </p:ext>
    </p:extLst>
  </p:cSld>
  <p:clrMap bg1="lt1" tx1="dk1" bg2="lt2" tx2="dk2" accent1="accent1" accent2="accent2" accent3="accent3" accent4="accent4" accent5="accent5" accent6="accent6" hlink="hlink" folHlink="folHlink"/>
  <p:sldLayoutIdLst>
    <p:sldLayoutId id="2147483673" r:id="rId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slideLayout" Target="../slideLayouts/slideLayout12.xml"/><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audio" Target="../media/media1.mp3"/><Relationship Id="rId16" Type="http://schemas.openxmlformats.org/officeDocument/2006/relationships/image" Target="../media/image16.png"/><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1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15.xml"/><Relationship Id="rId7" Type="http://schemas.openxmlformats.org/officeDocument/2006/relationships/image" Target="../media/image14.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image" Target="../media/image23.png"/><Relationship Id="rId10" Type="http://schemas.openxmlformats.org/officeDocument/2006/relationships/image" Target="../media/image29.png"/><Relationship Id="rId4" Type="http://schemas.openxmlformats.org/officeDocument/2006/relationships/image" Target="../media/image5.png"/><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1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25.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0.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12.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EA2DBC3-284E-4C10-AA33-DB2DBA0F0BE9}"/>
              </a:ext>
            </a:extLst>
          </p:cNvPr>
          <p:cNvPicPr>
            <a:picLocks noChangeAspect="1"/>
          </p:cNvPicPr>
          <p:nvPr/>
        </p:nvPicPr>
        <p:blipFill>
          <a:blip r:embed="rId5"/>
          <a:stretch>
            <a:fillRect/>
          </a:stretch>
        </p:blipFill>
        <p:spPr>
          <a:xfrm>
            <a:off x="0" y="0"/>
            <a:ext cx="12192000" cy="6858000"/>
          </a:xfrm>
          <a:prstGeom prst="rect">
            <a:avLst/>
          </a:prstGeom>
        </p:spPr>
      </p:pic>
      <p:pic>
        <p:nvPicPr>
          <p:cNvPr id="31" name="图片 30">
            <a:extLst>
              <a:ext uri="{FF2B5EF4-FFF2-40B4-BE49-F238E27FC236}">
                <a16:creationId xmlns:a16="http://schemas.microsoft.com/office/drawing/2014/main" id="{448046AB-65A7-493A-98BD-292D415127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8" y="4325261"/>
            <a:ext cx="12191999" cy="2532738"/>
          </a:xfrm>
          <a:prstGeom prst="rect">
            <a:avLst/>
          </a:prstGeom>
        </p:spPr>
      </p:pic>
      <p:pic>
        <p:nvPicPr>
          <p:cNvPr id="8" name="图片 7">
            <a:extLst>
              <a:ext uri="{FF2B5EF4-FFF2-40B4-BE49-F238E27FC236}">
                <a16:creationId xmlns:a16="http://schemas.microsoft.com/office/drawing/2014/main" id="{12BDFC3D-4714-4C66-A4F6-808B2E8781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8887" y="246989"/>
            <a:ext cx="3387206" cy="1417462"/>
          </a:xfrm>
          <a:prstGeom prst="rect">
            <a:avLst/>
          </a:prstGeom>
        </p:spPr>
      </p:pic>
      <p:pic>
        <p:nvPicPr>
          <p:cNvPr id="10" name="图片 9">
            <a:extLst>
              <a:ext uri="{FF2B5EF4-FFF2-40B4-BE49-F238E27FC236}">
                <a16:creationId xmlns:a16="http://schemas.microsoft.com/office/drawing/2014/main" id="{719E46D1-B4C2-4D4C-9E38-795EEB6FF3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97126" y="221033"/>
            <a:ext cx="2243020" cy="1023567"/>
          </a:xfrm>
          <a:prstGeom prst="rect">
            <a:avLst/>
          </a:prstGeom>
        </p:spPr>
      </p:pic>
      <p:pic>
        <p:nvPicPr>
          <p:cNvPr id="14" name="图片 13">
            <a:extLst>
              <a:ext uri="{FF2B5EF4-FFF2-40B4-BE49-F238E27FC236}">
                <a16:creationId xmlns:a16="http://schemas.microsoft.com/office/drawing/2014/main" id="{42B113F0-5CE1-46FB-95DC-B125045FD3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96756" y="1551077"/>
            <a:ext cx="1495244" cy="633324"/>
          </a:xfrm>
          <a:prstGeom prst="rect">
            <a:avLst/>
          </a:prstGeom>
        </p:spPr>
      </p:pic>
      <p:pic>
        <p:nvPicPr>
          <p:cNvPr id="19" name="图片 18">
            <a:extLst>
              <a:ext uri="{FF2B5EF4-FFF2-40B4-BE49-F238E27FC236}">
                <a16:creationId xmlns:a16="http://schemas.microsoft.com/office/drawing/2014/main" id="{D76D1B4F-E427-436A-96E3-55E16F4FADE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2899" y="2380857"/>
            <a:ext cx="1838651" cy="4325260"/>
          </a:xfrm>
          <a:prstGeom prst="rect">
            <a:avLst/>
          </a:prstGeom>
        </p:spPr>
      </p:pic>
      <p:pic>
        <p:nvPicPr>
          <p:cNvPr id="27" name="图片 26">
            <a:extLst>
              <a:ext uri="{FF2B5EF4-FFF2-40B4-BE49-F238E27FC236}">
                <a16:creationId xmlns:a16="http://schemas.microsoft.com/office/drawing/2014/main" id="{4E65AAE6-23B5-46D8-9615-8AED374EDB2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47539" y="3103054"/>
            <a:ext cx="427526" cy="595427"/>
          </a:xfrm>
          <a:prstGeom prst="rect">
            <a:avLst/>
          </a:prstGeom>
        </p:spPr>
      </p:pic>
      <p:pic>
        <p:nvPicPr>
          <p:cNvPr id="29" name="图片 28">
            <a:extLst>
              <a:ext uri="{FF2B5EF4-FFF2-40B4-BE49-F238E27FC236}">
                <a16:creationId xmlns:a16="http://schemas.microsoft.com/office/drawing/2014/main" id="{0EE90087-FB6A-4CCE-9A72-FC287B6A731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86178" y="2842535"/>
            <a:ext cx="1792923" cy="4033603"/>
          </a:xfrm>
          <a:prstGeom prst="rect">
            <a:avLst/>
          </a:prstGeom>
        </p:spPr>
      </p:pic>
      <p:pic>
        <p:nvPicPr>
          <p:cNvPr id="21" name="图片 20">
            <a:extLst>
              <a:ext uri="{FF2B5EF4-FFF2-40B4-BE49-F238E27FC236}">
                <a16:creationId xmlns:a16="http://schemas.microsoft.com/office/drawing/2014/main" id="{B23E48E2-B690-486B-8446-594E55D9D9C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05037" y="0"/>
            <a:ext cx="2480844" cy="6858000"/>
          </a:xfrm>
          <a:prstGeom prst="rect">
            <a:avLst/>
          </a:prstGeom>
        </p:spPr>
      </p:pic>
      <p:pic>
        <p:nvPicPr>
          <p:cNvPr id="17" name="图片 16">
            <a:extLst>
              <a:ext uri="{FF2B5EF4-FFF2-40B4-BE49-F238E27FC236}">
                <a16:creationId xmlns:a16="http://schemas.microsoft.com/office/drawing/2014/main" id="{2CC360B3-B31F-4C0F-B4C5-53FF0255559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23" name="图片 22">
            <a:extLst>
              <a:ext uri="{FF2B5EF4-FFF2-40B4-BE49-F238E27FC236}">
                <a16:creationId xmlns:a16="http://schemas.microsoft.com/office/drawing/2014/main" id="{D0137B64-1849-41C5-92E3-1AF1F997BA5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5" name="图片 24">
            <a:extLst>
              <a:ext uri="{FF2B5EF4-FFF2-40B4-BE49-F238E27FC236}">
                <a16:creationId xmlns:a16="http://schemas.microsoft.com/office/drawing/2014/main" id="{AB3CD22F-7870-4191-9B1A-5BCF46B9AC9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8" name="5c63cfae186cf">
            <a:hlinkClick r:id="" action="ppaction://media"/>
            <a:extLst>
              <a:ext uri="{FF2B5EF4-FFF2-40B4-BE49-F238E27FC236}">
                <a16:creationId xmlns:a16="http://schemas.microsoft.com/office/drawing/2014/main" id="{45239B30-156B-4612-8B50-360B4DB3FD15}"/>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571625" y="1743075"/>
            <a:ext cx="609600" cy="609600"/>
          </a:xfrm>
          <a:prstGeom prst="rect">
            <a:avLst/>
          </a:prstGeom>
        </p:spPr>
      </p:pic>
      <p:pic>
        <p:nvPicPr>
          <p:cNvPr id="2" name="Picture 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317806" y="83935"/>
            <a:ext cx="1743570" cy="1743570"/>
          </a:xfrm>
          <a:prstGeom prst="rect">
            <a:avLst/>
          </a:prstGeom>
        </p:spPr>
      </p:pic>
      <p:pic>
        <p:nvPicPr>
          <p:cNvPr id="5" name="Picture 4"/>
          <p:cNvPicPr>
            <a:picLocks noChangeAspect="1"/>
          </p:cNvPicPr>
          <p:nvPr/>
        </p:nvPicPr>
        <p:blipFill>
          <a:blip r:embed="rId19"/>
          <a:stretch>
            <a:fillRect/>
          </a:stretch>
        </p:blipFill>
        <p:spPr>
          <a:xfrm>
            <a:off x="151885" y="127730"/>
            <a:ext cx="11888230" cy="6602540"/>
          </a:xfrm>
          <a:prstGeom prst="rect">
            <a:avLst/>
          </a:prstGeom>
        </p:spPr>
      </p:pic>
    </p:spTree>
    <p:extLst>
      <p:ext uri="{BB962C8B-B14F-4D97-AF65-F5344CB8AC3E}">
        <p14:creationId xmlns:p14="http://schemas.microsoft.com/office/powerpoint/2010/main" val="2317512628"/>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par>
                                <p:cTn id="7" presetID="53" presetClass="entr" presetSubtype="16"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750" fill="hold"/>
                                        <p:tgtEl>
                                          <p:spTgt spid="4"/>
                                        </p:tgtEl>
                                        <p:attrNameLst>
                                          <p:attrName>ppt_w</p:attrName>
                                        </p:attrNameLst>
                                      </p:cBhvr>
                                      <p:tavLst>
                                        <p:tav tm="0">
                                          <p:val>
                                            <p:fltVal val="0"/>
                                          </p:val>
                                        </p:tav>
                                        <p:tav tm="100000">
                                          <p:val>
                                            <p:strVal val="#ppt_w"/>
                                          </p:val>
                                        </p:tav>
                                      </p:tavLst>
                                    </p:anim>
                                    <p:anim calcmode="lin" valueType="num">
                                      <p:cBhvr>
                                        <p:cTn id="10" dur="750" fill="hold"/>
                                        <p:tgtEl>
                                          <p:spTgt spid="4"/>
                                        </p:tgtEl>
                                        <p:attrNameLst>
                                          <p:attrName>ppt_h</p:attrName>
                                        </p:attrNameLst>
                                      </p:cBhvr>
                                      <p:tavLst>
                                        <p:tav tm="0">
                                          <p:val>
                                            <p:fltVal val="0"/>
                                          </p:val>
                                        </p:tav>
                                        <p:tav tm="100000">
                                          <p:val>
                                            <p:strVal val="#ppt_h"/>
                                          </p:val>
                                        </p:tav>
                                      </p:tavLst>
                                    </p:anim>
                                    <p:animEffect transition="in" filter="fade">
                                      <p:cBhvr>
                                        <p:cTn id="11" dur="750"/>
                                        <p:tgtEl>
                                          <p:spTgt spid="4"/>
                                        </p:tgtEl>
                                      </p:cBhvr>
                                    </p:animEffect>
                                  </p:childTnLst>
                                </p:cTn>
                              </p:par>
                            </p:childTnLst>
                          </p:cTn>
                        </p:par>
                        <p:par>
                          <p:cTn id="12" fill="hold">
                            <p:stCondLst>
                              <p:cond delay="750"/>
                            </p:stCondLst>
                            <p:childTnLst>
                              <p:par>
                                <p:cTn id="13" presetID="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0-#ppt_w/2"/>
                                          </p:val>
                                        </p:tav>
                                        <p:tav tm="100000">
                                          <p:val>
                                            <p:strVal val="#ppt_x"/>
                                          </p:val>
                                        </p:tav>
                                      </p:tavLst>
                                    </p:anim>
                                    <p:anim calcmode="lin" valueType="num">
                                      <p:cBhvr additive="base">
                                        <p:cTn id="16" dur="75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750" fill="hold"/>
                                        <p:tgtEl>
                                          <p:spTgt spid="10"/>
                                        </p:tgtEl>
                                        <p:attrNameLst>
                                          <p:attrName>ppt_x</p:attrName>
                                        </p:attrNameLst>
                                      </p:cBhvr>
                                      <p:tavLst>
                                        <p:tav tm="0">
                                          <p:val>
                                            <p:strVal val="0-#ppt_w/2"/>
                                          </p:val>
                                        </p:tav>
                                        <p:tav tm="100000">
                                          <p:val>
                                            <p:strVal val="#ppt_x"/>
                                          </p:val>
                                        </p:tav>
                                      </p:tavLst>
                                    </p:anim>
                                    <p:anim calcmode="lin" valueType="num">
                                      <p:cBhvr additive="base">
                                        <p:cTn id="20" dur="75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750" fill="hold"/>
                                        <p:tgtEl>
                                          <p:spTgt spid="14"/>
                                        </p:tgtEl>
                                        <p:attrNameLst>
                                          <p:attrName>ppt_x</p:attrName>
                                        </p:attrNameLst>
                                      </p:cBhvr>
                                      <p:tavLst>
                                        <p:tav tm="0">
                                          <p:val>
                                            <p:strVal val="0-#ppt_w/2"/>
                                          </p:val>
                                        </p:tav>
                                        <p:tav tm="100000">
                                          <p:val>
                                            <p:strVal val="#ppt_x"/>
                                          </p:val>
                                        </p:tav>
                                      </p:tavLst>
                                    </p:anim>
                                    <p:anim calcmode="lin" valueType="num">
                                      <p:cBhvr additive="base">
                                        <p:cTn id="24" dur="750" fill="hold"/>
                                        <p:tgtEl>
                                          <p:spTgt spid="14"/>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16" presetClass="entr" presetSubtype="37"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outVertical)">
                                      <p:cBhvr>
                                        <p:cTn id="28" dur="750"/>
                                        <p:tgtEl>
                                          <p:spTgt spid="31"/>
                                        </p:tgtEl>
                                      </p:cBhvr>
                                    </p:animEffect>
                                  </p:childTnLst>
                                </p:cTn>
                              </p:par>
                            </p:childTnLst>
                          </p:cTn>
                        </p:par>
                        <p:par>
                          <p:cTn id="29" fill="hold">
                            <p:stCondLst>
                              <p:cond delay="2250"/>
                            </p:stCondLst>
                            <p:childTnLst>
                              <p:par>
                                <p:cTn id="30" presetID="22" presetClass="entr" presetSubtype="4"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750"/>
                                        <p:tgtEl>
                                          <p:spTgt spid="17"/>
                                        </p:tgtEl>
                                      </p:cBhvr>
                                    </p:animEffect>
                                  </p:childTnLst>
                                </p:cTn>
                              </p:par>
                              <p:par>
                                <p:cTn id="33" presetID="22" presetClass="entr" presetSubtype="4"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750"/>
                                        <p:tgtEl>
                                          <p:spTgt spid="21"/>
                                        </p:tgtEl>
                                      </p:cBhvr>
                                    </p:animEffect>
                                  </p:childTnLst>
                                </p:cTn>
                              </p:par>
                            </p:childTnLst>
                          </p:cTn>
                        </p:par>
                        <p:par>
                          <p:cTn id="36" fill="hold">
                            <p:stCondLst>
                              <p:cond delay="3000"/>
                            </p:stCondLst>
                            <p:childTnLst>
                              <p:par>
                                <p:cTn id="37" presetID="22" presetClass="entr" presetSubtype="4"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750"/>
                                        <p:tgtEl>
                                          <p:spTgt spid="19"/>
                                        </p:tgtEl>
                                      </p:cBhvr>
                                    </p:animEffect>
                                  </p:childTnLst>
                                </p:cTn>
                              </p:par>
                            </p:childTnLst>
                          </p:cTn>
                        </p:par>
                        <p:par>
                          <p:cTn id="40" fill="hold">
                            <p:stCondLst>
                              <p:cond delay="3750"/>
                            </p:stCondLst>
                            <p:childTnLst>
                              <p:par>
                                <p:cTn id="41" presetID="22" presetClass="entr" presetSubtype="4"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down)">
                                      <p:cBhvr>
                                        <p:cTn id="43" dur="750"/>
                                        <p:tgtEl>
                                          <p:spTgt spid="23"/>
                                        </p:tgtEl>
                                      </p:cBhvr>
                                    </p:animEffect>
                                  </p:childTnLst>
                                </p:cTn>
                              </p:par>
                              <p:par>
                                <p:cTn id="44" presetID="22" presetClass="entr" presetSubtype="4"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down)">
                                      <p:cBhvr>
                                        <p:cTn id="46" dur="750"/>
                                        <p:tgtEl>
                                          <p:spTgt spid="25"/>
                                        </p:tgtEl>
                                      </p:cBhvr>
                                    </p:animEffect>
                                  </p:childTnLst>
                                </p:cTn>
                              </p:par>
                            </p:childTnLst>
                          </p:cTn>
                        </p:par>
                        <p:par>
                          <p:cTn id="47" fill="hold">
                            <p:stCondLst>
                              <p:cond delay="4500"/>
                            </p:stCondLst>
                            <p:childTnLst>
                              <p:par>
                                <p:cTn id="48" presetID="53" presetClass="entr" presetSubtype="16" fill="hold" nodeType="after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p:cTn id="50" dur="750" fill="hold"/>
                                        <p:tgtEl>
                                          <p:spTgt spid="27"/>
                                        </p:tgtEl>
                                        <p:attrNameLst>
                                          <p:attrName>ppt_w</p:attrName>
                                        </p:attrNameLst>
                                      </p:cBhvr>
                                      <p:tavLst>
                                        <p:tav tm="0">
                                          <p:val>
                                            <p:fltVal val="0"/>
                                          </p:val>
                                        </p:tav>
                                        <p:tav tm="100000">
                                          <p:val>
                                            <p:strVal val="#ppt_w"/>
                                          </p:val>
                                        </p:tav>
                                      </p:tavLst>
                                    </p:anim>
                                    <p:anim calcmode="lin" valueType="num">
                                      <p:cBhvr>
                                        <p:cTn id="51" dur="750" fill="hold"/>
                                        <p:tgtEl>
                                          <p:spTgt spid="27"/>
                                        </p:tgtEl>
                                        <p:attrNameLst>
                                          <p:attrName>ppt_h</p:attrName>
                                        </p:attrNameLst>
                                      </p:cBhvr>
                                      <p:tavLst>
                                        <p:tav tm="0">
                                          <p:val>
                                            <p:fltVal val="0"/>
                                          </p:val>
                                        </p:tav>
                                        <p:tav tm="100000">
                                          <p:val>
                                            <p:strVal val="#ppt_h"/>
                                          </p:val>
                                        </p:tav>
                                      </p:tavLst>
                                    </p:anim>
                                    <p:animEffect transition="in" filter="fade">
                                      <p:cBhvr>
                                        <p:cTn id="52" dur="750"/>
                                        <p:tgtEl>
                                          <p:spTgt spid="27"/>
                                        </p:tgtEl>
                                      </p:cBhvr>
                                    </p:animEffect>
                                  </p:childTnLst>
                                </p:cTn>
                              </p:par>
                              <p:par>
                                <p:cTn id="53" presetID="53" presetClass="entr" presetSubtype="16"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p:cTn id="55" dur="750" fill="hold"/>
                                        <p:tgtEl>
                                          <p:spTgt spid="29"/>
                                        </p:tgtEl>
                                        <p:attrNameLst>
                                          <p:attrName>ppt_w</p:attrName>
                                        </p:attrNameLst>
                                      </p:cBhvr>
                                      <p:tavLst>
                                        <p:tav tm="0">
                                          <p:val>
                                            <p:fltVal val="0"/>
                                          </p:val>
                                        </p:tav>
                                        <p:tav tm="100000">
                                          <p:val>
                                            <p:strVal val="#ppt_w"/>
                                          </p:val>
                                        </p:tav>
                                      </p:tavLst>
                                    </p:anim>
                                    <p:anim calcmode="lin" valueType="num">
                                      <p:cBhvr>
                                        <p:cTn id="56" dur="750" fill="hold"/>
                                        <p:tgtEl>
                                          <p:spTgt spid="29"/>
                                        </p:tgtEl>
                                        <p:attrNameLst>
                                          <p:attrName>ppt_h</p:attrName>
                                        </p:attrNameLst>
                                      </p:cBhvr>
                                      <p:tavLst>
                                        <p:tav tm="0">
                                          <p:val>
                                            <p:fltVal val="0"/>
                                          </p:val>
                                        </p:tav>
                                        <p:tav tm="100000">
                                          <p:val>
                                            <p:strVal val="#ppt_h"/>
                                          </p:val>
                                        </p:tav>
                                      </p:tavLst>
                                    </p:anim>
                                    <p:animEffect transition="in" filter="fade">
                                      <p:cBhvr>
                                        <p:cTn id="57" dur="75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down)">
                                      <p:cBhvr>
                                        <p:cTn id="6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63"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659756"/>
            <a:ext cx="11342188" cy="5939163"/>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243840" y="298253"/>
            <a:ext cx="11338560" cy="553998"/>
          </a:xfrm>
          <a:prstGeom prst="rect">
            <a:avLst/>
          </a:prstGeom>
          <a:solidFill>
            <a:srgbClr val="FFB3B3"/>
          </a:solidFill>
          <a:ln w="57150">
            <a:solidFill>
              <a:schemeClr val="bg1"/>
            </a:solidFill>
          </a:ln>
        </p:spPr>
        <p:txBody>
          <a:bodyPr wrap="square">
            <a:spAutoFit/>
          </a:bodyPr>
          <a:lstStyle>
            <a:lvl1pPr/>
            <a:lvl2pPr marL="742950" indent="-285750"/>
            <a:lvl3pPr/>
            <a:lvl4pPr/>
            <a:lvl5pPr/>
            <a:lvl6pPr/>
            <a:lvl7pPr/>
            <a:lvl8pPr/>
            <a:lvl9pPr/>
          </a:lstStyle>
          <a:p>
            <a:pPr algn="just"/>
            <a:r>
              <a:rPr lang="vi-VN" sz="3000" b="1" i="1" dirty="0" smtClean="0">
                <a:solidFill>
                  <a:srgbClr val="000000"/>
                </a:solidFill>
                <a:effectLst/>
                <a:latin typeface="Cambria" panose="02040503050406030204" pitchFamily="18" charset="0"/>
                <a:ea typeface="Cambria" panose="02040503050406030204" pitchFamily="18" charset="0"/>
              </a:rPr>
              <a:t>d. </a:t>
            </a:r>
            <a:r>
              <a:rPr lang="vi-VN" sz="3000" b="0" i="0" dirty="0" smtClean="0">
                <a:solidFill>
                  <a:srgbClr val="000000"/>
                </a:solidFill>
                <a:effectLst/>
                <a:latin typeface="Cambria" panose="02040503050406030204" pitchFamily="18" charset="0"/>
                <a:ea typeface="Cambria" panose="02040503050406030204" pitchFamily="18" charset="0"/>
              </a:rPr>
              <a:t>Nêu những hoạt động được thuật lại ở thân bài theo đúng trình tự.</a:t>
            </a:r>
            <a:endParaRPr lang="en-US" sz="3000" b="0" i="0" dirty="0" smtClean="0">
              <a:solidFill>
                <a:srgbClr val="000000"/>
              </a:solidFill>
              <a:effectLst/>
              <a:latin typeface="Cambria" panose="02040503050406030204" pitchFamily="18" charset="0"/>
              <a:ea typeface="Cambria" panose="020405030504060302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713912133"/>
              </p:ext>
            </p:extLst>
          </p:nvPr>
        </p:nvGraphicFramePr>
        <p:xfrm>
          <a:off x="624840" y="923370"/>
          <a:ext cx="10774680" cy="5486400"/>
        </p:xfrm>
        <a:graphic>
          <a:graphicData uri="http://schemas.openxmlformats.org/drawingml/2006/table">
            <a:tbl>
              <a:tblPr firstRow="1" bandRow="1">
                <a:tableStyleId>{5C22544A-7EE6-4342-B048-85BDC9FD1C3A}</a:tableStyleId>
              </a:tblPr>
              <a:tblGrid>
                <a:gridCol w="2560320">
                  <a:extLst>
                    <a:ext uri="{9D8B030D-6E8A-4147-A177-3AD203B41FA5}">
                      <a16:colId xmlns:a16="http://schemas.microsoft.com/office/drawing/2014/main" val="2756247770"/>
                    </a:ext>
                  </a:extLst>
                </a:gridCol>
                <a:gridCol w="8214360">
                  <a:extLst>
                    <a:ext uri="{9D8B030D-6E8A-4147-A177-3AD203B41FA5}">
                      <a16:colId xmlns:a16="http://schemas.microsoft.com/office/drawing/2014/main" val="3503953964"/>
                    </a:ext>
                  </a:extLst>
                </a:gridCol>
              </a:tblGrid>
              <a:tr h="457200">
                <a:tc>
                  <a:txBody>
                    <a:bodyPr/>
                    <a:lstStyle/>
                    <a:p>
                      <a:pPr algn="ctr"/>
                      <a:r>
                        <a:rPr lang="en-US" sz="2400" dirty="0" err="1" smtClean="0">
                          <a:latin typeface="Cambria" panose="02040503050406030204" pitchFamily="18" charset="0"/>
                          <a:ea typeface="Cambria" panose="02040503050406030204" pitchFamily="18" charset="0"/>
                        </a:rPr>
                        <a:t>Các</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hoạt</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động</a:t>
                      </a:r>
                      <a:endParaRPr lang="en-US" sz="2400" dirty="0">
                        <a:latin typeface="Cambria" panose="02040503050406030204" pitchFamily="18" charset="0"/>
                        <a:ea typeface="Cambria" panose="02040503050406030204" pitchFamily="18"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2">
                        <a:lumMod val="75000"/>
                      </a:schemeClr>
                    </a:solidFill>
                  </a:tcPr>
                </a:tc>
                <a:tc>
                  <a:txBody>
                    <a:bodyPr/>
                    <a:lstStyle/>
                    <a:p>
                      <a:pPr algn="ctr"/>
                      <a:r>
                        <a:rPr lang="en-US" sz="2400" dirty="0" err="1" smtClean="0">
                          <a:latin typeface="Cambria" panose="02040503050406030204" pitchFamily="18" charset="0"/>
                          <a:ea typeface="Cambria" panose="02040503050406030204" pitchFamily="18" charset="0"/>
                        </a:rPr>
                        <a:t>Nội</a:t>
                      </a:r>
                      <a:r>
                        <a:rPr lang="en-US" sz="2400" baseline="0" dirty="0" smtClean="0">
                          <a:latin typeface="Cambria" panose="02040503050406030204" pitchFamily="18" charset="0"/>
                          <a:ea typeface="Cambria" panose="02040503050406030204" pitchFamily="18" charset="0"/>
                        </a:rPr>
                        <a:t> dung </a:t>
                      </a:r>
                      <a:r>
                        <a:rPr lang="en-US" sz="2400" baseline="0" dirty="0" err="1" smtClean="0">
                          <a:latin typeface="Cambria" panose="02040503050406030204" pitchFamily="18" charset="0"/>
                          <a:ea typeface="Cambria" panose="02040503050406030204" pitchFamily="18" charset="0"/>
                        </a:rPr>
                        <a:t>hoạt</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động</a:t>
                      </a:r>
                      <a:endParaRPr lang="en-US" sz="2400" dirty="0">
                        <a:latin typeface="Cambria" panose="02040503050406030204" pitchFamily="18" charset="0"/>
                        <a:ea typeface="Cambria" panose="02040503050406030204" pitchFamily="18"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41678143"/>
                  </a:ext>
                </a:extLst>
              </a:tr>
              <a:tr h="2468880">
                <a:tc>
                  <a:txBody>
                    <a:bodyPr/>
                    <a:lstStyle/>
                    <a:p>
                      <a:pPr algn="ctr"/>
                      <a:r>
                        <a:rPr lang="en-US" sz="2400" dirty="0" err="1" smtClean="0">
                          <a:latin typeface="Cambria" panose="02040503050406030204" pitchFamily="18" charset="0"/>
                          <a:ea typeface="Cambria" panose="02040503050406030204" pitchFamily="18" charset="0"/>
                        </a:rPr>
                        <a:t>Trước</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giờ</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sinh</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hoạt</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lớp</a:t>
                      </a:r>
                      <a:endParaRPr lang="en-US" sz="2400" dirty="0">
                        <a:latin typeface="Cambria" panose="02040503050406030204" pitchFamily="18" charset="0"/>
                        <a:ea typeface="Cambria" panose="02040503050406030204" pitchFamily="18"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2">
                        <a:lumMod val="60000"/>
                        <a:lumOff val="40000"/>
                      </a:schemeClr>
                    </a:solidFill>
                  </a:tcPr>
                </a:tc>
                <a:tc>
                  <a:txBody>
                    <a:bodyPr/>
                    <a:lstStyle/>
                    <a:p>
                      <a:pPr algn="ctr"/>
                      <a:endParaRPr lang="en-US" sz="2400" dirty="0">
                        <a:latin typeface="Cambria" panose="02040503050406030204" pitchFamily="18" charset="0"/>
                        <a:ea typeface="Cambria" panose="02040503050406030204" pitchFamily="18"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3248572"/>
                  </a:ext>
                </a:extLst>
              </a:tr>
              <a:tr h="2560320">
                <a:tc>
                  <a:txBody>
                    <a:bodyPr/>
                    <a:lstStyle/>
                    <a:p>
                      <a:pPr algn="ctr"/>
                      <a:r>
                        <a:rPr lang="en-US" sz="2400" dirty="0" err="1" smtClean="0">
                          <a:latin typeface="Cambria" panose="02040503050406030204" pitchFamily="18" charset="0"/>
                          <a:ea typeface="Cambria" panose="02040503050406030204" pitchFamily="18" charset="0"/>
                        </a:rPr>
                        <a:t>Trong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giờ</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sinh</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hoạt</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lớp</a:t>
                      </a:r>
                      <a:endParaRPr lang="en-US" sz="2400" dirty="0">
                        <a:latin typeface="Cambria" panose="02040503050406030204" pitchFamily="18" charset="0"/>
                        <a:ea typeface="Cambria" panose="02040503050406030204" pitchFamily="18"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2">
                        <a:lumMod val="60000"/>
                        <a:lumOff val="40000"/>
                      </a:schemeClr>
                    </a:solidFill>
                  </a:tcPr>
                </a:tc>
                <a:tc>
                  <a:txBody>
                    <a:bodyPr/>
                    <a:lstStyle/>
                    <a:p>
                      <a:pPr algn="ctr"/>
                      <a:endParaRPr lang="en-US" sz="2400" dirty="0">
                        <a:latin typeface="Cambria" panose="02040503050406030204" pitchFamily="18" charset="0"/>
                        <a:ea typeface="Cambria" panose="02040503050406030204" pitchFamily="18"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54747901"/>
                  </a:ext>
                </a:extLst>
              </a:tr>
            </a:tbl>
          </a:graphicData>
        </a:graphic>
      </p:graphicFrame>
      <p:sp>
        <p:nvSpPr>
          <p:cNvPr id="3" name="TextBox 2"/>
          <p:cNvSpPr txBox="1"/>
          <p:nvPr/>
        </p:nvSpPr>
        <p:spPr>
          <a:xfrm>
            <a:off x="3230880" y="1342535"/>
            <a:ext cx="8199120" cy="2554545"/>
          </a:xfrm>
          <a:prstGeom prst="rect">
            <a:avLst/>
          </a:prstGeom>
          <a:noFill/>
        </p:spPr>
        <p:txBody>
          <a:bodyPr wrap="square" rtlCol="0">
            <a:spAutoFit/>
          </a:bodyPr>
          <a:lstStyle/>
          <a:p>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Bạn</a:t>
            </a:r>
            <a:r>
              <a:rPr lang="en-US" sz="2000" dirty="0" smtClean="0">
                <a:latin typeface="Cambria" panose="02040503050406030204" pitchFamily="18" charset="0"/>
                <a:ea typeface="Cambria" panose="02040503050406030204" pitchFamily="18" charset="0"/>
              </a:rPr>
              <a:t> Minh </a:t>
            </a:r>
            <a:r>
              <a:rPr lang="en-US" sz="2000" dirty="0" err="1" smtClean="0">
                <a:latin typeface="Cambria" panose="02040503050406030204" pitchFamily="18" charset="0"/>
                <a:ea typeface="Cambria" panose="02040503050406030204" pitchFamily="18" charset="0"/>
              </a:rPr>
              <a:t>viết</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và</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vẽ</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trang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trí</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trên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bảng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lớp</a:t>
            </a:r>
            <a:r>
              <a:rPr lang="en-US" sz="2000" dirty="0" smtClean="0">
                <a:latin typeface="Cambria" panose="02040503050406030204" pitchFamily="18" charset="0"/>
                <a:ea typeface="Cambria" panose="02040503050406030204" pitchFamily="18" charset="0"/>
              </a:rPr>
              <a:t>:</a:t>
            </a:r>
          </a:p>
          <a:p>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Dòng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chữ</a:t>
            </a:r>
            <a:r>
              <a:rPr lang="en-US" sz="2000" dirty="0" smtClean="0">
                <a:latin typeface="Cambria" panose="02040503050406030204" pitchFamily="18" charset="0"/>
                <a:ea typeface="Cambria" panose="02040503050406030204" pitchFamily="18" charset="0"/>
              </a:rPr>
              <a:t>: Chung </a:t>
            </a:r>
            <a:r>
              <a:rPr lang="en-US" sz="2000" dirty="0" err="1" smtClean="0">
                <a:latin typeface="Cambria" panose="02040503050406030204" pitchFamily="18" charset="0"/>
                <a:ea typeface="Cambria" panose="02040503050406030204" pitchFamily="18" charset="0"/>
              </a:rPr>
              <a:t>tay</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xây</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dựng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Thư</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viện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lớp</a:t>
            </a:r>
            <a:r>
              <a:rPr lang="en-US" sz="2000" dirty="0" smtClean="0">
                <a:latin typeface="Cambria" panose="02040503050406030204" pitchFamily="18" charset="0"/>
                <a:ea typeface="Cambria" panose="02040503050406030204" pitchFamily="18" charset="0"/>
              </a:rPr>
              <a:t> 4B.</a:t>
            </a:r>
          </a:p>
          <a:p>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Những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hình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ảnh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ngộ</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nghĩnh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chú</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gà</a:t>
            </a:r>
            <a:r>
              <a:rPr lang="en-US" sz="2000" dirty="0" smtClean="0">
                <a:latin typeface="Cambria" panose="02040503050406030204" pitchFamily="18" charset="0"/>
                <a:ea typeface="Cambria" panose="02040503050406030204" pitchFamily="18" charset="0"/>
              </a:rPr>
              <a:t> con </a:t>
            </a:r>
            <a:r>
              <a:rPr lang="en-US" sz="2000" dirty="0" err="1" smtClean="0">
                <a:latin typeface="Cambria" panose="02040503050406030204" pitchFamily="18" charset="0"/>
                <a:ea typeface="Cambria" panose="02040503050406030204" pitchFamily="18" charset="0"/>
              </a:rPr>
              <a:t>đội</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trên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đầu</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một</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mảnh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vỏ</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trứng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chú</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dế</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mèn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bước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ra</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từ</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cuốn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truyện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những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cuốn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sách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mở</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rộng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như</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sải</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cánh</a:t>
            </a:r>
            <a:r>
              <a:rPr lang="en-US" sz="2000" dirty="0" smtClean="0">
                <a:latin typeface="Cambria" panose="02040503050406030204" pitchFamily="18" charset="0"/>
                <a:ea typeface="Cambria" panose="02040503050406030204" pitchFamily="18" charset="0"/>
              </a:rPr>
              <a:t> bay,…</a:t>
            </a:r>
          </a:p>
          <a:p>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Các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bạn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nữ</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chuẩn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bị</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bàn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chủ</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tọa</a:t>
            </a:r>
            <a:r>
              <a:rPr lang="en-US" sz="2000" dirty="0" smtClean="0">
                <a:latin typeface="Cambria" panose="02040503050406030204" pitchFamily="18" charset="0"/>
                <a:ea typeface="Cambria" panose="02040503050406030204" pitchFamily="18" charset="0"/>
              </a:rPr>
              <a:t>:</a:t>
            </a:r>
          </a:p>
          <a:p>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Phủ</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khăn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trải</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bàn</a:t>
            </a:r>
            <a:endParaRPr lang="en-US" sz="2000" dirty="0" smtClean="0">
              <a:latin typeface="Cambria" panose="02040503050406030204" pitchFamily="18" charset="0"/>
              <a:ea typeface="Cambria" panose="02040503050406030204" pitchFamily="18" charset="0"/>
            </a:endParaRPr>
          </a:p>
          <a:p>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Đặt</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lọ</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hoa</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rực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rỡ</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lên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bàn</a:t>
            </a:r>
            <a:endParaRPr lang="en-US" sz="2000" dirty="0" smtClean="0">
              <a:latin typeface="Cambria" panose="02040503050406030204" pitchFamily="18" charset="0"/>
              <a:ea typeface="Cambria" panose="02040503050406030204" pitchFamily="18" charset="0"/>
            </a:endParaRPr>
          </a:p>
        </p:txBody>
      </p:sp>
      <p:sp>
        <p:nvSpPr>
          <p:cNvPr id="12" name="TextBox 11"/>
          <p:cNvSpPr txBox="1"/>
          <p:nvPr/>
        </p:nvSpPr>
        <p:spPr>
          <a:xfrm>
            <a:off x="3230880" y="3804998"/>
            <a:ext cx="8199120" cy="2554545"/>
          </a:xfrm>
          <a:prstGeom prst="rect">
            <a:avLst/>
          </a:prstGeom>
          <a:noFill/>
        </p:spPr>
        <p:txBody>
          <a:bodyPr wrap="square" rtlCol="0">
            <a:spAutoFit/>
          </a:bodyPr>
          <a:lstStyle/>
          <a:p>
            <a:r>
              <a:rPr lang="en-US" sz="2000" b="1" i="1" dirty="0" err="1" smtClean="0">
                <a:latin typeface="Cambria" panose="02040503050406030204" pitchFamily="18" charset="0"/>
                <a:ea typeface="Cambria" panose="02040503050406030204" pitchFamily="18" charset="0"/>
              </a:rPr>
              <a:t>Đầu</a:t>
            </a:r>
            <a:r>
              <a:rPr lang="en-US" sz="2000" b="1" i="1" dirty="0" smtClean="0">
                <a:latin typeface="Cambria" panose="02040503050406030204" pitchFamily="18" charset="0"/>
                <a:ea typeface="Cambria" panose="02040503050406030204" pitchFamily="18" charset="0"/>
              </a:rPr>
              <a:t> </a:t>
            </a:r>
            <a:r>
              <a:rPr lang="en-US" sz="2000" b="1" i="1" dirty="0" err="1" smtClean="0">
                <a:latin typeface="Cambria" panose="02040503050406030204" pitchFamily="18" charset="0"/>
                <a:ea typeface="Cambria" panose="02040503050406030204" pitchFamily="18" charset="0"/>
              </a:rPr>
              <a:t>tiên</a:t>
            </a:r>
            <a:r>
              <a:rPr lang="en-US" sz="2000" b="1" i="1"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Cô</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chủ</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nhiệm</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phát</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biểu</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khai</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mạc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về</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tầm</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quan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trọng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của</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sách</a:t>
            </a:r>
            <a:r>
              <a:rPr lang="en-US" sz="2000" dirty="0" smtClean="0">
                <a:latin typeface="Cambria" panose="02040503050406030204" pitchFamily="18" charset="0"/>
                <a:ea typeface="Cambria" panose="02040503050406030204" pitchFamily="18" charset="0"/>
              </a:rPr>
              <a:t>, ý </a:t>
            </a:r>
            <a:r>
              <a:rPr lang="en-US" sz="2000" dirty="0" err="1" smtClean="0">
                <a:latin typeface="Cambria" panose="02040503050406030204" pitchFamily="18" charset="0"/>
                <a:ea typeface="Cambria" panose="02040503050406030204" pitchFamily="18" charset="0"/>
              </a:rPr>
              <a:t>nghĩa</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của</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việc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đọc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sách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vì</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sao</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cần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có</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một</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thư</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viện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của</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lớp</a:t>
            </a:r>
            <a:r>
              <a:rPr lang="en-US" sz="2000" dirty="0" smtClean="0">
                <a:latin typeface="Cambria" panose="02040503050406030204" pitchFamily="18" charset="0"/>
                <a:ea typeface="Cambria" panose="02040503050406030204" pitchFamily="18" charset="0"/>
              </a:rPr>
              <a:t>).</a:t>
            </a:r>
          </a:p>
          <a:p>
            <a:r>
              <a:rPr lang="en-US" sz="2000" b="1" i="1" dirty="0" err="1" smtClean="0">
                <a:latin typeface="Cambria" panose="02040503050406030204" pitchFamily="18" charset="0"/>
                <a:ea typeface="Cambria" panose="02040503050406030204" pitchFamily="18" charset="0"/>
              </a:rPr>
              <a:t>Tiếp</a:t>
            </a:r>
            <a:r>
              <a:rPr lang="en-US" sz="2000" b="1" i="1" dirty="0" smtClean="0">
                <a:latin typeface="Cambria" panose="02040503050406030204" pitchFamily="18" charset="0"/>
                <a:ea typeface="Cambria" panose="02040503050406030204" pitchFamily="18" charset="0"/>
              </a:rPr>
              <a:t> </a:t>
            </a:r>
            <a:r>
              <a:rPr lang="en-US" sz="2000" b="1" i="1" dirty="0" err="1" smtClean="0">
                <a:latin typeface="Cambria" panose="02040503050406030204" pitchFamily="18" charset="0"/>
                <a:ea typeface="Cambria" panose="02040503050406030204" pitchFamily="18" charset="0"/>
              </a:rPr>
              <a:t>theo</a:t>
            </a:r>
            <a:r>
              <a:rPr lang="en-US" sz="2000" b="1" i="1"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Bạn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lớp</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trưởng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phát</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động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phong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trào</a:t>
            </a:r>
            <a:r>
              <a:rPr lang="en-US" sz="2000" dirty="0" smtClean="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rPr>
              <a:t>C</a:t>
            </a:r>
            <a:r>
              <a:rPr lang="en-US" sz="2000" dirty="0" smtClean="0">
                <a:latin typeface="Cambria" panose="02040503050406030204" pitchFamily="18" charset="0"/>
                <a:ea typeface="Cambria" panose="02040503050406030204" pitchFamily="18" charset="0"/>
              </a:rPr>
              <a:t>hung </a:t>
            </a:r>
            <a:r>
              <a:rPr lang="en-US" sz="2000" dirty="0" err="1" smtClean="0">
                <a:latin typeface="Cambria" panose="02040503050406030204" pitchFamily="18" charset="0"/>
                <a:ea typeface="Cambria" panose="02040503050406030204" pitchFamily="18" charset="0"/>
              </a:rPr>
              <a:t>tay</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xây</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dựng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thư</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viện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lớp</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cả</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lớp</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thảo</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luận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đưa</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ra</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các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hình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thức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ủng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hộ</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đóng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góp</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sách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báo</a:t>
            </a:r>
            <a:r>
              <a:rPr lang="en-US" sz="2000" dirty="0" smtClean="0">
                <a:latin typeface="Cambria" panose="02040503050406030204" pitchFamily="18" charset="0"/>
                <a:ea typeface="Cambria" panose="02040503050406030204" pitchFamily="18" charset="0"/>
              </a:rPr>
              <a:t>,…</a:t>
            </a:r>
          </a:p>
          <a:p>
            <a:r>
              <a:rPr lang="en-US" sz="2000" b="1" i="1" dirty="0" err="1" smtClean="0">
                <a:latin typeface="Cambria" panose="02040503050406030204" pitchFamily="18" charset="0"/>
                <a:ea typeface="Cambria" panose="02040503050406030204" pitchFamily="18" charset="0"/>
              </a:rPr>
              <a:t>Sau</a:t>
            </a:r>
            <a:r>
              <a:rPr lang="en-US" sz="2000" b="1" i="1" dirty="0" smtClean="0">
                <a:latin typeface="Cambria" panose="02040503050406030204" pitchFamily="18" charset="0"/>
                <a:ea typeface="Cambria" panose="02040503050406030204" pitchFamily="18" charset="0"/>
              </a:rPr>
              <a:t> </a:t>
            </a:r>
            <a:r>
              <a:rPr lang="en-US" sz="2000" b="1" i="1" dirty="0" err="1" smtClean="0">
                <a:latin typeface="Cambria" panose="02040503050406030204" pitchFamily="18" charset="0"/>
                <a:ea typeface="Cambria" panose="02040503050406030204" pitchFamily="18" charset="0"/>
              </a:rPr>
              <a:t>cùng</a:t>
            </a:r>
            <a:r>
              <a:rPr lang="en-US" sz="2000" b="1" i="1"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Bạn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lớp</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phó</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thông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báo</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thời</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gian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mang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sách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báo</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đến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góp</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nhiệm</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vụ</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của</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các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tổ</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trưởng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trong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việc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tập</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hợp</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và</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ghi</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tên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sách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các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bạn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trong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tổ</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đóng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góp</a:t>
            </a:r>
            <a:r>
              <a:rPr lang="en-US" sz="2000" dirty="0" smtClean="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0987217"/>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sp>
        <p:nvSpPr>
          <p:cNvPr id="21" name="矩形: 圆角 20">
            <a:extLst>
              <a:ext uri="{FF2B5EF4-FFF2-40B4-BE49-F238E27FC236}">
                <a16:creationId xmlns:a16="http://schemas.microsoft.com/office/drawing/2014/main" id="{95310AC2-39A1-4C93-AB2F-D3F7719E3264}"/>
              </a:ext>
            </a:extLst>
          </p:cNvPr>
          <p:cNvSpPr/>
          <p:nvPr/>
        </p:nvSpPr>
        <p:spPr>
          <a:xfrm>
            <a:off x="431800" y="659757"/>
            <a:ext cx="11342188" cy="5791842"/>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312682" y="230007"/>
            <a:ext cx="11580423" cy="954107"/>
          </a:xfrm>
          <a:prstGeom prst="rect">
            <a:avLst/>
          </a:prstGeom>
          <a:solidFill>
            <a:schemeClr val="accent1">
              <a:lumMod val="75000"/>
            </a:schemeClr>
          </a:solidFill>
          <a:ln w="57150">
            <a:solidFill>
              <a:schemeClr val="bg1"/>
            </a:solidFill>
          </a:ln>
        </p:spPr>
        <p:txBody>
          <a:bodyPr wrap="square">
            <a:spAutoFit/>
          </a:bodyPr>
          <a:lstStyle>
            <a:lvl1pPr/>
            <a:lvl2pPr marL="742950" indent="-285750"/>
            <a:lvl3pPr/>
            <a:lvl4pPr/>
            <a:lvl5pPr/>
            <a:lvl6pPr/>
            <a:lvl7pPr/>
            <a:lvl8pPr/>
            <a:lvl9pPr/>
          </a:lstStyle>
          <a:p>
            <a:r>
              <a:rPr lang="vi-VN" sz="2800" b="1" i="1" dirty="0" smtClean="0">
                <a:solidFill>
                  <a:schemeClr val="bg1"/>
                </a:solidFill>
                <a:latin typeface="Cambria" panose="02040503050406030204" pitchFamily="18" charset="0"/>
                <a:ea typeface="Cambria" panose="02040503050406030204" pitchFamily="18" charset="0"/>
              </a:rPr>
              <a:t>e. </a:t>
            </a:r>
            <a:r>
              <a:rPr lang="vi-VN" sz="2800" dirty="0" smtClean="0">
                <a:solidFill>
                  <a:schemeClr val="bg1"/>
                </a:solidFill>
                <a:latin typeface="Cambria" panose="02040503050406030204" pitchFamily="18" charset="0"/>
                <a:ea typeface="Cambria" panose="02040503050406030204" pitchFamily="18" charset="0"/>
              </a:rPr>
              <a:t>Những từ ngữ nào giúp em nhận biết các hoạt động được thuật lại theo trình tự?</a:t>
            </a:r>
            <a:endParaRPr lang="vi-VN" sz="2800" dirty="0">
              <a:solidFill>
                <a:schemeClr val="bg1"/>
              </a:solidFill>
              <a:latin typeface="Cambria" panose="02040503050406030204" pitchFamily="18" charset="0"/>
              <a:ea typeface="Cambria" panose="02040503050406030204" pitchFamily="18" charset="0"/>
            </a:endParaRPr>
          </a:p>
        </p:txBody>
      </p:sp>
      <p:sp>
        <p:nvSpPr>
          <p:cNvPr id="3" name="Rectangle 2"/>
          <p:cNvSpPr/>
          <p:nvPr/>
        </p:nvSpPr>
        <p:spPr>
          <a:xfrm>
            <a:off x="720157" y="1209161"/>
            <a:ext cx="10765472" cy="4439677"/>
          </a:xfrm>
          <a:prstGeom prst="rect">
            <a:avLst/>
          </a:prstGeom>
        </p:spPr>
        <p:txBody>
          <a:bodyPr wrap="square">
            <a:spAutoFit/>
          </a:bodyPr>
          <a:lstStyle/>
          <a:p>
            <a:pPr algn="just">
              <a:spcAft>
                <a:spcPts val="500"/>
              </a:spcAft>
            </a:pPr>
            <a:r>
              <a:rPr lang="en-US" dirty="0" smtClean="0"/>
              <a:t>        </a:t>
            </a:r>
            <a:r>
              <a:rPr lang="vi-VN" dirty="0" smtClean="0"/>
              <a:t>Trước giờ sinh hoạt, bạn Minh “hoạ sĩ” của lớp tôi viết lên bảng dòng chữ: </a:t>
            </a:r>
            <a:r>
              <a:rPr lang="vi-VN" i="1" dirty="0" smtClean="0"/>
              <a:t>Chung tay xây dựng thư viện lớp 4B.</a:t>
            </a:r>
            <a:r>
              <a:rPr lang="vi-VN" dirty="0" smtClean="0"/>
              <a:t> Bạn còn vẽ trang trí những hình ảnh ngộ nghĩnh: chú gà con trong bài thơ </a:t>
            </a:r>
            <a:r>
              <a:rPr lang="vi-VN" i="1" dirty="0" smtClean="0"/>
              <a:t>Bầu trời trong quả trứng </a:t>
            </a:r>
            <a:r>
              <a:rPr lang="vi-VN" dirty="0" smtClean="0"/>
              <a:t>đội trên đầu một mảnh vỏ trứng nhỏ, chú dế mèn bước ra từ cuốn truyện </a:t>
            </a:r>
            <a:r>
              <a:rPr lang="vi-VN" i="1" dirty="0" smtClean="0"/>
              <a:t>Dế Mèn phiêu lưu kí</a:t>
            </a:r>
            <a:r>
              <a:rPr lang="vi-VN" dirty="0" smtClean="0"/>
              <a:t>, những cuốn sách mở rộng như sải cánh bay,... Bàn chủ toạ được các bạn nữ phủ khăn trải bàn và đặt một lọ hoa rực rỡ.</a:t>
            </a:r>
            <a:endParaRPr lang="vi-VN" b="0" dirty="0" smtClean="0">
              <a:effectLst/>
            </a:endParaRPr>
          </a:p>
          <a:p>
            <a:pPr algn="just">
              <a:spcAft>
                <a:spcPts val="500"/>
              </a:spcAft>
            </a:pPr>
            <a:r>
              <a:rPr lang="en-US" dirty="0" smtClean="0"/>
              <a:t>         </a:t>
            </a:r>
            <a:r>
              <a:rPr lang="vi-VN" dirty="0" smtClean="0"/>
              <a:t>Trống báo giờ sinh hoạt lớp vang lên. Các bạn ai nấy ngồi vào vị trí của mình. Đầu tiên, cô chủ nhiệm phát biểu khai mạc. Cô nói với chúng tôi về tầm quan trọng của sách và ý nghĩa của việc đọc sách. Cô bảo rằng nếu trong lớp có thư viện thì cả lớp sẽ cùng nhau đọc sách, trao đổi, chia sẻ về những điều thú vị mình đọc được.</a:t>
            </a:r>
            <a:endParaRPr lang="vi-VN" b="0" dirty="0" smtClean="0">
              <a:effectLst/>
            </a:endParaRPr>
          </a:p>
          <a:p>
            <a:pPr algn="just">
              <a:spcAft>
                <a:spcPts val="500"/>
              </a:spcAft>
            </a:pPr>
            <a:r>
              <a:rPr lang="en-US" dirty="0" smtClean="0"/>
              <a:t>         </a:t>
            </a:r>
            <a:r>
              <a:rPr lang="vi-VN" dirty="0" smtClean="0"/>
              <a:t>Tiếp theo ý kiến của cô chủ nhiệm, bạn lớp trưởng phát động phong trào </a:t>
            </a:r>
            <a:r>
              <a:rPr lang="vi-VN" i="1" dirty="0" smtClean="0"/>
              <a:t>Chung tay xây dựng thư viện lớp. </a:t>
            </a:r>
            <a:r>
              <a:rPr lang="vi-VN" dirty="0" smtClean="0"/>
              <a:t>Các bạn hào hứng thảo luận, đề xuất các hình thức ủng hộ, đóng góp sách báo,... Trong lớp vang lên những tiếng "Đồng ý", "Nhất trí"... Cô giáo nhắc cả lớp đây là việc làm tự nguyện, ai có nhiều góp nhiều, ai có ít góp ít.</a:t>
            </a:r>
            <a:endParaRPr lang="vi-VN" b="0" dirty="0" smtClean="0">
              <a:effectLst/>
            </a:endParaRPr>
          </a:p>
          <a:p>
            <a:pPr algn="just">
              <a:spcAft>
                <a:spcPts val="500"/>
              </a:spcAft>
            </a:pPr>
            <a:r>
              <a:rPr lang="en-US" dirty="0" smtClean="0"/>
              <a:t>        </a:t>
            </a:r>
            <a:r>
              <a:rPr lang="vi-VN" dirty="0" smtClean="0"/>
              <a:t>Sau thời gian thảo luận, bạn lớp phó thông báo từ ngày mai các bạn bắt đầu quyên góp. Các tổ trưởng sẽ ghi tên sách theo tổ, sau đó tập hợp và xếp sách vào tủ sách của lớp.</a:t>
            </a:r>
            <a:endParaRPr lang="vi-VN" b="0" dirty="0" smtClean="0">
              <a:effectLst/>
            </a:endParaRPr>
          </a:p>
        </p:txBody>
      </p:sp>
      <p:sp>
        <p:nvSpPr>
          <p:cNvPr id="8" name="Rounded Rectangle 7"/>
          <p:cNvSpPr/>
          <p:nvPr/>
        </p:nvSpPr>
        <p:spPr>
          <a:xfrm>
            <a:off x="521404" y="5737203"/>
            <a:ext cx="11162978" cy="971660"/>
          </a:xfrm>
          <a:prstGeom prst="roundRect">
            <a:avLst/>
          </a:prstGeom>
          <a:solidFill>
            <a:schemeClr val="accent4">
              <a:lumMod val="60000"/>
              <a:lumOff val="40000"/>
            </a:schemeClr>
          </a:solidFill>
          <a:ln>
            <a:solidFill>
              <a:schemeClr val="tx1"/>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just"/>
            <a:r>
              <a:rPr lang="vi-VN" sz="2800" dirty="0">
                <a:solidFill>
                  <a:schemeClr val="tx1"/>
                </a:solidFill>
                <a:latin typeface="Cambria" panose="02040503050406030204" pitchFamily="18" charset="0"/>
                <a:ea typeface="Cambria" panose="02040503050406030204" pitchFamily="18" charset="0"/>
              </a:rPr>
              <a:t>Những từ ngữ giúp </a:t>
            </a:r>
            <a:r>
              <a:rPr lang="vi-VN" sz="2800" dirty="0" smtClean="0">
                <a:solidFill>
                  <a:schemeClr val="tx1"/>
                </a:solidFill>
                <a:latin typeface="Cambria" panose="02040503050406030204" pitchFamily="18" charset="0"/>
                <a:ea typeface="Cambria" panose="02040503050406030204" pitchFamily="18" charset="0"/>
              </a:rPr>
              <a:t>nhận </a:t>
            </a:r>
            <a:r>
              <a:rPr lang="vi-VN" sz="2800" dirty="0">
                <a:solidFill>
                  <a:schemeClr val="tx1"/>
                </a:solidFill>
                <a:latin typeface="Cambria" panose="02040503050406030204" pitchFamily="18" charset="0"/>
                <a:ea typeface="Cambria" panose="02040503050406030204" pitchFamily="18" charset="0"/>
              </a:rPr>
              <a:t>biết các hoạt động được thuật lại theo trình tự là: </a:t>
            </a:r>
            <a:r>
              <a:rPr lang="vi-VN" sz="2800" b="1" i="1" dirty="0">
                <a:solidFill>
                  <a:srgbClr val="C00000"/>
                </a:solidFill>
                <a:latin typeface="Cambria" panose="02040503050406030204" pitchFamily="18" charset="0"/>
                <a:ea typeface="Cambria" panose="02040503050406030204" pitchFamily="18" charset="0"/>
              </a:rPr>
              <a:t>trước giờ sinh hoạt, trong giờ sinh hoạt, sau thời gian thảo luận.</a:t>
            </a:r>
            <a:endParaRPr lang="en-US" sz="4000" b="1" i="1" dirty="0">
              <a:solidFill>
                <a:srgbClr val="C00000"/>
              </a:solidFill>
              <a:latin typeface="Cambria" panose="02040503050406030204" pitchFamily="18" charset="0"/>
              <a:ea typeface="Cambria" panose="02040503050406030204" pitchFamily="18" charset="0"/>
            </a:endParaRPr>
          </a:p>
        </p:txBody>
      </p:sp>
      <p:cxnSp>
        <p:nvCxnSpPr>
          <p:cNvPr id="10" name="Straight Connector 9"/>
          <p:cNvCxnSpPr/>
          <p:nvPr/>
        </p:nvCxnSpPr>
        <p:spPr>
          <a:xfrm>
            <a:off x="1249680" y="1508760"/>
            <a:ext cx="2011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249680" y="5288280"/>
            <a:ext cx="24688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49680" y="2956560"/>
            <a:ext cx="393192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5910623"/>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3"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sp>
        <p:nvSpPr>
          <p:cNvPr id="21" name="矩形: 圆角 20">
            <a:extLst>
              <a:ext uri="{FF2B5EF4-FFF2-40B4-BE49-F238E27FC236}">
                <a16:creationId xmlns:a16="http://schemas.microsoft.com/office/drawing/2014/main" id="{95310AC2-39A1-4C93-AB2F-D3F7719E3264}"/>
              </a:ext>
            </a:extLst>
          </p:cNvPr>
          <p:cNvSpPr/>
          <p:nvPr/>
        </p:nvSpPr>
        <p:spPr>
          <a:xfrm>
            <a:off x="431800" y="659757"/>
            <a:ext cx="11342188" cy="5791842"/>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312682" y="230007"/>
            <a:ext cx="11757398" cy="1200329"/>
          </a:xfrm>
          <a:prstGeom prst="rect">
            <a:avLst/>
          </a:prstGeom>
          <a:solidFill>
            <a:schemeClr val="accent2">
              <a:lumMod val="40000"/>
              <a:lumOff val="60000"/>
            </a:schemeClr>
          </a:solidFill>
          <a:ln w="57150">
            <a:solidFill>
              <a:schemeClr val="bg1"/>
            </a:solidFill>
          </a:ln>
        </p:spPr>
        <p:txBody>
          <a:bodyPr wrap="square">
            <a:spAutoFit/>
          </a:bodyPr>
          <a:lstStyle>
            <a:lvl1pPr/>
            <a:lvl2pPr marL="742950" indent="-285750"/>
            <a:lvl3pPr/>
            <a:lvl4pPr/>
            <a:lvl5pPr/>
            <a:lvl6pPr/>
            <a:lvl7pPr/>
            <a:lvl8pPr/>
            <a:lvl9pPr/>
          </a:lstStyle>
          <a:p>
            <a:pPr algn="just"/>
            <a:r>
              <a:rPr lang="vi-VN" sz="3600" b="1" i="1" dirty="0" smtClean="0">
                <a:solidFill>
                  <a:schemeClr val="bg2">
                    <a:lumMod val="10000"/>
                  </a:schemeClr>
                </a:solidFill>
                <a:latin typeface="Cambria" panose="02040503050406030204" pitchFamily="18" charset="0"/>
                <a:ea typeface="Cambria" panose="02040503050406030204" pitchFamily="18" charset="0"/>
              </a:rPr>
              <a:t>g. </a:t>
            </a:r>
            <a:r>
              <a:rPr lang="vi-VN" sz="3600" dirty="0" smtClean="0">
                <a:solidFill>
                  <a:schemeClr val="bg2">
                    <a:lumMod val="10000"/>
                  </a:schemeClr>
                </a:solidFill>
                <a:latin typeface="Cambria" panose="02040503050406030204" pitchFamily="18" charset="0"/>
                <a:ea typeface="Cambria" panose="02040503050406030204" pitchFamily="18" charset="0"/>
              </a:rPr>
              <a:t>Phần kết bài chia sẻ cảm xúc, suy nghĩ gì về kết quả của hoạt động?</a:t>
            </a:r>
            <a:endParaRPr lang="vi-VN" sz="3600" dirty="0">
              <a:solidFill>
                <a:schemeClr val="bg2">
                  <a:lumMod val="10000"/>
                </a:schemeClr>
              </a:solidFill>
              <a:latin typeface="Cambria" panose="02040503050406030204" pitchFamily="18" charset="0"/>
              <a:ea typeface="Cambria" panose="02040503050406030204" pitchFamily="18" charset="0"/>
            </a:endParaRPr>
          </a:p>
        </p:txBody>
      </p:sp>
      <p:sp>
        <p:nvSpPr>
          <p:cNvPr id="8" name="Rounded Rectangle 7"/>
          <p:cNvSpPr/>
          <p:nvPr/>
        </p:nvSpPr>
        <p:spPr>
          <a:xfrm>
            <a:off x="883920" y="3555678"/>
            <a:ext cx="10180320" cy="971660"/>
          </a:xfrm>
          <a:prstGeom prst="roundRect">
            <a:avLst/>
          </a:prstGeom>
          <a:noFill/>
          <a:ln>
            <a:no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just"/>
            <a:r>
              <a:rPr lang="en-US" sz="3600" dirty="0" smtClean="0">
                <a:solidFill>
                  <a:srgbClr val="C00000"/>
                </a:solidFill>
                <a:latin typeface="Cambria" panose="02040503050406030204" pitchFamily="18" charset="0"/>
                <a:ea typeface="Cambria" panose="02040503050406030204" pitchFamily="18" charset="0"/>
                <a:sym typeface="Wingdings" panose="05000000000000000000" pitchFamily="2" charset="2"/>
              </a:rPr>
              <a:t> </a:t>
            </a:r>
            <a:r>
              <a:rPr lang="vi-VN" sz="3600" dirty="0" smtClean="0">
                <a:solidFill>
                  <a:srgbClr val="C00000"/>
                </a:solidFill>
                <a:latin typeface="Cambria" panose="02040503050406030204" pitchFamily="18" charset="0"/>
                <a:ea typeface="Cambria" panose="02040503050406030204" pitchFamily="18" charset="0"/>
              </a:rPr>
              <a:t>Phần </a:t>
            </a:r>
            <a:r>
              <a:rPr lang="vi-VN" sz="3600" dirty="0">
                <a:solidFill>
                  <a:srgbClr val="C00000"/>
                </a:solidFill>
                <a:latin typeface="Cambria" panose="02040503050406030204" pitchFamily="18" charset="0"/>
                <a:ea typeface="Cambria" panose="02040503050406030204" pitchFamily="18" charset="0"/>
              </a:rPr>
              <a:t>kết bài chia sẻ cảm xúc vui tươi, phấn khởi và suy nghĩ được tha hồ đọc sách về kết quả của hoạt động. </a:t>
            </a:r>
            <a:endParaRPr lang="en-US" sz="6600" b="1" i="1" dirty="0">
              <a:solidFill>
                <a:srgbClr val="C00000"/>
              </a:solidFill>
              <a:latin typeface="Cambria" panose="02040503050406030204" pitchFamily="18" charset="0"/>
              <a:ea typeface="Cambria" panose="02040503050406030204" pitchFamily="18" charset="0"/>
            </a:endParaRPr>
          </a:p>
        </p:txBody>
      </p:sp>
      <p:sp>
        <p:nvSpPr>
          <p:cNvPr id="2" name="Rectangle 1"/>
          <p:cNvSpPr/>
          <p:nvPr/>
        </p:nvSpPr>
        <p:spPr>
          <a:xfrm>
            <a:off x="883920" y="1660343"/>
            <a:ext cx="10180320" cy="1569660"/>
          </a:xfrm>
          <a:prstGeom prst="rect">
            <a:avLst/>
          </a:prstGeom>
        </p:spPr>
        <p:txBody>
          <a:bodyPr wrap="square">
            <a:spAutoFit/>
          </a:bodyPr>
          <a:lstStyle/>
          <a:p>
            <a:pPr algn="just"/>
            <a:r>
              <a:rPr lang="en-US" sz="3200" dirty="0" smtClean="0"/>
              <a:t> 	</a:t>
            </a:r>
            <a:r>
              <a:rPr lang="vi-VN" sz="3200" dirty="0" smtClean="0"/>
              <a:t>Buổi sinh hoạt lớp kết thúc. Cô giáo và cả lớp tôi vui lắm. Sắp tới, chúng tôi sẽ tha hồ đọc sách ngay tại lớp mình.</a:t>
            </a:r>
            <a:endParaRPr lang="en-US" sz="3200" dirty="0"/>
          </a:p>
        </p:txBody>
      </p:sp>
      <p:grpSp>
        <p:nvGrpSpPr>
          <p:cNvPr id="18"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20"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3"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32"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33"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30"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2"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34" name="图片 15">
            <a:extLst>
              <a:ext uri="{FF2B5EF4-FFF2-40B4-BE49-F238E27FC236}">
                <a16:creationId xmlns:a16="http://schemas.microsoft.com/office/drawing/2014/main" id="{FA5DE8E6-9734-4EEC-A406-5525F80821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777" y="5242559"/>
            <a:ext cx="1443713" cy="1615439"/>
          </a:xfrm>
          <a:prstGeom prst="rect">
            <a:avLst/>
          </a:prstGeom>
        </p:spPr>
      </p:pic>
      <p:pic>
        <p:nvPicPr>
          <p:cNvPr id="35" name="图片 16">
            <a:extLst>
              <a:ext uri="{FF2B5EF4-FFF2-40B4-BE49-F238E27FC236}">
                <a16:creationId xmlns:a16="http://schemas.microsoft.com/office/drawing/2014/main" id="{498FD588-A206-4886-AECC-F3AD4C8926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Tree>
    <p:extLst>
      <p:ext uri="{BB962C8B-B14F-4D97-AF65-F5344CB8AC3E}">
        <p14:creationId xmlns:p14="http://schemas.microsoft.com/office/powerpoint/2010/main" val="1355943882"/>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33" y="5108251"/>
            <a:ext cx="1530894" cy="1712989"/>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3" name="Rectangle 2"/>
          <p:cNvSpPr/>
          <p:nvPr/>
        </p:nvSpPr>
        <p:spPr>
          <a:xfrm>
            <a:off x="2131602" y="588935"/>
            <a:ext cx="9128246" cy="3046988"/>
          </a:xfrm>
          <a:prstGeom prst="rect">
            <a:avLst/>
          </a:prstGeom>
          <a:solidFill>
            <a:schemeClr val="accent4">
              <a:lumMod val="20000"/>
              <a:lumOff val="80000"/>
            </a:schemeClr>
          </a:solidFill>
          <a:ln w="57150">
            <a:solidFill>
              <a:schemeClr val="tx1">
                <a:lumMod val="85000"/>
                <a:lumOff val="15000"/>
              </a:schemeClr>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en-US" altLang="zh-CN" sz="3200" b="1" i="1" dirty="0" smtClean="0">
                <a:solidFill>
                  <a:srgbClr val="C00000"/>
                </a:solidFill>
                <a:latin typeface="Cambria" panose="02040503050406030204" pitchFamily="18" charset="0"/>
                <a:ea typeface="Cambria" panose="02040503050406030204" pitchFamily="18" charset="0"/>
              </a:rPr>
              <a:t>2. </a:t>
            </a:r>
            <a:r>
              <a:rPr lang="en-US" altLang="zh-CN" sz="3200" b="1" i="1" dirty="0" err="1" smtClean="0">
                <a:solidFill>
                  <a:srgbClr val="C00000"/>
                </a:solidFill>
                <a:latin typeface="Cambria" panose="02040503050406030204" pitchFamily="18" charset="0"/>
                <a:ea typeface="Cambria" panose="02040503050406030204" pitchFamily="18" charset="0"/>
              </a:rPr>
              <a:t>Trao</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đổi</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về</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những</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điều</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cần</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lưu</a:t>
            </a:r>
            <a:r>
              <a:rPr lang="en-US" altLang="zh-CN" sz="3200" b="1" i="1" dirty="0" smtClean="0">
                <a:solidFill>
                  <a:srgbClr val="C00000"/>
                </a:solidFill>
                <a:latin typeface="Cambria" panose="02040503050406030204" pitchFamily="18" charset="0"/>
                <a:ea typeface="Cambria" panose="02040503050406030204" pitchFamily="18" charset="0"/>
              </a:rPr>
              <a:t> ý </a:t>
            </a:r>
            <a:r>
              <a:rPr lang="en-US" altLang="zh-CN" sz="3200" b="1" i="1" dirty="0" err="1" smtClean="0">
                <a:solidFill>
                  <a:srgbClr val="C00000"/>
                </a:solidFill>
                <a:latin typeface="Cambria" panose="02040503050406030204" pitchFamily="18" charset="0"/>
                <a:ea typeface="Cambria" panose="02040503050406030204" pitchFamily="18" charset="0"/>
              </a:rPr>
              <a:t>khi</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viết</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bài</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văn</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thuật</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lại</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một</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sự</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việc</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đã</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chứng</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kiến</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hoặc</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tham</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gia</a:t>
            </a:r>
            <a:r>
              <a:rPr lang="en-US" altLang="zh-CN" sz="3200" b="1" i="1" dirty="0" smtClean="0">
                <a:solidFill>
                  <a:srgbClr val="C00000"/>
                </a:solidFill>
                <a:latin typeface="Cambria" panose="02040503050406030204" pitchFamily="18" charset="0"/>
                <a:ea typeface="Cambria" panose="02040503050406030204" pitchFamily="18" charset="0"/>
              </a:rPr>
              <a:t>.</a:t>
            </a:r>
          </a:p>
          <a:p>
            <a:pPr marL="457200" lvl="0" indent="-457200" algn="just">
              <a:buFontTx/>
              <a:buChar char="-"/>
              <a:defRPr/>
            </a:pP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Bố</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cục</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của</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bài</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viết</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mở</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bài</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thân</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bài</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kết</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bài</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a:t>
            </a:r>
          </a:p>
          <a:p>
            <a:pPr marL="457200" lvl="0" indent="-457200" algn="just">
              <a:buFontTx/>
              <a:buChar char="-"/>
              <a:defRPr/>
            </a:pP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Cách</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sắp</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xếp</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các</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hoạt</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động</a:t>
            </a:r>
            <a:endPar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endParaRPr>
          </a:p>
          <a:p>
            <a:pPr marL="457200" lvl="0" indent="-457200" algn="just">
              <a:buFontTx/>
              <a:buChar char="-"/>
              <a:defRPr/>
            </a:pP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Cách</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bộc</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lộ</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suy</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nghĩ</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cảm</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xúc</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về</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sự</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việc</a:t>
            </a:r>
            <a:endParaRPr lang="en-US" altLang="zh-CN" sz="3200" b="1" dirty="0">
              <a:solidFill>
                <a:prstClr val="black">
                  <a:lumMod val="85000"/>
                  <a:lumOff val="15000"/>
                </a:prstClr>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334" y="3314300"/>
            <a:ext cx="10058400" cy="3569109"/>
          </a:xfrm>
          <a:prstGeom prst="rect">
            <a:avLst/>
          </a:prstGeom>
        </p:spPr>
      </p:pic>
    </p:spTree>
    <p:extLst>
      <p:ext uri="{BB962C8B-B14F-4D97-AF65-F5344CB8AC3E}">
        <p14:creationId xmlns:p14="http://schemas.microsoft.com/office/powerpoint/2010/main" val="2574166233"/>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3060" b="45140"/>
          <a:stretch/>
        </p:blipFill>
        <p:spPr>
          <a:xfrm>
            <a:off x="10577051" y="-287574"/>
            <a:ext cx="1660669" cy="3762294"/>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2" name="Rectangle 1"/>
          <p:cNvSpPr/>
          <p:nvPr/>
        </p:nvSpPr>
        <p:spPr>
          <a:xfrm>
            <a:off x="1417399" y="879269"/>
            <a:ext cx="9921239" cy="4524315"/>
          </a:xfrm>
          <a:prstGeom prst="rect">
            <a:avLst/>
          </a:prstGeom>
          <a:solidFill>
            <a:schemeClr val="bg1"/>
          </a:solidFill>
        </p:spPr>
        <p:txBody>
          <a:bodyPr wrap="square">
            <a:spAutoFit/>
          </a:bodyPr>
          <a:lstStyle/>
          <a:p>
            <a:pPr algn="just"/>
            <a:r>
              <a:rPr lang="vi-VN" sz="3200" b="1" i="0" dirty="0" smtClean="0">
                <a:solidFill>
                  <a:srgbClr val="C00000"/>
                </a:solidFill>
                <a:effectLst/>
                <a:latin typeface="Cambria" panose="02040503050406030204" pitchFamily="18" charset="0"/>
                <a:ea typeface="Cambria" panose="02040503050406030204" pitchFamily="18" charset="0"/>
              </a:rPr>
              <a:t>- Bài văn thuật lại một sự việc thường gồm 3 phần:</a:t>
            </a:r>
          </a:p>
          <a:p>
            <a:pPr algn="just"/>
            <a:r>
              <a:rPr lang="vi-VN" sz="3200" b="1" i="1" dirty="0" smtClean="0">
                <a:solidFill>
                  <a:srgbClr val="000000"/>
                </a:solidFill>
                <a:effectLst/>
                <a:latin typeface="Cambria" panose="02040503050406030204" pitchFamily="18" charset="0"/>
                <a:ea typeface="Cambria" panose="02040503050406030204" pitchFamily="18" charset="0"/>
              </a:rPr>
              <a:t>+ Mở bài: </a:t>
            </a:r>
            <a:r>
              <a:rPr lang="vi-VN" sz="3200" b="0" i="0" dirty="0" smtClean="0">
                <a:solidFill>
                  <a:srgbClr val="000000"/>
                </a:solidFill>
                <a:effectLst/>
                <a:latin typeface="Cambria" panose="02040503050406030204" pitchFamily="18" charset="0"/>
                <a:ea typeface="Cambria" panose="02040503050406030204" pitchFamily="18" charset="0"/>
              </a:rPr>
              <a:t>Giới thiệu sự việc được chứng kiến hoặc tham gia.</a:t>
            </a:r>
          </a:p>
          <a:p>
            <a:pPr algn="just"/>
            <a:r>
              <a:rPr lang="vi-VN" sz="3200" b="1" i="1" dirty="0" smtClean="0">
                <a:solidFill>
                  <a:srgbClr val="000000"/>
                </a:solidFill>
                <a:effectLst/>
                <a:latin typeface="Cambria" panose="02040503050406030204" pitchFamily="18" charset="0"/>
                <a:ea typeface="Cambria" panose="02040503050406030204" pitchFamily="18" charset="0"/>
              </a:rPr>
              <a:t>+ Thân bài: </a:t>
            </a:r>
            <a:r>
              <a:rPr lang="vi-VN" sz="3200" b="0" i="0" dirty="0" smtClean="0">
                <a:solidFill>
                  <a:srgbClr val="000000"/>
                </a:solidFill>
                <a:effectLst/>
                <a:latin typeface="Cambria" panose="02040503050406030204" pitchFamily="18" charset="0"/>
                <a:ea typeface="Cambria" panose="02040503050406030204" pitchFamily="18" charset="0"/>
              </a:rPr>
              <a:t>Thuật lại các hoạt động, việc làm chính theo trình tự thời gian hoặc phạm vi không gian bằng một hoặc nhiều đoạn văn.</a:t>
            </a:r>
          </a:p>
          <a:p>
            <a:pPr algn="just"/>
            <a:r>
              <a:rPr lang="vi-VN" sz="3200" i="0" dirty="0" smtClean="0">
                <a:solidFill>
                  <a:srgbClr val="000000"/>
                </a:solidFill>
                <a:effectLst/>
                <a:latin typeface="Cambria" panose="02040503050406030204" pitchFamily="18" charset="0"/>
                <a:ea typeface="Cambria" panose="02040503050406030204" pitchFamily="18" charset="0"/>
              </a:rPr>
              <a:t>+ Kết bài: </a:t>
            </a:r>
            <a:r>
              <a:rPr lang="vi-VN" sz="3200" b="0" i="0" dirty="0" smtClean="0">
                <a:solidFill>
                  <a:srgbClr val="000000"/>
                </a:solidFill>
                <a:effectLst/>
                <a:latin typeface="Cambria" panose="02040503050406030204" pitchFamily="18" charset="0"/>
                <a:ea typeface="Cambria" panose="02040503050406030204" pitchFamily="18" charset="0"/>
              </a:rPr>
              <a:t>Nêu suy nghĩ, cảm xúc về sự việc được chứng kiến hoặc tham gia.</a:t>
            </a:r>
          </a:p>
          <a:p>
            <a:pPr algn="just"/>
            <a:r>
              <a:rPr lang="vi-VN" sz="3200" b="0" i="0" dirty="0" smtClean="0">
                <a:solidFill>
                  <a:srgbClr val="000000"/>
                </a:solidFill>
                <a:effectLst/>
                <a:latin typeface="Cambria" panose="02040503050406030204" pitchFamily="18" charset="0"/>
                <a:ea typeface="Cambria" panose="02040503050406030204" pitchFamily="18" charset="0"/>
              </a:rPr>
              <a:t>- Các hoạt động được </a:t>
            </a:r>
            <a:r>
              <a:rPr lang="vi-VN" sz="3200" b="1" i="1" dirty="0" smtClean="0">
                <a:solidFill>
                  <a:srgbClr val="C00000"/>
                </a:solidFill>
                <a:effectLst/>
                <a:latin typeface="Cambria" panose="02040503050406030204" pitchFamily="18" charset="0"/>
                <a:ea typeface="Cambria" panose="02040503050406030204" pitchFamily="18" charset="0"/>
              </a:rPr>
              <a:t>sắp xếp theo thứ tự thời gian. </a:t>
            </a:r>
            <a:endParaRPr lang="vi-VN" sz="3200" b="1" i="1" dirty="0">
              <a:solidFill>
                <a:srgbClr val="C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85088430"/>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22" name="PA_任意多边形 5">
            <a:extLst>
              <a:ext uri="{FF2B5EF4-FFF2-40B4-BE49-F238E27FC236}">
                <a16:creationId xmlns:a16="http://schemas.microsoft.com/office/drawing/2014/main" id="{037896E3-B393-4BD6-BE97-D972126A979D}"/>
              </a:ext>
            </a:extLst>
          </p:cNvPr>
          <p:cNvSpPr>
            <a:spLocks noEditPoints="1" noChangeArrowheads="1"/>
          </p:cNvSpPr>
          <p:nvPr>
            <p:custDataLst>
              <p:tags r:id="rId1"/>
            </p:custDataLst>
          </p:nvPr>
        </p:nvSpPr>
        <p:spPr bwMode="auto">
          <a:xfrm>
            <a:off x="4357088" y="494554"/>
            <a:ext cx="3902991" cy="1162330"/>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CAE80"/>
          </a:solidFill>
          <a:ln>
            <a:noFill/>
          </a:ln>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lumMod val="75000"/>
                  <a:lumOff val="25000"/>
                </a:prstClr>
              </a:solidFill>
              <a:effectLst/>
              <a:uLnTx/>
              <a:uFillTx/>
              <a:latin typeface="字魂70号-灵悦黑体" panose="00000500000000000000" pitchFamily="2" charset="-122"/>
              <a:ea typeface="字魂70号-灵悦黑体" panose="00000500000000000000" pitchFamily="2" charset="-122"/>
              <a:cs typeface="+mn-lt"/>
            </a:endParaRPr>
          </a:p>
        </p:txBody>
      </p:sp>
      <p:pic>
        <p:nvPicPr>
          <p:cNvPr id="3" name="图片 2">
            <a:extLst>
              <a:ext uri="{FF2B5EF4-FFF2-40B4-BE49-F238E27FC236}">
                <a16:creationId xmlns:a16="http://schemas.microsoft.com/office/drawing/2014/main" id="{0AE85742-DFA4-4950-B761-932EED39B5C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35399" y="1955671"/>
            <a:ext cx="2263777" cy="5325330"/>
          </a:xfrm>
          <a:prstGeom prst="rect">
            <a:avLst/>
          </a:prstGeom>
        </p:spPr>
      </p:pic>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4077613" y="571891"/>
            <a:ext cx="4516681" cy="1015663"/>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6000" b="0" i="0" u="none" strike="noStrike" kern="1200" cap="none" spc="0" normalizeH="0" baseline="0" noProof="0" dirty="0" smtClean="0">
                <a:ln>
                  <a:noFill/>
                </a:ln>
                <a:solidFill>
                  <a:prstClr val="black">
                    <a:lumMod val="85000"/>
                    <a:lumOff val="15000"/>
                  </a:prstClr>
                </a:solidFill>
                <a:effectLst/>
                <a:uLnTx/>
                <a:uFillTx/>
                <a:latin typeface="#9Slide07 IcielPony" panose="02000000000000000000" pitchFamily="2" charset="0"/>
                <a:ea typeface="字魂70号-灵悦黑体" panose="00000500000000000000" pitchFamily="2" charset="-122"/>
              </a:rPr>
              <a:t>GHI NHỚ</a:t>
            </a:r>
            <a:endParaRPr kumimoji="0" lang="en-US" altLang="zh-CN" sz="6000" b="0" i="0" u="none" strike="noStrike" kern="1200" cap="none" spc="0" normalizeH="0" baseline="0" noProof="0" dirty="0">
              <a:ln>
                <a:noFill/>
              </a:ln>
              <a:solidFill>
                <a:prstClr val="black">
                  <a:lumMod val="85000"/>
                  <a:lumOff val="15000"/>
                </a:prstClr>
              </a:solidFill>
              <a:effectLst/>
              <a:uLnTx/>
              <a:uFillTx/>
              <a:latin typeface="#9Slide07 IcielPony" panose="02000000000000000000" pitchFamily="2" charset="0"/>
              <a:ea typeface="字魂70号-灵悦黑体" panose="00000500000000000000" pitchFamily="2" charset="-122"/>
            </a:endParaRPr>
          </a:p>
        </p:txBody>
      </p:sp>
      <p:sp>
        <p:nvSpPr>
          <p:cNvPr id="2" name="Rectangle 1"/>
          <p:cNvSpPr/>
          <p:nvPr/>
        </p:nvSpPr>
        <p:spPr>
          <a:xfrm>
            <a:off x="1356952" y="1606541"/>
            <a:ext cx="9469917" cy="4031873"/>
          </a:xfrm>
          <a:prstGeom prst="rect">
            <a:avLst/>
          </a:prstGeom>
          <a:solidFill>
            <a:schemeClr val="bg1"/>
          </a:solidFill>
          <a:ln w="28575">
            <a:solidFill>
              <a:schemeClr val="tx1"/>
            </a:solidFill>
          </a:ln>
        </p:spPr>
        <p:txBody>
          <a:bodyPr wrap="square">
            <a:spAutoFit/>
          </a:bodyPr>
          <a:lstStyle/>
          <a:p>
            <a:pPr algn="just"/>
            <a:r>
              <a:rPr lang="vi-VN" sz="3200" b="0" i="1" dirty="0" smtClean="0">
                <a:solidFill>
                  <a:srgbClr val="000000"/>
                </a:solidFill>
                <a:effectLst/>
                <a:latin typeface="Cambria" panose="02040503050406030204" pitchFamily="18" charset="0"/>
                <a:ea typeface="Cambria" panose="02040503050406030204" pitchFamily="18" charset="0"/>
              </a:rPr>
              <a:t>Bài văn thuật lại một sự việc thường gồm 3 phần:</a:t>
            </a:r>
          </a:p>
          <a:p>
            <a:pPr algn="just"/>
            <a:r>
              <a:rPr lang="vi-VN" sz="3200" b="0" i="0" dirty="0" smtClean="0">
                <a:solidFill>
                  <a:srgbClr val="000000"/>
                </a:solidFill>
                <a:effectLst/>
                <a:latin typeface="Cambria" panose="02040503050406030204" pitchFamily="18" charset="0"/>
                <a:ea typeface="Cambria" panose="02040503050406030204" pitchFamily="18" charset="0"/>
              </a:rPr>
              <a:t>- </a:t>
            </a:r>
            <a:r>
              <a:rPr lang="vi-VN" sz="3200" b="1" i="0" dirty="0" smtClean="0">
                <a:solidFill>
                  <a:srgbClr val="000000"/>
                </a:solidFill>
                <a:effectLst/>
                <a:latin typeface="Cambria" panose="02040503050406030204" pitchFamily="18" charset="0"/>
                <a:ea typeface="Cambria" panose="02040503050406030204" pitchFamily="18" charset="0"/>
              </a:rPr>
              <a:t>Mở bài: </a:t>
            </a:r>
            <a:r>
              <a:rPr lang="vi-VN" sz="3200" b="0" i="0" dirty="0" smtClean="0">
                <a:solidFill>
                  <a:srgbClr val="000000"/>
                </a:solidFill>
                <a:effectLst/>
                <a:latin typeface="Cambria" panose="02040503050406030204" pitchFamily="18" charset="0"/>
                <a:ea typeface="Cambria" panose="02040503050406030204" pitchFamily="18" charset="0"/>
              </a:rPr>
              <a:t>Giới thiệu sự việc được chứng kiến hoặc tham gia.</a:t>
            </a:r>
          </a:p>
          <a:p>
            <a:pPr algn="just"/>
            <a:r>
              <a:rPr lang="vi-VN" sz="3200" b="0" i="0" dirty="0" smtClean="0">
                <a:solidFill>
                  <a:srgbClr val="000000"/>
                </a:solidFill>
                <a:effectLst/>
                <a:latin typeface="Cambria" panose="02040503050406030204" pitchFamily="18" charset="0"/>
                <a:ea typeface="Cambria" panose="02040503050406030204" pitchFamily="18" charset="0"/>
              </a:rPr>
              <a:t>- </a:t>
            </a:r>
            <a:r>
              <a:rPr lang="vi-VN" sz="3200" b="1" i="0" dirty="0" smtClean="0">
                <a:solidFill>
                  <a:srgbClr val="000000"/>
                </a:solidFill>
                <a:effectLst/>
                <a:latin typeface="Cambria" panose="02040503050406030204" pitchFamily="18" charset="0"/>
                <a:ea typeface="Cambria" panose="02040503050406030204" pitchFamily="18" charset="0"/>
              </a:rPr>
              <a:t>Thân bài: </a:t>
            </a:r>
            <a:r>
              <a:rPr lang="vi-VN" sz="3200" b="0" i="0" dirty="0" smtClean="0">
                <a:solidFill>
                  <a:srgbClr val="000000"/>
                </a:solidFill>
                <a:effectLst/>
                <a:latin typeface="Cambria" panose="02040503050406030204" pitchFamily="18" charset="0"/>
                <a:ea typeface="Cambria" panose="02040503050406030204" pitchFamily="18" charset="0"/>
              </a:rPr>
              <a:t>Thuật lại các hoạt động, việc làm chính theo trình tự thời gian hoặc phạm vi không gian bằng một hoặc nhiều đoạn văn.</a:t>
            </a:r>
          </a:p>
          <a:p>
            <a:pPr algn="just"/>
            <a:r>
              <a:rPr lang="vi-VN" sz="3200" b="0" i="0" dirty="0" smtClean="0">
                <a:solidFill>
                  <a:srgbClr val="000000"/>
                </a:solidFill>
                <a:effectLst/>
                <a:latin typeface="Cambria" panose="02040503050406030204" pitchFamily="18" charset="0"/>
                <a:ea typeface="Cambria" panose="02040503050406030204" pitchFamily="18" charset="0"/>
              </a:rPr>
              <a:t>- </a:t>
            </a:r>
            <a:r>
              <a:rPr lang="vi-VN" sz="3200" b="1" i="0" dirty="0" smtClean="0">
                <a:solidFill>
                  <a:srgbClr val="000000"/>
                </a:solidFill>
                <a:effectLst/>
                <a:latin typeface="Cambria" panose="02040503050406030204" pitchFamily="18" charset="0"/>
                <a:ea typeface="Cambria" panose="02040503050406030204" pitchFamily="18" charset="0"/>
              </a:rPr>
              <a:t>Kết bài: </a:t>
            </a:r>
            <a:r>
              <a:rPr lang="vi-VN" sz="3200" b="0" i="0" dirty="0" smtClean="0">
                <a:solidFill>
                  <a:srgbClr val="000000"/>
                </a:solidFill>
                <a:effectLst/>
                <a:latin typeface="Cambria" panose="02040503050406030204" pitchFamily="18" charset="0"/>
                <a:ea typeface="Cambria" panose="02040503050406030204" pitchFamily="18" charset="0"/>
              </a:rPr>
              <a:t>Nêu suy nghĩ, cảm xúc về sự việc được chứng kiến hoặc tham gia.</a:t>
            </a:r>
            <a:endParaRPr lang="vi-VN" sz="32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23340132"/>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75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75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19"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3" name="图片 2">
            <a:extLst>
              <a:ext uri="{FF2B5EF4-FFF2-40B4-BE49-F238E27FC236}">
                <a16:creationId xmlns:a16="http://schemas.microsoft.com/office/drawing/2014/main" id="{12D43B1B-46FC-4945-9C8A-DD76E2E01E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3797" y="3034454"/>
            <a:ext cx="4626022" cy="318120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grpSp>
        <p:nvGrpSpPr>
          <p:cNvPr id="49" name="组合 48">
            <a:extLst>
              <a:ext uri="{FF2B5EF4-FFF2-40B4-BE49-F238E27FC236}">
                <a16:creationId xmlns:a16="http://schemas.microsoft.com/office/drawing/2014/main" id="{260CF000-3085-49AC-884B-BC1F12DB1A74}"/>
              </a:ext>
            </a:extLst>
          </p:cNvPr>
          <p:cNvGrpSpPr/>
          <p:nvPr/>
        </p:nvGrpSpPr>
        <p:grpSpPr>
          <a:xfrm>
            <a:off x="2284816" y="1634070"/>
            <a:ext cx="6087848" cy="2800767"/>
            <a:chOff x="3549108" y="2054793"/>
            <a:chExt cx="6087848" cy="2800767"/>
          </a:xfrm>
        </p:grpSpPr>
        <p:sp>
          <p:nvSpPr>
            <p:cNvPr id="50" name="文本框 49">
              <a:extLst>
                <a:ext uri="{FF2B5EF4-FFF2-40B4-BE49-F238E27FC236}">
                  <a16:creationId xmlns:a16="http://schemas.microsoft.com/office/drawing/2014/main" id="{001A1F42-AD36-47B1-A441-1F4C8B6CD8F4}"/>
                </a:ext>
              </a:extLst>
            </p:cNvPr>
            <p:cNvSpPr txBox="1"/>
            <p:nvPr/>
          </p:nvSpPr>
          <p:spPr>
            <a:xfrm>
              <a:off x="3549108" y="2531954"/>
              <a:ext cx="1650357" cy="1446550"/>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smtClean="0">
                  <a:ln>
                    <a:noFill/>
                  </a:ln>
                  <a:solidFill>
                    <a:prstClr val="black">
                      <a:lumMod val="75000"/>
                      <a:lumOff val="25000"/>
                    </a:prstClr>
                  </a:solidFill>
                  <a:effectLst/>
                  <a:uLnTx/>
                  <a:uFillTx/>
                  <a:latin typeface="#9Slide05 SVNHollycakes" panose="02000000000000000000" pitchFamily="2" charset="0"/>
                  <a:ea typeface="字魂70号-灵悦黑体" panose="00000500000000000000" pitchFamily="2" charset="-122"/>
                </a:rPr>
                <a:t>03</a:t>
              </a:r>
              <a:endParaRPr kumimoji="0" lang="zh-CN" altLang="en-US" sz="8800" b="1" i="0" u="none" strike="noStrike" kern="1200" cap="none" spc="0" normalizeH="0" baseline="0" noProof="0" dirty="0">
                <a:ln>
                  <a:noFill/>
                </a:ln>
                <a:solidFill>
                  <a:prstClr val="black">
                    <a:lumMod val="75000"/>
                    <a:lumOff val="25000"/>
                  </a:prstClr>
                </a:solidFill>
                <a:effectLst/>
                <a:uLnTx/>
                <a:uFillTx/>
                <a:latin typeface="#9Slide05 SVNHollycakes" panose="02000000000000000000" pitchFamily="2" charset="0"/>
                <a:ea typeface="字魂70号-灵悦黑体" panose="00000500000000000000" pitchFamily="2" charset="-122"/>
              </a:endParaRPr>
            </a:p>
          </p:txBody>
        </p:sp>
        <p:sp>
          <p:nvSpPr>
            <p:cNvPr id="52" name="文本框 51">
              <a:extLst>
                <a:ext uri="{FF2B5EF4-FFF2-40B4-BE49-F238E27FC236}">
                  <a16:creationId xmlns:a16="http://schemas.microsoft.com/office/drawing/2014/main" id="{2479E974-D635-4435-9401-465F2B3536F8}"/>
                </a:ext>
              </a:extLst>
            </p:cNvPr>
            <p:cNvSpPr txBox="1">
              <a:spLocks noChangeArrowheads="1"/>
            </p:cNvSpPr>
            <p:nvPr/>
          </p:nvSpPr>
          <p:spPr bwMode="auto">
            <a:xfrm>
              <a:off x="5120275" y="2054793"/>
              <a:ext cx="4516681" cy="2800767"/>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8800" b="1" i="0" u="none" strike="noStrike" kern="1200" cap="none" spc="0" normalizeH="0" baseline="0" noProof="0" dirty="0"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VẬN</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8800" b="1" dirty="0" smtClean="0">
                  <a:ln w="28575">
                    <a:solidFill>
                      <a:schemeClr val="tx1"/>
                    </a:solidFill>
                  </a:ln>
                  <a:solidFill>
                    <a:schemeClr val="accent4">
                      <a:lumMod val="40000"/>
                      <a:lumOff val="60000"/>
                    </a:schemeClr>
                  </a:solidFill>
                  <a:latin typeface="#9Slide05 SVNHollycakes" panose="02000000000000000000" pitchFamily="2" charset="0"/>
                  <a:ea typeface="字魂70号-灵悦黑体" panose="00000500000000000000" pitchFamily="2" charset="-122"/>
                </a:rPr>
                <a:t>DỤNG</a:t>
              </a:r>
              <a:endParaRPr kumimoji="0" lang="en-US" altLang="zh-CN" sz="8800" b="1" i="0" u="none" strike="noStrike" kern="1200" cap="none" spc="0" normalizeH="0" baseline="0" noProof="0" dirty="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endParaRPr>
            </a:p>
          </p:txBody>
        </p:sp>
      </p:grpSp>
      <p:pic>
        <p:nvPicPr>
          <p:cNvPr id="54" name="图片 53">
            <a:extLst>
              <a:ext uri="{FF2B5EF4-FFF2-40B4-BE49-F238E27FC236}">
                <a16:creationId xmlns:a16="http://schemas.microsoft.com/office/drawing/2014/main" id="{38A18454-7C85-4CD4-A699-A2C684651AC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09773" y="1479413"/>
            <a:ext cx="843229" cy="1174388"/>
          </a:xfrm>
          <a:prstGeom prst="rect">
            <a:avLst/>
          </a:prstGeom>
        </p:spPr>
      </p:pic>
    </p:spTree>
    <p:extLst>
      <p:ext uri="{BB962C8B-B14F-4D97-AF65-F5344CB8AC3E}">
        <p14:creationId xmlns:p14="http://schemas.microsoft.com/office/powerpoint/2010/main" val="3066743391"/>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33" y="5108251"/>
            <a:ext cx="1530894" cy="1712989"/>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3" name="Rectangle 2"/>
          <p:cNvSpPr/>
          <p:nvPr/>
        </p:nvSpPr>
        <p:spPr>
          <a:xfrm>
            <a:off x="1820488" y="990442"/>
            <a:ext cx="9128246" cy="1323439"/>
          </a:xfrm>
          <a:prstGeom prst="rect">
            <a:avLst/>
          </a:prstGeom>
          <a:solidFill>
            <a:schemeClr val="accent4">
              <a:lumMod val="20000"/>
              <a:lumOff val="80000"/>
            </a:schemeClr>
          </a:solidFill>
          <a:ln w="57150">
            <a:solidFill>
              <a:schemeClr val="tx1">
                <a:lumMod val="85000"/>
                <a:lumOff val="15000"/>
              </a:schemeClr>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4000" b="1" i="1" dirty="0" smtClean="0">
                <a:solidFill>
                  <a:srgbClr val="C00000"/>
                </a:solidFill>
                <a:latin typeface="Cambria" panose="02040503050406030204" pitchFamily="18" charset="0"/>
                <a:ea typeface="Cambria" panose="02040503050406030204" pitchFamily="18" charset="0"/>
              </a:rPr>
              <a:t>3. </a:t>
            </a:r>
            <a:r>
              <a:rPr lang="en-US" sz="4000" dirty="0" err="1" smtClean="0">
                <a:latin typeface="Cambria" panose="02040503050406030204" pitchFamily="18" charset="0"/>
                <a:ea typeface="Cambria" panose="02040503050406030204" pitchFamily="18" charset="0"/>
              </a:rPr>
              <a:t>Ghi</a:t>
            </a:r>
            <a:r>
              <a:rPr lang="en-US" sz="4000" dirty="0" smtClean="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trình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tự</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các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hoạt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động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trong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một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buổi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sinh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hoạt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lớp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lớp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em</a:t>
            </a:r>
            <a:r>
              <a:rPr lang="en-US" sz="4000" dirty="0">
                <a:latin typeface="Cambria" panose="02040503050406030204" pitchFamily="18" charset="0"/>
                <a:ea typeface="Cambria" panose="02040503050406030204" pitchFamily="18" charset="0"/>
              </a:rPr>
              <a:t>. </a:t>
            </a: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334" y="3314300"/>
            <a:ext cx="10058400" cy="3569109"/>
          </a:xfrm>
          <a:prstGeom prst="rect">
            <a:avLst/>
          </a:prstGeom>
        </p:spPr>
      </p:pic>
      <p:sp>
        <p:nvSpPr>
          <p:cNvPr id="2" name="Rounded Rectangle 1"/>
          <p:cNvSpPr/>
          <p:nvPr/>
        </p:nvSpPr>
        <p:spPr>
          <a:xfrm>
            <a:off x="4208653" y="2755004"/>
            <a:ext cx="4275563" cy="852379"/>
          </a:xfrm>
          <a:prstGeom prst="roundRect">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C00000"/>
                </a:solidFill>
                <a:latin typeface="#9Slide07 IcielPony" panose="02000000000000000000" pitchFamily="2" charset="0"/>
              </a:rPr>
              <a:t>LÀM VIỆC NHÓM 4</a:t>
            </a:r>
            <a:endParaRPr lang="en-US" sz="3600" dirty="0">
              <a:solidFill>
                <a:srgbClr val="C00000"/>
              </a:solidFill>
              <a:latin typeface="#9Slide07 IcielPony" panose="02000000000000000000" pitchFamily="2" charset="0"/>
            </a:endParaRPr>
          </a:p>
        </p:txBody>
      </p:sp>
    </p:spTree>
    <p:extLst>
      <p:ext uri="{BB962C8B-B14F-4D97-AF65-F5344CB8AC3E}">
        <p14:creationId xmlns:p14="http://schemas.microsoft.com/office/powerpoint/2010/main" val="1014036362"/>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1341315" y="40484"/>
            <a:ext cx="4516681" cy="830997"/>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4800" b="0" i="0" u="none" strike="noStrike" kern="1200" cap="none" spc="0" normalizeH="0" baseline="0" noProof="0" dirty="0" smtClean="0">
                <a:ln>
                  <a:noFill/>
                </a:ln>
                <a:solidFill>
                  <a:prstClr val="black">
                    <a:lumMod val="85000"/>
                    <a:lumOff val="15000"/>
                  </a:prstClr>
                </a:solidFill>
                <a:effectLst/>
                <a:uLnTx/>
                <a:uFillTx/>
                <a:latin typeface="#9Slide07 IcielPony" panose="02000000000000000000" pitchFamily="2" charset="0"/>
                <a:ea typeface="字魂70号-灵悦黑体" panose="00000500000000000000" pitchFamily="2" charset="-122"/>
              </a:rPr>
              <a:t>GỢI</a:t>
            </a:r>
            <a:r>
              <a:rPr kumimoji="0" lang="en-US" altLang="zh-CN" sz="4800" b="0" i="0" u="none" strike="noStrike" kern="1200" cap="none" spc="0" normalizeH="0" noProof="0" dirty="0" smtClean="0">
                <a:ln>
                  <a:noFill/>
                </a:ln>
                <a:solidFill>
                  <a:prstClr val="black">
                    <a:lumMod val="85000"/>
                    <a:lumOff val="15000"/>
                  </a:prstClr>
                </a:solidFill>
                <a:effectLst/>
                <a:uLnTx/>
                <a:uFillTx/>
                <a:latin typeface="#9Slide07 IcielPony" panose="02000000000000000000" pitchFamily="2" charset="0"/>
                <a:ea typeface="字魂70号-灵悦黑体" panose="00000500000000000000" pitchFamily="2" charset="-122"/>
              </a:rPr>
              <a:t> Ý</a:t>
            </a:r>
            <a:endParaRPr kumimoji="0" lang="en-US" altLang="zh-CN" sz="4800" b="0" i="0" u="none" strike="noStrike" kern="1200" cap="none" spc="0" normalizeH="0" baseline="0" noProof="0" dirty="0">
              <a:ln>
                <a:noFill/>
              </a:ln>
              <a:solidFill>
                <a:prstClr val="black">
                  <a:lumMod val="85000"/>
                  <a:lumOff val="15000"/>
                </a:prstClr>
              </a:solidFill>
              <a:effectLst/>
              <a:uLnTx/>
              <a:uFillTx/>
              <a:latin typeface="#9Slide07 IcielPony" panose="02000000000000000000" pitchFamily="2" charset="0"/>
              <a:ea typeface="字魂70号-灵悦黑体" panose="00000500000000000000" pitchFamily="2" charset="-122"/>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602919"/>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95" y="5425440"/>
            <a:ext cx="1292944" cy="144673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2" name="Rectangle 1"/>
          <p:cNvSpPr/>
          <p:nvPr/>
        </p:nvSpPr>
        <p:spPr>
          <a:xfrm>
            <a:off x="1581479" y="1390422"/>
            <a:ext cx="9711361" cy="523220"/>
          </a:xfrm>
          <a:prstGeom prst="rect">
            <a:avLst/>
          </a:prstGeom>
          <a:solidFill>
            <a:schemeClr val="bg1"/>
          </a:solidFill>
        </p:spPr>
        <p:txBody>
          <a:bodyPr wrap="square">
            <a:spAutoFit/>
          </a:bodyPr>
          <a:lstStyle/>
          <a:p>
            <a:pPr algn="just"/>
            <a:endParaRPr lang="en-US" sz="2800" dirty="0"/>
          </a:p>
        </p:txBody>
      </p:sp>
      <p:sp>
        <p:nvSpPr>
          <p:cNvPr id="37" name="Rectangle 36"/>
          <p:cNvSpPr/>
          <p:nvPr/>
        </p:nvSpPr>
        <p:spPr>
          <a:xfrm>
            <a:off x="686164" y="819194"/>
            <a:ext cx="10934382" cy="5016758"/>
          </a:xfrm>
          <a:prstGeom prst="rect">
            <a:avLst/>
          </a:prstGeom>
          <a:noFill/>
          <a:ln w="28575">
            <a:noFill/>
          </a:ln>
        </p:spPr>
        <p:txBody>
          <a:bodyPr wrap="square">
            <a:spAutoFit/>
          </a:bodyPr>
          <a:lstStyle/>
          <a:p>
            <a:pPr algn="just"/>
            <a:r>
              <a:rPr lang="en-US" sz="3200" b="0" i="1" dirty="0" err="1" smtClean="0">
                <a:solidFill>
                  <a:srgbClr val="000000"/>
                </a:solidFill>
                <a:effectLst/>
                <a:latin typeface="Cambria" panose="02040503050406030204" pitchFamily="18" charset="0"/>
                <a:ea typeface="Cambria" panose="02040503050406030204" pitchFamily="18" charset="0"/>
              </a:rPr>
              <a:t>Trình</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tự</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các</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hoạt</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động</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trong</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một</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buổi</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sinh</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hoạt</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lớp</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của</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lớp</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em</a:t>
            </a:r>
            <a:r>
              <a:rPr lang="en-US" sz="3200" i="1" dirty="0">
                <a:solidFill>
                  <a:srgbClr val="000000"/>
                </a:solidFill>
                <a:latin typeface="Cambria" panose="02040503050406030204" pitchFamily="18" charset="0"/>
                <a:ea typeface="Cambria" panose="02040503050406030204" pitchFamily="18" charset="0"/>
              </a:rPr>
              <a:t>.</a:t>
            </a:r>
            <a:endParaRPr lang="vi-VN" sz="3200" b="0" i="1" dirty="0" smtClean="0">
              <a:solidFill>
                <a:srgbClr val="000000"/>
              </a:solidFill>
              <a:effectLst/>
              <a:latin typeface="Cambria" panose="02040503050406030204" pitchFamily="18" charset="0"/>
              <a:ea typeface="Cambria" panose="02040503050406030204" pitchFamily="18" charset="0"/>
            </a:endParaRPr>
          </a:p>
          <a:p>
            <a:pPr algn="just"/>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Các</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tổ</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trưởng</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cán</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bộ</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lớp</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báo</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cáo</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tình</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hình</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học</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tập</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hoạt</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động</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của</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lớp</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trong</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tuần</a:t>
            </a:r>
            <a:r>
              <a:rPr lang="en-US" sz="3200" dirty="0" smtClean="0">
                <a:solidFill>
                  <a:srgbClr val="000000"/>
                </a:solidFill>
                <a:latin typeface="Cambria" panose="02040503050406030204" pitchFamily="18" charset="0"/>
                <a:ea typeface="Cambria" panose="02040503050406030204" pitchFamily="18" charset="0"/>
              </a:rPr>
              <a:t> qua.</a:t>
            </a:r>
            <a:endParaRPr lang="vi-VN" sz="3200" b="0" i="0" dirty="0" smtClean="0">
              <a:solidFill>
                <a:srgbClr val="000000"/>
              </a:solidFill>
              <a:effectLst/>
              <a:latin typeface="Cambria" panose="02040503050406030204" pitchFamily="18" charset="0"/>
              <a:ea typeface="Cambria" panose="02040503050406030204" pitchFamily="18" charset="0"/>
            </a:endParaRPr>
          </a:p>
          <a:p>
            <a:pPr algn="just"/>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Lớp</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trưởng</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tổng</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kết</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thi</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đua</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của</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tuần</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và</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thông</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báo</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kế</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hoạch</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của</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tuần</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tới</a:t>
            </a:r>
            <a:r>
              <a:rPr lang="en-US" sz="3200" b="0" i="0" dirty="0" smtClean="0">
                <a:solidFill>
                  <a:srgbClr val="000000"/>
                </a:solidFill>
                <a:effectLst/>
                <a:latin typeface="Cambria" panose="02040503050406030204" pitchFamily="18" charset="0"/>
                <a:ea typeface="Cambria" panose="02040503050406030204" pitchFamily="18" charset="0"/>
              </a:rPr>
              <a:t>.</a:t>
            </a:r>
          </a:p>
          <a:p>
            <a:pPr algn="just"/>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Cô</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giáo</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chủ</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nhiệm</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nhận</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xét</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biểu</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dương</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khen</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ngợi</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những</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cá</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nhân</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có</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thành</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tích</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tốt</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giảng</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giải</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và</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động</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viên</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các</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bạn</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chưa</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tốt</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rút</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kinh</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nghiệm</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để</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xây</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dựng</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tập</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thể</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lớp</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luôn</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đoàn</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kết</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vững</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mạnh</a:t>
            </a:r>
            <a:r>
              <a:rPr lang="en-US" sz="3200" dirty="0" smtClean="0">
                <a:solidFill>
                  <a:srgbClr val="000000"/>
                </a:solidFill>
                <a:latin typeface="Cambria" panose="02040503050406030204" pitchFamily="18" charset="0"/>
                <a:ea typeface="Cambria" panose="02040503050406030204" pitchFamily="18" charset="0"/>
              </a:rPr>
              <a:t>.</a:t>
            </a:r>
            <a:endParaRPr lang="vi-VN" sz="32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54902286"/>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randombar(horizontal)">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8" name="图片 7">
            <a:extLst>
              <a:ext uri="{FF2B5EF4-FFF2-40B4-BE49-F238E27FC236}">
                <a16:creationId xmlns:a16="http://schemas.microsoft.com/office/drawing/2014/main" id="{E5C95BE7-70C9-4C0C-82FB-4BD9CCA0CE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76954" y="3975200"/>
            <a:ext cx="2458252" cy="2951235"/>
          </a:xfrm>
          <a:prstGeom prst="rect">
            <a:avLst/>
          </a:prstGeom>
        </p:spPr>
      </p:pic>
      <p:sp>
        <p:nvSpPr>
          <p:cNvPr id="22" name="文本框 51">
            <a:extLst>
              <a:ext uri="{FF2B5EF4-FFF2-40B4-BE49-F238E27FC236}">
                <a16:creationId xmlns:a16="http://schemas.microsoft.com/office/drawing/2014/main" id="{2479E974-D635-4435-9401-465F2B3536F8}"/>
              </a:ext>
            </a:extLst>
          </p:cNvPr>
          <p:cNvSpPr txBox="1">
            <a:spLocks noChangeArrowheads="1"/>
          </p:cNvSpPr>
          <p:nvPr/>
        </p:nvSpPr>
        <p:spPr bwMode="auto">
          <a:xfrm>
            <a:off x="1938533" y="1836629"/>
            <a:ext cx="8656320" cy="2800767"/>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8800" b="1" i="0" u="none" strike="noStrike" kern="1200" cap="none" spc="0" normalizeH="0" baseline="0" noProof="0" dirty="0" err="1"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Tạm</a:t>
            </a:r>
            <a:r>
              <a:rPr kumimoji="0" lang="en-US" altLang="zh-CN" sz="8800" b="1" i="0" u="none" strike="noStrike" kern="1200" cap="none" spc="0" normalizeH="0" baseline="0" noProof="0" dirty="0"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 </a:t>
            </a:r>
            <a:r>
              <a:rPr kumimoji="0" lang="en-US" altLang="zh-CN" sz="8800" b="1" i="0" u="none" strike="noStrike" kern="1200" cap="none" spc="0" normalizeH="0" baseline="0" noProof="0" dirty="0" err="1"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biệt</a:t>
            </a:r>
            <a:r>
              <a:rPr kumimoji="0" lang="en-US" altLang="zh-CN" sz="8800" b="1" i="0" u="none" strike="noStrike" kern="1200" cap="none" spc="0" normalizeH="0" noProof="0" dirty="0"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 </a:t>
            </a:r>
            <a:r>
              <a:rPr kumimoji="0" lang="en-US" altLang="zh-CN" sz="8800" b="1" i="0" u="none" strike="noStrike" kern="1200" cap="none" spc="0" normalizeH="0" noProof="0" dirty="0" err="1"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nhé</a:t>
            </a:r>
            <a:r>
              <a:rPr kumimoji="0" lang="en-US" altLang="zh-CN" sz="8800" b="1" i="0" u="none" strike="noStrike" kern="1200" cap="none" spc="0" normalizeH="0" noProof="0" dirty="0"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8800" b="1" i="0" u="none" strike="noStrike" kern="1200" cap="none" spc="0" normalizeH="0" noProof="0" dirty="0" err="1"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Chúc</a:t>
            </a:r>
            <a:r>
              <a:rPr kumimoji="0" lang="en-US" altLang="zh-CN" sz="8800" b="1" i="0" u="none" strike="noStrike" kern="1200" cap="none" spc="0" normalizeH="0" noProof="0" dirty="0"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 </a:t>
            </a:r>
            <a:r>
              <a:rPr kumimoji="0" lang="en-US" altLang="zh-CN" sz="8800" b="1" i="0" u="none" strike="noStrike" kern="1200" cap="none" spc="0" normalizeH="0" noProof="0" dirty="0" err="1"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các</a:t>
            </a:r>
            <a:r>
              <a:rPr kumimoji="0" lang="en-US" altLang="zh-CN" sz="8800" b="1" i="0" u="none" strike="noStrike" kern="1200" cap="none" spc="0" normalizeH="0" noProof="0" dirty="0"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 </a:t>
            </a:r>
            <a:r>
              <a:rPr kumimoji="0" lang="en-US" altLang="zh-CN" sz="8800" b="1" i="0" u="none" strike="noStrike" kern="1200" cap="none" spc="0" normalizeH="0" noProof="0" dirty="0" err="1"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em</a:t>
            </a:r>
            <a:r>
              <a:rPr kumimoji="0" lang="en-US" altLang="zh-CN" sz="8800" b="1" i="0" u="none" strike="noStrike" kern="1200" cap="none" spc="0" normalizeH="0" noProof="0" dirty="0"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 </a:t>
            </a:r>
            <a:r>
              <a:rPr kumimoji="0" lang="en-US" altLang="zh-CN" sz="8800" b="1" i="0" u="none" strike="noStrike" kern="1200" cap="none" spc="0" normalizeH="0" noProof="0" dirty="0" err="1"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học</a:t>
            </a:r>
            <a:r>
              <a:rPr kumimoji="0" lang="en-US" altLang="zh-CN" sz="8800" b="1" i="0" u="none" strike="noStrike" kern="1200" cap="none" spc="0" normalizeH="0" noProof="0" dirty="0"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 </a:t>
            </a:r>
            <a:r>
              <a:rPr kumimoji="0" lang="en-US" altLang="zh-CN" sz="8800" b="1" i="0" u="none" strike="noStrike" kern="1200" cap="none" spc="0" normalizeH="0" noProof="0" dirty="0" err="1"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tốt</a:t>
            </a:r>
            <a:endParaRPr kumimoji="0" lang="en-US" altLang="zh-CN" sz="8800" b="1" i="0" u="none" strike="noStrike" kern="1200" cap="none" spc="0" normalizeH="0" baseline="0" noProof="0" dirty="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endParaRPr>
          </a:p>
        </p:txBody>
      </p:sp>
      <p:pic>
        <p:nvPicPr>
          <p:cNvPr id="25" name="图片 28">
            <a:extLst>
              <a:ext uri="{FF2B5EF4-FFF2-40B4-BE49-F238E27FC236}">
                <a16:creationId xmlns:a16="http://schemas.microsoft.com/office/drawing/2014/main" id="{0EE90087-FB6A-4CCE-9A72-FC287B6A73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55794" y="428876"/>
            <a:ext cx="2640118" cy="5939568"/>
          </a:xfrm>
          <a:prstGeom prst="rect">
            <a:avLst/>
          </a:prstGeom>
        </p:spPr>
      </p:pic>
      <p:pic>
        <p:nvPicPr>
          <p:cNvPr id="24" name="图片 2">
            <a:extLst>
              <a:ext uri="{FF2B5EF4-FFF2-40B4-BE49-F238E27FC236}">
                <a16:creationId xmlns:a16="http://schemas.microsoft.com/office/drawing/2014/main" id="{8BB233B0-84A1-4A2C-A7CF-9EC42F2369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6052" y="35851"/>
            <a:ext cx="2649154" cy="2462973"/>
          </a:xfrm>
          <a:prstGeom prst="rect">
            <a:avLst/>
          </a:prstGeom>
        </p:spPr>
      </p:pic>
      <p:pic>
        <p:nvPicPr>
          <p:cNvPr id="23" name="图片 2">
            <a:extLst>
              <a:ext uri="{FF2B5EF4-FFF2-40B4-BE49-F238E27FC236}">
                <a16:creationId xmlns:a16="http://schemas.microsoft.com/office/drawing/2014/main" id="{F8B77C2B-D185-458C-BDDA-E7B68EF065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0792" y="4144588"/>
            <a:ext cx="3152415" cy="3046629"/>
          </a:xfrm>
          <a:prstGeom prst="rect">
            <a:avLst/>
          </a:prstGeom>
        </p:spPr>
      </p:pic>
    </p:spTree>
    <p:extLst>
      <p:ext uri="{BB962C8B-B14F-4D97-AF65-F5344CB8AC3E}">
        <p14:creationId xmlns:p14="http://schemas.microsoft.com/office/powerpoint/2010/main" val="3304247740"/>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3" name="图片 2">
            <a:extLst>
              <a:ext uri="{FF2B5EF4-FFF2-40B4-BE49-F238E27FC236}">
                <a16:creationId xmlns:a16="http://schemas.microsoft.com/office/drawing/2014/main" id="{12D43B1B-46FC-4945-9C8A-DD76E2E01E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3797" y="3034454"/>
            <a:ext cx="4626022" cy="318120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grpSp>
        <p:nvGrpSpPr>
          <p:cNvPr id="49" name="组合 48">
            <a:extLst>
              <a:ext uri="{FF2B5EF4-FFF2-40B4-BE49-F238E27FC236}">
                <a16:creationId xmlns:a16="http://schemas.microsoft.com/office/drawing/2014/main" id="{260CF000-3085-49AC-884B-BC1F12DB1A74}"/>
              </a:ext>
            </a:extLst>
          </p:cNvPr>
          <p:cNvGrpSpPr/>
          <p:nvPr/>
        </p:nvGrpSpPr>
        <p:grpSpPr>
          <a:xfrm>
            <a:off x="2284816" y="1634070"/>
            <a:ext cx="5725548" cy="2800767"/>
            <a:chOff x="3549108" y="2054793"/>
            <a:chExt cx="5725548" cy="2800767"/>
          </a:xfrm>
        </p:grpSpPr>
        <p:sp>
          <p:nvSpPr>
            <p:cNvPr id="50" name="文本框 49">
              <a:extLst>
                <a:ext uri="{FF2B5EF4-FFF2-40B4-BE49-F238E27FC236}">
                  <a16:creationId xmlns:a16="http://schemas.microsoft.com/office/drawing/2014/main" id="{001A1F42-AD36-47B1-A441-1F4C8B6CD8F4}"/>
                </a:ext>
              </a:extLst>
            </p:cNvPr>
            <p:cNvSpPr txBox="1"/>
            <p:nvPr/>
          </p:nvSpPr>
          <p:spPr>
            <a:xfrm>
              <a:off x="3549108" y="2531954"/>
              <a:ext cx="1650357" cy="1446550"/>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prstClr val="black">
                      <a:lumMod val="75000"/>
                      <a:lumOff val="25000"/>
                    </a:prstClr>
                  </a:solidFill>
                  <a:effectLst/>
                  <a:uLnTx/>
                  <a:uFillTx/>
                  <a:latin typeface="#9Slide05 SVNHollycakes" panose="02000000000000000000" pitchFamily="2" charset="0"/>
                  <a:ea typeface="字魂70号-灵悦黑体" panose="00000500000000000000" pitchFamily="2" charset="-122"/>
                </a:rPr>
                <a:t>01</a:t>
              </a:r>
              <a:endParaRPr kumimoji="0" lang="zh-CN" altLang="en-US" sz="8800" b="1" i="0" u="none" strike="noStrike" kern="1200" cap="none" spc="0" normalizeH="0" baseline="0" noProof="0" dirty="0">
                <a:ln>
                  <a:noFill/>
                </a:ln>
                <a:solidFill>
                  <a:prstClr val="black">
                    <a:lumMod val="75000"/>
                    <a:lumOff val="25000"/>
                  </a:prstClr>
                </a:solidFill>
                <a:effectLst/>
                <a:uLnTx/>
                <a:uFillTx/>
                <a:latin typeface="#9Slide05 SVNHollycakes" panose="02000000000000000000" pitchFamily="2" charset="0"/>
                <a:ea typeface="字魂70号-灵悦黑体" panose="00000500000000000000" pitchFamily="2" charset="-122"/>
              </a:endParaRPr>
            </a:p>
          </p:txBody>
        </p:sp>
        <p:sp>
          <p:nvSpPr>
            <p:cNvPr id="52" name="文本框 51">
              <a:extLst>
                <a:ext uri="{FF2B5EF4-FFF2-40B4-BE49-F238E27FC236}">
                  <a16:creationId xmlns:a16="http://schemas.microsoft.com/office/drawing/2014/main" id="{2479E974-D635-4435-9401-465F2B3536F8}"/>
                </a:ext>
              </a:extLst>
            </p:cNvPr>
            <p:cNvSpPr txBox="1">
              <a:spLocks noChangeArrowheads="1"/>
            </p:cNvSpPr>
            <p:nvPr/>
          </p:nvSpPr>
          <p:spPr bwMode="auto">
            <a:xfrm>
              <a:off x="4757975" y="2054793"/>
              <a:ext cx="4516681" cy="2800767"/>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8800" b="1" i="0" u="none" strike="noStrike" kern="1200" cap="none" spc="0" normalizeH="0" baseline="0" noProof="0" dirty="0"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KHỞI</a:t>
              </a:r>
              <a:r>
                <a:rPr kumimoji="0" lang="en-US" altLang="zh-CN" sz="8800" b="1" i="0" u="none" strike="noStrike" kern="1200" cap="none" spc="0" normalizeH="0" noProof="0" dirty="0"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 ĐỘNG</a:t>
              </a:r>
              <a:endParaRPr kumimoji="0" lang="en-US" altLang="zh-CN" sz="8800" b="1" i="0" u="none" strike="noStrike" kern="1200" cap="none" spc="0" normalizeH="0" baseline="0" noProof="0" dirty="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endParaRPr>
            </a:p>
          </p:txBody>
        </p:sp>
      </p:grpSp>
      <p:pic>
        <p:nvPicPr>
          <p:cNvPr id="54" name="图片 53">
            <a:extLst>
              <a:ext uri="{FF2B5EF4-FFF2-40B4-BE49-F238E27FC236}">
                <a16:creationId xmlns:a16="http://schemas.microsoft.com/office/drawing/2014/main" id="{38A18454-7C85-4CD4-A699-A2C684651AC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09773" y="1479413"/>
            <a:ext cx="843229" cy="1174388"/>
          </a:xfrm>
          <a:prstGeom prst="rect">
            <a:avLst/>
          </a:prstGeom>
        </p:spPr>
      </p:pic>
    </p:spTree>
    <p:extLst>
      <p:ext uri="{BB962C8B-B14F-4D97-AF65-F5344CB8AC3E}">
        <p14:creationId xmlns:p14="http://schemas.microsoft.com/office/powerpoint/2010/main" val="3814112941"/>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75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750"/>
                                        <p:tgtEl>
                                          <p:spTgt spid="14"/>
                                        </p:tgtEl>
                                      </p:cBhvr>
                                    </p:animEffect>
                                  </p:childTnLst>
                                </p:cTn>
                              </p:par>
                            </p:childTnLst>
                          </p:cTn>
                        </p:par>
                        <p:par>
                          <p:cTn id="17" fill="hold">
                            <p:stCondLst>
                              <p:cond delay="15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750"/>
                                        <p:tgtEl>
                                          <p:spTgt spid="31"/>
                                        </p:tgtEl>
                                      </p:cBhvr>
                                    </p:animEffect>
                                  </p:childTnLst>
                                </p:cTn>
                              </p:par>
                            </p:childTnLst>
                          </p:cTn>
                        </p:par>
                        <p:par>
                          <p:cTn id="21" fill="hold">
                            <p:stCondLst>
                              <p:cond delay="225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par>
                                <p:cTn id="25" presetID="2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750"/>
                                        <p:tgtEl>
                                          <p:spTgt spid="17"/>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750" fill="hold"/>
                                        <p:tgtEl>
                                          <p:spTgt spid="3"/>
                                        </p:tgtEl>
                                        <p:attrNameLst>
                                          <p:attrName>ppt_w</p:attrName>
                                        </p:attrNameLst>
                                      </p:cBhvr>
                                      <p:tavLst>
                                        <p:tav tm="0">
                                          <p:val>
                                            <p:fltVal val="0"/>
                                          </p:val>
                                        </p:tav>
                                        <p:tav tm="100000">
                                          <p:val>
                                            <p:strVal val="#ppt_w"/>
                                          </p:val>
                                        </p:tav>
                                      </p:tavLst>
                                    </p:anim>
                                    <p:anim calcmode="lin" valueType="num">
                                      <p:cBhvr>
                                        <p:cTn id="32" dur="750" fill="hold"/>
                                        <p:tgtEl>
                                          <p:spTgt spid="3"/>
                                        </p:tgtEl>
                                        <p:attrNameLst>
                                          <p:attrName>ppt_h</p:attrName>
                                        </p:attrNameLst>
                                      </p:cBhvr>
                                      <p:tavLst>
                                        <p:tav tm="0">
                                          <p:val>
                                            <p:fltVal val="0"/>
                                          </p:val>
                                        </p:tav>
                                        <p:tav tm="100000">
                                          <p:val>
                                            <p:strVal val="#ppt_h"/>
                                          </p:val>
                                        </p:tav>
                                      </p:tavLst>
                                    </p:anim>
                                    <p:animEffect transition="in" filter="fade">
                                      <p:cBhvr>
                                        <p:cTn id="33" dur="750"/>
                                        <p:tgtEl>
                                          <p:spTgt spid="3"/>
                                        </p:tgtEl>
                                      </p:cBhvr>
                                    </p:animEffect>
                                  </p:childTnLst>
                                </p:cTn>
                              </p:par>
                            </p:childTnLst>
                          </p:cTn>
                        </p:par>
                        <p:par>
                          <p:cTn id="34" fill="hold">
                            <p:stCondLst>
                              <p:cond delay="3750"/>
                            </p:stCondLst>
                            <p:childTnLst>
                              <p:par>
                                <p:cTn id="35" presetID="53" presetClass="entr" presetSubtype="16" fill="hold" nodeType="afterEffect">
                                  <p:stCondLst>
                                    <p:cond delay="0"/>
                                  </p:stCondLst>
                                  <p:childTnLst>
                                    <p:set>
                                      <p:cBhvr>
                                        <p:cTn id="36" dur="1" fill="hold">
                                          <p:stCondLst>
                                            <p:cond delay="0"/>
                                          </p:stCondLst>
                                        </p:cTn>
                                        <p:tgtEl>
                                          <p:spTgt spid="49"/>
                                        </p:tgtEl>
                                        <p:attrNameLst>
                                          <p:attrName>style.visibility</p:attrName>
                                        </p:attrNameLst>
                                      </p:cBhvr>
                                      <p:to>
                                        <p:strVal val="visible"/>
                                      </p:to>
                                    </p:set>
                                    <p:anim calcmode="lin" valueType="num">
                                      <p:cBhvr>
                                        <p:cTn id="37" dur="750" fill="hold"/>
                                        <p:tgtEl>
                                          <p:spTgt spid="49"/>
                                        </p:tgtEl>
                                        <p:attrNameLst>
                                          <p:attrName>ppt_w</p:attrName>
                                        </p:attrNameLst>
                                      </p:cBhvr>
                                      <p:tavLst>
                                        <p:tav tm="0">
                                          <p:val>
                                            <p:fltVal val="0"/>
                                          </p:val>
                                        </p:tav>
                                        <p:tav tm="100000">
                                          <p:val>
                                            <p:strVal val="#ppt_w"/>
                                          </p:val>
                                        </p:tav>
                                      </p:tavLst>
                                    </p:anim>
                                    <p:anim calcmode="lin" valueType="num">
                                      <p:cBhvr>
                                        <p:cTn id="38" dur="750" fill="hold"/>
                                        <p:tgtEl>
                                          <p:spTgt spid="49"/>
                                        </p:tgtEl>
                                        <p:attrNameLst>
                                          <p:attrName>ppt_h</p:attrName>
                                        </p:attrNameLst>
                                      </p:cBhvr>
                                      <p:tavLst>
                                        <p:tav tm="0">
                                          <p:val>
                                            <p:fltVal val="0"/>
                                          </p:val>
                                        </p:tav>
                                        <p:tav tm="100000">
                                          <p:val>
                                            <p:strVal val="#ppt_h"/>
                                          </p:val>
                                        </p:tav>
                                      </p:tavLst>
                                    </p:anim>
                                    <p:animEffect transition="in" filter="fade">
                                      <p:cBhvr>
                                        <p:cTn id="39" dur="750"/>
                                        <p:tgtEl>
                                          <p:spTgt spid="49"/>
                                        </p:tgtEl>
                                      </p:cBhvr>
                                    </p:animEffect>
                                  </p:childTnLst>
                                </p:cTn>
                              </p:par>
                            </p:childTnLst>
                          </p:cTn>
                        </p:par>
                        <p:par>
                          <p:cTn id="40" fill="hold">
                            <p:stCondLst>
                              <p:cond delay="4500"/>
                            </p:stCondLst>
                            <p:childTnLst>
                              <p:par>
                                <p:cTn id="41" presetID="2" presetClass="entr" presetSubtype="9" fill="hold" nodeType="afterEffect">
                                  <p:stCondLst>
                                    <p:cond delay="0"/>
                                  </p:stCondLst>
                                  <p:childTnLst>
                                    <p:set>
                                      <p:cBhvr>
                                        <p:cTn id="42" dur="1" fill="hold">
                                          <p:stCondLst>
                                            <p:cond delay="0"/>
                                          </p:stCondLst>
                                        </p:cTn>
                                        <p:tgtEl>
                                          <p:spTgt spid="54"/>
                                        </p:tgtEl>
                                        <p:attrNameLst>
                                          <p:attrName>style.visibility</p:attrName>
                                        </p:attrNameLst>
                                      </p:cBhvr>
                                      <p:to>
                                        <p:strVal val="visible"/>
                                      </p:to>
                                    </p:set>
                                    <p:anim calcmode="lin" valueType="num">
                                      <p:cBhvr additive="base">
                                        <p:cTn id="43" dur="750" fill="hold"/>
                                        <p:tgtEl>
                                          <p:spTgt spid="54"/>
                                        </p:tgtEl>
                                        <p:attrNameLst>
                                          <p:attrName>ppt_x</p:attrName>
                                        </p:attrNameLst>
                                      </p:cBhvr>
                                      <p:tavLst>
                                        <p:tav tm="0">
                                          <p:val>
                                            <p:strVal val="0-#ppt_w/2"/>
                                          </p:val>
                                        </p:tav>
                                        <p:tav tm="100000">
                                          <p:val>
                                            <p:strVal val="#ppt_x"/>
                                          </p:val>
                                        </p:tav>
                                      </p:tavLst>
                                    </p:anim>
                                    <p:anim calcmode="lin" valueType="num">
                                      <p:cBhvr additive="base">
                                        <p:cTn id="44" dur="75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500"/>
                                        <p:tgtEl>
                                          <p:spTgt spid="49"/>
                                        </p:tgtEl>
                                      </p:cBhvr>
                                    </p:animEffect>
                                  </p:childTnLst>
                                </p:cTn>
                              </p:par>
                              <p:par>
                                <p:cTn id="50" presetID="10" presetClass="entr" presetSubtype="0"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4285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376013" y="388020"/>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grpSp>
        <p:nvGrpSpPr>
          <p:cNvPr id="2" name="Group 1"/>
          <p:cNvGrpSpPr/>
          <p:nvPr/>
        </p:nvGrpSpPr>
        <p:grpSpPr>
          <a:xfrm>
            <a:off x="1698533" y="703204"/>
            <a:ext cx="8205397" cy="1569660"/>
            <a:chOff x="1698533" y="703204"/>
            <a:chExt cx="8205397" cy="1569660"/>
          </a:xfrm>
        </p:grpSpPr>
        <p:sp>
          <p:nvSpPr>
            <p:cNvPr id="52" name="文本框 51">
              <a:extLst>
                <a:ext uri="{FF2B5EF4-FFF2-40B4-BE49-F238E27FC236}">
                  <a16:creationId xmlns:a16="http://schemas.microsoft.com/office/drawing/2014/main" id="{2479E974-D635-4435-9401-465F2B3536F8}"/>
                </a:ext>
              </a:extLst>
            </p:cNvPr>
            <p:cNvSpPr txBox="1">
              <a:spLocks noChangeArrowheads="1"/>
            </p:cNvSpPr>
            <p:nvPr/>
          </p:nvSpPr>
          <p:spPr bwMode="auto">
            <a:xfrm>
              <a:off x="2120148" y="703204"/>
              <a:ext cx="7783782" cy="1569660"/>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4800" b="1" i="0" u="none" strike="noStrike" kern="1200" cap="none" spc="0" normalizeH="0" baseline="0" noProof="0" dirty="0" err="1"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Hãy</a:t>
              </a:r>
              <a:r>
                <a:rPr kumimoji="0" lang="en-US" altLang="zh-CN" sz="4800" b="1" i="0" u="none" strike="noStrike" kern="1200" cap="none" spc="0" normalizeH="0" noProof="0" dirty="0"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kể</a:t>
              </a:r>
              <a:r>
                <a:rPr kumimoji="0" lang="en-US" altLang="zh-CN" sz="4800" b="1" i="0" u="none" strike="noStrike" kern="1200" cap="none" spc="0" normalizeH="0" noProof="0" dirty="0"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lại</a:t>
              </a:r>
              <a:r>
                <a:rPr kumimoji="0" lang="en-US" altLang="zh-CN" sz="4800" b="1" i="0" u="none" strike="noStrike" kern="1200" cap="none" spc="0" normalizeH="0" noProof="0" dirty="0"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một</a:t>
              </a:r>
              <a:r>
                <a:rPr kumimoji="0" lang="en-US" altLang="zh-CN" sz="4800" b="1" i="0" u="none" strike="noStrike" kern="1200" cap="none" spc="0" normalizeH="0" noProof="0" dirty="0"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chuyến</a:t>
              </a:r>
              <a:r>
                <a:rPr kumimoji="0" lang="en-US" altLang="zh-CN" sz="4800" b="1" i="0" u="none" strike="noStrike" kern="1200" cap="none" spc="0" normalizeH="0" noProof="0" dirty="0"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đi</a:t>
              </a:r>
              <a:r>
                <a:rPr kumimoji="0" lang="en-US" altLang="zh-CN" sz="4800" b="1" i="0" u="none" strike="noStrike" kern="1200" cap="none" spc="0" normalizeH="0" noProof="0" dirty="0"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chơi</a:t>
              </a:r>
              <a:r>
                <a:rPr kumimoji="0" lang="en-US" altLang="zh-CN" sz="4800" b="1" i="0" u="none" strike="noStrike" kern="1200" cap="none" spc="0" normalizeH="0" noProof="0" dirty="0"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đáng</a:t>
              </a:r>
              <a:r>
                <a:rPr kumimoji="0" lang="en-US" altLang="zh-CN" sz="4800" b="1" i="0" u="none" strike="noStrike" kern="1200" cap="none" spc="0" normalizeH="0" noProof="0" dirty="0"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nhớ</a:t>
              </a:r>
              <a:r>
                <a:rPr kumimoji="0" lang="en-US" altLang="zh-CN" sz="4800" b="1" i="0" u="none" strike="noStrike" kern="1200" cap="none" spc="0" normalizeH="0" noProof="0" dirty="0"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của</a:t>
              </a:r>
              <a:r>
                <a:rPr kumimoji="0" lang="en-US" altLang="zh-CN" sz="4800" b="1" i="0" u="none" strike="noStrike" kern="1200" cap="none" spc="0" normalizeH="0" noProof="0" dirty="0"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em</a:t>
              </a:r>
              <a:endParaRPr kumimoji="0" lang="en-US" altLang="zh-CN" sz="4800" b="1" i="0" u="none" strike="noStrike" kern="1200" cap="none" spc="0" normalizeH="0" baseline="0" noProof="0" dirty="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pic>
          <p:nvPicPr>
            <p:cNvPr id="54" name="图片 53">
              <a:extLst>
                <a:ext uri="{FF2B5EF4-FFF2-40B4-BE49-F238E27FC236}">
                  <a16:creationId xmlns:a16="http://schemas.microsoft.com/office/drawing/2014/main" id="{38A18454-7C85-4CD4-A699-A2C684651AC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98533" y="823172"/>
              <a:ext cx="843229" cy="1174388"/>
            </a:xfrm>
            <a:prstGeom prst="rect">
              <a:avLst/>
            </a:prstGeom>
          </p:spPr>
        </p:pic>
      </p:grpSp>
      <p:sp>
        <p:nvSpPr>
          <p:cNvPr id="19" name="文本框 51">
            <a:extLst>
              <a:ext uri="{FF2B5EF4-FFF2-40B4-BE49-F238E27FC236}">
                <a16:creationId xmlns:a16="http://schemas.microsoft.com/office/drawing/2014/main" id="{2479E974-D635-4435-9401-465F2B3536F8}"/>
              </a:ext>
            </a:extLst>
          </p:cNvPr>
          <p:cNvSpPr txBox="1">
            <a:spLocks noChangeArrowheads="1"/>
          </p:cNvSpPr>
          <p:nvPr/>
        </p:nvSpPr>
        <p:spPr bwMode="auto">
          <a:xfrm>
            <a:off x="1569499" y="2430139"/>
            <a:ext cx="9720268" cy="2246769"/>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2800" b="1" i="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Em</a:t>
            </a:r>
            <a:r>
              <a:rPr lang="en-US" altLang="zh-CN" sz="2800" b="1" i="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i="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cần</a:t>
            </a:r>
            <a:r>
              <a:rPr lang="en-US" altLang="zh-CN" sz="2800" b="1" i="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i="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kể</a:t>
            </a:r>
            <a:r>
              <a:rPr lang="en-US" altLang="zh-CN" sz="2800" b="1" i="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altLang="zh-CN" sz="2800" b="1" i="0" u="none" strike="noStrike" kern="1200" cap="none" spc="0" normalizeH="0" noProof="0" dirty="0" err="1" smtClean="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Chuyến</a:t>
            </a:r>
            <a:r>
              <a:rPr kumimoji="0" lang="en-US" altLang="zh-CN" sz="2800" b="1" i="0" u="none" strike="noStrike" kern="1200" cap="none" spc="0" normalizeH="0" noProof="0" dirty="0" smtClean="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0" u="none" strike="noStrike" kern="1200" cap="none" spc="0" normalizeH="0" noProof="0" dirty="0" err="1" smtClean="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đi</a:t>
            </a:r>
            <a:r>
              <a:rPr kumimoji="0" lang="en-US" altLang="zh-CN" sz="2800" b="1" i="0" u="none" strike="noStrike" kern="1200" cap="none" spc="0" normalizeH="0" noProof="0" dirty="0" smtClean="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0" u="none" strike="noStrike" kern="1200" cap="none" spc="0" normalizeH="0" noProof="0" dirty="0" err="1" smtClean="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đó</a:t>
            </a:r>
            <a:r>
              <a:rPr kumimoji="0" lang="en-US" altLang="zh-CN" sz="2800" b="1" i="0" u="none" strike="noStrike" kern="1200" cap="none" spc="0" normalizeH="0" noProof="0" dirty="0" smtClean="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0" u="none" strike="noStrike" kern="1200" cap="none" spc="0" normalizeH="0" noProof="0" dirty="0" err="1" smtClean="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khi</a:t>
            </a:r>
            <a:r>
              <a:rPr kumimoji="0" lang="en-US" altLang="zh-CN" sz="2800" b="1" i="0" u="none" strike="noStrike" kern="1200" cap="none" spc="0" normalizeH="0" noProof="0" dirty="0" smtClean="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0" u="none" strike="noStrike" kern="1200" cap="none" spc="0" normalizeH="0" noProof="0" dirty="0" err="1" smtClean="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nào</a:t>
            </a:r>
            <a:r>
              <a:rPr kumimoji="0" lang="en-US" altLang="zh-CN" sz="2800" b="1" i="0" u="none" strike="noStrike" kern="1200" cap="none" spc="0" normalizeH="0" noProof="0" dirty="0" smtClean="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Ở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đâu</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Em</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đi</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cùng</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với</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ai</a:t>
            </a:r>
            <a:r>
              <a:rPr lang="en-US" altLang="zh-CN" sz="2800" b="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Các</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hoạt</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động</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việc</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làm</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em</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đã</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tham</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gia</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theo</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trình</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tự</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thời</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gian</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hoặc</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không</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gian</a:t>
            </a:r>
            <a:endPar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altLang="zh-CN" sz="2800" b="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Nêu</a:t>
            </a:r>
            <a:r>
              <a:rPr lang="en-US" altLang="zh-CN" sz="2800" b="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suy</a:t>
            </a:r>
            <a:r>
              <a:rPr lang="en-US" altLang="zh-CN" sz="2800" b="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nghĩ</a:t>
            </a:r>
            <a:r>
              <a:rPr lang="en-US" altLang="zh-CN" sz="2800" b="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cảm</a:t>
            </a:r>
            <a:r>
              <a:rPr lang="en-US" altLang="zh-CN" sz="2800" b="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xúc</a:t>
            </a:r>
            <a:r>
              <a:rPr lang="en-US" altLang="zh-CN" sz="2800" b="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của</a:t>
            </a:r>
            <a:r>
              <a:rPr lang="en-US" altLang="zh-CN" sz="2800" b="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em</a:t>
            </a:r>
            <a:r>
              <a:rPr lang="en-US" altLang="zh-CN" sz="2800" b="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về</a:t>
            </a:r>
            <a:r>
              <a:rPr lang="en-US" altLang="zh-CN" sz="2800" b="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chuyến</a:t>
            </a:r>
            <a:r>
              <a:rPr lang="en-US" altLang="zh-CN" sz="2800" b="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đi</a:t>
            </a:r>
            <a:endPar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450865777"/>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3" name="图片 2">
            <a:extLst>
              <a:ext uri="{FF2B5EF4-FFF2-40B4-BE49-F238E27FC236}">
                <a16:creationId xmlns:a16="http://schemas.microsoft.com/office/drawing/2014/main" id="{12D43B1B-46FC-4945-9C8A-DD76E2E01E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3797" y="3034454"/>
            <a:ext cx="4626022" cy="318120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grpSp>
        <p:nvGrpSpPr>
          <p:cNvPr id="49" name="组合 48">
            <a:extLst>
              <a:ext uri="{FF2B5EF4-FFF2-40B4-BE49-F238E27FC236}">
                <a16:creationId xmlns:a16="http://schemas.microsoft.com/office/drawing/2014/main" id="{260CF000-3085-49AC-884B-BC1F12DB1A74}"/>
              </a:ext>
            </a:extLst>
          </p:cNvPr>
          <p:cNvGrpSpPr/>
          <p:nvPr/>
        </p:nvGrpSpPr>
        <p:grpSpPr>
          <a:xfrm>
            <a:off x="2284816" y="1634070"/>
            <a:ext cx="6087848" cy="2800767"/>
            <a:chOff x="3549108" y="2054793"/>
            <a:chExt cx="6087848" cy="2800767"/>
          </a:xfrm>
        </p:grpSpPr>
        <p:sp>
          <p:nvSpPr>
            <p:cNvPr id="50" name="文本框 49">
              <a:extLst>
                <a:ext uri="{FF2B5EF4-FFF2-40B4-BE49-F238E27FC236}">
                  <a16:creationId xmlns:a16="http://schemas.microsoft.com/office/drawing/2014/main" id="{001A1F42-AD36-47B1-A441-1F4C8B6CD8F4}"/>
                </a:ext>
              </a:extLst>
            </p:cNvPr>
            <p:cNvSpPr txBox="1"/>
            <p:nvPr/>
          </p:nvSpPr>
          <p:spPr>
            <a:xfrm>
              <a:off x="3549108" y="2531954"/>
              <a:ext cx="1650357" cy="1446550"/>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smtClean="0">
                  <a:ln>
                    <a:noFill/>
                  </a:ln>
                  <a:solidFill>
                    <a:prstClr val="black">
                      <a:lumMod val="75000"/>
                      <a:lumOff val="25000"/>
                    </a:prstClr>
                  </a:solidFill>
                  <a:effectLst/>
                  <a:uLnTx/>
                  <a:uFillTx/>
                  <a:latin typeface="#9Slide05 SVNHollycakes" panose="02000000000000000000" pitchFamily="2" charset="0"/>
                  <a:ea typeface="字魂70号-灵悦黑体" panose="00000500000000000000" pitchFamily="2" charset="-122"/>
                </a:rPr>
                <a:t>02</a:t>
              </a:r>
              <a:endParaRPr kumimoji="0" lang="zh-CN" altLang="en-US" sz="8800" b="1" i="0" u="none" strike="noStrike" kern="1200" cap="none" spc="0" normalizeH="0" baseline="0" noProof="0" dirty="0">
                <a:ln>
                  <a:noFill/>
                </a:ln>
                <a:solidFill>
                  <a:prstClr val="black">
                    <a:lumMod val="75000"/>
                    <a:lumOff val="25000"/>
                  </a:prstClr>
                </a:solidFill>
                <a:effectLst/>
                <a:uLnTx/>
                <a:uFillTx/>
                <a:latin typeface="#9Slide05 SVNHollycakes" panose="02000000000000000000" pitchFamily="2" charset="0"/>
                <a:ea typeface="字魂70号-灵悦黑体" panose="00000500000000000000" pitchFamily="2" charset="-122"/>
              </a:endParaRPr>
            </a:p>
          </p:txBody>
        </p:sp>
        <p:sp>
          <p:nvSpPr>
            <p:cNvPr id="52" name="文本框 51">
              <a:extLst>
                <a:ext uri="{FF2B5EF4-FFF2-40B4-BE49-F238E27FC236}">
                  <a16:creationId xmlns:a16="http://schemas.microsoft.com/office/drawing/2014/main" id="{2479E974-D635-4435-9401-465F2B3536F8}"/>
                </a:ext>
              </a:extLst>
            </p:cNvPr>
            <p:cNvSpPr txBox="1">
              <a:spLocks noChangeArrowheads="1"/>
            </p:cNvSpPr>
            <p:nvPr/>
          </p:nvSpPr>
          <p:spPr bwMode="auto">
            <a:xfrm>
              <a:off x="5120275" y="2054793"/>
              <a:ext cx="4516681" cy="2800767"/>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8800" b="1" i="0" u="none" strike="noStrike" kern="1200" cap="none" spc="0" normalizeH="0" baseline="0" noProof="0" dirty="0"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KHÁM</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8800" b="1" dirty="0" smtClean="0">
                  <a:ln w="28575">
                    <a:solidFill>
                      <a:schemeClr val="tx1"/>
                    </a:solidFill>
                  </a:ln>
                  <a:solidFill>
                    <a:schemeClr val="accent4">
                      <a:lumMod val="40000"/>
                      <a:lumOff val="60000"/>
                    </a:schemeClr>
                  </a:solidFill>
                  <a:latin typeface="#9Slide05 SVNHollycakes" panose="02000000000000000000" pitchFamily="2" charset="0"/>
                  <a:ea typeface="字魂70号-灵悦黑体" panose="00000500000000000000" pitchFamily="2" charset="-122"/>
                </a:rPr>
                <a:t>PHÁ</a:t>
              </a:r>
              <a:endParaRPr kumimoji="0" lang="en-US" altLang="zh-CN" sz="8800" b="1" i="0" u="none" strike="noStrike" kern="1200" cap="none" spc="0" normalizeH="0" baseline="0" noProof="0" dirty="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endParaRPr>
            </a:p>
          </p:txBody>
        </p:sp>
      </p:grpSp>
      <p:pic>
        <p:nvPicPr>
          <p:cNvPr id="54" name="图片 53">
            <a:extLst>
              <a:ext uri="{FF2B5EF4-FFF2-40B4-BE49-F238E27FC236}">
                <a16:creationId xmlns:a16="http://schemas.microsoft.com/office/drawing/2014/main" id="{38A18454-7C85-4CD4-A699-A2C684651AC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09773" y="1479413"/>
            <a:ext cx="843229" cy="1174388"/>
          </a:xfrm>
          <a:prstGeom prst="rect">
            <a:avLst/>
          </a:prstGeom>
        </p:spPr>
      </p:pic>
    </p:spTree>
    <p:extLst>
      <p:ext uri="{BB962C8B-B14F-4D97-AF65-F5344CB8AC3E}">
        <p14:creationId xmlns:p14="http://schemas.microsoft.com/office/powerpoint/2010/main" val="3301211062"/>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sp>
        <p:nvSpPr>
          <p:cNvPr id="21" name="矩形: 圆角 20">
            <a:extLst>
              <a:ext uri="{FF2B5EF4-FFF2-40B4-BE49-F238E27FC236}">
                <a16:creationId xmlns:a16="http://schemas.microsoft.com/office/drawing/2014/main" id="{95310AC2-39A1-4C93-AB2F-D3F7719E3264}"/>
              </a:ext>
            </a:extLst>
          </p:cNvPr>
          <p:cNvSpPr/>
          <p:nvPr/>
        </p:nvSpPr>
        <p:spPr>
          <a:xfrm>
            <a:off x="431800" y="659757"/>
            <a:ext cx="11342188" cy="5791842"/>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1430040" y="54262"/>
            <a:ext cx="11135969" cy="584775"/>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3200" b="1" i="0" u="none" strike="noStrike" kern="1200" cap="none" spc="0" normalizeH="0" baseline="0" noProof="0" dirty="0"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rPr>
              <a:t>1.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Đọc</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văn</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bản</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dưới</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đây</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và</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trả</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lời</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câu</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hỏi</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a:t>
            </a:r>
            <a:endParaRPr kumimoji="0" lang="en-US" altLang="zh-CN" sz="32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endParaRPr>
          </a:p>
        </p:txBody>
      </p:sp>
      <p:sp>
        <p:nvSpPr>
          <p:cNvPr id="4" name="Rectangle 3"/>
          <p:cNvSpPr/>
          <p:nvPr/>
        </p:nvSpPr>
        <p:spPr>
          <a:xfrm>
            <a:off x="611308" y="753205"/>
            <a:ext cx="11009673" cy="6358151"/>
          </a:xfrm>
          <a:prstGeom prst="rect">
            <a:avLst/>
          </a:prstGeom>
          <a:noFill/>
        </p:spPr>
        <p:txBody>
          <a:bodyPr wrap="square">
            <a:spAutoFit/>
          </a:bodyPr>
          <a:lstStyle/>
          <a:p>
            <a:pPr algn="just">
              <a:spcAft>
                <a:spcPts val="500"/>
              </a:spcAft>
            </a:pPr>
            <a:r>
              <a:rPr lang="en-US" dirty="0"/>
              <a:t> </a:t>
            </a:r>
            <a:r>
              <a:rPr lang="en-US" dirty="0" smtClean="0"/>
              <a:t>        </a:t>
            </a:r>
            <a:r>
              <a:rPr lang="vi-VN" dirty="0" smtClean="0"/>
              <a:t>Trong </a:t>
            </a:r>
            <a:r>
              <a:rPr lang="vi-VN" dirty="0"/>
              <a:t>buổi sinh hoạt lớp chiều nay, lớp tôi tổ chức lễ phát động xây dựng thư viện lớp.</a:t>
            </a:r>
            <a:endParaRPr lang="vi-VN" b="0" dirty="0" smtClean="0">
              <a:effectLst/>
            </a:endParaRPr>
          </a:p>
          <a:p>
            <a:pPr algn="just">
              <a:spcAft>
                <a:spcPts val="500"/>
              </a:spcAft>
            </a:pPr>
            <a:r>
              <a:rPr lang="en-US" dirty="0" smtClean="0"/>
              <a:t>         </a:t>
            </a:r>
            <a:r>
              <a:rPr lang="vi-VN" dirty="0" smtClean="0"/>
              <a:t>Trước </a:t>
            </a:r>
            <a:r>
              <a:rPr lang="vi-VN" dirty="0"/>
              <a:t>giờ sinh hoạt, bạn Minh “hoạ sĩ” của lớp tôi viết lên bảng dòng chữ: </a:t>
            </a:r>
            <a:r>
              <a:rPr lang="vi-VN" i="1" dirty="0"/>
              <a:t>Chung tay xây dựng thư viện lớp 4B.</a:t>
            </a:r>
            <a:r>
              <a:rPr lang="vi-VN" dirty="0"/>
              <a:t> Bạn còn vẽ trang trí những hình ảnh ngộ nghĩnh: chú gà con trong bài thơ </a:t>
            </a:r>
            <a:r>
              <a:rPr lang="vi-VN" i="1" dirty="0"/>
              <a:t>Bầu trời trong quả trứng </a:t>
            </a:r>
            <a:r>
              <a:rPr lang="vi-VN" dirty="0"/>
              <a:t>đội trên đầu một mảnh vỏ trứng nhỏ, chú dế mèn bước ra từ cuốn truyện </a:t>
            </a:r>
            <a:r>
              <a:rPr lang="vi-VN" i="1" dirty="0"/>
              <a:t>Dế Mèn phiêu lưu kí</a:t>
            </a:r>
            <a:r>
              <a:rPr lang="vi-VN" dirty="0"/>
              <a:t>, những cuốn sách mở rộng như sải cánh bay,... Bàn chủ toạ được các bạn nữ phủ khăn trải bàn và đặt một lọ hoa rực rỡ.</a:t>
            </a:r>
            <a:endParaRPr lang="vi-VN" b="0" dirty="0" smtClean="0">
              <a:effectLst/>
            </a:endParaRPr>
          </a:p>
          <a:p>
            <a:pPr algn="just">
              <a:spcAft>
                <a:spcPts val="500"/>
              </a:spcAft>
            </a:pPr>
            <a:r>
              <a:rPr lang="en-US" dirty="0" smtClean="0"/>
              <a:t>         </a:t>
            </a:r>
            <a:r>
              <a:rPr lang="vi-VN" dirty="0" smtClean="0"/>
              <a:t>Trống </a:t>
            </a:r>
            <a:r>
              <a:rPr lang="vi-VN" dirty="0"/>
              <a:t>báo giờ sinh hoạt lớp vang lên. Các bạn ai nấy ngồi vào vị trí của mình. Đầu tiên, cô chủ nhiệm phát biểu khai mạc. </a:t>
            </a:r>
            <a:r>
              <a:rPr lang="vi-VN" dirty="0" smtClean="0"/>
              <a:t>Cô </a:t>
            </a:r>
            <a:r>
              <a:rPr lang="vi-VN" dirty="0"/>
              <a:t>nói với chúng tôi về tầm quan trọng của sách và ý nghĩa của việc đọc sách. Cô bảo rằng nếu trong lớp có thư viện thì cả lớp sẽ cùng nhau đọc sách, trao đổi, chia sẻ về những điều thú vị mình đọc được.</a:t>
            </a:r>
            <a:endParaRPr lang="vi-VN" b="0" dirty="0" smtClean="0">
              <a:effectLst/>
            </a:endParaRPr>
          </a:p>
          <a:p>
            <a:pPr algn="just">
              <a:spcAft>
                <a:spcPts val="500"/>
              </a:spcAft>
            </a:pPr>
            <a:r>
              <a:rPr lang="en-US" dirty="0" smtClean="0"/>
              <a:t>         </a:t>
            </a:r>
            <a:r>
              <a:rPr lang="vi-VN" dirty="0" smtClean="0"/>
              <a:t>Tiếp </a:t>
            </a:r>
            <a:r>
              <a:rPr lang="vi-VN" dirty="0"/>
              <a:t>theo ý kiến của cô chủ nhiệm, bạn lớp trưởng phát động phong trào </a:t>
            </a:r>
            <a:r>
              <a:rPr lang="vi-VN" i="1" dirty="0"/>
              <a:t>Chung tay xây dựng thư viện lớp. </a:t>
            </a:r>
            <a:r>
              <a:rPr lang="vi-VN" dirty="0"/>
              <a:t>Các bạn hào hứng thảo luận, đề xuất các hình thức ủng hộ, đóng góp sách báo,... Trong lớp vang lên những tiếng "Đồng ý", "Nhất trí"... Cô giáo nhắc cả lớp đây là việc làm tự nguyện, ai có nhiều góp nhiều, ai có ít góp ít.</a:t>
            </a:r>
            <a:endParaRPr lang="vi-VN" b="0" dirty="0" smtClean="0">
              <a:effectLst/>
            </a:endParaRPr>
          </a:p>
          <a:p>
            <a:pPr algn="just">
              <a:spcAft>
                <a:spcPts val="500"/>
              </a:spcAft>
            </a:pPr>
            <a:r>
              <a:rPr lang="en-US" dirty="0" smtClean="0"/>
              <a:t>        </a:t>
            </a:r>
            <a:r>
              <a:rPr lang="vi-VN" dirty="0" smtClean="0"/>
              <a:t>Sau </a:t>
            </a:r>
            <a:r>
              <a:rPr lang="vi-VN" dirty="0"/>
              <a:t>thời gian thảo luận, bạn lớp phó thông báo từ ngày mai các bạn bắt đầu quyên góp. Các tổ trưởng sẽ ghi tên sách theo tổ, sau đó tập hợp và xếp sách vào tủ sách của lớp.</a:t>
            </a:r>
            <a:endParaRPr lang="vi-VN" b="0" dirty="0" smtClean="0">
              <a:effectLst/>
            </a:endParaRPr>
          </a:p>
          <a:p>
            <a:pPr algn="just">
              <a:spcAft>
                <a:spcPts val="500"/>
              </a:spcAft>
            </a:pPr>
            <a:r>
              <a:rPr lang="en-US" dirty="0" smtClean="0"/>
              <a:t>        </a:t>
            </a:r>
            <a:r>
              <a:rPr lang="vi-VN" dirty="0" smtClean="0"/>
              <a:t>Buổi </a:t>
            </a:r>
            <a:r>
              <a:rPr lang="vi-VN" dirty="0"/>
              <a:t>sinh hoạt lớp kết thúc. Cô giáo và cả lớp tôi vui lắm. Sắp tới, chúng tôi sẽ tha hồ đọc sách ngay tại lớp mình.</a:t>
            </a:r>
            <a:endParaRPr lang="vi-VN" b="0" dirty="0" smtClean="0">
              <a:effectLst/>
            </a:endParaRPr>
          </a:p>
          <a:p>
            <a:pPr algn="r">
              <a:spcAft>
                <a:spcPts val="500"/>
              </a:spcAft>
            </a:pPr>
            <a:r>
              <a:rPr lang="vi-VN" dirty="0" smtClean="0"/>
              <a:t>(Anh Nguyên)</a:t>
            </a:r>
            <a:endParaRPr lang="vi-VN" b="0" dirty="0" smtClean="0">
              <a:effectLst/>
            </a:endParaRPr>
          </a:p>
          <a:p>
            <a:pPr algn="just"/>
            <a:r>
              <a:rPr lang="vi-VN" dirty="0" smtClean="0"/>
              <a:t/>
            </a:r>
            <a:br>
              <a:rPr lang="vi-VN" dirty="0" smtClean="0"/>
            </a:br>
            <a:endParaRPr lang="en-US" dirty="0"/>
          </a:p>
        </p:txBody>
      </p:sp>
      <p:sp>
        <p:nvSpPr>
          <p:cNvPr id="8" name="Rounded Rectangle 7"/>
          <p:cNvSpPr/>
          <p:nvPr/>
        </p:nvSpPr>
        <p:spPr>
          <a:xfrm>
            <a:off x="5949387" y="5960962"/>
            <a:ext cx="3298785" cy="706056"/>
          </a:xfrm>
          <a:prstGeom prst="roundRect">
            <a:avLst/>
          </a:prstGeom>
          <a:ln>
            <a:solidFill>
              <a:schemeClr val="tx1"/>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dirty="0" err="1" smtClean="0">
                <a:solidFill>
                  <a:schemeClr val="bg1"/>
                </a:solidFill>
                <a:latin typeface="#9Slide05 SVNHollycakes" panose="02000000000000000000" pitchFamily="2" charset="0"/>
              </a:rPr>
              <a:t>Đọc</a:t>
            </a:r>
            <a:r>
              <a:rPr lang="en-US" sz="3600" dirty="0" smtClean="0">
                <a:solidFill>
                  <a:schemeClr val="bg1"/>
                </a:solidFill>
                <a:latin typeface="#9Slide05 SVNHollycakes" panose="02000000000000000000" pitchFamily="2" charset="0"/>
              </a:rPr>
              <a:t> </a:t>
            </a:r>
            <a:r>
              <a:rPr lang="en-US" sz="3600" dirty="0" err="1" smtClean="0">
                <a:solidFill>
                  <a:schemeClr val="bg1"/>
                </a:solidFill>
                <a:latin typeface="#9Slide05 SVNHollycakes" panose="02000000000000000000" pitchFamily="2" charset="0"/>
              </a:rPr>
              <a:t>thầm</a:t>
            </a:r>
            <a:r>
              <a:rPr lang="en-US" sz="3600" dirty="0" smtClean="0">
                <a:solidFill>
                  <a:schemeClr val="bg1"/>
                </a:solidFill>
                <a:latin typeface="#9Slide05 SVNHollycakes" panose="02000000000000000000" pitchFamily="2" charset="0"/>
              </a:rPr>
              <a:t> </a:t>
            </a:r>
            <a:r>
              <a:rPr lang="en-US" sz="3600" dirty="0" err="1" smtClean="0">
                <a:solidFill>
                  <a:schemeClr val="bg1"/>
                </a:solidFill>
                <a:latin typeface="#9Slide05 SVNHollycakes" panose="02000000000000000000" pitchFamily="2" charset="0"/>
              </a:rPr>
              <a:t>văn</a:t>
            </a:r>
            <a:r>
              <a:rPr lang="en-US" sz="3600" dirty="0" smtClean="0">
                <a:solidFill>
                  <a:schemeClr val="bg1"/>
                </a:solidFill>
                <a:latin typeface="#9Slide05 SVNHollycakes" panose="02000000000000000000" pitchFamily="2" charset="0"/>
              </a:rPr>
              <a:t> </a:t>
            </a:r>
            <a:r>
              <a:rPr lang="en-US" sz="3600" dirty="0" err="1" smtClean="0">
                <a:solidFill>
                  <a:schemeClr val="bg1"/>
                </a:solidFill>
                <a:latin typeface="#9Slide05 SVNHollycakes" panose="02000000000000000000" pitchFamily="2" charset="0"/>
              </a:rPr>
              <a:t>bản</a:t>
            </a:r>
            <a:endParaRPr lang="en-US" sz="3600" dirty="0">
              <a:solidFill>
                <a:schemeClr val="bg1"/>
              </a:solidFill>
              <a:latin typeface="#9Slide05 SVNHollycakes" panose="02000000000000000000" pitchFamily="2" charset="0"/>
            </a:endParaRPr>
          </a:p>
        </p:txBody>
      </p:sp>
    </p:spTree>
    <p:extLst>
      <p:ext uri="{BB962C8B-B14F-4D97-AF65-F5344CB8AC3E}">
        <p14:creationId xmlns:p14="http://schemas.microsoft.com/office/powerpoint/2010/main" val="1280886382"/>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750"/>
                                        <p:tgtEl>
                                          <p:spTgt spid="7"/>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p:bldP spid="4"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333" y="5108251"/>
            <a:ext cx="1530894" cy="1712989"/>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2" name="Rectangle 1"/>
          <p:cNvSpPr/>
          <p:nvPr/>
        </p:nvSpPr>
        <p:spPr>
          <a:xfrm>
            <a:off x="1192191" y="1285844"/>
            <a:ext cx="10449465" cy="4247317"/>
          </a:xfrm>
          <a:prstGeom prst="rect">
            <a:avLst/>
          </a:prstGeom>
        </p:spPr>
        <p:txBody>
          <a:bodyPr wrap="square">
            <a:spAutoFit/>
          </a:bodyPr>
          <a:lstStyle/>
          <a:p>
            <a:pPr algn="just"/>
            <a:r>
              <a:rPr lang="vi-VN" sz="3000" b="1" i="1" dirty="0" smtClean="0">
                <a:solidFill>
                  <a:srgbClr val="000000"/>
                </a:solidFill>
                <a:effectLst/>
                <a:latin typeface="Cambria" panose="02040503050406030204" pitchFamily="18" charset="0"/>
                <a:ea typeface="Cambria" panose="02040503050406030204" pitchFamily="18" charset="0"/>
              </a:rPr>
              <a:t>a. </a:t>
            </a:r>
            <a:r>
              <a:rPr lang="vi-VN" sz="3000" b="0" i="0" dirty="0" smtClean="0">
                <a:solidFill>
                  <a:srgbClr val="000000"/>
                </a:solidFill>
                <a:effectLst/>
                <a:latin typeface="Cambria" panose="02040503050406030204" pitchFamily="18" charset="0"/>
                <a:ea typeface="Cambria" panose="02040503050406030204" pitchFamily="18" charset="0"/>
              </a:rPr>
              <a:t>Bài văn trên có mấy phần? Đó là những phần nào?</a:t>
            </a:r>
          </a:p>
          <a:p>
            <a:pPr algn="just"/>
            <a:r>
              <a:rPr lang="vi-VN" sz="3000" b="1" i="1" dirty="0" smtClean="0">
                <a:solidFill>
                  <a:srgbClr val="000000"/>
                </a:solidFill>
                <a:effectLst/>
                <a:latin typeface="Cambria" panose="02040503050406030204" pitchFamily="18" charset="0"/>
                <a:ea typeface="Cambria" panose="02040503050406030204" pitchFamily="18" charset="0"/>
              </a:rPr>
              <a:t>b. </a:t>
            </a:r>
            <a:r>
              <a:rPr lang="vi-VN" sz="3000" b="0" i="0" dirty="0" smtClean="0">
                <a:solidFill>
                  <a:srgbClr val="000000"/>
                </a:solidFill>
                <a:effectLst/>
                <a:latin typeface="Cambria" panose="02040503050406030204" pitchFamily="18" charset="0"/>
                <a:ea typeface="Cambria" panose="02040503050406030204" pitchFamily="18" charset="0"/>
              </a:rPr>
              <a:t>Phần mở bài giới thiệu những gì?</a:t>
            </a:r>
          </a:p>
          <a:p>
            <a:pPr algn="just"/>
            <a:r>
              <a:rPr lang="vi-VN" sz="3000" b="1" i="1" dirty="0" smtClean="0">
                <a:solidFill>
                  <a:srgbClr val="000000"/>
                </a:solidFill>
                <a:effectLst/>
                <a:latin typeface="Cambria" panose="02040503050406030204" pitchFamily="18" charset="0"/>
                <a:ea typeface="Cambria" panose="02040503050406030204" pitchFamily="18" charset="0"/>
              </a:rPr>
              <a:t>c. </a:t>
            </a:r>
            <a:r>
              <a:rPr lang="vi-VN" sz="3000" b="0" i="0" dirty="0" smtClean="0">
                <a:solidFill>
                  <a:srgbClr val="000000"/>
                </a:solidFill>
                <a:effectLst/>
                <a:latin typeface="Cambria" panose="02040503050406030204" pitchFamily="18" charset="0"/>
                <a:ea typeface="Cambria" panose="02040503050406030204" pitchFamily="18" charset="0"/>
              </a:rPr>
              <a:t>Phần thân bài gồm mấy đoạn? Ý chính của mỗi đoạn là gì?</a:t>
            </a:r>
          </a:p>
          <a:p>
            <a:pPr algn="just"/>
            <a:r>
              <a:rPr lang="vi-VN" sz="3000" b="1" i="1" dirty="0" smtClean="0">
                <a:solidFill>
                  <a:srgbClr val="000000"/>
                </a:solidFill>
                <a:effectLst/>
                <a:latin typeface="Cambria" panose="02040503050406030204" pitchFamily="18" charset="0"/>
                <a:ea typeface="Cambria" panose="02040503050406030204" pitchFamily="18" charset="0"/>
              </a:rPr>
              <a:t>d. </a:t>
            </a:r>
            <a:r>
              <a:rPr lang="vi-VN" sz="3000" b="0" i="0" dirty="0" smtClean="0">
                <a:solidFill>
                  <a:srgbClr val="000000"/>
                </a:solidFill>
                <a:effectLst/>
                <a:latin typeface="Cambria" panose="02040503050406030204" pitchFamily="18" charset="0"/>
                <a:ea typeface="Cambria" panose="02040503050406030204" pitchFamily="18" charset="0"/>
              </a:rPr>
              <a:t>Nêu những hoạt động được thuật lại ở thân bài theo đúng trình tự.</a:t>
            </a:r>
            <a:endParaRPr lang="en-US" sz="3000" b="0" i="0" dirty="0" smtClean="0">
              <a:solidFill>
                <a:srgbClr val="000000"/>
              </a:solidFill>
              <a:effectLst/>
              <a:latin typeface="Cambria" panose="02040503050406030204" pitchFamily="18" charset="0"/>
              <a:ea typeface="Cambria" panose="02040503050406030204" pitchFamily="18" charset="0"/>
            </a:endParaRPr>
          </a:p>
          <a:p>
            <a:r>
              <a:rPr lang="vi-VN" sz="3000" b="1" i="1" dirty="0">
                <a:latin typeface="Cambria" panose="02040503050406030204" pitchFamily="18" charset="0"/>
                <a:ea typeface="Cambria" panose="02040503050406030204" pitchFamily="18" charset="0"/>
              </a:rPr>
              <a:t>e. </a:t>
            </a:r>
            <a:r>
              <a:rPr lang="vi-VN" sz="3000" dirty="0">
                <a:latin typeface="Cambria" panose="02040503050406030204" pitchFamily="18" charset="0"/>
                <a:ea typeface="Cambria" panose="02040503050406030204" pitchFamily="18" charset="0"/>
              </a:rPr>
              <a:t>Những từ ngữ nào giúp em nhận biết các hoạt động được thuật lại theo trình tự?</a:t>
            </a:r>
          </a:p>
          <a:p>
            <a:r>
              <a:rPr lang="vi-VN" sz="3000" b="1" i="1" dirty="0">
                <a:latin typeface="Cambria" panose="02040503050406030204" pitchFamily="18" charset="0"/>
                <a:ea typeface="Cambria" panose="02040503050406030204" pitchFamily="18" charset="0"/>
              </a:rPr>
              <a:t>g. </a:t>
            </a:r>
            <a:r>
              <a:rPr lang="vi-VN" sz="3000" dirty="0">
                <a:latin typeface="Cambria" panose="02040503050406030204" pitchFamily="18" charset="0"/>
                <a:ea typeface="Cambria" panose="02040503050406030204" pitchFamily="18" charset="0"/>
              </a:rPr>
              <a:t>Phần kết bài chia sẻ cảm xúc, suy nghĩ gì về kết quả của hoạt động</a:t>
            </a:r>
            <a:r>
              <a:rPr lang="vi-VN" sz="3000" dirty="0" smtClean="0">
                <a:latin typeface="Cambria" panose="02040503050406030204" pitchFamily="18" charset="0"/>
                <a:ea typeface="Cambria" panose="02040503050406030204" pitchFamily="18" charset="0"/>
              </a:rPr>
              <a:t>?</a:t>
            </a:r>
            <a:endParaRPr lang="vi-VN" sz="3000" dirty="0">
              <a:latin typeface="Cambria" panose="02040503050406030204" pitchFamily="18" charset="0"/>
              <a:ea typeface="Cambria" panose="02040503050406030204" pitchFamily="18" charset="0"/>
            </a:endParaRPr>
          </a:p>
        </p:txBody>
      </p:sp>
      <p:sp>
        <p:nvSpPr>
          <p:cNvPr id="3" name="Rectangle 2"/>
          <p:cNvSpPr/>
          <p:nvPr/>
        </p:nvSpPr>
        <p:spPr>
          <a:xfrm>
            <a:off x="3707910" y="171914"/>
            <a:ext cx="4225837" cy="1015663"/>
          </a:xfrm>
          <a:prstGeom prst="rect">
            <a:avLst/>
          </a:prstGeom>
          <a:solidFill>
            <a:schemeClr val="accent2">
              <a:lumMod val="40000"/>
              <a:lumOff val="60000"/>
            </a:schemeClr>
          </a:solidFill>
          <a:ln w="57150">
            <a:solidFill>
              <a:schemeClr val="bg1"/>
            </a:solidFill>
            <a:prstDash val="solid"/>
          </a:ln>
        </p:spPr>
        <p:style>
          <a:lnRef idx="3">
            <a:schemeClr val="lt1"/>
          </a:lnRef>
          <a:fillRef idx="1">
            <a:schemeClr val="accent3"/>
          </a:fillRef>
          <a:effectRef idx="1">
            <a:schemeClr val="accent3"/>
          </a:effectRef>
          <a:fontRef idx="minor">
            <a:schemeClr val="lt1"/>
          </a:fontRef>
        </p:style>
        <p:txBody>
          <a:bodyPr wrap="none">
            <a:spAutoFit/>
          </a:bodyPr>
          <a:lstStyle/>
          <a:p>
            <a:pPr lvl="0" algn="ctr">
              <a:defRPr/>
            </a:pPr>
            <a:r>
              <a:rPr lang="en-US" altLang="zh-CN" sz="6000" b="1" dirty="0" err="1" smtClean="0">
                <a:solidFill>
                  <a:prstClr val="black">
                    <a:lumMod val="85000"/>
                    <a:lumOff val="15000"/>
                  </a:prstClr>
                </a:solidFill>
                <a:latin typeface="#9Slide05 SVNHollycakes" panose="02000000000000000000" pitchFamily="2" charset="0"/>
                <a:ea typeface="Cambria" panose="02040503050406030204" pitchFamily="18" charset="0"/>
              </a:rPr>
              <a:t>Trả</a:t>
            </a:r>
            <a:r>
              <a:rPr lang="en-US" altLang="zh-CN" sz="6000" b="1" dirty="0" smtClean="0">
                <a:solidFill>
                  <a:prstClr val="black">
                    <a:lumMod val="85000"/>
                    <a:lumOff val="15000"/>
                  </a:prstClr>
                </a:solidFill>
                <a:latin typeface="#9Slide05 SVNHollycakes" panose="02000000000000000000" pitchFamily="2" charset="0"/>
                <a:ea typeface="Cambria" panose="02040503050406030204" pitchFamily="18" charset="0"/>
              </a:rPr>
              <a:t> </a:t>
            </a:r>
            <a:r>
              <a:rPr lang="en-US" altLang="zh-CN" sz="6000" b="1" dirty="0" err="1" smtClean="0">
                <a:solidFill>
                  <a:prstClr val="black">
                    <a:lumMod val="85000"/>
                    <a:lumOff val="15000"/>
                  </a:prstClr>
                </a:solidFill>
                <a:latin typeface="#9Slide05 SVNHollycakes" panose="02000000000000000000" pitchFamily="2" charset="0"/>
                <a:ea typeface="Cambria" panose="02040503050406030204" pitchFamily="18" charset="0"/>
              </a:rPr>
              <a:t>lời</a:t>
            </a:r>
            <a:r>
              <a:rPr lang="en-US" altLang="zh-CN" sz="6000" b="1" dirty="0" smtClean="0">
                <a:solidFill>
                  <a:prstClr val="black">
                    <a:lumMod val="85000"/>
                    <a:lumOff val="15000"/>
                  </a:prstClr>
                </a:solidFill>
                <a:latin typeface="#9Slide05 SVNHollycakes" panose="02000000000000000000" pitchFamily="2" charset="0"/>
                <a:ea typeface="Cambria" panose="02040503050406030204" pitchFamily="18" charset="0"/>
              </a:rPr>
              <a:t> </a:t>
            </a:r>
            <a:r>
              <a:rPr lang="en-US" altLang="zh-CN" sz="6000" b="1" dirty="0" err="1" smtClean="0">
                <a:solidFill>
                  <a:prstClr val="black">
                    <a:lumMod val="85000"/>
                    <a:lumOff val="15000"/>
                  </a:prstClr>
                </a:solidFill>
                <a:latin typeface="#9Slide05 SVNHollycakes" panose="02000000000000000000" pitchFamily="2" charset="0"/>
                <a:ea typeface="Cambria" panose="02040503050406030204" pitchFamily="18" charset="0"/>
              </a:rPr>
              <a:t>câu</a:t>
            </a:r>
            <a:r>
              <a:rPr lang="en-US" altLang="zh-CN" sz="6000" b="1" dirty="0" smtClean="0">
                <a:solidFill>
                  <a:prstClr val="black">
                    <a:lumMod val="85000"/>
                    <a:lumOff val="15000"/>
                  </a:prstClr>
                </a:solidFill>
                <a:latin typeface="#9Slide05 SVNHollycakes" panose="02000000000000000000" pitchFamily="2" charset="0"/>
                <a:ea typeface="Cambria" panose="02040503050406030204" pitchFamily="18" charset="0"/>
              </a:rPr>
              <a:t> </a:t>
            </a:r>
            <a:r>
              <a:rPr lang="en-US" altLang="zh-CN" sz="6000" b="1" dirty="0" err="1" smtClean="0">
                <a:solidFill>
                  <a:prstClr val="black">
                    <a:lumMod val="85000"/>
                    <a:lumOff val="15000"/>
                  </a:prstClr>
                </a:solidFill>
                <a:latin typeface="#9Slide05 SVNHollycakes" panose="02000000000000000000" pitchFamily="2" charset="0"/>
                <a:ea typeface="Cambria" panose="02040503050406030204" pitchFamily="18" charset="0"/>
              </a:rPr>
              <a:t>hỏi</a:t>
            </a:r>
            <a:endParaRPr lang="en-US" altLang="zh-CN" sz="6000" b="1" dirty="0">
              <a:solidFill>
                <a:prstClr val="black">
                  <a:lumMod val="85000"/>
                  <a:lumOff val="15000"/>
                </a:prstClr>
              </a:solidFill>
              <a:latin typeface="#9Slide05 SVNHollycakes" panose="02000000000000000000" pitchFamily="2" charset="0"/>
              <a:ea typeface="Cambria" panose="02040503050406030204" pitchFamily="18" charset="0"/>
            </a:endParaRPr>
          </a:p>
        </p:txBody>
      </p:sp>
    </p:spTree>
    <p:extLst>
      <p:ext uri="{BB962C8B-B14F-4D97-AF65-F5344CB8AC3E}">
        <p14:creationId xmlns:p14="http://schemas.microsoft.com/office/powerpoint/2010/main" val="3323911242"/>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sp>
        <p:nvSpPr>
          <p:cNvPr id="21" name="矩形: 圆角 20">
            <a:extLst>
              <a:ext uri="{FF2B5EF4-FFF2-40B4-BE49-F238E27FC236}">
                <a16:creationId xmlns:a16="http://schemas.microsoft.com/office/drawing/2014/main" id="{95310AC2-39A1-4C93-AB2F-D3F7719E3264}"/>
              </a:ext>
            </a:extLst>
          </p:cNvPr>
          <p:cNvSpPr/>
          <p:nvPr/>
        </p:nvSpPr>
        <p:spPr>
          <a:xfrm>
            <a:off x="431800" y="659757"/>
            <a:ext cx="11342188" cy="5791842"/>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193565" y="94080"/>
            <a:ext cx="8442202" cy="584775"/>
          </a:xfrm>
          <a:prstGeom prst="rect">
            <a:avLst/>
          </a:prstGeom>
          <a:solidFill>
            <a:schemeClr val="accent4">
              <a:lumMod val="60000"/>
              <a:lumOff val="40000"/>
            </a:schemeClr>
          </a:solidFill>
          <a:ln w="57150">
            <a:solidFill>
              <a:schemeClr val="bg1"/>
            </a:solidFill>
          </a:ln>
        </p:spPr>
        <p:txBody>
          <a:bodyPr wrap="square">
            <a:spAutoFit/>
          </a:bodyPr>
          <a:lstStyle>
            <a:lvl1pPr/>
            <a:lvl2pPr marL="742950" indent="-285750"/>
            <a:lvl3pPr/>
            <a:lvl4pPr/>
            <a:lvl5pPr/>
            <a:lvl6pPr/>
            <a:lvl7pPr/>
            <a:lvl8pPr/>
            <a:lvl9pPr/>
          </a:lstStyle>
          <a:p>
            <a:pPr algn="just"/>
            <a:r>
              <a:rPr lang="vi-VN" sz="3200" b="1" i="1" dirty="0" smtClean="0">
                <a:solidFill>
                  <a:srgbClr val="000000"/>
                </a:solidFill>
                <a:effectLst/>
                <a:latin typeface="Cambria" panose="02040503050406030204" pitchFamily="18" charset="0"/>
                <a:ea typeface="Cambria" panose="02040503050406030204" pitchFamily="18" charset="0"/>
              </a:rPr>
              <a:t>a. </a:t>
            </a:r>
            <a:r>
              <a:rPr lang="vi-VN" sz="3200" b="0" i="0" dirty="0" smtClean="0">
                <a:solidFill>
                  <a:srgbClr val="000000"/>
                </a:solidFill>
                <a:effectLst/>
                <a:latin typeface="Cambria" panose="02040503050406030204" pitchFamily="18" charset="0"/>
                <a:ea typeface="Cambria" panose="02040503050406030204" pitchFamily="18" charset="0"/>
              </a:rPr>
              <a:t>Bài văn có mấy phần? Đó là những phần nào?</a:t>
            </a:r>
            <a:endParaRPr lang="vi-VN" sz="3200" b="0" i="0" dirty="0" smtClean="0">
              <a:solidFill>
                <a:srgbClr val="000000"/>
              </a:solidFill>
              <a:effectLst/>
              <a:latin typeface="Cambria" panose="02040503050406030204" pitchFamily="18" charset="0"/>
              <a:ea typeface="Cambria" panose="02040503050406030204" pitchFamily="18" charset="0"/>
            </a:endParaRPr>
          </a:p>
        </p:txBody>
      </p:sp>
      <p:sp>
        <p:nvSpPr>
          <p:cNvPr id="4" name="Rectangle 3"/>
          <p:cNvSpPr/>
          <p:nvPr/>
        </p:nvSpPr>
        <p:spPr>
          <a:xfrm>
            <a:off x="611308" y="753205"/>
            <a:ext cx="11009673" cy="6358151"/>
          </a:xfrm>
          <a:prstGeom prst="rect">
            <a:avLst/>
          </a:prstGeom>
          <a:noFill/>
        </p:spPr>
        <p:txBody>
          <a:bodyPr wrap="square">
            <a:spAutoFit/>
          </a:bodyPr>
          <a:lstStyle/>
          <a:p>
            <a:pPr algn="just">
              <a:spcAft>
                <a:spcPts val="500"/>
              </a:spcAft>
            </a:pPr>
            <a:r>
              <a:rPr lang="en-US" dirty="0"/>
              <a:t> </a:t>
            </a:r>
            <a:r>
              <a:rPr lang="en-US" dirty="0" smtClean="0"/>
              <a:t>        </a:t>
            </a:r>
            <a:r>
              <a:rPr lang="vi-VN" dirty="0" smtClean="0"/>
              <a:t>Trong </a:t>
            </a:r>
            <a:r>
              <a:rPr lang="vi-VN" dirty="0"/>
              <a:t>buổi sinh hoạt lớp chiều nay, lớp tôi tổ chức lễ phát động xây dựng thư viện lớp.</a:t>
            </a:r>
            <a:endParaRPr lang="vi-VN" b="0" dirty="0" smtClean="0">
              <a:effectLst/>
            </a:endParaRPr>
          </a:p>
          <a:p>
            <a:pPr algn="just">
              <a:spcAft>
                <a:spcPts val="500"/>
              </a:spcAft>
            </a:pPr>
            <a:r>
              <a:rPr lang="en-US" dirty="0" smtClean="0"/>
              <a:t>         </a:t>
            </a:r>
            <a:r>
              <a:rPr lang="vi-VN" dirty="0" smtClean="0"/>
              <a:t>Trước </a:t>
            </a:r>
            <a:r>
              <a:rPr lang="vi-VN" dirty="0"/>
              <a:t>giờ sinh hoạt, bạn Minh “hoạ sĩ” của lớp tôi viết lên bảng dòng chữ: </a:t>
            </a:r>
            <a:r>
              <a:rPr lang="vi-VN" i="1" dirty="0"/>
              <a:t>Chung tay xây dựng thư viện lớp 4B.</a:t>
            </a:r>
            <a:r>
              <a:rPr lang="vi-VN" dirty="0"/>
              <a:t> Bạn còn vẽ trang trí những hình ảnh ngộ nghĩnh: chú gà con trong bài thơ </a:t>
            </a:r>
            <a:r>
              <a:rPr lang="vi-VN" i="1" dirty="0"/>
              <a:t>Bầu trời trong quả trứng </a:t>
            </a:r>
            <a:r>
              <a:rPr lang="vi-VN" dirty="0"/>
              <a:t>đội trên đầu một mảnh vỏ trứng nhỏ, chú dế mèn bước ra từ cuốn truyện </a:t>
            </a:r>
            <a:r>
              <a:rPr lang="vi-VN" i="1" dirty="0"/>
              <a:t>Dế Mèn phiêu lưu kí</a:t>
            </a:r>
            <a:r>
              <a:rPr lang="vi-VN" dirty="0"/>
              <a:t>, những cuốn sách mở rộng như sải cánh bay,... Bàn chủ toạ được các bạn nữ phủ khăn trải bàn và đặt một lọ hoa rực rỡ.</a:t>
            </a:r>
            <a:endParaRPr lang="vi-VN" b="0" dirty="0" smtClean="0">
              <a:effectLst/>
            </a:endParaRPr>
          </a:p>
          <a:p>
            <a:pPr algn="just">
              <a:spcAft>
                <a:spcPts val="500"/>
              </a:spcAft>
            </a:pPr>
            <a:r>
              <a:rPr lang="en-US" dirty="0" smtClean="0"/>
              <a:t>         </a:t>
            </a:r>
            <a:r>
              <a:rPr lang="vi-VN" dirty="0" smtClean="0"/>
              <a:t>Trống </a:t>
            </a:r>
            <a:r>
              <a:rPr lang="vi-VN" dirty="0"/>
              <a:t>báo giờ sinh hoạt lớp vang lên. Các bạn ai nấy ngồi vào vị trí của mình. Đầu tiên, cô chủ nhiệm phát biểu khai mạc. </a:t>
            </a:r>
            <a:r>
              <a:rPr lang="vi-VN" dirty="0" smtClean="0"/>
              <a:t>Cô </a:t>
            </a:r>
            <a:r>
              <a:rPr lang="vi-VN" dirty="0"/>
              <a:t>nói với chúng tôi về tầm quan trọng của sách và ý nghĩa của việc đọc sách. Cô bảo rằng nếu trong lớp có thư viện thì cả lớp sẽ cùng nhau đọc sách, trao đổi, chia sẻ về những điều thú vị mình đọc được.</a:t>
            </a:r>
            <a:endParaRPr lang="vi-VN" b="0" dirty="0" smtClean="0">
              <a:effectLst/>
            </a:endParaRPr>
          </a:p>
          <a:p>
            <a:pPr algn="just">
              <a:spcAft>
                <a:spcPts val="500"/>
              </a:spcAft>
            </a:pPr>
            <a:r>
              <a:rPr lang="en-US" dirty="0" smtClean="0"/>
              <a:t>         </a:t>
            </a:r>
            <a:r>
              <a:rPr lang="vi-VN" dirty="0" smtClean="0"/>
              <a:t>Tiếp </a:t>
            </a:r>
            <a:r>
              <a:rPr lang="vi-VN" dirty="0"/>
              <a:t>theo ý kiến của cô chủ nhiệm, bạn lớp trưởng phát động phong trào </a:t>
            </a:r>
            <a:r>
              <a:rPr lang="vi-VN" i="1" dirty="0"/>
              <a:t>Chung tay xây dựng thư viện lớp. </a:t>
            </a:r>
            <a:r>
              <a:rPr lang="vi-VN" dirty="0"/>
              <a:t>Các bạn hào hứng thảo luận, đề xuất các hình thức ủng hộ, đóng góp sách báo,... Trong lớp vang lên những tiếng "Đồng ý", "Nhất trí"... Cô giáo nhắc cả lớp đây là việc làm tự nguyện, ai có nhiều góp nhiều, ai có ít góp ít.</a:t>
            </a:r>
            <a:endParaRPr lang="vi-VN" b="0" dirty="0" smtClean="0">
              <a:effectLst/>
            </a:endParaRPr>
          </a:p>
          <a:p>
            <a:pPr algn="just">
              <a:spcAft>
                <a:spcPts val="500"/>
              </a:spcAft>
            </a:pPr>
            <a:r>
              <a:rPr lang="en-US" dirty="0" smtClean="0"/>
              <a:t>        </a:t>
            </a:r>
            <a:r>
              <a:rPr lang="vi-VN" dirty="0" smtClean="0"/>
              <a:t>Sau </a:t>
            </a:r>
            <a:r>
              <a:rPr lang="vi-VN" dirty="0"/>
              <a:t>thời gian thảo luận, bạn lớp phó thông báo từ ngày mai các bạn bắt đầu quyên góp. Các tổ trưởng sẽ ghi tên sách theo tổ, sau đó tập hợp và xếp sách vào tủ sách của lớp.</a:t>
            </a:r>
            <a:endParaRPr lang="vi-VN" b="0" dirty="0" smtClean="0">
              <a:effectLst/>
            </a:endParaRPr>
          </a:p>
          <a:p>
            <a:pPr algn="just">
              <a:spcAft>
                <a:spcPts val="500"/>
              </a:spcAft>
            </a:pPr>
            <a:r>
              <a:rPr lang="en-US" dirty="0" smtClean="0"/>
              <a:t>        </a:t>
            </a:r>
            <a:r>
              <a:rPr lang="vi-VN" dirty="0" smtClean="0"/>
              <a:t>Buổi </a:t>
            </a:r>
            <a:r>
              <a:rPr lang="vi-VN" dirty="0"/>
              <a:t>sinh hoạt lớp kết thúc. Cô giáo và cả lớp tôi vui lắm. Sắp tới, chúng tôi sẽ tha hồ đọc sách ngay tại lớp mình.</a:t>
            </a:r>
            <a:endParaRPr lang="vi-VN" b="0" dirty="0" smtClean="0">
              <a:effectLst/>
            </a:endParaRPr>
          </a:p>
          <a:p>
            <a:pPr algn="r">
              <a:spcAft>
                <a:spcPts val="500"/>
              </a:spcAft>
            </a:pPr>
            <a:r>
              <a:rPr lang="vi-VN" dirty="0" smtClean="0"/>
              <a:t>(Anh Nguyên)</a:t>
            </a:r>
            <a:endParaRPr lang="vi-VN" b="0" dirty="0" smtClean="0">
              <a:effectLst/>
            </a:endParaRPr>
          </a:p>
          <a:p>
            <a:pPr algn="just"/>
            <a:r>
              <a:rPr lang="vi-VN" dirty="0" smtClean="0"/>
              <a:t/>
            </a:r>
            <a:br>
              <a:rPr lang="vi-VN" dirty="0" smtClean="0"/>
            </a:br>
            <a:endParaRPr lang="en-US" dirty="0"/>
          </a:p>
        </p:txBody>
      </p:sp>
      <p:sp>
        <p:nvSpPr>
          <p:cNvPr id="2" name="Rectangle 1"/>
          <p:cNvSpPr/>
          <p:nvPr/>
        </p:nvSpPr>
        <p:spPr>
          <a:xfrm>
            <a:off x="611307" y="726390"/>
            <a:ext cx="11009673" cy="386016"/>
          </a:xfrm>
          <a:prstGeom prst="rect">
            <a:avLst/>
          </a:prstGeom>
          <a:solidFill>
            <a:schemeClr val="accent6">
              <a:lumMod val="40000"/>
              <a:lumOff val="6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11307" y="1142684"/>
            <a:ext cx="11009673" cy="4282923"/>
          </a:xfrm>
          <a:prstGeom prst="rect">
            <a:avLst/>
          </a:prstGeom>
          <a:solidFill>
            <a:schemeClr val="accent1">
              <a:lumMod val="60000"/>
              <a:lumOff val="4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11307" y="5449505"/>
            <a:ext cx="11009673" cy="1002093"/>
          </a:xfrm>
          <a:prstGeom prst="rect">
            <a:avLst/>
          </a:prstGeom>
          <a:solidFill>
            <a:schemeClr val="accent4">
              <a:lumMod val="60000"/>
              <a:lumOff val="4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0574816" y="499308"/>
            <a:ext cx="1436614" cy="466748"/>
          </a:xfrm>
          <a:prstGeom prst="roundRect">
            <a:avLst/>
          </a:prstGeom>
          <a:ln>
            <a:solidFill>
              <a:schemeClr val="tx1"/>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err="1" smtClean="0">
                <a:solidFill>
                  <a:schemeClr val="bg1"/>
                </a:solidFill>
                <a:latin typeface="#9Slide05 SVNHollycakes" panose="02000000000000000000" pitchFamily="2" charset="0"/>
              </a:rPr>
              <a:t>Mở</a:t>
            </a:r>
            <a:r>
              <a:rPr lang="en-US" sz="2800" dirty="0" smtClean="0">
                <a:solidFill>
                  <a:schemeClr val="bg1"/>
                </a:solidFill>
                <a:latin typeface="#9Slide05 SVNHollycakes" panose="02000000000000000000" pitchFamily="2" charset="0"/>
              </a:rPr>
              <a:t> </a:t>
            </a:r>
            <a:r>
              <a:rPr lang="en-US" sz="2800" dirty="0" err="1" smtClean="0">
                <a:solidFill>
                  <a:schemeClr val="bg1"/>
                </a:solidFill>
                <a:latin typeface="#9Slide05 SVNHollycakes" panose="02000000000000000000" pitchFamily="2" charset="0"/>
              </a:rPr>
              <a:t>bài</a:t>
            </a:r>
            <a:endParaRPr lang="en-US" sz="2800" dirty="0">
              <a:solidFill>
                <a:schemeClr val="bg1"/>
              </a:solidFill>
              <a:latin typeface="#9Slide05 SVNHollycakes" panose="02000000000000000000" pitchFamily="2" charset="0"/>
            </a:endParaRPr>
          </a:p>
        </p:txBody>
      </p:sp>
      <p:sp>
        <p:nvSpPr>
          <p:cNvPr id="18" name="Rounded Rectangle 17"/>
          <p:cNvSpPr/>
          <p:nvPr/>
        </p:nvSpPr>
        <p:spPr>
          <a:xfrm>
            <a:off x="10574816" y="3284145"/>
            <a:ext cx="1436614" cy="466748"/>
          </a:xfrm>
          <a:prstGeom prst="roundRect">
            <a:avLst/>
          </a:prstGeom>
          <a:ln>
            <a:solidFill>
              <a:schemeClr val="tx1"/>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err="1" smtClean="0">
                <a:solidFill>
                  <a:schemeClr val="bg1"/>
                </a:solidFill>
                <a:latin typeface="#9Slide05 SVNHollycakes" panose="02000000000000000000" pitchFamily="2" charset="0"/>
              </a:rPr>
              <a:t>Thân</a:t>
            </a:r>
            <a:r>
              <a:rPr lang="en-US" sz="2800" dirty="0" smtClean="0">
                <a:solidFill>
                  <a:schemeClr val="bg1"/>
                </a:solidFill>
                <a:latin typeface="#9Slide05 SVNHollycakes" panose="02000000000000000000" pitchFamily="2" charset="0"/>
              </a:rPr>
              <a:t> </a:t>
            </a:r>
            <a:r>
              <a:rPr lang="en-US" sz="2800" dirty="0" err="1" smtClean="0">
                <a:solidFill>
                  <a:schemeClr val="bg1"/>
                </a:solidFill>
                <a:latin typeface="#9Slide05 SVNHollycakes" panose="02000000000000000000" pitchFamily="2" charset="0"/>
              </a:rPr>
              <a:t>bài</a:t>
            </a:r>
            <a:endParaRPr lang="en-US" sz="2800" dirty="0">
              <a:solidFill>
                <a:schemeClr val="bg1"/>
              </a:solidFill>
              <a:latin typeface="#9Slide05 SVNHollycakes" panose="02000000000000000000" pitchFamily="2" charset="0"/>
            </a:endParaRPr>
          </a:p>
        </p:txBody>
      </p:sp>
      <p:sp>
        <p:nvSpPr>
          <p:cNvPr id="20" name="Rounded Rectangle 19"/>
          <p:cNvSpPr/>
          <p:nvPr/>
        </p:nvSpPr>
        <p:spPr>
          <a:xfrm>
            <a:off x="10574816" y="5739985"/>
            <a:ext cx="1436614" cy="466748"/>
          </a:xfrm>
          <a:prstGeom prst="roundRect">
            <a:avLst/>
          </a:prstGeom>
          <a:ln>
            <a:solidFill>
              <a:schemeClr val="tx1"/>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err="1" smtClean="0">
                <a:solidFill>
                  <a:schemeClr val="bg1"/>
                </a:solidFill>
                <a:latin typeface="#9Slide05 SVNHollycakes" panose="02000000000000000000" pitchFamily="2" charset="0"/>
              </a:rPr>
              <a:t>Kết</a:t>
            </a:r>
            <a:r>
              <a:rPr lang="en-US" sz="2800" dirty="0" smtClean="0">
                <a:solidFill>
                  <a:schemeClr val="bg1"/>
                </a:solidFill>
                <a:latin typeface="#9Slide05 SVNHollycakes" panose="02000000000000000000" pitchFamily="2" charset="0"/>
              </a:rPr>
              <a:t> </a:t>
            </a:r>
            <a:r>
              <a:rPr lang="en-US" sz="2800" dirty="0" err="1" smtClean="0">
                <a:solidFill>
                  <a:schemeClr val="bg1"/>
                </a:solidFill>
                <a:latin typeface="#9Slide05 SVNHollycakes" panose="02000000000000000000" pitchFamily="2" charset="0"/>
              </a:rPr>
              <a:t>bài</a:t>
            </a:r>
            <a:endParaRPr lang="en-US" sz="2800" dirty="0">
              <a:solidFill>
                <a:schemeClr val="bg1"/>
              </a:solidFill>
              <a:latin typeface="#9Slide05 SVNHollycakes" panose="02000000000000000000" pitchFamily="2" charset="0"/>
            </a:endParaRPr>
          </a:p>
        </p:txBody>
      </p:sp>
      <p:sp>
        <p:nvSpPr>
          <p:cNvPr id="8" name="Rounded Rectangle 7"/>
          <p:cNvSpPr/>
          <p:nvPr/>
        </p:nvSpPr>
        <p:spPr>
          <a:xfrm>
            <a:off x="4182569" y="6086165"/>
            <a:ext cx="2986972" cy="525883"/>
          </a:xfrm>
          <a:prstGeom prst="roundRect">
            <a:avLst/>
          </a:prstGeom>
          <a:solidFill>
            <a:srgbClr val="002060"/>
          </a:solidFill>
          <a:ln>
            <a:solidFill>
              <a:schemeClr val="tx1"/>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err="1" smtClean="0">
                <a:solidFill>
                  <a:schemeClr val="bg1"/>
                </a:solidFill>
                <a:latin typeface="Cambria" panose="02040503050406030204" pitchFamily="18" charset="0"/>
                <a:ea typeface="Cambria" panose="02040503050406030204" pitchFamily="18" charset="0"/>
              </a:rPr>
              <a:t>Bài</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văn</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có</a:t>
            </a:r>
            <a:r>
              <a:rPr lang="en-US" sz="2800" dirty="0" smtClean="0">
                <a:solidFill>
                  <a:schemeClr val="bg1"/>
                </a:solidFill>
                <a:latin typeface="Cambria" panose="02040503050406030204" pitchFamily="18" charset="0"/>
                <a:ea typeface="Cambria" panose="02040503050406030204" pitchFamily="18" charset="0"/>
              </a:rPr>
              <a:t> </a:t>
            </a:r>
            <a:r>
              <a:rPr lang="en-US" sz="2800" b="1" dirty="0" smtClean="0">
                <a:solidFill>
                  <a:schemeClr val="bg1"/>
                </a:solidFill>
                <a:latin typeface="Cambria" panose="02040503050406030204" pitchFamily="18" charset="0"/>
                <a:ea typeface="Cambria" panose="02040503050406030204" pitchFamily="18" charset="0"/>
              </a:rPr>
              <a:t>3 </a:t>
            </a:r>
            <a:r>
              <a:rPr lang="en-US" sz="2800" b="1" dirty="0" err="1" smtClean="0">
                <a:solidFill>
                  <a:schemeClr val="bg1"/>
                </a:solidFill>
                <a:latin typeface="Cambria" panose="02040503050406030204" pitchFamily="18" charset="0"/>
                <a:ea typeface="Cambria" panose="02040503050406030204" pitchFamily="18" charset="0"/>
              </a:rPr>
              <a:t>phần</a:t>
            </a:r>
            <a:endParaRPr lang="en-US" sz="28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27073017"/>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1+#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wind.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subTnLst>
                                    <p:audio>
                                      <p:cMediaNode>
                                        <p:cTn display="0" masterRel="sameClick">
                                          <p:stCondLst>
                                            <p:cond evt="begin" delay="0">
                                              <p:tn val="26"/>
                                            </p:cond>
                                          </p:stCondLst>
                                          <p:endCondLst>
                                            <p:cond evt="onStopAudio" delay="0">
                                              <p:tgtEl>
                                                <p:sldTgt/>
                                              </p:tgtEl>
                                            </p:cond>
                                          </p:endCondLst>
                                        </p:cTn>
                                        <p:tgtEl>
                                          <p:sndTgt r:embed="rId3" name="whoosh.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1+#ppt_w/2"/>
                                          </p:val>
                                        </p:tav>
                                        <p:tav tm="100000">
                                          <p:val>
                                            <p:strVal val="#ppt_x"/>
                                          </p:val>
                                        </p:tav>
                                      </p:tavLst>
                                    </p:anim>
                                    <p:anim calcmode="lin" valueType="num">
                                      <p:cBhvr additive="base">
                                        <p:cTn id="34" dur="500" fill="hold"/>
                                        <p:tgtEl>
                                          <p:spTgt spid="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4" name="wind.wav"/>
                                        </p:tgtEl>
                                      </p:cMediaNode>
                                    </p:audio>
                                  </p:sub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subTnLst>
                                    <p:audio>
                                      <p:cMediaNode>
                                        <p:cTn display="0" masterRel="sameClick">
                                          <p:stCondLst>
                                            <p:cond evt="begin" delay="0">
                                              <p:tn val="37"/>
                                            </p:cond>
                                          </p:stCondLst>
                                          <p:endCondLst>
                                            <p:cond evt="onStopAudio" delay="0">
                                              <p:tgtEl>
                                                <p:sldTgt/>
                                              </p:tgtEl>
                                            </p:cond>
                                          </p:endCondLst>
                                        </p:cTn>
                                        <p:tgtEl>
                                          <p:sndTgt r:embed="rId3" name="whoosh.wav"/>
                                        </p:tgtEl>
                                      </p:cMediaNode>
                                    </p:audio>
                                  </p:sub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additive="base">
                                        <p:cTn id="44" dur="500" fill="hold"/>
                                        <p:tgtEl>
                                          <p:spTgt spid="20"/>
                                        </p:tgtEl>
                                        <p:attrNameLst>
                                          <p:attrName>ppt_x</p:attrName>
                                        </p:attrNameLst>
                                      </p:cBhvr>
                                      <p:tavLst>
                                        <p:tav tm="0">
                                          <p:val>
                                            <p:strVal val="1+#ppt_w/2"/>
                                          </p:val>
                                        </p:tav>
                                        <p:tav tm="100000">
                                          <p:val>
                                            <p:strVal val="#ppt_x"/>
                                          </p:val>
                                        </p:tav>
                                      </p:tavLst>
                                    </p:anim>
                                    <p:anim calcmode="lin" valueType="num">
                                      <p:cBhvr additive="base">
                                        <p:cTn id="45" dur="500" fill="hold"/>
                                        <p:tgtEl>
                                          <p:spTgt spid="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4"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P spid="15" grpId="0" animBg="1"/>
      <p:bldP spid="16" grpId="0" animBg="1"/>
      <p:bldP spid="17" grpId="0" animBg="1"/>
      <p:bldP spid="18" grpId="0" animBg="1"/>
      <p:bldP spid="20"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sp>
        <p:nvSpPr>
          <p:cNvPr id="21" name="矩形: 圆角 20">
            <a:extLst>
              <a:ext uri="{FF2B5EF4-FFF2-40B4-BE49-F238E27FC236}">
                <a16:creationId xmlns:a16="http://schemas.microsoft.com/office/drawing/2014/main" id="{95310AC2-39A1-4C93-AB2F-D3F7719E3264}"/>
              </a:ext>
            </a:extLst>
          </p:cNvPr>
          <p:cNvSpPr/>
          <p:nvPr/>
        </p:nvSpPr>
        <p:spPr>
          <a:xfrm>
            <a:off x="431800" y="659757"/>
            <a:ext cx="11342188" cy="5791842"/>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2098565" y="298253"/>
            <a:ext cx="8442202" cy="646331"/>
          </a:xfrm>
          <a:prstGeom prst="rect">
            <a:avLst/>
          </a:prstGeom>
          <a:solidFill>
            <a:schemeClr val="accent2">
              <a:lumMod val="50000"/>
            </a:schemeClr>
          </a:solidFill>
          <a:ln w="57150">
            <a:solidFill>
              <a:schemeClr val="bg1"/>
            </a:solidFill>
          </a:ln>
        </p:spPr>
        <p:txBody>
          <a:bodyPr wrap="square">
            <a:spAutoFit/>
          </a:bodyPr>
          <a:lstStyle>
            <a:lvl1pPr/>
            <a:lvl2pPr marL="742950" indent="-285750"/>
            <a:lvl3pPr/>
            <a:lvl4pPr/>
            <a:lvl5pPr/>
            <a:lvl6pPr/>
            <a:lvl7pPr/>
            <a:lvl8pPr/>
            <a:lvl9pPr/>
          </a:lstStyle>
          <a:p>
            <a:pPr algn="ctr"/>
            <a:r>
              <a:rPr lang="vi-VN" sz="3600" b="1" i="1" dirty="0" smtClean="0">
                <a:solidFill>
                  <a:schemeClr val="bg1"/>
                </a:solidFill>
                <a:effectLst/>
                <a:latin typeface="Cambria" panose="02040503050406030204" pitchFamily="18" charset="0"/>
                <a:ea typeface="Cambria" panose="02040503050406030204" pitchFamily="18" charset="0"/>
              </a:rPr>
              <a:t>b. </a:t>
            </a:r>
            <a:r>
              <a:rPr lang="vi-VN" sz="3600" b="0" i="0" dirty="0" smtClean="0">
                <a:solidFill>
                  <a:schemeClr val="bg1"/>
                </a:solidFill>
                <a:effectLst/>
                <a:latin typeface="Cambria" panose="02040503050406030204" pitchFamily="18" charset="0"/>
                <a:ea typeface="Cambria" panose="02040503050406030204" pitchFamily="18" charset="0"/>
              </a:rPr>
              <a:t>Phần mở bài giới thiệu những gì?</a:t>
            </a:r>
            <a:endParaRPr lang="vi-VN" sz="3600" b="0" i="0" dirty="0" smtClean="0">
              <a:solidFill>
                <a:schemeClr val="bg1"/>
              </a:solidFill>
              <a:effectLst/>
              <a:latin typeface="Cambria" panose="02040503050406030204" pitchFamily="18" charset="0"/>
              <a:ea typeface="Cambria" panose="02040503050406030204" pitchFamily="18" charset="0"/>
            </a:endParaRPr>
          </a:p>
        </p:txBody>
      </p:sp>
      <p:sp>
        <p:nvSpPr>
          <p:cNvPr id="4" name="Rectangle 3"/>
          <p:cNvSpPr/>
          <p:nvPr/>
        </p:nvSpPr>
        <p:spPr>
          <a:xfrm>
            <a:off x="1438100" y="1283310"/>
            <a:ext cx="9530130" cy="1384995"/>
          </a:xfrm>
          <a:prstGeom prst="rect">
            <a:avLst/>
          </a:prstGeom>
          <a:noFill/>
          <a:ln w="28575">
            <a:solidFill>
              <a:schemeClr val="tx1"/>
            </a:solidFill>
            <a:prstDash val="dash"/>
          </a:ln>
        </p:spPr>
        <p:txBody>
          <a:bodyPr wrap="square">
            <a:spAutoFit/>
          </a:bodyPr>
          <a:lstStyle/>
          <a:p>
            <a:pPr algn="just">
              <a:spcAft>
                <a:spcPts val="500"/>
              </a:spcAft>
            </a:pPr>
            <a:r>
              <a:rPr lang="en-US" sz="4800" dirty="0" smtClean="0">
                <a:latin typeface="Cambria" panose="02040503050406030204" pitchFamily="18" charset="0"/>
                <a:ea typeface="Cambria" panose="02040503050406030204" pitchFamily="18" charset="0"/>
              </a:rPr>
              <a:t>       </a:t>
            </a:r>
            <a:r>
              <a:rPr lang="vi-VN" sz="3600" dirty="0" smtClean="0">
                <a:latin typeface="Cambria" panose="02040503050406030204" pitchFamily="18" charset="0"/>
                <a:ea typeface="Cambria" panose="02040503050406030204" pitchFamily="18" charset="0"/>
              </a:rPr>
              <a:t>Trong </a:t>
            </a:r>
            <a:r>
              <a:rPr lang="vi-VN" sz="3600" dirty="0">
                <a:latin typeface="Cambria" panose="02040503050406030204" pitchFamily="18" charset="0"/>
                <a:ea typeface="Cambria" panose="02040503050406030204" pitchFamily="18" charset="0"/>
              </a:rPr>
              <a:t>buổi sinh hoạt lớp chiều nay, lớp tôi tổ chức lễ phát động xây dựng thư viện lớp</a:t>
            </a:r>
            <a:r>
              <a:rPr lang="vi-VN" sz="3600" dirty="0" smtClean="0">
                <a:latin typeface="Cambria" panose="02040503050406030204" pitchFamily="18" charset="0"/>
                <a:ea typeface="Cambria" panose="02040503050406030204" pitchFamily="18" charset="0"/>
              </a:rPr>
              <a:t>.</a:t>
            </a:r>
            <a:endParaRPr lang="vi-VN" sz="3600" b="0" dirty="0" smtClean="0">
              <a:effectLst/>
              <a:latin typeface="Cambria" panose="02040503050406030204" pitchFamily="18" charset="0"/>
              <a:ea typeface="Cambria" panose="02040503050406030204" pitchFamily="18" charset="0"/>
            </a:endParaRPr>
          </a:p>
        </p:txBody>
      </p:sp>
      <p:sp>
        <p:nvSpPr>
          <p:cNvPr id="17" name="Rounded Rectangle 16"/>
          <p:cNvSpPr/>
          <p:nvPr/>
        </p:nvSpPr>
        <p:spPr>
          <a:xfrm>
            <a:off x="10078586" y="2274795"/>
            <a:ext cx="2107474" cy="596542"/>
          </a:xfrm>
          <a:prstGeom prst="roundRect">
            <a:avLst/>
          </a:prstGeom>
          <a:ln>
            <a:solidFill>
              <a:schemeClr val="tx1"/>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dirty="0" err="1" smtClean="0">
                <a:solidFill>
                  <a:schemeClr val="bg1"/>
                </a:solidFill>
                <a:latin typeface="#9Slide05 SVNHollycakes" panose="02000000000000000000" pitchFamily="2" charset="0"/>
              </a:rPr>
              <a:t>Mở</a:t>
            </a:r>
            <a:r>
              <a:rPr lang="en-US" sz="3600" dirty="0" smtClean="0">
                <a:solidFill>
                  <a:schemeClr val="bg1"/>
                </a:solidFill>
                <a:latin typeface="#9Slide05 SVNHollycakes" panose="02000000000000000000" pitchFamily="2" charset="0"/>
              </a:rPr>
              <a:t> </a:t>
            </a:r>
            <a:r>
              <a:rPr lang="en-US" sz="3600" dirty="0" err="1" smtClean="0">
                <a:solidFill>
                  <a:schemeClr val="bg1"/>
                </a:solidFill>
                <a:latin typeface="#9Slide05 SVNHollycakes" panose="02000000000000000000" pitchFamily="2" charset="0"/>
              </a:rPr>
              <a:t>bài</a:t>
            </a:r>
            <a:endParaRPr lang="en-US" sz="3600" dirty="0">
              <a:solidFill>
                <a:schemeClr val="bg1"/>
              </a:solidFill>
              <a:latin typeface="#9Slide05 SVNHollycakes" panose="02000000000000000000" pitchFamily="2" charset="0"/>
            </a:endParaRPr>
          </a:p>
        </p:txBody>
      </p:sp>
      <p:sp>
        <p:nvSpPr>
          <p:cNvPr id="3" name="Rectangle 2"/>
          <p:cNvSpPr/>
          <p:nvPr/>
        </p:nvSpPr>
        <p:spPr>
          <a:xfrm>
            <a:off x="1744273" y="3164121"/>
            <a:ext cx="8839200" cy="1015663"/>
          </a:xfrm>
          <a:prstGeom prst="rect">
            <a:avLst/>
          </a:prstGeom>
          <a:solidFill>
            <a:schemeClr val="accent4">
              <a:lumMod val="60000"/>
              <a:lumOff val="40000"/>
            </a:schemeClr>
          </a:solidFill>
        </p:spPr>
        <p:txBody>
          <a:bodyPr wrap="square">
            <a:spAutoFit/>
          </a:bodyPr>
          <a:lstStyle/>
          <a:p>
            <a:pPr algn="just"/>
            <a:r>
              <a:rPr lang="en-US" sz="3000" b="0" i="0" dirty="0"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vi-VN" sz="3000" b="0" i="0" dirty="0" smtClean="0">
                <a:solidFill>
                  <a:srgbClr val="000000"/>
                </a:solidFill>
                <a:effectLst/>
                <a:latin typeface="Cambria" panose="02040503050406030204" pitchFamily="18" charset="0"/>
                <a:ea typeface="Cambria" panose="02040503050406030204" pitchFamily="18" charset="0"/>
              </a:rPr>
              <a:t>Phần mở bài giới thiệu địa điểm, thời gian tổ chức lễ phát động xây dựng thư viện lớp 4B.</a:t>
            </a:r>
            <a:endParaRPr lang="en-US" sz="3000" dirty="0">
              <a:latin typeface="Cambria" panose="02040503050406030204" pitchFamily="18" charset="0"/>
              <a:ea typeface="Cambria" panose="02040503050406030204" pitchFamily="18" charset="0"/>
            </a:endParaRPr>
          </a:p>
        </p:txBody>
      </p:sp>
      <p:sp>
        <p:nvSpPr>
          <p:cNvPr id="22" name="Rectangle 21"/>
          <p:cNvSpPr/>
          <p:nvPr/>
        </p:nvSpPr>
        <p:spPr>
          <a:xfrm>
            <a:off x="2098565" y="4304535"/>
            <a:ext cx="8839200" cy="1477328"/>
          </a:xfrm>
          <a:prstGeom prst="rect">
            <a:avLst/>
          </a:prstGeom>
          <a:noFill/>
        </p:spPr>
        <p:txBody>
          <a:bodyPr wrap="square">
            <a:spAutoFit/>
          </a:bodyPr>
          <a:lstStyle/>
          <a:p>
            <a:pPr marL="457200" indent="-457200" algn="just">
              <a:buFont typeface="Wingdings" panose="05000000000000000000" pitchFamily="2" charset="2"/>
              <a:buChar char="§"/>
            </a:pPr>
            <a:r>
              <a:rPr lang="en-US" sz="3000" b="0" i="0" dirty="0" err="1"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Sự</a:t>
            </a:r>
            <a:r>
              <a:rPr lang="en-US" sz="3000" b="0" i="0" dirty="0"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việc</a:t>
            </a:r>
            <a:r>
              <a:rPr lang="en-US" sz="3000" b="0" i="0" dirty="0"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lễ</a:t>
            </a:r>
            <a:r>
              <a:rPr lang="en-US" sz="3000" b="0" i="0" dirty="0"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phát</a:t>
            </a:r>
            <a:r>
              <a:rPr lang="en-US" sz="3000" b="0" i="0" dirty="0"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động</a:t>
            </a:r>
            <a:r>
              <a:rPr lang="en-US" sz="3000" b="0" i="0" dirty="0"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xây</a:t>
            </a:r>
            <a:r>
              <a:rPr lang="en-US" sz="3000" b="0" i="0" dirty="0"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dựng</a:t>
            </a:r>
            <a:r>
              <a:rPr lang="en-US" sz="3000" b="0" i="0" dirty="0"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thư</a:t>
            </a:r>
            <a:r>
              <a:rPr lang="en-US" sz="3000" b="0" i="0" dirty="0"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viện</a:t>
            </a:r>
            <a:endParaRPr lang="en-US" sz="3000" b="0" i="0" dirty="0" smtClean="0">
              <a:solidFill>
                <a:srgbClr val="000000"/>
              </a:solidFill>
              <a:effectLst/>
              <a:latin typeface="Cambria" panose="02040503050406030204" pitchFamily="18" charset="0"/>
              <a:ea typeface="Cambria" panose="02040503050406030204" pitchFamily="18" charset="0"/>
              <a:sym typeface="Wingdings" panose="05000000000000000000" pitchFamily="2" charset="2"/>
            </a:endParaRPr>
          </a:p>
          <a:p>
            <a:pPr marL="457200" indent="-457200" algn="just">
              <a:buFont typeface="Wingdings" panose="05000000000000000000" pitchFamily="2" charset="2"/>
              <a:buChar char="§"/>
            </a:pPr>
            <a:r>
              <a:rPr lang="en-US" sz="3000" dirty="0" err="1" smtClean="0">
                <a:solidFill>
                  <a:srgbClr val="000000"/>
                </a:solidFill>
                <a:latin typeface="Cambria" panose="02040503050406030204" pitchFamily="18" charset="0"/>
                <a:ea typeface="Cambria" panose="02040503050406030204" pitchFamily="18" charset="0"/>
                <a:sym typeface="Wingdings" panose="05000000000000000000" pitchFamily="2" charset="2"/>
              </a:rPr>
              <a:t>Thời</a:t>
            </a:r>
            <a:r>
              <a:rPr lang="en-US" sz="3000" dirty="0" smtClean="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en-US" sz="3000" dirty="0" err="1" smtClean="0">
                <a:solidFill>
                  <a:srgbClr val="000000"/>
                </a:solidFill>
                <a:latin typeface="Cambria" panose="02040503050406030204" pitchFamily="18" charset="0"/>
                <a:ea typeface="Cambria" panose="02040503050406030204" pitchFamily="18" charset="0"/>
                <a:sym typeface="Wingdings" panose="05000000000000000000" pitchFamily="2" charset="2"/>
              </a:rPr>
              <a:t>gian</a:t>
            </a:r>
            <a:r>
              <a:rPr lang="en-US" sz="3000" dirty="0" smtClean="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en-US" sz="3000" dirty="0" err="1" smtClean="0">
                <a:solidFill>
                  <a:srgbClr val="000000"/>
                </a:solidFill>
                <a:latin typeface="Cambria" panose="02040503050406030204" pitchFamily="18" charset="0"/>
                <a:ea typeface="Cambria" panose="02040503050406030204" pitchFamily="18" charset="0"/>
                <a:sym typeface="Wingdings" panose="05000000000000000000" pitchFamily="2" charset="2"/>
              </a:rPr>
              <a:t>chiều</a:t>
            </a:r>
            <a:r>
              <a:rPr lang="en-US" sz="3000" dirty="0" smtClean="0">
                <a:solidFill>
                  <a:srgbClr val="000000"/>
                </a:solidFill>
                <a:latin typeface="Cambria" panose="02040503050406030204" pitchFamily="18" charset="0"/>
                <a:ea typeface="Cambria" panose="02040503050406030204" pitchFamily="18" charset="0"/>
                <a:sym typeface="Wingdings" panose="05000000000000000000" pitchFamily="2" charset="2"/>
              </a:rPr>
              <a:t> nay.</a:t>
            </a:r>
          </a:p>
          <a:p>
            <a:pPr marL="457200" indent="-457200" algn="just">
              <a:buFont typeface="Wingdings" panose="05000000000000000000" pitchFamily="2" charset="2"/>
              <a:buChar char="§"/>
            </a:pPr>
            <a:r>
              <a:rPr lang="en-US" sz="3000" dirty="0" err="1" smtClean="0">
                <a:solidFill>
                  <a:srgbClr val="000000"/>
                </a:solidFill>
                <a:latin typeface="Cambria" panose="02040503050406030204" pitchFamily="18" charset="0"/>
                <a:ea typeface="Cambria" panose="02040503050406030204" pitchFamily="18" charset="0"/>
                <a:sym typeface="Wingdings" panose="05000000000000000000" pitchFamily="2" charset="2"/>
              </a:rPr>
              <a:t>Địa</a:t>
            </a:r>
            <a:r>
              <a:rPr lang="en-US" sz="3000" dirty="0" smtClean="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en-US" sz="3000" dirty="0" err="1" smtClean="0">
                <a:solidFill>
                  <a:srgbClr val="000000"/>
                </a:solidFill>
                <a:latin typeface="Cambria" panose="02040503050406030204" pitchFamily="18" charset="0"/>
                <a:ea typeface="Cambria" panose="02040503050406030204" pitchFamily="18" charset="0"/>
                <a:sym typeface="Wingdings" panose="05000000000000000000" pitchFamily="2" charset="2"/>
              </a:rPr>
              <a:t>điểm</a:t>
            </a:r>
            <a:r>
              <a:rPr lang="en-US" sz="3000" dirty="0" smtClean="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en-US" sz="3000" dirty="0" err="1" smtClean="0">
                <a:solidFill>
                  <a:srgbClr val="000000"/>
                </a:solidFill>
                <a:latin typeface="Cambria" panose="02040503050406030204" pitchFamily="18" charset="0"/>
                <a:ea typeface="Cambria" panose="02040503050406030204" pitchFamily="18" charset="0"/>
                <a:sym typeface="Wingdings" panose="05000000000000000000" pitchFamily="2" charset="2"/>
              </a:rPr>
              <a:t>tại</a:t>
            </a:r>
            <a:r>
              <a:rPr lang="en-US" sz="3000" dirty="0" smtClean="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en-US" sz="3000" dirty="0" err="1" smtClean="0">
                <a:solidFill>
                  <a:srgbClr val="000000"/>
                </a:solidFill>
                <a:latin typeface="Cambria" panose="02040503050406030204" pitchFamily="18" charset="0"/>
                <a:ea typeface="Cambria" panose="02040503050406030204" pitchFamily="18" charset="0"/>
                <a:sym typeface="Wingdings" panose="05000000000000000000" pitchFamily="2" charset="2"/>
              </a:rPr>
              <a:t>lớp</a:t>
            </a:r>
            <a:r>
              <a:rPr lang="en-US" sz="3000" dirty="0" smtClean="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en-US" sz="3000" dirty="0" err="1" smtClean="0">
                <a:solidFill>
                  <a:srgbClr val="000000"/>
                </a:solidFill>
                <a:latin typeface="Cambria" panose="02040503050406030204" pitchFamily="18" charset="0"/>
                <a:ea typeface="Cambria" panose="02040503050406030204" pitchFamily="18" charset="0"/>
                <a:sym typeface="Wingdings" panose="05000000000000000000" pitchFamily="2" charset="2"/>
              </a:rPr>
              <a:t>học</a:t>
            </a:r>
            <a:r>
              <a:rPr lang="en-US" sz="3000" dirty="0" smtClean="0">
                <a:solidFill>
                  <a:srgbClr val="000000"/>
                </a:solidFill>
                <a:latin typeface="Cambria" panose="02040503050406030204" pitchFamily="18" charset="0"/>
                <a:ea typeface="Cambria" panose="02040503050406030204" pitchFamily="18" charset="0"/>
                <a:sym typeface="Wingdings" panose="05000000000000000000" pitchFamily="2" charset="2"/>
              </a:rPr>
              <a:t>.</a:t>
            </a:r>
            <a:endParaRPr lang="en-US" sz="3000" dirty="0">
              <a:latin typeface="Cambria" panose="02040503050406030204" pitchFamily="18" charset="0"/>
              <a:ea typeface="Cambria" panose="02040503050406030204" pitchFamily="18" charset="0"/>
            </a:endParaRPr>
          </a:p>
        </p:txBody>
      </p:sp>
      <p:pic>
        <p:nvPicPr>
          <p:cNvPr id="23" name="图片 7">
            <a:extLst>
              <a:ext uri="{FF2B5EF4-FFF2-40B4-BE49-F238E27FC236}">
                <a16:creationId xmlns:a16="http://schemas.microsoft.com/office/drawing/2014/main" id="{E5C95BE7-70C9-4C0C-82FB-4BD9CCA0CE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6987" y="3871849"/>
            <a:ext cx="2458252" cy="2951235"/>
          </a:xfrm>
          <a:prstGeom prst="rect">
            <a:avLst/>
          </a:prstGeom>
        </p:spPr>
      </p:pic>
      <p:pic>
        <p:nvPicPr>
          <p:cNvPr id="24" name="图片 28">
            <a:extLst>
              <a:ext uri="{FF2B5EF4-FFF2-40B4-BE49-F238E27FC236}">
                <a16:creationId xmlns:a16="http://schemas.microsoft.com/office/drawing/2014/main" id="{0EE90087-FB6A-4CCE-9A72-FC287B6A73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45811" y="2046475"/>
            <a:ext cx="2410994" cy="4516119"/>
          </a:xfrm>
          <a:prstGeom prst="rect">
            <a:avLst/>
          </a:prstGeom>
        </p:spPr>
      </p:pic>
      <p:pic>
        <p:nvPicPr>
          <p:cNvPr id="25" name="图片 2">
            <a:extLst>
              <a:ext uri="{FF2B5EF4-FFF2-40B4-BE49-F238E27FC236}">
                <a16:creationId xmlns:a16="http://schemas.microsoft.com/office/drawing/2014/main" id="{F8B77C2B-D185-458C-BDDA-E7B68EF065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792" y="5135880"/>
            <a:ext cx="2126703" cy="2055337"/>
          </a:xfrm>
          <a:prstGeom prst="rect">
            <a:avLst/>
          </a:prstGeom>
        </p:spPr>
      </p:pic>
    </p:spTree>
    <p:extLst>
      <p:ext uri="{BB962C8B-B14F-4D97-AF65-F5344CB8AC3E}">
        <p14:creationId xmlns:p14="http://schemas.microsoft.com/office/powerpoint/2010/main" val="2904217808"/>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17" grpId="0" animBg="1"/>
      <p:bldP spid="3" grpId="0" animBg="1"/>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1" name="矩形: 圆角 20">
            <a:extLst>
              <a:ext uri="{FF2B5EF4-FFF2-40B4-BE49-F238E27FC236}">
                <a16:creationId xmlns:a16="http://schemas.microsoft.com/office/drawing/2014/main" id="{95310AC2-39A1-4C93-AB2F-D3F7719E3264}"/>
              </a:ext>
            </a:extLst>
          </p:cNvPr>
          <p:cNvSpPr/>
          <p:nvPr/>
        </p:nvSpPr>
        <p:spPr>
          <a:xfrm>
            <a:off x="431800" y="659757"/>
            <a:ext cx="11342188" cy="5791842"/>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0" name="Picture 9"/>
          <p:cNvPicPr>
            <a:picLocks noChangeAspect="1"/>
          </p:cNvPicPr>
          <p:nvPr/>
        </p:nvPicPr>
        <p:blipFill rotWithShape="1">
          <a:blip r:embed="rId3"/>
          <a:srcRect t="3080"/>
          <a:stretch/>
        </p:blipFill>
        <p:spPr>
          <a:xfrm>
            <a:off x="2449209" y="2600456"/>
            <a:ext cx="7504030" cy="2880360"/>
          </a:xfrm>
          <a:prstGeom prst="rect">
            <a:avLst/>
          </a:prstGeom>
        </p:spPr>
      </p:pic>
      <p:pic>
        <p:nvPicPr>
          <p:cNvPr id="38" name="图片 13">
            <a:extLst>
              <a:ext uri="{FF2B5EF4-FFF2-40B4-BE49-F238E27FC236}">
                <a16:creationId xmlns:a16="http://schemas.microsoft.com/office/drawing/2014/main" id="{71D3CBF4-4470-4A0B-9F1F-5D5B7160FF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39" name="图片 14">
            <a:extLst>
              <a:ext uri="{FF2B5EF4-FFF2-40B4-BE49-F238E27FC236}">
                <a16:creationId xmlns:a16="http://schemas.microsoft.com/office/drawing/2014/main" id="{8C130E2E-76C7-46CD-936D-73712C594B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40" name="图片 15">
            <a:extLst>
              <a:ext uri="{FF2B5EF4-FFF2-40B4-BE49-F238E27FC236}">
                <a16:creationId xmlns:a16="http://schemas.microsoft.com/office/drawing/2014/main" id="{FA5DE8E6-9734-4EEC-A406-5525F80821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41"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37"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1350263" y="1916635"/>
            <a:ext cx="2166229" cy="707886"/>
          </a:xfrm>
          <a:prstGeom prst="rect">
            <a:avLst/>
          </a:prstGeom>
          <a:noFill/>
          <a:ln w="57150">
            <a:solidFill>
              <a:schemeClr val="bg1"/>
            </a:solidFill>
          </a:ln>
        </p:spPr>
        <p:txBody>
          <a:bodyPr wrap="square">
            <a:spAutoFit/>
          </a:bodyPr>
          <a:lstStyle>
            <a:lvl1pPr/>
            <a:lvl2pPr marL="742950" indent="-285750"/>
            <a:lvl3pPr/>
            <a:lvl4pPr/>
            <a:lvl5pPr/>
            <a:lvl6pPr/>
            <a:lvl7pPr/>
            <a:lvl8pPr/>
            <a:lvl9pPr/>
          </a:lstStyle>
          <a:p>
            <a:pPr algn="just"/>
            <a:r>
              <a:rPr lang="en-US" sz="4000" b="1" i="1" dirty="0" err="1" smtClean="0">
                <a:solidFill>
                  <a:srgbClr val="C00000"/>
                </a:solidFill>
                <a:effectLst/>
                <a:latin typeface="Cambria" panose="02040503050406030204" pitchFamily="18" charset="0"/>
                <a:ea typeface="Cambria" panose="02040503050406030204" pitchFamily="18" charset="0"/>
              </a:rPr>
              <a:t>Gợi</a:t>
            </a:r>
            <a:r>
              <a:rPr lang="en-US" sz="4000" b="1" i="1" dirty="0" smtClean="0">
                <a:solidFill>
                  <a:srgbClr val="C00000"/>
                </a:solidFill>
                <a:effectLst/>
                <a:latin typeface="Cambria" panose="02040503050406030204" pitchFamily="18" charset="0"/>
                <a:ea typeface="Cambria" panose="02040503050406030204" pitchFamily="18" charset="0"/>
              </a:rPr>
              <a:t> ý</a:t>
            </a:r>
            <a:endParaRPr lang="en-US" sz="4000" b="0" i="0" dirty="0" smtClean="0">
              <a:solidFill>
                <a:srgbClr val="C00000"/>
              </a:solidFill>
              <a:effectLst/>
              <a:latin typeface="Cambria" panose="02040503050406030204" pitchFamily="18" charset="0"/>
              <a:ea typeface="Cambria" panose="02040503050406030204" pitchFamily="18" charset="0"/>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1918373" y="345687"/>
            <a:ext cx="8034866" cy="1200329"/>
          </a:xfrm>
          <a:prstGeom prst="rect">
            <a:avLst/>
          </a:prstGeom>
          <a:solidFill>
            <a:srgbClr val="92D050"/>
          </a:solidFill>
          <a:ln w="57150">
            <a:solidFill>
              <a:schemeClr val="bg1"/>
            </a:solidFill>
          </a:ln>
        </p:spPr>
        <p:txBody>
          <a:bodyPr wrap="square">
            <a:spAutoFit/>
          </a:bodyPr>
          <a:lstStyle>
            <a:lvl1pPr/>
            <a:lvl2pPr marL="742950" indent="-285750"/>
            <a:lvl3pPr/>
            <a:lvl4pPr/>
            <a:lvl5pPr/>
            <a:lvl6pPr/>
            <a:lvl7pPr/>
            <a:lvl8pPr/>
            <a:lvl9pPr/>
          </a:lstStyle>
          <a:p>
            <a:pPr algn="ctr"/>
            <a:r>
              <a:rPr lang="vi-VN" sz="3600" b="1" i="1" dirty="0" smtClean="0">
                <a:solidFill>
                  <a:schemeClr val="tx1">
                    <a:lumMod val="85000"/>
                    <a:lumOff val="15000"/>
                  </a:schemeClr>
                </a:solidFill>
                <a:effectLst/>
                <a:latin typeface="Cambria" panose="02040503050406030204" pitchFamily="18" charset="0"/>
                <a:ea typeface="Cambria" panose="02040503050406030204" pitchFamily="18" charset="0"/>
              </a:rPr>
              <a:t>d. </a:t>
            </a:r>
            <a:r>
              <a:rPr lang="vi-VN" sz="3600" b="1" i="0" dirty="0" smtClean="0">
                <a:solidFill>
                  <a:schemeClr val="tx1">
                    <a:lumMod val="85000"/>
                    <a:lumOff val="15000"/>
                  </a:schemeClr>
                </a:solidFill>
                <a:effectLst/>
                <a:latin typeface="Cambria" panose="02040503050406030204" pitchFamily="18" charset="0"/>
                <a:ea typeface="Cambria" panose="02040503050406030204" pitchFamily="18" charset="0"/>
              </a:rPr>
              <a:t>Nêu những hoạt động được thuật lại ở thân bài theo đúng trình tự.</a:t>
            </a:r>
            <a:endParaRPr lang="en-US" sz="3600" b="1" i="0" dirty="0" smtClean="0">
              <a:solidFill>
                <a:schemeClr val="tx1">
                  <a:lumMod val="85000"/>
                  <a:lumOff val="15000"/>
                </a:schemeClr>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60198408"/>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randombar(horizont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1242</TotalTime>
  <Words>2091</Words>
  <Application>Microsoft Office PowerPoint</Application>
  <PresentationFormat>Widescreen</PresentationFormat>
  <Paragraphs>120</Paragraphs>
  <Slides>20</Slides>
  <Notes>19</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20</vt:i4>
      </vt:variant>
    </vt:vector>
  </HeadingPairs>
  <TitlesOfParts>
    <vt:vector size="37" baseType="lpstr">
      <vt:lpstr>Wingdings</vt:lpstr>
      <vt:lpstr>#9Slide07 IcielPony</vt:lpstr>
      <vt:lpstr>Calibri</vt:lpstr>
      <vt:lpstr>#9Slide05 SVNHollycakes</vt:lpstr>
      <vt:lpstr>等线</vt:lpstr>
      <vt:lpstr>Arial</vt:lpstr>
      <vt:lpstr>SVN-Newton</vt:lpstr>
      <vt:lpstr>字魂70号-灵悦黑体</vt:lpstr>
      <vt:lpstr>Cambria</vt:lpstr>
      <vt:lpstr>等线 Light</vt:lpstr>
      <vt:lpstr>Open Sans</vt:lpstr>
      <vt:lpstr>#9Slide07 HoneyCream</vt:lpstr>
      <vt:lpstr>Calibri Light</vt:lpstr>
      <vt:lpstr>Times New Roman</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Nguyễn Thị Hồng Linh</cp:lastModifiedBy>
  <cp:revision>15</cp:revision>
  <dcterms:created xsi:type="dcterms:W3CDTF">2023-07-17T05:33:28Z</dcterms:created>
  <dcterms:modified xsi:type="dcterms:W3CDTF">2023-07-18T02:15:57Z</dcterms:modified>
</cp:coreProperties>
</file>