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1"/>
  </p:notesMasterIdLst>
  <p:sldIdLst>
    <p:sldId id="256" r:id="rId2"/>
    <p:sldId id="403" r:id="rId3"/>
    <p:sldId id="371" r:id="rId4"/>
    <p:sldId id="292" r:id="rId5"/>
    <p:sldId id="322" r:id="rId6"/>
    <p:sldId id="347" r:id="rId7"/>
    <p:sldId id="345" r:id="rId8"/>
    <p:sldId id="346" r:id="rId9"/>
    <p:sldId id="358" r:id="rId10"/>
    <p:sldId id="393" r:id="rId11"/>
    <p:sldId id="394" r:id="rId12"/>
    <p:sldId id="395" r:id="rId13"/>
    <p:sldId id="407" r:id="rId14"/>
    <p:sldId id="258" r:id="rId15"/>
    <p:sldId id="406" r:id="rId16"/>
    <p:sldId id="401" r:id="rId17"/>
    <p:sldId id="399" r:id="rId18"/>
    <p:sldId id="289" r:id="rId19"/>
    <p:sldId id="284" r:id="rId20"/>
  </p:sldIdLst>
  <p:sldSz cx="12161838" cy="6858000"/>
  <p:notesSz cx="6858000" cy="9144000"/>
  <p:embeddedFontLst>
    <p:embeddedFont>
      <p:font typeface="宋体" panose="02010600030101010101" pitchFamily="2" charset="-122"/>
      <p:regular r:id="rId22"/>
    </p:embeddedFont>
    <p:embeddedFont>
      <p:font typeface="Candara Light" panose="020B0604020202020204" charset="0"/>
      <p:regular r:id="rId23"/>
      <p:italic r:id="rId24"/>
    </p:embeddedFont>
    <p:embeddedFont>
      <p:font typeface="HP001 4 hàng" panose="020B0604020202020204" charset="0"/>
      <p:regular r:id="rId25"/>
      <p:bold r:id="rId26"/>
    </p:embeddedFont>
    <p:embeddedFont>
      <p:font typeface="Arial Rounded MT Bold" panose="020B0604020202020204" charset="0"/>
      <p:regular r:id="rId27"/>
    </p:embeddedFont>
    <p:embeddedFont>
      <p:font typeface="Arial-Rounded" panose="020B0500000000000000" charset="0"/>
      <p:regular r:id="rId28"/>
    </p:embeddedFont>
    <p:embeddedFont>
      <p:font typeface="HP001 Kieu 5H" panose="020B060402020202020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Barlow" panose="020B0604020202020204" charset="0"/>
      <p:regular r:id="rId34"/>
      <p:bold r:id="rId35"/>
      <p:italic r:id="rId36"/>
      <p:boldItalic r:id="rId37"/>
    </p:embeddedFont>
    <p:embeddedFont>
      <p:font typeface="Montserrat" panose="020B060402020202020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DFFF9"/>
    <a:srgbClr val="FFFFAB"/>
    <a:srgbClr val="FEF876"/>
    <a:srgbClr val="F6D85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F071FB-54C1-4603-99CF-3381FE2298EB}">
  <a:tblStyle styleId="{BCF071FB-54C1-4603-99CF-3381FE2298EB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94B7B1-76A6-4513-AA93-84A54096E01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7" autoAdjust="0"/>
    <p:restoredTop sz="92197" autoAdjust="0"/>
  </p:normalViewPr>
  <p:slideViewPr>
    <p:cSldViewPr>
      <p:cViewPr varScale="1">
        <p:scale>
          <a:sx n="68" d="100"/>
          <a:sy n="68" d="100"/>
        </p:scale>
        <p:origin x="702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6606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Hd</a:t>
            </a:r>
            <a:r>
              <a:rPr lang="en-US" dirty="0"/>
              <a:t> c1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, chia </a:t>
            </a:r>
            <a:r>
              <a:rPr lang="en-US" dirty="0" err="1"/>
              <a:t>sẻ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Gvnx</a:t>
            </a:r>
            <a:r>
              <a:rPr lang="en-US" dirty="0"/>
              <a:t>,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66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GVHD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,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5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db8e66b9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db8e66b9f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556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d99e989f3d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d99e989f3d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có</a:t>
            </a:r>
            <a:r>
              <a:rPr lang="en-US" baseline="0"/>
              <a:t> thể yêu cầu HS viết từ chỉ HĐ và đặc điểm vào bảng con; hoặc mời HS tìm 1 từ … rồi đặt câu với từ vừa tìm đc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Monster</a:t>
            </a:r>
            <a:r>
              <a:rPr lang="en-US" baseline="0"/>
              <a:t> (đọc là mon-tơ) </a:t>
            </a:r>
          </a:p>
          <a:p>
            <a:r>
              <a:rPr lang="en-US" baseline="0"/>
              <a:t>Chơi xong cứ click qua slide để chơi tiếp chứ k cần chọn từng con mon-tơ nhé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86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27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tên đội nếu đội đó trả lời đúng. Để chọn đội trả lời trước, GV nên cho hai đội oắn xù xì.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47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</a:t>
            </a:r>
            <a:r>
              <a:rPr lang="en-US" baseline="0"/>
              <a:t> tên đội nếu đội đó trả lời đúng. Để chọn đội trả lời trước, GV nên cho hai đội oắn xù xì.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Cậu</a:t>
            </a:r>
            <a:r>
              <a:rPr lang="en-US" dirty="0"/>
              <a:t>, </a:t>
            </a:r>
            <a:r>
              <a:rPr lang="en-US" dirty="0" err="1"/>
              <a:t>dì</a:t>
            </a:r>
            <a:r>
              <a:rPr lang="en-US" dirty="0"/>
              <a:t>,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.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dc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họ</a:t>
            </a:r>
            <a:r>
              <a:rPr lang="en-US" dirty="0"/>
              <a:t> hang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con </a:t>
            </a:r>
            <a:r>
              <a:rPr lang="en-US" dirty="0" err="1"/>
              <a:t>biết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9347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họ</a:t>
            </a:r>
            <a:r>
              <a:rPr lang="en-US" dirty="0"/>
              <a:t> hang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0575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họ</a:t>
            </a:r>
            <a:r>
              <a:rPr lang="en-US" dirty="0"/>
              <a:t> hang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dc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them </a:t>
            </a:r>
            <a:r>
              <a:rPr lang="en-US" dirty="0" err="1"/>
              <a:t>nhứng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?</a:t>
            </a:r>
          </a:p>
          <a:p>
            <a:r>
              <a:rPr lang="en-US" dirty="0"/>
              <a:t>Ở </a:t>
            </a:r>
            <a:r>
              <a:rPr lang="en-US" dirty="0" err="1"/>
              <a:t>bt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dc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we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b2</a:t>
            </a:r>
          </a:p>
        </p:txBody>
      </p:sp>
    </p:spTree>
    <p:extLst>
      <p:ext uri="{BB962C8B-B14F-4D97-AF65-F5344CB8AC3E}">
        <p14:creationId xmlns:p14="http://schemas.microsoft.com/office/powerpoint/2010/main" val="1645887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gió</a:t>
            </a:r>
            <a:r>
              <a:rPr lang="en-US" dirty="0"/>
              <a:t> </a:t>
            </a:r>
            <a:r>
              <a:rPr lang="en-US" dirty="0" err="1"/>
              <a:t>thơm</a:t>
            </a:r>
            <a:r>
              <a:rPr lang="en-US" dirty="0"/>
              <a:t>. 2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792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57625" y="2023700"/>
            <a:ext cx="5741361" cy="19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3070" y="4232300"/>
            <a:ext cx="5750538" cy="602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10520" y="7200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510851" y="56222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973996" y="10141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49109" y="1233975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61904" y="53694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298287" y="60116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9025045" y="5936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3872537" y="5247920"/>
            <a:ext cx="123926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0948" y="433650"/>
            <a:ext cx="207589" cy="9256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663166" y="4317060"/>
            <a:ext cx="126800" cy="9855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962803" y="6468229"/>
            <a:ext cx="210167" cy="15014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8410617" y="1872307"/>
            <a:ext cx="138731" cy="10468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4240513" y="1245955"/>
            <a:ext cx="113731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2343516" y="1266381"/>
            <a:ext cx="129907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11302033" y="680422"/>
            <a:ext cx="113731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0187196" y="5851742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10744597" y="5250093"/>
            <a:ext cx="126800" cy="9855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7345058" y="2370487"/>
            <a:ext cx="123926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-1504" y="2835334"/>
            <a:ext cx="12173351" cy="4022673"/>
          </a:xfrm>
          <a:custGeom>
            <a:avLst/>
            <a:gdLst/>
            <a:ahLst/>
            <a:cxnLst/>
            <a:rect l="l" t="t" r="r" b="b"/>
            <a:pathLst>
              <a:path w="45205" h="14901" extrusionOk="0">
                <a:moveTo>
                  <a:pt x="997" y="1"/>
                </a:moveTo>
                <a:cubicBezTo>
                  <a:pt x="665" y="1"/>
                  <a:pt x="333" y="16"/>
                  <a:pt x="1" y="49"/>
                </a:cubicBezTo>
                <a:lnTo>
                  <a:pt x="1" y="14901"/>
                </a:lnTo>
                <a:lnTo>
                  <a:pt x="45205" y="14901"/>
                </a:lnTo>
                <a:lnTo>
                  <a:pt x="45205" y="4764"/>
                </a:lnTo>
                <a:cubicBezTo>
                  <a:pt x="44684" y="4836"/>
                  <a:pt x="44174" y="4869"/>
                  <a:pt x="43670" y="4869"/>
                </a:cubicBezTo>
                <a:cubicBezTo>
                  <a:pt x="39318" y="4869"/>
                  <a:pt x="35541" y="2432"/>
                  <a:pt x="31239" y="2432"/>
                </a:cubicBezTo>
                <a:cubicBezTo>
                  <a:pt x="30580" y="2432"/>
                  <a:pt x="29908" y="2489"/>
                  <a:pt x="29220" y="2621"/>
                </a:cubicBezTo>
                <a:cubicBezTo>
                  <a:pt x="26678" y="3109"/>
                  <a:pt x="22806" y="4283"/>
                  <a:pt x="20255" y="4721"/>
                </a:cubicBezTo>
                <a:cubicBezTo>
                  <a:pt x="19691" y="4817"/>
                  <a:pt x="19128" y="4862"/>
                  <a:pt x="18567" y="4862"/>
                </a:cubicBezTo>
                <a:cubicBezTo>
                  <a:pt x="12671" y="4862"/>
                  <a:pt x="6874" y="1"/>
                  <a:pt x="997" y="1"/>
                </a:cubicBezTo>
                <a:close/>
              </a:path>
            </a:pathLst>
          </a:custGeom>
          <a:solidFill>
            <a:srgbClr val="0C0A1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ctrTitle"/>
          </p:nvPr>
        </p:nvSpPr>
        <p:spPr>
          <a:xfrm flipH="1">
            <a:off x="2184826" y="3996728"/>
            <a:ext cx="2533317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 flipH="1">
            <a:off x="1745921" y="4612017"/>
            <a:ext cx="3527252" cy="126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ctrTitle" idx="2"/>
          </p:nvPr>
        </p:nvSpPr>
        <p:spPr>
          <a:xfrm flipH="1">
            <a:off x="7316255" y="3996717"/>
            <a:ext cx="2672173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3"/>
          </p:nvPr>
        </p:nvSpPr>
        <p:spPr>
          <a:xfrm flipH="1">
            <a:off x="6888667" y="4612017"/>
            <a:ext cx="3527252" cy="126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 idx="4"/>
          </p:nvPr>
        </p:nvSpPr>
        <p:spPr>
          <a:xfrm>
            <a:off x="814117" y="638212"/>
            <a:ext cx="333054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763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4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1783" y="-751436"/>
            <a:ext cx="869467" cy="268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53" y="387784"/>
            <a:ext cx="164109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66491" y="-2309889"/>
            <a:ext cx="6378597" cy="11235905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092923" y="448601"/>
            <a:ext cx="55239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599035" y="3875600"/>
            <a:ext cx="8963769" cy="65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06372" y="2488767"/>
            <a:ext cx="8349293" cy="132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03747" y="-1027623"/>
            <a:ext cx="1347535" cy="4545267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5662" y="47797"/>
            <a:ext cx="124236" cy="174169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79464" y="1975176"/>
            <a:ext cx="126808" cy="9855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2533" y="2665703"/>
            <a:ext cx="210179" cy="15015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0636" y="587487"/>
            <a:ext cx="138739" cy="10468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79292" y="308516"/>
            <a:ext cx="114020" cy="22825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62194" y="5838867"/>
            <a:ext cx="163071" cy="128093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01022" y="5006351"/>
            <a:ext cx="113913" cy="107613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12861" y="5168585"/>
            <a:ext cx="185809" cy="135801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44207" y="5608427"/>
            <a:ext cx="134077" cy="17088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61234" y="5696645"/>
            <a:ext cx="133193" cy="13073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38418" y="2689483"/>
            <a:ext cx="435577" cy="937631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2971" y="3382711"/>
            <a:ext cx="207608" cy="9257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4505" y="4872802"/>
            <a:ext cx="164109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7968" y="802834"/>
            <a:ext cx="3061940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375" y="5166267"/>
            <a:ext cx="4435599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29"/>
          <p:cNvGrpSpPr/>
          <p:nvPr/>
        </p:nvGrpSpPr>
        <p:grpSpPr>
          <a:xfrm rot="5400000">
            <a:off x="3160327" y="-1853435"/>
            <a:ext cx="5667397" cy="11086865"/>
            <a:chOff x="872085" y="-1565025"/>
            <a:chExt cx="3255130" cy="6383651"/>
          </a:xfrm>
        </p:grpSpPr>
        <p:sp>
          <p:nvSpPr>
            <p:cNvPr id="635" name="Google Shape;635;p2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 rot="-4715776">
              <a:off x="3765898" y="141544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 rot="-3652980">
              <a:off x="2994831" y="4385363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29"/>
          <p:cNvSpPr txBox="1">
            <a:spLocks noGrp="1"/>
          </p:cNvSpPr>
          <p:nvPr>
            <p:ph type="ctrTitle"/>
          </p:nvPr>
        </p:nvSpPr>
        <p:spPr>
          <a:xfrm>
            <a:off x="6242551" y="1629452"/>
            <a:ext cx="5078206" cy="133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644" name="Google Shape;644;p29"/>
          <p:cNvSpPr txBox="1">
            <a:spLocks noGrp="1"/>
          </p:cNvSpPr>
          <p:nvPr>
            <p:ph type="subTitle" idx="1"/>
          </p:nvPr>
        </p:nvSpPr>
        <p:spPr>
          <a:xfrm>
            <a:off x="6412861" y="3032396"/>
            <a:ext cx="4737052" cy="14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5" name="Google Shape;645;p29"/>
          <p:cNvSpPr txBox="1"/>
          <p:nvPr/>
        </p:nvSpPr>
        <p:spPr>
          <a:xfrm>
            <a:off x="957625" y="5410200"/>
            <a:ext cx="4261830" cy="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0" rIns="121705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646" name="Google Shape;646;p29"/>
          <p:cNvSpPr txBox="1">
            <a:spLocks noGrp="1"/>
          </p:cNvSpPr>
          <p:nvPr>
            <p:ph type="subTitle" idx="2"/>
          </p:nvPr>
        </p:nvSpPr>
        <p:spPr>
          <a:xfrm>
            <a:off x="6397633" y="5763600"/>
            <a:ext cx="4767776" cy="57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99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11077593" y="3818557"/>
            <a:ext cx="246757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9"/>
          <p:cNvSpPr/>
          <p:nvPr/>
        </p:nvSpPr>
        <p:spPr>
          <a:xfrm>
            <a:off x="5894515" y="1893734"/>
            <a:ext cx="186420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9945337" y="1271421"/>
            <a:ext cx="142419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9"/>
          <p:cNvSpPr/>
          <p:nvPr/>
        </p:nvSpPr>
        <p:spPr>
          <a:xfrm>
            <a:off x="7414341" y="450900"/>
            <a:ext cx="247441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9"/>
          <p:cNvSpPr/>
          <p:nvPr/>
        </p:nvSpPr>
        <p:spPr>
          <a:xfrm>
            <a:off x="5401050" y="7200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9"/>
          <p:cNvSpPr/>
          <p:nvPr/>
        </p:nvSpPr>
        <p:spPr>
          <a:xfrm>
            <a:off x="8354061" y="1277251"/>
            <a:ext cx="143102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9"/>
          <p:cNvSpPr/>
          <p:nvPr/>
        </p:nvSpPr>
        <p:spPr>
          <a:xfrm>
            <a:off x="1852783" y="3302608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60327" y="-1853435"/>
            <a:ext cx="5667397" cy="11086865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381639" y="3818557"/>
            <a:ext cx="246757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9945337" y="1576221"/>
            <a:ext cx="142419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5401050" y="7200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633793" y="30324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78036" y="304983"/>
            <a:ext cx="214514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8689" y="5974836"/>
            <a:ext cx="2611158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55642" y="607593"/>
            <a:ext cx="3977238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68968" y="5218073"/>
            <a:ext cx="6103903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96506" y="-208499"/>
            <a:ext cx="1196699" cy="8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7604" y="3633832"/>
            <a:ext cx="3231764" cy="32165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51265" y="-1853435"/>
            <a:ext cx="5667397" cy="11086865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0593" y="3818557"/>
            <a:ext cx="246757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9945337" y="1576221"/>
            <a:ext cx="142419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5401050" y="7200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1032384" y="793042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94195" y="-1416311"/>
            <a:ext cx="1324981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0771" y="716124"/>
            <a:ext cx="1666866" cy="113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57509" y="-959679"/>
            <a:ext cx="5286533" cy="8918488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2554" y="1834090"/>
            <a:ext cx="246757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9945337" y="1576221"/>
            <a:ext cx="142419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5401050" y="720009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10931800" y="4190342"/>
            <a:ext cx="187786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1783" y="-751436"/>
            <a:ext cx="869467" cy="268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53" y="387784"/>
            <a:ext cx="164109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46858" y="4939902"/>
            <a:ext cx="2611158" cy="137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-173676" y="4421637"/>
            <a:ext cx="12335519" cy="3573583"/>
            <a:chOff x="-130580" y="2935227"/>
            <a:chExt cx="9274584" cy="2680187"/>
          </a:xfrm>
        </p:grpSpPr>
        <p:sp>
          <p:nvSpPr>
            <p:cNvPr id="18" name="Google Shape;18;p3"/>
            <p:cNvSpPr/>
            <p:nvPr/>
          </p:nvSpPr>
          <p:spPr>
            <a:xfrm>
              <a:off x="0" y="3789500"/>
              <a:ext cx="3824400" cy="1353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246534" flipH="1">
              <a:off x="-69626" y="3260524"/>
              <a:ext cx="9152675" cy="2029593"/>
            </a:xfrm>
            <a:custGeom>
              <a:avLst/>
              <a:gdLst/>
              <a:ahLst/>
              <a:cxnLst/>
              <a:rect l="l" t="t" r="r" b="b"/>
              <a:pathLst>
                <a:path w="45205" h="14901" extrusionOk="0">
                  <a:moveTo>
                    <a:pt x="997" y="1"/>
                  </a:moveTo>
                  <a:cubicBezTo>
                    <a:pt x="665" y="1"/>
                    <a:pt x="333" y="16"/>
                    <a:pt x="1" y="49"/>
                  </a:cubicBezTo>
                  <a:lnTo>
                    <a:pt x="1" y="14901"/>
                  </a:lnTo>
                  <a:lnTo>
                    <a:pt x="45205" y="14901"/>
                  </a:lnTo>
                  <a:lnTo>
                    <a:pt x="45205" y="4764"/>
                  </a:lnTo>
                  <a:cubicBezTo>
                    <a:pt x="44684" y="4836"/>
                    <a:pt x="44174" y="4869"/>
                    <a:pt x="43670" y="4869"/>
                  </a:cubicBezTo>
                  <a:cubicBezTo>
                    <a:pt x="39318" y="4869"/>
                    <a:pt x="35541" y="2432"/>
                    <a:pt x="31239" y="2432"/>
                  </a:cubicBezTo>
                  <a:cubicBezTo>
                    <a:pt x="30580" y="2432"/>
                    <a:pt x="29908" y="2489"/>
                    <a:pt x="29220" y="2621"/>
                  </a:cubicBezTo>
                  <a:cubicBezTo>
                    <a:pt x="26678" y="3109"/>
                    <a:pt x="22806" y="4283"/>
                    <a:pt x="20255" y="4721"/>
                  </a:cubicBezTo>
                  <a:cubicBezTo>
                    <a:pt x="19691" y="4817"/>
                    <a:pt x="19128" y="4862"/>
                    <a:pt x="18567" y="4862"/>
                  </a:cubicBezTo>
                  <a:cubicBezTo>
                    <a:pt x="12671" y="4862"/>
                    <a:pt x="6874" y="1"/>
                    <a:pt x="997" y="1"/>
                  </a:cubicBezTo>
                  <a:close/>
                </a:path>
              </a:pathLst>
            </a:custGeom>
            <a:solidFill>
              <a:srgbClr val="0C0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043500" y="3662025"/>
              <a:ext cx="1096500" cy="1481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040086" y="2096400"/>
            <a:ext cx="4741441" cy="1968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8884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00"/>
            </a:lvl1pPr>
            <a:lvl2pPr marL="1217249" lvl="1" indent="-388844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00"/>
            </a:lvl2pPr>
            <a:lvl3pPr marL="1825874" lvl="2" indent="-388844" rtl="0">
              <a:spcBef>
                <a:spcPts val="2130"/>
              </a:spcBef>
              <a:spcAft>
                <a:spcPts val="0"/>
              </a:spcAft>
              <a:buSzPts val="1000"/>
              <a:buChar char="■"/>
              <a:defRPr sz="1300"/>
            </a:lvl3pPr>
            <a:lvl4pPr marL="2434499" lvl="3" indent="-388844" rtl="0">
              <a:spcBef>
                <a:spcPts val="2130"/>
              </a:spcBef>
              <a:spcAft>
                <a:spcPts val="0"/>
              </a:spcAft>
              <a:buSzPts val="1000"/>
              <a:buChar char="●"/>
              <a:defRPr sz="1300"/>
            </a:lvl4pPr>
            <a:lvl5pPr marL="3043123" lvl="4" indent="-388844" rtl="0">
              <a:spcBef>
                <a:spcPts val="2130"/>
              </a:spcBef>
              <a:spcAft>
                <a:spcPts val="0"/>
              </a:spcAft>
              <a:buSzPts val="1000"/>
              <a:buChar char="○"/>
              <a:defRPr sz="1300"/>
            </a:lvl5pPr>
            <a:lvl6pPr marL="3651748" lvl="5" indent="-388844" rtl="0">
              <a:spcBef>
                <a:spcPts val="2130"/>
              </a:spcBef>
              <a:spcAft>
                <a:spcPts val="0"/>
              </a:spcAft>
              <a:buSzPts val="1000"/>
              <a:buChar char="■"/>
              <a:defRPr sz="1300"/>
            </a:lvl6pPr>
            <a:lvl7pPr marL="4260372" lvl="6" indent="-388844" rtl="0">
              <a:spcBef>
                <a:spcPts val="2130"/>
              </a:spcBef>
              <a:spcAft>
                <a:spcPts val="0"/>
              </a:spcAft>
              <a:buSzPts val="1000"/>
              <a:buChar char="●"/>
              <a:defRPr sz="1300"/>
            </a:lvl7pPr>
            <a:lvl8pPr marL="4868997" lvl="7" indent="-388844" rtl="0">
              <a:spcBef>
                <a:spcPts val="2130"/>
              </a:spcBef>
              <a:spcAft>
                <a:spcPts val="0"/>
              </a:spcAft>
              <a:buSzPts val="1000"/>
              <a:buChar char="○"/>
              <a:defRPr sz="1300"/>
            </a:lvl8pPr>
            <a:lvl9pPr marL="5477622" lvl="8" indent="-388844" rtl="0">
              <a:spcBef>
                <a:spcPts val="2130"/>
              </a:spcBef>
              <a:spcAft>
                <a:spcPts val="2130"/>
              </a:spcAft>
              <a:buSzPts val="1000"/>
              <a:buChar char="■"/>
              <a:defRPr sz="13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007682" y="629615"/>
            <a:ext cx="3330540" cy="119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49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5400000">
            <a:off x="2848152" y="-2424301"/>
            <a:ext cx="6465535" cy="117066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1" r:id="rId4"/>
    <p:sldLayoutId id="2147483675" r:id="rId5"/>
    <p:sldLayoutId id="2147483676" r:id="rId6"/>
    <p:sldLayoutId id="2147483677" r:id="rId7"/>
    <p:sldLayoutId id="2147483678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69602">
            <a:off x="5516822" y="2381535"/>
            <a:ext cx="8506410" cy="4026639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5"/>
          <p:cNvSpPr txBox="1">
            <a:spLocks noGrp="1"/>
          </p:cNvSpPr>
          <p:nvPr>
            <p:ph type="ctrTitle"/>
          </p:nvPr>
        </p:nvSpPr>
        <p:spPr>
          <a:xfrm>
            <a:off x="355485" y="1809194"/>
            <a:ext cx="7048918" cy="1968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IẾNG VIỆT 2</a:t>
            </a:r>
            <a:endParaRPr sz="9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" name="Google Shape;717;p35"/>
          <p:cNvSpPr/>
          <p:nvPr/>
        </p:nvSpPr>
        <p:spPr>
          <a:xfrm>
            <a:off x="6217989" y="3477847"/>
            <a:ext cx="296844" cy="24320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718" name="Google Shape;7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9">
            <a:off x="5813232" y="5550482"/>
            <a:ext cx="3935272" cy="268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7">
            <a:off x="10653476" y="3177250"/>
            <a:ext cx="5200008" cy="278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6411" y="441849"/>
            <a:ext cx="2159478" cy="147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18389" y="4916318"/>
            <a:ext cx="2547748" cy="12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247894" y="449190"/>
            <a:ext cx="11496737" cy="60340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5"/>
          </a:p>
        </p:txBody>
      </p:sp>
      <p:pic>
        <p:nvPicPr>
          <p:cNvPr id="4" name="图片 3" descr="C:\Users\Am'be'r\Desktop\千库网_儿童读书日阅读乘书飞翔_元素编号13394374.png千库网_儿童读书日阅读乘书飞翔_元素编号1339437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26" y="8483"/>
            <a:ext cx="1420148" cy="1427749"/>
          </a:xfrm>
          <a:prstGeom prst="rect">
            <a:avLst/>
          </a:prstGeom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824649-8382-4978-A612-F0938BE696C0}"/>
              </a:ext>
            </a:extLst>
          </p:cNvPr>
          <p:cNvSpPr txBox="1"/>
          <p:nvPr/>
        </p:nvSpPr>
        <p:spPr>
          <a:xfrm>
            <a:off x="1397694" y="524503"/>
            <a:ext cx="10845857" cy="552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3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993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993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993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993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993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ngữ</a:t>
            </a:r>
            <a:r>
              <a:rPr lang="en-US" sz="2993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993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lang="en-US" sz="2993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993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2993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993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thay</a:t>
            </a:r>
            <a:r>
              <a:rPr lang="en-US" sz="2993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993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993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ô </a:t>
            </a:r>
            <a:r>
              <a:rPr lang="en-US" sz="2993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vuông</a:t>
            </a:r>
            <a:endParaRPr lang="en-US" sz="2993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D41414-11AF-4013-8CF0-5DE6EF609A8E}"/>
              </a:ext>
            </a:extLst>
          </p:cNvPr>
          <p:cNvSpPr/>
          <p:nvPr/>
        </p:nvSpPr>
        <p:spPr>
          <a:xfrm>
            <a:off x="1138405" y="1627431"/>
            <a:ext cx="11857604" cy="3389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6057" indent="-456057" algn="just">
              <a:lnSpc>
                <a:spcPct val="200000"/>
              </a:lnSpc>
              <a:buAutoNum type="alphaLcPeriod"/>
            </a:pP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       .</a:t>
            </a:r>
          </a:p>
          <a:p>
            <a:pPr marL="456057" indent="-456057" algn="just">
              <a:lnSpc>
                <a:spcPct val="200000"/>
              </a:lnSpc>
              <a:buAutoNum type="alphaLcPeriod"/>
            </a:pP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        .</a:t>
            </a:r>
          </a:p>
          <a:p>
            <a:pPr marL="456057" indent="-456057" algn="just">
              <a:lnSpc>
                <a:spcPct val="200000"/>
              </a:lnSpc>
              <a:buAutoNum type="alphaLcPeriod"/>
            </a:pP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       .</a:t>
            </a:r>
          </a:p>
          <a:p>
            <a:pPr marL="456057" indent="-456057" algn="just">
              <a:lnSpc>
                <a:spcPct val="200000"/>
              </a:lnSpc>
              <a:buAutoNum type="alphaLcPeriod"/>
            </a:pP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793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3" dirty="0" err="1">
                <a:latin typeface="+mj-lt"/>
              </a:rPr>
              <a:t>là</a:t>
            </a:r>
            <a:r>
              <a:rPr lang="en-US" sz="2793" dirty="0">
                <a:latin typeface="+mj-lt"/>
              </a:rPr>
              <a:t>         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46EDAC-75A9-4143-AFC8-AF9EAE4D8ECB}"/>
              </a:ext>
            </a:extLst>
          </p:cNvPr>
          <p:cNvGrpSpPr/>
          <p:nvPr/>
        </p:nvGrpSpPr>
        <p:grpSpPr>
          <a:xfrm>
            <a:off x="4905429" y="1960912"/>
            <a:ext cx="658531" cy="416656"/>
            <a:chOff x="7507111" y="2996098"/>
            <a:chExt cx="417689" cy="4176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65FB1B-BB97-45FA-A937-3DDAFF783AE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93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A1B229E-5F67-4895-BBF4-96158D5C821D}"/>
                </a:ext>
              </a:extLst>
            </p:cNvPr>
            <p:cNvCxnSpPr>
              <a:stCxn id="23" idx="0"/>
              <a:endCxn id="2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8AE054E-A936-4ED2-B7F9-41A4F488FFD8}"/>
                </a:ext>
              </a:extLst>
            </p:cNvPr>
            <p:cNvCxnSpPr>
              <a:stCxn id="23" idx="3"/>
              <a:endCxn id="2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61CF710-28F5-49E6-9A5B-34DBB165E99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984E2E9-2270-49AA-98BB-F22342B4A4E6}"/>
              </a:ext>
            </a:extLst>
          </p:cNvPr>
          <p:cNvSpPr txBox="1"/>
          <p:nvPr/>
        </p:nvSpPr>
        <p:spPr>
          <a:xfrm>
            <a:off x="4834064" y="1924651"/>
            <a:ext cx="1333734" cy="552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endParaRPr lang="en-US" sz="299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D65A75-E3A8-4FFD-A269-D720A0B73DFB}"/>
              </a:ext>
            </a:extLst>
          </p:cNvPr>
          <p:cNvGrpSpPr/>
          <p:nvPr/>
        </p:nvGrpSpPr>
        <p:grpSpPr>
          <a:xfrm>
            <a:off x="4867832" y="2806384"/>
            <a:ext cx="658787" cy="416656"/>
            <a:chOff x="7507111" y="2996098"/>
            <a:chExt cx="417689" cy="41768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4B755F-F091-48EC-8EFA-A28C7F42A06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93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E28E853-396C-4F39-85A4-E605F54F6890}"/>
                </a:ext>
              </a:extLst>
            </p:cNvPr>
            <p:cNvCxnSpPr>
              <a:stCxn id="29" idx="0"/>
              <a:endCxn id="2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9F21B20-75E9-47E3-B379-703BB10A9522}"/>
                </a:ext>
              </a:extLst>
            </p:cNvPr>
            <p:cNvCxnSpPr>
              <a:stCxn id="29" idx="3"/>
              <a:endCxn id="2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C98B05F-7CFA-45D3-8727-0FF442DDF17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1A94847-0C8D-4787-ADE0-79063651B540}"/>
              </a:ext>
            </a:extLst>
          </p:cNvPr>
          <p:cNvSpPr txBox="1"/>
          <p:nvPr/>
        </p:nvSpPr>
        <p:spPr>
          <a:xfrm>
            <a:off x="4776925" y="2773746"/>
            <a:ext cx="1333734" cy="552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endParaRPr lang="en-US" sz="299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543670-559D-4E8A-A6DC-30D27F1AD2CA}"/>
              </a:ext>
            </a:extLst>
          </p:cNvPr>
          <p:cNvGrpSpPr/>
          <p:nvPr/>
        </p:nvGrpSpPr>
        <p:grpSpPr>
          <a:xfrm>
            <a:off x="4813458" y="3625290"/>
            <a:ext cx="668648" cy="416656"/>
            <a:chOff x="7507111" y="2996098"/>
            <a:chExt cx="417689" cy="4176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DAE01E6-C0C1-493B-9854-E5DDCB8212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93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E678F31-7281-45A4-8FC0-88DDB8B1886E}"/>
                </a:ext>
              </a:extLst>
            </p:cNvPr>
            <p:cNvCxnSpPr>
              <a:stCxn id="35" idx="0"/>
              <a:endCxn id="3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BFA4B5-E830-4EEF-854B-7AA9B780EFDB}"/>
                </a:ext>
              </a:extLst>
            </p:cNvPr>
            <p:cNvCxnSpPr>
              <a:stCxn id="35" idx="3"/>
              <a:endCxn id="3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9C76F5C-4338-4C29-A1D0-EB670C54DD3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56AE62B-6303-4112-983F-0E1717751E62}"/>
              </a:ext>
            </a:extLst>
          </p:cNvPr>
          <p:cNvSpPr txBox="1"/>
          <p:nvPr/>
        </p:nvSpPr>
        <p:spPr>
          <a:xfrm>
            <a:off x="4899843" y="3603552"/>
            <a:ext cx="1333734" cy="552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dì</a:t>
            </a:r>
            <a:endParaRPr lang="en-US" sz="299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A691C0-F645-4EE9-9D24-4D72200D57FE}"/>
              </a:ext>
            </a:extLst>
          </p:cNvPr>
          <p:cNvGrpSpPr/>
          <p:nvPr/>
        </p:nvGrpSpPr>
        <p:grpSpPr>
          <a:xfrm>
            <a:off x="4713203" y="4564405"/>
            <a:ext cx="768903" cy="416656"/>
            <a:chOff x="7507111" y="2996098"/>
            <a:chExt cx="417689" cy="41768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395ED41-2D65-4C0B-8D37-E8F419C27BB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93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9284D15-8ACC-4968-898B-78E5124D1BAD}"/>
                </a:ext>
              </a:extLst>
            </p:cNvPr>
            <p:cNvCxnSpPr>
              <a:stCxn id="41" idx="0"/>
              <a:endCxn id="4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64CB827-C398-4F4B-949C-36288A280BDC}"/>
                </a:ext>
              </a:extLst>
            </p:cNvPr>
            <p:cNvCxnSpPr>
              <a:stCxn id="41" idx="3"/>
              <a:endCxn id="4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0C687C0-9FE4-4215-9C08-9ADA9025E9F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4E8BCEF-4EEC-4C63-B359-8C1FB76219ED}"/>
              </a:ext>
            </a:extLst>
          </p:cNvPr>
          <p:cNvSpPr txBox="1"/>
          <p:nvPr/>
        </p:nvSpPr>
        <p:spPr>
          <a:xfrm>
            <a:off x="4823575" y="4459135"/>
            <a:ext cx="1333734" cy="552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9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endParaRPr lang="en-US" sz="299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6" name="Picture 2" descr="Premium Vector | Cute family portrait">
            <a:extLst>
              <a:ext uri="{FF2B5EF4-FFF2-40B4-BE49-F238E27FC236}">
                <a16:creationId xmlns:a16="http://schemas.microsoft.com/office/drawing/2014/main" id="{A73BE20D-04AA-446C-9310-6E4222FA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65" y="2769843"/>
            <a:ext cx="5981631" cy="421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圆角矩形 9"/>
          <p:cNvSpPr/>
          <p:nvPr/>
        </p:nvSpPr>
        <p:spPr>
          <a:xfrm>
            <a:off x="769700" y="1601715"/>
            <a:ext cx="5927629" cy="3728997"/>
          </a:xfrm>
          <a:prstGeom prst="roundRect">
            <a:avLst>
              <a:gd name="adj" fmla="val 21471"/>
            </a:avLst>
          </a:prstGeom>
          <a:noFill/>
          <a:ln w="508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95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9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371B0E-6AF9-5A2E-A12E-61B02A2EF6B9}"/>
              </a:ext>
            </a:extLst>
          </p:cNvPr>
          <p:cNvSpPr txBox="1"/>
          <p:nvPr/>
        </p:nvSpPr>
        <p:spPr>
          <a:xfrm>
            <a:off x="2270919" y="990600"/>
            <a:ext cx="190500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cậu</a:t>
            </a:r>
            <a:endParaRPr lang="en-US" sz="6600" dirty="0">
              <a:solidFill>
                <a:srgbClr val="FF0000"/>
              </a:solidFill>
            </a:endParaRPr>
          </a:p>
          <a:p>
            <a:r>
              <a:rPr lang="en-US" sz="6600" dirty="0" err="1">
                <a:solidFill>
                  <a:srgbClr val="FF0000"/>
                </a:solidFill>
              </a:rPr>
              <a:t>chú</a:t>
            </a:r>
            <a:endParaRPr lang="en-US" sz="6600" dirty="0">
              <a:solidFill>
                <a:srgbClr val="FF0000"/>
              </a:solidFill>
            </a:endParaRPr>
          </a:p>
          <a:p>
            <a:r>
              <a:rPr lang="en-US" sz="6600" dirty="0" err="1">
                <a:solidFill>
                  <a:srgbClr val="FF0000"/>
                </a:solidFill>
              </a:rPr>
              <a:t>gì</a:t>
            </a:r>
            <a:endParaRPr lang="en-US" sz="6600" dirty="0">
              <a:solidFill>
                <a:srgbClr val="FF0000"/>
              </a:solidFill>
            </a:endParaRPr>
          </a:p>
          <a:p>
            <a:r>
              <a:rPr lang="en-US" sz="6600" dirty="0" err="1">
                <a:solidFill>
                  <a:srgbClr val="FF0000"/>
                </a:solidFill>
              </a:rPr>
              <a:t>cô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3CDC96D-FD83-5B7C-314C-DE1D69012376}"/>
              </a:ext>
            </a:extLst>
          </p:cNvPr>
          <p:cNvSpPr/>
          <p:nvPr/>
        </p:nvSpPr>
        <p:spPr>
          <a:xfrm>
            <a:off x="4633119" y="2382292"/>
            <a:ext cx="1066800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263D8BF-ECBE-83BA-3333-68E024B817A5}"/>
              </a:ext>
            </a:extLst>
          </p:cNvPr>
          <p:cNvSpPr/>
          <p:nvPr/>
        </p:nvSpPr>
        <p:spPr>
          <a:xfrm>
            <a:off x="4175919" y="943703"/>
            <a:ext cx="347998" cy="42579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D364D-9A2B-63AF-7BBE-3E76D1820A40}"/>
              </a:ext>
            </a:extLst>
          </p:cNvPr>
          <p:cNvSpPr txBox="1"/>
          <p:nvPr/>
        </p:nvSpPr>
        <p:spPr>
          <a:xfrm>
            <a:off x="5875867" y="2209800"/>
            <a:ext cx="5158052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dirty="0" err="1"/>
              <a:t>Từ</a:t>
            </a:r>
            <a:r>
              <a:rPr lang="en-US" sz="6600" dirty="0"/>
              <a:t> </a:t>
            </a:r>
            <a:r>
              <a:rPr lang="en-US" sz="6600" dirty="0" err="1"/>
              <a:t>chỉ</a:t>
            </a:r>
            <a:r>
              <a:rPr lang="en-US" sz="6600" dirty="0"/>
              <a:t> </a:t>
            </a:r>
            <a:r>
              <a:rPr lang="en-US" sz="6600" dirty="0" err="1"/>
              <a:t>quan</a:t>
            </a:r>
            <a:r>
              <a:rPr lang="en-US" sz="6600" dirty="0"/>
              <a:t> </a:t>
            </a:r>
            <a:r>
              <a:rPr lang="en-US" sz="6600" dirty="0" err="1"/>
              <a:t>hệ</a:t>
            </a:r>
            <a:r>
              <a:rPr lang="en-US" sz="6600" dirty="0"/>
              <a:t> </a:t>
            </a:r>
            <a:r>
              <a:rPr lang="en-US" sz="6600" dirty="0" err="1"/>
              <a:t>họ</a:t>
            </a:r>
            <a:r>
              <a:rPr lang="en-US" sz="6600" dirty="0"/>
              <a:t> </a:t>
            </a:r>
            <a:r>
              <a:rPr lang="en-US" sz="6600" dirty="0" err="1"/>
              <a:t>hàng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6120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A0413B-2641-66DD-9509-073695E1E453}"/>
              </a:ext>
            </a:extLst>
          </p:cNvPr>
          <p:cNvSpPr txBox="1"/>
          <p:nvPr/>
        </p:nvSpPr>
        <p:spPr>
          <a:xfrm>
            <a:off x="289719" y="1783139"/>
            <a:ext cx="4405489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600" dirty="0" err="1"/>
              <a:t>Từ</a:t>
            </a:r>
            <a:r>
              <a:rPr lang="en-US" sz="6600" dirty="0"/>
              <a:t> </a:t>
            </a:r>
            <a:r>
              <a:rPr lang="en-US" sz="6600" dirty="0" err="1"/>
              <a:t>ngữ</a:t>
            </a:r>
            <a:r>
              <a:rPr lang="en-US" sz="6600" dirty="0"/>
              <a:t> </a:t>
            </a:r>
            <a:r>
              <a:rPr lang="en-US" sz="6600" dirty="0" err="1"/>
              <a:t>chỉ</a:t>
            </a:r>
            <a:r>
              <a:rPr lang="en-US" sz="6600" dirty="0"/>
              <a:t> </a:t>
            </a:r>
            <a:r>
              <a:rPr lang="en-US" sz="6600" dirty="0" err="1"/>
              <a:t>quan</a:t>
            </a:r>
            <a:r>
              <a:rPr lang="en-US" sz="6600" dirty="0"/>
              <a:t> </a:t>
            </a:r>
            <a:r>
              <a:rPr lang="en-US" sz="6600" dirty="0" err="1"/>
              <a:t>hệ</a:t>
            </a:r>
            <a:r>
              <a:rPr lang="en-US" sz="6600" dirty="0"/>
              <a:t> </a:t>
            </a:r>
            <a:r>
              <a:rPr lang="en-US" sz="6600" dirty="0" err="1"/>
              <a:t>họ</a:t>
            </a:r>
            <a:r>
              <a:rPr lang="en-US" sz="6600" dirty="0"/>
              <a:t> </a:t>
            </a:r>
            <a:r>
              <a:rPr lang="en-US" sz="6600" dirty="0" err="1"/>
              <a:t>hàng</a:t>
            </a:r>
            <a:endParaRPr lang="en-US" sz="66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63488FD-D9D5-1C57-8185-FE0F1E5286E1}"/>
              </a:ext>
            </a:extLst>
          </p:cNvPr>
          <p:cNvCxnSpPr>
            <a:cxnSpLocks/>
          </p:cNvCxnSpPr>
          <p:nvPr/>
        </p:nvCxnSpPr>
        <p:spPr>
          <a:xfrm flipV="1">
            <a:off x="4695208" y="2362200"/>
            <a:ext cx="1385711" cy="1021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AC75A2-2B0D-0F18-6642-2F0CDF4A06AD}"/>
              </a:ext>
            </a:extLst>
          </p:cNvPr>
          <p:cNvCxnSpPr>
            <a:cxnSpLocks/>
          </p:cNvCxnSpPr>
          <p:nvPr/>
        </p:nvCxnSpPr>
        <p:spPr>
          <a:xfrm>
            <a:off x="4670249" y="3352799"/>
            <a:ext cx="1486870" cy="1017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7FE5232-B9F2-F2A9-2DD0-FBD1587035EC}"/>
              </a:ext>
            </a:extLst>
          </p:cNvPr>
          <p:cNvSpPr txBox="1"/>
          <p:nvPr/>
        </p:nvSpPr>
        <p:spPr>
          <a:xfrm>
            <a:off x="6157119" y="1783139"/>
            <a:ext cx="5220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Họ</a:t>
            </a:r>
            <a:r>
              <a:rPr lang="en-US" sz="5400" dirty="0"/>
              <a:t> </a:t>
            </a:r>
            <a:r>
              <a:rPr lang="en-US" sz="5400" dirty="0" err="1"/>
              <a:t>nội</a:t>
            </a:r>
            <a:r>
              <a:rPr lang="en-US" sz="5400" dirty="0"/>
              <a:t>: </a:t>
            </a:r>
            <a:r>
              <a:rPr lang="en-US" sz="5400" dirty="0" err="1"/>
              <a:t>cô</a:t>
            </a:r>
            <a:r>
              <a:rPr lang="en-US" sz="5400" dirty="0"/>
              <a:t>, </a:t>
            </a:r>
            <a:r>
              <a:rPr lang="en-US" sz="5400" dirty="0" err="1"/>
              <a:t>chú</a:t>
            </a:r>
            <a:endParaRPr lang="en-US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83B0D-60CB-1D98-1C79-5FDBA890CD30}"/>
              </a:ext>
            </a:extLst>
          </p:cNvPr>
          <p:cNvSpPr txBox="1"/>
          <p:nvPr/>
        </p:nvSpPr>
        <p:spPr>
          <a:xfrm>
            <a:off x="6157119" y="3794247"/>
            <a:ext cx="55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Họ</a:t>
            </a:r>
            <a:r>
              <a:rPr lang="en-US" sz="5400" dirty="0"/>
              <a:t> </a:t>
            </a:r>
            <a:r>
              <a:rPr lang="en-US" sz="5400" dirty="0" err="1"/>
              <a:t>ngoại</a:t>
            </a:r>
            <a:r>
              <a:rPr lang="en-US" sz="5400" dirty="0"/>
              <a:t>: </a:t>
            </a:r>
            <a:r>
              <a:rPr lang="en-US" sz="5400" dirty="0" err="1"/>
              <a:t>cậu</a:t>
            </a:r>
            <a:r>
              <a:rPr lang="en-US" sz="5400" dirty="0"/>
              <a:t>, </a:t>
            </a:r>
            <a:r>
              <a:rPr lang="en-US" sz="5400" dirty="0" err="1"/>
              <a:t>dì</a:t>
            </a:r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5290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7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977702" y="-940700"/>
            <a:ext cx="1257333" cy="3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3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28513" y="315102"/>
            <a:ext cx="2022983" cy="12541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518319" y="564421"/>
            <a:ext cx="11298846" cy="779705"/>
            <a:chOff x="106620" y="915918"/>
            <a:chExt cx="11298846" cy="779705"/>
          </a:xfrm>
        </p:grpSpPr>
        <p:grpSp>
          <p:nvGrpSpPr>
            <p:cNvPr id="12" name="Group 11"/>
            <p:cNvGrpSpPr/>
            <p:nvPr/>
          </p:nvGrpSpPr>
          <p:grpSpPr>
            <a:xfrm>
              <a:off x="106620" y="915918"/>
              <a:ext cx="900108" cy="731520"/>
              <a:chOff x="2757715" y="1727884"/>
              <a:chExt cx="1472863" cy="1188720"/>
            </a:xfrm>
          </p:grpSpPr>
          <p:sp>
            <p:nvSpPr>
              <p:cNvPr id="14" name="Google Shape;418;p36"/>
              <p:cNvSpPr/>
              <p:nvPr/>
            </p:nvSpPr>
            <p:spPr>
              <a:xfrm>
                <a:off x="3041858" y="1727884"/>
                <a:ext cx="1188720" cy="118872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1800" b="1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5" name="Google Shape;423;p36"/>
              <p:cNvSpPr txBox="1">
                <a:spLocks/>
              </p:cNvSpPr>
              <p:nvPr/>
            </p:nvSpPr>
            <p:spPr>
              <a:xfrm>
                <a:off x="2757715" y="2044655"/>
                <a:ext cx="1196998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033373" y="1049292"/>
              <a:ext cx="103720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các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chỉ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đặc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điểm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dưới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đây</a:t>
              </a:r>
              <a:r>
                <a:rPr lang="en-US" sz="3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17479" y="2386548"/>
            <a:ext cx="5364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6660" y="2386548"/>
            <a:ext cx="55321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bưởi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Giữa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(Quang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7514" y="3607213"/>
            <a:ext cx="3028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 vẻ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13252" y="4212456"/>
            <a:ext cx="3028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 im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33286" y="3604146"/>
            <a:ext cx="3028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08680" y="4212456"/>
            <a:ext cx="3028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val="349630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7"/>
          <p:cNvSpPr/>
          <p:nvPr/>
        </p:nvSpPr>
        <p:spPr>
          <a:xfrm>
            <a:off x="11491119" y="2947443"/>
            <a:ext cx="485973" cy="39815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11" name="Google Shape;7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977702" y="-895822"/>
            <a:ext cx="1257333" cy="3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3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28513" y="359980"/>
            <a:ext cx="2022983" cy="1254105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37"/>
          <p:cNvSpPr txBox="1">
            <a:spLocks noGrp="1"/>
          </p:cNvSpPr>
          <p:nvPr>
            <p:ph type="ctrTitle" idx="4294967295"/>
          </p:nvPr>
        </p:nvSpPr>
        <p:spPr>
          <a:xfrm>
            <a:off x="0" y="652463"/>
            <a:ext cx="846138" cy="719137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just"/>
            <a:r>
              <a:rPr lang="en" sz="5400">
                <a:solidFill>
                  <a:srgbClr val="000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sz="11500">
              <a:solidFill>
                <a:srgbClr val="00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Google Shape;734;p37"/>
          <p:cNvSpPr txBox="1">
            <a:spLocks/>
          </p:cNvSpPr>
          <p:nvPr/>
        </p:nvSpPr>
        <p:spPr>
          <a:xfrm>
            <a:off x="1737519" y="896561"/>
            <a:ext cx="979721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vi-VN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Google Shape;734;p37"/>
          <p:cNvSpPr txBox="1">
            <a:spLocks/>
          </p:cNvSpPr>
          <p:nvPr/>
        </p:nvSpPr>
        <p:spPr>
          <a:xfrm>
            <a:off x="1591950" y="2588998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em bé</a:t>
            </a:r>
          </a:p>
        </p:txBody>
      </p:sp>
      <p:sp>
        <p:nvSpPr>
          <p:cNvPr id="10" name="Google Shape;734;p37"/>
          <p:cNvSpPr txBox="1">
            <a:spLocks/>
          </p:cNvSpPr>
          <p:nvPr/>
        </p:nvSpPr>
        <p:spPr>
          <a:xfrm>
            <a:off x="1603403" y="3810000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tóc của mẹ</a:t>
            </a:r>
          </a:p>
        </p:txBody>
      </p:sp>
      <p:sp>
        <p:nvSpPr>
          <p:cNvPr id="15" name="Google Shape;734;p37"/>
          <p:cNvSpPr txBox="1">
            <a:spLocks/>
          </p:cNvSpPr>
          <p:nvPr/>
        </p:nvSpPr>
        <p:spPr>
          <a:xfrm>
            <a:off x="1603402" y="5064042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 nói của bố</a:t>
            </a:r>
          </a:p>
        </p:txBody>
      </p:sp>
      <p:sp>
        <p:nvSpPr>
          <p:cNvPr id="16" name="Google Shape;734;p37"/>
          <p:cNvSpPr txBox="1">
            <a:spLocks/>
          </p:cNvSpPr>
          <p:nvPr/>
        </p:nvSpPr>
        <p:spPr>
          <a:xfrm>
            <a:off x="7306950" y="2516427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mượt mà</a:t>
            </a:r>
          </a:p>
        </p:txBody>
      </p:sp>
      <p:sp>
        <p:nvSpPr>
          <p:cNvPr id="17" name="Google Shape;734;p37"/>
          <p:cNvSpPr txBox="1">
            <a:spLocks/>
          </p:cNvSpPr>
          <p:nvPr/>
        </p:nvSpPr>
        <p:spPr>
          <a:xfrm>
            <a:off x="7318403" y="3737429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trầm ấm</a:t>
            </a:r>
          </a:p>
        </p:txBody>
      </p:sp>
      <p:sp>
        <p:nvSpPr>
          <p:cNvPr id="18" name="Google Shape;734;p37"/>
          <p:cNvSpPr txBox="1">
            <a:spLocks/>
          </p:cNvSpPr>
          <p:nvPr/>
        </p:nvSpPr>
        <p:spPr>
          <a:xfrm>
            <a:off x="7318402" y="4991471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 láy</a:t>
            </a:r>
          </a:p>
        </p:txBody>
      </p:sp>
      <p:cxnSp>
        <p:nvCxnSpPr>
          <p:cNvPr id="3" name="Straight Connector 2"/>
          <p:cNvCxnSpPr>
            <a:cxnSpLocks/>
            <a:stCxn id="13" idx="3"/>
            <a:endCxn id="18" idx="1"/>
          </p:cNvCxnSpPr>
          <p:nvPr/>
        </p:nvCxnSpPr>
        <p:spPr>
          <a:xfrm>
            <a:off x="5459865" y="2970798"/>
            <a:ext cx="1858537" cy="2402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129D907-B478-043B-9DAC-4EA35D61AEE3}"/>
              </a:ext>
            </a:extLst>
          </p:cNvPr>
          <p:cNvSpPr txBox="1"/>
          <p:nvPr/>
        </p:nvSpPr>
        <p:spPr>
          <a:xfrm>
            <a:off x="3109119" y="188272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D1E74-32CB-00F1-16B7-B4B58718FF42}"/>
              </a:ext>
            </a:extLst>
          </p:cNvPr>
          <p:cNvSpPr txBox="1"/>
          <p:nvPr/>
        </p:nvSpPr>
        <p:spPr>
          <a:xfrm>
            <a:off x="8985659" y="182962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7"/>
          <p:cNvSpPr/>
          <p:nvPr/>
        </p:nvSpPr>
        <p:spPr>
          <a:xfrm>
            <a:off x="11491119" y="2947443"/>
            <a:ext cx="485973" cy="39815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11" name="Google Shape;7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977702" y="-895822"/>
            <a:ext cx="1257333" cy="3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3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513" y="359980"/>
            <a:ext cx="2022983" cy="1254105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37"/>
          <p:cNvSpPr txBox="1">
            <a:spLocks noGrp="1"/>
          </p:cNvSpPr>
          <p:nvPr>
            <p:ph type="ctrTitle" idx="4294967295"/>
          </p:nvPr>
        </p:nvSpPr>
        <p:spPr>
          <a:xfrm>
            <a:off x="0" y="652463"/>
            <a:ext cx="846138" cy="719137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just"/>
            <a:r>
              <a:rPr lang="en" sz="5400">
                <a:solidFill>
                  <a:srgbClr val="000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sz="11500">
              <a:solidFill>
                <a:srgbClr val="00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Google Shape;734;p37"/>
          <p:cNvSpPr txBox="1">
            <a:spLocks/>
          </p:cNvSpPr>
          <p:nvPr/>
        </p:nvSpPr>
        <p:spPr>
          <a:xfrm>
            <a:off x="1733004" y="530702"/>
            <a:ext cx="979721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Google Shape;734;p37"/>
          <p:cNvSpPr txBox="1">
            <a:spLocks/>
          </p:cNvSpPr>
          <p:nvPr/>
        </p:nvSpPr>
        <p:spPr>
          <a:xfrm>
            <a:off x="1591950" y="2588998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em bé</a:t>
            </a:r>
          </a:p>
        </p:txBody>
      </p:sp>
      <p:sp>
        <p:nvSpPr>
          <p:cNvPr id="10" name="Google Shape;734;p37"/>
          <p:cNvSpPr txBox="1">
            <a:spLocks/>
          </p:cNvSpPr>
          <p:nvPr/>
        </p:nvSpPr>
        <p:spPr>
          <a:xfrm>
            <a:off x="1603403" y="3810000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tóc của mẹ</a:t>
            </a:r>
          </a:p>
        </p:txBody>
      </p:sp>
      <p:sp>
        <p:nvSpPr>
          <p:cNvPr id="15" name="Google Shape;734;p37"/>
          <p:cNvSpPr txBox="1">
            <a:spLocks/>
          </p:cNvSpPr>
          <p:nvPr/>
        </p:nvSpPr>
        <p:spPr>
          <a:xfrm>
            <a:off x="1603402" y="5064042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 nói của bố</a:t>
            </a:r>
          </a:p>
        </p:txBody>
      </p:sp>
      <p:sp>
        <p:nvSpPr>
          <p:cNvPr id="16" name="Google Shape;734;p37"/>
          <p:cNvSpPr txBox="1">
            <a:spLocks/>
          </p:cNvSpPr>
          <p:nvPr/>
        </p:nvSpPr>
        <p:spPr>
          <a:xfrm>
            <a:off x="7306950" y="2516427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mượt mà</a:t>
            </a:r>
          </a:p>
        </p:txBody>
      </p:sp>
      <p:sp>
        <p:nvSpPr>
          <p:cNvPr id="17" name="Google Shape;734;p37"/>
          <p:cNvSpPr txBox="1">
            <a:spLocks/>
          </p:cNvSpPr>
          <p:nvPr/>
        </p:nvSpPr>
        <p:spPr>
          <a:xfrm>
            <a:off x="7318403" y="3737429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trầm ấm</a:t>
            </a:r>
          </a:p>
        </p:txBody>
      </p:sp>
      <p:sp>
        <p:nvSpPr>
          <p:cNvPr id="18" name="Google Shape;734;p37"/>
          <p:cNvSpPr txBox="1">
            <a:spLocks/>
          </p:cNvSpPr>
          <p:nvPr/>
        </p:nvSpPr>
        <p:spPr>
          <a:xfrm>
            <a:off x="7318402" y="4991471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 láy</a:t>
            </a:r>
          </a:p>
        </p:txBody>
      </p:sp>
      <p:cxnSp>
        <p:nvCxnSpPr>
          <p:cNvPr id="3" name="Straight Connector 2"/>
          <p:cNvCxnSpPr>
            <a:cxnSpLocks/>
            <a:stCxn id="13" idx="3"/>
            <a:endCxn id="18" idx="1"/>
          </p:cNvCxnSpPr>
          <p:nvPr/>
        </p:nvCxnSpPr>
        <p:spPr>
          <a:xfrm>
            <a:off x="5459865" y="2970798"/>
            <a:ext cx="1858537" cy="2402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6" idx="1"/>
          </p:cNvCxnSpPr>
          <p:nvPr/>
        </p:nvCxnSpPr>
        <p:spPr>
          <a:xfrm flipV="1">
            <a:off x="5466908" y="2898227"/>
            <a:ext cx="1840042" cy="1278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7" idx="1"/>
          </p:cNvCxnSpPr>
          <p:nvPr/>
        </p:nvCxnSpPr>
        <p:spPr>
          <a:xfrm flipV="1">
            <a:off x="5459865" y="4119229"/>
            <a:ext cx="1858538" cy="1357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3B1595-2408-89B7-DA15-2589C161A550}"/>
              </a:ext>
            </a:extLst>
          </p:cNvPr>
          <p:cNvSpPr txBox="1"/>
          <p:nvPr/>
        </p:nvSpPr>
        <p:spPr>
          <a:xfrm>
            <a:off x="3270659" y="185303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CF334-70DA-030A-5F0B-150BFFAD5360}"/>
              </a:ext>
            </a:extLst>
          </p:cNvPr>
          <p:cNvSpPr txBox="1"/>
          <p:nvPr/>
        </p:nvSpPr>
        <p:spPr>
          <a:xfrm>
            <a:off x="8976519" y="186420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3951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14013" y="0"/>
            <a:ext cx="10639901" cy="6858000"/>
            <a:chOff x="631064" y="0"/>
            <a:chExt cx="10639901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14526"/>
            <a:stretch/>
          </p:blipFill>
          <p:spPr bwMode="auto">
            <a:xfrm>
              <a:off x="631064" y="0"/>
              <a:ext cx="10639901" cy="685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33301" y="13208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Thứ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Tư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ngày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7 </a:t>
            </a:r>
            <a:r>
              <a:rPr lang="en-US" sz="3800" b="1" dirty="0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12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2022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408377" y="1050577"/>
            <a:ext cx="30511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  <a:r>
              <a:rPr lang="en-US" altLang="en-US" sz="3800" b="1" u="sng" dirty="0">
                <a:solidFill>
                  <a:srgbClr val="7030A0"/>
                </a:solidFill>
                <a:latin typeface="HP001 4 hàng" pitchFamily="34" charset="0"/>
              </a:rPr>
              <a:t>T</a:t>
            </a:r>
            <a:r>
              <a:rPr lang="el-GR" altLang="en-US" sz="3800" b="1" u="sng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altLang="en-US" sz="3800" b="1" u="sng" dirty="0" err="1">
                <a:solidFill>
                  <a:srgbClr val="7030A0"/>
                </a:solidFill>
                <a:latin typeface="HP001 4 hàng" pitchFamily="34" charset="0"/>
              </a:rPr>
              <a:t>Ğng</a:t>
            </a:r>
            <a:r>
              <a:rPr lang="en-US" altLang="en-US" sz="3800" b="1" u="sng" dirty="0">
                <a:solidFill>
                  <a:srgbClr val="7030A0"/>
                </a:solidFill>
                <a:latin typeface="HP001 4 hàng" pitchFamily="34" charset="0"/>
              </a:rPr>
              <a:t> V</a:t>
            </a:r>
            <a:r>
              <a:rPr lang="el-GR" altLang="en-US" sz="3800" b="1" u="sng" dirty="0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en-US" altLang="en-US" sz="3800" b="1" u="sng" dirty="0">
                <a:solidFill>
                  <a:srgbClr val="7030A0"/>
                </a:solidFill>
                <a:latin typeface="HP001 4 hàng" pitchFamily="34" charset="0"/>
              </a:rPr>
              <a:t>İ</a:t>
            </a:r>
            <a:r>
              <a:rPr lang="el-GR" altLang="en-US" sz="3800" b="1" u="sng" dirty="0">
                <a:solidFill>
                  <a:srgbClr val="7030A0"/>
                </a:solidFill>
                <a:latin typeface="HP001 4 hàng" pitchFamily="34" charset="0"/>
              </a:rPr>
              <a:t>Ι </a:t>
            </a:r>
            <a:endParaRPr lang="en-US" altLang="en-US" sz="3800" b="1" u="sng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8279" y="1785938"/>
            <a:ext cx="10992749" cy="50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Mở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rộng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vốn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về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gia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đình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Từ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ngữ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chỉ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93139" y="2505982"/>
            <a:ext cx="1092128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731520" algn="just"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đặc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điểm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Câu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nêu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đặc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điểm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7863" y="3226026"/>
            <a:ext cx="1092128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548640" algn="just"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Đôi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mắt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em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bé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đen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láy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850578" y="3953690"/>
            <a:ext cx="1162989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Mái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tóc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mẹ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mượt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mà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578279" y="4686300"/>
            <a:ext cx="10921286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274320" algn="just"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Giọng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nói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của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bố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trầm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ấm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85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7"/>
          <p:cNvSpPr/>
          <p:nvPr/>
        </p:nvSpPr>
        <p:spPr>
          <a:xfrm>
            <a:off x="11491119" y="2947443"/>
            <a:ext cx="485973" cy="398151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11" name="Google Shape;73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977702" y="-895822"/>
            <a:ext cx="1257333" cy="3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3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28513" y="359980"/>
            <a:ext cx="2022983" cy="1254105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37"/>
          <p:cNvSpPr txBox="1">
            <a:spLocks noGrp="1"/>
          </p:cNvSpPr>
          <p:nvPr>
            <p:ph type="ctrTitle" idx="4294967295"/>
          </p:nvPr>
        </p:nvSpPr>
        <p:spPr>
          <a:xfrm>
            <a:off x="0" y="652463"/>
            <a:ext cx="846138" cy="719137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just"/>
            <a:r>
              <a:rPr lang="en" sz="5400">
                <a:solidFill>
                  <a:srgbClr val="00000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sz="11500">
              <a:solidFill>
                <a:srgbClr val="00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Google Shape;734;p37"/>
          <p:cNvSpPr txBox="1">
            <a:spLocks/>
          </p:cNvSpPr>
          <p:nvPr/>
        </p:nvSpPr>
        <p:spPr>
          <a:xfrm>
            <a:off x="1733004" y="530702"/>
            <a:ext cx="979721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3600" dirty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Google Shape;734;p37"/>
          <p:cNvSpPr txBox="1">
            <a:spLocks/>
          </p:cNvSpPr>
          <p:nvPr/>
        </p:nvSpPr>
        <p:spPr>
          <a:xfrm>
            <a:off x="1591950" y="2588998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em bé</a:t>
            </a:r>
          </a:p>
        </p:txBody>
      </p:sp>
      <p:sp>
        <p:nvSpPr>
          <p:cNvPr id="10" name="Google Shape;734;p37"/>
          <p:cNvSpPr txBox="1">
            <a:spLocks/>
          </p:cNvSpPr>
          <p:nvPr/>
        </p:nvSpPr>
        <p:spPr>
          <a:xfrm>
            <a:off x="1603403" y="3810000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tóc của mẹ</a:t>
            </a:r>
          </a:p>
        </p:txBody>
      </p:sp>
      <p:sp>
        <p:nvSpPr>
          <p:cNvPr id="15" name="Google Shape;734;p37"/>
          <p:cNvSpPr txBox="1">
            <a:spLocks/>
          </p:cNvSpPr>
          <p:nvPr/>
        </p:nvSpPr>
        <p:spPr>
          <a:xfrm>
            <a:off x="1603402" y="5064042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 nói của bố</a:t>
            </a:r>
          </a:p>
        </p:txBody>
      </p:sp>
      <p:sp>
        <p:nvSpPr>
          <p:cNvPr id="16" name="Google Shape;734;p37"/>
          <p:cNvSpPr txBox="1">
            <a:spLocks/>
          </p:cNvSpPr>
          <p:nvPr/>
        </p:nvSpPr>
        <p:spPr>
          <a:xfrm>
            <a:off x="7306950" y="2516427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mượt mà</a:t>
            </a:r>
          </a:p>
        </p:txBody>
      </p:sp>
      <p:sp>
        <p:nvSpPr>
          <p:cNvPr id="17" name="Google Shape;734;p37"/>
          <p:cNvSpPr txBox="1">
            <a:spLocks/>
          </p:cNvSpPr>
          <p:nvPr/>
        </p:nvSpPr>
        <p:spPr>
          <a:xfrm>
            <a:off x="7318403" y="3737429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trầm ấm</a:t>
            </a:r>
          </a:p>
        </p:txBody>
      </p:sp>
      <p:sp>
        <p:nvSpPr>
          <p:cNvPr id="18" name="Google Shape;734;p37"/>
          <p:cNvSpPr txBox="1">
            <a:spLocks/>
          </p:cNvSpPr>
          <p:nvPr/>
        </p:nvSpPr>
        <p:spPr>
          <a:xfrm>
            <a:off x="7318402" y="4991471"/>
            <a:ext cx="3867915" cy="763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0">
                <a:solidFill>
                  <a:srgbClr val="0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 láy</a:t>
            </a:r>
          </a:p>
        </p:txBody>
      </p:sp>
      <p:cxnSp>
        <p:nvCxnSpPr>
          <p:cNvPr id="3" name="Straight Connector 2"/>
          <p:cNvCxnSpPr>
            <a:cxnSpLocks/>
            <a:stCxn id="13" idx="3"/>
            <a:endCxn id="18" idx="1"/>
          </p:cNvCxnSpPr>
          <p:nvPr/>
        </p:nvCxnSpPr>
        <p:spPr>
          <a:xfrm>
            <a:off x="5459865" y="2970798"/>
            <a:ext cx="1858537" cy="2402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6" idx="1"/>
          </p:cNvCxnSpPr>
          <p:nvPr/>
        </p:nvCxnSpPr>
        <p:spPr>
          <a:xfrm flipV="1">
            <a:off x="5466908" y="2898227"/>
            <a:ext cx="1840042" cy="1278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7" idx="1"/>
          </p:cNvCxnSpPr>
          <p:nvPr/>
        </p:nvCxnSpPr>
        <p:spPr>
          <a:xfrm flipV="1">
            <a:off x="5459865" y="4119229"/>
            <a:ext cx="1858538" cy="13572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3B1595-2408-89B7-DA15-2589C161A550}"/>
              </a:ext>
            </a:extLst>
          </p:cNvPr>
          <p:cNvSpPr txBox="1"/>
          <p:nvPr/>
        </p:nvSpPr>
        <p:spPr>
          <a:xfrm>
            <a:off x="3270659" y="185303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CF334-70DA-030A-5F0B-150BFFAD5360}"/>
              </a:ext>
            </a:extLst>
          </p:cNvPr>
          <p:cNvSpPr txBox="1"/>
          <p:nvPr/>
        </p:nvSpPr>
        <p:spPr>
          <a:xfrm>
            <a:off x="8976519" y="1864202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2166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Google Shape;15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">
            <a:off x="-1472264" y="115535"/>
            <a:ext cx="7192428" cy="340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072325" y="2095510"/>
            <a:ext cx="3543754" cy="241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734" y="2686815"/>
            <a:ext cx="2829394" cy="197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Google Shape;161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372403" y="2907730"/>
            <a:ext cx="3543753" cy="197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916156" y="4038600"/>
            <a:ext cx="5741361" cy="1968000"/>
          </a:xfrm>
        </p:spPr>
        <p:txBody>
          <a:bodyPr/>
          <a:lstStyle/>
          <a:p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3" name="Google Shape;833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7136" y="1848947"/>
            <a:ext cx="2126425" cy="211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84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54724" y="-530529"/>
            <a:ext cx="1894635" cy="1292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842;p44"/>
          <p:cNvGrpSpPr/>
          <p:nvPr/>
        </p:nvGrpSpPr>
        <p:grpSpPr>
          <a:xfrm>
            <a:off x="9236219" y="821777"/>
            <a:ext cx="1531648" cy="927599"/>
            <a:chOff x="2235072" y="2528648"/>
            <a:chExt cx="1151585" cy="695699"/>
          </a:xfrm>
        </p:grpSpPr>
        <p:grpSp>
          <p:nvGrpSpPr>
            <p:cNvPr id="36" name="Google Shape;843;p44"/>
            <p:cNvGrpSpPr/>
            <p:nvPr/>
          </p:nvGrpSpPr>
          <p:grpSpPr>
            <a:xfrm>
              <a:off x="2235072" y="2528648"/>
              <a:ext cx="1151585" cy="572694"/>
              <a:chOff x="3745197" y="2483473"/>
              <a:chExt cx="1151585" cy="572694"/>
            </a:xfrm>
          </p:grpSpPr>
          <p:sp>
            <p:nvSpPr>
              <p:cNvPr id="38" name="Google Shape;844;p44"/>
              <p:cNvSpPr/>
              <p:nvPr/>
            </p:nvSpPr>
            <p:spPr>
              <a:xfrm>
                <a:off x="37451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845;p44"/>
              <p:cNvSpPr/>
              <p:nvPr/>
            </p:nvSpPr>
            <p:spPr>
              <a:xfrm>
                <a:off x="39152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846;p44"/>
              <p:cNvSpPr/>
              <p:nvPr/>
            </p:nvSpPr>
            <p:spPr>
              <a:xfrm>
                <a:off x="37613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847;p44"/>
              <p:cNvSpPr/>
              <p:nvPr/>
            </p:nvSpPr>
            <p:spPr>
              <a:xfrm>
                <a:off x="41339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848;p44"/>
              <p:cNvSpPr/>
              <p:nvPr/>
            </p:nvSpPr>
            <p:spPr>
              <a:xfrm>
                <a:off x="40546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849;p44"/>
              <p:cNvSpPr/>
              <p:nvPr/>
            </p:nvSpPr>
            <p:spPr>
              <a:xfrm>
                <a:off x="39873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850;p44"/>
              <p:cNvSpPr/>
              <p:nvPr/>
            </p:nvSpPr>
            <p:spPr>
              <a:xfrm>
                <a:off x="4396997" y="2483473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0"/>
                    </a:moveTo>
                    <a:lnTo>
                      <a:pt x="1335" y="1301"/>
                    </a:lnTo>
                    <a:cubicBezTo>
                      <a:pt x="367" y="2636"/>
                      <a:pt x="234" y="3169"/>
                      <a:pt x="167" y="3369"/>
                    </a:cubicBezTo>
                    <a:cubicBezTo>
                      <a:pt x="1" y="3970"/>
                      <a:pt x="67" y="4470"/>
                      <a:pt x="201" y="4871"/>
                    </a:cubicBezTo>
                    <a:cubicBezTo>
                      <a:pt x="267" y="5037"/>
                      <a:pt x="334" y="5171"/>
                      <a:pt x="434" y="5304"/>
                    </a:cubicBezTo>
                    <a:cubicBezTo>
                      <a:pt x="501" y="5404"/>
                      <a:pt x="568" y="5471"/>
                      <a:pt x="634" y="5571"/>
                    </a:cubicBezTo>
                    <a:cubicBezTo>
                      <a:pt x="834" y="5771"/>
                      <a:pt x="1068" y="5971"/>
                      <a:pt x="1368" y="6071"/>
                    </a:cubicBezTo>
                    <a:cubicBezTo>
                      <a:pt x="1635" y="6205"/>
                      <a:pt x="1969" y="6272"/>
                      <a:pt x="2302" y="6272"/>
                    </a:cubicBezTo>
                    <a:cubicBezTo>
                      <a:pt x="2636" y="6272"/>
                      <a:pt x="2936" y="6205"/>
                      <a:pt x="3236" y="6071"/>
                    </a:cubicBezTo>
                    <a:cubicBezTo>
                      <a:pt x="3503" y="5938"/>
                      <a:pt x="3770" y="5771"/>
                      <a:pt x="3970" y="5571"/>
                    </a:cubicBezTo>
                    <a:cubicBezTo>
                      <a:pt x="4037" y="5471"/>
                      <a:pt x="4103" y="5404"/>
                      <a:pt x="4170" y="5304"/>
                    </a:cubicBezTo>
                    <a:cubicBezTo>
                      <a:pt x="4237" y="5171"/>
                      <a:pt x="4337" y="5037"/>
                      <a:pt x="4404" y="4837"/>
                    </a:cubicBezTo>
                    <a:cubicBezTo>
                      <a:pt x="4537" y="4470"/>
                      <a:pt x="4604" y="3970"/>
                      <a:pt x="4404" y="3369"/>
                    </a:cubicBezTo>
                    <a:cubicBezTo>
                      <a:pt x="4370" y="3169"/>
                      <a:pt x="4204" y="2636"/>
                      <a:pt x="3236" y="1301"/>
                    </a:cubicBezTo>
                    <a:lnTo>
                      <a:pt x="23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851;p44"/>
              <p:cNvSpPr/>
              <p:nvPr/>
            </p:nvSpPr>
            <p:spPr>
              <a:xfrm>
                <a:off x="4567097" y="2626842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0"/>
                      <a:pt x="234" y="4837"/>
                    </a:cubicBezTo>
                    <a:cubicBezTo>
                      <a:pt x="267" y="5038"/>
                      <a:pt x="367" y="5171"/>
                      <a:pt x="434" y="5304"/>
                    </a:cubicBezTo>
                    <a:cubicBezTo>
                      <a:pt x="501" y="5371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8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6" y="5938"/>
                      <a:pt x="3770" y="5771"/>
                      <a:pt x="3970" y="5538"/>
                    </a:cubicBezTo>
                    <a:cubicBezTo>
                      <a:pt x="4037" y="5471"/>
                      <a:pt x="4103" y="5371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0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852;p44"/>
              <p:cNvSpPr/>
              <p:nvPr/>
            </p:nvSpPr>
            <p:spPr>
              <a:xfrm>
                <a:off x="4413194" y="2788036"/>
                <a:ext cx="111797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6272" extrusionOk="0">
                    <a:moveTo>
                      <a:pt x="2302" y="1"/>
                    </a:moveTo>
                    <a:lnTo>
                      <a:pt x="1368" y="1302"/>
                    </a:lnTo>
                    <a:cubicBezTo>
                      <a:pt x="401" y="2636"/>
                      <a:pt x="234" y="3170"/>
                      <a:pt x="201" y="3336"/>
                    </a:cubicBezTo>
                    <a:cubicBezTo>
                      <a:pt x="1" y="3970"/>
                      <a:pt x="67" y="4471"/>
                      <a:pt x="234" y="4837"/>
                    </a:cubicBezTo>
                    <a:cubicBezTo>
                      <a:pt x="268" y="5038"/>
                      <a:pt x="368" y="5171"/>
                      <a:pt x="434" y="5304"/>
                    </a:cubicBezTo>
                    <a:cubicBezTo>
                      <a:pt x="501" y="5405"/>
                      <a:pt x="568" y="5471"/>
                      <a:pt x="634" y="5538"/>
                    </a:cubicBezTo>
                    <a:cubicBezTo>
                      <a:pt x="868" y="5771"/>
                      <a:pt x="1101" y="5938"/>
                      <a:pt x="1368" y="6072"/>
                    </a:cubicBezTo>
                    <a:cubicBezTo>
                      <a:pt x="1669" y="6205"/>
                      <a:pt x="1969" y="6272"/>
                      <a:pt x="2302" y="6272"/>
                    </a:cubicBezTo>
                    <a:cubicBezTo>
                      <a:pt x="2636" y="6272"/>
                      <a:pt x="2969" y="6205"/>
                      <a:pt x="3270" y="6072"/>
                    </a:cubicBezTo>
                    <a:cubicBezTo>
                      <a:pt x="3537" y="5938"/>
                      <a:pt x="3770" y="5771"/>
                      <a:pt x="3970" y="5538"/>
                    </a:cubicBezTo>
                    <a:cubicBezTo>
                      <a:pt x="4037" y="5471"/>
                      <a:pt x="4104" y="5405"/>
                      <a:pt x="4170" y="5304"/>
                    </a:cubicBezTo>
                    <a:cubicBezTo>
                      <a:pt x="4270" y="5171"/>
                      <a:pt x="4337" y="5038"/>
                      <a:pt x="4404" y="4837"/>
                    </a:cubicBezTo>
                    <a:cubicBezTo>
                      <a:pt x="4537" y="4471"/>
                      <a:pt x="4604" y="3970"/>
                      <a:pt x="4437" y="3336"/>
                    </a:cubicBezTo>
                    <a:cubicBezTo>
                      <a:pt x="4370" y="3170"/>
                      <a:pt x="4237" y="2636"/>
                      <a:pt x="3270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853;p44"/>
              <p:cNvSpPr/>
              <p:nvPr/>
            </p:nvSpPr>
            <p:spPr>
              <a:xfrm>
                <a:off x="4785787" y="272324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5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37"/>
                    </a:cubicBezTo>
                    <a:cubicBezTo>
                      <a:pt x="268" y="5037"/>
                      <a:pt x="335" y="5170"/>
                      <a:pt x="435" y="5304"/>
                    </a:cubicBezTo>
                    <a:cubicBezTo>
                      <a:pt x="501" y="5404"/>
                      <a:pt x="568" y="5471"/>
                      <a:pt x="635" y="5571"/>
                    </a:cubicBezTo>
                    <a:cubicBezTo>
                      <a:pt x="835" y="5771"/>
                      <a:pt x="1068" y="5938"/>
                      <a:pt x="1335" y="6071"/>
                    </a:cubicBezTo>
                    <a:cubicBezTo>
                      <a:pt x="1635" y="6205"/>
                      <a:pt x="1969" y="6271"/>
                      <a:pt x="2303" y="6271"/>
                    </a:cubicBezTo>
                    <a:cubicBezTo>
                      <a:pt x="2636" y="6271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0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5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854;p44"/>
              <p:cNvSpPr/>
              <p:nvPr/>
            </p:nvSpPr>
            <p:spPr>
              <a:xfrm>
                <a:off x="4706407" y="2483473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3" y="0"/>
                    </a:moveTo>
                    <a:lnTo>
                      <a:pt x="1335" y="1301"/>
                    </a:lnTo>
                    <a:cubicBezTo>
                      <a:pt x="368" y="2636"/>
                      <a:pt x="201" y="3169"/>
                      <a:pt x="168" y="3369"/>
                    </a:cubicBezTo>
                    <a:cubicBezTo>
                      <a:pt x="1" y="3970"/>
                      <a:pt x="68" y="4470"/>
                      <a:pt x="201" y="4871"/>
                    </a:cubicBezTo>
                    <a:cubicBezTo>
                      <a:pt x="268" y="5037"/>
                      <a:pt x="335" y="5171"/>
                      <a:pt x="435" y="5304"/>
                    </a:cubicBezTo>
                    <a:cubicBezTo>
                      <a:pt x="468" y="5404"/>
                      <a:pt x="535" y="5471"/>
                      <a:pt x="635" y="5571"/>
                    </a:cubicBezTo>
                    <a:cubicBezTo>
                      <a:pt x="835" y="5771"/>
                      <a:pt x="1068" y="5971"/>
                      <a:pt x="1335" y="6071"/>
                    </a:cubicBezTo>
                    <a:cubicBezTo>
                      <a:pt x="1635" y="6205"/>
                      <a:pt x="1969" y="6272"/>
                      <a:pt x="2303" y="6272"/>
                    </a:cubicBezTo>
                    <a:cubicBezTo>
                      <a:pt x="2603" y="6272"/>
                      <a:pt x="2936" y="6205"/>
                      <a:pt x="3237" y="6071"/>
                    </a:cubicBezTo>
                    <a:cubicBezTo>
                      <a:pt x="3503" y="5938"/>
                      <a:pt x="3737" y="5771"/>
                      <a:pt x="3937" y="5571"/>
                    </a:cubicBezTo>
                    <a:cubicBezTo>
                      <a:pt x="4037" y="5471"/>
                      <a:pt x="4104" y="5404"/>
                      <a:pt x="4137" y="5304"/>
                    </a:cubicBezTo>
                    <a:cubicBezTo>
                      <a:pt x="4237" y="5171"/>
                      <a:pt x="4304" y="5037"/>
                      <a:pt x="4371" y="4837"/>
                    </a:cubicBezTo>
                    <a:cubicBezTo>
                      <a:pt x="4538" y="4470"/>
                      <a:pt x="4571" y="3970"/>
                      <a:pt x="4404" y="3369"/>
                    </a:cubicBezTo>
                    <a:cubicBezTo>
                      <a:pt x="4371" y="3169"/>
                      <a:pt x="4204" y="2636"/>
                      <a:pt x="3237" y="1301"/>
                    </a:cubicBezTo>
                    <a:lnTo>
                      <a:pt x="23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855;p44"/>
              <p:cNvSpPr/>
              <p:nvPr/>
            </p:nvSpPr>
            <p:spPr>
              <a:xfrm>
                <a:off x="4639192" y="2903867"/>
                <a:ext cx="110995" cy="1523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6272" extrusionOk="0">
                    <a:moveTo>
                      <a:pt x="2302" y="1"/>
                    </a:moveTo>
                    <a:lnTo>
                      <a:pt x="1335" y="1302"/>
                    </a:lnTo>
                    <a:cubicBezTo>
                      <a:pt x="367" y="2636"/>
                      <a:pt x="200" y="3170"/>
                      <a:pt x="167" y="3370"/>
                    </a:cubicBezTo>
                    <a:cubicBezTo>
                      <a:pt x="0" y="3970"/>
                      <a:pt x="67" y="4471"/>
                      <a:pt x="200" y="4871"/>
                    </a:cubicBezTo>
                    <a:cubicBezTo>
                      <a:pt x="267" y="5038"/>
                      <a:pt x="334" y="5171"/>
                      <a:pt x="434" y="5305"/>
                    </a:cubicBezTo>
                    <a:cubicBezTo>
                      <a:pt x="501" y="5405"/>
                      <a:pt x="567" y="5471"/>
                      <a:pt x="634" y="5571"/>
                    </a:cubicBezTo>
                    <a:cubicBezTo>
                      <a:pt x="834" y="5772"/>
                      <a:pt x="1068" y="5938"/>
                      <a:pt x="1335" y="6072"/>
                    </a:cubicBezTo>
                    <a:cubicBezTo>
                      <a:pt x="1635" y="6205"/>
                      <a:pt x="1968" y="6272"/>
                      <a:pt x="2302" y="6272"/>
                    </a:cubicBezTo>
                    <a:cubicBezTo>
                      <a:pt x="2636" y="6272"/>
                      <a:pt x="2936" y="6205"/>
                      <a:pt x="3236" y="6072"/>
                    </a:cubicBezTo>
                    <a:cubicBezTo>
                      <a:pt x="3503" y="5938"/>
                      <a:pt x="3736" y="5772"/>
                      <a:pt x="3936" y="5571"/>
                    </a:cubicBezTo>
                    <a:cubicBezTo>
                      <a:pt x="4037" y="5471"/>
                      <a:pt x="4103" y="5405"/>
                      <a:pt x="4137" y="5305"/>
                    </a:cubicBezTo>
                    <a:cubicBezTo>
                      <a:pt x="4237" y="5171"/>
                      <a:pt x="4303" y="5038"/>
                      <a:pt x="4370" y="4838"/>
                    </a:cubicBezTo>
                    <a:cubicBezTo>
                      <a:pt x="4537" y="4471"/>
                      <a:pt x="4570" y="3970"/>
                      <a:pt x="4403" y="3370"/>
                    </a:cubicBezTo>
                    <a:cubicBezTo>
                      <a:pt x="4370" y="3170"/>
                      <a:pt x="4203" y="2636"/>
                      <a:pt x="3236" y="1302"/>
                    </a:cubicBezTo>
                    <a:lnTo>
                      <a:pt x="230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7" name="Google Shape;856;p44"/>
            <p:cNvSpPr/>
            <p:nvPr/>
          </p:nvSpPr>
          <p:spPr>
            <a:xfrm>
              <a:off x="2755374" y="3072047"/>
              <a:ext cx="110995" cy="152300"/>
            </a:xfrm>
            <a:custGeom>
              <a:avLst/>
              <a:gdLst/>
              <a:ahLst/>
              <a:cxnLst/>
              <a:rect l="l" t="t" r="r" b="b"/>
              <a:pathLst>
                <a:path w="4571" h="6272" extrusionOk="0">
                  <a:moveTo>
                    <a:pt x="2303" y="0"/>
                  </a:moveTo>
                  <a:lnTo>
                    <a:pt x="1335" y="1301"/>
                  </a:lnTo>
                  <a:cubicBezTo>
                    <a:pt x="368" y="2635"/>
                    <a:pt x="201" y="3169"/>
                    <a:pt x="168" y="3369"/>
                  </a:cubicBezTo>
                  <a:cubicBezTo>
                    <a:pt x="1" y="3970"/>
                    <a:pt x="68" y="4470"/>
                    <a:pt x="201" y="4837"/>
                  </a:cubicBezTo>
                  <a:cubicBezTo>
                    <a:pt x="268" y="5037"/>
                    <a:pt x="335" y="5170"/>
                    <a:pt x="435" y="5304"/>
                  </a:cubicBezTo>
                  <a:cubicBezTo>
                    <a:pt x="501" y="5404"/>
                    <a:pt x="568" y="5471"/>
                    <a:pt x="635" y="5571"/>
                  </a:cubicBezTo>
                  <a:cubicBezTo>
                    <a:pt x="835" y="5771"/>
                    <a:pt x="1068" y="5938"/>
                    <a:pt x="1335" y="6071"/>
                  </a:cubicBezTo>
                  <a:cubicBezTo>
                    <a:pt x="1635" y="6205"/>
                    <a:pt x="1969" y="6271"/>
                    <a:pt x="2303" y="6271"/>
                  </a:cubicBezTo>
                  <a:cubicBezTo>
                    <a:pt x="2636" y="6271"/>
                    <a:pt x="2936" y="6205"/>
                    <a:pt x="3237" y="6071"/>
                  </a:cubicBezTo>
                  <a:cubicBezTo>
                    <a:pt x="3503" y="5938"/>
                    <a:pt x="3737" y="5771"/>
                    <a:pt x="3937" y="5571"/>
                  </a:cubicBezTo>
                  <a:cubicBezTo>
                    <a:pt x="4037" y="5471"/>
                    <a:pt x="4104" y="5404"/>
                    <a:pt x="4137" y="5304"/>
                  </a:cubicBezTo>
                  <a:cubicBezTo>
                    <a:pt x="4237" y="5170"/>
                    <a:pt x="4304" y="5037"/>
                    <a:pt x="4371" y="4837"/>
                  </a:cubicBezTo>
                  <a:cubicBezTo>
                    <a:pt x="4538" y="4470"/>
                    <a:pt x="4571" y="3970"/>
                    <a:pt x="4404" y="3369"/>
                  </a:cubicBezTo>
                  <a:cubicBezTo>
                    <a:pt x="4371" y="3169"/>
                    <a:pt x="4204" y="2635"/>
                    <a:pt x="3237" y="1301"/>
                  </a:cubicBezTo>
                  <a:lnTo>
                    <a:pt x="2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13" y="-278550"/>
            <a:ext cx="11125200" cy="7415099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63520" y="3383345"/>
            <a:ext cx="3901923" cy="3466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A92381-EA69-3B0D-9F0D-329B19FB3AD4}"/>
              </a:ext>
            </a:extLst>
          </p:cNvPr>
          <p:cNvSpPr txBox="1"/>
          <p:nvPr/>
        </p:nvSpPr>
        <p:spPr>
          <a:xfrm>
            <a:off x="1920116" y="2034752"/>
            <a:ext cx="83216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HP001 Kieu 5H" panose="020B0603050302020204" pitchFamily="34" charset="0"/>
              </a:rPr>
              <a:t>Xin </a:t>
            </a:r>
            <a:r>
              <a:rPr lang="en-US" sz="6600" dirty="0" err="1">
                <a:latin typeface="HP001 Kieu 5H" panose="020B0603050302020204" pitchFamily="34" charset="0"/>
              </a:rPr>
              <a:t>chân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thành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cảm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ơn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quý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thầy</a:t>
            </a:r>
            <a:r>
              <a:rPr lang="en-US" sz="6600" dirty="0">
                <a:latin typeface="HP001 Kieu 5H" panose="020B0603050302020204" pitchFamily="34" charset="0"/>
              </a:rPr>
              <a:t> </a:t>
            </a:r>
            <a:r>
              <a:rPr lang="en-US" sz="6600" dirty="0" err="1">
                <a:latin typeface="HP001 Kieu 5H" panose="020B0603050302020204" pitchFamily="34" charset="0"/>
              </a:rPr>
              <a:t>cô</a:t>
            </a:r>
            <a:endParaRPr lang="en-US" sz="6600" dirty="0">
              <a:latin typeface="HP001 Kieu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68D832-063E-4A15-2172-AA5E30892910}"/>
              </a:ext>
            </a:extLst>
          </p:cNvPr>
          <p:cNvSpPr txBox="1"/>
          <p:nvPr/>
        </p:nvSpPr>
        <p:spPr>
          <a:xfrm>
            <a:off x="1356519" y="384706"/>
            <a:ext cx="9982200" cy="429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VIỆT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6: EM MANG VỀ YÊU THƯƠNG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(TIẾT 4)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TẬP: 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 RỘNG VỐN TỪ VỀ GIA ĐÌNH, TỪ NGỮ CHỈ ĐẶC ĐIỂM; CÂU NÊU ĐẶC ĐIỂM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 hàng, từ chỉ đặc điểm.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đặc điểm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họ hàng, từ chỉ đặc điểm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đặc điểm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ĐỒ DÙNG DẠY HỌC: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BTTV.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 HOẠT ĐỘNG DẠY HỌC: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18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8483"/>
            <a:ext cx="12161838" cy="6841034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97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2348" y="-2907850"/>
            <a:ext cx="6785027" cy="1261769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78269" y="4075599"/>
            <a:ext cx="2374200" cy="25096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1869" y="-1031694"/>
            <a:ext cx="3784357" cy="88653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65369" y="-39524"/>
            <a:ext cx="2428473" cy="34554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489433" y="2867981"/>
            <a:ext cx="2672404" cy="36692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03" y="5193266"/>
            <a:ext cx="12185840" cy="163224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20" y="4644756"/>
            <a:ext cx="1462482" cy="146248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2" y="330923"/>
            <a:ext cx="1935872" cy="1935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2F4843-3CCC-7262-F218-0BBA655E75EC}"/>
              </a:ext>
            </a:extLst>
          </p:cNvPr>
          <p:cNvSpPr txBox="1"/>
          <p:nvPr/>
        </p:nvSpPr>
        <p:spPr>
          <a:xfrm>
            <a:off x="2627410" y="1527783"/>
            <a:ext cx="7743037" cy="3776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980" b="1" dirty="0" err="1">
                <a:latin typeface="HP001 4 hàng" panose="020B0603050302020204" pitchFamily="34" charset="0"/>
              </a:rPr>
              <a:t>Chào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mừng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quý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thầy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cô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về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dự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giờ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thăm</a:t>
            </a:r>
            <a:r>
              <a:rPr lang="en-US" sz="7980" b="1" dirty="0">
                <a:latin typeface="HP001 4 hàng" panose="020B0603050302020204" pitchFamily="34" charset="0"/>
              </a:rPr>
              <a:t> </a:t>
            </a:r>
            <a:r>
              <a:rPr lang="en-US" sz="7980" b="1" dirty="0" err="1">
                <a:latin typeface="HP001 4 hàng" panose="020B0603050302020204" pitchFamily="34" charset="0"/>
              </a:rPr>
              <a:t>lớp</a:t>
            </a:r>
            <a:endParaRPr lang="en-US" sz="798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625" y="2743200"/>
            <a:ext cx="10246588" cy="763600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chemeClr val="bg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9422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86831"/>
            <a:ext cx="12180841" cy="12238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31" y="-1383823"/>
            <a:ext cx="5072531" cy="58987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22" y="-110667"/>
            <a:ext cx="4757173" cy="4558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1869" y="8486"/>
            <a:ext cx="4757173" cy="455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31" y="5605328"/>
            <a:ext cx="2975676" cy="3347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68" y="107726"/>
            <a:ext cx="4198742" cy="419874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8832" y="3023399"/>
            <a:ext cx="11389129" cy="3524869"/>
            <a:chOff x="369745" y="3030844"/>
            <a:chExt cx="11417374" cy="3533610"/>
          </a:xfrm>
        </p:grpSpPr>
        <p:pic>
          <p:nvPicPr>
            <p:cNvPr id="1032" name="Picture 8" descr="Kết quả hình ảnh cho banner 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45" y="3030844"/>
              <a:ext cx="11417374" cy="3533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137156" y="3782449"/>
              <a:ext cx="8035544" cy="2147314"/>
            </a:xfrm>
            <a:prstGeom prst="rect">
              <a:avLst/>
            </a:prstGeom>
            <a:noFill/>
          </p:spPr>
          <p:txBody>
            <a:bodyPr spcFirstLastPara="1" wrap="none" lIns="91214" tIns="45607" rIns="91214" bIns="45607" numCol="1">
              <a:prstTxWarp prst="textArchDown">
                <a:avLst>
                  <a:gd name="adj" fmla="val 618410"/>
                </a:avLst>
              </a:prstTxWarp>
              <a:spAutoFit/>
            </a:bodyPr>
            <a:lstStyle/>
            <a:p>
              <a:pPr algn="ctr" defTabSz="912091">
                <a:defRPr/>
              </a:pPr>
              <a:r>
                <a:rPr lang="en-US" sz="6583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 Light" panose="020E0502030303020204" pitchFamily="34" charset="0"/>
                </a:rPr>
                <a:t>Rung </a:t>
              </a:r>
              <a:r>
                <a:rPr lang="en-US" sz="6583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 Light" panose="020E0502030303020204" pitchFamily="34" charset="0"/>
                </a:rPr>
                <a:t>chuông</a:t>
              </a:r>
              <a:r>
                <a:rPr lang="en-US" sz="6583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 Light" panose="020E0502030303020204" pitchFamily="34" charset="0"/>
                </a:rPr>
                <a:t> </a:t>
              </a:r>
              <a:r>
                <a:rPr lang="en-US" sz="6583" b="1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ndara Light" panose="020E0502030303020204" pitchFamily="34" charset="0"/>
                </a:rPr>
                <a:t>vàng</a:t>
              </a:r>
              <a:endParaRPr lang="en-US" sz="6583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ndara Light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7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3737 -0.6696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-33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99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9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49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1737519" y="-103022"/>
            <a:ext cx="10087134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Câu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nào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dấu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phẩy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đặt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hợp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lý</a:t>
            </a:r>
            <a:r>
              <a:rPr lang="en-US" sz="7200" kern="1200" noProof="0" dirty="0">
                <a:solidFill>
                  <a:srgbClr val="002060"/>
                </a:solidFill>
                <a:latin typeface="+mj-lt"/>
              </a:rPr>
              <a:t>?</a:t>
            </a: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  <p:sp>
        <p:nvSpPr>
          <p:cNvPr id="44" name="A"/>
          <p:cNvSpPr/>
          <p:nvPr/>
        </p:nvSpPr>
        <p:spPr>
          <a:xfrm>
            <a:off x="492404" y="5303978"/>
            <a:ext cx="11227314" cy="8682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8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48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Lan </a:t>
            </a:r>
            <a:r>
              <a:rPr lang="en-US" sz="48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xếp</a:t>
            </a:r>
            <a:r>
              <a:rPr lang="en-US" sz="48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lê-gô</a:t>
            </a:r>
            <a:r>
              <a:rPr lang="en-US" sz="48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8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máy</a:t>
            </a:r>
            <a:r>
              <a:rPr lang="en-US" sz="48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sz="48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48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giỏ</a:t>
            </a:r>
            <a:r>
              <a:rPr lang="en-US" sz="48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365919" y="2650586"/>
            <a:ext cx="11353799" cy="8351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48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Lan </a:t>
            </a:r>
            <a:r>
              <a:rPr lang="en-US" sz="48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xếp</a:t>
            </a:r>
            <a:r>
              <a:rPr lang="en-US" sz="48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lê-gô</a:t>
            </a:r>
            <a:r>
              <a:rPr lang="en-US" sz="48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8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máy</a:t>
            </a:r>
            <a:r>
              <a:rPr lang="en-US" sz="48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bay, </a:t>
            </a:r>
            <a:r>
              <a:rPr lang="en-US" sz="48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48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giỏ</a:t>
            </a:r>
            <a:r>
              <a:rPr lang="en-US" sz="48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401867" y="3959342"/>
            <a:ext cx="11353798" cy="83726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bạn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Lan,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xếp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lê-gô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,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máy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bay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vào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giỏ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đồng hồ đếm giờ2.wmv">
            <a:hlinkClick r:id="" action="ppaction://media"/>
            <a:extLst>
              <a:ext uri="{FF2B5EF4-FFF2-40B4-BE49-F238E27FC236}">
                <a16:creationId xmlns:a16="http://schemas.microsoft.com/office/drawing/2014/main" id="{EEA27C3B-BC54-6BBD-41D3-2671C22D8B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40"/>
                </p14:media>
              </p:ext>
            </p:extLst>
          </p:nvPr>
        </p:nvPicPr>
        <p:blipFill rotWithShape="1">
          <a:blip r:embed="rId7"/>
          <a:srcRect l="24808" t="2762" r="29288"/>
          <a:stretch/>
        </p:blipFill>
        <p:spPr>
          <a:xfrm>
            <a:off x="426400" y="0"/>
            <a:ext cx="1828800" cy="21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1204119" y="75070"/>
            <a:ext cx="109762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Đâu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chỉ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đặc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7200" kern="1200" dirty="0" err="1">
                <a:solidFill>
                  <a:srgbClr val="002060"/>
                </a:solidFill>
                <a:latin typeface="+mj-lt"/>
              </a:rPr>
              <a:t>điểm</a:t>
            </a:r>
            <a:r>
              <a:rPr lang="en-US" sz="7200" kern="1200" dirty="0">
                <a:solidFill>
                  <a:srgbClr val="002060"/>
                </a:solidFill>
                <a:latin typeface="+mj-lt"/>
              </a:rPr>
              <a:t>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A"/>
          <p:cNvSpPr/>
          <p:nvPr/>
        </p:nvSpPr>
        <p:spPr>
          <a:xfrm>
            <a:off x="289719" y="2994889"/>
            <a:ext cx="5340136" cy="8682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54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át</a:t>
            </a:r>
            <a:r>
              <a:rPr lang="en-US" sz="54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mẻ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117457" y="3072371"/>
            <a:ext cx="5539019" cy="8682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</a:t>
            </a:r>
            <a:r>
              <a:rPr lang="en-US" sz="54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54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ái</a:t>
            </a:r>
            <a:r>
              <a:rPr lang="en-US" sz="54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bàn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2082" y="4648200"/>
            <a:ext cx="5319713" cy="8351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54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hổi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87260" y="4724400"/>
            <a:ext cx="5456912" cy="83726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D. 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54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đồng hồ đếm giờ2.wmv">
            <a:hlinkClick r:id="" action="ppaction://media"/>
            <a:extLst>
              <a:ext uri="{FF2B5EF4-FFF2-40B4-BE49-F238E27FC236}">
                <a16:creationId xmlns:a16="http://schemas.microsoft.com/office/drawing/2014/main" id="{0BCAFA7E-2DB4-F5A0-F883-36BAAF22B9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40"/>
                </p14:media>
              </p:ext>
            </p:extLst>
          </p:nvPr>
        </p:nvPicPr>
        <p:blipFill rotWithShape="1">
          <a:blip r:embed="rId7"/>
          <a:srcRect l="24808" t="2762" r="29288"/>
          <a:stretch/>
        </p:blipFill>
        <p:spPr>
          <a:xfrm>
            <a:off x="61119" y="178091"/>
            <a:ext cx="1828800" cy="21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 Same Side Corner Rectangle 41"/>
          <p:cNvSpPr/>
          <p:nvPr/>
        </p:nvSpPr>
        <p:spPr>
          <a:xfrm>
            <a:off x="1356519" y="-75932"/>
            <a:ext cx="10437264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kern="1200" noProof="0" dirty="0">
                <a:solidFill>
                  <a:srgbClr val="002060"/>
                </a:solidFill>
                <a:latin typeface="+mj-lt"/>
              </a:rPr>
              <a:t>Ai </a:t>
            </a:r>
            <a:r>
              <a:rPr lang="en-US" sz="6000" kern="1200" noProof="0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6000" kern="1200" noProof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000" kern="1200" noProof="0" dirty="0" err="1">
                <a:solidFill>
                  <a:srgbClr val="002060"/>
                </a:solidFill>
                <a:latin typeface="+mj-lt"/>
              </a:rPr>
              <a:t>xem</a:t>
            </a:r>
            <a:r>
              <a:rPr lang="en-US" sz="6000" kern="1200" noProof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000" kern="1200" noProof="0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6000" kern="1200" noProof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000" kern="1200" noProof="0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en-US" sz="6000" kern="1200" noProof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000" kern="1200" noProof="0" dirty="0" err="1">
                <a:solidFill>
                  <a:srgbClr val="002060"/>
                </a:solidFill>
                <a:latin typeface="+mj-lt"/>
              </a:rPr>
              <a:t>thân</a:t>
            </a:r>
            <a:r>
              <a:rPr lang="en-US" sz="6000" kern="1200" noProof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000" kern="1200" noProof="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US" sz="6000" kern="1200" noProof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000" kern="1200" noProof="0" dirty="0" err="1">
                <a:solidFill>
                  <a:srgbClr val="002060"/>
                </a:solidFill>
                <a:latin typeface="+mj-lt"/>
              </a:rPr>
              <a:t>gia</a:t>
            </a:r>
            <a:r>
              <a:rPr lang="en-US" sz="6000" kern="1200" noProof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000" kern="1200" noProof="0" dirty="0" err="1">
                <a:solidFill>
                  <a:srgbClr val="002060"/>
                </a:solidFill>
                <a:latin typeface="+mj-lt"/>
              </a:rPr>
              <a:t>đình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A"/>
          <p:cNvSpPr/>
          <p:nvPr/>
        </p:nvSpPr>
        <p:spPr>
          <a:xfrm>
            <a:off x="363462" y="4233107"/>
            <a:ext cx="5340136" cy="80414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Ông</a:t>
            </a:r>
            <a:r>
              <a:rPr lang="en-US" sz="54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079393" y="2703740"/>
            <a:ext cx="5539019" cy="820261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Chăm</a:t>
            </a:r>
            <a:r>
              <a:rPr lang="en-US" sz="540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kern="1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ngoan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383885" y="2688901"/>
            <a:ext cx="5319713" cy="8351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54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20446" y="4267840"/>
            <a:ext cx="5456912" cy="83726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D. </a:t>
            </a:r>
            <a:r>
              <a:rPr lang="en-US" sz="54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hiếu</a:t>
            </a:r>
            <a:r>
              <a:rPr lang="en-US" sz="5400" kern="12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kern="12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thảo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đồng hồ đếm giờ2.wmv">
            <a:hlinkClick r:id="" action="ppaction://media"/>
            <a:extLst>
              <a:ext uri="{FF2B5EF4-FFF2-40B4-BE49-F238E27FC236}">
                <a16:creationId xmlns:a16="http://schemas.microsoft.com/office/drawing/2014/main" id="{0273F703-1349-2309-5512-5F896A5CCB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40"/>
                </p14:media>
              </p:ext>
            </p:extLst>
          </p:nvPr>
        </p:nvPicPr>
        <p:blipFill rotWithShape="1">
          <a:blip r:embed="rId7"/>
          <a:srcRect l="24808" t="2762" r="29288"/>
          <a:stretch/>
        </p:blipFill>
        <p:spPr>
          <a:xfrm>
            <a:off x="137319" y="0"/>
            <a:ext cx="1828800" cy="21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8483"/>
            <a:ext cx="12161838" cy="6841034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zh-CN" altLang="en-US" sz="1795" kern="1200" dirty="0">
              <a:solidFill>
                <a:prstClr val="white"/>
              </a:solidFill>
              <a:latin typeface="Calibri" panose="020F0502020204030204"/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1614" y="-2398210"/>
            <a:ext cx="6785027" cy="115984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883651" y="4145878"/>
            <a:ext cx="2374200" cy="25096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65369" y="-39524"/>
            <a:ext cx="2428473" cy="345545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11" y="159184"/>
            <a:ext cx="1935872" cy="19358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688696" y="4532918"/>
            <a:ext cx="5100771" cy="19812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03" y="5193266"/>
            <a:ext cx="12185840" cy="163224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D55FC1-917C-A70D-0528-EC39B7242283}"/>
              </a:ext>
            </a:extLst>
          </p:cNvPr>
          <p:cNvGrpSpPr/>
          <p:nvPr/>
        </p:nvGrpSpPr>
        <p:grpSpPr>
          <a:xfrm>
            <a:off x="-250557" y="-194933"/>
            <a:ext cx="6693350" cy="7191856"/>
            <a:chOff x="-613950" y="750627"/>
            <a:chExt cx="6107373" cy="610737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3950" y="750627"/>
              <a:ext cx="6107373" cy="610737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0E3E6BF-812D-FEE7-1F1C-D5F6AE7FCF24}"/>
                </a:ext>
              </a:extLst>
            </p:cNvPr>
            <p:cNvSpPr/>
            <p:nvPr/>
          </p:nvSpPr>
          <p:spPr>
            <a:xfrm>
              <a:off x="1778558" y="4803112"/>
              <a:ext cx="1446302" cy="743578"/>
            </a:xfrm>
            <a:prstGeom prst="roundRect">
              <a:avLst/>
            </a:prstGeom>
            <a:solidFill>
              <a:srgbClr val="FFC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66D92-F775-00E9-9900-B7575D9C1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8696" y="621198"/>
            <a:ext cx="7230839" cy="578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856</Words>
  <Application>Microsoft Office PowerPoint</Application>
  <PresentationFormat>Custom</PresentationFormat>
  <Paragraphs>124</Paragraphs>
  <Slides>19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宋体</vt:lpstr>
      <vt:lpstr>Candara Light</vt:lpstr>
      <vt:lpstr>HP001 4 hàng</vt:lpstr>
      <vt:lpstr>Arial Rounded MT Bold</vt:lpstr>
      <vt:lpstr>Arial-Rounded</vt:lpstr>
      <vt:lpstr>HP001 Kieu 5H</vt:lpstr>
      <vt:lpstr>字魂107号-萌趣欢乐体</vt:lpstr>
      <vt:lpstr>Calibri</vt:lpstr>
      <vt:lpstr>Barlow</vt:lpstr>
      <vt:lpstr>Montserrat</vt:lpstr>
      <vt:lpstr>Arial</vt:lpstr>
      <vt:lpstr>Cambria</vt:lpstr>
      <vt:lpstr>Times New Roman</vt:lpstr>
      <vt:lpstr>Over The Rainbow by Slidesgo</vt:lpstr>
      <vt:lpstr>TIẾNG VIỆT 2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3</vt:lpstr>
      <vt:lpstr>PowerPoint Presentation</vt:lpstr>
      <vt:lpstr>3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 THE RAINBOW</dc:title>
  <dc:creator>PC</dc:creator>
  <cp:lastModifiedBy>Admin</cp:lastModifiedBy>
  <cp:revision>148</cp:revision>
  <dcterms:modified xsi:type="dcterms:W3CDTF">2025-04-23T00:37:40Z</dcterms:modified>
</cp:coreProperties>
</file>