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6" r:id="rId2"/>
    <p:sldId id="289" r:id="rId3"/>
    <p:sldId id="307" r:id="rId4"/>
    <p:sldId id="273" r:id="rId5"/>
    <p:sldId id="258" r:id="rId6"/>
    <p:sldId id="260" r:id="rId7"/>
    <p:sldId id="305" r:id="rId8"/>
    <p:sldId id="261" r:id="rId9"/>
    <p:sldId id="263" r:id="rId10"/>
    <p:sldId id="262" r:id="rId11"/>
    <p:sldId id="296" r:id="rId12"/>
    <p:sldId id="300" r:id="rId13"/>
    <p:sldId id="301" r:id="rId14"/>
    <p:sldId id="278" r:id="rId15"/>
    <p:sldId id="264" r:id="rId16"/>
    <p:sldId id="266" r:id="rId17"/>
    <p:sldId id="267" r:id="rId18"/>
    <p:sldId id="299" r:id="rId19"/>
    <p:sldId id="302" r:id="rId20"/>
    <p:sldId id="287" r:id="rId21"/>
    <p:sldId id="270" r:id="rId22"/>
    <p:sldId id="271" r:id="rId23"/>
    <p:sldId id="303" r:id="rId24"/>
    <p:sldId id="304" r:id="rId25"/>
    <p:sldId id="272" r:id="rId26"/>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CB6"/>
    <a:srgbClr val="B8E08C"/>
    <a:srgbClr val="FF2980"/>
    <a:srgbClr val="FEDEF3"/>
    <a:srgbClr val="FE8ACC"/>
    <a:srgbClr val="FECEED"/>
    <a:srgbClr val="FD0B95"/>
    <a:srgbClr val="FDBBE5"/>
    <a:srgbClr val="FD49B0"/>
    <a:srgbClr val="FEA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52" autoAdjust="0"/>
  </p:normalViewPr>
  <p:slideViewPr>
    <p:cSldViewPr>
      <p:cViewPr varScale="1">
        <p:scale>
          <a:sx n="81" d="100"/>
          <a:sy n="81" d="100"/>
        </p:scale>
        <p:origin x="-105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4/20/2021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a:t>
            </a:fld>
            <a:endParaRPr lang="zh-CN" altLang="en-US"/>
          </a:p>
        </p:txBody>
      </p:sp>
    </p:spTree>
    <p:extLst>
      <p:ext uri="{BB962C8B-B14F-4D97-AF65-F5344CB8AC3E}">
        <p14:creationId xmlns:p14="http://schemas.microsoft.com/office/powerpoint/2010/main" val="2798012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HD</a:t>
            </a:r>
            <a:r>
              <a:rPr lang="en-US" baseline="0" smtClean="0"/>
              <a:t> học sinh khi trả lời cần nói đầy đủ, có đầu có đuôi.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838435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838435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838435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giáo</a:t>
            </a:r>
            <a:r>
              <a:rPr lang="en-US" baseline="0" smtClean="0"/>
              <a:t> dục mở rộng: bảo vệ thiên nhiên, bảo vệ môi trường.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392338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7</a:t>
            </a:fld>
            <a:endParaRPr lang="zh-CN" altLang="en-US"/>
          </a:p>
        </p:txBody>
      </p:sp>
    </p:spTree>
    <p:extLst>
      <p:ext uri="{BB962C8B-B14F-4D97-AF65-F5344CB8AC3E}">
        <p14:creationId xmlns:p14="http://schemas.microsoft.com/office/powerpoint/2010/main" val="253049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 nối</a:t>
            </a:r>
            <a:r>
              <a:rPr lang="en-US" baseline="0" smtClean="0"/>
              <a:t> tiếp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172567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 đua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169814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 y="3458194"/>
            <a:ext cx="9144011" cy="1685306"/>
          </a:xfrm>
          <a:prstGeom prst="rect">
            <a:avLst/>
          </a:prstGeom>
        </p:spPr>
      </p:pic>
    </p:spTree>
    <p:extLst>
      <p:ext uri="{BB962C8B-B14F-4D97-AF65-F5344CB8AC3E}">
        <p14:creationId xmlns:p14="http://schemas.microsoft.com/office/powerpoint/2010/main" val="22363802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4/20/2021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mp4"/><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9144001" cy="5143500"/>
          </a:xfrm>
          <a:prstGeom prst="rect">
            <a:avLst/>
          </a:prstGeom>
        </p:spPr>
      </p:pic>
      <p:pic>
        <p:nvPicPr>
          <p:cNvPr id="22" name="图片 21">
            <a:extLst>
              <a:ext uri="{FF2B5EF4-FFF2-40B4-BE49-F238E27FC236}">
                <a16:creationId xmlns:a16="http://schemas.microsoft.com/office/drawing/2014/main" xmlns=""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138328" y="-46409"/>
            <a:ext cx="3401524" cy="51435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688019"/>
            <a:ext cx="589556" cy="2011638"/>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154643"/>
            <a:ext cx="9144000" cy="2985516"/>
          </a:xfrm>
          <a:prstGeom prst="rect">
            <a:avLst/>
          </a:prstGeom>
        </p:spPr>
      </p:pic>
      <p:sp>
        <p:nvSpPr>
          <p:cNvPr id="15" name="文本框 14"/>
          <p:cNvSpPr txBox="1"/>
          <p:nvPr/>
        </p:nvSpPr>
        <p:spPr>
          <a:xfrm>
            <a:off x="2805308" y="1433171"/>
            <a:ext cx="5095818" cy="1396536"/>
          </a:xfrm>
          <a:prstGeom prst="rect">
            <a:avLst/>
          </a:prstGeom>
          <a:noFill/>
        </p:spPr>
        <p:txBody>
          <a:bodyPr wrap="none" lIns="68580" tIns="34290" rIns="68580" bIns="34290" rtlCol="0">
            <a:spAutoFit/>
          </a:bodyPr>
          <a:lstStyle>
            <a:defPPr>
              <a:defRPr lang="zh-CN"/>
            </a:defPPr>
            <a:lvl1pPr>
              <a:defRPr sz="4000" b="1">
                <a:solidFill>
                  <a:srgbClr val="865B3E"/>
                </a:solidFill>
                <a:latin typeface="微软雅黑" panose="020B0503020204020204" pitchFamily="34" charset="-122"/>
                <a:ea typeface="微软雅黑" panose="020B0503020204020204" pitchFamily="34" charset="-122"/>
              </a:defRPr>
            </a:lvl1pPr>
          </a:lstStyle>
          <a:p>
            <a:r>
              <a:rPr lang="en-US" altLang="zh-CN" sz="8600" dirty="0">
                <a:latin typeface="Arial" panose="020B0604020202020204" pitchFamily="34" charset="0"/>
                <a:cs typeface="Arial" panose="020B0604020202020204" pitchFamily="34" charset="0"/>
              </a:rPr>
              <a:t>TẬP ĐỌC</a:t>
            </a:r>
            <a:endParaRPr lang="zh-CN" altLang="en-US" sz="8600" dirty="0">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xmlns="" id="{D3D5378D-2B37-4113-B3D8-9A2935E980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5166" y="3510114"/>
            <a:ext cx="4810161" cy="1162478"/>
          </a:xfrm>
          <a:prstGeom prst="rect">
            <a:avLst/>
          </a:prstGeom>
        </p:spPr>
      </p:pic>
      <p:pic>
        <p:nvPicPr>
          <p:cNvPr id="23" name="图片 22">
            <a:extLst>
              <a:ext uri="{FF2B5EF4-FFF2-40B4-BE49-F238E27FC236}">
                <a16:creationId xmlns:a16="http://schemas.microsoft.com/office/drawing/2014/main" xmlns=""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7063631" y="-46408"/>
            <a:ext cx="1759996" cy="734428"/>
          </a:xfrm>
          <a:prstGeom prst="rect">
            <a:avLst/>
          </a:prstGeom>
        </p:spPr>
      </p:pic>
    </p:spTree>
    <p:extLst>
      <p:ext uri="{BB962C8B-B14F-4D97-AF65-F5344CB8AC3E}">
        <p14:creationId xmlns:p14="http://schemas.microsoft.com/office/powerpoint/2010/main" val="11761456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par>
                          <p:cTn id="30" fill="hold">
                            <p:stCondLst>
                              <p:cond delay="3000"/>
                            </p:stCondLst>
                            <p:childTnLst>
                              <p:par>
                                <p:cTn id="31" presetID="50" presetClass="entr" presetSubtype="0" decel="10000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3"/>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270" y="670719"/>
            <a:ext cx="527050" cy="152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419" y="2190750"/>
            <a:ext cx="5270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430734"/>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1</a:t>
            </a:r>
            <a:endParaRPr lang="en-US" sz="2000" b="1">
              <a:latin typeface="Arial" pitchFamily="34" charset="0"/>
              <a:cs typeface="Arial" pitchFamily="34" charset="0"/>
            </a:endParaRPr>
          </a:p>
        </p:txBody>
      </p:sp>
      <p:sp>
        <p:nvSpPr>
          <p:cNvPr id="14" name="TextBox 13"/>
          <p:cNvSpPr txBox="1"/>
          <p:nvPr/>
        </p:nvSpPr>
        <p:spPr>
          <a:xfrm>
            <a:off x="-7081" y="2972371"/>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2</a:t>
            </a:r>
            <a:endParaRPr lang="en-US" sz="2000" b="1">
              <a:latin typeface="Arial" pitchFamily="34" charset="0"/>
              <a:cs typeface="Arial" pitchFamily="34" charset="0"/>
            </a:endParaRP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270" y="4045686"/>
            <a:ext cx="5270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9770" y="4196409"/>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3</a:t>
            </a:r>
            <a:endParaRPr lang="en-US" sz="2000" b="1">
              <a:latin typeface="Arial" pitchFamily="34" charset="0"/>
              <a:cs typeface="Arial" pitchFamily="34" charset="0"/>
            </a:endParaRPr>
          </a:p>
        </p:txBody>
      </p:sp>
      <p:grpSp>
        <p:nvGrpSpPr>
          <p:cNvPr id="12" name="Group 11"/>
          <p:cNvGrpSpPr/>
          <p:nvPr/>
        </p:nvGrpSpPr>
        <p:grpSpPr>
          <a:xfrm>
            <a:off x="463794" y="209187"/>
            <a:ext cx="8555515" cy="4956026"/>
            <a:chOff x="117764" y="209187"/>
            <a:chExt cx="8901546" cy="4956026"/>
          </a:xfrm>
        </p:grpSpPr>
        <p:sp>
          <p:nvSpPr>
            <p:cNvPr id="16" name="TextBox 15"/>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9" name="TextBox 18"/>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139700" y="773384"/>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Luỹ tre	:</a:t>
            </a:r>
            <a:endParaRPr lang="en-US" sz="3600">
              <a:latin typeface="Arial" pitchFamily="34" charset="0"/>
              <a:cs typeface="Arial" pitchFamily="34" charset="0"/>
            </a:endParaRPr>
          </a:p>
        </p:txBody>
      </p:sp>
      <p:sp>
        <p:nvSpPr>
          <p:cNvPr id="7" name="Title 1"/>
          <p:cNvSpPr txBox="1">
            <a:spLocks/>
          </p:cNvSpPr>
          <p:nvPr/>
        </p:nvSpPr>
        <p:spPr>
          <a:xfrm>
            <a:off x="2224453" y="762000"/>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tre mọc thành hàng rất dày.</a:t>
            </a:r>
            <a:endParaRPr lang="en-US" sz="3600">
              <a:latin typeface="Arial" pitchFamily="34" charset="0"/>
              <a:cs typeface="Arial" pitchFamily="34" charset="0"/>
            </a:endParaRPr>
          </a:p>
        </p:txBody>
      </p:sp>
      <p:pic>
        <p:nvPicPr>
          <p:cNvPr id="1026" name="Picture 2" descr="Ngỡ ngàng tre Việt! - Bá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67374"/>
            <a:ext cx="5003800" cy="3130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òn đâu những lũy tre làng? | Báo Dân tộc và Phát tr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400" y="2000583"/>
            <a:ext cx="4256698" cy="279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03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139700" y="51435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Cao vút	:</a:t>
            </a:r>
            <a:endParaRPr lang="en-US" sz="3600">
              <a:latin typeface="Arial" pitchFamily="34" charset="0"/>
              <a:cs typeface="Arial" pitchFamily="34" charset="0"/>
            </a:endParaRPr>
          </a:p>
        </p:txBody>
      </p:sp>
      <p:sp>
        <p:nvSpPr>
          <p:cNvPr id="7" name="Title 1"/>
          <p:cNvSpPr txBox="1">
            <a:spLocks/>
          </p:cNvSpPr>
          <p:nvPr/>
        </p:nvSpPr>
        <p:spPr>
          <a:xfrm>
            <a:off x="2224453" y="769666"/>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rất cao, vươn lên thẳng không trung.</a:t>
            </a:r>
            <a:endParaRPr lang="en-US" sz="3600">
              <a:latin typeface="Arial" pitchFamily="34" charset="0"/>
              <a:cs typeface="Arial" pitchFamily="34" charset="0"/>
            </a:endParaRPr>
          </a:p>
        </p:txBody>
      </p:sp>
      <p:pic>
        <p:nvPicPr>
          <p:cNvPr id="2050" name="Picture 2" descr="Lạc bước thung lũng cọ xanh cao vút - DiaOc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3" y="1932368"/>
            <a:ext cx="4356100" cy="2896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ạc bước thung lũng cọ xanh cao vút - DiaOc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968632"/>
            <a:ext cx="4589106" cy="286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332155" y="74295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Cao tốc	:</a:t>
            </a:r>
            <a:endParaRPr lang="en-US" sz="3600">
              <a:latin typeface="Arial" pitchFamily="34" charset="0"/>
              <a:cs typeface="Arial" pitchFamily="34" charset="0"/>
            </a:endParaRPr>
          </a:p>
        </p:txBody>
      </p:sp>
      <p:sp>
        <p:nvSpPr>
          <p:cNvPr id="7" name="Title 1"/>
          <p:cNvSpPr txBox="1">
            <a:spLocks/>
          </p:cNvSpPr>
          <p:nvPr/>
        </p:nvSpPr>
        <p:spPr>
          <a:xfrm>
            <a:off x="2416908" y="742950"/>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có tốc độ cao.</a:t>
            </a:r>
            <a:endParaRPr lang="en-US" sz="3600">
              <a:latin typeface="Arial" pitchFamily="34" charset="0"/>
              <a:cs typeface="Arial" pitchFamily="34" charset="0"/>
            </a:endParaRPr>
          </a:p>
        </p:txBody>
      </p:sp>
      <p:sp>
        <p:nvSpPr>
          <p:cNvPr id="8" name="Title 1"/>
          <p:cNvSpPr txBox="1">
            <a:spLocks/>
          </p:cNvSpPr>
          <p:nvPr/>
        </p:nvSpPr>
        <p:spPr>
          <a:xfrm>
            <a:off x="332155" y="144780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Mịt mù	:</a:t>
            </a:r>
            <a:endParaRPr lang="en-US" sz="3600">
              <a:latin typeface="Arial" pitchFamily="34" charset="0"/>
              <a:cs typeface="Arial" pitchFamily="34" charset="0"/>
            </a:endParaRPr>
          </a:p>
        </p:txBody>
      </p:sp>
      <p:sp>
        <p:nvSpPr>
          <p:cNvPr id="9" name="Title 1"/>
          <p:cNvSpPr txBox="1">
            <a:spLocks/>
          </p:cNvSpPr>
          <p:nvPr/>
        </p:nvSpPr>
        <p:spPr>
          <a:xfrm>
            <a:off x="2439377" y="1701311"/>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không nhìn thấy gì do khói bụi.</a:t>
            </a:r>
            <a:endParaRPr lang="en-US" sz="3600">
              <a:latin typeface="Arial" pitchFamily="34" charset="0"/>
              <a:cs typeface="Arial" pitchFamily="34" charset="0"/>
            </a:endParaRPr>
          </a:p>
        </p:txBody>
      </p:sp>
      <p:pic>
        <p:nvPicPr>
          <p:cNvPr id="3074" name="Picture 2" descr="Người dân &quot;nghẹt thở&quot; trước cảnh bụi bay mịt mù, khi đơn vị thi công dùng  máy công suất lớn thổi bụi làm đ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1" y="2333625"/>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9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764" y="209187"/>
            <a:ext cx="8901546" cy="4956026"/>
            <a:chOff x="117764" y="209187"/>
            <a:chExt cx="8901546" cy="4956026"/>
          </a:xfrm>
        </p:grpSpPr>
        <p:sp>
          <p:nvSpPr>
            <p:cNvPr id="20" name="TextBox 1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sp>
          <p:nvSpPr>
            <p:cNvPr id="19" name="TextBox 18"/>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grpSp>
      <p:grpSp>
        <p:nvGrpSpPr>
          <p:cNvPr id="9" name="Group 8"/>
          <p:cNvGrpSpPr/>
          <p:nvPr/>
        </p:nvGrpSpPr>
        <p:grpSpPr>
          <a:xfrm>
            <a:off x="5029200" y="1885950"/>
            <a:ext cx="98712" cy="435617"/>
            <a:chOff x="2590800" y="2272159"/>
            <a:chExt cx="98712" cy="435617"/>
          </a:xfrm>
        </p:grpSpPr>
        <p:cxnSp>
          <p:nvCxnSpPr>
            <p:cNvPr id="10" name="Straight Connector 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038600" y="3440226"/>
            <a:ext cx="98712" cy="435617"/>
            <a:chOff x="2590800" y="2272159"/>
            <a:chExt cx="98712" cy="435617"/>
          </a:xfrm>
        </p:grpSpPr>
        <p:cxnSp>
          <p:nvCxnSpPr>
            <p:cNvPr id="13" name="Straight Connector 12"/>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219200" y="4325652"/>
            <a:ext cx="98712" cy="435617"/>
            <a:chOff x="2590800" y="2272159"/>
            <a:chExt cx="98712" cy="435617"/>
          </a:xfrm>
        </p:grpSpPr>
        <p:cxnSp>
          <p:nvCxnSpPr>
            <p:cNvPr id="16" name="Straight Connector 15"/>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82" b="30348"/>
          <a:stretch/>
        </p:blipFill>
        <p:spPr>
          <a:xfrm>
            <a:off x="3572846" y="4578682"/>
            <a:ext cx="1143000" cy="441037"/>
          </a:xfrm>
          <a:prstGeom prst="rect">
            <a:avLst/>
          </a:prstGeom>
        </p:spPr>
      </p:pic>
      <p:grpSp>
        <p:nvGrpSpPr>
          <p:cNvPr id="6" name="Group 5"/>
          <p:cNvGrpSpPr/>
          <p:nvPr/>
        </p:nvGrpSpPr>
        <p:grpSpPr>
          <a:xfrm>
            <a:off x="117764" y="209187"/>
            <a:ext cx="8901546" cy="4956026"/>
            <a:chOff x="117764" y="209187"/>
            <a:chExt cx="8901546" cy="4956026"/>
          </a:xfrm>
        </p:grpSpPr>
        <p:sp>
          <p:nvSpPr>
            <p:cNvPr id="7" name="TextBox 6"/>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0" name="TextBox 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6530" y="93050"/>
            <a:ext cx="31934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Trả lời câu hỏi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9" y="27709"/>
            <a:ext cx="587375" cy="68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17764" y="209187"/>
            <a:ext cx="8901546" cy="4956026"/>
            <a:chOff x="117764" y="209187"/>
            <a:chExt cx="8901546" cy="4956026"/>
          </a:xfrm>
        </p:grpSpPr>
        <p:sp>
          <p:nvSpPr>
            <p:cNvPr id="9" name="TextBox 8"/>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0" name="TextBox 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4171950"/>
            <a:ext cx="8312727" cy="584654"/>
          </a:xfrm>
          <a:prstGeom prst="rect">
            <a:avLst/>
          </a:prstGeom>
          <a:solidFill>
            <a:schemeClr val="accent6">
              <a:lumMod val="40000"/>
              <a:lumOff val="60000"/>
            </a:schemeClr>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Ai kể chuyện ngày xưa cho bé nghe?</a:t>
            </a:r>
            <a:endParaRPr lang="en-US" sz="3200">
              <a:latin typeface="Arial" pitchFamily="34" charset="0"/>
              <a:ea typeface="Arial-Rounded" pitchFamily="34" charset="0"/>
              <a:cs typeface="Arial" pitchFamily="34" charset="0"/>
            </a:endParaRPr>
          </a:p>
        </p:txBody>
      </p:sp>
      <p:sp>
        <p:nvSpPr>
          <p:cNvPr id="15" name="Title 1"/>
          <p:cNvSpPr txBox="1">
            <a:spLocks/>
          </p:cNvSpPr>
          <p:nvPr/>
        </p:nvSpPr>
        <p:spPr>
          <a:xfrm>
            <a:off x="345831" y="1543438"/>
            <a:ext cx="8610600" cy="708471"/>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3600" smtClean="0">
                <a:latin typeface="Arial" pitchFamily="34" charset="0"/>
                <a:ea typeface="Arial-Rounded" pitchFamily="34" charset="0"/>
                <a:cs typeface="Arial" pitchFamily="34" charset="0"/>
              </a:rPr>
              <a:t>	</a:t>
            </a:r>
            <a:r>
              <a:rPr lang="en-US" sz="3600">
                <a:latin typeface="Arial" pitchFamily="34" charset="0"/>
                <a:ea typeface="Arial-Rounded" pitchFamily="34" charset="0"/>
                <a:cs typeface="Arial" pitchFamily="34" charset="0"/>
              </a:rPr>
              <a:t>Ông kể ngày xưa, quê của bé có rất nhiều cò. Mùa xuân, từng đàn cò trắng duyên dáng bay tới. Chúng lượn trên bầu trời trong xanh rồi hạ cánh xuống những luỹ tre. Hằng ngày, cò đi mò tôm, bắt cá ở các ao, hồ, đầm. </a:t>
            </a:r>
          </a:p>
        </p:txBody>
      </p:sp>
      <p:cxnSp>
        <p:nvCxnSpPr>
          <p:cNvPr id="4" name="Straight Connector 3"/>
          <p:cNvCxnSpPr/>
          <p:nvPr/>
        </p:nvCxnSpPr>
        <p:spPr>
          <a:xfrm flipH="1">
            <a:off x="1324428" y="771978"/>
            <a:ext cx="8711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1000" y="4171950"/>
            <a:ext cx="8312727" cy="584654"/>
          </a:xfrm>
          <a:prstGeom prst="rect">
            <a:avLst/>
          </a:prstGeom>
          <a:solidFill>
            <a:schemeClr val="accent6">
              <a:lumMod val="40000"/>
              <a:lumOff val="60000"/>
            </a:schemeClr>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Ngày xưa, quê bé có rất nhiều loài vật nào?</a:t>
            </a:r>
            <a:endParaRPr lang="en-US" sz="3200">
              <a:latin typeface="Arial" pitchFamily="34" charset="0"/>
              <a:ea typeface="Arial-Rounded" pitchFamily="34" charset="0"/>
              <a:cs typeface="Arial" pitchFamily="34" charset="0"/>
            </a:endParaRPr>
          </a:p>
        </p:txBody>
      </p:sp>
      <p:cxnSp>
        <p:nvCxnSpPr>
          <p:cNvPr id="6" name="Straight Connector 5"/>
          <p:cNvCxnSpPr/>
          <p:nvPr/>
        </p:nvCxnSpPr>
        <p:spPr>
          <a:xfrm flipH="1">
            <a:off x="1712449" y="1276350"/>
            <a:ext cx="654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1000" y="4171950"/>
            <a:ext cx="8312727" cy="584654"/>
          </a:xfrm>
          <a:prstGeom prst="rect">
            <a:avLst/>
          </a:prstGeom>
          <a:solidFill>
            <a:schemeClr val="accent6">
              <a:lumMod val="40000"/>
              <a:lumOff val="60000"/>
            </a:schemeClr>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Hằng ngày, cò đi mò tôm, bắt cá ở đâu?</a:t>
            </a:r>
            <a:endParaRPr lang="en-US" sz="3200">
              <a:latin typeface="Arial" pitchFamily="34" charset="0"/>
              <a:ea typeface="Arial-Rounded" pitchFamily="34" charset="0"/>
              <a:cs typeface="Arial" pitchFamily="34" charset="0"/>
            </a:endParaRPr>
          </a:p>
        </p:txBody>
      </p:sp>
      <p:cxnSp>
        <p:nvCxnSpPr>
          <p:cNvPr id="9" name="Straight Connector 8"/>
          <p:cNvCxnSpPr/>
          <p:nvPr/>
        </p:nvCxnSpPr>
        <p:spPr>
          <a:xfrm flipH="1">
            <a:off x="870860" y="3562350"/>
            <a:ext cx="33201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4218842"/>
            <a:ext cx="8610600" cy="523099"/>
          </a:xfrm>
          <a:prstGeom prst="rect">
            <a:avLst/>
          </a:prstGeom>
          <a:solidFill>
            <a:schemeClr val="accent6">
              <a:lumMod val="40000"/>
              <a:lumOff val="60000"/>
            </a:schemeClr>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Bây giờ ở quê bé, những gì đã thay thế ao, hồ, đầm?</a:t>
            </a:r>
            <a:endParaRPr lang="en-US" sz="2800">
              <a:latin typeface="Arial" pitchFamily="34" charset="0"/>
              <a:ea typeface="Arial-Rounded" pitchFamily="34" charset="0"/>
              <a:cs typeface="Arial" pitchFamily="34" charset="0"/>
            </a:endParaRPr>
          </a:p>
        </p:txBody>
      </p:sp>
      <p:sp>
        <p:nvSpPr>
          <p:cNvPr id="15" name="Title 1"/>
          <p:cNvSpPr txBox="1">
            <a:spLocks/>
          </p:cNvSpPr>
          <p:nvPr/>
        </p:nvSpPr>
        <p:spPr>
          <a:xfrm>
            <a:off x="304800" y="1710879"/>
            <a:ext cx="8610600" cy="708471"/>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3600" smtClean="0">
                <a:latin typeface="Arial" pitchFamily="34" charset="0"/>
                <a:ea typeface="Arial-Rounded" pitchFamily="34" charset="0"/>
                <a:cs typeface="Arial" pitchFamily="34" charset="0"/>
              </a:rPr>
              <a:t>	Bây </a:t>
            </a:r>
            <a:r>
              <a:rPr lang="en-US" sz="3600">
                <a:latin typeface="Arial" pitchFamily="34" charset="0"/>
                <a:ea typeface="Arial-Rounded" pitchFamily="34" charset="0"/>
                <a:cs typeface="Arial" pitchFamily="34" charset="0"/>
              </a:rPr>
              <a:t>giờ, ao, hồ, đầm phải nhường chỗ cho những toà nhà cao vút, những con đường cao tốc, những nhà máy toả khói mịt mù. Cò chẳng còn nơi kiếm ăn. Cò sợ những âm thanh ồn ào. Thế là chúng bay đi.</a:t>
            </a:r>
          </a:p>
        </p:txBody>
      </p:sp>
      <p:sp>
        <p:nvSpPr>
          <p:cNvPr id="4" name="TextBox 3"/>
          <p:cNvSpPr txBox="1"/>
          <p:nvPr/>
        </p:nvSpPr>
        <p:spPr>
          <a:xfrm>
            <a:off x="304800" y="4218842"/>
            <a:ext cx="8610600" cy="646210"/>
          </a:xfrm>
          <a:prstGeom prst="rect">
            <a:avLst/>
          </a:prstGeom>
          <a:solidFill>
            <a:schemeClr val="accent6">
              <a:lumMod val="40000"/>
              <a:lumOff val="60000"/>
            </a:schemeClr>
          </a:solidFill>
        </p:spPr>
        <p:txBody>
          <a:bodyPr wrap="square" lIns="91318" tIns="45660" rIns="91318" bIns="45660" rtlCol="0">
            <a:spAutoFit/>
          </a:bodyPr>
          <a:lstStyle/>
          <a:p>
            <a:pPr algn="ctr"/>
            <a:r>
              <a:rPr lang="en-US" sz="3600" smtClean="0">
                <a:latin typeface="Arial" pitchFamily="34" charset="0"/>
                <a:ea typeface="Arial-Rounded" pitchFamily="34" charset="0"/>
                <a:cs typeface="Arial" pitchFamily="34" charset="0"/>
              </a:rPr>
              <a:t>Điều gì khiến đàn cò sợ hãi?</a:t>
            </a:r>
            <a:endParaRPr lang="en-US" sz="3600">
              <a:latin typeface="Arial" pitchFamily="34" charset="0"/>
              <a:ea typeface="Arial-Rounded" pitchFamily="34" charset="0"/>
              <a:cs typeface="Arial" pitchFamily="34" charset="0"/>
            </a:endParaRPr>
          </a:p>
        </p:txBody>
      </p:sp>
      <p:cxnSp>
        <p:nvCxnSpPr>
          <p:cNvPr id="5" name="Straight Connector 4"/>
          <p:cNvCxnSpPr/>
          <p:nvPr/>
        </p:nvCxnSpPr>
        <p:spPr>
          <a:xfrm flipH="1">
            <a:off x="2209802" y="1504950"/>
            <a:ext cx="65566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75478" y="2065114"/>
            <a:ext cx="83909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53736" y="2625278"/>
            <a:ext cx="23621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05001" y="3181350"/>
            <a:ext cx="50291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712449" y="1276350"/>
            <a:ext cx="654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3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4218842"/>
            <a:ext cx="8610600" cy="523099"/>
          </a:xfrm>
          <a:prstGeom prst="rect">
            <a:avLst/>
          </a:prstGeom>
          <a:solidFill>
            <a:schemeClr val="accent6">
              <a:lumMod val="40000"/>
              <a:lumOff val="60000"/>
            </a:schemeClr>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Bây giờ ở quê bé, những gì đã thay thế ao, hồ, đầm?</a:t>
            </a:r>
            <a:endParaRPr lang="en-US" sz="2800">
              <a:latin typeface="Arial" pitchFamily="34" charset="0"/>
              <a:ea typeface="Arial-Rounded" pitchFamily="34" charset="0"/>
              <a:cs typeface="Arial" pitchFamily="34" charset="0"/>
            </a:endParaRPr>
          </a:p>
        </p:txBody>
      </p:sp>
      <p:sp>
        <p:nvSpPr>
          <p:cNvPr id="15" name="Title 1"/>
          <p:cNvSpPr txBox="1">
            <a:spLocks/>
          </p:cNvSpPr>
          <p:nvPr/>
        </p:nvSpPr>
        <p:spPr>
          <a:xfrm>
            <a:off x="304800" y="1710879"/>
            <a:ext cx="8610600" cy="708471"/>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3600" smtClean="0">
                <a:latin typeface="Arial" pitchFamily="34" charset="0"/>
                <a:ea typeface="Arial-Rounded" pitchFamily="34" charset="0"/>
                <a:cs typeface="Arial" pitchFamily="34" charset="0"/>
              </a:rPr>
              <a:t>	</a:t>
            </a:r>
            <a:r>
              <a:rPr lang="en-US" sz="3600">
                <a:latin typeface="Arial" pitchFamily="34" charset="0"/>
                <a:ea typeface="Arial-Rounded" pitchFamily="34" charset="0"/>
                <a:cs typeface="Arial" pitchFamily="34" charset="0"/>
              </a:rPr>
              <a:t> Bé ước ao được thấy những cánh cò trên cánh đồng quê hương. </a:t>
            </a:r>
          </a:p>
        </p:txBody>
      </p:sp>
      <p:sp>
        <p:nvSpPr>
          <p:cNvPr id="4" name="TextBox 3"/>
          <p:cNvSpPr txBox="1"/>
          <p:nvPr/>
        </p:nvSpPr>
        <p:spPr>
          <a:xfrm>
            <a:off x="304800" y="4218842"/>
            <a:ext cx="8610600" cy="646210"/>
          </a:xfrm>
          <a:prstGeom prst="rect">
            <a:avLst/>
          </a:prstGeom>
          <a:solidFill>
            <a:schemeClr val="accent6">
              <a:lumMod val="40000"/>
              <a:lumOff val="60000"/>
            </a:schemeClr>
          </a:solidFill>
        </p:spPr>
        <p:txBody>
          <a:bodyPr wrap="square" lIns="91318" tIns="45660" rIns="91318" bIns="45660" rtlCol="0">
            <a:spAutoFit/>
          </a:bodyPr>
          <a:lstStyle/>
          <a:p>
            <a:pPr algn="ctr"/>
            <a:r>
              <a:rPr lang="en-US" sz="3600" smtClean="0">
                <a:latin typeface="Arial" pitchFamily="34" charset="0"/>
                <a:ea typeface="Arial-Rounded" pitchFamily="34" charset="0"/>
                <a:cs typeface="Arial" pitchFamily="34" charset="0"/>
              </a:rPr>
              <a:t>Bé ước gì?</a:t>
            </a:r>
            <a:endParaRPr lang="en-US" sz="36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2552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2" y="1428750"/>
            <a:ext cx="54498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637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211540"/>
            <a:ext cx="8610600" cy="646210"/>
          </a:xfrm>
          <a:prstGeom prst="rect">
            <a:avLst/>
          </a:prstGeom>
          <a:solidFill>
            <a:schemeClr val="accent6">
              <a:lumMod val="40000"/>
              <a:lumOff val="60000"/>
            </a:schemeClr>
          </a:solidFill>
        </p:spPr>
        <p:txBody>
          <a:bodyPr wrap="square" lIns="91318" tIns="45660" rIns="91318" bIns="45660" rtlCol="0">
            <a:spAutoFit/>
          </a:bodyPr>
          <a:lstStyle/>
          <a:p>
            <a:pPr algn="ctr"/>
            <a:r>
              <a:rPr lang="en-US" sz="3600" smtClean="0">
                <a:latin typeface="Arial" pitchFamily="34" charset="0"/>
                <a:ea typeface="Arial-Rounded" pitchFamily="34" charset="0"/>
                <a:cs typeface="Arial" pitchFamily="34" charset="0"/>
              </a:rPr>
              <a:t>Em hãy nói về vẻ đẹp của quê em?</a:t>
            </a:r>
            <a:endParaRPr lang="en-US" sz="3600">
              <a:latin typeface="Arial" pitchFamily="34" charset="0"/>
              <a:ea typeface="Arial-Rounded" pitchFamily="34" charset="0"/>
              <a:cs typeface="Arial" pitchFamily="34" charset="0"/>
            </a:endParaRPr>
          </a:p>
        </p:txBody>
      </p:sp>
      <p:pic>
        <p:nvPicPr>
          <p:cNvPr id="1026" name="Picture 2" descr="Quê hương 2 tiếng gọi thân thương | Anhduong Blo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106" y="412099"/>
            <a:ext cx="560238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hình ảnh quê hương Việt Nam tuyệt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 y="1188612"/>
            <a:ext cx="487680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Ừ VỰNG TIẾNG ANH VỀ QUÊ HƯƠNG thông dụ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40" y="-171450"/>
            <a:ext cx="9212875" cy="6141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ộ ảnh Indonesia gần gũi làng quê Việt | Thanh Niên Tự D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0" y="-457200"/>
            <a:ext cx="9140371" cy="6315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Xuất hiện loài cò nhạn quý hiếm ở vùng Bảy Núi An Giang | baotintuc.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174" y="0"/>
            <a:ext cx="10293364"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3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950" y="18097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38546" y="2277121"/>
            <a:ext cx="8662647" cy="584775"/>
          </a:xfrm>
          <a:prstGeom prst="rect">
            <a:avLst/>
          </a:prstGeom>
        </p:spPr>
        <p:txBody>
          <a:bodyPr wrap="square">
            <a:spAutoFit/>
          </a:bodyPr>
          <a:lstStyle/>
          <a:p>
            <a:pPr algn="just"/>
            <a:r>
              <a:rPr lang="en-US" sz="3200" b="1" smtClean="0">
                <a:solidFill>
                  <a:srgbClr val="7030A0"/>
                </a:solidFill>
                <a:latin typeface="HP001 4 hàng" pitchFamily="34" charset="0"/>
                <a:ea typeface="Arial-Rounded" pitchFamily="34" charset="0"/>
                <a:cs typeface="Arial-Rounded" pitchFamily="34" charset="0"/>
              </a:rPr>
              <a:t>a) </a:t>
            </a:r>
            <a:r>
              <a:rPr lang="vi-VN" sz="3200" b="1">
                <a:solidFill>
                  <a:srgbClr val="7030A0"/>
                </a:solidFill>
                <a:latin typeface="HP001 4 hàng" pitchFamily="34" charset="0"/>
                <a:ea typeface="Arial-Rounded" pitchFamily="34" charset="0"/>
                <a:cs typeface="Arial-Rounded" pitchFamily="34" charset="0"/>
              </a:rPr>
              <a:t>Hằng wgày, cò đi jò Ǉį, bắt cá ở các ao, hồ</a:t>
            </a:r>
            <a:r>
              <a:rPr lang="vi-VN"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61"/>
          <a:stretch/>
        </p:blipFill>
        <p:spPr bwMode="auto">
          <a:xfrm>
            <a:off x="190500" y="3957073"/>
            <a:ext cx="8743950" cy="198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25846" y="3604760"/>
            <a:ext cx="8662647" cy="584775"/>
          </a:xfrm>
          <a:prstGeom prst="rect">
            <a:avLst/>
          </a:prstGeom>
        </p:spPr>
        <p:txBody>
          <a:bodyPr wrap="square">
            <a:spAutoFit/>
          </a:bodyPr>
          <a:lstStyle/>
          <a:p>
            <a:pPr algn="just"/>
            <a:r>
              <a:rPr lang="en-US" sz="3200" b="1" smtClean="0">
                <a:solidFill>
                  <a:srgbClr val="7030A0"/>
                </a:solidFill>
                <a:latin typeface="HP001 4 hàng" pitchFamily="34" charset="0"/>
                <a:ea typeface="Arial-Rounded" pitchFamily="34" charset="0"/>
                <a:cs typeface="Arial-Rounded" pitchFamily="34" charset="0"/>
              </a:rPr>
              <a:t>c) </a:t>
            </a:r>
            <a:r>
              <a:rPr lang="vi-VN" sz="3200" b="1">
                <a:solidFill>
                  <a:srgbClr val="7030A0"/>
                </a:solidFill>
                <a:latin typeface="HP001 4 hàng" pitchFamily="34" charset="0"/>
                <a:ea typeface="Arial-Rounded" pitchFamily="34" charset="0"/>
                <a:cs typeface="Arial-Rounded" pitchFamily="34" charset="0"/>
              </a:rPr>
              <a:t>Nǖững âm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a</a:t>
            </a:r>
            <a:r>
              <a:rPr lang="el-GR" sz="3200" b="1">
                <a:solidFill>
                  <a:srgbClr val="7030A0"/>
                </a:solidFill>
                <a:latin typeface="HP001 4 hàng" pitchFamily="34" charset="0"/>
                <a:ea typeface="Arial-Rounded" pitchFamily="34" charset="0"/>
                <a:cs typeface="Arial-Rounded" pitchFamily="34" charset="0"/>
              </a:rPr>
              <a:t>ζ </a:t>
            </a:r>
            <a:r>
              <a:rPr lang="vi-VN" sz="3200" b="1">
                <a:solidFill>
                  <a:srgbClr val="7030A0"/>
                </a:solidFill>
                <a:latin typeface="HP001 4 hàng" pitchFamily="34" charset="0"/>
                <a:ea typeface="Arial-Rounded" pitchFamily="34" charset="0"/>
                <a:cs typeface="Arial-Rounded" pitchFamily="34" charset="0"/>
              </a:rPr>
              <a:t>Ŭ ào </a:t>
            </a:r>
            <a:r>
              <a:rPr lang="el-GR" sz="3200" b="1">
                <a:solidFill>
                  <a:srgbClr val="7030A0"/>
                </a:solidFill>
                <a:latin typeface="HP001 4 hàng" pitchFamily="34" charset="0"/>
                <a:ea typeface="Arial-Rounded" pitchFamily="34" charset="0"/>
                <a:cs typeface="Arial-Rounded" pitchFamily="34" charset="0"/>
              </a:rPr>
              <a:t>δΗ</a:t>
            </a:r>
            <a:r>
              <a:rPr lang="vi-VN" sz="3200" b="1">
                <a:solidFill>
                  <a:srgbClr val="7030A0"/>
                </a:solidFill>
                <a:latin typeface="HP001 4 hàng" pitchFamily="34" charset="0"/>
                <a:ea typeface="Arial-Rounded" pitchFamily="34" charset="0"/>
                <a:cs typeface="Arial-Rounded" pitchFamily="34" charset="0"/>
              </a:rPr>
              <a:t>Ğn đàn cò sợ </a:t>
            </a:r>
            <a:r>
              <a:rPr lang="vi-VN" sz="3200" b="1" smtClean="0">
                <a:solidFill>
                  <a:srgbClr val="7030A0"/>
                </a:solidFill>
                <a:latin typeface="HP001 4 hàng" pitchFamily="34" charset="0"/>
                <a:ea typeface="Arial-Rounded" pitchFamily="34" charset="0"/>
                <a:cs typeface="Arial-Rounded" pitchFamily="34" charset="0"/>
              </a:rPr>
              <a:t>hãi</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sp>
        <p:nvSpPr>
          <p:cNvPr id="4" name="TextBox 3"/>
          <p:cNvSpPr txBox="1"/>
          <p:nvPr/>
        </p:nvSpPr>
        <p:spPr>
          <a:xfrm>
            <a:off x="692730" y="127000"/>
            <a:ext cx="78416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và c ở </a:t>
            </a:r>
            <a:r>
              <a:rPr lang="en-US" sz="2400" b="1">
                <a:latin typeface="Arial" pitchFamily="34" charset="0"/>
                <a:ea typeface="Arial-Rounded" pitchFamily="34" charset="0"/>
                <a:cs typeface="Arial" pitchFamily="34" charset="0"/>
              </a:rPr>
              <a:t>mục 3</a:t>
            </a:r>
          </a:p>
        </p:txBody>
      </p:sp>
      <p:sp>
        <p:nvSpPr>
          <p:cNvPr id="5" name="Rectangle 4"/>
          <p:cNvSpPr/>
          <p:nvPr/>
        </p:nvSpPr>
        <p:spPr>
          <a:xfrm>
            <a:off x="679087" y="709659"/>
            <a:ext cx="6866313" cy="523099"/>
          </a:xfrm>
          <a:prstGeom prst="rect">
            <a:avLst/>
          </a:prstGeom>
        </p:spPr>
        <p:txBody>
          <a:bodyPr wrap="none" lIns="91318" tIns="45660" rIns="91318" bIns="45660">
            <a:spAutoFit/>
          </a:bodyPr>
          <a:lstStyle/>
          <a:p>
            <a:r>
              <a:rPr lang="en-US" sz="2800" smtClean="0">
                <a:latin typeface="Arial" pitchFamily="34" charset="0"/>
                <a:ea typeface="Arial-Rounded" pitchFamily="34" charset="0"/>
                <a:cs typeface="Arial" pitchFamily="34" charset="0"/>
              </a:rPr>
              <a:t>a. Hằng ngày, cò đi mò tôm, bắt cá ở (…).</a:t>
            </a:r>
            <a:endParaRPr lang="en-US" sz="2800">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1" y="571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679087" y="1200150"/>
            <a:ext cx="4496497" cy="523099"/>
          </a:xfrm>
          <a:prstGeom prst="rect">
            <a:avLst/>
          </a:prstGeom>
        </p:spPr>
        <p:txBody>
          <a:bodyPr wrap="none" lIns="91318" tIns="45660" rIns="91318" bIns="45660">
            <a:spAutoFit/>
          </a:bodyPr>
          <a:lstStyle/>
          <a:p>
            <a:r>
              <a:rPr lang="en-US" sz="2800" smtClean="0">
                <a:latin typeface="Arial" pitchFamily="34" charset="0"/>
                <a:ea typeface="Arial-Rounded" pitchFamily="34" charset="0"/>
                <a:cs typeface="Arial" pitchFamily="34" charset="0"/>
              </a:rPr>
              <a:t>c. (…) khiến đàn cò sợ hãi.</a:t>
            </a:r>
            <a:endParaRPr lang="en-US" sz="2800">
              <a:latin typeface="Arial" pitchFamily="34" charset="0"/>
              <a:ea typeface="Arial-Rounded" pitchFamily="34" charset="0"/>
              <a:cs typeface="Arial" pitchFamily="34" charset="0"/>
            </a:endParaRPr>
          </a:p>
        </p:txBody>
      </p:sp>
      <p:sp>
        <p:nvSpPr>
          <p:cNvPr id="10" name="Rectangle 9"/>
          <p:cNvSpPr/>
          <p:nvPr/>
        </p:nvSpPr>
        <p:spPr>
          <a:xfrm>
            <a:off x="133350" y="2942406"/>
            <a:ext cx="8662647" cy="584775"/>
          </a:xfrm>
          <a:prstGeom prst="rect">
            <a:avLst/>
          </a:prstGeom>
        </p:spPr>
        <p:txBody>
          <a:bodyPr wrap="square">
            <a:spAutoFit/>
          </a:bodyPr>
          <a:lstStyle/>
          <a:p>
            <a:pPr algn="just"/>
            <a:r>
              <a:rPr lang="vi-VN" sz="3200" b="1" smtClean="0">
                <a:solidFill>
                  <a:srgbClr val="7030A0"/>
                </a:solidFill>
                <a:latin typeface="HP001 4 hàng" pitchFamily="34" charset="0"/>
                <a:ea typeface="Arial-Rounded" pitchFamily="34" charset="0"/>
                <a:cs typeface="Arial-Rounded" pitchFamily="34" charset="0"/>
              </a:rPr>
              <a:t>đầm</a:t>
            </a:r>
            <a:endParaRPr lang="en-US" sz="3200" b="1">
              <a:solidFill>
                <a:srgbClr val="7030A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7" grpId="0"/>
      <p:bldP spid="5" grpId="0"/>
      <p:bldP spid="4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pic>
        <p:nvPicPr>
          <p:cNvPr id="9" name="H.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228600" y="178631"/>
            <a:ext cx="4969265" cy="4969265"/>
          </a:xfrm>
        </p:spPr>
      </p:pic>
      <p:pic>
        <p:nvPicPr>
          <p:cNvPr id="11" name="N.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4419600" y="174235"/>
            <a:ext cx="4969265" cy="4969265"/>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hoáng ngợp đàn cò ốc rợp bóng trên đồng - THD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4396"/>
            <a:ext cx="9067800" cy="5100488"/>
          </a:xfrm>
        </p:spPr>
      </p:pic>
    </p:spTree>
    <p:extLst>
      <p:ext uri="{BB962C8B-B14F-4D97-AF65-F5344CB8AC3E}">
        <p14:creationId xmlns:p14="http://schemas.microsoft.com/office/powerpoint/2010/main" val="720636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ánh cò.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646" y="0"/>
            <a:ext cx="8915400" cy="5014765"/>
          </a:xfrm>
        </p:spPr>
      </p:pic>
    </p:spTree>
    <p:extLst>
      <p:ext uri="{BB962C8B-B14F-4D97-AF65-F5344CB8AC3E}">
        <p14:creationId xmlns:p14="http://schemas.microsoft.com/office/powerpoint/2010/main" val="3655395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smtClean="0">
                <a:solidFill>
                  <a:schemeClr val="tx1"/>
                </a:solidFill>
                <a:latin typeface="Arial" pitchFamily="34" charset="0"/>
                <a:cs typeface="Arial" pitchFamily="34" charset="0"/>
              </a:rPr>
              <a:t>Xem lại bài đã học </a:t>
            </a:r>
            <a:r>
              <a:rPr lang="en-US" sz="3200">
                <a:solidFill>
                  <a:schemeClr val="tx1"/>
                </a:solidFill>
                <a:latin typeface="Arial" pitchFamily="34" charset="0"/>
                <a:cs typeface="Arial" pitchFamily="34" charset="0"/>
              </a:rPr>
              <a:t>(trang </a:t>
            </a:r>
            <a:r>
              <a:rPr lang="en-US" sz="3200" smtClean="0">
                <a:solidFill>
                  <a:schemeClr val="tx1"/>
                </a:solidFill>
                <a:latin typeface="Arial" pitchFamily="34" charset="0"/>
                <a:cs typeface="Arial" pitchFamily="34" charset="0"/>
              </a:rPr>
              <a:t>134 - 136).</a:t>
            </a:r>
            <a:endParaRPr lang="en-US" sz="3200">
              <a:solidFill>
                <a:schemeClr val="tx1"/>
              </a:solidFill>
              <a:latin typeface="Arial" pitchFamily="34" charset="0"/>
              <a:cs typeface="Arial" pitchFamily="34" charset="0"/>
            </a:endParaRPr>
          </a:p>
          <a:p>
            <a:pPr marL="457138" indent="-457138" algn="just">
              <a:buFontTx/>
              <a:buChar char="-"/>
            </a:pPr>
            <a:r>
              <a:rPr lang="en-US" sz="3200">
                <a:solidFill>
                  <a:schemeClr val="tx1"/>
                </a:solidFill>
                <a:latin typeface="Arial" pitchFamily="34" charset="0"/>
                <a:cs typeface="Arial" pitchFamily="34" charset="0"/>
              </a:rPr>
              <a:t>Chuẩn bị bài mới (trang </a:t>
            </a:r>
            <a:r>
              <a:rPr lang="en-US" sz="3200" smtClean="0">
                <a:solidFill>
                  <a:schemeClr val="tx1"/>
                </a:solidFill>
                <a:latin typeface="Arial" pitchFamily="34" charset="0"/>
                <a:cs typeface="Arial" pitchFamily="34" charset="0"/>
              </a:rPr>
              <a:t>136, 137).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1354231" y="2152115"/>
            <a:ext cx="7219136"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85800"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smtClean="0">
                <a:solidFill>
                  <a:schemeClr val="accent6"/>
                </a:solidFill>
                <a:latin typeface="Arial Rounded MT Bold" pitchFamily="34" charset="0"/>
                <a:ea typeface="Arial-Rounded" pitchFamily="34" charset="0"/>
                <a:cs typeface="Times New Roman" pitchFamily="18" charset="0"/>
              </a:rPr>
              <a:t>7</a:t>
            </a:r>
            <a:endParaRPr lang="en-US" sz="6600" b="1">
              <a:solidFill>
                <a:schemeClr val="accent6"/>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828800" y="437711"/>
            <a:ext cx="7162800" cy="830948"/>
          </a:xfrm>
          <a:prstGeom prst="rect">
            <a:avLst/>
          </a:prstGeom>
          <a:noFill/>
        </p:spPr>
        <p:txBody>
          <a:bodyPr wrap="square" lIns="91391" tIns="45696" rIns="91391" bIns="45696" rtlCol="0">
            <a:spAutoFit/>
          </a:bodyPr>
          <a:lstStyle/>
          <a:p>
            <a:pPr algn="ctr"/>
            <a:r>
              <a:rPr lang="en-US" sz="4800" b="1" smtClean="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endParaRPr lang="en-US" sz="48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716605"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sp>
        <p:nvSpPr>
          <p:cNvPr id="24" name="TextBox 23"/>
          <p:cNvSpPr txBox="1"/>
          <p:nvPr/>
        </p:nvSpPr>
        <p:spPr>
          <a:xfrm>
            <a:off x="1371600" y="2289089"/>
            <a:ext cx="6350566" cy="646282"/>
          </a:xfrm>
          <a:prstGeom prst="rect">
            <a:avLst/>
          </a:prstGeom>
          <a:noFill/>
        </p:spPr>
        <p:txBody>
          <a:bodyPr wrap="square" lIns="91391" tIns="45696" rIns="91391" bIns="45696" rtlCol="0">
            <a:spAutoFit/>
          </a:bodyPr>
          <a:lstStyle/>
          <a:p>
            <a:pPr algn="ctr"/>
            <a:r>
              <a:rPr lang="en-US" sz="3600" b="1" smtClean="0">
                <a:solidFill>
                  <a:srgbClr val="F68426"/>
                </a:solidFill>
                <a:latin typeface="Arial-Rounded" pitchFamily="34" charset="0"/>
                <a:ea typeface="Arial-Rounded" pitchFamily="34" charset="0"/>
                <a:cs typeface="Arial-Rounded" pitchFamily="34" charset="0"/>
              </a:rPr>
              <a:t>NHỮNG CÁNH CÒ</a:t>
            </a:r>
            <a:endParaRPr lang="en-US" sz="3600" b="1">
              <a:solidFill>
                <a:srgbClr val="F68426"/>
              </a:solidFill>
              <a:latin typeface="Arial-Rounded" pitchFamily="34" charset="0"/>
              <a:ea typeface="Arial-Rounded" pitchFamily="34" charset="0"/>
              <a:cs typeface="Arial-Rounded" pitchFamily="34" charset="0"/>
            </a:endParaRPr>
          </a:p>
        </p:txBody>
      </p:sp>
      <p:pic>
        <p:nvPicPr>
          <p:cNvPr id="2050" name="Picture 2" descr="Stephanie Boxold — stork flying in flash"/>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0286" y="3116698"/>
            <a:ext cx="1823828" cy="10259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281" b="14758"/>
          <a:stretch/>
        </p:blipFill>
        <p:spPr>
          <a:xfrm>
            <a:off x="4426857" y="3073832"/>
            <a:ext cx="1651586" cy="1907289"/>
          </a:xfrm>
          <a:prstGeom prst="rect">
            <a:avLst/>
          </a:prstGeom>
        </p:spPr>
      </p:pic>
    </p:spTree>
    <p:extLst>
      <p:ext uri="{BB962C8B-B14F-4D97-AF65-F5344CB8AC3E}">
        <p14:creationId xmlns:p14="http://schemas.microsoft.com/office/powerpoint/2010/main" val="1616384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1850" y="215550"/>
            <a:ext cx="7962900" cy="461532"/>
          </a:xfrm>
          <a:prstGeom prst="rect">
            <a:avLst/>
          </a:prstGeom>
          <a:noFill/>
        </p:spPr>
        <p:txBody>
          <a:bodyPr wrap="square" lIns="91305" tIns="45654" rIns="91305" bIns="45654" rtlCol="0">
            <a:spAutoFit/>
          </a:bodyPr>
          <a:lstStyle/>
          <a:p>
            <a:pPr algn="just"/>
            <a:r>
              <a:rPr lang="en-US" sz="2400" b="1" smtClean="0">
                <a:latin typeface="Arial" pitchFamily="34" charset="0"/>
                <a:ea typeface="Arial-Rounded" pitchFamily="34" charset="0"/>
                <a:cs typeface="Arial" pitchFamily="34" charset="0"/>
              </a:rPr>
              <a:t>Quan sát hai bức tranh</a:t>
            </a:r>
            <a:endParaRPr lang="en-US" sz="2400" b="1">
              <a:latin typeface="Arial" pitchFamily="34" charset="0"/>
              <a:ea typeface="Arial-Rounded" pitchFamily="34" charset="0"/>
              <a:cs typeface="Arial" pitchFamily="34" charset="0"/>
            </a:endParaRPr>
          </a:p>
        </p:txBody>
      </p:sp>
      <p:sp>
        <p:nvSpPr>
          <p:cNvPr id="6" name="Oval 5"/>
          <p:cNvSpPr/>
          <p:nvPr/>
        </p:nvSpPr>
        <p:spPr>
          <a:xfrm>
            <a:off x="209550" y="141516"/>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7" name="TextBox 6"/>
          <p:cNvSpPr txBox="1"/>
          <p:nvPr/>
        </p:nvSpPr>
        <p:spPr>
          <a:xfrm>
            <a:off x="381000" y="4095750"/>
            <a:ext cx="7962900" cy="830863"/>
          </a:xfrm>
          <a:prstGeom prst="rect">
            <a:avLst/>
          </a:prstGeom>
          <a:noFill/>
        </p:spPr>
        <p:txBody>
          <a:bodyPr wrap="square" lIns="91305" tIns="45654" rIns="91305" bIns="45654" rtlCol="0">
            <a:spAutoFit/>
          </a:bodyPr>
          <a:lstStyle/>
          <a:p>
            <a:pPr marL="457200" indent="-457200" algn="just">
              <a:buAutoNum type="alphaLcPeriod"/>
            </a:pPr>
            <a:r>
              <a:rPr lang="en-US" sz="2400" smtClean="0">
                <a:latin typeface="Arial" pitchFamily="34" charset="0"/>
                <a:ea typeface="Arial-Rounded" pitchFamily="34" charset="0"/>
                <a:cs typeface="Arial" pitchFamily="34" charset="0"/>
              </a:rPr>
              <a:t>Em thấy gì trong mỗi tranh?</a:t>
            </a:r>
          </a:p>
          <a:p>
            <a:pPr marL="457200" indent="-457200" algn="just">
              <a:buAutoNum type="alphaLcPeriod"/>
            </a:pPr>
            <a:r>
              <a:rPr lang="en-US" sz="2400" smtClean="0">
                <a:latin typeface="Arial" pitchFamily="34" charset="0"/>
                <a:ea typeface="Arial-Rounded" pitchFamily="34" charset="0"/>
                <a:cs typeface="Arial" pitchFamily="34" charset="0"/>
              </a:rPr>
              <a:t>Em thích khung cảnh ở bức tranh nào hơn? Vì sao?</a:t>
            </a:r>
            <a:endParaRPr lang="en-US" sz="2400">
              <a:latin typeface="Arial" pitchFamily="34" charset="0"/>
              <a:ea typeface="Arial-Rounded" pitchFamily="34" charset="0"/>
              <a:cs typeface="Arial" pitchFamily="34" charset="0"/>
            </a:endParaRPr>
          </a:p>
        </p:txBody>
      </p:sp>
      <p:pic>
        <p:nvPicPr>
          <p:cNvPr id="1028" name="Picture 4" descr="Thành phố Hồ Chí Minh sẽ trở thành đô thị thông minh vào năm 2025 | Xã hộ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4271" y="1533723"/>
            <a:ext cx="4209771" cy="26082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áo Quảng Ninh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1" y="923473"/>
            <a:ext cx="4495396" cy="252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122916"/>
            <a:ext cx="1160318" cy="523087"/>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Đọc</a:t>
            </a:r>
          </a:p>
        </p:txBody>
      </p:sp>
      <p:grpSp>
        <p:nvGrpSpPr>
          <p:cNvPr id="7" name="Group 6"/>
          <p:cNvGrpSpPr/>
          <p:nvPr/>
        </p:nvGrpSpPr>
        <p:grpSpPr>
          <a:xfrm>
            <a:off x="117764" y="209187"/>
            <a:ext cx="8901546" cy="4956026"/>
            <a:chOff x="117764" y="209187"/>
            <a:chExt cx="8901546" cy="4956026"/>
          </a:xfrm>
        </p:grpSpPr>
        <p:sp>
          <p:nvSpPr>
            <p:cNvPr id="4" name="TextBox 3"/>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5" name="TextBox 4"/>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
        <p:nvSpPr>
          <p:cNvPr id="6" name="Oval 5"/>
          <p:cNvSpPr/>
          <p:nvPr/>
        </p:nvSpPr>
        <p:spPr>
          <a:xfrm>
            <a:off x="117764" y="571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764" y="209187"/>
            <a:ext cx="8901546" cy="4956026"/>
            <a:chOff x="117764" y="209187"/>
            <a:chExt cx="8901546" cy="4956026"/>
          </a:xfrm>
        </p:grpSpPr>
        <p:sp>
          <p:nvSpPr>
            <p:cNvPr id="14" name="TextBox 13"/>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20" name="TextBox 1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cxnSp>
        <p:nvCxnSpPr>
          <p:cNvPr id="9" name="Straight Connector 8"/>
          <p:cNvCxnSpPr/>
          <p:nvPr/>
        </p:nvCxnSpPr>
        <p:spPr>
          <a:xfrm flipH="1">
            <a:off x="5455540" y="1921119"/>
            <a:ext cx="8711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02788" y="3462704"/>
            <a:ext cx="8814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88288" y="3081704"/>
            <a:ext cx="10042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43239" y="3450981"/>
            <a:ext cx="6786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30605" y="3831981"/>
            <a:ext cx="6786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566033" y="4248150"/>
            <a:ext cx="5608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40287" y="4277458"/>
            <a:ext cx="6786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99643" y="4640873"/>
            <a:ext cx="9032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a:stCxn id="4" idx="4"/>
            <a:endCxn id="8" idx="0"/>
          </p:cNvCxnSpPr>
          <p:nvPr/>
        </p:nvCxnSpPr>
        <p:spPr>
          <a:xfrm>
            <a:off x="4606749" y="1731385"/>
            <a:ext cx="0" cy="213311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4329119" y="1176125"/>
            <a:ext cx="555260"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6" name="椭圆 5"/>
          <p:cNvSpPr/>
          <p:nvPr/>
        </p:nvSpPr>
        <p:spPr>
          <a:xfrm>
            <a:off x="4329119" y="209388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7" name="椭圆 6"/>
          <p:cNvSpPr/>
          <p:nvPr/>
        </p:nvSpPr>
        <p:spPr>
          <a:xfrm>
            <a:off x="4329119" y="290388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8" name="椭圆 7"/>
          <p:cNvSpPr/>
          <p:nvPr/>
        </p:nvSpPr>
        <p:spPr>
          <a:xfrm>
            <a:off x="4329119" y="386450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5105400" y="1239650"/>
            <a:ext cx="1816934" cy="484748"/>
          </a:xfrm>
          <a:prstGeom prst="rect">
            <a:avLst/>
          </a:prstGeom>
          <a:noFill/>
        </p:spPr>
        <p:txBody>
          <a:bodyPr wrap="square" lIns="68580" tIns="34290" rIns="68580" bIns="34290" rtlCol="0">
            <a:spAutoFit/>
          </a:bodyPr>
          <a:lstStyle/>
          <a:p>
            <a:r>
              <a:rPr lang="en-US" altLang="zh-CN" sz="2700" b="1" smtClean="0">
                <a:solidFill>
                  <a:srgbClr val="F29A5B"/>
                </a:solidFill>
                <a:latin typeface="Arial" panose="020B0604020202020204" pitchFamily="34" charset="0"/>
                <a:cs typeface="Arial" panose="020B0604020202020204" pitchFamily="34" charset="0"/>
              </a:rPr>
              <a:t>Luỹ tre</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14" name="文本框 13"/>
          <p:cNvSpPr txBox="1"/>
          <p:nvPr/>
        </p:nvSpPr>
        <p:spPr>
          <a:xfrm>
            <a:off x="5134708" y="2963509"/>
            <a:ext cx="2164598" cy="484748"/>
          </a:xfrm>
          <a:prstGeom prst="rect">
            <a:avLst/>
          </a:prstGeom>
          <a:noFill/>
        </p:spPr>
        <p:txBody>
          <a:bodyPr wrap="square" lIns="68580" tIns="34290" rIns="68580" bIns="34290" rtlCol="0">
            <a:spAutoFit/>
          </a:bodyPr>
          <a:lstStyle/>
          <a:p>
            <a:r>
              <a:rPr lang="en-US" altLang="zh-CN" sz="2700" b="1" smtClean="0">
                <a:solidFill>
                  <a:srgbClr val="B09277"/>
                </a:solidFill>
                <a:latin typeface="Arial" panose="020B0604020202020204" pitchFamily="34" charset="0"/>
                <a:cs typeface="Arial" panose="020B0604020202020204" pitchFamily="34" charset="0"/>
              </a:rPr>
              <a:t>mịt mù</a:t>
            </a:r>
            <a:endParaRPr lang="zh-CN" altLang="en-US" sz="2700" b="1" dirty="0">
              <a:solidFill>
                <a:srgbClr val="B09277"/>
              </a:solidFill>
              <a:latin typeface="Arial" panose="020B0604020202020204" pitchFamily="34" charset="0"/>
              <a:cs typeface="Arial" panose="020B0604020202020204" pitchFamily="34" charset="0"/>
            </a:endParaRPr>
          </a:p>
        </p:txBody>
      </p:sp>
      <p:sp>
        <p:nvSpPr>
          <p:cNvPr id="16" name="文本框 15"/>
          <p:cNvSpPr txBox="1"/>
          <p:nvPr/>
        </p:nvSpPr>
        <p:spPr>
          <a:xfrm>
            <a:off x="2308165" y="3864502"/>
            <a:ext cx="2161109" cy="484748"/>
          </a:xfrm>
          <a:prstGeom prst="rect">
            <a:avLst/>
          </a:prstGeom>
          <a:noFill/>
        </p:spPr>
        <p:txBody>
          <a:bodyPr wrap="square" lIns="68580" tIns="34290" rIns="68580" bIns="34290" rtlCol="0">
            <a:spAutoFit/>
          </a:bodyPr>
          <a:lstStyle/>
          <a:p>
            <a:r>
              <a:rPr lang="en-US" altLang="zh-CN" sz="2700" b="1" smtClean="0">
                <a:solidFill>
                  <a:srgbClr val="C8D85B"/>
                </a:solidFill>
                <a:latin typeface="Arial" panose="020B0604020202020204" pitchFamily="34" charset="0"/>
                <a:cs typeface="Arial" panose="020B0604020202020204" pitchFamily="34" charset="0"/>
              </a:rPr>
              <a:t>kiếm ăn</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18" name="文本框 17"/>
          <p:cNvSpPr txBox="1"/>
          <p:nvPr/>
        </p:nvSpPr>
        <p:spPr>
          <a:xfrm>
            <a:off x="2529307" y="2112680"/>
            <a:ext cx="2979014" cy="484748"/>
          </a:xfrm>
          <a:prstGeom prst="rect">
            <a:avLst/>
          </a:prstGeom>
          <a:noFill/>
        </p:spPr>
        <p:txBody>
          <a:bodyPr wrap="square" lIns="68580" tIns="34290" rIns="68580" bIns="34290" rtlCol="0">
            <a:spAutoFit/>
          </a:bodyPr>
          <a:lstStyle/>
          <a:p>
            <a:r>
              <a:rPr lang="en-US" altLang="zh-CN" sz="2700" b="1" smtClean="0">
                <a:solidFill>
                  <a:srgbClr val="A5C0A4"/>
                </a:solidFill>
                <a:latin typeface="Arial" panose="020B0604020202020204" pitchFamily="34" charset="0"/>
                <a:cs typeface="Arial" panose="020B0604020202020204" pitchFamily="34" charset="0"/>
              </a:rPr>
              <a:t>cao vút</a:t>
            </a:r>
            <a:endParaRPr lang="zh-CN" altLang="en-US" sz="2700" b="1" dirty="0">
              <a:solidFill>
                <a:srgbClr val="A5C0A4"/>
              </a:solidFill>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xmlns="" id="{495710A2-FA0C-42DD-AB1D-4C00781452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70956" y="349546"/>
            <a:ext cx="585396" cy="447851"/>
          </a:xfrm>
          <a:prstGeom prst="rect">
            <a:avLst/>
          </a:prstGeom>
        </p:spPr>
      </p:pic>
      <p:grpSp>
        <p:nvGrpSpPr>
          <p:cNvPr id="22" name="组合 41">
            <a:extLst>
              <a:ext uri="{FF2B5EF4-FFF2-40B4-BE49-F238E27FC236}">
                <a16:creationId xmlns:a16="http://schemas.microsoft.com/office/drawing/2014/main" xmlns="" id="{6F6AB393-9A79-4F80-8FFE-2997DB3CFE52}"/>
              </a:ext>
            </a:extLst>
          </p:cNvPr>
          <p:cNvGrpSpPr/>
          <p:nvPr/>
        </p:nvGrpSpPr>
        <p:grpSpPr>
          <a:xfrm rot="19869840">
            <a:off x="728680" y="257008"/>
            <a:ext cx="3671588" cy="888428"/>
            <a:chOff x="1021349" y="3092679"/>
            <a:chExt cx="5353838" cy="1589416"/>
          </a:xfrm>
        </p:grpSpPr>
        <p:sp>
          <p:nvSpPr>
            <p:cNvPr id="23" name="Freeform: Shape 37">
              <a:extLst>
                <a:ext uri="{FF2B5EF4-FFF2-40B4-BE49-F238E27FC236}">
                  <a16:creationId xmlns:a16="http://schemas.microsoft.com/office/drawing/2014/main" xmlns="" id="{026C8175-FA2D-43C3-B1CC-06780EE1E1F9}"/>
                </a:ext>
              </a:extLst>
            </p:cNvPr>
            <p:cNvSpPr/>
            <p:nvPr/>
          </p:nvSpPr>
          <p:spPr>
            <a:xfrm rot="1706723">
              <a:off x="1021349" y="3092679"/>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29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24" name="Rectangle 57">
              <a:extLst>
                <a:ext uri="{FF2B5EF4-FFF2-40B4-BE49-F238E27FC236}">
                  <a16:creationId xmlns:a16="http://schemas.microsoft.com/office/drawing/2014/main" xmlns="" id="{85BA327F-7ABA-45D9-B637-5594B9691A82}"/>
                </a:ext>
              </a:extLst>
            </p:cNvPr>
            <p:cNvSpPr/>
            <p:nvPr/>
          </p:nvSpPr>
          <p:spPr>
            <a:xfrm rot="1764474">
              <a:off x="4873424" y="4374318"/>
              <a:ext cx="1261884" cy="307777"/>
            </a:xfrm>
            <a:prstGeom prst="rect">
              <a:avLst/>
            </a:prstGeom>
          </p:spPr>
          <p:txBody>
            <a:bodyPr wrap="none">
              <a:noAutofit/>
            </a:bodyPr>
            <a:lstStyle/>
            <a:p>
              <a:pPr algn="r"/>
              <a:r>
                <a:rPr lang="en-US" altLang="zh-CN" sz="3300" smtClean="0">
                  <a:latin typeface="Arial" panose="020B0604020202020204" pitchFamily="34" charset="0"/>
                  <a:cs typeface="Arial" panose="020B0604020202020204" pitchFamily="34" charset="0"/>
                </a:rPr>
                <a:t>LUYỆN ĐỌC   </a:t>
              </a:r>
              <a:endParaRPr lang="zh-CN" altLang="en-US" sz="33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776450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764" y="209187"/>
            <a:ext cx="8901546" cy="4956026"/>
            <a:chOff x="117764" y="209187"/>
            <a:chExt cx="8901546" cy="4956026"/>
          </a:xfrm>
        </p:grpSpPr>
        <p:sp>
          <p:nvSpPr>
            <p:cNvPr id="7" name="TextBox 6"/>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2" name="TextBox 11"/>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a:t>
              </a:r>
              <a:r>
                <a:rPr lang="en-US" sz="2400" smtClean="0">
                  <a:solidFill>
                    <a:srgbClr val="FF0000"/>
                  </a:solidFill>
                  <a:latin typeface="Arial" pitchFamily="34" charset="0"/>
                  <a:ea typeface="Arial-Rounded" pitchFamily="34" charset="0"/>
                  <a:cs typeface="Arial" pitchFamily="34" charset="0"/>
                </a:rPr>
                <a:t>//</a:t>
              </a:r>
              <a:r>
                <a:rPr lang="en-US" sz="2400" smtClean="0">
                  <a:latin typeface="Arial" pitchFamily="34" charset="0"/>
                  <a:ea typeface="Arial-Rounded" pitchFamily="34" charset="0"/>
                  <a:cs typeface="Arial" pitchFamily="34" charset="0"/>
                </a:rPr>
                <a:t> Mùa xuân, từng đàn cò trắng duyên dáng bay tới</a:t>
              </a:r>
              <a:r>
                <a:rPr lang="en-US" sz="2400">
                  <a:latin typeface="Arial" pitchFamily="34" charset="0"/>
                  <a:ea typeface="Arial-Rounded" pitchFamily="34" charset="0"/>
                  <a:cs typeface="Arial" pitchFamily="34" charset="0"/>
                </a:rPr>
                <a:t>. </a:t>
              </a:r>
              <a:r>
                <a:rPr lang="en-US" sz="2400">
                  <a:solidFill>
                    <a:srgbClr val="FF0000"/>
                  </a:solidFill>
                  <a:latin typeface="Arial" pitchFamily="34" charset="0"/>
                  <a:ea typeface="Arial-Rounded" pitchFamily="34" charset="0"/>
                  <a:cs typeface="Arial" pitchFamily="34" charset="0"/>
                </a:rPr>
                <a:t>//</a:t>
              </a: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Chúng lượn trên bầu trời trong xanh rồi hạ cánh xuống những luỹ tre.</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Hằng ngày, cò đi mò tôm, bắt cá ở các ao, hồ, đầm. </a:t>
              </a:r>
              <a:r>
                <a:rPr lang="en-US" sz="2400">
                  <a:solidFill>
                    <a:srgbClr val="FF0000"/>
                  </a:solidFill>
                  <a:latin typeface="Arial" pitchFamily="34" charset="0"/>
                  <a:ea typeface="Arial-Rounded" pitchFamily="34" charset="0"/>
                  <a:cs typeface="Arial" pitchFamily="34" charset="0"/>
                </a:rPr>
                <a:t>//</a:t>
              </a:r>
              <a:endParaRPr lang="en-US" sz="2400" smtClean="0">
                <a:latin typeface="Arial" pitchFamily="34" charset="0"/>
                <a:ea typeface="Arial-Rounded" pitchFamily="34" charset="0"/>
                <a:cs typeface="Arial" pitchFamily="34" charset="0"/>
              </a:endParaRP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Cò chẳng còn nơi kiếm ăn.</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Cò sợ những âm thanh ồn ào.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Thế là chúng bay đi.</a:t>
              </a:r>
              <a:r>
                <a:rPr lang="en-US" sz="2400">
                  <a:solidFill>
                    <a:srgbClr val="FF0000"/>
                  </a:solidFill>
                  <a:latin typeface="Arial" pitchFamily="34" charset="0"/>
                  <a:ea typeface="Arial-Rounded" pitchFamily="34" charset="0"/>
                  <a:cs typeface="Arial" pitchFamily="34" charset="0"/>
                </a:rPr>
                <a:t> //</a:t>
              </a:r>
              <a:endParaRPr lang="en-US" sz="2400" smtClean="0">
                <a:latin typeface="Arial" pitchFamily="34" charset="0"/>
                <a:ea typeface="Arial-Rounded" pitchFamily="34" charset="0"/>
                <a:cs typeface="Arial" pitchFamily="34" charset="0"/>
              </a:endParaRP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r>
                <a:rPr lang="en-US" sz="2400">
                  <a:solidFill>
                    <a:srgbClr val="FF0000"/>
                  </a:solidFill>
                  <a:latin typeface="Arial" pitchFamily="34" charset="0"/>
                  <a:ea typeface="Arial-Rounded" pitchFamily="34" charset="0"/>
                  <a:cs typeface="Arial" pitchFamily="34" charset="0"/>
                </a:rPr>
                <a:t>//</a:t>
              </a:r>
              <a:endParaRPr lang="en-US" sz="2400" smtClean="0">
                <a:latin typeface="Arial" pitchFamily="34" charset="0"/>
                <a:ea typeface="Arial-Rounded" pitchFamily="34" charset="0"/>
                <a:cs typeface="Arial" pitchFamily="34" charset="0"/>
              </a:endParaRP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99078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54"/>
          </a:xfrm>
          <a:prstGeom prst="rect">
            <a:avLst/>
          </a:prstGeom>
          <a:solidFill>
            <a:srgbClr val="D2ECB6"/>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40" y="1733552"/>
            <a:ext cx="8407461" cy="2061982"/>
          </a:xfrm>
          <a:prstGeom prst="rect">
            <a:avLst/>
          </a:prstGeom>
          <a:noFill/>
        </p:spPr>
        <p:txBody>
          <a:bodyPr wrap="square" lIns="91318" tIns="45660" rIns="91318" bIns="45660" rtlCol="0">
            <a:spAutoFit/>
          </a:bodyPr>
          <a:lstStyle/>
          <a:p>
            <a:pPr algn="just"/>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a:t>
            </a:r>
          </a:p>
        </p:txBody>
      </p:sp>
      <p:cxnSp>
        <p:nvCxnSpPr>
          <p:cNvPr id="5" name="Straight Connector 4"/>
          <p:cNvCxnSpPr/>
          <p:nvPr/>
        </p:nvCxnSpPr>
        <p:spPr>
          <a:xfrm flipH="1">
            <a:off x="3124200" y="184058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477000" y="229204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322840" y="3359917"/>
            <a:ext cx="98712" cy="435617"/>
            <a:chOff x="2590800" y="2272159"/>
            <a:chExt cx="98712" cy="435617"/>
          </a:xfrm>
        </p:grpSpPr>
        <p:cxnSp>
          <p:nvCxnSpPr>
            <p:cNvPr id="11" name="Straight Connector 10"/>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flipH="1">
            <a:off x="3429000" y="276454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1858</TotalTime>
  <Words>489</Words>
  <Application>Microsoft Office PowerPoint</Application>
  <PresentationFormat>On-screen Show (16:9)</PresentationFormat>
  <Paragraphs>120</Paragraphs>
  <Slides>25</Slides>
  <Notes>15</Notes>
  <HiddenSlides>0</HiddenSlides>
  <MMClips>4</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 khó:</vt:lpstr>
      <vt:lpstr>Giải nghĩa từ khó:</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327</cp:revision>
  <dcterms:created xsi:type="dcterms:W3CDTF">2020-12-08T15:48:47Z</dcterms:created>
  <dcterms:modified xsi:type="dcterms:W3CDTF">2021-04-20T06:55:59Z</dcterms:modified>
</cp:coreProperties>
</file>