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301" r:id="rId3"/>
    <p:sldId id="306" r:id="rId4"/>
    <p:sldId id="288" r:id="rId5"/>
    <p:sldId id="298" r:id="rId6"/>
    <p:sldId id="308" r:id="rId7"/>
    <p:sldId id="309" r:id="rId8"/>
    <p:sldId id="310" r:id="rId9"/>
    <p:sldId id="311" r:id="rId10"/>
    <p:sldId id="312" r:id="rId11"/>
    <p:sldId id="269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B8E7"/>
    <a:srgbClr val="FFF869"/>
    <a:srgbClr val="8BE1FF"/>
    <a:srgbClr val="4BD0FF"/>
    <a:srgbClr val="FFFBAF"/>
    <a:srgbClr val="F9ED07"/>
    <a:srgbClr val="FCD8F2"/>
    <a:srgbClr val="FBC5EC"/>
    <a:srgbClr val="F8A2DF"/>
    <a:srgbClr val="FFE2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875" autoAdjust="0"/>
  </p:normalViewPr>
  <p:slideViewPr>
    <p:cSldViewPr>
      <p:cViewPr varScale="1">
        <p:scale>
          <a:sx n="82" d="100"/>
          <a:sy n="82" d="100"/>
        </p:scale>
        <p:origin x="105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30B46-ED89-4F59-9F3D-AE0297600B29}" type="datetimeFigureOut">
              <a:rPr lang="en-US" smtClean="0"/>
              <a:t>21/4/2025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9462B-6CA1-48CF-A14A-7A4DFCCD9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985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2083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1963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1963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HS có</a:t>
            </a:r>
            <a:r>
              <a:rPr lang="en-US" baseline="0" smtClean="0"/>
              <a:t> thể làm 33 + 45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0933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GV linh động</a:t>
            </a:r>
            <a:r>
              <a:rPr lang="en-US" baseline="0" smtClean="0"/>
              <a:t> tổ chức hoạt động cho hs, hướng dẫn HS trên bảng lớp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5889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GV linh động</a:t>
            </a:r>
            <a:r>
              <a:rPr lang="en-US" baseline="0" smtClean="0"/>
              <a:t> tổ chức hoạt động cho hs, hướng dẫn HS trên bảng lớp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5889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GV linh động</a:t>
            </a:r>
            <a:r>
              <a:rPr lang="en-US" baseline="0" smtClean="0"/>
              <a:t> tổ chức hoạt động cho hs, hướng dẫn HS trên bảng lớp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5889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GV linh động</a:t>
            </a:r>
            <a:r>
              <a:rPr lang="en-US" baseline="0" smtClean="0"/>
              <a:t> tổ chức hoạt động cho hs, hướng dẫn HS trên bảng lớp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5889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GV linh động</a:t>
            </a:r>
            <a:r>
              <a:rPr lang="en-US" baseline="0" smtClean="0"/>
              <a:t> tổ chức hoạt động cho hs, hướng dẫn HS trên bảng lớp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588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21/4/2025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812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21/4/2025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316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21/4/2025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380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21/4/2025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073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21/4/2025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681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21/4/2025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37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21/4/2025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413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21/4/2025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586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21/4/2025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812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21/4/2025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636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21/4/2025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105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2EA02-620F-402F-96EF-96676793A7B3}" type="datetimeFigureOut">
              <a:rPr lang="en-US" smtClean="0"/>
              <a:t>21/4/2025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91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/>
          <p:nvPr/>
        </p:nvSpPr>
        <p:spPr>
          <a:xfrm>
            <a:off x="-228600" y="164523"/>
            <a:ext cx="9448800" cy="2615503"/>
          </a:xfrm>
          <a:custGeom>
            <a:avLst/>
            <a:gdLst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0 w 9144000"/>
              <a:gd name="connsiteY3" fmla="*/ 2343150 h 2343150"/>
              <a:gd name="connsiteX4" fmla="*/ 0 w 9144000"/>
              <a:gd name="connsiteY4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548496"/>
              <a:gd name="connsiteX1" fmla="*/ 9144000 w 9144000"/>
              <a:gd name="connsiteY1" fmla="*/ 0 h 2548496"/>
              <a:gd name="connsiteX2" fmla="*/ 9144000 w 9144000"/>
              <a:gd name="connsiteY2" fmla="*/ 2343150 h 2548496"/>
              <a:gd name="connsiteX3" fmla="*/ 5340927 w 9144000"/>
              <a:gd name="connsiteY3" fmla="*/ 2441864 h 2548496"/>
              <a:gd name="connsiteX4" fmla="*/ 1340427 w 9144000"/>
              <a:gd name="connsiteY4" fmla="*/ 2192482 h 2548496"/>
              <a:gd name="connsiteX5" fmla="*/ 0 w 9144000"/>
              <a:gd name="connsiteY5" fmla="*/ 2343150 h 2548496"/>
              <a:gd name="connsiteX6" fmla="*/ 0 w 9144000"/>
              <a:gd name="connsiteY6" fmla="*/ 0 h 2548496"/>
              <a:gd name="connsiteX0" fmla="*/ 0 w 9144000"/>
              <a:gd name="connsiteY0" fmla="*/ 0 h 2579888"/>
              <a:gd name="connsiteX1" fmla="*/ 9144000 w 9144000"/>
              <a:gd name="connsiteY1" fmla="*/ 0 h 2579888"/>
              <a:gd name="connsiteX2" fmla="*/ 9144000 w 9144000"/>
              <a:gd name="connsiteY2" fmla="*/ 2343150 h 2579888"/>
              <a:gd name="connsiteX3" fmla="*/ 5340927 w 9144000"/>
              <a:gd name="connsiteY3" fmla="*/ 2514600 h 2579888"/>
              <a:gd name="connsiteX4" fmla="*/ 1340427 w 9144000"/>
              <a:gd name="connsiteY4" fmla="*/ 2192482 h 2579888"/>
              <a:gd name="connsiteX5" fmla="*/ 0 w 9144000"/>
              <a:gd name="connsiteY5" fmla="*/ 2343150 h 2579888"/>
              <a:gd name="connsiteX6" fmla="*/ 0 w 9144000"/>
              <a:gd name="connsiteY6" fmla="*/ 0 h 2579888"/>
              <a:gd name="connsiteX0" fmla="*/ 0 w 9144000"/>
              <a:gd name="connsiteY0" fmla="*/ 0 h 2591660"/>
              <a:gd name="connsiteX1" fmla="*/ 9144000 w 9144000"/>
              <a:gd name="connsiteY1" fmla="*/ 0 h 2591660"/>
              <a:gd name="connsiteX2" fmla="*/ 9144000 w 9144000"/>
              <a:gd name="connsiteY2" fmla="*/ 2343150 h 2591660"/>
              <a:gd name="connsiteX3" fmla="*/ 5340927 w 9144000"/>
              <a:gd name="connsiteY3" fmla="*/ 2514600 h 2591660"/>
              <a:gd name="connsiteX4" fmla="*/ 1340427 w 9144000"/>
              <a:gd name="connsiteY4" fmla="*/ 2192482 h 2591660"/>
              <a:gd name="connsiteX5" fmla="*/ 0 w 9144000"/>
              <a:gd name="connsiteY5" fmla="*/ 2343150 h 2591660"/>
              <a:gd name="connsiteX6" fmla="*/ 0 w 9144000"/>
              <a:gd name="connsiteY6" fmla="*/ 0 h 2591660"/>
              <a:gd name="connsiteX0" fmla="*/ 0 w 9144000"/>
              <a:gd name="connsiteY0" fmla="*/ 0 h 2602842"/>
              <a:gd name="connsiteX1" fmla="*/ 9144000 w 9144000"/>
              <a:gd name="connsiteY1" fmla="*/ 0 h 2602842"/>
              <a:gd name="connsiteX2" fmla="*/ 9144000 w 9144000"/>
              <a:gd name="connsiteY2" fmla="*/ 2343150 h 2602842"/>
              <a:gd name="connsiteX3" fmla="*/ 5401261 w 9144000"/>
              <a:gd name="connsiteY3" fmla="*/ 2535382 h 2602842"/>
              <a:gd name="connsiteX4" fmla="*/ 1340427 w 9144000"/>
              <a:gd name="connsiteY4" fmla="*/ 2192482 h 2602842"/>
              <a:gd name="connsiteX5" fmla="*/ 0 w 9144000"/>
              <a:gd name="connsiteY5" fmla="*/ 2343150 h 2602842"/>
              <a:gd name="connsiteX6" fmla="*/ 0 w 9144000"/>
              <a:gd name="connsiteY6" fmla="*/ 0 h 2602842"/>
              <a:gd name="connsiteX0" fmla="*/ 0 w 9144000"/>
              <a:gd name="connsiteY0" fmla="*/ 0 h 2602842"/>
              <a:gd name="connsiteX1" fmla="*/ 9144000 w 9144000"/>
              <a:gd name="connsiteY1" fmla="*/ 0 h 2602842"/>
              <a:gd name="connsiteX2" fmla="*/ 9144000 w 9144000"/>
              <a:gd name="connsiteY2" fmla="*/ 2343150 h 2602842"/>
              <a:gd name="connsiteX3" fmla="*/ 5401261 w 9144000"/>
              <a:gd name="connsiteY3" fmla="*/ 2535382 h 2602842"/>
              <a:gd name="connsiteX4" fmla="*/ 1340427 w 9144000"/>
              <a:gd name="connsiteY4" fmla="*/ 2192482 h 2602842"/>
              <a:gd name="connsiteX5" fmla="*/ 0 w 9144000"/>
              <a:gd name="connsiteY5" fmla="*/ 2343150 h 2602842"/>
              <a:gd name="connsiteX6" fmla="*/ 0 w 9144000"/>
              <a:gd name="connsiteY6" fmla="*/ 0 h 2602842"/>
              <a:gd name="connsiteX0" fmla="*/ 0 w 9144000"/>
              <a:gd name="connsiteY0" fmla="*/ 0 h 2602842"/>
              <a:gd name="connsiteX1" fmla="*/ 9144000 w 9144000"/>
              <a:gd name="connsiteY1" fmla="*/ 0 h 2602842"/>
              <a:gd name="connsiteX2" fmla="*/ 9144000 w 9144000"/>
              <a:gd name="connsiteY2" fmla="*/ 2343150 h 2602842"/>
              <a:gd name="connsiteX3" fmla="*/ 5401261 w 9144000"/>
              <a:gd name="connsiteY3" fmla="*/ 2535382 h 2602842"/>
              <a:gd name="connsiteX4" fmla="*/ 1340427 w 9144000"/>
              <a:gd name="connsiteY4" fmla="*/ 2192482 h 2602842"/>
              <a:gd name="connsiteX5" fmla="*/ 0 w 9144000"/>
              <a:gd name="connsiteY5" fmla="*/ 2343150 h 2602842"/>
              <a:gd name="connsiteX6" fmla="*/ 0 w 9144000"/>
              <a:gd name="connsiteY6" fmla="*/ 0 h 2602842"/>
              <a:gd name="connsiteX0" fmla="*/ 0 w 9144000"/>
              <a:gd name="connsiteY0" fmla="*/ 0 h 2615503"/>
              <a:gd name="connsiteX1" fmla="*/ 9144000 w 9144000"/>
              <a:gd name="connsiteY1" fmla="*/ 0 h 2615503"/>
              <a:gd name="connsiteX2" fmla="*/ 9144000 w 9144000"/>
              <a:gd name="connsiteY2" fmla="*/ 2343150 h 2615503"/>
              <a:gd name="connsiteX3" fmla="*/ 5401261 w 9144000"/>
              <a:gd name="connsiteY3" fmla="*/ 2535382 h 2615503"/>
              <a:gd name="connsiteX4" fmla="*/ 1340427 w 9144000"/>
              <a:gd name="connsiteY4" fmla="*/ 2192482 h 2615503"/>
              <a:gd name="connsiteX5" fmla="*/ 0 w 9144000"/>
              <a:gd name="connsiteY5" fmla="*/ 2343150 h 2615503"/>
              <a:gd name="connsiteX6" fmla="*/ 0 w 9144000"/>
              <a:gd name="connsiteY6" fmla="*/ 0 h 2615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00" h="2615503">
                <a:moveTo>
                  <a:pt x="0" y="0"/>
                </a:moveTo>
                <a:lnTo>
                  <a:pt x="9144000" y="0"/>
                </a:lnTo>
                <a:lnTo>
                  <a:pt x="9144000" y="2343150"/>
                </a:lnTo>
                <a:cubicBezTo>
                  <a:pt x="8504959" y="2720686"/>
                  <a:pt x="6712247" y="2622839"/>
                  <a:pt x="5401261" y="2535382"/>
                </a:cubicBezTo>
                <a:cubicBezTo>
                  <a:pt x="4090610" y="2468708"/>
                  <a:pt x="2225386" y="2179493"/>
                  <a:pt x="1340427" y="2192482"/>
                </a:cubicBezTo>
                <a:cubicBezTo>
                  <a:pt x="852055" y="2221923"/>
                  <a:pt x="446809" y="2292927"/>
                  <a:pt x="0" y="23431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E4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7" name="Rectangle 6"/>
          <p:cNvSpPr/>
          <p:nvPr/>
        </p:nvSpPr>
        <p:spPr>
          <a:xfrm>
            <a:off x="-228600" y="0"/>
            <a:ext cx="9448800" cy="2548496"/>
          </a:xfrm>
          <a:custGeom>
            <a:avLst/>
            <a:gdLst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0 w 9144000"/>
              <a:gd name="connsiteY3" fmla="*/ 2343150 h 2343150"/>
              <a:gd name="connsiteX4" fmla="*/ 0 w 9144000"/>
              <a:gd name="connsiteY4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548496"/>
              <a:gd name="connsiteX1" fmla="*/ 9144000 w 9144000"/>
              <a:gd name="connsiteY1" fmla="*/ 0 h 2548496"/>
              <a:gd name="connsiteX2" fmla="*/ 9144000 w 9144000"/>
              <a:gd name="connsiteY2" fmla="*/ 2343150 h 2548496"/>
              <a:gd name="connsiteX3" fmla="*/ 5340927 w 9144000"/>
              <a:gd name="connsiteY3" fmla="*/ 2441864 h 2548496"/>
              <a:gd name="connsiteX4" fmla="*/ 1340427 w 9144000"/>
              <a:gd name="connsiteY4" fmla="*/ 2192482 h 2548496"/>
              <a:gd name="connsiteX5" fmla="*/ 0 w 9144000"/>
              <a:gd name="connsiteY5" fmla="*/ 2343150 h 2548496"/>
              <a:gd name="connsiteX6" fmla="*/ 0 w 9144000"/>
              <a:gd name="connsiteY6" fmla="*/ 0 h 2548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00" h="2548496">
                <a:moveTo>
                  <a:pt x="0" y="0"/>
                </a:moveTo>
                <a:lnTo>
                  <a:pt x="9144000" y="0"/>
                </a:lnTo>
                <a:lnTo>
                  <a:pt x="9144000" y="2343150"/>
                </a:lnTo>
                <a:cubicBezTo>
                  <a:pt x="8504959" y="2720686"/>
                  <a:pt x="6641522" y="2466975"/>
                  <a:pt x="5340927" y="2441864"/>
                </a:cubicBezTo>
                <a:cubicBezTo>
                  <a:pt x="4040332" y="2416753"/>
                  <a:pt x="2225386" y="2179493"/>
                  <a:pt x="1340427" y="2192482"/>
                </a:cubicBezTo>
                <a:cubicBezTo>
                  <a:pt x="852055" y="2221923"/>
                  <a:pt x="446809" y="2292927"/>
                  <a:pt x="0" y="23431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CF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5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TOÁN</a:t>
            </a:r>
            <a:endParaRPr lang="en-US" sz="2000"/>
          </a:p>
        </p:txBody>
      </p:sp>
      <p:sp>
        <p:nvSpPr>
          <p:cNvPr id="4" name="Google Shape;2032;p98"/>
          <p:cNvSpPr/>
          <p:nvPr/>
        </p:nvSpPr>
        <p:spPr>
          <a:xfrm rot="41137">
            <a:off x="1231300" y="3427162"/>
            <a:ext cx="6404092" cy="1498248"/>
          </a:xfrm>
          <a:prstGeom prst="roundRect">
            <a:avLst>
              <a:gd name="adj" fmla="val 24491"/>
            </a:avLst>
          </a:prstGeom>
          <a:noFill/>
          <a:ln w="38100" cap="flat" cmpd="sng">
            <a:solidFill>
              <a:srgbClr val="003849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defTabSz="685800">
              <a:buClr>
                <a:srgbClr val="000000"/>
              </a:buClr>
              <a:defRPr/>
            </a:pPr>
            <a:endParaRPr sz="105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48980" y="3703080"/>
            <a:ext cx="6095147" cy="530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50" dirty="0" err="1">
                <a:solidFill>
                  <a:srgbClr val="002060"/>
                </a:solidFill>
                <a:latin typeface="iCiel Thillends" pitchFamily="50" charset="0"/>
              </a:rPr>
              <a:t>Giáo</a:t>
            </a:r>
            <a:r>
              <a:rPr lang="en-US" sz="2850" dirty="0">
                <a:solidFill>
                  <a:srgbClr val="002060"/>
                </a:solidFill>
                <a:latin typeface="iCiel Thillends" pitchFamily="50" charset="0"/>
              </a:rPr>
              <a:t> </a:t>
            </a:r>
            <a:r>
              <a:rPr lang="en-US" sz="2850" dirty="0" err="1">
                <a:solidFill>
                  <a:srgbClr val="002060"/>
                </a:solidFill>
                <a:latin typeface="iCiel Thillends" pitchFamily="50" charset="0"/>
              </a:rPr>
              <a:t>viên</a:t>
            </a:r>
            <a:r>
              <a:rPr lang="en-US" sz="2850" dirty="0">
                <a:solidFill>
                  <a:srgbClr val="002060"/>
                </a:solidFill>
                <a:latin typeface="iCiel Thillends" pitchFamily="50" charset="0"/>
              </a:rPr>
              <a:t>: </a:t>
            </a:r>
            <a:r>
              <a:rPr lang="en-US" sz="2850" dirty="0" err="1">
                <a:solidFill>
                  <a:srgbClr val="002060"/>
                </a:solidFill>
                <a:latin typeface="iCiel Thillends" pitchFamily="50" charset="0"/>
              </a:rPr>
              <a:t>Bùi</a:t>
            </a:r>
            <a:r>
              <a:rPr lang="en-US" sz="2850" dirty="0">
                <a:solidFill>
                  <a:srgbClr val="002060"/>
                </a:solidFill>
                <a:latin typeface="iCiel Thillends" pitchFamily="50" charset="0"/>
              </a:rPr>
              <a:t> </a:t>
            </a:r>
            <a:r>
              <a:rPr lang="en-US" sz="2850" dirty="0" err="1">
                <a:solidFill>
                  <a:srgbClr val="002060"/>
                </a:solidFill>
                <a:latin typeface="iCiel Thillends" pitchFamily="50" charset="0"/>
              </a:rPr>
              <a:t>Thị</a:t>
            </a:r>
            <a:r>
              <a:rPr lang="en-US" sz="2850" dirty="0">
                <a:solidFill>
                  <a:srgbClr val="002060"/>
                </a:solidFill>
                <a:latin typeface="iCiel Thillends" pitchFamily="50" charset="0"/>
              </a:rPr>
              <a:t> </a:t>
            </a:r>
            <a:r>
              <a:rPr lang="en-US" sz="2850" dirty="0" err="1">
                <a:solidFill>
                  <a:srgbClr val="002060"/>
                </a:solidFill>
                <a:latin typeface="iCiel Thillends" pitchFamily="50" charset="0"/>
              </a:rPr>
              <a:t>Phương</a:t>
            </a:r>
            <a:r>
              <a:rPr lang="en-US" sz="2850" dirty="0">
                <a:solidFill>
                  <a:srgbClr val="002060"/>
                </a:solidFill>
                <a:latin typeface="iCiel Thillends" pitchFamily="50" charset="0"/>
              </a:rPr>
              <a:t> </a:t>
            </a:r>
            <a:r>
              <a:rPr lang="en-US" sz="2850" dirty="0" err="1">
                <a:solidFill>
                  <a:srgbClr val="002060"/>
                </a:solidFill>
                <a:latin typeface="iCiel Thillends" pitchFamily="50" charset="0"/>
              </a:rPr>
              <a:t>Xuyến</a:t>
            </a:r>
            <a:endParaRPr lang="en-US" sz="2850" dirty="0">
              <a:solidFill>
                <a:srgbClr val="002060"/>
              </a:solidFill>
              <a:latin typeface="iCiel Thillends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9156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113753" y="13017"/>
            <a:ext cx="586740" cy="58674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</a:rPr>
              <a:t>5</a:t>
            </a:r>
            <a:endParaRPr lang="en-US" sz="3200" b="1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.VnArial" pitchFamily="34" charset="0"/>
            </a:endParaRPr>
          </a:p>
        </p:txBody>
      </p:sp>
      <p:sp>
        <p:nvSpPr>
          <p:cNvPr id="8" name="Title 4"/>
          <p:cNvSpPr txBox="1">
            <a:spLocks/>
          </p:cNvSpPr>
          <p:nvPr/>
        </p:nvSpPr>
        <p:spPr>
          <a:xfrm>
            <a:off x="657990" y="209550"/>
            <a:ext cx="8333610" cy="16399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200" smtClean="0">
                <a:latin typeface="Arial" pitchFamily="34" charset="0"/>
                <a:cs typeface="Arial" pitchFamily="34" charset="0"/>
              </a:rPr>
              <a:t>Trên ga có 3 đoàn tàu. </a:t>
            </a:r>
          </a:p>
          <a:p>
            <a:pPr algn="just"/>
            <a:r>
              <a:rPr lang="en-US" sz="3200" smtClean="0">
                <a:latin typeface="Arial" pitchFamily="34" charset="0"/>
                <a:cs typeface="Arial" pitchFamily="34" charset="0"/>
              </a:rPr>
              <a:t>b) Đoàn tàu C có 15 toa chở khách và chở hàng. Trong đó có 3 toa chở hàng. Hỏi đoàn tàu C có bao nhiêu toa chở khách?</a:t>
            </a:r>
            <a:endParaRPr lang="en-US" sz="320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976193"/>
              </p:ext>
            </p:extLst>
          </p:nvPr>
        </p:nvGraphicFramePr>
        <p:xfrm>
          <a:off x="1934633" y="3625270"/>
          <a:ext cx="5181600" cy="930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6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6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6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6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63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30724">
                <a:tc>
                  <a:txBody>
                    <a:bodyPr/>
                    <a:lstStyle/>
                    <a:p>
                      <a:pPr algn="ctr"/>
                      <a:r>
                        <a:rPr lang="en-US" sz="3600" smtClean="0">
                          <a:solidFill>
                            <a:schemeClr val="tx1"/>
                          </a:solidFill>
                          <a:latin typeface="Arial" pitchFamily="34" charset="0"/>
                          <a:ea typeface="Arabia" pitchFamily="2" charset="0"/>
                          <a:cs typeface="Arial" pitchFamily="34" charset="0"/>
                        </a:rPr>
                        <a:t>?</a:t>
                      </a:r>
                      <a:endParaRPr lang="en-US" sz="3600">
                        <a:solidFill>
                          <a:schemeClr val="tx1"/>
                        </a:solidFill>
                        <a:latin typeface="Arial" pitchFamily="34" charset="0"/>
                        <a:ea typeface="Arabia" pitchFamily="2" charset="0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smtClean="0">
                          <a:solidFill>
                            <a:schemeClr val="tx1"/>
                          </a:solidFill>
                          <a:latin typeface="Arial" pitchFamily="34" charset="0"/>
                          <a:ea typeface="Arabia" pitchFamily="2" charset="0"/>
                          <a:cs typeface="Arial" pitchFamily="34" charset="0"/>
                        </a:rPr>
                        <a:t>?</a:t>
                      </a:r>
                      <a:endParaRPr lang="en-US" sz="3600">
                        <a:solidFill>
                          <a:schemeClr val="tx1"/>
                        </a:solidFill>
                        <a:latin typeface="Arial" pitchFamily="34" charset="0"/>
                        <a:ea typeface="Arabia" pitchFamily="2" charset="0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smtClean="0">
                          <a:solidFill>
                            <a:schemeClr val="tx1"/>
                          </a:solidFill>
                          <a:latin typeface="Arial" pitchFamily="34" charset="0"/>
                          <a:ea typeface="Arabia" pitchFamily="2" charset="0"/>
                          <a:cs typeface="Arial" pitchFamily="34" charset="0"/>
                        </a:rPr>
                        <a:t>?</a:t>
                      </a:r>
                      <a:endParaRPr lang="en-US" sz="3600">
                        <a:solidFill>
                          <a:schemeClr val="tx1"/>
                        </a:solidFill>
                        <a:latin typeface="Arial" pitchFamily="34" charset="0"/>
                        <a:ea typeface="Arabia" pitchFamily="2" charset="0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smtClean="0">
                          <a:solidFill>
                            <a:schemeClr val="tx1"/>
                          </a:solidFill>
                          <a:latin typeface="Arial" pitchFamily="34" charset="0"/>
                          <a:ea typeface="Arabia" pitchFamily="2" charset="0"/>
                          <a:cs typeface="Arial" pitchFamily="34" charset="0"/>
                        </a:rPr>
                        <a:t>=</a:t>
                      </a:r>
                      <a:endParaRPr lang="en-US" sz="3600">
                        <a:solidFill>
                          <a:schemeClr val="tx1"/>
                        </a:solidFill>
                        <a:latin typeface="Arial" pitchFamily="34" charset="0"/>
                        <a:ea typeface="Arabia" pitchFamily="2" charset="0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smtClean="0">
                          <a:solidFill>
                            <a:schemeClr val="tx1"/>
                          </a:solidFill>
                          <a:latin typeface="Arial" pitchFamily="34" charset="0"/>
                          <a:ea typeface="Arabia" pitchFamily="2" charset="0"/>
                          <a:cs typeface="Arial" pitchFamily="34" charset="0"/>
                        </a:rPr>
                        <a:t>?</a:t>
                      </a:r>
                      <a:endParaRPr lang="en-US" sz="3600">
                        <a:solidFill>
                          <a:schemeClr val="tx1"/>
                        </a:solidFill>
                        <a:latin typeface="Arial" pitchFamily="34" charset="0"/>
                        <a:ea typeface="Arabia" pitchFamily="2" charset="0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Rounded Rectangle 10"/>
          <p:cNvSpPr/>
          <p:nvPr/>
        </p:nvSpPr>
        <p:spPr>
          <a:xfrm>
            <a:off x="2031615" y="3802064"/>
            <a:ext cx="838200" cy="62975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15</a:t>
            </a:r>
            <a:endParaRPr lang="en-US" sz="36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144433" y="3812041"/>
            <a:ext cx="762000" cy="62975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36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201833" y="3850643"/>
            <a:ext cx="838200" cy="57250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12</a:t>
            </a:r>
            <a:endParaRPr lang="en-US" sz="36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070705" y="3833718"/>
            <a:ext cx="838200" cy="62975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</a:t>
            </a:r>
            <a:endParaRPr lang="en-US" sz="36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itle 4"/>
          <p:cNvSpPr txBox="1">
            <a:spLocks/>
          </p:cNvSpPr>
          <p:nvPr/>
        </p:nvSpPr>
        <p:spPr>
          <a:xfrm>
            <a:off x="2318354" y="4572000"/>
            <a:ext cx="4656613" cy="6228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200" smtClean="0">
                <a:latin typeface="Arial" pitchFamily="34" charset="0"/>
                <a:cs typeface="Arial" pitchFamily="34" charset="0"/>
              </a:rPr>
              <a:t>Em hãy nêu câu trả lời.</a:t>
            </a:r>
            <a:endParaRPr lang="en-US" sz="320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6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5"/>
          <a:stretch/>
        </p:blipFill>
        <p:spPr bwMode="auto">
          <a:xfrm>
            <a:off x="80733" y="2372191"/>
            <a:ext cx="6864897" cy="627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itle 4"/>
          <p:cNvSpPr txBox="1">
            <a:spLocks/>
          </p:cNvSpPr>
          <p:nvPr/>
        </p:nvSpPr>
        <p:spPr>
          <a:xfrm>
            <a:off x="864870" y="2056461"/>
            <a:ext cx="398558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1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itle 4"/>
          <p:cNvSpPr txBox="1">
            <a:spLocks/>
          </p:cNvSpPr>
          <p:nvPr/>
        </p:nvSpPr>
        <p:spPr>
          <a:xfrm>
            <a:off x="1383856" y="2056461"/>
            <a:ext cx="398558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2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itle 4"/>
          <p:cNvSpPr txBox="1">
            <a:spLocks/>
          </p:cNvSpPr>
          <p:nvPr/>
        </p:nvSpPr>
        <p:spPr>
          <a:xfrm>
            <a:off x="1908810" y="2056461"/>
            <a:ext cx="398558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3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itle 4"/>
          <p:cNvSpPr txBox="1">
            <a:spLocks/>
          </p:cNvSpPr>
          <p:nvPr/>
        </p:nvSpPr>
        <p:spPr>
          <a:xfrm>
            <a:off x="2413222" y="2056461"/>
            <a:ext cx="398558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4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itle 4"/>
          <p:cNvSpPr txBox="1">
            <a:spLocks/>
          </p:cNvSpPr>
          <p:nvPr/>
        </p:nvSpPr>
        <p:spPr>
          <a:xfrm>
            <a:off x="2912332" y="2056461"/>
            <a:ext cx="398558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5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itle 4"/>
          <p:cNvSpPr txBox="1">
            <a:spLocks/>
          </p:cNvSpPr>
          <p:nvPr/>
        </p:nvSpPr>
        <p:spPr>
          <a:xfrm>
            <a:off x="3431958" y="2056461"/>
            <a:ext cx="398558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6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itle 4"/>
          <p:cNvSpPr txBox="1">
            <a:spLocks/>
          </p:cNvSpPr>
          <p:nvPr/>
        </p:nvSpPr>
        <p:spPr>
          <a:xfrm>
            <a:off x="3864806" y="2056461"/>
            <a:ext cx="398558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7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itle 4"/>
          <p:cNvSpPr txBox="1">
            <a:spLocks/>
          </p:cNvSpPr>
          <p:nvPr/>
        </p:nvSpPr>
        <p:spPr>
          <a:xfrm>
            <a:off x="4424053" y="2056461"/>
            <a:ext cx="398558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8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itle 4"/>
          <p:cNvSpPr txBox="1">
            <a:spLocks/>
          </p:cNvSpPr>
          <p:nvPr/>
        </p:nvSpPr>
        <p:spPr>
          <a:xfrm>
            <a:off x="4950682" y="2056461"/>
            <a:ext cx="398558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9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itle 4"/>
          <p:cNvSpPr txBox="1">
            <a:spLocks/>
          </p:cNvSpPr>
          <p:nvPr/>
        </p:nvSpPr>
        <p:spPr>
          <a:xfrm>
            <a:off x="5332211" y="2056461"/>
            <a:ext cx="583529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10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itle 4"/>
          <p:cNvSpPr txBox="1">
            <a:spLocks/>
          </p:cNvSpPr>
          <p:nvPr/>
        </p:nvSpPr>
        <p:spPr>
          <a:xfrm>
            <a:off x="5642610" y="2056461"/>
            <a:ext cx="982927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11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itle 4"/>
          <p:cNvSpPr txBox="1">
            <a:spLocks/>
          </p:cNvSpPr>
          <p:nvPr/>
        </p:nvSpPr>
        <p:spPr>
          <a:xfrm>
            <a:off x="6362101" y="2056461"/>
            <a:ext cx="583529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12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6920230" y="2056461"/>
            <a:ext cx="1924711" cy="968141"/>
            <a:chOff x="6927850" y="3378633"/>
            <a:chExt cx="1924711" cy="968141"/>
          </a:xfrm>
        </p:grpSpPr>
        <p:pic>
          <p:nvPicPr>
            <p:cNvPr id="30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27850" y="3860265"/>
              <a:ext cx="1924711" cy="4865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1" name="Title 4"/>
            <p:cNvSpPr txBox="1">
              <a:spLocks/>
            </p:cNvSpPr>
            <p:nvPr/>
          </p:nvSpPr>
          <p:spPr>
            <a:xfrm>
              <a:off x="6953250" y="3378633"/>
              <a:ext cx="583529" cy="64008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2800" b="1" smtClean="0">
                  <a:latin typeface="Arial" pitchFamily="34" charset="0"/>
                  <a:cs typeface="Arial" pitchFamily="34" charset="0"/>
                </a:rPr>
                <a:t>13</a:t>
              </a:r>
              <a:endParaRPr lang="en-US" sz="28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Title 4"/>
            <p:cNvSpPr txBox="1">
              <a:spLocks/>
            </p:cNvSpPr>
            <p:nvPr/>
          </p:nvSpPr>
          <p:spPr>
            <a:xfrm>
              <a:off x="7536779" y="3378633"/>
              <a:ext cx="583529" cy="64008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2800" b="1" smtClean="0">
                  <a:latin typeface="Arial" pitchFamily="34" charset="0"/>
                  <a:cs typeface="Arial" pitchFamily="34" charset="0"/>
                </a:rPr>
                <a:t>14</a:t>
              </a:r>
              <a:endParaRPr lang="en-US" sz="28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Title 4"/>
            <p:cNvSpPr txBox="1">
              <a:spLocks/>
            </p:cNvSpPr>
            <p:nvPr/>
          </p:nvSpPr>
          <p:spPr>
            <a:xfrm>
              <a:off x="8120308" y="3378633"/>
              <a:ext cx="583529" cy="64008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2800" b="1" smtClean="0">
                  <a:latin typeface="Arial" pitchFamily="34" charset="0"/>
                  <a:cs typeface="Arial" pitchFamily="34" charset="0"/>
                </a:rPr>
                <a:t>15</a:t>
              </a:r>
              <a:endParaRPr lang="en-US" sz="2800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4" name="Right Brace 33"/>
          <p:cNvSpPr/>
          <p:nvPr/>
        </p:nvSpPr>
        <p:spPr>
          <a:xfrm rot="5400000">
            <a:off x="7736272" y="2414719"/>
            <a:ext cx="209415" cy="1524000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itle 4"/>
          <p:cNvSpPr txBox="1">
            <a:spLocks/>
          </p:cNvSpPr>
          <p:nvPr/>
        </p:nvSpPr>
        <p:spPr>
          <a:xfrm>
            <a:off x="6990524" y="3223366"/>
            <a:ext cx="1482916" cy="597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smtClean="0">
                <a:latin typeface="Arial" pitchFamily="34" charset="0"/>
                <a:cs typeface="Arial" pitchFamily="34" charset="0"/>
              </a:rPr>
              <a:t>- 3</a:t>
            </a:r>
            <a:endParaRPr lang="en-US" sz="40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8564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2"/>
          <p:cNvSpPr/>
          <p:nvPr/>
        </p:nvSpPr>
        <p:spPr>
          <a:xfrm>
            <a:off x="177804" y="133350"/>
            <a:ext cx="8763000" cy="4857750"/>
          </a:xfrm>
          <a:prstGeom prst="cloud">
            <a:avLst/>
          </a:prstGeom>
          <a:solidFill>
            <a:srgbClr val="FFB64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Dặn dò:</a:t>
            </a:r>
          </a:p>
          <a:p>
            <a:pPr algn="just"/>
            <a:r>
              <a:rPr lang="en-US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- Xem lại bài đã học</a:t>
            </a:r>
          </a:p>
          <a:p>
            <a:pPr algn="just"/>
            <a:r>
              <a:rPr lang="en-US" sz="28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- Hoàn thành vở bài tập </a:t>
            </a:r>
          </a:p>
          <a:p>
            <a:pPr algn="just"/>
            <a:r>
              <a:rPr lang="en-US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- Chuẩn bị bài: </a:t>
            </a:r>
            <a:r>
              <a:rPr lang="en-US" sz="2800" i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Luyện </a:t>
            </a:r>
          </a:p>
          <a:p>
            <a:pPr algn="just"/>
            <a:r>
              <a:rPr lang="en-US" sz="2800" i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800" i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tập  </a:t>
            </a:r>
            <a:r>
              <a:rPr lang="en-US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trang 68</a:t>
            </a:r>
          </a:p>
        </p:txBody>
      </p:sp>
    </p:spTree>
    <p:extLst>
      <p:ext uri="{BB962C8B-B14F-4D97-AF65-F5344CB8AC3E}">
        <p14:creationId xmlns:p14="http://schemas.microsoft.com/office/powerpoint/2010/main" val="542255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43032" y="-1"/>
            <a:ext cx="9296400" cy="1878863"/>
          </a:xfrm>
          <a:prstGeom prst="rect">
            <a:avLst/>
          </a:prstGeom>
          <a:solidFill>
            <a:srgbClr val="90D0EC"/>
          </a:soli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 rot="21388221">
            <a:off x="-4108" y="140955"/>
            <a:ext cx="2088115" cy="1328801"/>
            <a:chOff x="1143000" y="742950"/>
            <a:chExt cx="3962400" cy="2521527"/>
          </a:xfrm>
        </p:grpSpPr>
        <p:sp>
          <p:nvSpPr>
            <p:cNvPr id="5" name="Cloud 4"/>
            <p:cNvSpPr/>
            <p:nvPr/>
          </p:nvSpPr>
          <p:spPr>
            <a:xfrm>
              <a:off x="1143000" y="742950"/>
              <a:ext cx="3962400" cy="2521527"/>
            </a:xfrm>
            <a:prstGeom prst="cloud">
              <a:avLst/>
            </a:prstGeom>
            <a:solidFill>
              <a:srgbClr val="FFCF37"/>
            </a:solidFill>
            <a:ln>
              <a:solidFill>
                <a:schemeClr val="bg1"/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6" name="Cloud 5"/>
            <p:cNvSpPr/>
            <p:nvPr/>
          </p:nvSpPr>
          <p:spPr>
            <a:xfrm>
              <a:off x="1280432" y="830406"/>
              <a:ext cx="3687536" cy="2346614"/>
            </a:xfrm>
            <a:prstGeom prst="cloud">
              <a:avLst/>
            </a:prstGeom>
            <a:solidFill>
              <a:srgbClr val="FFCF37"/>
            </a:solidFill>
            <a:ln w="38100">
              <a:solidFill>
                <a:schemeClr val="bg1"/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 rot="20944908">
            <a:off x="378787" y="1164442"/>
            <a:ext cx="1726223" cy="511053"/>
          </a:xfrm>
        </p:spPr>
        <p:txBody>
          <a:bodyPr>
            <a:prstTxWarp prst="textArchUp">
              <a:avLst/>
            </a:prstTxWarp>
            <a:noAutofit/>
          </a:bodyPr>
          <a:lstStyle/>
          <a:p>
            <a:r>
              <a:rPr lang="en-US" sz="3200" b="1" smtClean="0">
                <a:latin typeface="Arial" pitchFamily="34" charset="0"/>
                <a:cs typeface="Arial" pitchFamily="34" charset="0"/>
              </a:rPr>
              <a:t>Chủ đề</a:t>
            </a:r>
            <a:br>
              <a:rPr lang="en-US" sz="3200" b="1" smtClean="0">
                <a:latin typeface="Arial" pitchFamily="34" charset="0"/>
                <a:cs typeface="Arial" pitchFamily="34" charset="0"/>
              </a:rPr>
            </a:br>
            <a:r>
              <a:rPr lang="en-US" sz="3200" b="1" smtClean="0">
                <a:latin typeface="Arial" pitchFamily="34" charset="0"/>
                <a:cs typeface="Arial" pitchFamily="34" charset="0"/>
              </a:rPr>
              <a:t>8</a:t>
            </a:r>
            <a:endParaRPr lang="en-US" sz="32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06689" y="328301"/>
            <a:ext cx="7220884" cy="103105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2800" b="1" spc="5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PHÉP CỘNG, PHÉP TRỪ (không nhớ) </a:t>
            </a:r>
          </a:p>
          <a:p>
            <a:pPr>
              <a:spcBef>
                <a:spcPts val="600"/>
              </a:spcBef>
            </a:pPr>
            <a:r>
              <a:rPr lang="en-US" sz="2800" b="1" spc="5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TRONG PHẠM VI 100</a:t>
            </a:r>
            <a:endParaRPr lang="en-US" sz="2800" b="1" spc="5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304800" y="1980294"/>
            <a:ext cx="8458200" cy="1686346"/>
            <a:chOff x="304800" y="2038350"/>
            <a:chExt cx="8458200" cy="1473493"/>
          </a:xfrm>
        </p:grpSpPr>
        <p:sp>
          <p:nvSpPr>
            <p:cNvPr id="12" name="Rounded Rectangle 11"/>
            <p:cNvSpPr/>
            <p:nvPr/>
          </p:nvSpPr>
          <p:spPr>
            <a:xfrm>
              <a:off x="304800" y="2038350"/>
              <a:ext cx="8458200" cy="1473493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415636" y="2111087"/>
              <a:ext cx="8229600" cy="1298013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1587211" y="2523353"/>
            <a:ext cx="5886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LUYỆN TẬP</a:t>
            </a:r>
            <a:endParaRPr lang="en-US" sz="2800" b="1" cap="all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1448" y="3666640"/>
            <a:ext cx="4037976" cy="1421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6836002" y="4628172"/>
            <a:ext cx="2209800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latin typeface="Arial" pitchFamily="34" charset="0"/>
                <a:cs typeface="Arial" pitchFamily="34" charset="0"/>
              </a:rPr>
              <a:t>Trang 70/SGK</a:t>
            </a:r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723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itle 4"/>
          <p:cNvSpPr txBox="1">
            <a:spLocks/>
          </p:cNvSpPr>
          <p:nvPr/>
        </p:nvSpPr>
        <p:spPr>
          <a:xfrm>
            <a:off x="716686" y="74962"/>
            <a:ext cx="629371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600" smtClean="0">
                <a:latin typeface="Arial" pitchFamily="34" charset="0"/>
                <a:cs typeface="Arial" pitchFamily="34" charset="0"/>
              </a:rPr>
              <a:t>Đặt tính rồi tính.</a:t>
            </a:r>
            <a:endParaRPr lang="en-US" sz="360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152400" y="1309873"/>
            <a:ext cx="2069378" cy="76200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25 + 40</a:t>
            </a:r>
            <a:endParaRPr lang="en-US" sz="40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2362200" y="1309873"/>
            <a:ext cx="2110943" cy="76200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41 </a:t>
            </a:r>
            <a:r>
              <a:rPr lang="en-US" sz="4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+ </a:t>
            </a:r>
            <a:r>
              <a:rPr lang="en-US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</a:t>
            </a:r>
            <a:endParaRPr lang="en-US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4659084" y="1309873"/>
            <a:ext cx="2110943" cy="76200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99 - 9</a:t>
            </a:r>
            <a:endParaRPr lang="en-US" sz="40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6905171" y="1309873"/>
            <a:ext cx="2110943" cy="76200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40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5 - 62</a:t>
            </a:r>
            <a:endParaRPr lang="en-US" sz="40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65150" y="2305596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25</a:t>
            </a:r>
            <a:endParaRPr lang="en-US" sz="4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55386" y="3188553"/>
            <a:ext cx="12827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40</a:t>
            </a:r>
            <a:endParaRPr lang="en-US" sz="4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2700" y="2751999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en-US" sz="4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4" name="Straight Connector 43"/>
          <p:cNvCxnSpPr/>
          <p:nvPr/>
        </p:nvCxnSpPr>
        <p:spPr>
          <a:xfrm>
            <a:off x="414482" y="4005835"/>
            <a:ext cx="129540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990678" y="3950553"/>
            <a:ext cx="5574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en-US" sz="4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41350" y="3950553"/>
            <a:ext cx="5574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en-US" sz="4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851150" y="2305050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41</a:t>
            </a:r>
            <a:endParaRPr lang="en-US" sz="4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033486" y="3184923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en-US" sz="4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298700" y="2751453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en-US" sz="4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0" name="Straight Connector 49"/>
          <p:cNvCxnSpPr/>
          <p:nvPr/>
        </p:nvCxnSpPr>
        <p:spPr>
          <a:xfrm>
            <a:off x="2700482" y="4005289"/>
            <a:ext cx="129540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291192" y="3950280"/>
            <a:ext cx="5574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en-US" sz="4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2927350" y="3950280"/>
            <a:ext cx="5574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4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615199" y="3940026"/>
            <a:ext cx="5894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4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5181600" y="2305596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99</a:t>
            </a:r>
            <a:endParaRPr lang="en-US" sz="4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5348514" y="3201270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en-US" sz="4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4604491" y="2701199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-</a:t>
            </a:r>
            <a:endParaRPr lang="en-US" sz="4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8" name="Straight Connector 77"/>
          <p:cNvCxnSpPr/>
          <p:nvPr/>
        </p:nvCxnSpPr>
        <p:spPr>
          <a:xfrm>
            <a:off x="4930073" y="4005835"/>
            <a:ext cx="129540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5234199" y="3950553"/>
            <a:ext cx="5894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en-US" sz="4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7944908" y="3940026"/>
            <a:ext cx="5894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4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7511309" y="2305596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65</a:t>
            </a:r>
            <a:endParaRPr lang="en-US" sz="4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7511309" y="3201270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62</a:t>
            </a:r>
            <a:endParaRPr lang="en-US" sz="4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6934200" y="2701199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-</a:t>
            </a:r>
            <a:endParaRPr lang="en-US" sz="4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4" name="Straight Connector 83"/>
          <p:cNvCxnSpPr/>
          <p:nvPr/>
        </p:nvCxnSpPr>
        <p:spPr>
          <a:xfrm>
            <a:off x="7259782" y="4005835"/>
            <a:ext cx="129540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7563908" y="3950553"/>
            <a:ext cx="5894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4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142009" y="235526"/>
            <a:ext cx="533400" cy="533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</a:rPr>
              <a:t>1</a:t>
            </a:r>
            <a:endParaRPr lang="en-US" sz="3600" b="1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.Vn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8021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25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25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25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25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25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25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43" grpId="0"/>
      <p:bldP spid="45" grpId="0"/>
      <p:bldP spid="46" grpId="0"/>
      <p:bldP spid="47" grpId="0"/>
      <p:bldP spid="48" grpId="0"/>
      <p:bldP spid="49" grpId="0"/>
      <p:bldP spid="51" grpId="0"/>
      <p:bldP spid="52" grpId="0"/>
      <p:bldP spid="53" grpId="0"/>
      <p:bldP spid="75" grpId="0"/>
      <p:bldP spid="76" grpId="0"/>
      <p:bldP spid="77" grpId="0"/>
      <p:bldP spid="79" grpId="0"/>
      <p:bldP spid="80" grpId="0"/>
      <p:bldP spid="81" grpId="0"/>
      <p:bldP spid="82" grpId="0"/>
      <p:bldP spid="83" grpId="0"/>
      <p:bldP spid="8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202" y="591205"/>
            <a:ext cx="8661398" cy="3961091"/>
          </a:xfrm>
          <a:prstGeom prst="rect">
            <a:avLst/>
          </a:prstGeom>
        </p:spPr>
      </p:pic>
      <p:sp>
        <p:nvSpPr>
          <p:cNvPr id="61" name="TextBox 60"/>
          <p:cNvSpPr txBox="1"/>
          <p:nvPr/>
        </p:nvSpPr>
        <p:spPr>
          <a:xfrm>
            <a:off x="1675321" y="1940491"/>
            <a:ext cx="367565" cy="457850"/>
          </a:xfrm>
          <a:prstGeom prst="rect">
            <a:avLst/>
          </a:prstGeom>
          <a:solidFill>
            <a:srgbClr val="FAB8E7"/>
          </a:solidFill>
        </p:spPr>
        <p:txBody>
          <a:bodyPr wrap="square" rtlCol="0">
            <a:spAutoFit/>
          </a:bodyPr>
          <a:lstStyle/>
          <a:p>
            <a:r>
              <a:rPr lang="en-US" sz="3000" b="1" smtClean="0">
                <a:latin typeface="Arial" pitchFamily="34" charset="0"/>
                <a:cs typeface="Arial" pitchFamily="34" charset="0"/>
              </a:rPr>
              <a:t>0</a:t>
            </a:r>
            <a:endParaRPr lang="en-US" sz="3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1084944" y="1941540"/>
            <a:ext cx="367565" cy="457850"/>
          </a:xfrm>
          <a:prstGeom prst="rect">
            <a:avLst/>
          </a:prstGeom>
          <a:solidFill>
            <a:srgbClr val="FFF869"/>
          </a:solidFill>
        </p:spPr>
        <p:txBody>
          <a:bodyPr wrap="square" rtlCol="0">
            <a:spAutoFit/>
          </a:bodyPr>
          <a:lstStyle/>
          <a:p>
            <a:r>
              <a:rPr lang="en-US" sz="3000" b="1" smtClean="0">
                <a:latin typeface="Arial" pitchFamily="34" charset="0"/>
                <a:cs typeface="Arial" pitchFamily="34" charset="0"/>
              </a:rPr>
              <a:t>5</a:t>
            </a:r>
            <a:endParaRPr lang="en-US" sz="3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4796539" y="2799575"/>
            <a:ext cx="367565" cy="457850"/>
          </a:xfrm>
          <a:prstGeom prst="rect">
            <a:avLst/>
          </a:prstGeom>
          <a:solidFill>
            <a:srgbClr val="FAB8E7"/>
          </a:solidFill>
        </p:spPr>
        <p:txBody>
          <a:bodyPr wrap="square" rtlCol="0">
            <a:spAutoFit/>
          </a:bodyPr>
          <a:lstStyle/>
          <a:p>
            <a:r>
              <a:rPr lang="en-US" sz="3000" b="1" smtClean="0">
                <a:latin typeface="Arial" pitchFamily="34" charset="0"/>
                <a:cs typeface="Arial" pitchFamily="34" charset="0"/>
              </a:rPr>
              <a:t>0</a:t>
            </a:r>
            <a:endParaRPr lang="en-US" sz="3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187370" y="2814089"/>
            <a:ext cx="367565" cy="457850"/>
          </a:xfrm>
          <a:prstGeom prst="rect">
            <a:avLst/>
          </a:prstGeom>
          <a:solidFill>
            <a:srgbClr val="FFF869"/>
          </a:solidFill>
        </p:spPr>
        <p:txBody>
          <a:bodyPr wrap="square" rtlCol="0">
            <a:spAutoFit/>
          </a:bodyPr>
          <a:lstStyle/>
          <a:p>
            <a:r>
              <a:rPr lang="en-US" sz="3000" b="1" smtClean="0">
                <a:latin typeface="Arial" pitchFamily="34" charset="0"/>
                <a:cs typeface="Arial" pitchFamily="34" charset="0"/>
              </a:rPr>
              <a:t>1</a:t>
            </a:r>
            <a:endParaRPr lang="en-US" sz="3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7826047" y="1891862"/>
            <a:ext cx="367565" cy="457850"/>
          </a:xfrm>
          <a:prstGeom prst="rect">
            <a:avLst/>
          </a:prstGeom>
          <a:solidFill>
            <a:srgbClr val="FAB8E7"/>
          </a:solidFill>
        </p:spPr>
        <p:txBody>
          <a:bodyPr wrap="square" rtlCol="0">
            <a:spAutoFit/>
          </a:bodyPr>
          <a:lstStyle/>
          <a:p>
            <a:r>
              <a:rPr lang="en-US" sz="3000" b="1" smtClean="0">
                <a:latin typeface="Arial" pitchFamily="34" charset="0"/>
                <a:cs typeface="Arial" pitchFamily="34" charset="0"/>
              </a:rPr>
              <a:t>3</a:t>
            </a:r>
            <a:endParaRPr lang="en-US" sz="3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itle 4"/>
          <p:cNvSpPr txBox="1">
            <a:spLocks/>
          </p:cNvSpPr>
          <p:nvPr/>
        </p:nvSpPr>
        <p:spPr>
          <a:xfrm>
            <a:off x="679038" y="0"/>
            <a:ext cx="835111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200" smtClean="0">
                <a:latin typeface="Arial" pitchFamily="34" charset="0"/>
                <a:cs typeface="Arial" pitchFamily="34" charset="0"/>
              </a:rPr>
              <a:t>Số?</a:t>
            </a:r>
            <a:endParaRPr lang="en-US" sz="320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142009" y="133350"/>
            <a:ext cx="533400" cy="533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</a:rPr>
              <a:t>2</a:t>
            </a:r>
            <a:endParaRPr lang="en-US" sz="4000" b="1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.Vn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39000" y="1900574"/>
            <a:ext cx="367565" cy="457850"/>
          </a:xfrm>
          <a:prstGeom prst="rect">
            <a:avLst/>
          </a:prstGeom>
          <a:solidFill>
            <a:srgbClr val="FFF869"/>
          </a:solidFill>
        </p:spPr>
        <p:txBody>
          <a:bodyPr wrap="square" rtlCol="0">
            <a:spAutoFit/>
          </a:bodyPr>
          <a:lstStyle/>
          <a:p>
            <a:r>
              <a:rPr lang="en-US" sz="3000" b="1" smtClean="0">
                <a:latin typeface="Arial" pitchFamily="34" charset="0"/>
                <a:cs typeface="Arial" pitchFamily="34" charset="0"/>
              </a:rPr>
              <a:t>3</a:t>
            </a:r>
            <a:endParaRPr lang="en-US" sz="3000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0349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2" grpId="0" animBg="1"/>
      <p:bldP spid="63" grpId="0" animBg="1"/>
      <p:bldP spid="64" grpId="0" animBg="1"/>
      <p:bldP spid="65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9371" y="1029423"/>
            <a:ext cx="5099349" cy="2584330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113753" y="13017"/>
            <a:ext cx="586740" cy="58674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</a:rPr>
              <a:t>3</a:t>
            </a:r>
            <a:endParaRPr lang="en-US" sz="3200" b="1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.VnArial" pitchFamily="34" charset="0"/>
            </a:endParaRPr>
          </a:p>
        </p:txBody>
      </p:sp>
      <p:sp>
        <p:nvSpPr>
          <p:cNvPr id="8" name="Title 4"/>
          <p:cNvSpPr txBox="1">
            <a:spLocks/>
          </p:cNvSpPr>
          <p:nvPr/>
        </p:nvSpPr>
        <p:spPr>
          <a:xfrm>
            <a:off x="701532" y="-490041"/>
            <a:ext cx="8137668" cy="20643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200" smtClean="0">
                <a:latin typeface="Arial" pitchFamily="34" charset="0"/>
                <a:cs typeface="Arial" pitchFamily="34" charset="0"/>
              </a:rPr>
              <a:t>Số quả thông ở hai bên bằng nhau. Hỏi trong túi màu đỏ có bao nhiêu quả thông?</a:t>
            </a:r>
            <a:endParaRPr lang="en-US" sz="320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6456077"/>
              </p:ext>
            </p:extLst>
          </p:nvPr>
        </p:nvGraphicFramePr>
        <p:xfrm>
          <a:off x="1934633" y="3656387"/>
          <a:ext cx="5181600" cy="930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6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6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6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6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63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30724">
                <a:tc>
                  <a:txBody>
                    <a:bodyPr/>
                    <a:lstStyle/>
                    <a:p>
                      <a:pPr algn="ctr"/>
                      <a:r>
                        <a:rPr lang="en-US" sz="3600" smtClean="0">
                          <a:solidFill>
                            <a:schemeClr val="tx1"/>
                          </a:solidFill>
                          <a:latin typeface="Arial" pitchFamily="34" charset="0"/>
                          <a:ea typeface="Arabia" pitchFamily="2" charset="0"/>
                          <a:cs typeface="Arial" pitchFamily="34" charset="0"/>
                        </a:rPr>
                        <a:t>?</a:t>
                      </a:r>
                      <a:endParaRPr lang="en-US" sz="3600">
                        <a:solidFill>
                          <a:schemeClr val="tx1"/>
                        </a:solidFill>
                        <a:latin typeface="Arial" pitchFamily="34" charset="0"/>
                        <a:ea typeface="Arabia" pitchFamily="2" charset="0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smtClean="0">
                          <a:solidFill>
                            <a:schemeClr val="tx1"/>
                          </a:solidFill>
                          <a:latin typeface="Arial" pitchFamily="34" charset="0"/>
                          <a:ea typeface="Arabia" pitchFamily="2" charset="0"/>
                          <a:cs typeface="Arial" pitchFamily="34" charset="0"/>
                        </a:rPr>
                        <a:t>?</a:t>
                      </a:r>
                      <a:endParaRPr lang="en-US" sz="3600">
                        <a:solidFill>
                          <a:schemeClr val="tx1"/>
                        </a:solidFill>
                        <a:latin typeface="Arial" pitchFamily="34" charset="0"/>
                        <a:ea typeface="Arabia" pitchFamily="2" charset="0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smtClean="0">
                          <a:solidFill>
                            <a:schemeClr val="tx1"/>
                          </a:solidFill>
                          <a:latin typeface="Arial" pitchFamily="34" charset="0"/>
                          <a:ea typeface="Arabia" pitchFamily="2" charset="0"/>
                          <a:cs typeface="Arial" pitchFamily="34" charset="0"/>
                        </a:rPr>
                        <a:t>?</a:t>
                      </a:r>
                      <a:endParaRPr lang="en-US" sz="3600">
                        <a:solidFill>
                          <a:schemeClr val="tx1"/>
                        </a:solidFill>
                        <a:latin typeface="Arial" pitchFamily="34" charset="0"/>
                        <a:ea typeface="Arabia" pitchFamily="2" charset="0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smtClean="0">
                          <a:solidFill>
                            <a:schemeClr val="tx1"/>
                          </a:solidFill>
                          <a:latin typeface="Arial" pitchFamily="34" charset="0"/>
                          <a:ea typeface="Arabia" pitchFamily="2" charset="0"/>
                          <a:cs typeface="Arial" pitchFamily="34" charset="0"/>
                        </a:rPr>
                        <a:t>=</a:t>
                      </a:r>
                      <a:endParaRPr lang="en-US" sz="3600">
                        <a:solidFill>
                          <a:schemeClr val="tx1"/>
                        </a:solidFill>
                        <a:latin typeface="Arial" pitchFamily="34" charset="0"/>
                        <a:ea typeface="Arabia" pitchFamily="2" charset="0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smtClean="0">
                          <a:solidFill>
                            <a:schemeClr val="tx1"/>
                          </a:solidFill>
                          <a:latin typeface="Arial" pitchFamily="34" charset="0"/>
                          <a:ea typeface="Arabia" pitchFamily="2" charset="0"/>
                          <a:cs typeface="Arial" pitchFamily="34" charset="0"/>
                        </a:rPr>
                        <a:t>?</a:t>
                      </a:r>
                      <a:endParaRPr lang="en-US" sz="3600">
                        <a:solidFill>
                          <a:schemeClr val="tx1"/>
                        </a:solidFill>
                        <a:latin typeface="Arial" pitchFamily="34" charset="0"/>
                        <a:ea typeface="Arabia" pitchFamily="2" charset="0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" name="Rounded Rectangle 11"/>
          <p:cNvSpPr/>
          <p:nvPr/>
        </p:nvSpPr>
        <p:spPr>
          <a:xfrm>
            <a:off x="2031615" y="3833181"/>
            <a:ext cx="838200" cy="62975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45</a:t>
            </a:r>
            <a:endParaRPr lang="en-US" sz="36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144433" y="3843158"/>
            <a:ext cx="762000" cy="62975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33</a:t>
            </a:r>
            <a:endParaRPr lang="en-US" sz="36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201833" y="3881760"/>
            <a:ext cx="838200" cy="57250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78</a:t>
            </a:r>
            <a:endParaRPr lang="en-US" sz="36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070705" y="3864835"/>
            <a:ext cx="838200" cy="62975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+</a:t>
            </a:r>
            <a:endParaRPr lang="en-US" sz="36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itle 4"/>
          <p:cNvSpPr txBox="1">
            <a:spLocks/>
          </p:cNvSpPr>
          <p:nvPr/>
        </p:nvSpPr>
        <p:spPr>
          <a:xfrm>
            <a:off x="228600" y="4499799"/>
            <a:ext cx="8305800" cy="6228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Trả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lời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túi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màu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đỏ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78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quả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thông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547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113753" y="13017"/>
            <a:ext cx="586740" cy="58674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</a:rPr>
              <a:t>4</a:t>
            </a:r>
            <a:endParaRPr lang="en-US" sz="3200" b="1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.VnArial" pitchFamily="34" charset="0"/>
            </a:endParaRPr>
          </a:p>
        </p:txBody>
      </p:sp>
      <p:sp>
        <p:nvSpPr>
          <p:cNvPr id="8" name="Title 4"/>
          <p:cNvSpPr txBox="1">
            <a:spLocks/>
          </p:cNvSpPr>
          <p:nvPr/>
        </p:nvSpPr>
        <p:spPr>
          <a:xfrm>
            <a:off x="716046" y="17449"/>
            <a:ext cx="8442468" cy="597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600" smtClean="0">
                <a:latin typeface="Arial" pitchFamily="34" charset="0"/>
                <a:cs typeface="Arial" pitchFamily="34" charset="0"/>
              </a:rPr>
              <a:t>Tính:</a:t>
            </a:r>
            <a:endParaRPr lang="en-US" sz="360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tle 4"/>
          <p:cNvSpPr txBox="1">
            <a:spLocks/>
          </p:cNvSpPr>
          <p:nvPr/>
        </p:nvSpPr>
        <p:spPr>
          <a:xfrm>
            <a:off x="716046" y="1200150"/>
            <a:ext cx="8442468" cy="597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4000" smtClean="0">
                <a:latin typeface="Arial" pitchFamily="34" charset="0"/>
                <a:cs typeface="Arial" pitchFamily="34" charset="0"/>
              </a:rPr>
              <a:t>a) 20 + 40 + 1</a:t>
            </a:r>
            <a:endParaRPr lang="en-US" sz="400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4"/>
          <p:cNvSpPr txBox="1">
            <a:spLocks/>
          </p:cNvSpPr>
          <p:nvPr/>
        </p:nvSpPr>
        <p:spPr>
          <a:xfrm>
            <a:off x="716046" y="2382851"/>
            <a:ext cx="8442468" cy="597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4000" smtClean="0">
                <a:latin typeface="Arial" pitchFamily="34" charset="0"/>
                <a:cs typeface="Arial" pitchFamily="34" charset="0"/>
              </a:rPr>
              <a:t>b) 15 - 2 - 1</a:t>
            </a:r>
            <a:endParaRPr lang="en-US" sz="400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itle 4"/>
          <p:cNvSpPr txBox="1">
            <a:spLocks/>
          </p:cNvSpPr>
          <p:nvPr/>
        </p:nvSpPr>
        <p:spPr>
          <a:xfrm>
            <a:off x="716046" y="3565552"/>
            <a:ext cx="8442468" cy="597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4000" smtClean="0">
                <a:latin typeface="Arial" pitchFamily="34" charset="0"/>
                <a:cs typeface="Arial" pitchFamily="34" charset="0"/>
              </a:rPr>
              <a:t>c) 40 + 15 + 2</a:t>
            </a:r>
            <a:endParaRPr lang="en-US" sz="40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847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113753" y="13017"/>
            <a:ext cx="586740" cy="58674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</a:rPr>
              <a:t>4</a:t>
            </a:r>
            <a:endParaRPr lang="en-US" sz="3200" b="1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.VnArial" pitchFamily="34" charset="0"/>
            </a:endParaRPr>
          </a:p>
        </p:txBody>
      </p:sp>
      <p:sp>
        <p:nvSpPr>
          <p:cNvPr id="8" name="Title 4"/>
          <p:cNvSpPr txBox="1">
            <a:spLocks/>
          </p:cNvSpPr>
          <p:nvPr/>
        </p:nvSpPr>
        <p:spPr>
          <a:xfrm>
            <a:off x="716046" y="17449"/>
            <a:ext cx="8442468" cy="597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600" smtClean="0">
                <a:latin typeface="Arial" pitchFamily="34" charset="0"/>
                <a:cs typeface="Arial" pitchFamily="34" charset="0"/>
              </a:rPr>
              <a:t>Tính:</a:t>
            </a:r>
            <a:endParaRPr lang="en-US" sz="360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tle 4"/>
          <p:cNvSpPr txBox="1">
            <a:spLocks/>
          </p:cNvSpPr>
          <p:nvPr/>
        </p:nvSpPr>
        <p:spPr>
          <a:xfrm>
            <a:off x="716046" y="863731"/>
            <a:ext cx="8442468" cy="597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4000" smtClean="0">
                <a:latin typeface="Arial" pitchFamily="34" charset="0"/>
                <a:cs typeface="Arial" pitchFamily="34" charset="0"/>
              </a:rPr>
              <a:t>a) 20 + 40 + 1 = 61 </a:t>
            </a:r>
            <a:endParaRPr lang="en-US" sz="400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4"/>
          <p:cNvSpPr txBox="1">
            <a:spLocks/>
          </p:cNvSpPr>
          <p:nvPr/>
        </p:nvSpPr>
        <p:spPr>
          <a:xfrm>
            <a:off x="716046" y="2382851"/>
            <a:ext cx="4262754" cy="597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4000" smtClean="0">
                <a:latin typeface="Arial" pitchFamily="34" charset="0"/>
                <a:cs typeface="Arial" pitchFamily="34" charset="0"/>
              </a:rPr>
              <a:t>b) 15 - 2 - 1 = 12 </a:t>
            </a:r>
            <a:endParaRPr lang="en-US" sz="400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itle 4"/>
          <p:cNvSpPr txBox="1">
            <a:spLocks/>
          </p:cNvSpPr>
          <p:nvPr/>
        </p:nvSpPr>
        <p:spPr>
          <a:xfrm>
            <a:off x="655897" y="3817726"/>
            <a:ext cx="8442468" cy="597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4000" smtClean="0">
                <a:latin typeface="Arial" pitchFamily="34" charset="0"/>
                <a:cs typeface="Arial" pitchFamily="34" charset="0"/>
              </a:rPr>
              <a:t>c) 40 + 15 + 2 = 57 </a:t>
            </a:r>
            <a:endParaRPr lang="en-US" sz="400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7982" y="673760"/>
            <a:ext cx="918595" cy="8395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4966" y="3528064"/>
            <a:ext cx="906881" cy="1177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7419" y="2184951"/>
            <a:ext cx="1091381" cy="993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ight Brace 2"/>
          <p:cNvSpPr/>
          <p:nvPr/>
        </p:nvSpPr>
        <p:spPr>
          <a:xfrm rot="5400000">
            <a:off x="2133600" y="845872"/>
            <a:ext cx="228600" cy="1447800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4"/>
          <p:cNvSpPr txBox="1">
            <a:spLocks/>
          </p:cNvSpPr>
          <p:nvPr/>
        </p:nvSpPr>
        <p:spPr>
          <a:xfrm>
            <a:off x="1849342" y="1655458"/>
            <a:ext cx="797116" cy="597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smtClean="0">
                <a:latin typeface="Arial" pitchFamily="34" charset="0"/>
                <a:cs typeface="Arial" pitchFamily="34" charset="0"/>
              </a:rPr>
              <a:t>60</a:t>
            </a:r>
            <a:endParaRPr lang="en-US" sz="4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ight Brace 14"/>
          <p:cNvSpPr/>
          <p:nvPr/>
        </p:nvSpPr>
        <p:spPr>
          <a:xfrm rot="5400000">
            <a:off x="2029114" y="2600912"/>
            <a:ext cx="199986" cy="959787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itle 4"/>
          <p:cNvSpPr txBox="1">
            <a:spLocks/>
          </p:cNvSpPr>
          <p:nvPr/>
        </p:nvSpPr>
        <p:spPr>
          <a:xfrm>
            <a:off x="1753828" y="3122743"/>
            <a:ext cx="797116" cy="597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smtClean="0">
                <a:latin typeface="Arial" pitchFamily="34" charset="0"/>
                <a:cs typeface="Arial" pitchFamily="34" charset="0"/>
              </a:rPr>
              <a:t>13</a:t>
            </a:r>
            <a:endParaRPr lang="en-US" sz="4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itle 4"/>
          <p:cNvSpPr txBox="1">
            <a:spLocks/>
          </p:cNvSpPr>
          <p:nvPr/>
        </p:nvSpPr>
        <p:spPr>
          <a:xfrm>
            <a:off x="5033646" y="2407131"/>
            <a:ext cx="4262754" cy="597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4000" smtClean="0">
                <a:latin typeface="Arial" pitchFamily="34" charset="0"/>
                <a:cs typeface="Arial" pitchFamily="34" charset="0"/>
              </a:rPr>
              <a:t>b) 15 - 2 - 1 = 12 </a:t>
            </a:r>
            <a:endParaRPr lang="en-US" sz="400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ight Brace 19"/>
          <p:cNvSpPr/>
          <p:nvPr/>
        </p:nvSpPr>
        <p:spPr>
          <a:xfrm rot="5400000">
            <a:off x="7105127" y="2634656"/>
            <a:ext cx="209413" cy="901730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itle 4"/>
          <p:cNvSpPr txBox="1">
            <a:spLocks/>
          </p:cNvSpPr>
          <p:nvPr/>
        </p:nvSpPr>
        <p:spPr>
          <a:xfrm>
            <a:off x="6264867" y="3132171"/>
            <a:ext cx="1482916" cy="597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smtClean="0">
                <a:latin typeface="Arial" pitchFamily="34" charset="0"/>
                <a:cs typeface="Arial" pitchFamily="34" charset="0"/>
              </a:rPr>
              <a:t>-  3</a:t>
            </a:r>
            <a:endParaRPr lang="en-US" sz="400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ight Brace 21"/>
          <p:cNvSpPr/>
          <p:nvPr/>
        </p:nvSpPr>
        <p:spPr>
          <a:xfrm rot="5400000">
            <a:off x="1971057" y="4018621"/>
            <a:ext cx="199986" cy="959787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itle 4"/>
          <p:cNvSpPr txBox="1">
            <a:spLocks/>
          </p:cNvSpPr>
          <p:nvPr/>
        </p:nvSpPr>
        <p:spPr>
          <a:xfrm>
            <a:off x="1695771" y="4540452"/>
            <a:ext cx="797116" cy="597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smtClean="0">
                <a:latin typeface="Arial" pitchFamily="34" charset="0"/>
                <a:cs typeface="Arial" pitchFamily="34" charset="0"/>
              </a:rPr>
              <a:t>55</a:t>
            </a:r>
            <a:endParaRPr lang="en-US" sz="40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471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0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7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0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8"/>
                  </p:tgtEl>
                </p:cond>
              </p:nextCondLst>
            </p:seq>
          </p:childTnLst>
        </p:cTn>
      </p:par>
    </p:tnLst>
    <p:bldLst>
      <p:bldP spid="3" grpId="0" animBg="1"/>
      <p:bldP spid="14" grpId="0"/>
      <p:bldP spid="15" grpId="0" animBg="1"/>
      <p:bldP spid="16" grpId="0"/>
      <p:bldP spid="17" grpId="0"/>
      <p:bldP spid="20" grpId="0" animBg="1"/>
      <p:bldP spid="21" grpId="0"/>
      <p:bldP spid="22" grpId="0" animBg="1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113753" y="13017"/>
            <a:ext cx="586740" cy="58674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</a:rPr>
              <a:t>5</a:t>
            </a:r>
            <a:endParaRPr lang="en-US" sz="3200" b="1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.VnArial" pitchFamily="34" charset="0"/>
            </a:endParaRPr>
          </a:p>
        </p:txBody>
      </p:sp>
      <p:sp>
        <p:nvSpPr>
          <p:cNvPr id="8" name="Title 4"/>
          <p:cNvSpPr txBox="1">
            <a:spLocks/>
          </p:cNvSpPr>
          <p:nvPr/>
        </p:nvSpPr>
        <p:spPr>
          <a:xfrm>
            <a:off x="657990" y="323621"/>
            <a:ext cx="8333610" cy="16399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600" smtClean="0">
                <a:latin typeface="Arial" pitchFamily="34" charset="0"/>
                <a:cs typeface="Arial" pitchFamily="34" charset="0"/>
              </a:rPr>
              <a:t>Trên ga có 3 đoàn tàu. </a:t>
            </a:r>
          </a:p>
          <a:p>
            <a:pPr algn="just"/>
            <a:r>
              <a:rPr lang="en-US" sz="3600" smtClean="0">
                <a:latin typeface="Arial" pitchFamily="34" charset="0"/>
                <a:cs typeface="Arial" pitchFamily="34" charset="0"/>
              </a:rPr>
              <a:t>a) Đoàn tàu A có 10 toa. Đoàn tàu B có 12 toa. Hỏi cả hai đoàn tàu có bao nhiêu toa?</a:t>
            </a:r>
            <a:endParaRPr lang="en-US" sz="360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9914148"/>
              </p:ext>
            </p:extLst>
          </p:nvPr>
        </p:nvGraphicFramePr>
        <p:xfrm>
          <a:off x="1934633" y="2629497"/>
          <a:ext cx="5181600" cy="930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6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6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6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6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63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30724">
                <a:tc>
                  <a:txBody>
                    <a:bodyPr/>
                    <a:lstStyle/>
                    <a:p>
                      <a:pPr algn="ctr"/>
                      <a:r>
                        <a:rPr lang="en-US" sz="3600" smtClean="0">
                          <a:solidFill>
                            <a:schemeClr val="tx1"/>
                          </a:solidFill>
                          <a:latin typeface="Arial" pitchFamily="34" charset="0"/>
                          <a:ea typeface="Arabia" pitchFamily="2" charset="0"/>
                          <a:cs typeface="Arial" pitchFamily="34" charset="0"/>
                        </a:rPr>
                        <a:t>?</a:t>
                      </a:r>
                      <a:endParaRPr lang="en-US" sz="3600">
                        <a:solidFill>
                          <a:schemeClr val="tx1"/>
                        </a:solidFill>
                        <a:latin typeface="Arial" pitchFamily="34" charset="0"/>
                        <a:ea typeface="Arabia" pitchFamily="2" charset="0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smtClean="0">
                          <a:solidFill>
                            <a:schemeClr val="tx1"/>
                          </a:solidFill>
                          <a:latin typeface="Arial" pitchFamily="34" charset="0"/>
                          <a:ea typeface="Arabia" pitchFamily="2" charset="0"/>
                          <a:cs typeface="Arial" pitchFamily="34" charset="0"/>
                        </a:rPr>
                        <a:t>?</a:t>
                      </a:r>
                      <a:endParaRPr lang="en-US" sz="3600">
                        <a:solidFill>
                          <a:schemeClr val="tx1"/>
                        </a:solidFill>
                        <a:latin typeface="Arial" pitchFamily="34" charset="0"/>
                        <a:ea typeface="Arabia" pitchFamily="2" charset="0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smtClean="0">
                          <a:solidFill>
                            <a:schemeClr val="tx1"/>
                          </a:solidFill>
                          <a:latin typeface="Arial" pitchFamily="34" charset="0"/>
                          <a:ea typeface="Arabia" pitchFamily="2" charset="0"/>
                          <a:cs typeface="Arial" pitchFamily="34" charset="0"/>
                        </a:rPr>
                        <a:t>?</a:t>
                      </a:r>
                      <a:endParaRPr lang="en-US" sz="3600">
                        <a:solidFill>
                          <a:schemeClr val="tx1"/>
                        </a:solidFill>
                        <a:latin typeface="Arial" pitchFamily="34" charset="0"/>
                        <a:ea typeface="Arabia" pitchFamily="2" charset="0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smtClean="0">
                          <a:solidFill>
                            <a:schemeClr val="tx1"/>
                          </a:solidFill>
                          <a:latin typeface="Arial" pitchFamily="34" charset="0"/>
                          <a:ea typeface="Arabia" pitchFamily="2" charset="0"/>
                          <a:cs typeface="Arial" pitchFamily="34" charset="0"/>
                        </a:rPr>
                        <a:t>=</a:t>
                      </a:r>
                      <a:endParaRPr lang="en-US" sz="3600">
                        <a:solidFill>
                          <a:schemeClr val="tx1"/>
                        </a:solidFill>
                        <a:latin typeface="Arial" pitchFamily="34" charset="0"/>
                        <a:ea typeface="Arabia" pitchFamily="2" charset="0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smtClean="0">
                          <a:solidFill>
                            <a:schemeClr val="tx1"/>
                          </a:solidFill>
                          <a:latin typeface="Arial" pitchFamily="34" charset="0"/>
                          <a:ea typeface="Arabia" pitchFamily="2" charset="0"/>
                          <a:cs typeface="Arial" pitchFamily="34" charset="0"/>
                        </a:rPr>
                        <a:t>?</a:t>
                      </a:r>
                      <a:endParaRPr lang="en-US" sz="3600">
                        <a:solidFill>
                          <a:schemeClr val="tx1"/>
                        </a:solidFill>
                        <a:latin typeface="Arial" pitchFamily="34" charset="0"/>
                        <a:ea typeface="Arabia" pitchFamily="2" charset="0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Rounded Rectangle 10"/>
          <p:cNvSpPr/>
          <p:nvPr/>
        </p:nvSpPr>
        <p:spPr>
          <a:xfrm>
            <a:off x="2031615" y="2806291"/>
            <a:ext cx="838200" cy="62975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en-US" sz="36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144433" y="2816268"/>
            <a:ext cx="762000" cy="62975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12</a:t>
            </a:r>
            <a:endParaRPr lang="en-US" sz="36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201833" y="2854870"/>
            <a:ext cx="838200" cy="57250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22</a:t>
            </a:r>
            <a:endParaRPr lang="en-US" sz="36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070705" y="2837945"/>
            <a:ext cx="838200" cy="62975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+</a:t>
            </a:r>
            <a:endParaRPr lang="en-US" sz="36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itle 4"/>
          <p:cNvSpPr txBox="1">
            <a:spLocks/>
          </p:cNvSpPr>
          <p:nvPr/>
        </p:nvSpPr>
        <p:spPr>
          <a:xfrm>
            <a:off x="2318354" y="3772536"/>
            <a:ext cx="4656613" cy="6228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200" smtClean="0">
                <a:latin typeface="Arial" pitchFamily="34" charset="0"/>
                <a:cs typeface="Arial" pitchFamily="34" charset="0"/>
              </a:rPr>
              <a:t>Em hãy nêu câu trả lời.</a:t>
            </a:r>
            <a:endParaRPr lang="en-US" sz="32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048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113753" y="13017"/>
            <a:ext cx="586740" cy="58674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</a:rPr>
              <a:t>5</a:t>
            </a:r>
            <a:endParaRPr lang="en-US" sz="3200" b="1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.VnArial" pitchFamily="34" charset="0"/>
            </a:endParaRPr>
          </a:p>
        </p:txBody>
      </p:sp>
      <p:sp>
        <p:nvSpPr>
          <p:cNvPr id="8" name="Title 4"/>
          <p:cNvSpPr txBox="1">
            <a:spLocks/>
          </p:cNvSpPr>
          <p:nvPr/>
        </p:nvSpPr>
        <p:spPr>
          <a:xfrm>
            <a:off x="657990" y="574822"/>
            <a:ext cx="8333610" cy="16399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600" smtClean="0">
                <a:latin typeface="Arial" pitchFamily="34" charset="0"/>
                <a:cs typeface="Arial" pitchFamily="34" charset="0"/>
              </a:rPr>
              <a:t>Trên ga có 3 đoàn tàu. </a:t>
            </a:r>
          </a:p>
          <a:p>
            <a:pPr algn="just"/>
            <a:r>
              <a:rPr lang="en-US" sz="3600" smtClean="0">
                <a:latin typeface="Arial" pitchFamily="34" charset="0"/>
                <a:cs typeface="Arial" pitchFamily="34" charset="0"/>
              </a:rPr>
              <a:t>b) Đoàn tàu C có 15 toa chở khách và chở hàng. Trong đó có 3 toa chở hàng. Hỏi đoàn tàu C có bao nhiêu toa chở khách?</a:t>
            </a:r>
            <a:endParaRPr lang="en-US" sz="360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5"/>
          <a:stretch/>
        </p:blipFill>
        <p:spPr bwMode="auto">
          <a:xfrm>
            <a:off x="88353" y="3694363"/>
            <a:ext cx="6864897" cy="627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itle 4"/>
          <p:cNvSpPr txBox="1">
            <a:spLocks/>
          </p:cNvSpPr>
          <p:nvPr/>
        </p:nvSpPr>
        <p:spPr>
          <a:xfrm>
            <a:off x="872490" y="3378633"/>
            <a:ext cx="398558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1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itle 4"/>
          <p:cNvSpPr txBox="1">
            <a:spLocks/>
          </p:cNvSpPr>
          <p:nvPr/>
        </p:nvSpPr>
        <p:spPr>
          <a:xfrm>
            <a:off x="1391476" y="3378633"/>
            <a:ext cx="398558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2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itle 4"/>
          <p:cNvSpPr txBox="1">
            <a:spLocks/>
          </p:cNvSpPr>
          <p:nvPr/>
        </p:nvSpPr>
        <p:spPr>
          <a:xfrm>
            <a:off x="1916430" y="3378633"/>
            <a:ext cx="398558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3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itle 4"/>
          <p:cNvSpPr txBox="1">
            <a:spLocks/>
          </p:cNvSpPr>
          <p:nvPr/>
        </p:nvSpPr>
        <p:spPr>
          <a:xfrm>
            <a:off x="2420842" y="3378633"/>
            <a:ext cx="398558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4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itle 4"/>
          <p:cNvSpPr txBox="1">
            <a:spLocks/>
          </p:cNvSpPr>
          <p:nvPr/>
        </p:nvSpPr>
        <p:spPr>
          <a:xfrm>
            <a:off x="2919952" y="3378633"/>
            <a:ext cx="398558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5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itle 4"/>
          <p:cNvSpPr txBox="1">
            <a:spLocks/>
          </p:cNvSpPr>
          <p:nvPr/>
        </p:nvSpPr>
        <p:spPr>
          <a:xfrm>
            <a:off x="3439578" y="3378633"/>
            <a:ext cx="398558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6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itle 4"/>
          <p:cNvSpPr txBox="1">
            <a:spLocks/>
          </p:cNvSpPr>
          <p:nvPr/>
        </p:nvSpPr>
        <p:spPr>
          <a:xfrm>
            <a:off x="3872426" y="3378633"/>
            <a:ext cx="398558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7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itle 4"/>
          <p:cNvSpPr txBox="1">
            <a:spLocks/>
          </p:cNvSpPr>
          <p:nvPr/>
        </p:nvSpPr>
        <p:spPr>
          <a:xfrm>
            <a:off x="4431673" y="3378633"/>
            <a:ext cx="398558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8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itle 4"/>
          <p:cNvSpPr txBox="1">
            <a:spLocks/>
          </p:cNvSpPr>
          <p:nvPr/>
        </p:nvSpPr>
        <p:spPr>
          <a:xfrm>
            <a:off x="4958302" y="3378633"/>
            <a:ext cx="398558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9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itle 4"/>
          <p:cNvSpPr txBox="1">
            <a:spLocks/>
          </p:cNvSpPr>
          <p:nvPr/>
        </p:nvSpPr>
        <p:spPr>
          <a:xfrm>
            <a:off x="5339831" y="3378633"/>
            <a:ext cx="583529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10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itle 4"/>
          <p:cNvSpPr txBox="1">
            <a:spLocks/>
          </p:cNvSpPr>
          <p:nvPr/>
        </p:nvSpPr>
        <p:spPr>
          <a:xfrm>
            <a:off x="5650230" y="3378633"/>
            <a:ext cx="982927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11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itle 4"/>
          <p:cNvSpPr txBox="1">
            <a:spLocks/>
          </p:cNvSpPr>
          <p:nvPr/>
        </p:nvSpPr>
        <p:spPr>
          <a:xfrm>
            <a:off x="6369721" y="3378633"/>
            <a:ext cx="583529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12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6927850" y="3378633"/>
            <a:ext cx="1924711" cy="968141"/>
            <a:chOff x="6927850" y="3378633"/>
            <a:chExt cx="1924711" cy="968141"/>
          </a:xfrm>
        </p:grpSpPr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27850" y="3860265"/>
              <a:ext cx="1924711" cy="4865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5" name="Title 4"/>
            <p:cNvSpPr txBox="1">
              <a:spLocks/>
            </p:cNvSpPr>
            <p:nvPr/>
          </p:nvSpPr>
          <p:spPr>
            <a:xfrm>
              <a:off x="6953250" y="3378633"/>
              <a:ext cx="583529" cy="64008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2800" b="1" smtClean="0">
                  <a:latin typeface="Arial" pitchFamily="34" charset="0"/>
                  <a:cs typeface="Arial" pitchFamily="34" charset="0"/>
                </a:rPr>
                <a:t>13</a:t>
              </a:r>
              <a:endParaRPr lang="en-US" sz="28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Title 4"/>
            <p:cNvSpPr txBox="1">
              <a:spLocks/>
            </p:cNvSpPr>
            <p:nvPr/>
          </p:nvSpPr>
          <p:spPr>
            <a:xfrm>
              <a:off x="7536779" y="3378633"/>
              <a:ext cx="583529" cy="64008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2800" b="1" smtClean="0">
                  <a:latin typeface="Arial" pitchFamily="34" charset="0"/>
                  <a:cs typeface="Arial" pitchFamily="34" charset="0"/>
                </a:rPr>
                <a:t>14</a:t>
              </a:r>
              <a:endParaRPr lang="en-US" sz="28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Title 4"/>
            <p:cNvSpPr txBox="1">
              <a:spLocks/>
            </p:cNvSpPr>
            <p:nvPr/>
          </p:nvSpPr>
          <p:spPr>
            <a:xfrm>
              <a:off x="8120308" y="3378633"/>
              <a:ext cx="583529" cy="64008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2800" b="1" smtClean="0">
                  <a:latin typeface="Arial" pitchFamily="34" charset="0"/>
                  <a:cs typeface="Arial" pitchFamily="34" charset="0"/>
                </a:rPr>
                <a:t>15</a:t>
              </a:r>
              <a:endParaRPr lang="en-US" sz="2800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9" name="Right Brace 38"/>
          <p:cNvSpPr/>
          <p:nvPr/>
        </p:nvSpPr>
        <p:spPr>
          <a:xfrm rot="5400000">
            <a:off x="7743892" y="3736891"/>
            <a:ext cx="209415" cy="1524000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itle 4"/>
          <p:cNvSpPr txBox="1">
            <a:spLocks/>
          </p:cNvSpPr>
          <p:nvPr/>
        </p:nvSpPr>
        <p:spPr>
          <a:xfrm>
            <a:off x="6998144" y="4545538"/>
            <a:ext cx="1482916" cy="597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smtClean="0">
                <a:latin typeface="Arial" pitchFamily="34" charset="0"/>
                <a:cs typeface="Arial" pitchFamily="34" charset="0"/>
              </a:rPr>
              <a:t>- 3</a:t>
            </a:r>
            <a:endParaRPr lang="en-US" sz="40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41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2653</TotalTime>
  <Words>487</Words>
  <Application>Microsoft Office PowerPoint</Application>
  <PresentationFormat>On-screen Show (16:9)</PresentationFormat>
  <Paragraphs>149</Paragraphs>
  <Slides>11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.VnArial</vt:lpstr>
      <vt:lpstr>Arabia</vt:lpstr>
      <vt:lpstr>Arial</vt:lpstr>
      <vt:lpstr>Calibri</vt:lpstr>
      <vt:lpstr>iCiel Thillends</vt:lpstr>
      <vt:lpstr>Office Theme</vt:lpstr>
      <vt:lpstr>PowerPoint Presentation</vt:lpstr>
      <vt:lpstr>Chủ đề 8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TOÁN</dc:title>
  <dc:creator>PC</dc:creator>
  <cp:lastModifiedBy>Admin</cp:lastModifiedBy>
  <cp:revision>412</cp:revision>
  <dcterms:created xsi:type="dcterms:W3CDTF">2021-01-09T02:19:28Z</dcterms:created>
  <dcterms:modified xsi:type="dcterms:W3CDTF">2025-04-21T00:41:29Z</dcterms:modified>
</cp:coreProperties>
</file>