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5" r:id="rId3"/>
    <p:sldId id="289" r:id="rId4"/>
    <p:sldId id="290" r:id="rId5"/>
    <p:sldId id="291" r:id="rId6"/>
    <p:sldId id="292" r:id="rId7"/>
    <p:sldId id="293" r:id="rId8"/>
    <p:sldId id="294" r:id="rId9"/>
    <p:sldId id="296" r:id="rId10"/>
    <p:sldId id="273" r:id="rId11"/>
    <p:sldId id="258" r:id="rId12"/>
    <p:sldId id="260" r:id="rId13"/>
    <p:sldId id="277" r:id="rId14"/>
    <p:sldId id="261" r:id="rId15"/>
    <p:sldId id="263" r:id="rId16"/>
    <p:sldId id="262" r:id="rId17"/>
    <p:sldId id="279" r:id="rId18"/>
    <p:sldId id="278" r:id="rId19"/>
    <p:sldId id="264" r:id="rId20"/>
    <p:sldId id="297" r:id="rId21"/>
    <p:sldId id="266" r:id="rId22"/>
    <p:sldId id="267" r:id="rId23"/>
    <p:sldId id="282" r:id="rId24"/>
    <p:sldId id="286" r:id="rId25"/>
    <p:sldId id="287" r:id="rId26"/>
    <p:sldId id="288" r:id="rId27"/>
    <p:sldId id="270" r:id="rId28"/>
    <p:sldId id="271" r:id="rId29"/>
    <p:sldId id="298" r:id="rId30"/>
    <p:sldId id="272" r:id="rId31"/>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336676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hoạt</a:t>
            </a:r>
            <a:r>
              <a:rPr lang="en-US" baseline="0" smtClean="0"/>
              <a:t> tổ chức hđ, có thể cho hs đọc lại bài, tl câu hỏi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56813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7.xml"/><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slide" Target="slide6.xml"/><Relationship Id="rId5" Type="http://schemas.openxmlformats.org/officeDocument/2006/relationships/image" Target="../media/image10.png"/><Relationship Id="rId15" Type="http://schemas.openxmlformats.org/officeDocument/2006/relationships/slide" Target="slide8.xml"/><Relationship Id="rId10" Type="http://schemas.openxmlformats.org/officeDocument/2006/relationships/image" Target="../media/image14.png"/><Relationship Id="rId4" Type="http://schemas.openxmlformats.org/officeDocument/2006/relationships/image" Target="../media/image9.jpg"/><Relationship Id="rId9" Type="http://schemas.openxmlformats.org/officeDocument/2006/relationships/slide" Target="slide5.xml"/><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1177519" y="1276350"/>
            <a:ext cx="7052082" cy="2209800"/>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454978"/>
            <a:ext cx="6931025" cy="72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663343" y="1406759"/>
            <a:ext cx="5584850" cy="892552"/>
          </a:xfrm>
          <a:prstGeom prst="rect">
            <a:avLst/>
          </a:prstGeom>
        </p:spPr>
        <p:txBody>
          <a:bodyPr wrap="square">
            <a:spAutoFit/>
          </a:bodyPr>
          <a:lstStyle/>
          <a:p>
            <a:pPr algn="ctr"/>
            <a:r>
              <a:rPr lang="en-US" sz="2600" dirty="0" err="1" smtClean="0">
                <a:latin typeface="Arial" pitchFamily="34" charset="0"/>
                <a:cs typeface="Arial" pitchFamily="34" charset="0"/>
              </a:rPr>
              <a:t>Thứ</a:t>
            </a:r>
            <a:r>
              <a:rPr lang="en-US" sz="2600" dirty="0" smtClean="0">
                <a:latin typeface="Arial" pitchFamily="34" charset="0"/>
                <a:cs typeface="Arial" pitchFamily="34" charset="0"/>
              </a:rPr>
              <a:t> Hai </a:t>
            </a:r>
            <a:r>
              <a:rPr lang="en-US" sz="2600" dirty="0" err="1" smtClean="0">
                <a:latin typeface="Arial" pitchFamily="34" charset="0"/>
                <a:cs typeface="Arial" pitchFamily="34" charset="0"/>
              </a:rPr>
              <a:t>ngày</a:t>
            </a:r>
            <a:r>
              <a:rPr lang="en-US" sz="2600" dirty="0" smtClean="0">
                <a:latin typeface="Arial" pitchFamily="34" charset="0"/>
                <a:cs typeface="Arial" pitchFamily="34" charset="0"/>
              </a:rPr>
              <a:t> 20 </a:t>
            </a:r>
            <a:r>
              <a:rPr lang="en-US" sz="2600" dirty="0" err="1">
                <a:latin typeface="Arial" pitchFamily="34" charset="0"/>
                <a:cs typeface="Arial" pitchFamily="34" charset="0"/>
              </a:rPr>
              <a:t>tháng</a:t>
            </a:r>
            <a:r>
              <a:rPr lang="en-US" sz="2600" dirty="0">
                <a:latin typeface="Arial" pitchFamily="34" charset="0"/>
                <a:cs typeface="Arial" pitchFamily="34" charset="0"/>
              </a:rPr>
              <a:t> 3 </a:t>
            </a:r>
            <a:r>
              <a:rPr lang="en-US" sz="2600" dirty="0" err="1">
                <a:latin typeface="Arial" pitchFamily="34" charset="0"/>
                <a:cs typeface="Arial" pitchFamily="34" charset="0"/>
              </a:rPr>
              <a:t>năm</a:t>
            </a:r>
            <a:r>
              <a:rPr lang="en-US" sz="2600" dirty="0">
                <a:latin typeface="Arial" pitchFamily="34" charset="0"/>
                <a:cs typeface="Arial" pitchFamily="34" charset="0"/>
              </a:rPr>
              <a:t> </a:t>
            </a:r>
            <a:r>
              <a:rPr lang="en-US" sz="2600" dirty="0" smtClean="0">
                <a:latin typeface="Arial" pitchFamily="34" charset="0"/>
                <a:cs typeface="Arial" pitchFamily="34" charset="0"/>
              </a:rPr>
              <a:t>2024 </a:t>
            </a:r>
            <a:r>
              <a:rPr lang="en-US" sz="2600" u="sng" dirty="0" err="1" smtClean="0">
                <a:latin typeface="Arial" pitchFamily="34" charset="0"/>
                <a:cs typeface="Arial" pitchFamily="34" charset="0"/>
              </a:rPr>
              <a:t>Tiếng</a:t>
            </a:r>
            <a:r>
              <a:rPr lang="en-US" sz="2600" u="sng" dirty="0" smtClean="0">
                <a:latin typeface="Arial" pitchFamily="34" charset="0"/>
                <a:cs typeface="Arial" pitchFamily="34" charset="0"/>
              </a:rPr>
              <a:t> </a:t>
            </a:r>
            <a:r>
              <a:rPr lang="en-US" sz="2600" u="sng" dirty="0" err="1" smtClean="0">
                <a:latin typeface="Arial" pitchFamily="34" charset="0"/>
                <a:cs typeface="Arial" pitchFamily="34" charset="0"/>
              </a:rPr>
              <a:t>Việt</a:t>
            </a:r>
            <a:endParaRPr lang="en-US" sz="2600" u="sng" dirty="0">
              <a:latin typeface="Arial" pitchFamily="34" charset="0"/>
              <a:cs typeface="Arial"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vùng vẫy			</a:t>
            </a:r>
            <a:br>
              <a:rPr lang="en-US" smtClean="0">
                <a:latin typeface="Arial" pitchFamily="34" charset="0"/>
                <a:cs typeface="Arial" pitchFamily="34" charset="0"/>
              </a:rPr>
            </a:br>
            <a:r>
              <a:rPr lang="en-US" smtClean="0">
                <a:latin typeface="Arial" pitchFamily="34" charset="0"/>
                <a:cs typeface="Arial" pitchFamily="34" charset="0"/>
              </a:rPr>
              <a:t>nhanh trí		</a:t>
            </a:r>
            <a:br>
              <a:rPr lang="en-US" smtClean="0">
                <a:latin typeface="Arial" pitchFamily="34" charset="0"/>
                <a:cs typeface="Arial" pitchFamily="34" charset="0"/>
              </a:rPr>
            </a:br>
            <a:r>
              <a:rPr lang="en-US" smtClean="0">
                <a:latin typeface="Arial" pitchFamily="34" charset="0"/>
                <a:cs typeface="Arial" pitchFamily="34" charset="0"/>
              </a:rPr>
              <a:t>thợ săn</a:t>
            </a:r>
            <a:br>
              <a:rPr lang="en-US" smtClean="0">
                <a:latin typeface="Arial" pitchFamily="34" charset="0"/>
                <a:cs typeface="Arial" pitchFamily="34" charset="0"/>
              </a:rPr>
            </a:br>
            <a:r>
              <a:rPr lang="en-US" smtClean="0">
                <a:latin typeface="Arial" pitchFamily="34" charset="0"/>
                <a:cs typeface="Arial" pitchFamily="34" charset="0"/>
              </a:rPr>
              <a:t>giật mình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a:t>
            </a:r>
            <a:r>
              <a:rPr lang="en-US" sz="2100" smtClean="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 </a:t>
            </a:r>
            <a:r>
              <a:rPr lang="en-US" sz="2100" smtClean="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Nghe tiếng kêu cứu của kiến, bồ câu nhanh trí nhặt một chiếc lá thả xuống nước.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Vùng vẫy</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hoạt động liên tiếp để thoát khỏi một tình trạng nào đó.</a:t>
            </a:r>
            <a:endParaRPr lang="en-US" sz="3400">
              <a:latin typeface="Arial" pitchFamily="34" charset="0"/>
              <a:cs typeface="Arial" pitchFamily="34" charset="0"/>
            </a:endParaRP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Nhanh trí</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suy nghĩ nhanh, ứng phó nhanh.</a:t>
            </a:r>
            <a:endParaRPr lang="en-US" sz="3400">
              <a:latin typeface="Arial" pitchFamily="34" charset="0"/>
              <a:cs typeface="Arial" pitchFamily="34" charset="0"/>
            </a:endParaRP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Thợ săn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người chuyên làm nghề săn bắt thú rừng và chim.</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438150"/>
            <a:ext cx="8915400" cy="4537781"/>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I.</a:t>
            </a:r>
            <a:r>
              <a:rPr lang="vi-VN"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Yêu</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cầu</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cần</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Giúp HS :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Phát </a:t>
            </a:r>
            <a:r>
              <a:rPr lang="vi-VN" dirty="0">
                <a:latin typeface="Times New Roman" panose="02020603050405020304" pitchFamily="18" charset="0"/>
                <a:ea typeface="Times New Roman" panose="02020603050405020304" pitchFamily="18" charset="0"/>
                <a:cs typeface="Times New Roman" panose="02020603050405020304" pitchFamily="18" charset="0"/>
              </a:rPr>
              <a:t>triển kĩ năng đọc thông qua việc đọc đúng , rủ ràng một câu chuyện ngắn và đơn giản , có lời thoại : hiểu và trả lời đúng các câu hỏi có liên quan đến VB ; quan sát , nhận biết được các chi tiết trong tranh và suy luận từ tranh được quan sát .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2. Phát triển kĩ năng viết thông qua hoạt động viết lại đúng câu trả lời cho câu hỏi trong VB đọc ; hoàn thiện cấu dựa vào những từ ngữ cho sản và viết lại đúng cầu đã hoàn thiện ; nghe viết một đoạn ngắn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 3. Phát triển kĩ năng nói và nghe thông qua trao đổi về nội dung của VB và nội dung được thể hiện trong tranh .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4. Phát triển phẩm chất và năng lực chung : ý thức giúp đỡ lẫn nhau khi hoạn nạn , khả năng làm việc nhóm , khả năng nhận ra những vần đề đơn giản và đặt câu hỏi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b="1" dirty="0">
                <a:latin typeface="Times New Roman" panose="02020603050405020304" pitchFamily="18" charset="0"/>
                <a:ea typeface="Times New Roman" panose="02020603050405020304" pitchFamily="18" charset="0"/>
                <a:cs typeface="Times New Roman" panose="02020603050405020304" pitchFamily="18" charset="0"/>
              </a:rPr>
              <a:t>II CHUẨN BỊ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2. Phương tiện dạy học Tranh minh hoạ có trong SGK được phóng to hoặc máy tính có phần mềm phù hợp , máy chiếu , màn hình , bảng thông minh .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62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itchFamily="34" charset="0"/>
                <a:cs typeface="Arial" pitchFamily="34" charset="0"/>
              </a:rPr>
              <a:t>Luyện </a:t>
            </a:r>
            <a:r>
              <a:rPr lang="en-US" sz="3600" dirty="0" err="1" smtClean="0">
                <a:solidFill>
                  <a:schemeClr val="tx1"/>
                </a:solidFill>
                <a:latin typeface="Arial" pitchFamily="34" charset="0"/>
                <a:cs typeface="Arial" pitchFamily="34" charset="0"/>
              </a:rPr>
              <a:t>tập</a:t>
            </a:r>
            <a:endParaRPr lang="en-US"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2267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Một </a:t>
            </a:r>
            <a:r>
              <a:rPr lang="en-US" sz="3200">
                <a:latin typeface="Arial" pitchFamily="34" charset="0"/>
                <a:ea typeface="Arial-Rounded" pitchFamily="34" charset="0"/>
                <a:cs typeface="Arial" pitchFamily="34" charset="0"/>
              </a:rPr>
              <a:t>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Con vật nào gặp nạn?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đã làm gì để cứu kiến?</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nhận xét gì về hành động của bồ câu?</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gặp chuyện nguy hiểm gì?</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Kiến đã làm gì để cứu bồ câu?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smtClean="0">
                <a:latin typeface="Arial" pitchFamily="34" charset="0"/>
                <a:ea typeface="Arial-Rounded" pitchFamily="34" charset="0"/>
                <a:cs typeface="Arial" pitchFamily="34" charset="0"/>
              </a:rPr>
              <a:t>	Bồ </a:t>
            </a:r>
            <a:r>
              <a:rPr lang="en-US" sz="3200">
                <a:latin typeface="Arial" pitchFamily="34" charset="0"/>
                <a:ea typeface="Arial-Rounded" pitchFamily="34" charset="0"/>
                <a:cs typeface="Arial" pitchFamily="34" charset="0"/>
              </a:rPr>
              <a:t>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Bồ câu đã làm gì sau khi được kiến cứu?</a:t>
            </a:r>
            <a:endParaRPr lang="en-US" sz="2800">
              <a:latin typeface="Arial" pitchFamily="34" charset="0"/>
              <a:ea typeface="Arial-Rounded" pitchFamily="34" charset="0"/>
              <a:cs typeface="Arial" pitchFamily="34" charset="0"/>
            </a:endParaRP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Cảm xúc của kiến và bồ câu lúc này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Trong cuộc sống cần giúp đỡ nhau, nhất là khi người khác gặp hoạn nạn. </a:t>
            </a:r>
            <a:endParaRPr lang="en-US">
              <a:latin typeface="Arial" pitchFamily="34" charset="0"/>
              <a:cs typeface="Arial" pitchFamily="34" charset="0"/>
            </a:endParaRP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Nên </a:t>
            </a:r>
            <a:r>
              <a:rPr lang="en-US">
                <a:latin typeface="Arial" pitchFamily="34" charset="0"/>
                <a:cs typeface="Arial" pitchFamily="34" charset="0"/>
              </a:rPr>
              <a:t>nói lời cảm </a:t>
            </a:r>
            <a:r>
              <a:rPr lang="en-US" smtClean="0">
                <a:latin typeface="Arial" pitchFamily="34" charset="0"/>
                <a:cs typeface="Arial" pitchFamily="34" charset="0"/>
              </a:rPr>
              <a:t>ơn, bày tỏ lòng biết ơn </a:t>
            </a:r>
            <a:r>
              <a:rPr lang="en-US">
                <a:latin typeface="Arial" pitchFamily="34" charset="0"/>
                <a:cs typeface="Arial" pitchFamily="34" charset="0"/>
              </a:rPr>
              <a:t>khi nhận được sự giúp đỡ</a:t>
            </a:r>
            <a:r>
              <a:rPr lang="en-US" smtClean="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a:t>
              </a:r>
              <a:r>
                <a:rPr lang="vi-VN" sz="3200" b="1" smtClean="0">
                  <a:solidFill>
                    <a:srgbClr val="7030A0"/>
                  </a:solidFill>
                  <a:latin typeface="HP001 4 hàng" pitchFamily="34" charset="0"/>
                  <a:ea typeface="Arial-Rounded" pitchFamily="34" charset="0"/>
                  <a:cs typeface="Arial-Rounded" pitchFamily="34" charset="0"/>
                </a:rPr>
                <a:t>cắn</a:t>
              </a:r>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vào</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Ǉa.</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Kiến bò đến chỗ người thợ săn và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9941" descr="1-47"/>
          <p:cNvPicPr>
            <a:picLocks noChangeAspect="1"/>
          </p:cNvPicPr>
          <p:nvPr/>
        </p:nvPicPr>
        <p:blipFill>
          <a:blip r:embed="rId2"/>
          <a:stretch>
            <a:fillRect/>
          </a:stretch>
        </p:blipFill>
        <p:spPr>
          <a:xfrm>
            <a:off x="-84719" y="-42080"/>
            <a:ext cx="9337634" cy="5151676"/>
          </a:xfrm>
          <a:prstGeom prst="rect">
            <a:avLst/>
          </a:prstGeom>
          <a:noFill/>
          <a:ln w="9525">
            <a:noFill/>
          </a:ln>
        </p:spPr>
      </p:pic>
      <p:pic>
        <p:nvPicPr>
          <p:cNvPr id="3" name="图片 39940" descr="1-48"/>
          <p:cNvPicPr>
            <a:picLocks noChangeAspect="1"/>
          </p:cNvPicPr>
          <p:nvPr/>
        </p:nvPicPr>
        <p:blipFill>
          <a:blip r:embed="rId3"/>
          <a:stretch>
            <a:fillRect/>
          </a:stretch>
        </p:blipFill>
        <p:spPr>
          <a:xfrm>
            <a:off x="229465" y="3237497"/>
            <a:ext cx="2844536" cy="1658041"/>
          </a:xfrm>
          <a:prstGeom prst="rect">
            <a:avLst/>
          </a:prstGeom>
          <a:noFill/>
          <a:ln w="9525">
            <a:noFill/>
          </a:ln>
        </p:spPr>
      </p:pic>
      <p:pic>
        <p:nvPicPr>
          <p:cNvPr id="4" name="图片 39942" descr="15"/>
          <p:cNvPicPr>
            <a:picLocks noChangeAspect="1"/>
          </p:cNvPicPr>
          <p:nvPr/>
        </p:nvPicPr>
        <p:blipFill>
          <a:blip r:embed="rId4"/>
          <a:stretch>
            <a:fillRect/>
          </a:stretch>
        </p:blipFill>
        <p:spPr>
          <a:xfrm>
            <a:off x="5023173" y="840922"/>
            <a:ext cx="3298971" cy="4302086"/>
          </a:xfrm>
          <a:prstGeom prst="rect">
            <a:avLst/>
          </a:prstGeom>
          <a:noFill/>
          <a:ln w="9525">
            <a:noFill/>
          </a:ln>
        </p:spPr>
      </p:pic>
      <p:sp>
        <p:nvSpPr>
          <p:cNvPr id="5" name="Oval 4"/>
          <p:cNvSpPr/>
          <p:nvPr/>
        </p:nvSpPr>
        <p:spPr>
          <a:xfrm>
            <a:off x="5685832" y="1476322"/>
            <a:ext cx="2086673" cy="1680885"/>
          </a:xfrm>
          <a:prstGeom prst="ellips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p:cNvSpPr txBox="1"/>
          <p:nvPr/>
        </p:nvSpPr>
        <p:spPr>
          <a:xfrm>
            <a:off x="962621" y="1387422"/>
            <a:ext cx="4638079" cy="1003480"/>
          </a:xfrm>
          <a:prstGeom prst="rect">
            <a:avLst/>
          </a:prstGeom>
          <a:noFill/>
        </p:spPr>
        <p:txBody>
          <a:bodyPr wrap="square" rtlCol="0">
            <a:spAutoFit/>
          </a:bodyPr>
          <a:lstStyle/>
          <a:p>
            <a:pPr algn="ctr"/>
            <a:r>
              <a:rPr lang="en-US" sz="5921" dirty="0" err="1" smtClean="0">
                <a:solidFill>
                  <a:srgbClr val="0070C0"/>
                </a:solidFill>
                <a:latin typeface="Arial" pitchFamily="34" charset="0"/>
                <a:cs typeface="Arial" pitchFamily="34" charset="0"/>
              </a:rPr>
              <a:t>Vận</a:t>
            </a:r>
            <a:r>
              <a:rPr lang="en-US" sz="5921" dirty="0" smtClean="0">
                <a:solidFill>
                  <a:srgbClr val="0070C0"/>
                </a:solidFill>
                <a:latin typeface="Arial" pitchFamily="34" charset="0"/>
                <a:cs typeface="Arial" pitchFamily="34" charset="0"/>
              </a:rPr>
              <a:t> </a:t>
            </a:r>
            <a:r>
              <a:rPr lang="en-US" sz="5921" dirty="0" err="1" smtClean="0">
                <a:solidFill>
                  <a:srgbClr val="0070C0"/>
                </a:solidFill>
                <a:latin typeface="Arial" pitchFamily="34" charset="0"/>
                <a:cs typeface="Arial" pitchFamily="34" charset="0"/>
              </a:rPr>
              <a:t>dụng</a:t>
            </a:r>
            <a:endParaRPr lang="en-US" sz="592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7703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84, 85</a:t>
            </a:r>
            <a:r>
              <a:rPr lang="en-US" sz="3200">
                <a:solidFill>
                  <a:schemeClr val="tx1"/>
                </a:solidFill>
                <a:latin typeface="Arial" pitchFamily="34" charset="0"/>
                <a:cs typeface="Arial" pitchFamily="34" charset="0"/>
              </a:rPr>
              <a:t>).</a:t>
            </a: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86</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87</a:t>
            </a:r>
            <a:r>
              <a:rPr lang="en-US" sz="32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a:t>
            </a:r>
            <a:r>
              <a:rPr lang="vi-VN" sz="3200" smtClean="0">
                <a:latin typeface="+mn-lt"/>
              </a:rPr>
              <a:t>cau</a:t>
            </a:r>
            <a:r>
              <a:rPr lang="en-US" sz="3200" smtClean="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a:t>
            </a:r>
            <a:r>
              <a:rPr lang="vi-VN" sz="3200" smtClean="0">
                <a:latin typeface="+mn-lt"/>
              </a:rPr>
              <a:t>tổ</a:t>
            </a:r>
            <a:r>
              <a:rPr lang="en-US" sz="3200" smtClean="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smtClean="0">
                <a:latin typeface="Arial" pitchFamily="34" charset="0"/>
                <a:ea typeface="AvantGarde" pitchFamily="2" charset="0"/>
                <a:cs typeface="Arial" pitchFamily="34" charset="0"/>
              </a:rPr>
              <a:t>Con gì biểu tượng hòa bình thế gian?</a:t>
            </a:r>
            <a:endParaRPr lang="en-US" sz="3200">
              <a:latin typeface="Arial" pitchFamily="34" charset="0"/>
              <a:ea typeface="AvantGarde" pitchFamily="2" charset="0"/>
              <a:cs typeface="Arial"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a:t>
            </a:r>
            <a:r>
              <a:rPr lang="vi-VN" sz="4000" smtClean="0">
                <a:latin typeface="+mn-lt"/>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3708"/>
            <a:ext cx="2359025" cy="193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14350"/>
            <a:ext cx="157787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67000" y="3105150"/>
            <a:ext cx="2765425" cy="189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5"/>
          <p:cNvSpPr/>
          <p:nvPr/>
        </p:nvSpPr>
        <p:spPr>
          <a:xfrm>
            <a:off x="2110886" y="799329"/>
            <a:ext cx="3877652" cy="1828800"/>
          </a:xfrm>
          <a:prstGeom prst="cloud">
            <a:avLst/>
          </a:prstGeom>
          <a:solidFill>
            <a:srgbClr val="F7B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Arial" pitchFamily="34" charset="0"/>
                <a:cs typeface="Arial" pitchFamily="34" charset="0"/>
              </a:rPr>
              <a:t>Khám</a:t>
            </a:r>
            <a:r>
              <a:rPr lang="en-US" sz="3600" dirty="0" smtClean="0">
                <a:solidFill>
                  <a:schemeClr val="tx1"/>
                </a:solidFill>
                <a:latin typeface="Arial" pitchFamily="34" charset="0"/>
                <a:cs typeface="Arial" pitchFamily="34" charset="0"/>
              </a:rPr>
              <a:t> </a:t>
            </a:r>
            <a:r>
              <a:rPr lang="en-US" sz="3600" dirty="0" err="1" smtClean="0">
                <a:solidFill>
                  <a:schemeClr val="tx1"/>
                </a:solidFill>
                <a:latin typeface="Arial" pitchFamily="34" charset="0"/>
                <a:cs typeface="Arial" pitchFamily="34" charset="0"/>
              </a:rPr>
              <a:t>phá</a:t>
            </a:r>
            <a:endParaRPr lang="en-US" sz="3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521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500" fill="hold"/>
                                        <p:tgtEl>
                                          <p:spTgt spid="10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889</Words>
  <Application>Microsoft Office PowerPoint</Application>
  <PresentationFormat>On-screen Show (16:9)</PresentationFormat>
  <Paragraphs>211</Paragraphs>
  <Slides>30</Slides>
  <Notes>12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Rounded MT Bold</vt:lpstr>
      <vt:lpstr>Arial-Rounded</vt:lpstr>
      <vt:lpstr>AvantGarde</vt:lpstr>
      <vt:lpstr>Calibri</vt:lpstr>
      <vt:lpstr>HP001 4 hàng</vt:lpstr>
      <vt:lpstr>Times New Roman</vt:lpstr>
      <vt:lpstr>Office Theme</vt:lpstr>
      <vt:lpstr>PowerPoint Presentation</vt:lpstr>
      <vt:lpstr>PowerPoint Presentation</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196</cp:revision>
  <dcterms:created xsi:type="dcterms:W3CDTF">2020-12-08T15:48:47Z</dcterms:created>
  <dcterms:modified xsi:type="dcterms:W3CDTF">2025-04-21T00:48:08Z</dcterms:modified>
</cp:coreProperties>
</file>