
<file path=[Content_Types].xml><?xml version="1.0" encoding="utf-8"?>
<Types xmlns="http://schemas.openxmlformats.org/package/2006/content-types">
  <Default Extension="png" ContentType="image/png"/>
  <Default Extension="jfif" ContentType="image/jpeg"/>
  <Default Extension="MP3" ContentType="audio/mpe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861" r:id="rId2"/>
    <p:sldMasterId id="2147483873" r:id="rId3"/>
    <p:sldMasterId id="2147483885" r:id="rId4"/>
    <p:sldMasterId id="2147483897" r:id="rId5"/>
  </p:sldMasterIdLst>
  <p:notesMasterIdLst>
    <p:notesMasterId r:id="rId41"/>
  </p:notesMasterIdLst>
  <p:sldIdLst>
    <p:sldId id="2999" r:id="rId6"/>
    <p:sldId id="3000" r:id="rId7"/>
    <p:sldId id="3001" r:id="rId8"/>
    <p:sldId id="3002" r:id="rId9"/>
    <p:sldId id="2975" r:id="rId10"/>
    <p:sldId id="2994" r:id="rId11"/>
    <p:sldId id="2992" r:id="rId12"/>
    <p:sldId id="2998" r:id="rId13"/>
    <p:sldId id="2991" r:id="rId14"/>
    <p:sldId id="3046" r:id="rId15"/>
    <p:sldId id="3047" r:id="rId16"/>
    <p:sldId id="3048" r:id="rId17"/>
    <p:sldId id="3049" r:id="rId18"/>
    <p:sldId id="3050" r:id="rId19"/>
    <p:sldId id="3051" r:id="rId20"/>
    <p:sldId id="3038" r:id="rId21"/>
    <p:sldId id="3039" r:id="rId22"/>
    <p:sldId id="3040" r:id="rId23"/>
    <p:sldId id="3041" r:id="rId24"/>
    <p:sldId id="3052" r:id="rId25"/>
    <p:sldId id="3042" r:id="rId26"/>
    <p:sldId id="3045" r:id="rId27"/>
    <p:sldId id="3006" r:id="rId28"/>
    <p:sldId id="2985" r:id="rId29"/>
    <p:sldId id="3007" r:id="rId30"/>
    <p:sldId id="3008" r:id="rId31"/>
    <p:sldId id="3009" r:id="rId32"/>
    <p:sldId id="3010" r:id="rId33"/>
    <p:sldId id="3011" r:id="rId34"/>
    <p:sldId id="3012" r:id="rId35"/>
    <p:sldId id="2986" r:id="rId36"/>
    <p:sldId id="3003" r:id="rId37"/>
    <p:sldId id="3004" r:id="rId38"/>
    <p:sldId id="3005" r:id="rId39"/>
    <p:sldId id="2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5A3049"/>
    <a:srgbClr val="5B2F56"/>
    <a:srgbClr val="FF6600"/>
    <a:srgbClr val="0998D7"/>
    <a:srgbClr val="FF3399"/>
    <a:srgbClr val="FFFFFF"/>
    <a:srgbClr val="0000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5262" autoAdjust="0"/>
  </p:normalViewPr>
  <p:slideViewPr>
    <p:cSldViewPr snapToGrid="0">
      <p:cViewPr varScale="1">
        <p:scale>
          <a:sx n="50" d="100"/>
          <a:sy n="50" d="100"/>
        </p:scale>
        <p:origin x="66" y="4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0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62253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749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109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3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152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827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8392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3980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9469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8429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67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328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2617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6835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559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0151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635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979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88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5871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9582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647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0206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1707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1494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6773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8745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2673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6931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8917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134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766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6/14/2023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737997532"/>
      </p:ext>
    </p:extLst>
  </p:cSld>
  <p:clrMapOvr>
    <a:masterClrMapping/>
  </p:clrMapOvr>
  <p:transition advClick="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4440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2592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379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974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7458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457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09086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0329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5280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724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86157"/>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64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451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1940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5706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96E9AE-D825-4BD0-BE5A-45DB0766AB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31CC28-F2B6-4965-B7FC-4FA9EABECE12}"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941274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448680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251053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6/14/2023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642111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7.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13" Type="http://schemas.openxmlformats.org/officeDocument/2006/relationships/image" Target="../media/image32.png"/><Relationship Id="rId18" Type="http://schemas.microsoft.com/office/2007/relationships/hdphoto" Target="../media/hdphoto12.wdp"/><Relationship Id="rId26" Type="http://schemas.openxmlformats.org/officeDocument/2006/relationships/image" Target="../media/image39.png"/><Relationship Id="rId39" Type="http://schemas.openxmlformats.org/officeDocument/2006/relationships/slide" Target="slide13.xml"/><Relationship Id="rId3" Type="http://schemas.openxmlformats.org/officeDocument/2006/relationships/image" Target="../media/image27.png"/><Relationship Id="rId21" Type="http://schemas.microsoft.com/office/2007/relationships/hdphoto" Target="../media/hdphoto13.wdp"/><Relationship Id="rId34" Type="http://schemas.openxmlformats.org/officeDocument/2006/relationships/image" Target="../media/image43.png"/><Relationship Id="rId42" Type="http://schemas.openxmlformats.org/officeDocument/2006/relationships/slide" Target="slide14.xml"/><Relationship Id="rId47" Type="http://schemas.microsoft.com/office/2007/relationships/hdphoto" Target="../media/hdphoto23.wdp"/><Relationship Id="rId50" Type="http://schemas.microsoft.com/office/2007/relationships/hdphoto" Target="../media/hdphoto24.wdp"/><Relationship Id="rId7" Type="http://schemas.openxmlformats.org/officeDocument/2006/relationships/image" Target="../media/image29.png"/><Relationship Id="rId12" Type="http://schemas.microsoft.com/office/2007/relationships/hdphoto" Target="../media/hdphoto9.wdp"/><Relationship Id="rId17" Type="http://schemas.openxmlformats.org/officeDocument/2006/relationships/image" Target="../media/image34.png"/><Relationship Id="rId25" Type="http://schemas.microsoft.com/office/2007/relationships/hdphoto" Target="../media/hdphoto15.wdp"/><Relationship Id="rId33" Type="http://schemas.openxmlformats.org/officeDocument/2006/relationships/slide" Target="slide7.xml"/><Relationship Id="rId38" Type="http://schemas.microsoft.com/office/2007/relationships/hdphoto" Target="../media/hdphoto20.wdp"/><Relationship Id="rId46" Type="http://schemas.openxmlformats.org/officeDocument/2006/relationships/image" Target="../media/image47.png"/><Relationship Id="rId2" Type="http://schemas.openxmlformats.org/officeDocument/2006/relationships/image" Target="../media/image26.jpg"/><Relationship Id="rId16" Type="http://schemas.microsoft.com/office/2007/relationships/hdphoto" Target="../media/hdphoto11.wdp"/><Relationship Id="rId20" Type="http://schemas.openxmlformats.org/officeDocument/2006/relationships/image" Target="../media/image36.png"/><Relationship Id="rId29" Type="http://schemas.openxmlformats.org/officeDocument/2006/relationships/image" Target="../media/image41.png"/><Relationship Id="rId41" Type="http://schemas.microsoft.com/office/2007/relationships/hdphoto" Target="../media/hdphoto21.wdp"/><Relationship Id="rId1" Type="http://schemas.openxmlformats.org/officeDocument/2006/relationships/slideLayout" Target="../slideLayouts/slideLayout17.xml"/><Relationship Id="rId6" Type="http://schemas.microsoft.com/office/2007/relationships/hdphoto" Target="../media/hdphoto6.wdp"/><Relationship Id="rId11" Type="http://schemas.openxmlformats.org/officeDocument/2006/relationships/image" Target="../media/image31.png"/><Relationship Id="rId24" Type="http://schemas.openxmlformats.org/officeDocument/2006/relationships/image" Target="../media/image38.png"/><Relationship Id="rId32" Type="http://schemas.microsoft.com/office/2007/relationships/hdphoto" Target="../media/hdphoto18.wdp"/><Relationship Id="rId37" Type="http://schemas.openxmlformats.org/officeDocument/2006/relationships/image" Target="../media/image44.png"/><Relationship Id="rId40" Type="http://schemas.openxmlformats.org/officeDocument/2006/relationships/image" Target="../media/image45.png"/><Relationship Id="rId45" Type="http://schemas.openxmlformats.org/officeDocument/2006/relationships/slide" Target="slide5.xml"/><Relationship Id="rId5" Type="http://schemas.openxmlformats.org/officeDocument/2006/relationships/image" Target="../media/image28.png"/><Relationship Id="rId15" Type="http://schemas.openxmlformats.org/officeDocument/2006/relationships/image" Target="../media/image33.png"/><Relationship Id="rId23" Type="http://schemas.microsoft.com/office/2007/relationships/hdphoto" Target="../media/hdphoto14.wdp"/><Relationship Id="rId28" Type="http://schemas.openxmlformats.org/officeDocument/2006/relationships/image" Target="../media/image40.png"/><Relationship Id="rId36" Type="http://schemas.openxmlformats.org/officeDocument/2006/relationships/slide" Target="slide12.xml"/><Relationship Id="rId49" Type="http://schemas.openxmlformats.org/officeDocument/2006/relationships/image" Target="../media/image48.png"/><Relationship Id="rId10" Type="http://schemas.microsoft.com/office/2007/relationships/hdphoto" Target="../media/hdphoto8.wdp"/><Relationship Id="rId19" Type="http://schemas.openxmlformats.org/officeDocument/2006/relationships/image" Target="../media/image35.png"/><Relationship Id="rId31" Type="http://schemas.openxmlformats.org/officeDocument/2006/relationships/image" Target="../media/image42.png"/><Relationship Id="rId44" Type="http://schemas.microsoft.com/office/2007/relationships/hdphoto" Target="../media/hdphoto22.wdp"/><Relationship Id="rId4" Type="http://schemas.microsoft.com/office/2007/relationships/hdphoto" Target="../media/hdphoto5.wdp"/><Relationship Id="rId9" Type="http://schemas.openxmlformats.org/officeDocument/2006/relationships/image" Target="../media/image30.png"/><Relationship Id="rId14" Type="http://schemas.microsoft.com/office/2007/relationships/hdphoto" Target="../media/hdphoto10.wdp"/><Relationship Id="rId22" Type="http://schemas.openxmlformats.org/officeDocument/2006/relationships/image" Target="../media/image37.png"/><Relationship Id="rId27" Type="http://schemas.microsoft.com/office/2007/relationships/hdphoto" Target="../media/hdphoto16.wdp"/><Relationship Id="rId30" Type="http://schemas.microsoft.com/office/2007/relationships/hdphoto" Target="../media/hdphoto17.wdp"/><Relationship Id="rId35" Type="http://schemas.microsoft.com/office/2007/relationships/hdphoto" Target="../media/hdphoto19.wdp"/><Relationship Id="rId43" Type="http://schemas.openxmlformats.org/officeDocument/2006/relationships/image" Target="../media/image46.png"/><Relationship Id="rId48" Type="http://schemas.openxmlformats.org/officeDocument/2006/relationships/slide" Target="slide6.xml"/><Relationship Id="rId8" Type="http://schemas.microsoft.com/office/2007/relationships/hdphoto" Target="../media/hdphoto7.wdp"/><Relationship Id="rId51" Type="http://schemas.openxmlformats.org/officeDocument/2006/relationships/slide" Target="slide15.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7.xml"/><Relationship Id="rId6" Type="http://schemas.microsoft.com/office/2007/relationships/hdphoto" Target="../media/hdphoto25.wdp"/><Relationship Id="rId5" Type="http://schemas.openxmlformats.org/officeDocument/2006/relationships/image" Target="../media/image50.pn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2.tmp"/><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8.xml"/><Relationship Id="rId6" Type="http://schemas.microsoft.com/office/2007/relationships/hdphoto" Target="../media/hdphoto25.wdp"/><Relationship Id="rId5" Type="http://schemas.openxmlformats.org/officeDocument/2006/relationships/image" Target="../media/image50.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39.xml"/><Relationship Id="rId6" Type="http://schemas.microsoft.com/office/2007/relationships/hdphoto" Target="../media/hdphoto25.wdp"/><Relationship Id="rId5" Type="http://schemas.openxmlformats.org/officeDocument/2006/relationships/image" Target="../media/image50.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jp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2.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tmp"/><Relationship Id="rId4" Type="http://schemas.openxmlformats.org/officeDocument/2006/relationships/image" Target="../media/image72.pn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tmp"/><Relationship Id="rId5" Type="http://schemas.openxmlformats.org/officeDocument/2006/relationships/image" Target="../media/image73.png"/><Relationship Id="rId10" Type="http://schemas.openxmlformats.org/officeDocument/2006/relationships/image" Target="../media/image78.tmp"/><Relationship Id="rId4" Type="http://schemas.openxmlformats.org/officeDocument/2006/relationships/image" Target="../media/image72.png"/><Relationship Id="rId9"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0.jpe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69.jp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microsoft.com/office/2007/relationships/hdphoto" Target="../media/hdphoto26.wdp"/></Relationships>
</file>

<file path=ppt/slides/_rels/slide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83.tmp"/><Relationship Id="rId1" Type="http://schemas.openxmlformats.org/officeDocument/2006/relationships/slideLayout" Target="../slideLayouts/slideLayout2.xml"/><Relationship Id="rId6" Type="http://schemas.openxmlformats.org/officeDocument/2006/relationships/image" Target="../media/image87.tmp"/><Relationship Id="rId5" Type="http://schemas.openxmlformats.org/officeDocument/2006/relationships/image" Target="../media/image86.tmp"/><Relationship Id="rId4" Type="http://schemas.openxmlformats.org/officeDocument/2006/relationships/image" Target="../media/image85.tmp"/></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microsoft.com/office/2007/relationships/hdphoto" Target="../media/hdphoto26.wdp"/></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5.tmp"/><Relationship Id="rId5" Type="http://schemas.openxmlformats.org/officeDocument/2006/relationships/image" Target="../media/image91.tmp"/><Relationship Id="rId4" Type="http://schemas.openxmlformats.org/officeDocument/2006/relationships/image" Target="../media/image90.tmp"/></Relationships>
</file>

<file path=ppt/slides/_rels/slide28.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tmp"/><Relationship Id="rId1" Type="http://schemas.openxmlformats.org/officeDocument/2006/relationships/slideLayout" Target="../slideLayouts/slideLayout2.xml"/><Relationship Id="rId5" Type="http://schemas.openxmlformats.org/officeDocument/2006/relationships/image" Target="../media/image97.tmp"/><Relationship Id="rId4" Type="http://schemas.openxmlformats.org/officeDocument/2006/relationships/image" Target="../media/image96.tmp"/></Relationships>
</file>

<file path=ppt/slides/_rels/slide29.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tmp"/><Relationship Id="rId1" Type="http://schemas.openxmlformats.org/officeDocument/2006/relationships/slideLayout" Target="../slideLayouts/slideLayout2.xml"/><Relationship Id="rId4" Type="http://schemas.openxmlformats.org/officeDocument/2006/relationships/image" Target="../media/image96.tmp"/></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image" Target="../media/image98.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7.tmp"/><Relationship Id="rId3" Type="http://schemas.openxmlformats.org/officeDocument/2006/relationships/image" Target="../media/image93.png"/><Relationship Id="rId7" Type="http://schemas.openxmlformats.org/officeDocument/2006/relationships/image" Target="../media/image91.tmp"/><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0.tmp"/><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5.tmp"/></Relationships>
</file>

<file path=ppt/slides/_rels/slide33.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image" Target="../media/image96.tmp"/><Relationship Id="rId1" Type="http://schemas.openxmlformats.org/officeDocument/2006/relationships/slideLayout" Target="../slideLayouts/slideLayout2.xml"/><Relationship Id="rId5" Type="http://schemas.openxmlformats.org/officeDocument/2006/relationships/image" Target="../media/image101.tmp"/><Relationship Id="rId4" Type="http://schemas.openxmlformats.org/officeDocument/2006/relationships/image" Target="../media/image95.tmp"/></Relationships>
</file>

<file path=ppt/slides/_rels/slide34.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tmp"/><Relationship Id="rId1" Type="http://schemas.openxmlformats.org/officeDocument/2006/relationships/slideLayout" Target="../slideLayouts/slideLayout2.xml"/><Relationship Id="rId4" Type="http://schemas.openxmlformats.org/officeDocument/2006/relationships/image" Target="../media/image101.tmp"/></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1536422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FF0000"/>
                </a:solidFill>
                <a:effectLst/>
                <a:uLnTx/>
                <a:uFillTx/>
                <a:latin typeface="Segoe UI Semibold" pitchFamily="34" charset="0"/>
                <a:ea typeface="+mn-ea"/>
                <a:cs typeface="+mn-cs"/>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5253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040086" y="3053717"/>
            <a:ext cx="1282545" cy="13497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3581" y="3488960"/>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4755182"/>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389454" y="5371689"/>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0277" y="3413652"/>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58406" y="3936395"/>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41549" y="4241800"/>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46893" y="4379550"/>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61813" y="5510103"/>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115414" y="3452932"/>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28">
            <a:extLst>
              <a:ext uri="{BEBA8EAE-BF5A-486C-A8C5-ECC9F3942E4B}">
                <a14:imgProps xmlns:a14="http://schemas.microsoft.com/office/drawing/2010/main">
                  <a14:imgLayer r:embed="rId2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306497" y="3630635"/>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1101" y="-25589"/>
            <a:ext cx="1083300" cy="91458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88135" y="4403494"/>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3" action="ppaction://hlinksldjump"/>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5573" y="685800"/>
            <a:ext cx="1051432"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48" action="ppaction://hlinksldjump"/>
          </p:cNvPr>
          <p:cNvPicPr>
            <a:picLocks noChangeAspect="1" noChangeArrowheads="1"/>
          </p:cNvPicPr>
          <p:nvPr/>
        </p:nvPicPr>
        <p:blipFill>
          <a:blip r:embed="rId49">
            <a:extLst>
              <a:ext uri="{BEBA8EAE-BF5A-486C-A8C5-ECC9F3942E4B}">
                <a14:imgProps xmlns:a14="http://schemas.microsoft.com/office/drawing/2010/main">
                  <a14:imgLayer r:embed="rId5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51" action="ppaction://hlinksldjump"/>
          </p:cNvPr>
          <p:cNvSpPr/>
          <p:nvPr/>
        </p:nvSpPr>
        <p:spPr>
          <a:xfrm>
            <a:off x="10193867" y="1"/>
            <a:ext cx="1981200" cy="6096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Next</a:t>
            </a:r>
            <a:endPar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26152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33600" y="1092200"/>
            <a:ext cx="7416800" cy="1422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032000" y="1107768"/>
            <a:ext cx="8411496" cy="1774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Một</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chương</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trình</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thể</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nhiều</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nhân</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vật</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lang="en-US" sz="4267" noProof="0" dirty="0" err="1" smtClean="0">
                <a:solidFill>
                  <a:prstClr val="black"/>
                </a:solidFill>
                <a:latin typeface="Times New Roman" pitchFamily="18" charset="0"/>
                <a:cs typeface="Times New Roman" pitchFamily="18" charset="0"/>
              </a:rPr>
              <a:t>Đ</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úng</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hay </a:t>
            </a:r>
            <a:r>
              <a:rPr lang="en-US" sz="4267" dirty="0" err="1">
                <a:solidFill>
                  <a:prstClr val="black"/>
                </a:solidFill>
                <a:latin typeface="Times New Roman" pitchFamily="18" charset="0"/>
                <a:cs typeface="Times New Roman" pitchFamily="18" charset="0"/>
              </a:rPr>
              <a:t>S</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ai</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a:t>
            </a:r>
            <a:endParaRPr kumimoji="0" lang="en-US" sz="42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ounded Rectangle 4"/>
          <p:cNvSpPr/>
          <p:nvPr/>
        </p:nvSpPr>
        <p:spPr>
          <a:xfrm>
            <a:off x="3657600" y="3225800"/>
            <a:ext cx="3864077"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3989438" y="3689859"/>
            <a:ext cx="3200400" cy="111831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dirty="0" err="1" smtClean="0">
                <a:solidFill>
                  <a:prstClr val="black"/>
                </a:solidFill>
                <a:latin typeface="Times New Roman" pitchFamily="18" charset="0"/>
                <a:cs typeface="Times New Roman" pitchFamily="18" charset="0"/>
              </a:rPr>
              <a:t>Đúng</a:t>
            </a:r>
            <a:endParaRPr kumimoji="0" lang="en-US" sz="42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58000"/>
            <a:ext cx="4064000" cy="2800001"/>
          </a:xfrm>
          <a:prstGeom prst="rect">
            <a:avLst/>
          </a:prstGeom>
        </p:spPr>
      </p:pic>
    </p:spTree>
    <p:extLst>
      <p:ext uri="{BB962C8B-B14F-4D97-AF65-F5344CB8AC3E}">
        <p14:creationId xmlns:p14="http://schemas.microsoft.com/office/powerpoint/2010/main" val="8571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77845" y="297907"/>
            <a:ext cx="7416800" cy="19934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424236" y="320698"/>
            <a:ext cx="7399868" cy="20622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4267" dirty="0" err="1" smtClean="0">
                <a:solidFill>
                  <a:prstClr val="black"/>
                </a:solidFill>
                <a:latin typeface="Times New Roman" pitchFamily="18" charset="0"/>
                <a:cs typeface="Times New Roman" pitchFamily="18" charset="0"/>
              </a:rPr>
              <a:t>Để</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thêm</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nhân</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vật</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nháy</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chuột</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vào</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nút</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lệnh</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và</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chọn</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nhân</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vật</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từ</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thư</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viện</a:t>
            </a:r>
            <a:r>
              <a:rPr lang="en-US" sz="4267" dirty="0" smtClean="0">
                <a:solidFill>
                  <a:prstClr val="black"/>
                </a:solidFill>
                <a:latin typeface="Times New Roman" pitchFamily="18" charset="0"/>
                <a:cs typeface="Times New Roman" pitchFamily="18" charset="0"/>
              </a:rPr>
              <a:t>. </a:t>
            </a:r>
            <a:r>
              <a:rPr lang="en-US" sz="4267" dirty="0" err="1" smtClean="0">
                <a:solidFill>
                  <a:prstClr val="black"/>
                </a:solidFill>
                <a:latin typeface="Times New Roman" pitchFamily="18" charset="0"/>
                <a:cs typeface="Times New Roman" pitchFamily="18" charset="0"/>
              </a:rPr>
              <a:t>Đúng</a:t>
            </a:r>
            <a:r>
              <a:rPr lang="en-US" sz="4267" dirty="0" smtClean="0">
                <a:solidFill>
                  <a:prstClr val="black"/>
                </a:solidFill>
                <a:latin typeface="Times New Roman" pitchFamily="18" charset="0"/>
                <a:cs typeface="Times New Roman" pitchFamily="18" charset="0"/>
              </a:rPr>
              <a:t> hay Sai?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ounded Rectangle 4"/>
          <p:cNvSpPr/>
          <p:nvPr/>
        </p:nvSpPr>
        <p:spPr>
          <a:xfrm>
            <a:off x="3657599" y="3225800"/>
            <a:ext cx="2772697"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4063179" y="3714906"/>
            <a:ext cx="1961535"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dirty="0" err="1" smtClean="0">
                <a:solidFill>
                  <a:prstClr val="black"/>
                </a:solidFill>
                <a:latin typeface="Times New Roman" pitchFamily="18" charset="0"/>
                <a:cs typeface="Times New Roman" pitchFamily="18" charset="0"/>
              </a:rPr>
              <a:t>Đúng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 y="4299850"/>
            <a:ext cx="3749839" cy="2583551"/>
          </a:xfrm>
          <a:prstGeom prst="rect">
            <a:avLst/>
          </a:prstGeom>
        </p:spPr>
      </p:pic>
      <p:pic>
        <p:nvPicPr>
          <p:cNvPr id="2" name="Hình ảnh 1" descr="Tạo hình cắt từ Màn hì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8413" y="1003257"/>
            <a:ext cx="741009" cy="779926"/>
          </a:xfrm>
          <a:prstGeom prst="rect">
            <a:avLst/>
          </a:prstGeom>
        </p:spPr>
      </p:pic>
    </p:spTree>
    <p:extLst>
      <p:ext uri="{BB962C8B-B14F-4D97-AF65-F5344CB8AC3E}">
        <p14:creationId xmlns:p14="http://schemas.microsoft.com/office/powerpoint/2010/main" val="112628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236839" y="906861"/>
            <a:ext cx="7416800" cy="1422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295834" y="867572"/>
            <a:ext cx="7919961" cy="14056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Mỗi</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chương</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trình</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chỉ</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có</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duy</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nhất</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một</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nhân</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vật</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267"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Đúng</a:t>
            </a:r>
            <a:r>
              <a:rPr kumimoji="0" lang="en-US" sz="4267"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hay Sai?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ounded Rectangle 4"/>
          <p:cNvSpPr/>
          <p:nvPr/>
        </p:nvSpPr>
        <p:spPr>
          <a:xfrm>
            <a:off x="3657600" y="3225800"/>
            <a:ext cx="3451123" cy="172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3657600" y="3725334"/>
            <a:ext cx="2595716"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Sai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 y="4316735"/>
            <a:ext cx="3725333" cy="2566667"/>
          </a:xfrm>
          <a:prstGeom prst="rect">
            <a:avLst/>
          </a:prstGeom>
        </p:spPr>
      </p:pic>
    </p:spTree>
    <p:extLst>
      <p:ext uri="{BB962C8B-B14F-4D97-AF65-F5344CB8AC3E}">
        <p14:creationId xmlns:p14="http://schemas.microsoft.com/office/powerpoint/2010/main" val="73677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3009789" y="102399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Segoe Print"/>
                <a:cs typeface="+mn-cs"/>
              </a:endParaRPr>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LOVE</a:t>
              </a:r>
              <a:endParaRPr kumimoji="0" lang="zh-CN" altLang="zh-CN" sz="1600" b="0" i="0" u="none" strike="noStrike" kern="1200" cap="none" spc="0" normalizeH="0" baseline="0" noProof="0" dirty="0">
                <a:ln>
                  <a:noFill/>
                </a:ln>
                <a:solidFill>
                  <a:srgbClr val="000000"/>
                </a:solidFill>
                <a:effectLst/>
                <a:uLnTx/>
                <a:uFillTx/>
                <a:latin typeface="iCiel Cadena"/>
                <a:cs typeface="+mn-cs"/>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FFFFFF"/>
                </a:solidFill>
                <a:effectLst/>
                <a:uLnTx/>
                <a:uFillTx/>
                <a:latin typeface="iCiel Cadena"/>
                <a:cs typeface="+mn-cs"/>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PIRCE</a:t>
              </a:r>
              <a:endParaRPr kumimoji="0" lang="zh-CN" altLang="zh-CN" sz="1400" b="0" i="0" u="none" strike="noStrike" kern="1200" cap="none" spc="0" normalizeH="0" baseline="0" noProof="0" dirty="0">
                <a:ln>
                  <a:noFill/>
                </a:ln>
                <a:solidFill>
                  <a:srgbClr val="FFFFFF"/>
                </a:solidFill>
                <a:effectLst/>
                <a:uLnTx/>
                <a:uFillTx/>
                <a:latin typeface="iCiel Cadena"/>
                <a:cs typeface="+mn-cs"/>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G</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S</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T</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H</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grpSp>
      <p:sp>
        <p:nvSpPr>
          <p:cNvPr id="79" name="Rectangle 78"/>
          <p:cNvSpPr/>
          <p:nvPr/>
        </p:nvSpPr>
        <p:spPr>
          <a:xfrm>
            <a:off x="1963569" y="3034708"/>
            <a:ext cx="8417625" cy="83099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DC8FF"/>
                  </a:solidFill>
                  <a:prstDash val="solid"/>
                </a:ln>
                <a:solidFill>
                  <a:srgbClr val="7DC8FF">
                    <a:lumMod val="75000"/>
                  </a:srgbClr>
                </a:solidFill>
                <a:effectLst/>
                <a:uLnTx/>
                <a:uFillTx/>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124284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Verdana" panose="020B0604030504040204" pitchFamily="34" charset="0"/>
                <a:cs typeface="Times New Roman" panose="02020603050405020304" pitchFamily="18" charset="0"/>
              </a:rPr>
              <a:t>MỤC TIÊU</a:t>
            </a:r>
            <a:endPar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Tin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486032" y="1304187"/>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Bài</a:t>
            </a:r>
            <a:r>
              <a:rPr kumimoji="0" lang="vi-VN" altLang="en-US" sz="3200" b="1" i="0" u="sng"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sng"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16</a:t>
            </a:r>
            <a:r>
              <a:rPr kumimoji="0" lang="vi-VN"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Chương</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trình</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của</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em</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Tiết</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2)</a:t>
            </a:r>
            <a:endParaRPr kumimoji="0" lang="en-US" altLang="en-US" sz="3200" b="1" i="1"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5" name="Nhóm 4"/>
          <p:cNvGrpSpPr/>
          <p:nvPr/>
        </p:nvGrpSpPr>
        <p:grpSpPr>
          <a:xfrm>
            <a:off x="2819400" y="2952050"/>
            <a:ext cx="9220199" cy="1886515"/>
            <a:chOff x="2819400" y="2548231"/>
            <a:chExt cx="9220199" cy="1886515"/>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359059" y="3075042"/>
              <a:ext cx="726537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Tạo</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đơn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giản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36165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4">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4">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6"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7">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8"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2495649" y="90273"/>
            <a:ext cx="56108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38100" dist="38100" dir="2700000" algn="tl">
                    <a:srgbClr val="000000">
                      <a:alpha val="43137"/>
                    </a:srgbClr>
                  </a:outerShdw>
                </a:effectLst>
                <a:uLnTx/>
                <a:uFillTx/>
                <a:latin typeface="Tahoma" pitchFamily="34" charset="0"/>
                <a:ea typeface="+mn-ea"/>
                <a:cs typeface="Tahoma" pitchFamily="34"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9" cstate="print">
            <a:clrChange>
              <a:clrFrom>
                <a:srgbClr val="FFFFFF"/>
              </a:clrFrom>
              <a:clrTo>
                <a:srgbClr val="FFFFFF">
                  <a:alpha val="0"/>
                </a:srgbClr>
              </a:clrTo>
            </a:clrChange>
          </a:blip>
          <a:stretch>
            <a:fillRect/>
          </a:stretch>
        </p:blipFill>
        <p:spPr>
          <a:xfrm>
            <a:off x="3170616" y="5589240"/>
            <a:ext cx="1590074" cy="1479172"/>
          </a:xfrm>
          <a:prstGeom prst="rect">
            <a:avLst/>
          </a:prstGeom>
        </p:spPr>
      </p:pic>
      <p:pic>
        <p:nvPicPr>
          <p:cNvPr id="18" name="Picture 17" descr="9a12101c4398f4729d1cb617915a20f0.jpg"/>
          <p:cNvPicPr>
            <a:picLocks noChangeAspect="1"/>
          </p:cNvPicPr>
          <p:nvPr/>
        </p:nvPicPr>
        <p:blipFill>
          <a:blip r:embed="rId10" cstate="print">
            <a:clrChange>
              <a:clrFrom>
                <a:srgbClr val="F6F6F6"/>
              </a:clrFrom>
              <a:clrTo>
                <a:srgbClr val="F6F6F6">
                  <a:alpha val="0"/>
                </a:srgbClr>
              </a:clrTo>
            </a:clrChange>
          </a:blip>
          <a:stretch>
            <a:fillRect/>
          </a:stretch>
        </p:blipFill>
        <p:spPr>
          <a:xfrm>
            <a:off x="7596198" y="6072206"/>
            <a:ext cx="785794" cy="785794"/>
          </a:xfrm>
          <a:prstGeom prst="rect">
            <a:avLst/>
          </a:prstGeom>
        </p:spPr>
      </p:pic>
      <p:pic>
        <p:nvPicPr>
          <p:cNvPr id="20" name="Picture 19" descr="coleta-de-passaros-coloridos_1096-119.jpg"/>
          <p:cNvPicPr>
            <a:picLocks noChangeAspect="1"/>
          </p:cNvPicPr>
          <p:nvPr/>
        </p:nvPicPr>
        <p:blipFill>
          <a:blip r:embed="rId11"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04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Rounded Rectangle 7"/>
          <p:cNvSpPr/>
          <p:nvPr/>
        </p:nvSpPr>
        <p:spPr>
          <a:xfrm>
            <a:off x="4926988" y="70340"/>
            <a:ext cx="5357850"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Calibri"/>
                <a:ea typeface="+mn-ea"/>
                <a:cs typeface="+mn-cs"/>
              </a:rPr>
              <a:t>Những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chu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mái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của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chúng</a:t>
            </a:r>
            <a:r>
              <a:rPr kumimoji="0" lang="en-US" sz="2200" b="1" i="0" u="none" strike="noStrike" kern="1200" cap="none" spc="0" normalizeH="0" baseline="0" noProof="0" dirty="0">
                <a:ln>
                  <a:noFill/>
                </a:ln>
                <a:solidFill>
                  <a:prstClr val="white"/>
                </a:solidFill>
                <a:effectLst/>
                <a:uLnTx/>
                <a:uFillTx/>
                <a:latin typeface="Calibri"/>
                <a:ea typeface="+mn-ea"/>
                <a:cs typeface="+mn-cs"/>
              </a:rPr>
              <a:t> ta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đẻ</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rất</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nhiều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hãy</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giúp</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thu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hoạch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số</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đó</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bằng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cách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các</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hỏi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nhé</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Khi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đúng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là</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vào</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giỏ</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của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rồi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đấy</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Nào</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bắt</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đầu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thôi</a:t>
            </a:r>
            <a:r>
              <a:rPr kumimoji="0" lang="en-US" sz="2200" b="1" i="0" u="none" strike="noStrike" kern="1200" cap="none" spc="0" normalizeH="0" baseline="0" noProof="0" dirty="0">
                <a:ln>
                  <a:noFill/>
                </a:ln>
                <a:solidFill>
                  <a:prstClr val="white"/>
                </a:solidFill>
                <a:effectLst/>
                <a:uLnTx/>
                <a:uFillTx/>
                <a:latin typeface="Calibri"/>
                <a:ea typeface="+mn-ea"/>
                <a:cs typeface="+mn-cs"/>
              </a:rPr>
              <a:t>!</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3" name="Group 12"/>
          <p:cNvGrpSpPr/>
          <p:nvPr/>
        </p:nvGrpSpPr>
        <p:grpSpPr>
          <a:xfrm>
            <a:off x="6320029" y="2010306"/>
            <a:ext cx="2571768" cy="1489035"/>
            <a:chOff x="3387886" y="1857364"/>
            <a:chExt cx="2571768" cy="1489035"/>
          </a:xfrm>
        </p:grpSpPr>
        <p:pic>
          <p:nvPicPr>
            <p:cNvPr id="11" name="Picture 10" descr="15057373-dấu-hiệu-bằng-gỗ-treo-trên-dây-chuyền-vector-minh-họa.jpg"/>
            <p:cNvPicPr>
              <a:picLocks noChangeAspect="1"/>
            </p:cNvPicPr>
            <p:nvPr/>
          </p:nvPicPr>
          <p:blipFill>
            <a:blip r:embed="rId3">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12" name="TextBox 11">
              <a:hlinkClick r:id="rId4" action="ppaction://hlinksldjump"/>
            </p:cNvPr>
            <p:cNvSpPr txBox="1"/>
            <p:nvPr/>
          </p:nvSpPr>
          <p:spPr>
            <a:xfrm>
              <a:off x="3945322" y="2541412"/>
              <a:ext cx="12696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Bắt</a:t>
              </a:r>
              <a:r>
                <a:rPr kumimoji="0" lang="en-US"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a:t>
              </a: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đầu</a:t>
              </a:r>
              <a:endParaRPr kumimoji="0" lang="vi-VN"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pic>
        <p:nvPicPr>
          <p:cNvPr id="9" name="Picture 8" descr="ee376867b6edb2b7f8a1c93f2ceb4b12.png">
            <a:hlinkClick r:id="" action="ppaction://hlinkshowjump?jump=firstslide"/>
          </p:cNvPr>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1851924" y="5956340"/>
            <a:ext cx="972000" cy="972000"/>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3672" y="1146515"/>
            <a:ext cx="3032066" cy="5638734"/>
          </a:xfrm>
          <a:prstGeom prst="rect">
            <a:avLst/>
          </a:prstGeom>
        </p:spPr>
      </p:pic>
      <p:pic>
        <p:nvPicPr>
          <p:cNvPr id="4" name="Picture 3"/>
          <p:cNvPicPr>
            <a:picLocks noChangeAspect="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4511824" y="1823343"/>
            <a:ext cx="2505528" cy="2523665"/>
          </a:xfrm>
          <a:prstGeom prst="rect">
            <a:avLst/>
          </a:prstGeom>
        </p:spPr>
      </p:pic>
    </p:spTree>
    <p:extLst>
      <p:ext uri="{BB962C8B-B14F-4D97-AF65-F5344CB8AC3E}">
        <p14:creationId xmlns:p14="http://schemas.microsoft.com/office/powerpoint/2010/main" val="425577739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amond(in)">
                                      <p:cBhvr>
                                        <p:cTn id="7" dur="2000"/>
                                        <p:tgtEl>
                                          <p:spTgt spid="8">
                                            <p:txEl>
                                              <p:pRg st="0" end="0"/>
                                            </p:txEl>
                                          </p:spTgt>
                                        </p:tgtEl>
                                      </p:cBhvr>
                                    </p:animEffect>
                                  </p:childTnLst>
                                </p:cTn>
                              </p:par>
                            </p:childTnLst>
                          </p:cTn>
                        </p:par>
                        <p:par>
                          <p:cTn id="8" fill="hold">
                            <p:stCondLst>
                              <p:cond delay="2000"/>
                            </p:stCondLst>
                            <p:childTnLst>
                              <p:par>
                                <p:cTn id="9" presetID="55"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1: </a:t>
            </a:r>
            <a:r>
              <a:rPr lang="en-US" sz="2800" b="1" dirty="0" err="1">
                <a:solidFill>
                  <a:prstClr val="white"/>
                </a:solidFill>
                <a:latin typeface="Calibri"/>
              </a:rPr>
              <a:t>Điều</a:t>
            </a:r>
            <a:r>
              <a:rPr lang="en-US" sz="2800" b="1" dirty="0">
                <a:solidFill>
                  <a:prstClr val="white"/>
                </a:solidFill>
                <a:latin typeface="Calibri"/>
              </a:rPr>
              <a:t> </a:t>
            </a:r>
            <a:r>
              <a:rPr lang="en-US" sz="2800" b="1" dirty="0" err="1">
                <a:solidFill>
                  <a:prstClr val="white"/>
                </a:solidFill>
                <a:latin typeface="Calibri"/>
              </a:rPr>
              <a:t>gì</a:t>
            </a:r>
            <a:r>
              <a:rPr lang="en-US" sz="2800" b="1" dirty="0">
                <a:solidFill>
                  <a:prstClr val="white"/>
                </a:solidFill>
                <a:latin typeface="Calibri"/>
              </a:rPr>
              <a:t> </a:t>
            </a:r>
            <a:r>
              <a:rPr lang="en-US" sz="2800" b="1" dirty="0" err="1">
                <a:solidFill>
                  <a:prstClr val="white"/>
                </a:solidFill>
                <a:latin typeface="Calibri"/>
              </a:rPr>
              <a:t>xảy</a:t>
            </a:r>
            <a:r>
              <a:rPr lang="en-US" sz="2800" b="1" dirty="0">
                <a:solidFill>
                  <a:prstClr val="white"/>
                </a:solidFill>
                <a:latin typeface="Calibri"/>
              </a:rPr>
              <a:t> </a:t>
            </a:r>
            <a:r>
              <a:rPr lang="en-US" sz="2800" b="1" dirty="0" err="1">
                <a:solidFill>
                  <a:prstClr val="white"/>
                </a:solidFill>
                <a:latin typeface="Calibri"/>
              </a:rPr>
              <a:t>ra</a:t>
            </a:r>
            <a:r>
              <a:rPr lang="en-US" sz="2800" b="1" dirty="0">
                <a:solidFill>
                  <a:prstClr val="white"/>
                </a:solidFill>
                <a:latin typeface="Calibri"/>
              </a:rPr>
              <a:t> </a:t>
            </a:r>
            <a:r>
              <a:rPr lang="en-US" sz="2800" b="1" dirty="0" err="1">
                <a:solidFill>
                  <a:prstClr val="white"/>
                </a:solidFill>
                <a:latin typeface="Calibri"/>
              </a:rPr>
              <a:t>khi</a:t>
            </a:r>
            <a:r>
              <a:rPr lang="en-US" sz="2800" b="1" dirty="0">
                <a:solidFill>
                  <a:prstClr val="white"/>
                </a:solidFill>
                <a:latin typeface="Calibri"/>
              </a:rPr>
              <a:t> </a:t>
            </a:r>
            <a:r>
              <a:rPr lang="en-US" sz="2800" b="1" dirty="0" err="1">
                <a:solidFill>
                  <a:prstClr val="white"/>
                </a:solidFill>
                <a:latin typeface="Calibri"/>
              </a:rPr>
              <a:t>chú</a:t>
            </a:r>
            <a:r>
              <a:rPr lang="en-US" sz="2800" b="1" dirty="0">
                <a:solidFill>
                  <a:prstClr val="white"/>
                </a:solidFill>
                <a:latin typeface="Calibri"/>
              </a:rPr>
              <a:t> </a:t>
            </a:r>
            <a:r>
              <a:rPr lang="en-US" sz="2800" b="1" dirty="0" err="1">
                <a:solidFill>
                  <a:prstClr val="white"/>
                </a:solidFill>
                <a:latin typeface="Calibri"/>
              </a:rPr>
              <a:t>mèo</a:t>
            </a:r>
            <a:r>
              <a:rPr lang="en-US" sz="2800" b="1" dirty="0">
                <a:solidFill>
                  <a:prstClr val="white"/>
                </a:solidFill>
                <a:latin typeface="Calibri"/>
              </a:rPr>
              <a:t> di </a:t>
            </a:r>
            <a:r>
              <a:rPr lang="en-US" sz="2800" b="1" dirty="0" err="1">
                <a:solidFill>
                  <a:prstClr val="white"/>
                </a:solidFill>
                <a:latin typeface="Calibri"/>
              </a:rPr>
              <a:t>chuyển</a:t>
            </a:r>
            <a:r>
              <a:rPr lang="en-US" sz="2800" b="1" dirty="0">
                <a:solidFill>
                  <a:prstClr val="white"/>
                </a:solidFill>
                <a:latin typeface="Calibri"/>
              </a:rPr>
              <a:t> </a:t>
            </a:r>
            <a:r>
              <a:rPr lang="en-US" sz="2800" b="1" dirty="0" err="1">
                <a:solidFill>
                  <a:prstClr val="white"/>
                </a:solidFill>
                <a:latin typeface="Calibri"/>
              </a:rPr>
              <a:t>đến</a:t>
            </a:r>
            <a:r>
              <a:rPr lang="en-US" sz="2800" b="1" dirty="0">
                <a:solidFill>
                  <a:prstClr val="white"/>
                </a:solidFill>
                <a:latin typeface="Calibri"/>
              </a:rPr>
              <a:t> </a:t>
            </a:r>
            <a:r>
              <a:rPr lang="en-US" sz="2800" b="1" dirty="0" err="1">
                <a:solidFill>
                  <a:prstClr val="white"/>
                </a:solidFill>
                <a:latin typeface="Calibri"/>
              </a:rPr>
              <a:t>cạnh</a:t>
            </a:r>
            <a:r>
              <a:rPr lang="en-US" sz="2800" b="1" dirty="0">
                <a:solidFill>
                  <a:prstClr val="white"/>
                </a:solidFill>
                <a:latin typeface="Calibri"/>
              </a:rPr>
              <a:t> </a:t>
            </a:r>
            <a:r>
              <a:rPr lang="en-US" sz="2800" b="1" dirty="0" err="1">
                <a:solidFill>
                  <a:prstClr val="white"/>
                </a:solidFill>
                <a:latin typeface="Calibri"/>
              </a:rPr>
              <a:t>của</a:t>
            </a:r>
            <a:r>
              <a:rPr lang="en-US" sz="2800" b="1" dirty="0">
                <a:solidFill>
                  <a:prstClr val="white"/>
                </a:solidFill>
                <a:latin typeface="Calibri"/>
              </a:rPr>
              <a:t> </a:t>
            </a:r>
            <a:r>
              <a:rPr lang="en-US" sz="2800" b="1" dirty="0" err="1">
                <a:solidFill>
                  <a:prstClr val="white"/>
                </a:solidFill>
                <a:latin typeface="Calibri"/>
              </a:rPr>
              <a:t>sân</a:t>
            </a:r>
            <a:r>
              <a:rPr lang="en-US" sz="2800" b="1" dirty="0">
                <a:solidFill>
                  <a:prstClr val="white"/>
                </a:solidFill>
                <a:latin typeface="Calibri"/>
              </a:rPr>
              <a:t> </a:t>
            </a:r>
            <a:r>
              <a:rPr lang="en-US" sz="2800" b="1" dirty="0" err="1">
                <a:solidFill>
                  <a:prstClr val="white"/>
                </a:solidFill>
                <a:latin typeface="Calibri"/>
              </a:rPr>
              <a:t>khấu</a:t>
            </a:r>
            <a:r>
              <a:rPr lang="en-US" sz="2800" b="1" dirty="0">
                <a:solidFill>
                  <a:prstClr val="white"/>
                </a:solidFill>
                <a:latin typeface="Calibri"/>
              </a:rPr>
              <a:t>?</a:t>
            </a:r>
            <a:endParaRPr lang="vi-VN" sz="2800" b="1" dirty="0">
              <a:solidFill>
                <a:prstClr val="white"/>
              </a:solidFill>
              <a:latin typeface="Calibri"/>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95538" y="351141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defRPr/>
            </a:pP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endParaRPr kumimoji="0" lang="vi-VN"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4980" y="4214818"/>
            <a:ext cx="962774" cy="928694"/>
          </a:xfrm>
          <a:prstGeom prst="rect">
            <a:avLst/>
          </a:prstGeom>
        </p:spPr>
      </p:pic>
      <p:sp>
        <p:nvSpPr>
          <p:cNvPr id="15" name="Hexagon 14"/>
          <p:cNvSpPr/>
          <p:nvPr/>
        </p:nvSpPr>
        <p:spPr>
          <a:xfrm>
            <a:off x="2562722" y="442913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tục</a:t>
            </a:r>
            <a:r>
              <a:rPr lang="en-US" dirty="0">
                <a:latin typeface="Times New Roman" panose="02020603050405020304" pitchFamily="18" charset="0"/>
                <a:cs typeface="Times New Roman" panose="02020603050405020304" pitchFamily="18" charset="0"/>
              </a:rPr>
              <a:t> di </a:t>
            </a:r>
            <a:r>
              <a:rPr lang="en-US" dirty="0" err="1">
                <a:latin typeface="Times New Roman" panose="02020603050405020304" pitchFamily="18" charset="0"/>
                <a:cs typeface="Times New Roman" panose="02020603050405020304" pitchFamily="18" charset="0"/>
              </a:rPr>
              <a:t>chuyển</a:t>
            </a:r>
            <a:endParaRPr kumimoji="0" lang="vi-VN"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1370" y="5096000"/>
            <a:ext cx="962774" cy="928694"/>
          </a:xfrm>
          <a:prstGeom prst="rect">
            <a:avLst/>
          </a:prstGeom>
        </p:spPr>
      </p:pic>
      <p:sp>
        <p:nvSpPr>
          <p:cNvPr id="17" name="Hexagon 16"/>
          <p:cNvSpPr/>
          <p:nvPr/>
        </p:nvSpPr>
        <p:spPr>
          <a:xfrm>
            <a:off x="2559111" y="5310314"/>
            <a:ext cx="4579107"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vi-VN" dirty="0" err="1">
                <a:latin typeface="Times New Roman" panose="02020603050405020304" pitchFamily="18" charset="0"/>
                <a:cs typeface="Times New Roman" panose="02020603050405020304" pitchFamily="18" charset="0"/>
              </a:rPr>
              <a:t>Chú</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mèo</a:t>
            </a:r>
            <a:r>
              <a:rPr lang="vi-VN" dirty="0">
                <a:latin typeface="Times New Roman" panose="02020603050405020304" pitchFamily="18" charset="0"/>
                <a:cs typeface="Times New Roman" panose="02020603050405020304" pitchFamily="18" charset="0"/>
              </a:rPr>
              <a:t> quay </a:t>
            </a:r>
            <a:r>
              <a:rPr lang="vi-VN" dirty="0" err="1">
                <a:latin typeface="Times New Roman" panose="02020603050405020304" pitchFamily="18" charset="0"/>
                <a:cs typeface="Times New Roman" panose="02020603050405020304" pitchFamily="18" charset="0"/>
              </a:rPr>
              <a:t>ngược</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lại</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và</a:t>
            </a:r>
            <a:r>
              <a:rPr lang="vi-VN" dirty="0">
                <a:latin typeface="Times New Roman" panose="02020603050405020304" pitchFamily="18" charset="0"/>
                <a:cs typeface="Times New Roman" panose="02020603050405020304" pitchFamily="18" charset="0"/>
              </a:rPr>
              <a:t> đi </a:t>
            </a:r>
            <a:r>
              <a:rPr lang="vi-VN" dirty="0" err="1">
                <a:latin typeface="Times New Roman" panose="02020603050405020304" pitchFamily="18" charset="0"/>
                <a:cs typeface="Times New Roman" panose="02020603050405020304" pitchFamily="18" charset="0"/>
              </a:rPr>
              <a:t>tiếp</a:t>
            </a:r>
            <a:endParaRPr kumimoji="0" lang="vi-VN"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85578"/>
            <a:ext cx="962774" cy="928694"/>
          </a:xfrm>
          <a:prstGeom prst="rect">
            <a:avLst/>
          </a:prstGeom>
        </p:spPr>
      </p:pic>
      <p:sp>
        <p:nvSpPr>
          <p:cNvPr id="19" name="Hexagon 18"/>
          <p:cNvSpPr/>
          <p:nvPr/>
        </p:nvSpPr>
        <p:spPr>
          <a:xfrm>
            <a:off x="2526295" y="6199892"/>
            <a:ext cx="5083328"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quay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90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endParaRPr kumimoji="0" lang="vi-VN"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TextBox 31"/>
          <p:cNvSpPr txBox="1"/>
          <p:nvPr/>
        </p:nvSpPr>
        <p:spPr>
          <a:xfrm rot="19938490">
            <a:off x="3225704"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710146" y="3313162"/>
            <a:ext cx="962774" cy="928694"/>
          </a:xfrm>
          <a:prstGeom prst="rect">
            <a:avLst/>
          </a:prstGeom>
        </p:spPr>
      </p:pic>
      <p:sp>
        <p:nvSpPr>
          <p:cNvPr id="22" name="TextBox 21"/>
          <p:cNvSpPr txBox="1"/>
          <p:nvPr/>
        </p:nvSpPr>
        <p:spPr>
          <a:xfrm>
            <a:off x="7453322" y="4857760"/>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5" cstate="print"/>
          <a:stretch>
            <a:fillRect/>
          </a:stretch>
        </p:blipFill>
        <p:spPr>
          <a:xfrm>
            <a:off x="4310050" y="2857496"/>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6810380" y="4572008"/>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spTree>
    <p:extLst>
      <p:ext uri="{BB962C8B-B14F-4D97-AF65-F5344CB8AC3E}">
        <p14:creationId xmlns:p14="http://schemas.microsoft.com/office/powerpoint/2010/main" val="161709666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281175359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2533956"/>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smtClean="0">
                <a:ln>
                  <a:noFill/>
                </a:ln>
                <a:solidFill>
                  <a:prstClr val="white"/>
                </a:solidFill>
                <a:effectLst/>
                <a:uLnTx/>
                <a:uFillTx/>
                <a:latin typeface="Calibri"/>
                <a:ea typeface="+mn-ea"/>
                <a:cs typeface="+mn-cs"/>
              </a:rPr>
              <a:t>2: </a:t>
            </a:r>
            <a:r>
              <a:rPr kumimoji="0" lang="en-US" sz="2800" b="1" i="0" u="none" strike="noStrike" kern="1200" cap="none" spc="0" normalizeH="0" baseline="0" noProof="0" dirty="0" err="1" smtClean="0">
                <a:ln>
                  <a:noFill/>
                </a:ln>
                <a:solidFill>
                  <a:prstClr val="white"/>
                </a:solidFill>
                <a:effectLst/>
                <a:uLnTx/>
                <a:uFillTx/>
                <a:latin typeface="Calibri"/>
                <a:ea typeface="+mn-ea"/>
                <a:cs typeface="+mn-cs"/>
              </a:rPr>
              <a:t>Lệnh</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sau</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thuộc</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nhóm</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lệnh</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nào</a:t>
            </a:r>
            <a:r>
              <a:rPr kumimoji="0" lang="en-US" sz="2800" b="1" i="0" u="none" strike="noStrike" kern="1200" cap="none" spc="0" normalizeH="0" noProof="0" dirty="0" smtClean="0">
                <a:ln>
                  <a:noFill/>
                </a:ln>
                <a:solidFill>
                  <a:prstClr val="white"/>
                </a:solidFill>
                <a:effectLst/>
                <a:uLnTx/>
                <a:uFillTx/>
                <a:latin typeface="Calibri"/>
                <a:ea typeface="+mn-ea"/>
                <a:cs typeface="+mn-cs"/>
              </a:rPr>
              <a: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95538" y="351141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 : </a:t>
            </a:r>
            <a:r>
              <a:rPr kumimoji="0" lang="en-US" sz="2800" b="1" i="0" u="none" strike="noStrike" kern="1200" cap="none" spc="0" normalizeH="0" baseline="0" noProof="0" dirty="0" err="1" smtClean="0">
                <a:ln>
                  <a:noFill/>
                </a:ln>
                <a:solidFill>
                  <a:prstClr val="white"/>
                </a:solidFill>
                <a:effectLst/>
                <a:uLnTx/>
                <a:uFillTx/>
                <a:latin typeface="Calibri"/>
                <a:ea typeface="+mn-ea"/>
                <a:cs typeface="+mn-cs"/>
              </a:rPr>
              <a:t>Hiển</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thị</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4980" y="4214818"/>
            <a:ext cx="962774" cy="928694"/>
          </a:xfrm>
          <a:prstGeom prst="rect">
            <a:avLst/>
          </a:prstGeom>
        </p:spPr>
      </p:pic>
      <p:sp>
        <p:nvSpPr>
          <p:cNvPr id="15" name="Hexagon 14"/>
          <p:cNvSpPr/>
          <p:nvPr/>
        </p:nvSpPr>
        <p:spPr>
          <a:xfrm>
            <a:off x="2562722" y="442913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 </a:t>
            </a:r>
            <a:r>
              <a:rPr lang="en-US" sz="2800" b="1" dirty="0" err="1">
                <a:solidFill>
                  <a:prstClr val="white"/>
                </a:solidFill>
                <a:latin typeface="Calibri"/>
              </a:rPr>
              <a:t>C</a:t>
            </a:r>
            <a:r>
              <a:rPr kumimoji="0" lang="en-US" sz="2800" b="1" i="0" u="none" strike="noStrike" kern="1200" cap="none" spc="0" normalizeH="0" baseline="0" noProof="0" dirty="0" err="1" smtClean="0">
                <a:ln>
                  <a:noFill/>
                </a:ln>
                <a:solidFill>
                  <a:prstClr val="white"/>
                </a:solidFill>
                <a:effectLst/>
                <a:uLnTx/>
                <a:uFillTx/>
                <a:latin typeface="Calibri"/>
                <a:ea typeface="+mn-ea"/>
                <a:cs typeface="+mn-cs"/>
              </a:rPr>
              <a:t>huyển</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động</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6" name="Picture 15"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91370" y="5096000"/>
            <a:ext cx="962774" cy="928694"/>
          </a:xfrm>
          <a:prstGeom prst="rect">
            <a:avLst/>
          </a:prstGeom>
        </p:spPr>
      </p:pic>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C: </a:t>
            </a:r>
            <a:r>
              <a:rPr lang="en-US" sz="2800" b="1" dirty="0" err="1" smtClean="0">
                <a:solidFill>
                  <a:prstClr val="white"/>
                </a:solidFill>
                <a:latin typeface="Calibri"/>
              </a:rPr>
              <a:t>Âm</a:t>
            </a:r>
            <a:r>
              <a:rPr lang="en-US" sz="2800" b="1" dirty="0" smtClean="0">
                <a:solidFill>
                  <a:prstClr val="white"/>
                </a:solidFill>
                <a:latin typeface="Calibri"/>
              </a:rPr>
              <a:t> </a:t>
            </a:r>
            <a:r>
              <a:rPr lang="en-US" sz="2800" b="1" dirty="0" err="1" smtClean="0">
                <a:solidFill>
                  <a:prstClr val="white"/>
                </a:solidFill>
                <a:latin typeface="Calibri"/>
              </a:rPr>
              <a:t>thanh</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8" name="Picture 17"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554" y="5985578"/>
            <a:ext cx="962774" cy="928694"/>
          </a:xfrm>
          <a:prstGeom prst="rect">
            <a:avLst/>
          </a:prstGeom>
        </p:spPr>
      </p:pic>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D: </a:t>
            </a:r>
            <a:r>
              <a:rPr kumimoji="0" lang="en-US" sz="2800" b="1" i="0" u="none" strike="noStrike" kern="1200" cap="none" spc="0" normalizeH="0" baseline="0" noProof="0" dirty="0" err="1" smtClean="0">
                <a:ln>
                  <a:noFill/>
                </a:ln>
                <a:solidFill>
                  <a:prstClr val="white"/>
                </a:solidFill>
                <a:effectLst/>
                <a:uLnTx/>
                <a:uFillTx/>
                <a:latin typeface="Calibri"/>
                <a:ea typeface="+mn-ea"/>
                <a:cs typeface="+mn-cs"/>
              </a:rPr>
              <a:t>Sự</a:t>
            </a:r>
            <a:r>
              <a:rPr kumimoji="0" lang="en-US" sz="2800" b="1" i="0" u="none" strike="noStrike" kern="1200" cap="none" spc="0" normalizeH="0" noProof="0" dirty="0" smtClean="0">
                <a:ln>
                  <a:noFill/>
                </a:ln>
                <a:solidFill>
                  <a:prstClr val="white"/>
                </a:solidFill>
                <a:effectLst/>
                <a:uLnTx/>
                <a:uFillTx/>
                <a:latin typeface="Calibri"/>
                <a:ea typeface="+mn-ea"/>
                <a:cs typeface="+mn-cs"/>
              </a:rPr>
              <a:t> </a:t>
            </a:r>
            <a:r>
              <a:rPr kumimoji="0" lang="en-US" sz="2800" b="1" i="0" u="none" strike="noStrike" kern="1200" cap="none" spc="0" normalizeH="0" noProof="0" dirty="0" err="1" smtClean="0">
                <a:ln>
                  <a:noFill/>
                </a:ln>
                <a:solidFill>
                  <a:prstClr val="white"/>
                </a:solidFill>
                <a:effectLst/>
                <a:uLnTx/>
                <a:uFillTx/>
                <a:latin typeface="Calibri"/>
                <a:ea typeface="+mn-ea"/>
                <a:cs typeface="+mn-cs"/>
              </a:rPr>
              <a:t>kiện</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3225704"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710146" y="3313162"/>
            <a:ext cx="962774" cy="928694"/>
          </a:xfrm>
          <a:prstGeom prst="rect">
            <a:avLst/>
          </a:prstGeom>
        </p:spPr>
      </p:pic>
      <p:sp>
        <p:nvSpPr>
          <p:cNvPr id="22" name="TextBox 21"/>
          <p:cNvSpPr txBox="1"/>
          <p:nvPr/>
        </p:nvSpPr>
        <p:spPr>
          <a:xfrm>
            <a:off x="7453322" y="4857760"/>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5" cstate="print"/>
          <a:stretch>
            <a:fillRect/>
          </a:stretch>
        </p:blipFill>
        <p:spPr>
          <a:xfrm>
            <a:off x="4310050" y="2857496"/>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6810380" y="4572008"/>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Hình ảnh 1" descr="Tạo hình cắt từ Màn hìn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6050" y="1539290"/>
            <a:ext cx="2988079" cy="784446"/>
          </a:xfrm>
          <a:prstGeom prst="rect">
            <a:avLst/>
          </a:prstGeom>
        </p:spPr>
      </p:pic>
    </p:spTree>
    <p:extLst>
      <p:ext uri="{BB962C8B-B14F-4D97-AF65-F5344CB8AC3E}">
        <p14:creationId xmlns:p14="http://schemas.microsoft.com/office/powerpoint/2010/main" val="5439860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lvl="0" algn="ju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smtClean="0">
                <a:ln>
                  <a:noFill/>
                </a:ln>
                <a:solidFill>
                  <a:prstClr val="white"/>
                </a:solidFill>
                <a:effectLst/>
                <a:uLnTx/>
                <a:uFillTx/>
                <a:latin typeface="Calibri"/>
                <a:ea typeface="+mn-ea"/>
                <a:cs typeface="+mn-cs"/>
              </a:rPr>
              <a:t>3: </a:t>
            </a:r>
            <a:r>
              <a:rPr lang="vi-VN" dirty="0" err="1"/>
              <a:t>Bạn</a:t>
            </a:r>
            <a:r>
              <a:rPr lang="vi-VN" dirty="0"/>
              <a:t> An </a:t>
            </a:r>
            <a:r>
              <a:rPr lang="vi-VN" dirty="0" err="1"/>
              <a:t>muốn</a:t>
            </a:r>
            <a:r>
              <a:rPr lang="vi-VN" dirty="0"/>
              <a:t> </a:t>
            </a:r>
            <a:r>
              <a:rPr lang="vi-VN" dirty="0" err="1"/>
              <a:t>tạo</a:t>
            </a:r>
            <a:r>
              <a:rPr lang="vi-VN" dirty="0"/>
              <a:t> </a:t>
            </a:r>
            <a:r>
              <a:rPr lang="vi-VN" dirty="0" err="1"/>
              <a:t>một</a:t>
            </a:r>
            <a:r>
              <a:rPr lang="vi-VN" dirty="0"/>
              <a:t> chương </a:t>
            </a:r>
            <a:r>
              <a:rPr lang="vi-VN" dirty="0" err="1"/>
              <a:t>trình</a:t>
            </a:r>
            <a:r>
              <a:rPr lang="vi-VN" dirty="0"/>
              <a:t> </a:t>
            </a:r>
            <a:r>
              <a:rPr lang="vi-VN" dirty="0" err="1"/>
              <a:t>Scratch</a:t>
            </a:r>
            <a:r>
              <a:rPr lang="vi-VN" dirty="0"/>
              <a:t> </a:t>
            </a:r>
            <a:r>
              <a:rPr lang="vi-VN" dirty="0" err="1"/>
              <a:t>để</a:t>
            </a:r>
            <a:r>
              <a:rPr lang="vi-VN" dirty="0"/>
              <a:t> khi </a:t>
            </a:r>
            <a:r>
              <a:rPr lang="vi-VN" dirty="0" err="1"/>
              <a:t>chạy</a:t>
            </a:r>
            <a:r>
              <a:rPr lang="vi-VN" dirty="0"/>
              <a:t> chương </a:t>
            </a:r>
            <a:r>
              <a:rPr lang="vi-VN" dirty="0" err="1" smtClean="0"/>
              <a:t>trình</a:t>
            </a:r>
            <a:r>
              <a:rPr lang="en-US" dirty="0" smtClean="0"/>
              <a:t> </a:t>
            </a:r>
            <a:r>
              <a:rPr lang="en-US" dirty="0" err="1" smtClean="0"/>
              <a:t>nhân</a:t>
            </a:r>
            <a:r>
              <a:rPr lang="en-US" dirty="0" smtClean="0"/>
              <a:t> </a:t>
            </a:r>
            <a:r>
              <a:rPr lang="en-US" dirty="0" err="1" smtClean="0"/>
              <a:t>vật</a:t>
            </a:r>
            <a:r>
              <a:rPr lang="en-US" dirty="0" smtClean="0"/>
              <a:t> Nam </a:t>
            </a:r>
            <a:r>
              <a:rPr lang="en-US" dirty="0" err="1" smtClean="0"/>
              <a:t>nói</a:t>
            </a:r>
            <a:r>
              <a:rPr lang="en-US" dirty="0" smtClean="0"/>
              <a:t> Xin </a:t>
            </a:r>
            <a:r>
              <a:rPr lang="en-US" dirty="0" err="1" smtClean="0"/>
              <a:t>chào</a:t>
            </a:r>
            <a:r>
              <a:rPr lang="en-US" dirty="0" smtClean="0"/>
              <a:t> </a:t>
            </a:r>
            <a:r>
              <a:rPr lang="en-US" dirty="0" err="1" smtClean="0"/>
              <a:t>bạn</a:t>
            </a:r>
            <a:r>
              <a:rPr lang="en-US" dirty="0" smtClean="0"/>
              <a:t>! </a:t>
            </a:r>
            <a:r>
              <a:rPr lang="en-US" dirty="0" err="1" smtClean="0"/>
              <a:t>Bạn</a:t>
            </a:r>
            <a:r>
              <a:rPr lang="en-US" dirty="0" smtClean="0"/>
              <a:t> </a:t>
            </a:r>
            <a:r>
              <a:rPr lang="en-US" dirty="0" err="1" smtClean="0"/>
              <a:t>khỏe</a:t>
            </a:r>
            <a:r>
              <a:rPr lang="en-US" dirty="0" smtClean="0"/>
              <a:t> </a:t>
            </a:r>
            <a:r>
              <a:rPr lang="en-US" dirty="0" err="1" smtClean="0"/>
              <a:t>không</a:t>
            </a:r>
            <a:r>
              <a:rPr lang="en-US" dirty="0" smtClean="0"/>
              <a:t>? </a:t>
            </a:r>
            <a:r>
              <a:rPr lang="en-US" dirty="0" err="1" smtClean="0"/>
              <a:t>Trong</a:t>
            </a:r>
            <a:r>
              <a:rPr lang="en-US" dirty="0" smtClean="0"/>
              <a:t> 5 </a:t>
            </a:r>
            <a:r>
              <a:rPr lang="en-US" dirty="0" err="1" smtClean="0"/>
              <a:t>giây</a:t>
            </a:r>
            <a:r>
              <a:rPr lang="en-US" dirty="0" smtClean="0"/>
              <a:t>. </a:t>
            </a:r>
            <a:r>
              <a:rPr lang="en-US" dirty="0" err="1" smtClean="0"/>
              <a:t>Chương</a:t>
            </a:r>
            <a:r>
              <a:rPr lang="en-US" dirty="0" smtClean="0"/>
              <a:t> </a:t>
            </a:r>
            <a:r>
              <a:rPr lang="en-US" dirty="0" err="1" smtClean="0"/>
              <a:t>trình</a:t>
            </a:r>
            <a:r>
              <a:rPr lang="en-US" dirty="0" smtClean="0"/>
              <a:t> </a:t>
            </a:r>
            <a:r>
              <a:rPr lang="en-US" dirty="0" err="1" smtClean="0"/>
              <a:t>nào</a:t>
            </a:r>
            <a:r>
              <a:rPr lang="en-US" dirty="0" smtClean="0"/>
              <a:t> </a:t>
            </a:r>
            <a:r>
              <a:rPr lang="en-US" dirty="0" err="1" smtClean="0"/>
              <a:t>sau</a:t>
            </a:r>
            <a:r>
              <a:rPr lang="en-US" dirty="0" smtClean="0"/>
              <a:t> </a:t>
            </a:r>
            <a:r>
              <a:rPr lang="en-US" dirty="0" err="1" smtClean="0"/>
              <a:t>đây</a:t>
            </a:r>
            <a:r>
              <a:rPr lang="en-US" dirty="0" smtClean="0"/>
              <a:t> </a:t>
            </a:r>
            <a:r>
              <a:rPr lang="en-US" dirty="0" err="1" smtClean="0"/>
              <a:t>giải</a:t>
            </a:r>
            <a:r>
              <a:rPr lang="en-US" dirty="0" smtClean="0"/>
              <a:t> </a:t>
            </a:r>
            <a:r>
              <a:rPr lang="en-US" dirty="0" err="1" smtClean="0"/>
              <a:t>quyết</a:t>
            </a:r>
            <a:r>
              <a:rPr lang="en-US" dirty="0" smtClean="0"/>
              <a:t> </a:t>
            </a:r>
            <a:r>
              <a:rPr lang="en-US" dirty="0" err="1" smtClean="0"/>
              <a:t>được</a:t>
            </a:r>
            <a:r>
              <a:rPr lang="en-US" dirty="0" smtClean="0"/>
              <a:t> </a:t>
            </a:r>
            <a:r>
              <a:rPr lang="en-US" dirty="0" err="1" smtClean="0"/>
              <a:t>yêu</a:t>
            </a:r>
            <a:r>
              <a:rPr lang="en-US" dirty="0" smtClean="0"/>
              <a:t> </a:t>
            </a:r>
            <a:r>
              <a:rPr lang="en-US" dirty="0" err="1" smtClean="0"/>
              <a:t>cầu</a:t>
            </a:r>
            <a:r>
              <a:rPr lang="en-US" dirty="0" smtClean="0"/>
              <a:t> </a:t>
            </a:r>
            <a:r>
              <a:rPr lang="en-US" dirty="0" err="1" smtClean="0"/>
              <a:t>của</a:t>
            </a:r>
            <a:r>
              <a:rPr lang="en-US" dirty="0" smtClean="0"/>
              <a:t> An?</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Picture 10" descr="ga cau hoi 1.png"/>
          <p:cNvPicPr>
            <a:picLocks noChangeAspect="1"/>
          </p:cNvPicPr>
          <p:nvPr/>
        </p:nvPicPr>
        <p:blipFill>
          <a:blip r:embed="rId3">
            <a:clrChange>
              <a:clrFrom>
                <a:srgbClr val="FFFFFF"/>
              </a:clrFrom>
              <a:clrTo>
                <a:srgbClr val="FFFFFF">
                  <a:alpha val="0"/>
                </a:srgbClr>
              </a:clrTo>
            </a:clrChange>
          </a:blip>
          <a:stretch>
            <a:fillRect/>
          </a:stretch>
        </p:blipFill>
        <p:spPr>
          <a:xfrm>
            <a:off x="6881819" y="1643051"/>
            <a:ext cx="3176889" cy="2680949"/>
          </a:xfrm>
          <a:prstGeom prst="rect">
            <a:avLst/>
          </a:prstGeom>
        </p:spPr>
      </p:pic>
      <p:sp>
        <p:nvSpPr>
          <p:cNvPr id="13" name="Hexagon 12"/>
          <p:cNvSpPr/>
          <p:nvPr/>
        </p:nvSpPr>
        <p:spPr>
          <a:xfrm>
            <a:off x="2550516" y="5395490"/>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B</a:t>
            </a:r>
            <a:r>
              <a:rPr kumimoji="0" lang="en-US" sz="2800" b="1" i="0" u="none" strike="noStrike" kern="1200" cap="none" spc="0" normalizeH="0" baseline="0" noProof="0" dirty="0" smtClean="0">
                <a:ln>
                  <a:noFill/>
                </a:ln>
                <a:solidFill>
                  <a:prstClr val="white"/>
                </a:solidFill>
                <a:effectLst/>
                <a:uLnTx/>
                <a:uFillTx/>
                <a:latin typeface="Calibri"/>
                <a:ea typeface="+mn-ea"/>
                <a:cs typeface="+mn-cs"/>
              </a:rPr>
              <a: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4" name="Picture 13"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37610" y="3286124"/>
            <a:ext cx="962774" cy="928694"/>
          </a:xfrm>
          <a:prstGeom prst="rect">
            <a:avLst/>
          </a:prstGeom>
        </p:spPr>
      </p:pic>
      <p:sp>
        <p:nvSpPr>
          <p:cNvPr id="15" name="Hexagon 14"/>
          <p:cNvSpPr/>
          <p:nvPr/>
        </p:nvSpPr>
        <p:spPr>
          <a:xfrm>
            <a:off x="2505352" y="350043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a:t>
            </a:r>
            <a:r>
              <a:rPr kumimoji="0" lang="en-US" sz="2800" b="1" i="0" u="none" strike="noStrike" kern="1200" cap="none" spc="0" normalizeH="0" baseline="0" noProof="0" dirty="0" smtClean="0">
                <a:ln>
                  <a:noFill/>
                </a:ln>
                <a:solidFill>
                  <a:prstClr val="white"/>
                </a:solidFill>
                <a:effectLst/>
                <a:uLnTx/>
                <a:uFillTx/>
                <a:latin typeface="Calibri"/>
                <a:ea typeface="+mn-ea"/>
                <a:cs typeface="+mn-cs"/>
              </a:rPr>
              <a: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2403638" y="1918148"/>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pic>
        <p:nvPicPr>
          <p:cNvPr id="25" name="Picture 24" descr="ga cau hoi.png"/>
          <p:cNvPicPr>
            <a:picLocks noChangeAspect="1"/>
          </p:cNvPicPr>
          <p:nvPr/>
        </p:nvPicPr>
        <p:blipFill>
          <a:blip r:embed="rId4">
            <a:clrChange>
              <a:clrFrom>
                <a:srgbClr val="FFFFFF"/>
              </a:clrFrom>
              <a:clrTo>
                <a:srgbClr val="FFFFFF">
                  <a:alpha val="0"/>
                </a:srgbClr>
              </a:clrTo>
            </a:clrChange>
          </a:blip>
          <a:stretch>
            <a:fillRect/>
          </a:stretch>
        </p:blipFill>
        <p:spPr>
          <a:xfrm>
            <a:off x="1658390" y="5141948"/>
            <a:ext cx="962774" cy="928694"/>
          </a:xfrm>
          <a:prstGeom prst="rect">
            <a:avLst/>
          </a:prstGeom>
        </p:spPr>
      </p:pic>
      <p:sp>
        <p:nvSpPr>
          <p:cNvPr id="22" name="TextBox 21"/>
          <p:cNvSpPr txBox="1"/>
          <p:nvPr/>
        </p:nvSpPr>
        <p:spPr>
          <a:xfrm>
            <a:off x="7453322" y="4857760"/>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5" cstate="print"/>
          <a:stretch>
            <a:fillRect/>
          </a:stretch>
        </p:blipFill>
        <p:spPr>
          <a:xfrm>
            <a:off x="4310050" y="2857496"/>
            <a:ext cx="666000" cy="666000"/>
          </a:xfrm>
          <a:prstGeom prst="rect">
            <a:avLst/>
          </a:prstGeom>
        </p:spPr>
      </p:pic>
      <p:pic>
        <p:nvPicPr>
          <p:cNvPr id="34" name="Picture 33" descr="egg-2151896__340.png"/>
          <p:cNvPicPr>
            <a:picLocks noChangeAspect="1"/>
          </p:cNvPicPr>
          <p:nvPr/>
        </p:nvPicPr>
        <p:blipFill>
          <a:blip r:embed="rId6" cstate="print">
            <a:clrChange>
              <a:clrFrom>
                <a:srgbClr val="000000">
                  <a:alpha val="0"/>
                </a:srgbClr>
              </a:clrFrom>
              <a:clrTo>
                <a:srgbClr val="000000">
                  <a:alpha val="0"/>
                </a:srgbClr>
              </a:clrTo>
            </a:clrChange>
          </a:blip>
          <a:stretch>
            <a:fillRect/>
          </a:stretch>
        </p:blipFill>
        <p:spPr>
          <a:xfrm>
            <a:off x="6810380" y="4572008"/>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8">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9">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8">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Hình ảnh 1" descr="Tạo hình cắt từ Màn hìn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2694" y="5042787"/>
            <a:ext cx="2895274" cy="1335149"/>
          </a:xfrm>
          <a:prstGeom prst="rect">
            <a:avLst/>
          </a:prstGeom>
        </p:spPr>
      </p:pic>
      <p:pic>
        <p:nvPicPr>
          <p:cNvPr id="3" name="Hình ảnh 2" descr="Tạo hình cắt từ Màn hì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1490" y="3027070"/>
            <a:ext cx="2886478" cy="1476581"/>
          </a:xfrm>
          <a:prstGeom prst="rect">
            <a:avLst/>
          </a:prstGeom>
        </p:spPr>
      </p:pic>
    </p:spTree>
    <p:extLst>
      <p:ext uri="{BB962C8B-B14F-4D97-AF65-F5344CB8AC3E}">
        <p14:creationId xmlns:p14="http://schemas.microsoft.com/office/powerpoint/2010/main" val="30230684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 presetClass="emph" presetSubtype="2" fill="hold" nodeType="withEffect">
                                  <p:stCondLst>
                                    <p:cond delay="0"/>
                                  </p:stCondLst>
                                  <p:childTnLst>
                                    <p:animClr clrSpc="rgb" dir="cw">
                                      <p:cBhvr>
                                        <p:cTn id="23" dur="2000" fill="hold"/>
                                        <p:tgtEl>
                                          <p:spTgt spid="15"/>
                                        </p:tgtEl>
                                        <p:attrNameLst>
                                          <p:attrName>fillcolor</p:attrName>
                                        </p:attrNameLst>
                                      </p:cBhvr>
                                      <p:to>
                                        <a:srgbClr val="777777"/>
                                      </p:to>
                                    </p:animClr>
                                    <p:set>
                                      <p:cBhvr>
                                        <p:cTn id="24" dur="2000" fill="hold"/>
                                        <p:tgtEl>
                                          <p:spTgt spid="15"/>
                                        </p:tgtEl>
                                        <p:attrNameLst>
                                          <p:attrName>fill.type</p:attrName>
                                        </p:attrNameLst>
                                      </p:cBhvr>
                                      <p:to>
                                        <p:strVal val="solid"/>
                                      </p:to>
                                    </p:set>
                                    <p:set>
                                      <p:cBhvr>
                                        <p:cTn id="25" dur="2000" fill="hold"/>
                                        <p:tgtEl>
                                          <p:spTgt spid="15"/>
                                        </p:tgtEl>
                                        <p:attrNameLst>
                                          <p:attrName>fill.on</p:attrName>
                                        </p:attrNameLst>
                                      </p:cBhvr>
                                      <p:to>
                                        <p:strVal val="true"/>
                                      </p:to>
                                    </p:set>
                                  </p:childTnLst>
                                </p:cTn>
                              </p:par>
                              <p:par>
                                <p:cTn id="26" presetID="1" presetClass="emph" presetSubtype="2" fill="hold" nodeType="withEffect">
                                  <p:stCondLst>
                                    <p:cond delay="0"/>
                                  </p:stCondLst>
                                  <p:childTnLst>
                                    <p:animClr clrSpc="rgb" dir="cw">
                                      <p:cBhvr>
                                        <p:cTn id="27" dur="2000" fill="hold"/>
                                        <p:tgtEl>
                                          <p:spTgt spid="13"/>
                                        </p:tgtEl>
                                        <p:attrNameLst>
                                          <p:attrName>fillcolor</p:attrName>
                                        </p:attrNameLst>
                                      </p:cBhvr>
                                      <p:to>
                                        <a:srgbClr val="777777"/>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childTnLst>
                                </p:cTn>
                              </p:par>
                              <p:par>
                                <p:cTn id="33" presetID="10" presetClass="entr" presetSubtype="0" fill="hold" grpId="2"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par>
                                <p:cTn id="36" presetID="1" presetClass="emph" presetSubtype="2" fill="hold" nodeType="withEffect">
                                  <p:stCondLst>
                                    <p:cond delay="0"/>
                                  </p:stCondLst>
                                  <p:childTnLst>
                                    <p:animClr clrSpc="rgb" dir="cw">
                                      <p:cBhvr>
                                        <p:cTn id="37" dur="2000" fill="hold"/>
                                        <p:tgtEl>
                                          <p:spTgt spid="13"/>
                                        </p:tgtEl>
                                        <p:attrNameLst>
                                          <p:attrName>fillcolor</p:attrName>
                                        </p:attrNameLst>
                                      </p:cBhvr>
                                      <p:to>
                                        <a:srgbClr val="969696"/>
                                      </p:to>
                                    </p:animClr>
                                    <p:set>
                                      <p:cBhvr>
                                        <p:cTn id="38" dur="2000" fill="hold"/>
                                        <p:tgtEl>
                                          <p:spTgt spid="13"/>
                                        </p:tgtEl>
                                        <p:attrNameLst>
                                          <p:attrName>fill.type</p:attrName>
                                        </p:attrNameLst>
                                      </p:cBhvr>
                                      <p:to>
                                        <p:strVal val="solid"/>
                                      </p:to>
                                    </p:set>
                                    <p:set>
                                      <p:cBhvr>
                                        <p:cTn id="39" dur="2000" fill="hold"/>
                                        <p:tgtEl>
                                          <p:spTgt spid="13"/>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2000" fill="hold"/>
                                        <p:tgtEl>
                                          <p:spTgt spid="15"/>
                                        </p:tgtEl>
                                        <p:attrNameLst>
                                          <p:attrName>fillcolor</p:attrName>
                                        </p:attrNameLst>
                                      </p:cBhvr>
                                      <p:to>
                                        <a:srgbClr val="969696"/>
                                      </p:to>
                                    </p:animClr>
                                    <p:set>
                                      <p:cBhvr>
                                        <p:cTn id="42" dur="2000" fill="hold"/>
                                        <p:tgtEl>
                                          <p:spTgt spid="15"/>
                                        </p:tgtEl>
                                        <p:attrNameLst>
                                          <p:attrName>fill.type</p:attrName>
                                        </p:attrNameLst>
                                      </p:cBhvr>
                                      <p:to>
                                        <p:strVal val="solid"/>
                                      </p:to>
                                    </p:set>
                                    <p:set>
                                      <p:cBhvr>
                                        <p:cTn id="43" dur="2000" fill="hold"/>
                                        <p:tgtEl>
                                          <p:spTgt spid="15"/>
                                        </p:tgtEl>
                                        <p:attrNameLst>
                                          <p:attrName>fill.on</p:attrName>
                                        </p:attrNameLst>
                                      </p:cBhvr>
                                      <p:to>
                                        <p:strVal val="true"/>
                                      </p:to>
                                    </p:se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childTnLst>
                                </p:cTn>
                              </p:par>
                              <p:par>
                                <p:cTn id="59" presetID="1" presetClass="emph" presetSubtype="2" fill="hold" nodeType="withEffect">
                                  <p:stCondLst>
                                    <p:cond delay="0"/>
                                  </p:stCondLst>
                                  <p:childTnLst>
                                    <p:animClr clrSpc="rgb" dir="cw">
                                      <p:cBhvr>
                                        <p:cTn id="60" dur="2000" fill="hold"/>
                                        <p:tgtEl>
                                          <p:spTgt spid="15"/>
                                        </p:tgtEl>
                                        <p:attrNameLst>
                                          <p:attrName>fillcolor</p:attrName>
                                        </p:attrNameLst>
                                      </p:cBhvr>
                                      <p:to>
                                        <a:srgbClr val="969696"/>
                                      </p:to>
                                    </p:animClr>
                                    <p:set>
                                      <p:cBhvr>
                                        <p:cTn id="61" dur="2000" fill="hold"/>
                                        <p:tgtEl>
                                          <p:spTgt spid="15"/>
                                        </p:tgtEl>
                                        <p:attrNameLst>
                                          <p:attrName>fill.type</p:attrName>
                                        </p:attrNameLst>
                                      </p:cBhvr>
                                      <p:to>
                                        <p:strVal val="solid"/>
                                      </p:to>
                                    </p:set>
                                    <p:set>
                                      <p:cBhvr>
                                        <p:cTn id="62" dur="2000" fill="hold"/>
                                        <p:tgtEl>
                                          <p:spTgt spid="15"/>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000" fill="hold"/>
                                        <p:tgtEl>
                                          <p:spTgt spid="13"/>
                                        </p:tgtEl>
                                        <p:attrNameLst>
                                          <p:attrName>fillcolor</p:attrName>
                                        </p:attrNameLst>
                                      </p:cBhvr>
                                      <p:to>
                                        <a:srgbClr val="777777"/>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2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grpId="1" nodeType="withEffect">
                                  <p:stCondLst>
                                    <p:cond delay="0"/>
                                  </p:stCondLst>
                                  <p:childTnLst>
                                    <p:animClr clrSpc="rgb" dir="cw">
                                      <p:cBhvr>
                                        <p:cTn id="80" dur="1000" fill="hold"/>
                                        <p:tgtEl>
                                          <p:spTgt spid="13"/>
                                        </p:tgtEl>
                                        <p:attrNameLst>
                                          <p:attrName>fillcolor</p:attrName>
                                        </p:attrNameLst>
                                      </p:cBhvr>
                                      <p:to>
                                        <a:srgbClr val="FFCC00"/>
                                      </p:to>
                                    </p:animClr>
                                    <p:set>
                                      <p:cBhvr>
                                        <p:cTn id="81" dur="1000" fill="hold"/>
                                        <p:tgtEl>
                                          <p:spTgt spid="13"/>
                                        </p:tgtEl>
                                        <p:attrNameLst>
                                          <p:attrName>fill.type</p:attrName>
                                        </p:attrNameLst>
                                      </p:cBhvr>
                                      <p:to>
                                        <p:strVal val="solid"/>
                                      </p:to>
                                    </p:set>
                                    <p:set>
                                      <p:cBhvr>
                                        <p:cTn id="82" dur="1000" fill="hold"/>
                                        <p:tgtEl>
                                          <p:spTgt spid="13"/>
                                        </p:tgtEl>
                                        <p:attrNameLst>
                                          <p:attrName>fill.on</p:attrName>
                                        </p:attrNameLst>
                                      </p:cBhvr>
                                      <p:to>
                                        <p:strVal val="true"/>
                                      </p:to>
                                    </p:set>
                                  </p:childTnLst>
                                </p:cTn>
                              </p:par>
                              <p:par>
                                <p:cTn id="83" presetID="1" presetClass="emph" presetSubtype="2" fill="hold" grpId="1" nodeType="withEffect">
                                  <p:stCondLst>
                                    <p:cond delay="0"/>
                                  </p:stCondLst>
                                  <p:childTnLst>
                                    <p:animClr clrSpc="rgb" dir="cw">
                                      <p:cBhvr>
                                        <p:cTn id="84" dur="1000" fill="hold"/>
                                        <p:tgtEl>
                                          <p:spTgt spid="15"/>
                                        </p:tgtEl>
                                        <p:attrNameLst>
                                          <p:attrName>fillcolor</p:attrName>
                                        </p:attrNameLst>
                                      </p:cBhvr>
                                      <p:to>
                                        <a:srgbClr val="FFCC00"/>
                                      </p:to>
                                    </p:animClr>
                                    <p:set>
                                      <p:cBhvr>
                                        <p:cTn id="85" dur="1000" fill="hold"/>
                                        <p:tgtEl>
                                          <p:spTgt spid="15"/>
                                        </p:tgtEl>
                                        <p:attrNameLst>
                                          <p:attrName>fill.type</p:attrName>
                                        </p:attrNameLst>
                                      </p:cBhvr>
                                      <p:to>
                                        <p:strVal val="solid"/>
                                      </p:to>
                                    </p:set>
                                    <p:set>
                                      <p:cBhvr>
                                        <p:cTn id="86" dur="1000" fill="hold"/>
                                        <p:tgtEl>
                                          <p:spTgt spid="15"/>
                                        </p:tgtEl>
                                        <p:attrNameLst>
                                          <p:attrName>fill.on</p:attrName>
                                        </p:attrNameLst>
                                      </p:cBhvr>
                                      <p:to>
                                        <p:strVal val="true"/>
                                      </p:to>
                                    </p:set>
                                  </p:childTnLst>
                                </p:cTn>
                              </p:par>
                              <p:par>
                                <p:cTn id="87" presetID="1" presetClass="exit" presetSubtype="0" fill="hold" grpId="1" nodeType="with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34"/>
                                        </p:tgtEl>
                                        <p:attrNameLst>
                                          <p:attrName>style.visibility</p:attrName>
                                        </p:attrNameLst>
                                      </p:cBhvr>
                                      <p:to>
                                        <p:strVal val="hidden"/>
                                      </p:to>
                                    </p:set>
                                  </p:childTnLst>
                                </p:cTn>
                              </p:par>
                              <p:par>
                                <p:cTn id="93" presetID="1" presetClass="exit" presetSubtype="0" fill="hold" grpId="3" nodeType="with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32" grpId="0"/>
      <p:bldP spid="32" grpId="1"/>
      <p:bldP spid="22" grpId="0"/>
      <p:bldP spid="22" grpId="1"/>
      <p:bldP spid="22" grpId="2"/>
      <p:bldP spid="22" grpId="3"/>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9" name="Picture 8" descr="ee376867b6edb2b7f8a1c93f2ceb4b12.png">
            <a:hlinkClick r:id="" action="ppaction://hlinkshowjump?jump=firstslide"/>
          </p:cNvPr>
          <p:cNvPicPr>
            <a:picLocks noChangeAspect="1"/>
          </p:cNvPicPr>
          <p:nvPr/>
        </p:nvPicPr>
        <p:blipFill>
          <a:blip r:embed="rId3" cstate="print">
            <a:clrChange>
              <a:clrFrom>
                <a:srgbClr val="000000">
                  <a:alpha val="0"/>
                </a:srgbClr>
              </a:clrFrom>
              <a:clrTo>
                <a:srgbClr val="000000">
                  <a:alpha val="0"/>
                </a:srgbClr>
              </a:clrTo>
            </a:clrChange>
          </a:blip>
          <a:stretch>
            <a:fillRect/>
          </a:stretch>
        </p:blipFill>
        <p:spPr>
          <a:xfrm>
            <a:off x="9049800" y="6130110"/>
            <a:ext cx="756026" cy="756026"/>
          </a:xfrm>
          <a:prstGeom prst="rect">
            <a:avLst/>
          </a:prstGeom>
        </p:spPr>
      </p:pic>
      <p:pic>
        <p:nvPicPr>
          <p:cNvPr id="12" name="Picture 11" descr="images (5).jpg"/>
          <p:cNvPicPr>
            <a:picLocks noChangeAspect="1"/>
          </p:cNvPicPr>
          <p:nvPr/>
        </p:nvPicPr>
        <p:blipFill>
          <a:blip r:embed="rId4">
            <a:clrChange>
              <a:clrFrom>
                <a:srgbClr val="FFFFFF"/>
              </a:clrFrom>
              <a:clrTo>
                <a:srgbClr val="FFFFFF">
                  <a:alpha val="0"/>
                </a:srgbClr>
              </a:clrTo>
            </a:clrChange>
            <a:lum bright="10000"/>
          </a:blip>
          <a:stretch>
            <a:fillRect/>
          </a:stretch>
        </p:blipFill>
        <p:spPr>
          <a:xfrm>
            <a:off x="9862656" y="6186408"/>
            <a:ext cx="612000" cy="612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9544" y="980729"/>
            <a:ext cx="2952328" cy="5905408"/>
          </a:xfrm>
          <a:prstGeom prst="rect">
            <a:avLst/>
          </a:prstGeom>
        </p:spPr>
      </p:pic>
      <p:sp>
        <p:nvSpPr>
          <p:cNvPr id="4" name="Cloud Callout 3"/>
          <p:cNvSpPr/>
          <p:nvPr/>
        </p:nvSpPr>
        <p:spPr>
          <a:xfrm>
            <a:off x="2423593" y="-207403"/>
            <a:ext cx="6428157" cy="2376264"/>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3503712" y="89886"/>
            <a:ext cx="396044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a:ea typeface="+mn-ea"/>
                <a:cs typeface="+mn-cs"/>
              </a:rPr>
              <a:t>Oa</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Bạn</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thật</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giỏi</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đo</a:t>
            </a:r>
            <a:r>
              <a:rPr kumimoji="0" lang="en-US" sz="2800" b="1" i="0" u="none" strike="noStrike" kern="1200" cap="none" spc="0" normalizeH="0" baseline="0" noProof="0" dirty="0">
                <a:ln>
                  <a:noFill/>
                </a:ln>
                <a:solidFill>
                  <a:srgbClr val="FF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a:ea typeface="+mn-ea"/>
                <a:cs typeface="+mn-cs"/>
              </a:rPr>
              <a:t>Cảm</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ơn</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bạn</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nhé</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Đây</a:t>
            </a:r>
            <a:r>
              <a:rPr kumimoji="0" lang="en-US" sz="2800" b="1" i="0" u="none" strike="noStrike" kern="1200" cap="none" spc="0" normalizeH="0" baseline="0" noProof="0" dirty="0">
                <a:ln>
                  <a:noFill/>
                </a:ln>
                <a:solidFill>
                  <a:srgbClr val="FF0000"/>
                </a:solidFill>
                <a:effectLst/>
                <a:uLnTx/>
                <a:uFillTx/>
                <a:latin typeface="Calibri"/>
                <a:ea typeface="+mn-ea"/>
                <a:cs typeface="+mn-cs"/>
              </a:rPr>
              <a:t> là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một</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chút</a:t>
            </a:r>
            <a:r>
              <a:rPr kumimoji="0" lang="en-US" sz="2800" b="1" i="0" u="none" strike="noStrike" kern="1200" cap="none" spc="0" normalizeH="0" baseline="0" noProof="0" dirty="0">
                <a:ln>
                  <a:noFill/>
                </a:ln>
                <a:solidFill>
                  <a:srgbClr val="FF0000"/>
                </a:solidFill>
                <a:effectLst/>
                <a:uLnTx/>
                <a:uFillTx/>
                <a:latin typeface="Calibri"/>
                <a:ea typeface="+mn-ea"/>
                <a:cs typeface="+mn-cs"/>
              </a:rPr>
              <a:t> quà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mình</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dành</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tặng</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a:ea typeface="+mn-ea"/>
                <a:cs typeface="+mn-cs"/>
              </a:rPr>
              <a:t>bạn</a:t>
            </a:r>
            <a:r>
              <a:rPr kumimoji="0" lang="en-US" sz="2800" b="1" i="0" u="none" strike="noStrike" kern="1200" cap="none" spc="0" normalizeH="0" baseline="0" noProof="0" dirty="0">
                <a:ln>
                  <a:noFill/>
                </a:ln>
                <a:solidFill>
                  <a:srgbClr val="FF0000"/>
                </a:solidFill>
                <a:effectLst/>
                <a:uLnTx/>
                <a:uFillTx/>
                <a:latin typeface="Calibri"/>
                <a:ea typeface="+mn-ea"/>
                <a:cs typeface="+mn-cs"/>
              </a:rPr>
              <a:t> nè</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18053136-tác-giả-của-một-con-gà-mái-và-bảy-quả-trứng-của-cô-trên-một-nền-trắng.jpg"/>
          <p:cNvPicPr>
            <a:picLocks noChangeAspect="1"/>
          </p:cNvPicPr>
          <p:nvPr/>
        </p:nvPicPr>
        <p:blipFill>
          <a:blip r:embed="rId6" cstate="print">
            <a:clrChange>
              <a:clrFrom>
                <a:srgbClr val="FFFFFF"/>
              </a:clrFrom>
              <a:clrTo>
                <a:srgbClr val="FFFFFF">
                  <a:alpha val="0"/>
                </a:srgbClr>
              </a:clrTo>
            </a:clrChange>
          </a:blip>
          <a:stretch>
            <a:fillRect/>
          </a:stretch>
        </p:blipFill>
        <p:spPr>
          <a:xfrm>
            <a:off x="4146581" y="2661267"/>
            <a:ext cx="2520280" cy="2544333"/>
          </a:xfrm>
          <a:prstGeom prst="rect">
            <a:avLst/>
          </a:prstGeom>
        </p:spPr>
      </p:pic>
      <p:pic>
        <p:nvPicPr>
          <p:cNvPr id="13" name="Picture 12" descr="18013219-tác-giả-của-một-con-gà-gần-bảng-mũi-tên-trên-một-nền-trắng 2.jpg"/>
          <p:cNvPicPr>
            <a:picLocks noChangeAspect="1"/>
          </p:cNvPicPr>
          <p:nvPr/>
        </p:nvPicPr>
        <p:blipFill>
          <a:blip r:embed="rId7">
            <a:clrChange>
              <a:clrFrom>
                <a:srgbClr val="FFFFFF"/>
              </a:clrFrom>
              <a:clrTo>
                <a:srgbClr val="FFFFFF">
                  <a:alpha val="0"/>
                </a:srgbClr>
              </a:clrTo>
            </a:clrChange>
          </a:blip>
          <a:stretch>
            <a:fillRect/>
          </a:stretch>
        </p:blipFill>
        <p:spPr>
          <a:xfrm flipH="1">
            <a:off x="6600057" y="3068961"/>
            <a:ext cx="4334703" cy="3817177"/>
          </a:xfrm>
          <a:prstGeom prst="rect">
            <a:avLst/>
          </a:prstGeom>
        </p:spPr>
      </p:pic>
    </p:spTree>
    <p:extLst>
      <p:ext uri="{BB962C8B-B14F-4D97-AF65-F5344CB8AC3E}">
        <p14:creationId xmlns:p14="http://schemas.microsoft.com/office/powerpoint/2010/main" val="112297725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10332569" y="4943615"/>
            <a:ext cx="1843272" cy="1843272"/>
          </a:xfrm>
          <a:prstGeom prst="rect">
            <a:avLst/>
          </a:prstGeom>
        </p:spPr>
      </p:pic>
      <p:sp>
        <p:nvSpPr>
          <p:cNvPr id="27" name="Rectangle 26">
            <a:extLst>
              <a:ext uri="{FF2B5EF4-FFF2-40B4-BE49-F238E27FC236}">
                <a16:creationId xmlns:a16="http://schemas.microsoft.com/office/drawing/2014/main" id="{E5F49C9A-AC8D-425D-A924-C40644073EA6}"/>
              </a:ext>
            </a:extLst>
          </p:cNvPr>
          <p:cNvSpPr/>
          <p:nvPr/>
        </p:nvSpPr>
        <p:spPr>
          <a:xfrm>
            <a:off x="895759" y="1200104"/>
            <a:ext cx="11110711" cy="3276282"/>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1. Em hãy mở chương trình "Bể cá cảnh" đã làm ở phần luyện tập Bài 15, rồi</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thực hiện các nhiệm vụ sau:</a:t>
            </a:r>
          </a:p>
          <a:p>
            <a:pPr algn="just" defTabSz="342900">
              <a:lnSpc>
                <a:spcPct val="150000"/>
              </a:lnSpc>
            </a:pPr>
            <a:r>
              <a:rPr lang="vi-VN" sz="2000" dirty="0">
                <a:latin typeface="UTM Avo" panose="02040603050506020204" pitchFamily="18" charset="0"/>
                <a:cs typeface="Times New Roman" panose="02020603050405020304" pitchFamily="18" charset="0"/>
              </a:rPr>
              <a:t>a) Thêm nhiều nhân vật cá khác nhau và tạo chương trình giống nhân vật cá</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ban đầu.</a:t>
            </a:r>
          </a:p>
          <a:p>
            <a:pPr algn="just" defTabSz="342900">
              <a:lnSpc>
                <a:spcPct val="150000"/>
              </a:lnSpc>
            </a:pPr>
            <a:r>
              <a:rPr lang="vi-VN" sz="2000" dirty="0">
                <a:latin typeface="UTM Avo" panose="02040603050506020204" pitchFamily="18" charset="0"/>
                <a:cs typeface="Times New Roman" panose="02020603050405020304" pitchFamily="18" charset="0"/>
              </a:rPr>
              <a:t>b) Chạy chương trình và quan sát kết quả.</a:t>
            </a:r>
          </a:p>
          <a:p>
            <a:pPr algn="just" defTabSz="342900">
              <a:lnSpc>
                <a:spcPct val="150000"/>
              </a:lnSpc>
            </a:pPr>
            <a:r>
              <a:rPr lang="vi-VN" sz="2000" dirty="0">
                <a:latin typeface="UTM Avo" panose="02040603050506020204" pitchFamily="18" charset="0"/>
                <a:cs typeface="Times New Roman" panose="02020603050405020304" pitchFamily="18" charset="0"/>
              </a:rPr>
              <a:t>2. Em hãy mở chương trình "Điều khiển rô-bốt" đã lưu ở Bài 14, rồi thực hiện</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các nhiệm vụ sau:</a:t>
            </a:r>
          </a:p>
          <a:p>
            <a:pPr algn="just" defTabSz="342900">
              <a:lnSpc>
                <a:spcPct val="150000"/>
              </a:lnSpc>
            </a:pPr>
            <a:r>
              <a:rPr lang="vi-VN" sz="2000" dirty="0">
                <a:latin typeface="UTM Avo" panose="02040603050506020204" pitchFamily="18" charset="0"/>
                <a:cs typeface="Times New Roman" panose="02020603050405020304" pitchFamily="18" charset="0"/>
              </a:rPr>
              <a:t>a) Thêm nhân vật bọ dừa và tạo chương trình cho bọ dừa vẽ hình chữ nhật.</a:t>
            </a:r>
          </a:p>
          <a:p>
            <a:pPr algn="just" defTabSz="342900">
              <a:lnSpc>
                <a:spcPct val="150000"/>
              </a:lnSpc>
            </a:pPr>
            <a:r>
              <a:rPr lang="vi-VN" sz="2000" dirty="0">
                <a:latin typeface="UTM Avo" panose="02040603050506020204" pitchFamily="18" charset="0"/>
                <a:cs typeface="Times New Roman" panose="02020603050405020304" pitchFamily="18" charset="0"/>
              </a:rPr>
              <a:t>b) Xoá nhân vật mèo.</a:t>
            </a:r>
          </a:p>
          <a:p>
            <a:pPr algn="just" defTabSz="342900">
              <a:lnSpc>
                <a:spcPct val="150000"/>
              </a:lnSpc>
            </a:pPr>
            <a:r>
              <a:rPr lang="vi-VN" sz="2000" dirty="0">
                <a:latin typeface="UTM Avo" panose="02040603050506020204" pitchFamily="18" charset="0"/>
                <a:cs typeface="Times New Roman" panose="02020603050405020304" pitchFamily="18" charset="0"/>
              </a:rPr>
              <a:t>c) Chạy chương trình và quan sát kết quả.</a:t>
            </a:r>
          </a:p>
        </p:txBody>
      </p:sp>
    </p:spTree>
    <p:extLst>
      <p:ext uri="{BB962C8B-B14F-4D97-AF65-F5344CB8AC3E}">
        <p14:creationId xmlns:p14="http://schemas.microsoft.com/office/powerpoint/2010/main" val="2220799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55885" y="998320"/>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27" name="Rectangle 26">
            <a:extLst>
              <a:ext uri="{FF2B5EF4-FFF2-40B4-BE49-F238E27FC236}">
                <a16:creationId xmlns:a16="http://schemas.microsoft.com/office/drawing/2014/main" id="{E5F49C9A-AC8D-425D-A924-C40644073EA6}"/>
              </a:ext>
            </a:extLst>
          </p:cNvPr>
          <p:cNvSpPr/>
          <p:nvPr/>
        </p:nvSpPr>
        <p:spPr>
          <a:xfrm>
            <a:off x="866262" y="1938726"/>
            <a:ext cx="11110711" cy="3698000"/>
          </a:xfrm>
          <a:prstGeom prst="rect">
            <a:avLst/>
          </a:prstGeom>
        </p:spPr>
        <p:txBody>
          <a:bodyPr wrap="square">
            <a:spAutoFit/>
          </a:bodyPr>
          <a:lstStyle/>
          <a:p>
            <a:pPr algn="just" defTabSz="342900">
              <a:lnSpc>
                <a:spcPct val="150000"/>
              </a:lnSpc>
            </a:pPr>
            <a:r>
              <a:rPr lang="vi-VN" sz="3200" dirty="0">
                <a:latin typeface="UTM Avo" panose="02040603050506020204" pitchFamily="18" charset="0"/>
                <a:cs typeface="Times New Roman" panose="02020603050405020304" pitchFamily="18" charset="0"/>
              </a:rPr>
              <a:t>1. Em hãy mở chương trình "Bể cá cảnh" đã làm ở phần luyện tập Bài 15, rồi</a:t>
            </a:r>
            <a:r>
              <a:rPr lang="en-US" sz="3200"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thực hiện các nhiệm vụ sau:</a:t>
            </a:r>
          </a:p>
          <a:p>
            <a:pPr algn="just" defTabSz="342900">
              <a:lnSpc>
                <a:spcPct val="150000"/>
              </a:lnSpc>
            </a:pPr>
            <a:r>
              <a:rPr lang="vi-VN" sz="3200" dirty="0">
                <a:latin typeface="UTM Avo" panose="02040603050506020204" pitchFamily="18" charset="0"/>
                <a:cs typeface="Times New Roman" panose="02020603050405020304" pitchFamily="18" charset="0"/>
              </a:rPr>
              <a:t>a) Thêm nhiều nhân vật cá khác nhau và tạo chương trình giống nhân vật cá</a:t>
            </a:r>
            <a:r>
              <a:rPr lang="en-US" sz="3200" dirty="0">
                <a:latin typeface="UTM Avo" panose="02040603050506020204" pitchFamily="18" charset="0"/>
                <a:cs typeface="Times New Roman" panose="02020603050405020304" pitchFamily="18" charset="0"/>
              </a:rPr>
              <a:t> </a:t>
            </a:r>
            <a:r>
              <a:rPr lang="vi-VN" sz="3200" dirty="0">
                <a:latin typeface="UTM Avo" panose="02040603050506020204" pitchFamily="18" charset="0"/>
                <a:cs typeface="Times New Roman" panose="02020603050405020304" pitchFamily="18" charset="0"/>
              </a:rPr>
              <a:t>ban đầu.</a:t>
            </a:r>
          </a:p>
          <a:p>
            <a:pPr algn="just" defTabSz="342900">
              <a:lnSpc>
                <a:spcPct val="150000"/>
              </a:lnSpc>
            </a:pPr>
            <a:r>
              <a:rPr lang="vi-VN" sz="3200" dirty="0">
                <a:latin typeface="UTM Avo" panose="02040603050506020204" pitchFamily="18" charset="0"/>
                <a:cs typeface="Times New Roman" panose="02020603050405020304" pitchFamily="18" charset="0"/>
              </a:rPr>
              <a:t>b) Chạy chương trình và quan sát kết </a:t>
            </a:r>
            <a:r>
              <a:rPr lang="vi-VN" sz="3200" dirty="0" err="1">
                <a:latin typeface="UTM Avo" panose="02040603050506020204" pitchFamily="18" charset="0"/>
                <a:cs typeface="Times New Roman" panose="02020603050405020304" pitchFamily="18" charset="0"/>
              </a:rPr>
              <a:t>quả</a:t>
            </a:r>
            <a:r>
              <a:rPr lang="vi-VN" sz="3200" dirty="0" smtClean="0">
                <a:latin typeface="UTM Avo" panose="02040603050506020204" pitchFamily="18" charset="0"/>
                <a:cs typeface="Times New Roman" panose="02020603050405020304" pitchFamily="18" charset="0"/>
              </a:rPr>
              <a:t>.</a:t>
            </a:r>
            <a:endParaRPr lang="vi-VN" sz="32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8212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6"/>
          <p:cNvSpPr/>
          <p:nvPr/>
        </p:nvSpPr>
        <p:spPr>
          <a:xfrm>
            <a:off x="527049" y="190622"/>
            <a:ext cx="11212667" cy="6555641"/>
          </a:xfrm>
          <a:prstGeom prst="rect">
            <a:avLst/>
          </a:prstGeom>
        </p:spPr>
        <p:txBody>
          <a:bodyPr wrap="square">
            <a:spAutoFit/>
          </a:bodyPr>
          <a:lstStyle/>
          <a:p>
            <a:pPr>
              <a:lnSpc>
                <a:spcPct val="150000"/>
              </a:lnSpc>
            </a:pP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Thêm</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vật</a:t>
            </a:r>
            <a:endPar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Bước</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Chọn</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chọn</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Mở</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tệp</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Bể</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cảnh</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tên</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ChuCa</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dã</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lưu</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trên</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máy</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tính</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ở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15.</a:t>
            </a:r>
          </a:p>
          <a:p>
            <a:pPr>
              <a:lnSpc>
                <a:spcPct val="150000"/>
              </a:lnSpc>
            </a:pP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Nháy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ý.</a:t>
            </a:r>
          </a:p>
          <a:p>
            <a:pPr>
              <a:lnSpc>
                <a:spcPct val="150000"/>
              </a:lnSpc>
            </a:pP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a:t>
            </a:r>
          </a:p>
          <a:p>
            <a:pPr>
              <a:lnSpc>
                <a:spcPct val="150000"/>
              </a:lnSpc>
            </a:pPr>
            <a:endParaRPr lang="en-US" sz="2800" dirty="0">
              <a:latin typeface="Times New Roman" panose="02020603050405020304" pitchFamily="18" charset="0"/>
              <a:cs typeface="Times New Roman" panose="02020603050405020304" pitchFamily="18" charset="0"/>
            </a:endParaRPr>
          </a:p>
          <a:p>
            <a:pPr>
              <a:lnSpc>
                <a:spcPct val="150000"/>
              </a:lnSpc>
            </a:pPr>
            <a:endParaRPr lang="en-US" sz="2800" dirty="0" smtClean="0">
              <a:latin typeface="Times New Roman" panose="02020603050405020304" pitchFamily="18" charset="0"/>
              <a:cs typeface="Times New Roman" panose="02020603050405020304" pitchFamily="18" charset="0"/>
            </a:endParaRPr>
          </a:p>
          <a:p>
            <a:pPr>
              <a:lnSpc>
                <a:spcPct val="150000"/>
              </a:lnSpc>
            </a:pPr>
            <a:endParaRPr lang="en-US" sz="2800" dirty="0" smtClean="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Nháy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them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endParaRPr lang="en-US" sz="2800" dirty="0"/>
          </a:p>
        </p:txBody>
      </p:sp>
      <p:pic>
        <p:nvPicPr>
          <p:cNvPr id="4" name="Hình ảnh 3"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585" y="950088"/>
            <a:ext cx="1723943" cy="488042"/>
          </a:xfrm>
          <a:prstGeom prst="rect">
            <a:avLst/>
          </a:prstGeom>
        </p:spPr>
      </p:pic>
      <p:pic>
        <p:nvPicPr>
          <p:cNvPr id="5" name="Hình ảnh 4"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910" y="841060"/>
            <a:ext cx="1026212" cy="597070"/>
          </a:xfrm>
          <a:prstGeom prst="rect">
            <a:avLst/>
          </a:prstGeom>
        </p:spPr>
      </p:pic>
      <p:pic>
        <p:nvPicPr>
          <p:cNvPr id="8" name="Hình ảnh 7"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528" y="2048245"/>
            <a:ext cx="2155707" cy="881881"/>
          </a:xfrm>
          <a:prstGeom prst="rect">
            <a:avLst/>
          </a:prstGeom>
        </p:spPr>
      </p:pic>
      <p:pic>
        <p:nvPicPr>
          <p:cNvPr id="9" name="Hình ảnh 8" descr="Tạo hình cắt từ Màn hình"/>
          <p:cNvPicPr>
            <a:picLocks noChangeAspect="1"/>
          </p:cNvPicPr>
          <p:nvPr/>
        </p:nvPicPr>
        <p:blipFill rotWithShape="1">
          <a:blip r:embed="rId5">
            <a:extLst>
              <a:ext uri="{28A0092B-C50C-407E-A947-70E740481C1C}">
                <a14:useLocalDpi xmlns:a14="http://schemas.microsoft.com/office/drawing/2010/main" val="0"/>
              </a:ext>
            </a:extLst>
          </a:blip>
          <a:srcRect b="27681"/>
          <a:stretch/>
        </p:blipFill>
        <p:spPr>
          <a:xfrm>
            <a:off x="7580671" y="2755066"/>
            <a:ext cx="3436374" cy="2674261"/>
          </a:xfrm>
          <a:prstGeom prst="rect">
            <a:avLst/>
          </a:prstGeom>
        </p:spPr>
      </p:pic>
      <p:pic>
        <p:nvPicPr>
          <p:cNvPr id="11" name="Hình ảnh 10" descr="Tạo hình cắt từ Màn hìn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1649" y="5248682"/>
            <a:ext cx="620003" cy="888670"/>
          </a:xfrm>
          <a:prstGeom prst="rect">
            <a:avLst/>
          </a:prstGeom>
        </p:spPr>
      </p:pic>
    </p:spTree>
    <p:extLst>
      <p:ext uri="{BB962C8B-B14F-4D97-AF65-F5344CB8AC3E}">
        <p14:creationId xmlns:p14="http://schemas.microsoft.com/office/powerpoint/2010/main" val="288276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10332569" y="4943615"/>
            <a:ext cx="1843272" cy="1843272"/>
          </a:xfrm>
          <a:prstGeom prst="rect">
            <a:avLst/>
          </a:prstGeom>
        </p:spPr>
      </p:pic>
      <p:sp>
        <p:nvSpPr>
          <p:cNvPr id="27" name="Rectangle 26">
            <a:extLst>
              <a:ext uri="{FF2B5EF4-FFF2-40B4-BE49-F238E27FC236}">
                <a16:creationId xmlns:a16="http://schemas.microsoft.com/office/drawing/2014/main" id="{E5F49C9A-AC8D-425D-A924-C40644073EA6}"/>
              </a:ext>
            </a:extLst>
          </p:cNvPr>
          <p:cNvSpPr/>
          <p:nvPr/>
        </p:nvSpPr>
        <p:spPr>
          <a:xfrm>
            <a:off x="895759" y="1200104"/>
            <a:ext cx="11110711" cy="3890489"/>
          </a:xfrm>
          <a:prstGeom prst="rect">
            <a:avLst/>
          </a:prstGeom>
        </p:spPr>
        <p:txBody>
          <a:bodyPr wrap="square">
            <a:spAutoFit/>
          </a:bodyPr>
          <a:lstStyle/>
          <a:p>
            <a:pPr algn="just" defTabSz="342900">
              <a:lnSpc>
                <a:spcPct val="150000"/>
              </a:lnSpc>
            </a:pPr>
            <a:r>
              <a:rPr lang="vi-VN" sz="2800" dirty="0" smtClean="0">
                <a:latin typeface="UTM Avo" panose="02040603050506020204" pitchFamily="18" charset="0"/>
                <a:cs typeface="Times New Roman" panose="02020603050405020304" pitchFamily="18" charset="0"/>
              </a:rPr>
              <a:t>2</a:t>
            </a:r>
            <a:r>
              <a:rPr lang="vi-VN" sz="2800" dirty="0">
                <a:latin typeface="UTM Avo" panose="02040603050506020204" pitchFamily="18" charset="0"/>
                <a:cs typeface="Times New Roman" panose="02020603050405020304" pitchFamily="18" charset="0"/>
              </a:rPr>
              <a:t>. Em hãy mở chương trình "Điều khiển rô-bốt" đã lưu ở Bài 14, rồi thực hiện</a:t>
            </a:r>
            <a:r>
              <a:rPr lang="en-US" sz="2800" dirty="0">
                <a:latin typeface="UTM Avo" panose="02040603050506020204" pitchFamily="18" charset="0"/>
                <a:cs typeface="Times New Roman" panose="02020603050405020304" pitchFamily="18" charset="0"/>
              </a:rPr>
              <a:t> </a:t>
            </a:r>
            <a:r>
              <a:rPr lang="vi-VN" sz="2800" dirty="0">
                <a:latin typeface="UTM Avo" panose="02040603050506020204" pitchFamily="18" charset="0"/>
                <a:cs typeface="Times New Roman" panose="02020603050405020304" pitchFamily="18" charset="0"/>
              </a:rPr>
              <a:t>các nhiệm vụ sau:</a:t>
            </a:r>
          </a:p>
          <a:p>
            <a:pPr algn="just" defTabSz="342900">
              <a:lnSpc>
                <a:spcPct val="150000"/>
              </a:lnSpc>
            </a:pPr>
            <a:r>
              <a:rPr lang="vi-VN" sz="2800" dirty="0">
                <a:latin typeface="UTM Avo" panose="02040603050506020204" pitchFamily="18" charset="0"/>
                <a:cs typeface="Times New Roman" panose="02020603050405020304" pitchFamily="18" charset="0"/>
              </a:rPr>
              <a:t>a) Thêm nhân vật bọ dừa và tạo chương trình cho bọ dừa vẽ hình chữ nhật.</a:t>
            </a:r>
          </a:p>
          <a:p>
            <a:pPr algn="just" defTabSz="342900">
              <a:lnSpc>
                <a:spcPct val="150000"/>
              </a:lnSpc>
            </a:pPr>
            <a:r>
              <a:rPr lang="vi-VN" sz="2800" dirty="0">
                <a:latin typeface="UTM Avo" panose="02040603050506020204" pitchFamily="18" charset="0"/>
                <a:cs typeface="Times New Roman" panose="02020603050405020304" pitchFamily="18" charset="0"/>
              </a:rPr>
              <a:t>b) Xoá nhân vật mèo.</a:t>
            </a:r>
          </a:p>
          <a:p>
            <a:pPr algn="just" defTabSz="342900">
              <a:lnSpc>
                <a:spcPct val="150000"/>
              </a:lnSpc>
            </a:pPr>
            <a:r>
              <a:rPr lang="vi-VN" sz="2800" dirty="0">
                <a:latin typeface="UTM Avo" panose="02040603050506020204" pitchFamily="18" charset="0"/>
                <a:cs typeface="Times New Roman" panose="02020603050405020304" pitchFamily="18" charset="0"/>
              </a:rPr>
              <a:t>c) Chạy chương trình và quan sát kết quả.</a:t>
            </a:r>
          </a:p>
        </p:txBody>
      </p:sp>
    </p:spTree>
    <p:extLst>
      <p:ext uri="{BB962C8B-B14F-4D97-AF65-F5344CB8AC3E}">
        <p14:creationId xmlns:p14="http://schemas.microsoft.com/office/powerpoint/2010/main" val="59646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309716" y="45448"/>
            <a:ext cx="11710218" cy="14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eaLnBrk="0" fontAlgn="base" hangingPunct="0">
              <a:lnSpc>
                <a:spcPct val="200000"/>
              </a:lnSpc>
              <a:spcBef>
                <a:spcPct val="0"/>
              </a:spcBef>
              <a:spcAft>
                <a:spcPct val="0"/>
              </a:spcAft>
              <a:buAutoNum type="alphaLcParenR"/>
            </a:pP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bọ</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dừa</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thêm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bọ</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dừa</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endPar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6"/>
          <p:cNvSpPr>
            <a:spLocks noChangeArrowheads="1"/>
          </p:cNvSpPr>
          <p:nvPr/>
        </p:nvSpPr>
        <p:spPr bwMode="auto">
          <a:xfrm>
            <a:off x="481782" y="852126"/>
            <a:ext cx="1171021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200000"/>
              </a:lnSpc>
              <a:spcBef>
                <a:spcPct val="0"/>
              </a:spcBef>
              <a:spcAft>
                <a:spcPct val="0"/>
              </a:spcAft>
            </a:pP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nhật</a:t>
            </a:r>
            <a:endPar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lnSpc>
                <a:spcPct val="200000"/>
              </a:lnSpc>
              <a:spcBef>
                <a:spcPct val="0"/>
              </a:spcBef>
              <a:spcAft>
                <a:spcPct val="0"/>
              </a:spcAft>
            </a:pP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1</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nút</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sẽ</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Nháy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a:t>
            </a:r>
          </a:p>
        </p:txBody>
      </p:sp>
      <p:pic>
        <p:nvPicPr>
          <p:cNvPr id="15" name="Picture 203" descr="Em hãy tạo một chương trình điều khiển nhân vật mèo vừa đi vừa vẽ hình tam giác, biết góc quay để vẽ tam giác là 120 độ"/>
          <p:cNvPicPr/>
          <p:nvPr/>
        </p:nvPicPr>
        <p:blipFill>
          <a:blip r:embed="rId2">
            <a:extLst>
              <a:ext uri="{28A0092B-C50C-407E-A947-70E740481C1C}">
                <a14:useLocalDpi xmlns:a14="http://schemas.microsoft.com/office/drawing/2010/main" val="0"/>
              </a:ext>
            </a:extLst>
          </a:blip>
          <a:srcRect/>
          <a:stretch>
            <a:fillRect/>
          </a:stretch>
        </p:blipFill>
        <p:spPr bwMode="auto">
          <a:xfrm>
            <a:off x="5192056" y="2471967"/>
            <a:ext cx="665163" cy="628649"/>
          </a:xfrm>
          <a:prstGeom prst="rect">
            <a:avLst/>
          </a:prstGeom>
          <a:noFill/>
          <a:ln>
            <a:noFill/>
          </a:ln>
        </p:spPr>
      </p:pic>
      <p:pic>
        <p:nvPicPr>
          <p:cNvPr id="16" name="Picture 201" descr="Em hãy tạo một chương trình điều khiển nhân vật mèo vừa đi vừa vẽ hình tam giác, biết góc quay để vẽ tam giác là 120 độ"/>
          <p:cNvPicPr/>
          <p:nvPr/>
        </p:nvPicPr>
        <p:blipFill>
          <a:blip r:embed="rId3">
            <a:extLst>
              <a:ext uri="{28A0092B-C50C-407E-A947-70E740481C1C}">
                <a14:useLocalDpi xmlns:a14="http://schemas.microsoft.com/office/drawing/2010/main" val="0"/>
              </a:ext>
            </a:extLst>
          </a:blip>
          <a:srcRect/>
          <a:stretch>
            <a:fillRect/>
          </a:stretch>
        </p:blipFill>
        <p:spPr bwMode="auto">
          <a:xfrm>
            <a:off x="2890001" y="3979849"/>
            <a:ext cx="641350" cy="533400"/>
          </a:xfrm>
          <a:prstGeom prst="rect">
            <a:avLst/>
          </a:prstGeom>
          <a:noFill/>
          <a:ln>
            <a:noFill/>
          </a:ln>
        </p:spPr>
      </p:pic>
      <p:pic>
        <p:nvPicPr>
          <p:cNvPr id="17" name="Picture 201" descr="Em hãy tạo một chương trình điều khiển nhân vật mèo vừa đi vừa vẽ hình tam giác, biết góc quay để vẽ tam giác là 120 độ"/>
          <p:cNvPicPr/>
          <p:nvPr/>
        </p:nvPicPr>
        <p:blipFill>
          <a:blip r:embed="rId3">
            <a:extLst>
              <a:ext uri="{28A0092B-C50C-407E-A947-70E740481C1C}">
                <a14:useLocalDpi xmlns:a14="http://schemas.microsoft.com/office/drawing/2010/main" val="0"/>
              </a:ext>
            </a:extLst>
          </a:blip>
          <a:srcRect/>
          <a:stretch>
            <a:fillRect/>
          </a:stretch>
        </p:blipFill>
        <p:spPr bwMode="auto">
          <a:xfrm>
            <a:off x="4976058" y="4682984"/>
            <a:ext cx="641350" cy="533400"/>
          </a:xfrm>
          <a:prstGeom prst="rect">
            <a:avLst/>
          </a:prstGeom>
          <a:noFill/>
          <a:ln>
            <a:noFill/>
          </a:ln>
        </p:spPr>
      </p:pic>
      <p:pic>
        <p:nvPicPr>
          <p:cNvPr id="18" name="Hình ảnh 17"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996" y="4513249"/>
            <a:ext cx="1216474" cy="800717"/>
          </a:xfrm>
          <a:prstGeom prst="rect">
            <a:avLst/>
          </a:prstGeom>
        </p:spPr>
      </p:pic>
      <p:pic>
        <p:nvPicPr>
          <p:cNvPr id="19" name="Hình ảnh 18" descr="Tạo hình cắt từ Màn hìn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814" y="5353023"/>
            <a:ext cx="2661419" cy="771207"/>
          </a:xfrm>
          <a:prstGeom prst="rect">
            <a:avLst/>
          </a:prstGeom>
        </p:spPr>
      </p:pic>
      <p:pic>
        <p:nvPicPr>
          <p:cNvPr id="20" name="Hình ảnh 19" descr="Tạo hình cắt từ Màn hìn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627" y="123561"/>
            <a:ext cx="1873212" cy="650452"/>
          </a:xfrm>
          <a:prstGeom prst="rect">
            <a:avLst/>
          </a:prstGeom>
        </p:spPr>
      </p:pic>
      <p:pic>
        <p:nvPicPr>
          <p:cNvPr id="21" name="Picture 183" descr="Em hãy tạo chương trình trong Scratch để kiểm tra kết quả Câu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4814" y="1767586"/>
            <a:ext cx="641350" cy="6020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2" descr="Em hãy tạo chương trình trong Scratch để kiểm tra kết quả Câu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7088" y="1799303"/>
            <a:ext cx="1345328" cy="6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25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481782" y="298735"/>
            <a:ext cx="1171021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100.</a:t>
            </a:r>
            <a:endPar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lnSpc>
                <a:spcPct val="200000"/>
              </a:lnSpc>
              <a:spcBef>
                <a:spcPct val="0"/>
              </a:spcBef>
              <a:spcAft>
                <a:spcPct val="0"/>
              </a:spcAft>
            </a:pP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5</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thả</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thay</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đổi</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quay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90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6: </a:t>
            </a:r>
            <a:r>
              <a:rPr lang="en-US" sz="2400" dirty="0" err="1" smtClean="0">
                <a:latin typeface="Times New Roman" panose="02020603050405020304" pitchFamily="18" charset="0"/>
                <a:cs typeface="Times New Roman" panose="02020603050405020304" pitchFamily="18" charset="0"/>
              </a:rPr>
              <a:t>Nháy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5.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di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100.</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7: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quay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90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8: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7.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100.</a:t>
            </a:r>
          </a:p>
        </p:txBody>
      </p:sp>
      <p:pic>
        <p:nvPicPr>
          <p:cNvPr id="10" name="Hình ảnh 9"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119" y="4774808"/>
            <a:ext cx="769406" cy="881610"/>
          </a:xfrm>
          <a:prstGeom prst="rect">
            <a:avLst/>
          </a:prstGeom>
        </p:spPr>
      </p:pic>
      <p:pic>
        <p:nvPicPr>
          <p:cNvPr id="14" name="Hình ảnh 13"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227" y="4774808"/>
            <a:ext cx="1618709" cy="785314"/>
          </a:xfrm>
          <a:prstGeom prst="rect">
            <a:avLst/>
          </a:prstGeom>
        </p:spPr>
      </p:pic>
      <p:pic>
        <p:nvPicPr>
          <p:cNvPr id="16" name="Hình ảnh 15"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290" y="2458664"/>
            <a:ext cx="769406" cy="881610"/>
          </a:xfrm>
          <a:prstGeom prst="rect">
            <a:avLst/>
          </a:prstGeom>
        </p:spPr>
      </p:pic>
      <p:pic>
        <p:nvPicPr>
          <p:cNvPr id="17" name="Hình ảnh 16"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227" y="2602958"/>
            <a:ext cx="1618709" cy="785314"/>
          </a:xfrm>
          <a:prstGeom prst="rect">
            <a:avLst/>
          </a:prstGeom>
        </p:spPr>
      </p:pic>
      <p:pic>
        <p:nvPicPr>
          <p:cNvPr id="18" name="Hình ảnh 17"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1550" y="1909185"/>
            <a:ext cx="1442445" cy="799194"/>
          </a:xfrm>
          <a:prstGeom prst="rect">
            <a:avLst/>
          </a:prstGeom>
        </p:spPr>
      </p:pic>
      <p:pic>
        <p:nvPicPr>
          <p:cNvPr id="11" name="Hình ảnh 10" descr="Tạo hình cắt từ Màn hìn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119" y="364309"/>
            <a:ext cx="677338" cy="897472"/>
          </a:xfrm>
          <a:prstGeom prst="rect">
            <a:avLst/>
          </a:prstGeom>
        </p:spPr>
      </p:pic>
      <p:pic>
        <p:nvPicPr>
          <p:cNvPr id="12" name="Hình ảnh 11"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228" y="334813"/>
            <a:ext cx="1618709" cy="785314"/>
          </a:xfrm>
          <a:prstGeom prst="rect">
            <a:avLst/>
          </a:prstGeom>
        </p:spPr>
      </p:pic>
      <p:pic>
        <p:nvPicPr>
          <p:cNvPr id="13" name="Hình ảnh 12"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699" y="4052845"/>
            <a:ext cx="1442445" cy="799194"/>
          </a:xfrm>
          <a:prstGeom prst="rect">
            <a:avLst/>
          </a:prstGeom>
        </p:spPr>
      </p:pic>
    </p:spTree>
    <p:extLst>
      <p:ext uri="{BB962C8B-B14F-4D97-AF65-F5344CB8AC3E}">
        <p14:creationId xmlns:p14="http://schemas.microsoft.com/office/powerpoint/2010/main" val="426487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614518" y="2108726"/>
            <a:ext cx="1171021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9: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quay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90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10: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9</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100.</a:t>
            </a:r>
          </a:p>
        </p:txBody>
      </p:sp>
      <p:pic>
        <p:nvPicPr>
          <p:cNvPr id="7" name="Hình ảnh 6"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426" y="2773935"/>
            <a:ext cx="769406" cy="881610"/>
          </a:xfrm>
          <a:prstGeom prst="rect">
            <a:avLst/>
          </a:prstGeom>
        </p:spPr>
      </p:pic>
      <p:pic>
        <p:nvPicPr>
          <p:cNvPr id="8" name="Hình ảnh 7"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624" y="2870231"/>
            <a:ext cx="1618709" cy="785314"/>
          </a:xfrm>
          <a:prstGeom prst="rect">
            <a:avLst/>
          </a:prstGeom>
        </p:spPr>
      </p:pic>
      <p:pic>
        <p:nvPicPr>
          <p:cNvPr id="9" name="Hình ảnh 8"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776" y="2233650"/>
            <a:ext cx="1442445" cy="799194"/>
          </a:xfrm>
          <a:prstGeom prst="rect">
            <a:avLst/>
          </a:prstGeom>
        </p:spPr>
      </p:pic>
    </p:spTree>
    <p:extLst>
      <p:ext uri="{BB962C8B-B14F-4D97-AF65-F5344CB8AC3E}">
        <p14:creationId xmlns:p14="http://schemas.microsoft.com/office/powerpoint/2010/main" val="283493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71588" y="2590800"/>
            <a:ext cx="10615612" cy="2308324"/>
          </a:xfrm>
          <a:prstGeom prst="rect">
            <a:avLst/>
          </a:prstGeom>
          <a:noFill/>
        </p:spPr>
        <p:txBody>
          <a:bodyPr wrap="square">
            <a:spAutoFit/>
          </a:bodyPr>
          <a:lstStyle/>
          <a:p>
            <a:pPr algn="ctr">
              <a:defRPr/>
            </a:pP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a:t>
            </a:r>
            <a:r>
              <a:rPr lang="en-US" sz="3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6:</a:t>
            </a:r>
            <a:endPar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r>
              <a:rPr lang="en-US" sz="3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GIẢI QUYẾT VẤN ĐỀ VỚI SỰ TRỢ GIÚP CỦA MÁY TÍNH</a:t>
            </a:r>
            <a:endPar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endPar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09650" y="4683681"/>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smtClean="0">
                <a:solidFill>
                  <a:srgbClr val="FF0000"/>
                </a:solidFill>
                <a:latin typeface="Times New Roman" panose="02020603050405020304" pitchFamily="18" charset="0"/>
                <a:cs typeface="Times New Roman" panose="02020603050405020304" pitchFamily="18" charset="0"/>
              </a:rPr>
              <a:t>16</a:t>
            </a:r>
            <a:r>
              <a:rPr lang="vi-VN" altLang="en-US" sz="4000" b="1" dirty="0" smtClean="0">
                <a:solidFill>
                  <a:srgbClr val="FF0000"/>
                </a:solidFill>
                <a:latin typeface="Times New Roman" panose="02020603050405020304" pitchFamily="18" charset="0"/>
                <a:cs typeface="Times New Roman" panose="02020603050405020304" pitchFamily="18" charset="0"/>
              </a:rPr>
              <a:t>:</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Chương</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trình</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của</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em</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18862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481782" y="0"/>
            <a:ext cx="1171021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pP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thùng</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rác</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xóa</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mèo</a:t>
            </a:r>
            <a:endPar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200000"/>
              </a:lnSpc>
              <a:spcBef>
                <a:spcPct val="0"/>
              </a:spcBef>
              <a:spcAft>
                <a:spcPct val="0"/>
              </a:spcAft>
            </a:pPr>
            <a:endParaRPr lang="en-US" alt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200000"/>
              </a:lnSpc>
              <a:spcBef>
                <a:spcPct val="0"/>
              </a:spcBef>
              <a:spcAft>
                <a:spcPct val="0"/>
              </a:spcAft>
            </a:pPr>
            <a:endPar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200000"/>
              </a:lnSpc>
              <a:spcBef>
                <a:spcPct val="0"/>
              </a:spcBef>
              <a:spcAft>
                <a:spcPct val="0"/>
              </a:spcAft>
            </a:pPr>
            <a:endParaRPr lang="en-US" alt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200000"/>
              </a:lnSpc>
              <a:spcBef>
                <a:spcPct val="0"/>
              </a:spcBef>
              <a:spcAft>
                <a:spcPct val="0"/>
              </a:spcAft>
            </a:pPr>
            <a:endPar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200000"/>
              </a:lnSpc>
              <a:spcBef>
                <a:spcPct val="0"/>
              </a:spcBef>
              <a:spcAft>
                <a:spcPct val="0"/>
              </a:spcAft>
            </a:pPr>
            <a:endPar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200000"/>
              </a:lnSpc>
              <a:spcBef>
                <a:spcPct val="0"/>
              </a:spcBef>
              <a:spcAft>
                <a:spcPct val="0"/>
              </a:spcAft>
            </a:pPr>
            <a:r>
              <a:rPr lang="en-US" sz="2400" dirty="0" smtClean="0">
                <a:latin typeface="Times New Roman" panose="02020603050405020304" pitchFamily="18" charset="0"/>
                <a:cs typeface="Times New Roman" panose="02020603050405020304" pitchFamily="18" charset="0"/>
              </a:rPr>
              <a:t>c) </a:t>
            </a:r>
            <a:r>
              <a:rPr lang="en-US" sz="2400" dirty="0" err="1" smtClean="0">
                <a:latin typeface="Times New Roman" panose="02020603050405020304" pitchFamily="18" charset="0"/>
                <a:cs typeface="Times New Roman" panose="02020603050405020304" pitchFamily="18" charset="0"/>
              </a:rPr>
              <a:t>Nháy</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them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p:txBody>
      </p:sp>
      <p:pic>
        <p:nvPicPr>
          <p:cNvPr id="3" name="Hình ảnh 2"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649" y="857430"/>
            <a:ext cx="6200915" cy="3670324"/>
          </a:xfrm>
          <a:prstGeom prst="rect">
            <a:avLst/>
          </a:prstGeom>
        </p:spPr>
      </p:pic>
      <p:pic>
        <p:nvPicPr>
          <p:cNvPr id="4" name="Hình ảnh 3"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229" y="4496514"/>
            <a:ext cx="620003" cy="888670"/>
          </a:xfrm>
          <a:prstGeom prst="rect">
            <a:avLst/>
          </a:prstGeom>
        </p:spPr>
      </p:pic>
    </p:spTree>
    <p:extLst>
      <p:ext uri="{BB962C8B-B14F-4D97-AF65-F5344CB8AC3E}">
        <p14:creationId xmlns:p14="http://schemas.microsoft.com/office/powerpoint/2010/main" val="2442784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78667" y="491099"/>
            <a:ext cx="3354794" cy="967481"/>
            <a:chOff x="778667" y="491099"/>
            <a:chExt cx="3354794" cy="967481"/>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778667" y="491099"/>
              <a:ext cx="1048625" cy="967481"/>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61923" y="1487194"/>
            <a:ext cx="9466519" cy="967957"/>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1. Tạo chương trình mới cho nhân vật bọ cánh cứng vừa di chuyển vừa vẽ</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đường như Hình 77 dưới đây.</a:t>
            </a:r>
          </a:p>
        </p:txBody>
      </p:sp>
      <p:pic>
        <p:nvPicPr>
          <p:cNvPr id="7" name="Picture 6">
            <a:extLst>
              <a:ext uri="{FF2B5EF4-FFF2-40B4-BE49-F238E27FC236}">
                <a16:creationId xmlns:a16="http://schemas.microsoft.com/office/drawing/2014/main" id="{E571D46C-D4E8-70B4-1408-3E777C62641B}"/>
              </a:ext>
            </a:extLst>
          </p:cNvPr>
          <p:cNvPicPr>
            <a:picLocks noChangeAspect="1"/>
          </p:cNvPicPr>
          <p:nvPr/>
        </p:nvPicPr>
        <p:blipFill>
          <a:blip r:embed="rId3"/>
          <a:stretch>
            <a:fillRect/>
          </a:stretch>
        </p:blipFill>
        <p:spPr>
          <a:xfrm>
            <a:off x="4871231" y="2125957"/>
            <a:ext cx="2959378" cy="3244849"/>
          </a:xfrm>
          <a:prstGeom prst="rect">
            <a:avLst/>
          </a:prstGeom>
        </p:spPr>
      </p:pic>
      <p:sp>
        <p:nvSpPr>
          <p:cNvPr id="9" name="TextBox 8">
            <a:extLst>
              <a:ext uri="{FF2B5EF4-FFF2-40B4-BE49-F238E27FC236}">
                <a16:creationId xmlns:a16="http://schemas.microsoft.com/office/drawing/2014/main" id="{548D5CAD-5DCA-4E27-B1F2-8CE5D526589C}"/>
              </a:ext>
            </a:extLst>
          </p:cNvPr>
          <p:cNvSpPr txBox="1"/>
          <p:nvPr/>
        </p:nvSpPr>
        <p:spPr>
          <a:xfrm>
            <a:off x="1661923" y="5809514"/>
            <a:ext cx="6097656" cy="400110"/>
          </a:xfrm>
          <a:prstGeom prst="rect">
            <a:avLst/>
          </a:prstGeom>
          <a:noFill/>
        </p:spPr>
        <p:txBody>
          <a:bodyPr wrap="square">
            <a:spAutoFit/>
          </a:bodyPr>
          <a:lstStyle/>
          <a:p>
            <a:r>
              <a:rPr lang="vi-VN" sz="2000" i="1" dirty="0">
                <a:latin typeface="UTM  avo"/>
              </a:rPr>
              <a:t>Lưu ý: </a:t>
            </a:r>
            <a:r>
              <a:rPr lang="vi-VN" sz="2000" dirty="0">
                <a:latin typeface="UTM  avo"/>
              </a:rPr>
              <a:t>Mỗi đoạn thẳng tương ứng với 60 bước.</a:t>
            </a:r>
            <a:endParaRPr lang="en-US" sz="2000" dirty="0">
              <a:latin typeface="UTM  avo"/>
            </a:endParaRPr>
          </a:p>
        </p:txBody>
      </p:sp>
    </p:spTree>
    <p:extLst>
      <p:ext uri="{BB962C8B-B14F-4D97-AF65-F5344CB8AC3E}">
        <p14:creationId xmlns:p14="http://schemas.microsoft.com/office/powerpoint/2010/main" val="422272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3" descr="Em hãy tạo chương trình trong Scratch để kiểm tra kết quả Câ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28" y="371035"/>
            <a:ext cx="928687" cy="8718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2" descr="Em hãy tạo chương trình trong Scratch để kiểm tra kết quả Câu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688" y="352208"/>
            <a:ext cx="1732870" cy="8664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309716" y="276815"/>
            <a:ext cx="11710218"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200000"/>
              </a:lnSpc>
              <a:spcBef>
                <a:spcPct val="0"/>
              </a:spcBef>
              <a:spcAft>
                <a:spcPct val="0"/>
              </a:spcAft>
            </a:pP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1</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nút</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sẽ</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Nháy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Nháy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di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60</a:t>
            </a:r>
            <a:endParaRPr lang="en-US" sz="2400" dirty="0">
              <a:latin typeface="Times New Roman" panose="02020603050405020304" pitchFamily="18" charset="0"/>
              <a:cs typeface="Times New Roman" panose="02020603050405020304" pitchFamily="18" charset="0"/>
            </a:endParaRPr>
          </a:p>
        </p:txBody>
      </p:sp>
      <p:pic>
        <p:nvPicPr>
          <p:cNvPr id="6" name="Picture 203" descr="Em hãy tạo một chương trình điều khiển nhân vật mèo vừa đi vừa vẽ hình tam giác, biết góc quay để vẽ tam giác là 120 độ"/>
          <p:cNvPicPr/>
          <p:nvPr/>
        </p:nvPicPr>
        <p:blipFill>
          <a:blip r:embed="rId4">
            <a:extLst>
              <a:ext uri="{28A0092B-C50C-407E-A947-70E740481C1C}">
                <a14:useLocalDpi xmlns:a14="http://schemas.microsoft.com/office/drawing/2010/main" val="0"/>
              </a:ext>
            </a:extLst>
          </a:blip>
          <a:srcRect/>
          <a:stretch>
            <a:fillRect/>
          </a:stretch>
        </p:blipFill>
        <p:spPr bwMode="auto">
          <a:xfrm>
            <a:off x="4892628" y="1261691"/>
            <a:ext cx="665163" cy="628649"/>
          </a:xfrm>
          <a:prstGeom prst="rect">
            <a:avLst/>
          </a:prstGeom>
          <a:noFill/>
          <a:ln>
            <a:noFill/>
          </a:ln>
        </p:spPr>
      </p:pic>
      <p:pic>
        <p:nvPicPr>
          <p:cNvPr id="7" name="Picture 201" descr="Em hãy tạo một chương trình điều khiển nhân vật mèo vừa đi vừa vẽ hình tam giác, biết góc quay để vẽ tam giác là 120 độ"/>
          <p:cNvPicPr/>
          <p:nvPr/>
        </p:nvPicPr>
        <p:blipFill>
          <a:blip r:embed="rId5">
            <a:extLst>
              <a:ext uri="{28A0092B-C50C-407E-A947-70E740481C1C}">
                <a14:useLocalDpi xmlns:a14="http://schemas.microsoft.com/office/drawing/2010/main" val="0"/>
              </a:ext>
            </a:extLst>
          </a:blip>
          <a:srcRect/>
          <a:stretch>
            <a:fillRect/>
          </a:stretch>
        </p:blipFill>
        <p:spPr bwMode="auto">
          <a:xfrm>
            <a:off x="2742517" y="2744237"/>
            <a:ext cx="641350" cy="533400"/>
          </a:xfrm>
          <a:prstGeom prst="rect">
            <a:avLst/>
          </a:prstGeom>
          <a:noFill/>
          <a:ln>
            <a:noFill/>
          </a:ln>
        </p:spPr>
      </p:pic>
      <p:pic>
        <p:nvPicPr>
          <p:cNvPr id="8" name="Picture 201" descr="Em hãy tạo một chương trình điều khiển nhân vật mèo vừa đi vừa vẽ hình tam giác, biết góc quay để vẽ tam giác là 120 độ"/>
          <p:cNvPicPr/>
          <p:nvPr/>
        </p:nvPicPr>
        <p:blipFill>
          <a:blip r:embed="rId5">
            <a:extLst>
              <a:ext uri="{28A0092B-C50C-407E-A947-70E740481C1C}">
                <a14:useLocalDpi xmlns:a14="http://schemas.microsoft.com/office/drawing/2010/main" val="0"/>
              </a:ext>
            </a:extLst>
          </a:blip>
          <a:srcRect/>
          <a:stretch>
            <a:fillRect/>
          </a:stretch>
        </p:blipFill>
        <p:spPr bwMode="auto">
          <a:xfrm>
            <a:off x="4790077" y="3371025"/>
            <a:ext cx="641350" cy="533400"/>
          </a:xfrm>
          <a:prstGeom prst="rect">
            <a:avLst/>
          </a:prstGeom>
          <a:noFill/>
          <a:ln>
            <a:noFill/>
          </a:ln>
        </p:spPr>
      </p:pic>
      <p:pic>
        <p:nvPicPr>
          <p:cNvPr id="9" name="Hình ảnh 8" descr="Tạo hình cắt từ Màn hìn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627" y="3154719"/>
            <a:ext cx="1504997" cy="990631"/>
          </a:xfrm>
          <a:prstGeom prst="rect">
            <a:avLst/>
          </a:prstGeom>
        </p:spPr>
      </p:pic>
      <p:pic>
        <p:nvPicPr>
          <p:cNvPr id="11" name="Hình ảnh 10" descr="Tạo hình cắt từ Màn hình"/>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706" y="4130075"/>
            <a:ext cx="2661419" cy="771207"/>
          </a:xfrm>
          <a:prstGeom prst="rect">
            <a:avLst/>
          </a:prstGeom>
        </p:spPr>
      </p:pic>
      <p:pic>
        <p:nvPicPr>
          <p:cNvPr id="12" name="Hình ảnh 11" descr="Tạo hình cắt từ Màn hì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0453" y="4777551"/>
            <a:ext cx="677338" cy="897472"/>
          </a:xfrm>
          <a:prstGeom prst="rect">
            <a:avLst/>
          </a:prstGeom>
        </p:spPr>
      </p:pic>
      <p:pic>
        <p:nvPicPr>
          <p:cNvPr id="13" name="Hình ảnh 12" descr="Tạo hình cắt từ Màn hìn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3562" y="4748055"/>
            <a:ext cx="1618709" cy="785314"/>
          </a:xfrm>
          <a:prstGeom prst="rect">
            <a:avLst/>
          </a:prstGeom>
        </p:spPr>
      </p:pic>
    </p:spTree>
    <p:extLst>
      <p:ext uri="{BB962C8B-B14F-4D97-AF65-F5344CB8AC3E}">
        <p14:creationId xmlns:p14="http://schemas.microsoft.com/office/powerpoint/2010/main" val="429275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481782" y="631400"/>
            <a:ext cx="1171021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200000"/>
              </a:lnSpc>
              <a:spcBef>
                <a:spcPct val="0"/>
              </a:spcBef>
              <a:spcAft>
                <a:spcPct val="0"/>
              </a:spcAft>
            </a:pP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5</a:t>
            </a:r>
            <a:r>
              <a:rPr kumimoji="0" lang="en-US" altLang="en-US" sz="24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thả</a:t>
            </a:r>
            <a:r>
              <a:rPr kumimoji="0" lang="en-US" altLang="en-US" sz="2400" b="0"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thay</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đổi</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quay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90 </a:t>
            </a:r>
            <a:r>
              <a:rPr lang="en-US" alt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6: </a:t>
            </a:r>
            <a:r>
              <a:rPr lang="en-US" sz="2400" dirty="0" err="1" smtClean="0">
                <a:latin typeface="Times New Roman" panose="02020603050405020304" pitchFamily="18" charset="0"/>
                <a:cs typeface="Times New Roman" panose="02020603050405020304" pitchFamily="18" charset="0"/>
              </a:rPr>
              <a:t>Nháy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5.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di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60.</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7: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quay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90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8: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7.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60.</a:t>
            </a:r>
          </a:p>
          <a:p>
            <a:pPr lvl="0" eaLnBrk="0" fontAlgn="base" hangingPunct="0">
              <a:lnSpc>
                <a:spcPct val="200000"/>
              </a:lnSpc>
              <a:spcBef>
                <a:spcPct val="0"/>
              </a:spcBef>
              <a:spcAft>
                <a:spcPct val="0"/>
              </a:spcAft>
            </a:pP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9: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90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Hình ảnh 1"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054" y="631400"/>
            <a:ext cx="1442445" cy="799194"/>
          </a:xfrm>
          <a:prstGeom prst="rect">
            <a:avLst/>
          </a:prstGeom>
        </p:spPr>
      </p:pic>
      <p:pic>
        <p:nvPicPr>
          <p:cNvPr id="10" name="Hình ảnh 9"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220" y="1297858"/>
            <a:ext cx="769406" cy="881610"/>
          </a:xfrm>
          <a:prstGeom prst="rect">
            <a:avLst/>
          </a:prstGeom>
        </p:spPr>
      </p:pic>
      <p:pic>
        <p:nvPicPr>
          <p:cNvPr id="14" name="Hình ảnh 13"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228" y="1430594"/>
            <a:ext cx="1618709" cy="785314"/>
          </a:xfrm>
          <a:prstGeom prst="rect">
            <a:avLst/>
          </a:prstGeom>
        </p:spPr>
      </p:pic>
      <p:pic>
        <p:nvPicPr>
          <p:cNvPr id="15" name="Hình ảnh 14" descr="Tạo hình cắt từ Màn hìn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8421" y="2863613"/>
            <a:ext cx="1599799" cy="848873"/>
          </a:xfrm>
          <a:prstGeom prst="rect">
            <a:avLst/>
          </a:prstGeom>
        </p:spPr>
      </p:pic>
      <p:pic>
        <p:nvPicPr>
          <p:cNvPr id="16" name="Hình ảnh 15"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220" y="3549615"/>
            <a:ext cx="769406" cy="881610"/>
          </a:xfrm>
          <a:prstGeom prst="rect">
            <a:avLst/>
          </a:prstGeom>
        </p:spPr>
      </p:pic>
      <p:pic>
        <p:nvPicPr>
          <p:cNvPr id="17" name="Hình ảnh 16"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228" y="3682351"/>
            <a:ext cx="1618709" cy="785314"/>
          </a:xfrm>
          <a:prstGeom prst="rect">
            <a:avLst/>
          </a:prstGeom>
        </p:spPr>
      </p:pic>
      <p:pic>
        <p:nvPicPr>
          <p:cNvPr id="18" name="Hình ảnh 17"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053" y="5095185"/>
            <a:ext cx="1442445" cy="799194"/>
          </a:xfrm>
          <a:prstGeom prst="rect">
            <a:avLst/>
          </a:prstGeom>
        </p:spPr>
      </p:pic>
    </p:spTree>
    <p:extLst>
      <p:ext uri="{BB962C8B-B14F-4D97-AF65-F5344CB8AC3E}">
        <p14:creationId xmlns:p14="http://schemas.microsoft.com/office/powerpoint/2010/main" val="222033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481782" y="1370063"/>
            <a:ext cx="1171021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10: </a:t>
            </a:r>
            <a:r>
              <a:rPr lang="en-US" sz="2400" dirty="0" err="1" smtClean="0">
                <a:latin typeface="Times New Roman" panose="02020603050405020304" pitchFamily="18" charset="0"/>
                <a:cs typeface="Times New Roman" panose="02020603050405020304" pitchFamily="18" charset="0"/>
              </a:rPr>
              <a:t>Nháy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9.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di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60.</a:t>
            </a:r>
          </a:p>
          <a:p>
            <a:pPr eaLnBrk="0" fontAlgn="base" hangingPunct="0">
              <a:lnSpc>
                <a:spcPct val="200000"/>
              </a:lnSpc>
              <a:spcBef>
                <a:spcPct val="0"/>
              </a:spcBef>
              <a:spcAft>
                <a:spcPct val="0"/>
              </a:spcAft>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11: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quay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90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eaLnBrk="0" fontAlgn="base" hangingPunct="0">
              <a:lnSpc>
                <a:spcPct val="20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12: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11.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60.</a:t>
            </a:r>
          </a:p>
        </p:txBody>
      </p:sp>
      <p:pic>
        <p:nvPicPr>
          <p:cNvPr id="3" name="Hình ảnh 2"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201" y="1209368"/>
            <a:ext cx="769406" cy="881610"/>
          </a:xfrm>
          <a:prstGeom prst="rect">
            <a:avLst/>
          </a:prstGeom>
        </p:spPr>
      </p:pic>
      <p:pic>
        <p:nvPicPr>
          <p:cNvPr id="4" name="Hình ảnh 3"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209" y="1342104"/>
            <a:ext cx="1618709" cy="785314"/>
          </a:xfrm>
          <a:prstGeom prst="rect">
            <a:avLst/>
          </a:prstGeom>
        </p:spPr>
      </p:pic>
      <p:pic>
        <p:nvPicPr>
          <p:cNvPr id="6" name="Hình ảnh 5"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163" y="2838452"/>
            <a:ext cx="1599799" cy="848873"/>
          </a:xfrm>
          <a:prstGeom prst="rect">
            <a:avLst/>
          </a:prstGeom>
        </p:spPr>
      </p:pic>
      <p:pic>
        <p:nvPicPr>
          <p:cNvPr id="7" name="Hình ảnh 6" descr="Tạo hình cắt từ Màn hìn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201" y="3554589"/>
            <a:ext cx="769406" cy="881610"/>
          </a:xfrm>
          <a:prstGeom prst="rect">
            <a:avLst/>
          </a:prstGeom>
        </p:spPr>
      </p:pic>
      <p:pic>
        <p:nvPicPr>
          <p:cNvPr id="8" name="Hình ảnh 7"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209" y="3687325"/>
            <a:ext cx="1618709" cy="785314"/>
          </a:xfrm>
          <a:prstGeom prst="rect">
            <a:avLst/>
          </a:prstGeom>
        </p:spPr>
      </p:pic>
    </p:spTree>
    <p:extLst>
      <p:ext uri="{BB962C8B-B14F-4D97-AF65-F5344CB8AC3E}">
        <p14:creationId xmlns:p14="http://schemas.microsoft.com/office/powerpoint/2010/main" val="312431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3009789" y="102399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3569" y="3034708"/>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486032" y="1304187"/>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smtClean="0">
                <a:solidFill>
                  <a:srgbClr val="00B050"/>
                </a:solidFill>
                <a:latin typeface="Times New Roman" panose="02020603050405020304" pitchFamily="18" charset="0"/>
                <a:cs typeface="Times New Roman" panose="02020603050405020304" pitchFamily="18" charset="0"/>
              </a:rPr>
              <a:t>16</a:t>
            </a:r>
            <a:r>
              <a:rPr lang="vi-VN" altLang="en-US" sz="3200" b="1" dirty="0" smtClean="0">
                <a:solidFill>
                  <a:srgbClr val="00B050"/>
                </a:solidFill>
                <a:latin typeface="Times New Roman" panose="02020603050405020304" pitchFamily="18" charset="0"/>
                <a:cs typeface="Times New Roman" panose="02020603050405020304" pitchFamily="18" charset="0"/>
              </a:rPr>
              <a:t>:</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Chương</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trình</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của</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em</a:t>
            </a:r>
            <a:r>
              <a:rPr lang="en-US" altLang="en-US" sz="3200" b="1" dirty="0" smtClean="0">
                <a:solidFill>
                  <a:srgbClr val="00B050"/>
                </a:solidFill>
                <a:latin typeface="Times New Roman" panose="02020603050405020304" pitchFamily="18" charset="0"/>
                <a:cs typeface="Times New Roman" panose="02020603050405020304" pitchFamily="18" charset="0"/>
              </a:rPr>
              <a:t>(</a:t>
            </a:r>
            <a:r>
              <a:rPr lang="en-US" altLang="en-US" sz="3200" b="1" dirty="0" err="1" smtClean="0">
                <a:solidFill>
                  <a:srgbClr val="00B050"/>
                </a:solidFill>
                <a:latin typeface="Times New Roman" panose="02020603050405020304" pitchFamily="18" charset="0"/>
                <a:cs typeface="Times New Roman" panose="02020603050405020304" pitchFamily="18" charset="0"/>
              </a:rPr>
              <a:t>Tiết</a:t>
            </a:r>
            <a:r>
              <a:rPr lang="en-US" altLang="en-US" sz="3200" b="1" dirty="0" smtClean="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5" name="Nhóm 4"/>
          <p:cNvGrpSpPr/>
          <p:nvPr/>
        </p:nvGrpSpPr>
        <p:grpSpPr>
          <a:xfrm>
            <a:off x="2819400" y="2952050"/>
            <a:ext cx="9220199" cy="1886515"/>
            <a:chOff x="2819400" y="2548231"/>
            <a:chExt cx="9220199" cy="1886515"/>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dirty="0">
                  <a:latin typeface="Times New Roman" panose="02020603050405020304" pitchFamily="18" charset="0"/>
                  <a:cs typeface="Times New Roman" panose="02020603050405020304" pitchFamily="18" charset="0"/>
                </a:endParaRPr>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359059" y="3075042"/>
              <a:ext cx="7265370" cy="584775"/>
            </a:xfrm>
            <a:prstGeom prst="rect">
              <a:avLst/>
            </a:prstGeom>
          </p:spPr>
          <p:txBody>
            <a:bodyPr wrap="square">
              <a:spAutoFit/>
            </a:bodyPr>
            <a:lstStyle/>
            <a:p>
              <a:pPr algn="just"/>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giản</a:t>
              </a:r>
              <a:endParaRPr lang="vi-VN"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11072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3357" y="2944509"/>
            <a:ext cx="2996628" cy="2265547"/>
          </a:xfrm>
          <a:prstGeom prst="rect">
            <a:avLst/>
          </a:prstGeom>
        </p:spPr>
      </p:pic>
      <p:grpSp>
        <p:nvGrpSpPr>
          <p:cNvPr id="5" name="Group 4">
            <a:extLst>
              <a:ext uri="{FF2B5EF4-FFF2-40B4-BE49-F238E27FC236}">
                <a16:creationId xmlns:a16="http://schemas.microsoft.com/office/drawing/2014/main" id="{F2A6422E-1239-424D-A9AC-7C016DFA5003}"/>
              </a:ext>
            </a:extLst>
          </p:cNvPr>
          <p:cNvGrpSpPr/>
          <p:nvPr/>
        </p:nvGrpSpPr>
        <p:grpSpPr>
          <a:xfrm>
            <a:off x="229626" y="-72011"/>
            <a:ext cx="3584091" cy="1777917"/>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811834" y="390063"/>
            <a:ext cx="3076025" cy="820609"/>
          </a:xfrm>
          <a:prstGeom prst="rect">
            <a:avLst/>
          </a:prstGeom>
        </p:spPr>
        <p:txBody>
          <a:bodyPr wrap="square">
            <a:spAutoFit/>
          </a:bodyPr>
          <a:lstStyle/>
          <a:p>
            <a:pPr defTabSz="342900">
              <a:lnSpc>
                <a:spcPct val="150000"/>
              </a:lnSpc>
            </a:pPr>
            <a:r>
              <a:rPr lang="en-US" sz="3600" b="1" dirty="0">
                <a:solidFill>
                  <a:srgbClr val="0998D7"/>
                </a:solidFill>
                <a:latin typeface="SVN-SAF" panose="02040603050506020204" pitchFamily="18" charset="0"/>
                <a:cs typeface="Times New Roman" panose="02020603050405020304" pitchFamily="18" charset="0"/>
              </a:rPr>
              <a:t>KHỞI ĐỘNG</a:t>
            </a:r>
            <a:endParaRPr lang="vi-VN" sz="3600" b="1" dirty="0">
              <a:solidFill>
                <a:srgbClr val="0998D7"/>
              </a:solidFill>
              <a:latin typeface="SVN-SAF" panose="02040603050506020204" pitchFamily="18" charset="0"/>
              <a:cs typeface="Times New Roman" panose="02020603050405020304" pitchFamily="18" charset="0"/>
            </a:endParaRPr>
          </a:p>
        </p:txBody>
      </p:sp>
      <p:grpSp>
        <p:nvGrpSpPr>
          <p:cNvPr id="15" name="Group 14"/>
          <p:cNvGrpSpPr/>
          <p:nvPr/>
        </p:nvGrpSpPr>
        <p:grpSpPr>
          <a:xfrm>
            <a:off x="4012085" y="916570"/>
            <a:ext cx="6618519" cy="2405750"/>
            <a:chOff x="1768766" y="4552258"/>
            <a:chExt cx="7300588" cy="1841622"/>
          </a:xfrm>
        </p:grpSpPr>
        <p:sp>
          <p:nvSpPr>
            <p:cNvPr id="16" name="Speech Bubble: Rectangle with Corners Rounded 9"/>
            <p:cNvSpPr/>
            <p:nvPr/>
          </p:nvSpPr>
          <p:spPr>
            <a:xfrm>
              <a:off x="1768766" y="4644318"/>
              <a:ext cx="7212563" cy="174956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0"/>
            <p:cNvSpPr/>
            <p:nvPr/>
          </p:nvSpPr>
          <p:spPr>
            <a:xfrm>
              <a:off x="1856791" y="4552258"/>
              <a:ext cx="7212563" cy="1749077"/>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4246160" y="1060339"/>
            <a:ext cx="6230170" cy="1884170"/>
          </a:xfrm>
          <a:prstGeom prst="rect">
            <a:avLst/>
          </a:prstGeom>
        </p:spPr>
        <p:txBody>
          <a:bodyPr wrap="square">
            <a:spAutoFit/>
          </a:bodyPr>
          <a:lstStyle/>
          <a:p>
            <a:pPr algn="ctr" defTabSz="342900">
              <a:lnSpc>
                <a:spcPct val="150000"/>
              </a:lnSpc>
            </a:pPr>
            <a:r>
              <a:rPr lang="vi-VN" altLang="vi-VN" sz="2000" dirty="0">
                <a:latin typeface="UTM Avo" panose="02040603050506020204" pitchFamily="18" charset="0"/>
                <a:cs typeface="Times New Roman" panose="02020603050405020304" pitchFamily="18" charset="0"/>
              </a:rPr>
              <a:t>Bạn Minh muốn nâng cấp chương trình "Chú chó đáng yêu" của bạn An như sau: Thêm một chú bướm trên sân khấu, chú chó sẽ đuổi theo chú bướm, mỗi lần đuổi kịp chú bướm thì chú chó kêu lên một tiếng..</a:t>
            </a:r>
            <a:endParaRPr lang="vi-VN" sz="2000" dirty="0">
              <a:latin typeface="UTM Avo" panose="02040603050506020204" pitchFamily="18" charset="0"/>
              <a:cs typeface="Times New Roman" panose="02020603050405020304" pitchFamily="18" charset="0"/>
            </a:endParaRPr>
          </a:p>
        </p:txBody>
      </p:sp>
      <p:pic>
        <p:nvPicPr>
          <p:cNvPr id="28"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606632" y="3616044"/>
            <a:ext cx="1156754" cy="822347"/>
          </a:xfrm>
          <a:prstGeom prst="rect">
            <a:avLst/>
          </a:prstGeom>
        </p:spPr>
      </p:pic>
      <p:sp>
        <p:nvSpPr>
          <p:cNvPr id="29" name="Rectangle 28"/>
          <p:cNvSpPr/>
          <p:nvPr/>
        </p:nvSpPr>
        <p:spPr>
          <a:xfrm>
            <a:off x="5763386" y="3442580"/>
            <a:ext cx="5127286" cy="2807500"/>
          </a:xfrm>
          <a:prstGeom prst="rect">
            <a:avLst/>
          </a:prstGeom>
        </p:spPr>
        <p:txBody>
          <a:bodyPr wrap="square">
            <a:spAutoFit/>
          </a:bodyPr>
          <a:lstStyle/>
          <a:p>
            <a:pPr algn="ctr" defTabSz="342900">
              <a:lnSpc>
                <a:spcPct val="150000"/>
              </a:lnSpc>
            </a:pPr>
            <a:r>
              <a:rPr lang="vi-VN" altLang="vi-VN" sz="2000" dirty="0">
                <a:latin typeface="UTM Avo" panose="02040603050506020204" pitchFamily="18" charset="0"/>
                <a:cs typeface="Times New Roman" panose="02020603050405020304" pitchFamily="18" charset="0"/>
              </a:rPr>
              <a:t>Lúc này, công việc của Minh là thêm nhân vật chú bướm và lập trình cho chú bướm chuyển động ngẫu nhiên trên màn hình. Điều chỉnh lại lệnh của nhân vật chú chó sao cho chú chó đuổi theo chú bướm. Chúng ta sẽ tạo chương trình cùng Minh nhé.</a:t>
            </a:r>
            <a:endParaRPr lang="en-US" altLang="vi-VN" sz="2000" dirty="0">
              <a:latin typeface="UTM Avo" panose="02040603050506020204" pitchFamily="18" charset="0"/>
              <a:cs typeface="Times New Roman" panose="02020603050405020304" pitchFamily="18" charset="0"/>
            </a:endParaRPr>
          </a:p>
        </p:txBody>
      </p:sp>
      <p:pic>
        <p:nvPicPr>
          <p:cNvPr id="30" name="Picture 29"/>
          <p:cNvPicPr>
            <a:picLocks noChangeAspect="1"/>
          </p:cNvPicPr>
          <p:nvPr/>
        </p:nvPicPr>
        <p:blipFill>
          <a:blip r:embed="rId7"/>
          <a:stretch>
            <a:fillRect/>
          </a:stretch>
        </p:blipFill>
        <p:spPr>
          <a:xfrm>
            <a:off x="11368207" y="254982"/>
            <a:ext cx="521581" cy="460458"/>
          </a:xfrm>
          <a:prstGeom prst="rect">
            <a:avLst/>
          </a:prstGeom>
        </p:spPr>
      </p:pic>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par>
                          <p:cTn id="18" fill="hold">
                            <p:stCondLst>
                              <p:cond delay="1350"/>
                            </p:stCondLst>
                            <p:childTnLst>
                              <p:par>
                                <p:cTn id="19" presetID="42"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047003-BDC1-441F-A0E1-7728E4169670}"/>
              </a:ext>
            </a:extLst>
          </p:cNvPr>
          <p:cNvSpPr/>
          <p:nvPr/>
        </p:nvSpPr>
        <p:spPr>
          <a:xfrm>
            <a:off x="679714" y="792761"/>
            <a:ext cx="10069349" cy="4708981"/>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 Sử dụng lệnh điều khiển chú chó không chạy ra khỏi khu vườn.</a:t>
            </a:r>
          </a:p>
          <a:p>
            <a:pPr algn="just" defTabSz="342900">
              <a:lnSpc>
                <a:spcPct val="150000"/>
              </a:lnSpc>
            </a:pPr>
            <a:r>
              <a:rPr lang="vi-VN" sz="2000" dirty="0">
                <a:latin typeface="UTM Avo" panose="02040603050506020204" pitchFamily="18" charset="0"/>
                <a:cs typeface="Times New Roman" panose="02020603050405020304" pitchFamily="18" charset="0"/>
              </a:rPr>
              <a:t>− Sử dụng lệnh điều khiển chú chó phát âm thanh tiếng chó sủa.</a:t>
            </a:r>
          </a:p>
          <a:p>
            <a:pPr marL="457200" indent="-457200" algn="just" defTabSz="342900">
              <a:lnSpc>
                <a:spcPct val="150000"/>
              </a:lnSpc>
              <a:buAutoNum type="alphaLcParenR"/>
            </a:pPr>
            <a:r>
              <a:rPr lang="vi-VN" sz="2000" b="1" dirty="0">
                <a:solidFill>
                  <a:schemeClr val="accent6"/>
                </a:solidFill>
                <a:latin typeface="UTM Avo" panose="02040603050506020204" pitchFamily="18" charset="0"/>
                <a:cs typeface="Times New Roman" panose="02020603050405020304" pitchFamily="18" charset="0"/>
              </a:rPr>
              <a:t>Nhân vật và sân khấu</a:t>
            </a:r>
          </a:p>
          <a:p>
            <a:pPr algn="just" defTabSz="342900">
              <a:lnSpc>
                <a:spcPct val="150000"/>
              </a:lnSpc>
            </a:pPr>
            <a:r>
              <a:rPr lang="vi-VN" sz="2000" dirty="0">
                <a:latin typeface="UTM Avo" panose="02040603050506020204" pitchFamily="18" charset="0"/>
                <a:cs typeface="Times New Roman" panose="02020603050405020304" pitchFamily="18" charset="0"/>
              </a:rPr>
              <a:t>Nhân vật thực hiện hành động trên sân khấu theo các câu lệnh mà em lập trình cho nó.Khi em khởi động phần mềm Scratch, nhân vật mặc định là chú mèo và phông nền sân khấu là màu trắng. Em có thể thêm bớt nhân vật, thay đổi phông nền sân khấu cho phù hợp với nội dung ý tưởng câu chuyện.</a:t>
            </a:r>
          </a:p>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b) Một số lệnh để tạo chương trình </a:t>
            </a:r>
          </a:p>
          <a:p>
            <a:pPr algn="just" defTabSz="342900">
              <a:lnSpc>
                <a:spcPct val="150000"/>
              </a:lnSpc>
            </a:pPr>
            <a:r>
              <a:rPr lang="vi-VN" sz="2000" dirty="0">
                <a:latin typeface="UTM Avo" panose="02040603050506020204" pitchFamily="18" charset="0"/>
                <a:cs typeface="Times New Roman" panose="02020603050405020304" pitchFamily="18" charset="0"/>
              </a:rPr>
              <a:t>Bảng 5 là các lệnh sẽ được sử dụng cho nhân vật chú chó để tạo chương trình thực hiện từng bước ý tưởng của bạn An.</a:t>
            </a:r>
          </a:p>
        </p:txBody>
      </p:sp>
    </p:spTree>
    <p:extLst>
      <p:ext uri="{BB962C8B-B14F-4D97-AF65-F5344CB8AC3E}">
        <p14:creationId xmlns:p14="http://schemas.microsoft.com/office/powerpoint/2010/main" val="31088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5338" y="161952"/>
            <a:ext cx="10400926" cy="738664"/>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a:t>
            </a:r>
            <a:r>
              <a:rPr lang="en-US" sz="2800" b="1" dirty="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Thực hành Tạo chương trình diễn tả ý tưởng câu chuyện</a:t>
            </a:r>
            <a:endParaRPr lang="vi-VN" sz="2800" b="1" dirty="0">
              <a:solidFill>
                <a:srgbClr val="F03C69"/>
              </a:solidFill>
              <a:cs typeface="Times New Roman" panose="02020603050405020304" pitchFamily="18" charset="0"/>
            </a:endParaRPr>
          </a:p>
        </p:txBody>
      </p:sp>
      <p:sp>
        <p:nvSpPr>
          <p:cNvPr id="6" name="Rectangle 5">
            <a:extLst>
              <a:ext uri="{FF2B5EF4-FFF2-40B4-BE49-F238E27FC236}">
                <a16:creationId xmlns:a16="http://schemas.microsoft.com/office/drawing/2014/main" id="{39558349-1F9F-48F3-830E-5BABDBF449D9}"/>
              </a:ext>
            </a:extLst>
          </p:cNvPr>
          <p:cNvSpPr/>
          <p:nvPr/>
        </p:nvSpPr>
        <p:spPr>
          <a:xfrm>
            <a:off x="958266" y="2534454"/>
            <a:ext cx="9537500" cy="506292"/>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a:t>
            </a:r>
          </a:p>
        </p:txBody>
      </p:sp>
      <p:grpSp>
        <p:nvGrpSpPr>
          <p:cNvPr id="9" name="Group 8"/>
          <p:cNvGrpSpPr/>
          <p:nvPr/>
        </p:nvGrpSpPr>
        <p:grpSpPr>
          <a:xfrm>
            <a:off x="958265" y="796038"/>
            <a:ext cx="5136924" cy="685420"/>
            <a:chOff x="708098" y="292955"/>
            <a:chExt cx="4193341" cy="685420"/>
          </a:xfrm>
        </p:grpSpPr>
        <p:sp>
          <p:nvSpPr>
            <p:cNvPr id="10" name="Rectangle 9">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 </a:t>
              </a:r>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endParaRPr lang="vi-VN" sz="2800" b="1" dirty="0">
                <a:solidFill>
                  <a:schemeClr val="bg1"/>
                </a:solidFill>
                <a:latin typeface="Sitka Subheading" pitchFamily="2"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04C9CC5-737B-B071-E032-5BF2BD8EB78A}"/>
              </a:ext>
            </a:extLst>
          </p:cNvPr>
          <p:cNvPicPr>
            <a:picLocks noChangeAspect="1"/>
          </p:cNvPicPr>
          <p:nvPr/>
        </p:nvPicPr>
        <p:blipFill>
          <a:blip r:embed="rId2"/>
          <a:stretch>
            <a:fillRect/>
          </a:stretch>
        </p:blipFill>
        <p:spPr>
          <a:xfrm>
            <a:off x="3319906" y="2523124"/>
            <a:ext cx="7178394" cy="3993145"/>
          </a:xfrm>
          <a:prstGeom prst="rect">
            <a:avLst/>
          </a:prstGeom>
        </p:spPr>
      </p:pic>
      <p:grpSp>
        <p:nvGrpSpPr>
          <p:cNvPr id="12" name="Group 11"/>
          <p:cNvGrpSpPr/>
          <p:nvPr/>
        </p:nvGrpSpPr>
        <p:grpSpPr>
          <a:xfrm>
            <a:off x="939468" y="731254"/>
            <a:ext cx="9556298" cy="1621694"/>
            <a:chOff x="708098" y="292955"/>
            <a:chExt cx="9556298" cy="1621694"/>
          </a:xfrm>
        </p:grpSpPr>
        <p:sp>
          <p:nvSpPr>
            <p:cNvPr id="14" name="Rectangle 13">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15" name="Rectangle 14">
              <a:extLst>
                <a:ext uri="{FF2B5EF4-FFF2-40B4-BE49-F238E27FC236}">
                  <a16:creationId xmlns:a16="http://schemas.microsoft.com/office/drawing/2014/main" id="{39558349-1F9F-48F3-830E-5BABDBF449D9}"/>
                </a:ext>
              </a:extLst>
            </p:cNvPr>
            <p:cNvSpPr/>
            <p:nvPr/>
          </p:nvSpPr>
          <p:spPr>
            <a:xfrm>
              <a:off x="3091070" y="437321"/>
              <a:ext cx="7173326" cy="1477328"/>
            </a:xfrm>
            <a:prstGeom prst="rect">
              <a:avLst/>
            </a:prstGeom>
          </p:spPr>
          <p:txBody>
            <a:bodyPr wrap="square">
              <a:spAutoFit/>
            </a:bodyPr>
            <a:lstStyle/>
            <a:p>
              <a:pPr algn="just" defTabSz="342900">
                <a:lnSpc>
                  <a:spcPct val="150000"/>
                </a:lnSpc>
              </a:pPr>
              <a:r>
                <a:rPr lang="vi-VN" sz="2000" dirty="0" smtClean="0">
                  <a:latin typeface="UTM Avo" panose="02040603050506020204" pitchFamily="18" charset="0"/>
                  <a:cs typeface="Times New Roman" panose="02020603050405020304" pitchFamily="18" charset="0"/>
                </a:rPr>
                <a:t>Mở </a:t>
              </a:r>
              <a:r>
                <a:rPr lang="vi-VN" sz="2000" dirty="0">
                  <a:latin typeface="UTM Avo" panose="02040603050506020204" pitchFamily="18" charset="0"/>
                  <a:cs typeface="Times New Roman" panose="02020603050405020304" pitchFamily="18" charset="0"/>
                </a:rPr>
                <a:t>tệp </a:t>
              </a:r>
              <a:r>
                <a:rPr lang="vi-VN" sz="2000" dirty="0">
                  <a:solidFill>
                    <a:schemeClr val="accent6"/>
                  </a:solidFill>
                  <a:latin typeface="UTM Avo" panose="02040603050506020204" pitchFamily="18" charset="0"/>
                  <a:cs typeface="Times New Roman" panose="02020603050405020304" pitchFamily="18" charset="0"/>
                </a:rPr>
                <a:t>ChuCho</a:t>
              </a:r>
              <a:r>
                <a:rPr lang="vi-VN" sz="2000" dirty="0">
                  <a:latin typeface="UTM Avo" panose="02040603050506020204" pitchFamily="18" charset="0"/>
                  <a:cs typeface="Times New Roman" panose="02020603050405020304" pitchFamily="18" charset="0"/>
                </a:rPr>
                <a:t> đã lưu ở bài thực hành trước. Thêm nhân vật</a:t>
              </a:r>
            </a:p>
            <a:p>
              <a:pPr algn="just" defTabSz="342900">
                <a:lnSpc>
                  <a:spcPct val="150000"/>
                </a:lnSpc>
              </a:pPr>
              <a:r>
                <a:rPr lang="vi-VN" sz="2000" dirty="0">
                  <a:latin typeface="UTM Avo" panose="02040603050506020204" pitchFamily="18" charset="0"/>
                  <a:cs typeface="Times New Roman" panose="02020603050405020304" pitchFamily="18" charset="0"/>
                </a:rPr>
                <a:t>chú bướm vào chương trình và lập trình cho chú bướm. Điều chỉnh lệnh của các nhân vật. Lưu lại tệp với tên </a:t>
              </a:r>
              <a:r>
                <a:rPr lang="vi-VN" sz="2000" dirty="0">
                  <a:solidFill>
                    <a:schemeClr val="accent6"/>
                  </a:solidFill>
                  <a:latin typeface="UTM Avo" panose="02040603050506020204" pitchFamily="18" charset="0"/>
                  <a:cs typeface="Times New Roman" panose="02020603050405020304" pitchFamily="18" charset="0"/>
                </a:rPr>
                <a:t>DuoiBat</a:t>
              </a:r>
              <a:r>
                <a:rPr lang="vi-VN" sz="2000" dirty="0">
                  <a:latin typeface="UTM Avo" panose="02040603050506020204" pitchFamily="18" charset="0"/>
                  <a:cs typeface="Times New Roman" panose="02020603050405020304" pitchFamily="18" charset="0"/>
                </a:rPr>
                <a:t>.</a:t>
              </a:r>
            </a:p>
          </p:txBody>
        </p:sp>
        <p:sp>
          <p:nvSpPr>
            <p:cNvPr id="16" name="Rounded Rectangle 15"/>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smtClean="0">
                  <a:solidFill>
                    <a:schemeClr val="bg1"/>
                  </a:solidFill>
                  <a:latin typeface="Sitka Subheading" pitchFamily="2" charset="0"/>
                  <a:cs typeface="Times New Roman" panose="02020603050405020304" pitchFamily="18" charset="0"/>
                </a:rPr>
                <a:t>1</a:t>
              </a:r>
              <a:endParaRPr lang="vi-VN" sz="2800" b="1" dirty="0">
                <a:solidFill>
                  <a:schemeClr val="bg1"/>
                </a:solidFill>
                <a:latin typeface="Sitka Subheading" pitchFamily="2" charset="0"/>
                <a:cs typeface="Times New Roman" panose="02020603050405020304" pitchFamily="18" charset="0"/>
              </a:endParaRPr>
            </a:p>
          </p:txBody>
        </p:sp>
      </p:grpSp>
    </p:spTree>
    <p:extLst>
      <p:ext uri="{BB962C8B-B14F-4D97-AF65-F5344CB8AC3E}">
        <p14:creationId xmlns:p14="http://schemas.microsoft.com/office/powerpoint/2010/main" val="131211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558349-1F9F-48F3-830E-5BABDBF449D9}"/>
              </a:ext>
            </a:extLst>
          </p:cNvPr>
          <p:cNvSpPr/>
          <p:nvPr/>
        </p:nvSpPr>
        <p:spPr>
          <a:xfrm>
            <a:off x="979224" y="365496"/>
            <a:ext cx="9537500" cy="506292"/>
          </a:xfrm>
          <a:prstGeom prst="rect">
            <a:avLst/>
          </a:prstGeom>
        </p:spPr>
        <p:txBody>
          <a:bodyPr wrap="square">
            <a:spAutoFit/>
          </a:bodyPr>
          <a:lstStyle/>
          <a:p>
            <a:pPr algn="just" defTabSz="342900">
              <a:lnSpc>
                <a:spcPct val="150000"/>
              </a:lnSpc>
            </a:pPr>
            <a:r>
              <a:rPr lang="vi-VN" sz="2000" dirty="0">
                <a:solidFill>
                  <a:schemeClr val="accent6"/>
                </a:solidFill>
                <a:latin typeface="UTM Avo" panose="02040603050506020204" pitchFamily="18" charset="0"/>
                <a:cs typeface="Times New Roman" panose="02020603050405020304" pitchFamily="18" charset="0"/>
              </a:rPr>
              <a:t>Bước 3: </a:t>
            </a:r>
            <a:r>
              <a:rPr lang="vi-VN" sz="2000" dirty="0">
                <a:latin typeface="UTM Avo" panose="02040603050506020204" pitchFamily="18" charset="0"/>
                <a:cs typeface="Times New Roman" panose="02020603050405020304" pitchFamily="18" charset="0"/>
              </a:rPr>
              <a:t>Tạo chương trình cho chú bướm như minh hoạ trong Hình 75.</a:t>
            </a:r>
          </a:p>
        </p:txBody>
      </p:sp>
      <p:pic>
        <p:nvPicPr>
          <p:cNvPr id="4" name="Picture 3">
            <a:extLst>
              <a:ext uri="{FF2B5EF4-FFF2-40B4-BE49-F238E27FC236}">
                <a16:creationId xmlns:a16="http://schemas.microsoft.com/office/drawing/2014/main" id="{3690BC1D-B2FF-9C82-B67E-E05700C27653}"/>
              </a:ext>
            </a:extLst>
          </p:cNvPr>
          <p:cNvPicPr>
            <a:picLocks noChangeAspect="1"/>
          </p:cNvPicPr>
          <p:nvPr/>
        </p:nvPicPr>
        <p:blipFill>
          <a:blip r:embed="rId2"/>
          <a:stretch>
            <a:fillRect/>
          </a:stretch>
        </p:blipFill>
        <p:spPr>
          <a:xfrm>
            <a:off x="2717057" y="928900"/>
            <a:ext cx="6757886" cy="5563604"/>
          </a:xfrm>
          <a:prstGeom prst="rect">
            <a:avLst/>
          </a:prstGeom>
        </p:spPr>
      </p:pic>
    </p:spTree>
    <p:extLst>
      <p:ext uri="{BB962C8B-B14F-4D97-AF65-F5344CB8AC3E}">
        <p14:creationId xmlns:p14="http://schemas.microsoft.com/office/powerpoint/2010/main" val="1118677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3304FF-069E-9139-BF74-579530B4E5F4}"/>
              </a:ext>
            </a:extLst>
          </p:cNvPr>
          <p:cNvPicPr>
            <a:picLocks noChangeAspect="1"/>
          </p:cNvPicPr>
          <p:nvPr/>
        </p:nvPicPr>
        <p:blipFill>
          <a:blip r:embed="rId2"/>
          <a:stretch>
            <a:fillRect/>
          </a:stretch>
        </p:blipFill>
        <p:spPr>
          <a:xfrm>
            <a:off x="745863" y="268707"/>
            <a:ext cx="10519823" cy="6164942"/>
          </a:xfrm>
          <a:prstGeom prst="rect">
            <a:avLst/>
          </a:prstGeom>
        </p:spPr>
      </p:pic>
    </p:spTree>
    <p:extLst>
      <p:ext uri="{BB962C8B-B14F-4D97-AF65-F5344CB8AC3E}">
        <p14:creationId xmlns:p14="http://schemas.microsoft.com/office/powerpoint/2010/main" val="345099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8342</TotalTime>
  <Words>1662</Words>
  <Application>Microsoft Office PowerPoint</Application>
  <PresentationFormat>Màn hình rộng</PresentationFormat>
  <Paragraphs>160</Paragraphs>
  <Slides>35</Slides>
  <Notes>4</Notes>
  <HiddenSlides>0</HiddenSlides>
  <MMClips>2</MMClips>
  <ScaleCrop>false</ScaleCrop>
  <HeadingPairs>
    <vt:vector size="6" baseType="variant">
      <vt:variant>
        <vt:lpstr>Phông được Dùng</vt:lpstr>
      </vt:variant>
      <vt:variant>
        <vt:i4>16</vt:i4>
      </vt:variant>
      <vt:variant>
        <vt:lpstr>Chủ đề</vt:lpstr>
      </vt:variant>
      <vt:variant>
        <vt:i4>5</vt:i4>
      </vt:variant>
      <vt:variant>
        <vt:lpstr>Tiêu đề Bản chiếu</vt:lpstr>
      </vt:variant>
      <vt:variant>
        <vt:i4>35</vt:i4>
      </vt:variant>
    </vt:vector>
  </HeadingPairs>
  <TitlesOfParts>
    <vt:vector size="56" baseType="lpstr">
      <vt:lpstr>微软雅黑</vt:lpstr>
      <vt:lpstr>#9Slide02 Noi dung rat dai</vt:lpstr>
      <vt:lpstr>Arial</vt:lpstr>
      <vt:lpstr>Calibri</vt:lpstr>
      <vt:lpstr>等线</vt:lpstr>
      <vt:lpstr>iCiel Cadena</vt:lpstr>
      <vt:lpstr>Segoe Print</vt:lpstr>
      <vt:lpstr>Segoe UI Semibold</vt:lpstr>
      <vt:lpstr>Sitka Subheading</vt:lpstr>
      <vt:lpstr>SVN-SAF</vt:lpstr>
      <vt:lpstr>Tahoma</vt:lpstr>
      <vt:lpstr>Times New Roman</vt:lpstr>
      <vt:lpstr>UTM  avo</vt:lpstr>
      <vt:lpstr>UTM Avo</vt:lpstr>
      <vt:lpstr>Verdana</vt:lpstr>
      <vt:lpstr>方正黑体_GBK</vt:lpstr>
      <vt:lpstr>1_Office 主题</vt:lpstr>
      <vt:lpstr>7_Office Theme</vt:lpstr>
      <vt:lpstr>1_Office Theme</vt:lpstr>
      <vt:lpstr>5_Office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310</cp:revision>
  <dcterms:created xsi:type="dcterms:W3CDTF">2021-11-14T08:33:55Z</dcterms:created>
  <dcterms:modified xsi:type="dcterms:W3CDTF">2023-06-14T14:29:07Z</dcterms:modified>
</cp:coreProperties>
</file>