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00" r:id="rId2"/>
    <p:sldId id="437" r:id="rId3"/>
    <p:sldId id="302" r:id="rId4"/>
    <p:sldId id="292" r:id="rId5"/>
    <p:sldId id="438" r:id="rId6"/>
    <p:sldId id="439" r:id="rId7"/>
    <p:sldId id="440" r:id="rId8"/>
    <p:sldId id="441" r:id="rId9"/>
    <p:sldId id="442" r:id="rId10"/>
    <p:sldId id="443" r:id="rId11"/>
    <p:sldId id="447" r:id="rId12"/>
    <p:sldId id="469" r:id="rId13"/>
    <p:sldId id="470" r:id="rId14"/>
    <p:sldId id="471" r:id="rId15"/>
    <p:sldId id="448" r:id="rId16"/>
    <p:sldId id="450" r:id="rId17"/>
    <p:sldId id="468" r:id="rId18"/>
    <p:sldId id="453" r:id="rId19"/>
    <p:sldId id="457" r:id="rId20"/>
    <p:sldId id="454" r:id="rId21"/>
    <p:sldId id="455" r:id="rId22"/>
    <p:sldId id="458" r:id="rId23"/>
    <p:sldId id="459" r:id="rId24"/>
    <p:sldId id="460" r:id="rId25"/>
    <p:sldId id="462" r:id="rId26"/>
    <p:sldId id="467" r:id="rId27"/>
    <p:sldId id="463" r:id="rId28"/>
    <p:sldId id="464" r:id="rId29"/>
    <p:sldId id="465" r:id="rId30"/>
    <p:sldId id="409" r:id="rId31"/>
    <p:sldId id="315" r:id="rId32"/>
    <p:sldId id="380" r:id="rId33"/>
    <p:sldId id="434" r:id="rId34"/>
    <p:sldId id="331" r:id="rId35"/>
    <p:sldId id="295" r:id="rId36"/>
    <p:sldId id="329" r:id="rId37"/>
    <p:sldId id="343" r:id="rId3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u Phan Van" initials="" lastIdx="29" clrIdx="0"/>
  <p:cmAuthor id="1" name="Rieu Phan Van" initials="RPV" lastIdx="16"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66"/>
    <a:srgbClr val="0000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3" autoAdjust="0"/>
    <p:restoredTop sz="94657"/>
  </p:normalViewPr>
  <p:slideViewPr>
    <p:cSldViewPr snapToGrid="0">
      <p:cViewPr varScale="1">
        <p:scale>
          <a:sx n="82" d="100"/>
          <a:sy n="82" d="100"/>
        </p:scale>
        <p:origin x="523"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4440AAB-4098-414D-A2E7-DDAE3E143503}" type="datetimeFigureOut">
              <a:rPr lang="en-US"/>
              <a:pPr>
                <a:defRPr/>
              </a:pPr>
              <a:t>8/14/2022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1AD9E24-36D6-4386-A3EE-40B3FD9110F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E7B2E-FA4A-45F8-9E4A-EFE047C3FFD9}" type="slidenum">
              <a:rPr lang="en-US">
                <a:cs typeface="Arial" charset="0"/>
              </a:rPr>
              <a:pPr fontAlgn="base">
                <a:spcBef>
                  <a:spcPct val="0"/>
                </a:spcBef>
                <a:spcAft>
                  <a:spcPct val="0"/>
                </a:spcAft>
                <a:defRPr/>
              </a:pPr>
              <a:t>37</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6"/>
          <a:srcRect/>
          <a:stretch>
            <a:fillRect/>
          </a:stretch>
        </p:blipFill>
        <p:spPr bwMode="auto">
          <a:xfrm>
            <a:off x="-22225" y="0"/>
            <a:ext cx="12214225" cy="6850063"/>
          </a:xfrm>
          <a:prstGeom prst="rect">
            <a:avLst/>
          </a:prstGeom>
          <a:noFill/>
          <a:ln w="9525">
            <a:noFill/>
            <a:miter lim="800000"/>
            <a:headEnd/>
            <a:tailEnd/>
          </a:ln>
        </p:spPr>
      </p:pic>
      <p:pic>
        <p:nvPicPr>
          <p:cNvPr id="8" name="Picture 7">
            <a:hlinkClick r:id="" action="ppaction://hlinkshowjump?jump=firstslide"/>
            <a:extLst/>
          </p:cNvPr>
          <p:cNvPicPr>
            <a:picLocks noChangeAspect="1"/>
          </p:cNvPicPr>
          <p:nvPr userDrawn="1"/>
        </p:nvPicPr>
        <p:blipFill>
          <a:blip r:embed="rId7"/>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p:cNvPr>
          <p:cNvPicPr>
            <a:picLocks noChangeAspect="1"/>
          </p:cNvPicPr>
          <p:nvPr userDrawn="1"/>
        </p:nvPicPr>
        <p:blipFill>
          <a:blip r:embed="rId8"/>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9"/>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4" name="TextBox 13">
            <a:extLst/>
          </p:cNvPr>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Right On! </a:t>
            </a:r>
          </a:p>
        </p:txBody>
      </p:sp>
      <p:pic>
        <p:nvPicPr>
          <p:cNvPr id="15" name="Picture 14">
            <a:extLst/>
          </p:cNvPr>
          <p:cNvPicPr>
            <a:picLocks noChangeAspect="1"/>
          </p:cNvPicPr>
          <p:nvPr userDrawn="1"/>
        </p:nvPicPr>
        <p:blipFill>
          <a:blip r:embed="rId10"/>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a:extLst/>
          </p:cNvPr>
          <p:cNvSpPr txBox="1"/>
          <p:nvPr userDrawn="1"/>
        </p:nvSpPr>
        <p:spPr>
          <a:xfrm>
            <a:off x="165100" y="44450"/>
            <a:ext cx="716863"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smtClean="0">
                <a:solidFill>
                  <a:schemeClr val="bg1"/>
                </a:solidFill>
                <a:latin typeface="+mn-lt"/>
                <a:cs typeface="+mn-cs"/>
              </a:rPr>
              <a:t>Unit 3 </a:t>
            </a:r>
            <a:r>
              <a:rPr lang="en-US" sz="1400" smtClean="0">
                <a:solidFill>
                  <a:schemeClr val="bg1"/>
                </a:solidFill>
                <a:latin typeface="+mn-lt"/>
                <a:cs typeface="+mn-cs"/>
              </a:rPr>
              <a:t> </a:t>
            </a:r>
            <a:endParaRPr lang="en-US" sz="1400" dirty="0">
              <a:solidFill>
                <a:schemeClr val="bg1"/>
              </a:solidFill>
              <a:latin typeface="+mn-lt"/>
              <a:cs typeface="+mn-cs"/>
            </a:endParaRPr>
          </a:p>
        </p:txBody>
      </p:sp>
      <p:sp>
        <p:nvSpPr>
          <p:cNvPr id="17" name="TextBox 16">
            <a:extLst/>
          </p:cNvPr>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8" name="TextBox 17">
            <a:extLst/>
          </p:cNvPr>
          <p:cNvSpPr txBox="1"/>
          <p:nvPr userDrawn="1"/>
        </p:nvSpPr>
        <p:spPr>
          <a:xfrm>
            <a:off x="10583863" y="12700"/>
            <a:ext cx="1346844"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a:solidFill>
                  <a:schemeClr val="bg1"/>
                </a:solidFill>
                <a:latin typeface="+mn-lt"/>
                <a:cs typeface="+mn-cs"/>
              </a:rPr>
              <a:t>Lesson </a:t>
            </a:r>
            <a:r>
              <a:rPr lang="en-US" sz="1400" b="1" smtClean="0">
                <a:solidFill>
                  <a:schemeClr val="bg1"/>
                </a:solidFill>
                <a:latin typeface="+mn-lt"/>
                <a:cs typeface="+mn-cs"/>
              </a:rPr>
              <a:t>3f- Skills</a:t>
            </a:r>
            <a:endParaRPr lang="en-US" sz="1400" dirty="0">
              <a:solidFill>
                <a:schemeClr val="bg1"/>
              </a:solidFill>
              <a:latin typeface="+mn-lt"/>
              <a:cs typeface="+mn-cs"/>
            </a:endParaRPr>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1" r:id="rId3"/>
    <p:sldLayoutId id="2147483652" r:id="rId4"/>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3"/><Relationship Id="rId7"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p:cNvPicPr>
            <a:picLocks noChangeAspect="1"/>
          </p:cNvPicPr>
          <p:nvPr/>
        </p:nvPicPr>
        <p:blipFill>
          <a:blip r:embed="rId2"/>
          <a:srcRect/>
          <a:stretch>
            <a:fillRect/>
          </a:stretch>
        </p:blipFill>
        <p:spPr bwMode="auto">
          <a:xfrm>
            <a:off x="0" y="0"/>
            <a:ext cx="12188825" cy="6859588"/>
          </a:xfrm>
          <a:prstGeom prst="rect">
            <a:avLst/>
          </a:prstGeom>
          <a:noFill/>
          <a:ln w="9525">
            <a:noFill/>
            <a:miter lim="800000"/>
            <a:headEnd/>
            <a:tailEnd/>
          </a:ln>
        </p:spPr>
      </p:pic>
      <p:sp>
        <p:nvSpPr>
          <p:cNvPr id="7170" name="TextBox 4"/>
          <p:cNvSpPr txBox="1">
            <a:spLocks noChangeArrowheads="1"/>
          </p:cNvSpPr>
          <p:nvPr/>
        </p:nvSpPr>
        <p:spPr bwMode="auto">
          <a:xfrm>
            <a:off x="4749281" y="2092325"/>
            <a:ext cx="7420882" cy="2585323"/>
          </a:xfrm>
          <a:prstGeom prst="rect">
            <a:avLst/>
          </a:prstGeom>
          <a:noFill/>
          <a:ln w="9525">
            <a:noFill/>
            <a:miter lim="800000"/>
            <a:headEnd/>
            <a:tailEnd/>
          </a:ln>
        </p:spPr>
        <p:txBody>
          <a:bodyPr wrap="square">
            <a:spAutoFit/>
          </a:bodyPr>
          <a:lstStyle/>
          <a:p>
            <a:pPr algn="ctr"/>
            <a:r>
              <a:rPr lang="en-US" sz="5400" b="1" dirty="0">
                <a:solidFill>
                  <a:srgbClr val="FF0000"/>
                </a:solidFill>
                <a:latin typeface="Calibri" pitchFamily="34" charset="0"/>
              </a:rPr>
              <a:t>Unit </a:t>
            </a:r>
            <a:r>
              <a:rPr lang="en-US" sz="5400" b="1" dirty="0" smtClean="0">
                <a:solidFill>
                  <a:srgbClr val="FF0000"/>
                </a:solidFill>
                <a:latin typeface="Calibri" pitchFamily="34" charset="0"/>
              </a:rPr>
              <a:t>3: Arts and Music</a:t>
            </a:r>
            <a:endParaRPr lang="en-US" sz="5400" b="1" dirty="0">
              <a:solidFill>
                <a:srgbClr val="FF0000"/>
              </a:solidFill>
              <a:latin typeface="Calibri" pitchFamily="34" charset="0"/>
            </a:endParaRPr>
          </a:p>
          <a:p>
            <a:pPr algn="ctr"/>
            <a:r>
              <a:rPr lang="en-US" sz="5400" b="1" dirty="0">
                <a:solidFill>
                  <a:srgbClr val="00B050"/>
                </a:solidFill>
                <a:latin typeface="Calibri" pitchFamily="34" charset="0"/>
              </a:rPr>
              <a:t>Lesson </a:t>
            </a:r>
            <a:r>
              <a:rPr lang="en-US" sz="5400" b="1" dirty="0" smtClean="0">
                <a:solidFill>
                  <a:srgbClr val="00B050"/>
                </a:solidFill>
                <a:latin typeface="Calibri" pitchFamily="34" charset="0"/>
              </a:rPr>
              <a:t>3f</a:t>
            </a:r>
            <a:r>
              <a:rPr lang="en-US" sz="5400" b="1" smtClean="0">
                <a:solidFill>
                  <a:srgbClr val="00B050"/>
                </a:solidFill>
                <a:latin typeface="Calibri" pitchFamily="34" charset="0"/>
              </a:rPr>
              <a:t>: Skills</a:t>
            </a:r>
            <a:endParaRPr lang="en-US" sz="5400" b="1" dirty="0">
              <a:solidFill>
                <a:srgbClr val="00B050"/>
              </a:solidFill>
              <a:latin typeface="Calibri" pitchFamily="34" charset="0"/>
            </a:endParaRPr>
          </a:p>
          <a:p>
            <a:pPr algn="ctr"/>
            <a:r>
              <a:rPr lang="en-US" sz="5400" b="1" dirty="0">
                <a:solidFill>
                  <a:srgbClr val="0070C0"/>
                </a:solidFill>
                <a:latin typeface="Calibri" pitchFamily="34" charset="0"/>
              </a:rPr>
              <a:t>Page </a:t>
            </a:r>
            <a:r>
              <a:rPr lang="en-US" sz="5400" b="1" dirty="0" smtClean="0">
                <a:solidFill>
                  <a:srgbClr val="0070C0"/>
                </a:solidFill>
                <a:latin typeface="Calibri" pitchFamily="34" charset="0"/>
              </a:rPr>
              <a:t>54</a:t>
            </a:r>
            <a:endParaRPr lang="en-US" sz="5400" b="1" dirty="0">
              <a:solidFill>
                <a:srgbClr val="0070C0"/>
              </a:solidFill>
              <a:latin typeface="Calibri" pitchFamily="34" charset="0"/>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55588" y="533400"/>
            <a:ext cx="2716212" cy="608013"/>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3" name="TextBox 13"/>
          <p:cNvSpPr txBox="1"/>
          <p:nvPr/>
        </p:nvSpPr>
        <p:spPr>
          <a:xfrm>
            <a:off x="255584" y="1496869"/>
            <a:ext cx="11363329" cy="646331"/>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defRPr/>
            </a:pPr>
            <a:r>
              <a:rPr lang="en-US" sz="3600" i="1" smtClean="0">
                <a:solidFill>
                  <a:srgbClr val="0070C0"/>
                </a:solidFill>
                <a:latin typeface="+mn-lt"/>
              </a:rPr>
              <a:t>take part in</a:t>
            </a:r>
            <a:r>
              <a:rPr lang="en-US" sz="3600" smtClean="0">
                <a:solidFill>
                  <a:srgbClr val="FF0000"/>
                </a:solidFill>
                <a:latin typeface="+mn-lt"/>
              </a:rPr>
              <a:t> /</a:t>
            </a:r>
            <a:r>
              <a:rPr lang="en-US" sz="3600">
                <a:solidFill>
                  <a:srgbClr val="FF0000"/>
                </a:solidFill>
                <a:latin typeface="+mn-lt"/>
              </a:rPr>
              <a:t>teɪk pɑːt </a:t>
            </a:r>
            <a:r>
              <a:rPr lang="en-US" sz="3600" smtClean="0">
                <a:solidFill>
                  <a:srgbClr val="FF0000"/>
                </a:solidFill>
                <a:latin typeface="+mn-lt"/>
              </a:rPr>
              <a:t>ɪn/ </a:t>
            </a:r>
            <a:r>
              <a:rPr lang="en-US" sz="3600" smtClean="0">
                <a:solidFill>
                  <a:srgbClr val="0070C0"/>
                </a:solidFill>
                <a:latin typeface="+mn-lt"/>
              </a:rPr>
              <a:t>(</a:t>
            </a:r>
            <a:r>
              <a:rPr lang="en-US" sz="3600">
                <a:solidFill>
                  <a:srgbClr val="0070C0"/>
                </a:solidFill>
                <a:latin typeface="+mn-lt"/>
              </a:rPr>
              <a:t>n)</a:t>
            </a:r>
            <a:r>
              <a:rPr lang="en-US" sz="3600">
                <a:latin typeface="+mn-lt"/>
              </a:rPr>
              <a:t> </a:t>
            </a:r>
            <a:r>
              <a:rPr lang="en-US" sz="3600" smtClean="0">
                <a:latin typeface="+mn-lt"/>
              </a:rPr>
              <a:t>tham gia</a:t>
            </a:r>
            <a:endParaRPr lang="en-US" sz="3600">
              <a:latin typeface="+mn-lt"/>
            </a:endParaRPr>
          </a:p>
        </p:txBody>
      </p:sp>
      <p:sp>
        <p:nvSpPr>
          <p:cNvPr id="4" name="TextBox 13"/>
          <p:cNvSpPr txBox="1"/>
          <p:nvPr/>
        </p:nvSpPr>
        <p:spPr>
          <a:xfrm>
            <a:off x="255584" y="2786852"/>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i="1" smtClean="0">
                <a:solidFill>
                  <a:srgbClr val="0070C0"/>
                </a:solidFill>
                <a:latin typeface="+mn-lt"/>
              </a:rPr>
              <a:t>face painting</a:t>
            </a:r>
            <a:r>
              <a:rPr lang="en-US" sz="3600" b="1" smtClean="0">
                <a:latin typeface="+mn-lt"/>
              </a:rPr>
              <a:t> </a:t>
            </a:r>
            <a:r>
              <a:rPr lang="en-US" sz="3600" smtClean="0">
                <a:solidFill>
                  <a:srgbClr val="FF0000"/>
                </a:solidFill>
                <a:latin typeface="+mn-lt"/>
              </a:rPr>
              <a:t>/</a:t>
            </a:r>
            <a:r>
              <a:rPr lang="en-US" sz="3600">
                <a:solidFill>
                  <a:srgbClr val="FF0000"/>
                </a:solidFill>
                <a:latin typeface="+mn-lt"/>
              </a:rPr>
              <a:t>feɪs ˈ</a:t>
            </a:r>
            <a:r>
              <a:rPr lang="en-US" sz="3600" smtClean="0">
                <a:solidFill>
                  <a:srgbClr val="FF0000"/>
                </a:solidFill>
                <a:latin typeface="+mn-lt"/>
              </a:rPr>
              <a:t>peɪntɪŋ</a:t>
            </a:r>
            <a:r>
              <a:rPr lang="en-US" sz="3600">
                <a:solidFill>
                  <a:srgbClr val="FF0000"/>
                </a:solidFill>
                <a:latin typeface="+mn-lt"/>
              </a:rPr>
              <a:t>/ </a:t>
            </a:r>
            <a:r>
              <a:rPr lang="en-US" sz="3600" smtClean="0">
                <a:solidFill>
                  <a:srgbClr val="0070C0"/>
                </a:solidFill>
                <a:latin typeface="+mn-lt"/>
              </a:rPr>
              <a:t>(</a:t>
            </a:r>
            <a:r>
              <a:rPr lang="en-US" sz="3600">
                <a:solidFill>
                  <a:srgbClr val="0070C0"/>
                </a:solidFill>
                <a:latin typeface="+mn-lt"/>
              </a:rPr>
              <a:t>n)</a:t>
            </a:r>
            <a:r>
              <a:rPr lang="en-US" sz="3600">
                <a:latin typeface="+mn-lt"/>
              </a:rPr>
              <a:t> </a:t>
            </a:r>
            <a:r>
              <a:rPr lang="en-US" sz="3600" smtClean="0">
                <a:latin typeface="+mn-lt"/>
              </a:rPr>
              <a:t>thuật hóa trang</a:t>
            </a:r>
            <a:endParaRPr lang="en-US" sz="3600">
              <a:latin typeface="+mn-lt"/>
            </a:endParaRPr>
          </a:p>
        </p:txBody>
      </p:sp>
      <p:sp>
        <p:nvSpPr>
          <p:cNvPr id="6" name="TextBox 13"/>
          <p:cNvSpPr txBox="1"/>
          <p:nvPr/>
        </p:nvSpPr>
        <p:spPr>
          <a:xfrm>
            <a:off x="255585" y="4206291"/>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i="1" smtClean="0">
                <a:solidFill>
                  <a:srgbClr val="0070C0"/>
                </a:solidFill>
                <a:latin typeface="+mn-lt"/>
              </a:rPr>
              <a:t>treat </a:t>
            </a:r>
            <a:r>
              <a:rPr lang="en-US" sz="3600" smtClean="0">
                <a:solidFill>
                  <a:srgbClr val="FF0000"/>
                </a:solidFill>
                <a:latin typeface="+mn-lt"/>
              </a:rPr>
              <a:t>/triːt/</a:t>
            </a:r>
            <a:r>
              <a:rPr lang="en-US" sz="3600" smtClean="0">
                <a:latin typeface="+mn-lt"/>
              </a:rPr>
              <a:t> </a:t>
            </a:r>
            <a:r>
              <a:rPr lang="en-US" sz="3600" smtClean="0">
                <a:solidFill>
                  <a:srgbClr val="0070C0"/>
                </a:solidFill>
                <a:latin typeface="+mn-lt"/>
              </a:rPr>
              <a:t>(n)</a:t>
            </a:r>
            <a:r>
              <a:rPr lang="en-US" sz="3600" smtClean="0">
                <a:latin typeface="+mn-lt"/>
              </a:rPr>
              <a:t> sự chiêu đãi</a:t>
            </a:r>
            <a:endParaRPr lang="en-US" sz="3600">
              <a:latin typeface="+mn-lt"/>
            </a:endParaRPr>
          </a:p>
        </p:txBody>
      </p:sp>
      <p:pic>
        <p:nvPicPr>
          <p:cNvPr id="2" name="takepart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2500" y="505379"/>
            <a:ext cx="609600" cy="609600"/>
          </a:xfrm>
          <a:prstGeom prst="rect">
            <a:avLst/>
          </a:prstGeom>
        </p:spPr>
      </p:pic>
      <p:pic>
        <p:nvPicPr>
          <p:cNvPr id="13" name="facepain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0446" y="454579"/>
            <a:ext cx="609600" cy="609600"/>
          </a:xfrm>
          <a:prstGeom prst="rect">
            <a:avLst/>
          </a:prstGeom>
        </p:spPr>
      </p:pic>
      <p:pic>
        <p:nvPicPr>
          <p:cNvPr id="16" name="trea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176000" y="469530"/>
            <a:ext cx="609600" cy="609600"/>
          </a:xfrm>
          <a:prstGeom prst="rect">
            <a:avLst/>
          </a:prstGeom>
        </p:spPr>
      </p:pic>
      <p:sp>
        <p:nvSpPr>
          <p:cNvPr id="17" name="Rectangle 16"/>
          <p:cNvSpPr/>
          <p:nvPr/>
        </p:nvSpPr>
        <p:spPr>
          <a:xfrm>
            <a:off x="3073400" y="469530"/>
            <a:ext cx="8951909" cy="89255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600" b="1" i="1" dirty="0">
                <a:solidFill>
                  <a:srgbClr val="00B0F0"/>
                </a:solidFill>
              </a:rPr>
              <a:t>Listen and repeat</a:t>
            </a:r>
            <a:r>
              <a:rPr lang="en-US" sz="2600" b="1" i="1" dirty="0" smtClean="0">
                <a:solidFill>
                  <a:srgbClr val="00B0F0"/>
                </a:solidFill>
              </a:rPr>
              <a:t>. Click each phrase to hear the </a:t>
            </a:r>
            <a:r>
              <a:rPr lang="en-US" sz="2600" b="1" i="1" smtClean="0">
                <a:solidFill>
                  <a:srgbClr val="00B0F0"/>
                </a:solidFill>
              </a:rPr>
              <a:t>sound.</a:t>
            </a:r>
          </a:p>
          <a:p>
            <a:r>
              <a:rPr lang="en-US" sz="2600" b="1" i="1" smtClean="0">
                <a:solidFill>
                  <a:srgbClr val="00B0F0"/>
                </a:solidFill>
              </a:rPr>
              <a:t> </a:t>
            </a:r>
            <a:endParaRPr lang="en-US" sz="2600" b="1" i="1" dirty="0">
              <a:solidFill>
                <a:srgbClr val="00B0F0"/>
              </a:solidFill>
            </a:endParaRPr>
          </a:p>
        </p:txBody>
      </p:sp>
    </p:spTree>
    <p:extLst>
      <p:ext uri="{BB962C8B-B14F-4D97-AF65-F5344CB8AC3E}">
        <p14:creationId xmlns:p14="http://schemas.microsoft.com/office/powerpoint/2010/main" val="382945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audio>
              <p:cMediaNode vol="80000">
                <p:cTn id="19" fill="hold" display="0">
                  <p:stCondLst>
                    <p:cond delay="indefinite"/>
                  </p:stCondLst>
                  <p:endCondLst>
                    <p:cond evt="onStopAudio" delay="0">
                      <p:tgtEl>
                        <p:sldTgt/>
                      </p:tgtEl>
                    </p:cond>
                  </p:endCondLst>
                </p:cTn>
                <p:tgtEl>
                  <p:spTgt spid="13"/>
                </p:tgtEl>
              </p:cMediaNode>
            </p:audio>
            <p:audio>
              <p:cMediaNode vol="80000">
                <p:cTn id="20" fill="hold" display="0">
                  <p:stCondLst>
                    <p:cond delay="indefinite"/>
                  </p:stCondLst>
                  <p:endCondLst>
                    <p:cond evt="onStopAudio" delay="0">
                      <p:tgtEl>
                        <p:sldTgt/>
                      </p:tgtEl>
                    </p:cond>
                  </p:endCondLst>
                </p:cTn>
                <p:tgtEl>
                  <p:spTgt spid="16"/>
                </p:tgtEl>
              </p:cMediaNode>
            </p:audi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570" fill="hold"/>
                                        <p:tgtEl>
                                          <p:spTgt spid="2"/>
                                        </p:tgtEl>
                                      </p:cBhvr>
                                    </p:cmd>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20" fill="hold"/>
                                        <p:tgtEl>
                                          <p:spTgt spid="16"/>
                                        </p:tgtEl>
                                      </p:cBhvr>
                                    </p:cmd>
                                  </p:childTnLst>
                                </p:cTn>
                              </p:par>
                            </p:childTnLst>
                          </p:cTn>
                        </p:par>
                      </p:childTnLst>
                    </p:cTn>
                  </p:par>
                </p:childTnLst>
              </p:cTn>
              <p:nextCondLst>
                <p:cond evt="onClick" delay="0">
                  <p:tgtEl>
                    <p:spTgt spid="6"/>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825" fill="hold"/>
                                        <p:tgtEl>
                                          <p:spTgt spid="13"/>
                                        </p:tgtEl>
                                      </p:cBhvr>
                                    </p:cmd>
                                  </p:childTnLst>
                                </p:cTn>
                              </p:par>
                            </p:childTnLst>
                          </p:cTn>
                        </p:par>
                      </p:childTnLst>
                    </p:cTn>
                  </p:par>
                </p:childTnLst>
              </p:cTn>
              <p:nextCondLst>
                <p:cond evt="onClick" delay="0">
                  <p:tgtEl>
                    <p:spTgt spid="4"/>
                  </p:tgtEl>
                </p:cond>
              </p:nextCondLst>
            </p:seq>
          </p:childTnLst>
        </p:cTn>
      </p:par>
    </p:tnLst>
    <p:bldLst>
      <p:bldP spid="3" grpId="0" animBg="1"/>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p:cNvSpPr txBox="1"/>
          <p:nvPr/>
        </p:nvSpPr>
        <p:spPr>
          <a:xfrm>
            <a:off x="255584" y="1496869"/>
            <a:ext cx="11363329" cy="646331"/>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defRPr/>
            </a:pPr>
            <a:r>
              <a:rPr lang="en-US" sz="3600" smtClean="0">
                <a:solidFill>
                  <a:srgbClr val="FF0000"/>
                </a:solidFill>
                <a:latin typeface="+mn-lt"/>
              </a:rPr>
              <a:t>/</a:t>
            </a:r>
            <a:r>
              <a:rPr lang="en-US" sz="3600">
                <a:solidFill>
                  <a:srgbClr val="FF0000"/>
                </a:solidFill>
                <a:latin typeface="+mn-lt"/>
              </a:rPr>
              <a:t>teɪk pɑːt </a:t>
            </a:r>
            <a:r>
              <a:rPr lang="en-US" sz="3600" smtClean="0">
                <a:solidFill>
                  <a:srgbClr val="FF0000"/>
                </a:solidFill>
                <a:latin typeface="+mn-lt"/>
              </a:rPr>
              <a:t>ɪn/ </a:t>
            </a:r>
            <a:r>
              <a:rPr lang="en-US" sz="3600" smtClean="0">
                <a:solidFill>
                  <a:srgbClr val="0070C0"/>
                </a:solidFill>
                <a:latin typeface="+mn-lt"/>
              </a:rPr>
              <a:t>(</a:t>
            </a:r>
            <a:r>
              <a:rPr lang="en-US" sz="3600">
                <a:solidFill>
                  <a:srgbClr val="0070C0"/>
                </a:solidFill>
                <a:latin typeface="+mn-lt"/>
              </a:rPr>
              <a:t>n)</a:t>
            </a:r>
            <a:r>
              <a:rPr lang="en-US" sz="3600">
                <a:latin typeface="+mn-lt"/>
              </a:rPr>
              <a:t> </a:t>
            </a:r>
            <a:r>
              <a:rPr lang="en-US" sz="3600" smtClean="0">
                <a:latin typeface="+mn-lt"/>
              </a:rPr>
              <a:t>tham gia</a:t>
            </a:r>
            <a:endParaRPr lang="en-US" sz="3600">
              <a:latin typeface="+mn-lt"/>
            </a:endParaRPr>
          </a:p>
        </p:txBody>
      </p:sp>
      <p:sp>
        <p:nvSpPr>
          <p:cNvPr id="4" name="TextBox 13"/>
          <p:cNvSpPr txBox="1"/>
          <p:nvPr/>
        </p:nvSpPr>
        <p:spPr>
          <a:xfrm>
            <a:off x="255584" y="2786852"/>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smtClean="0">
                <a:solidFill>
                  <a:srgbClr val="FF0000"/>
                </a:solidFill>
                <a:latin typeface="+mn-lt"/>
              </a:rPr>
              <a:t>/</a:t>
            </a:r>
            <a:r>
              <a:rPr lang="en-US" sz="3600">
                <a:solidFill>
                  <a:srgbClr val="FF0000"/>
                </a:solidFill>
                <a:latin typeface="+mn-lt"/>
              </a:rPr>
              <a:t>feɪs ˈ</a:t>
            </a:r>
            <a:r>
              <a:rPr lang="en-US" sz="3600" smtClean="0">
                <a:solidFill>
                  <a:srgbClr val="FF0000"/>
                </a:solidFill>
                <a:latin typeface="+mn-lt"/>
              </a:rPr>
              <a:t>peɪntɪŋ</a:t>
            </a:r>
            <a:r>
              <a:rPr lang="en-US" sz="3600">
                <a:solidFill>
                  <a:srgbClr val="FF0000"/>
                </a:solidFill>
                <a:latin typeface="+mn-lt"/>
              </a:rPr>
              <a:t>/ </a:t>
            </a:r>
            <a:r>
              <a:rPr lang="en-US" sz="3600" smtClean="0">
                <a:solidFill>
                  <a:srgbClr val="0070C0"/>
                </a:solidFill>
                <a:latin typeface="+mn-lt"/>
              </a:rPr>
              <a:t>(</a:t>
            </a:r>
            <a:r>
              <a:rPr lang="en-US" sz="3600">
                <a:solidFill>
                  <a:srgbClr val="0070C0"/>
                </a:solidFill>
                <a:latin typeface="+mn-lt"/>
              </a:rPr>
              <a:t>n)</a:t>
            </a:r>
            <a:r>
              <a:rPr lang="en-US" sz="3600">
                <a:latin typeface="+mn-lt"/>
              </a:rPr>
              <a:t> </a:t>
            </a:r>
            <a:r>
              <a:rPr lang="en-US" sz="3600" smtClean="0">
                <a:latin typeface="+mn-lt"/>
              </a:rPr>
              <a:t>thuật hóa trang</a:t>
            </a:r>
            <a:endParaRPr lang="en-US" sz="3600">
              <a:latin typeface="+mn-lt"/>
            </a:endParaRPr>
          </a:p>
        </p:txBody>
      </p:sp>
      <p:sp>
        <p:nvSpPr>
          <p:cNvPr id="6" name="TextBox 13"/>
          <p:cNvSpPr txBox="1"/>
          <p:nvPr/>
        </p:nvSpPr>
        <p:spPr>
          <a:xfrm>
            <a:off x="255585" y="4206291"/>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smtClean="0">
                <a:solidFill>
                  <a:srgbClr val="FF0000"/>
                </a:solidFill>
                <a:latin typeface="+mn-lt"/>
              </a:rPr>
              <a:t>/triːt/</a:t>
            </a:r>
            <a:r>
              <a:rPr lang="en-US" sz="3600" smtClean="0">
                <a:latin typeface="+mn-lt"/>
              </a:rPr>
              <a:t> </a:t>
            </a:r>
            <a:r>
              <a:rPr lang="en-US" sz="3600" smtClean="0">
                <a:solidFill>
                  <a:srgbClr val="0070C0"/>
                </a:solidFill>
                <a:latin typeface="+mn-lt"/>
              </a:rPr>
              <a:t>(n)</a:t>
            </a:r>
            <a:r>
              <a:rPr lang="en-US" sz="3600" smtClean="0">
                <a:latin typeface="+mn-lt"/>
              </a:rPr>
              <a:t> sự chiêu đãi</a:t>
            </a:r>
            <a:endParaRPr lang="en-US" sz="3600">
              <a:latin typeface="+mn-lt"/>
            </a:endParaRPr>
          </a:p>
        </p:txBody>
      </p:sp>
      <p:sp>
        <p:nvSpPr>
          <p:cNvPr id="10" name="Rectangle 9"/>
          <p:cNvSpPr/>
          <p:nvPr/>
        </p:nvSpPr>
        <p:spPr>
          <a:xfrm>
            <a:off x="0" y="477539"/>
            <a:ext cx="12134849" cy="49244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600" b="1" i="1">
                <a:solidFill>
                  <a:srgbClr val="00B0F0"/>
                </a:solidFill>
              </a:rPr>
              <a:t>Look at the IPA and the meaning of each word to read out the word</a:t>
            </a:r>
            <a:r>
              <a:rPr lang="en-US" sz="2600" b="1" i="1" smtClean="0">
                <a:solidFill>
                  <a:srgbClr val="00B0F0"/>
                </a:solidFill>
              </a:rPr>
              <a:t>. </a:t>
            </a:r>
            <a:endParaRPr lang="en-US" sz="2600" b="1" i="1" dirty="0">
              <a:solidFill>
                <a:srgbClr val="00B0F0"/>
              </a:solidFill>
            </a:endParaRPr>
          </a:p>
        </p:txBody>
      </p:sp>
    </p:spTree>
    <p:extLst>
      <p:ext uri="{BB962C8B-B14F-4D97-AF65-F5344CB8AC3E}">
        <p14:creationId xmlns:p14="http://schemas.microsoft.com/office/powerpoint/2010/main" val="74759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86050" y="414520"/>
            <a:ext cx="12501191" cy="584775"/>
          </a:xfrm>
          <a:prstGeom prst="rect">
            <a:avLst/>
          </a:prstGeom>
        </p:spPr>
        <p:txBody>
          <a:bodyPr wrap="square">
            <a:spAutoFit/>
          </a:bodyPr>
          <a:lstStyle/>
          <a:p>
            <a:r>
              <a:rPr lang="en-US" sz="3200" b="1" dirty="0" smtClean="0">
                <a:solidFill>
                  <a:srgbClr val="0070C0"/>
                </a:solidFill>
                <a:latin typeface="+mn-lt"/>
              </a:rPr>
              <a:t>How are they related?</a:t>
            </a:r>
            <a:endParaRPr lang="en-US" sz="3200" b="1" dirty="0" smtClean="0">
              <a:solidFill>
                <a:srgbClr val="0070C0"/>
              </a:solidFill>
              <a:latin typeface="+mn-lt"/>
            </a:endParaRPr>
          </a:p>
        </p:txBody>
      </p:sp>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While-reading</a:t>
            </a:r>
          </a:p>
        </p:txBody>
      </p:sp>
      <p:sp>
        <p:nvSpPr>
          <p:cNvPr id="8" name="Rectangle 7"/>
          <p:cNvSpPr/>
          <p:nvPr/>
        </p:nvSpPr>
        <p:spPr>
          <a:xfrm>
            <a:off x="6152154" y="1340052"/>
            <a:ext cx="7358687" cy="646331"/>
          </a:xfrm>
          <a:prstGeom prst="rect">
            <a:avLst/>
          </a:prstGeom>
        </p:spPr>
        <p:txBody>
          <a:bodyPr wrap="square">
            <a:spAutoFit/>
          </a:bodyPr>
          <a:lstStyle/>
          <a:p>
            <a:r>
              <a:rPr lang="en-US" sz="3600" smtClean="0">
                <a:latin typeface="+mn-lt"/>
              </a:rPr>
              <a:t>1. What is this?</a:t>
            </a:r>
            <a:endParaRPr lang="en-US" sz="3600">
              <a:latin typeface="+mn-lt"/>
            </a:endParaRPr>
          </a:p>
        </p:txBody>
      </p:sp>
      <p:sp>
        <p:nvSpPr>
          <p:cNvPr id="9" name="Rectangle 8"/>
          <p:cNvSpPr/>
          <p:nvPr/>
        </p:nvSpPr>
        <p:spPr>
          <a:xfrm>
            <a:off x="6303558" y="1812868"/>
            <a:ext cx="7358687" cy="646331"/>
          </a:xfrm>
          <a:prstGeom prst="rect">
            <a:avLst/>
          </a:prstGeom>
        </p:spPr>
        <p:txBody>
          <a:bodyPr wrap="square">
            <a:spAutoFit/>
          </a:bodyPr>
          <a:lstStyle/>
          <a:p>
            <a:r>
              <a:rPr lang="en-US" sz="3600" smtClean="0">
                <a:solidFill>
                  <a:srgbClr val="FF0000"/>
                </a:solidFill>
                <a:latin typeface="+mn-lt"/>
              </a:rPr>
              <a:t>Mary’s blog.</a:t>
            </a:r>
            <a:endParaRPr lang="en-US" sz="3600">
              <a:solidFill>
                <a:srgbClr val="FF0000"/>
              </a:solidFill>
              <a:latin typeface="+mn-lt"/>
            </a:endParaRPr>
          </a:p>
        </p:txBody>
      </p:sp>
      <p:sp>
        <p:nvSpPr>
          <p:cNvPr id="10" name="Rectangle 9"/>
          <p:cNvSpPr/>
          <p:nvPr/>
        </p:nvSpPr>
        <p:spPr>
          <a:xfrm>
            <a:off x="6152154" y="2361214"/>
            <a:ext cx="7358687" cy="646331"/>
          </a:xfrm>
          <a:prstGeom prst="rect">
            <a:avLst/>
          </a:prstGeom>
        </p:spPr>
        <p:txBody>
          <a:bodyPr wrap="square">
            <a:spAutoFit/>
          </a:bodyPr>
          <a:lstStyle/>
          <a:p>
            <a:r>
              <a:rPr lang="en-US" sz="3600" dirty="0" smtClean="0">
                <a:latin typeface="+mn-lt"/>
              </a:rPr>
              <a:t>2. What </a:t>
            </a:r>
            <a:r>
              <a:rPr lang="en-US" sz="3600" dirty="0" smtClean="0">
                <a:latin typeface="+mn-lt"/>
              </a:rPr>
              <a:t>is it about</a:t>
            </a:r>
            <a:r>
              <a:rPr lang="en-US" sz="3600" dirty="0" smtClean="0">
                <a:latin typeface="+mn-lt"/>
              </a:rPr>
              <a:t>?</a:t>
            </a:r>
            <a:endParaRPr lang="en-US" sz="3600" dirty="0">
              <a:latin typeface="+mn-lt"/>
            </a:endParaRPr>
          </a:p>
        </p:txBody>
      </p:sp>
      <p:sp>
        <p:nvSpPr>
          <p:cNvPr id="11" name="Rectangle 10"/>
          <p:cNvSpPr/>
          <p:nvPr/>
        </p:nvSpPr>
        <p:spPr>
          <a:xfrm>
            <a:off x="6303558" y="3007545"/>
            <a:ext cx="5888442" cy="1200329"/>
          </a:xfrm>
          <a:prstGeom prst="rect">
            <a:avLst/>
          </a:prstGeom>
        </p:spPr>
        <p:txBody>
          <a:bodyPr wrap="square">
            <a:spAutoFit/>
          </a:bodyPr>
          <a:lstStyle/>
          <a:p>
            <a:r>
              <a:rPr lang="en-US" sz="3600" dirty="0" smtClean="0">
                <a:solidFill>
                  <a:srgbClr val="FF0000"/>
                </a:solidFill>
                <a:latin typeface="+mn-lt"/>
              </a:rPr>
              <a:t>It’s about a strawberry festival.</a:t>
            </a:r>
            <a:endParaRPr lang="en-US" sz="3600" dirty="0">
              <a:solidFill>
                <a:srgbClr val="FF0000"/>
              </a:solidFill>
              <a:latin typeface="+mn-lt"/>
            </a:endParaRPr>
          </a:p>
        </p:txBody>
      </p:sp>
      <p:pic>
        <p:nvPicPr>
          <p:cNvPr id="13" name="Picture 12"/>
          <p:cNvPicPr>
            <a:picLocks noChangeAspect="1"/>
          </p:cNvPicPr>
          <p:nvPr/>
        </p:nvPicPr>
        <p:blipFill>
          <a:blip r:embed="rId2"/>
          <a:stretch>
            <a:fillRect/>
          </a:stretch>
        </p:blipFill>
        <p:spPr>
          <a:xfrm>
            <a:off x="399825" y="1145952"/>
            <a:ext cx="5182049" cy="5151566"/>
          </a:xfrm>
          <a:prstGeom prst="rect">
            <a:avLst/>
          </a:prstGeom>
        </p:spPr>
      </p:pic>
    </p:spTree>
    <p:extLst>
      <p:ext uri="{BB962C8B-B14F-4D97-AF65-F5344CB8AC3E}">
        <p14:creationId xmlns:p14="http://schemas.microsoft.com/office/powerpoint/2010/main" val="175179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86050" y="414520"/>
            <a:ext cx="12501191" cy="584775"/>
          </a:xfrm>
          <a:prstGeom prst="rect">
            <a:avLst/>
          </a:prstGeom>
        </p:spPr>
        <p:txBody>
          <a:bodyPr wrap="square">
            <a:spAutoFit/>
          </a:bodyPr>
          <a:lstStyle/>
          <a:p>
            <a:r>
              <a:rPr lang="en-US" sz="3200" b="1" dirty="0" smtClean="0">
                <a:solidFill>
                  <a:srgbClr val="0070C0"/>
                </a:solidFill>
                <a:latin typeface="+mn-lt"/>
              </a:rPr>
              <a:t>How are they related?</a:t>
            </a:r>
            <a:endParaRPr lang="en-US" sz="3200" b="1" dirty="0" smtClean="0">
              <a:solidFill>
                <a:srgbClr val="0070C0"/>
              </a:solidFill>
              <a:latin typeface="+mn-lt"/>
            </a:endParaRPr>
          </a:p>
        </p:txBody>
      </p:sp>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dirty="0">
                <a:latin typeface="Calibri" pitchFamily="34" charset="0"/>
              </a:rPr>
              <a:t>While-reading</a:t>
            </a:r>
          </a:p>
        </p:txBody>
      </p:sp>
      <p:sp>
        <p:nvSpPr>
          <p:cNvPr id="8" name="Rectangle 7"/>
          <p:cNvSpPr/>
          <p:nvPr/>
        </p:nvSpPr>
        <p:spPr>
          <a:xfrm>
            <a:off x="6152154" y="1340052"/>
            <a:ext cx="7358687" cy="646331"/>
          </a:xfrm>
          <a:prstGeom prst="rect">
            <a:avLst/>
          </a:prstGeom>
        </p:spPr>
        <p:txBody>
          <a:bodyPr wrap="square">
            <a:spAutoFit/>
          </a:bodyPr>
          <a:lstStyle/>
          <a:p>
            <a:r>
              <a:rPr lang="en-US" sz="3600" smtClean="0">
                <a:latin typeface="+mn-lt"/>
              </a:rPr>
              <a:t>1. What is this?</a:t>
            </a:r>
            <a:endParaRPr lang="en-US" sz="3600">
              <a:latin typeface="+mn-lt"/>
            </a:endParaRPr>
          </a:p>
        </p:txBody>
      </p:sp>
      <p:sp>
        <p:nvSpPr>
          <p:cNvPr id="9" name="Rectangle 8"/>
          <p:cNvSpPr/>
          <p:nvPr/>
        </p:nvSpPr>
        <p:spPr>
          <a:xfrm>
            <a:off x="6303558" y="1812868"/>
            <a:ext cx="7358687" cy="646331"/>
          </a:xfrm>
          <a:prstGeom prst="rect">
            <a:avLst/>
          </a:prstGeom>
        </p:spPr>
        <p:txBody>
          <a:bodyPr wrap="square">
            <a:spAutoFit/>
          </a:bodyPr>
          <a:lstStyle/>
          <a:p>
            <a:r>
              <a:rPr lang="en-US" sz="3600" dirty="0" smtClean="0">
                <a:solidFill>
                  <a:srgbClr val="FF0000"/>
                </a:solidFill>
                <a:latin typeface="+mn-lt"/>
              </a:rPr>
              <a:t>It’s a poster</a:t>
            </a:r>
            <a:r>
              <a:rPr lang="en-US" sz="3600" dirty="0" smtClean="0">
                <a:solidFill>
                  <a:srgbClr val="FF0000"/>
                </a:solidFill>
                <a:latin typeface="+mn-lt"/>
              </a:rPr>
              <a:t>.</a:t>
            </a:r>
            <a:endParaRPr lang="en-US" sz="3600" dirty="0">
              <a:solidFill>
                <a:srgbClr val="FF0000"/>
              </a:solidFill>
              <a:latin typeface="+mn-lt"/>
            </a:endParaRPr>
          </a:p>
        </p:txBody>
      </p:sp>
      <p:sp>
        <p:nvSpPr>
          <p:cNvPr id="10" name="Rectangle 9"/>
          <p:cNvSpPr/>
          <p:nvPr/>
        </p:nvSpPr>
        <p:spPr>
          <a:xfrm>
            <a:off x="6152154" y="2361214"/>
            <a:ext cx="7358687" cy="646331"/>
          </a:xfrm>
          <a:prstGeom prst="rect">
            <a:avLst/>
          </a:prstGeom>
        </p:spPr>
        <p:txBody>
          <a:bodyPr wrap="square">
            <a:spAutoFit/>
          </a:bodyPr>
          <a:lstStyle/>
          <a:p>
            <a:r>
              <a:rPr lang="en-US" sz="3600" dirty="0" smtClean="0">
                <a:latin typeface="+mn-lt"/>
              </a:rPr>
              <a:t>2. What </a:t>
            </a:r>
            <a:r>
              <a:rPr lang="en-US" sz="3600" dirty="0" smtClean="0">
                <a:latin typeface="+mn-lt"/>
              </a:rPr>
              <a:t>is it about</a:t>
            </a:r>
            <a:r>
              <a:rPr lang="en-US" sz="3600" dirty="0" smtClean="0">
                <a:latin typeface="+mn-lt"/>
              </a:rPr>
              <a:t>?</a:t>
            </a:r>
            <a:endParaRPr lang="en-US" sz="3600" dirty="0">
              <a:latin typeface="+mn-lt"/>
            </a:endParaRPr>
          </a:p>
        </p:txBody>
      </p:sp>
      <p:sp>
        <p:nvSpPr>
          <p:cNvPr id="11" name="Rectangle 10"/>
          <p:cNvSpPr/>
          <p:nvPr/>
        </p:nvSpPr>
        <p:spPr>
          <a:xfrm>
            <a:off x="6303558" y="3007545"/>
            <a:ext cx="5888442" cy="1200329"/>
          </a:xfrm>
          <a:prstGeom prst="rect">
            <a:avLst/>
          </a:prstGeom>
        </p:spPr>
        <p:txBody>
          <a:bodyPr wrap="square">
            <a:spAutoFit/>
          </a:bodyPr>
          <a:lstStyle/>
          <a:p>
            <a:r>
              <a:rPr lang="en-US" sz="3600" dirty="0" smtClean="0">
                <a:solidFill>
                  <a:srgbClr val="FF0000"/>
                </a:solidFill>
                <a:latin typeface="+mn-lt"/>
              </a:rPr>
              <a:t>It’s also about a strawberry festival.</a:t>
            </a:r>
            <a:endParaRPr lang="en-US" sz="3600" dirty="0">
              <a:solidFill>
                <a:srgbClr val="FF0000"/>
              </a:solidFill>
              <a:latin typeface="+mn-lt"/>
            </a:endParaRPr>
          </a:p>
        </p:txBody>
      </p:sp>
      <p:pic>
        <p:nvPicPr>
          <p:cNvPr id="12" name="Picture 11"/>
          <p:cNvPicPr>
            <a:picLocks noChangeAspect="1"/>
          </p:cNvPicPr>
          <p:nvPr/>
        </p:nvPicPr>
        <p:blipFill>
          <a:blip r:embed="rId2"/>
          <a:stretch>
            <a:fillRect/>
          </a:stretch>
        </p:blipFill>
        <p:spPr>
          <a:xfrm>
            <a:off x="350331" y="1080536"/>
            <a:ext cx="4359018" cy="5387807"/>
          </a:xfrm>
          <a:prstGeom prst="rect">
            <a:avLst/>
          </a:prstGeom>
        </p:spPr>
      </p:pic>
    </p:spTree>
    <p:extLst>
      <p:ext uri="{BB962C8B-B14F-4D97-AF65-F5344CB8AC3E}">
        <p14:creationId xmlns:p14="http://schemas.microsoft.com/office/powerpoint/2010/main" val="339696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86050" y="414520"/>
            <a:ext cx="12501191" cy="584775"/>
          </a:xfrm>
          <a:prstGeom prst="rect">
            <a:avLst/>
          </a:prstGeom>
        </p:spPr>
        <p:txBody>
          <a:bodyPr wrap="square">
            <a:spAutoFit/>
          </a:bodyPr>
          <a:lstStyle/>
          <a:p>
            <a:r>
              <a:rPr lang="en-US" sz="3200" b="1" dirty="0" smtClean="0">
                <a:solidFill>
                  <a:srgbClr val="0070C0"/>
                </a:solidFill>
                <a:latin typeface="+mn-lt"/>
              </a:rPr>
              <a:t>How are they related?</a:t>
            </a:r>
            <a:endParaRPr lang="en-US" sz="3200" b="1" dirty="0" smtClean="0">
              <a:solidFill>
                <a:srgbClr val="0070C0"/>
              </a:solidFill>
              <a:latin typeface="+mn-lt"/>
            </a:endParaRPr>
          </a:p>
        </p:txBody>
      </p:sp>
      <p:sp>
        <p:nvSpPr>
          <p:cNvPr id="5"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dirty="0">
                <a:latin typeface="Calibri" pitchFamily="34" charset="0"/>
              </a:rPr>
              <a:t>While-reading</a:t>
            </a:r>
          </a:p>
        </p:txBody>
      </p:sp>
      <p:pic>
        <p:nvPicPr>
          <p:cNvPr id="6" name="Picture 5"/>
          <p:cNvPicPr>
            <a:picLocks noChangeAspect="1"/>
          </p:cNvPicPr>
          <p:nvPr/>
        </p:nvPicPr>
        <p:blipFill>
          <a:blip r:embed="rId2"/>
          <a:stretch>
            <a:fillRect/>
          </a:stretch>
        </p:blipFill>
        <p:spPr>
          <a:xfrm>
            <a:off x="42862" y="1834697"/>
            <a:ext cx="5957888" cy="3048721"/>
          </a:xfrm>
          <a:prstGeom prst="rect">
            <a:avLst/>
          </a:prstGeom>
        </p:spPr>
      </p:pic>
      <p:sp>
        <p:nvSpPr>
          <p:cNvPr id="7" name="Rectangle 6"/>
          <p:cNvSpPr/>
          <p:nvPr/>
        </p:nvSpPr>
        <p:spPr>
          <a:xfrm>
            <a:off x="6303558" y="3007545"/>
            <a:ext cx="5888442" cy="1200329"/>
          </a:xfrm>
          <a:prstGeom prst="rect">
            <a:avLst/>
          </a:prstGeom>
        </p:spPr>
        <p:txBody>
          <a:bodyPr wrap="square">
            <a:spAutoFit/>
          </a:bodyPr>
          <a:lstStyle/>
          <a:p>
            <a:r>
              <a:rPr lang="en-US" sz="3600" dirty="0" smtClean="0">
                <a:solidFill>
                  <a:srgbClr val="FF0000"/>
                </a:solidFill>
                <a:latin typeface="+mn-lt"/>
              </a:rPr>
              <a:t>They’re both about a strawberry festival.</a:t>
            </a:r>
            <a:endParaRPr lang="en-US" sz="3600" dirty="0">
              <a:solidFill>
                <a:srgbClr val="FF0000"/>
              </a:solidFill>
              <a:latin typeface="+mn-lt"/>
            </a:endParaRPr>
          </a:p>
        </p:txBody>
      </p:sp>
    </p:spTree>
    <p:extLst>
      <p:ext uri="{BB962C8B-B14F-4D97-AF65-F5344CB8AC3E}">
        <p14:creationId xmlns:p14="http://schemas.microsoft.com/office/powerpoint/2010/main" val="318691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86050" y="414520"/>
            <a:ext cx="12501191" cy="1077218"/>
          </a:xfrm>
          <a:prstGeom prst="rect">
            <a:avLst/>
          </a:prstGeom>
        </p:spPr>
        <p:txBody>
          <a:bodyPr wrap="square">
            <a:spAutoFit/>
          </a:bodyPr>
          <a:lstStyle/>
          <a:p>
            <a:r>
              <a:rPr lang="en-US" sz="3200" b="1">
                <a:solidFill>
                  <a:srgbClr val="0070C0"/>
                </a:solidFill>
                <a:latin typeface="+mn-lt"/>
              </a:rPr>
              <a:t>Listen and read the blog entry. Match the phrases (1-3) </a:t>
            </a:r>
            <a:endParaRPr lang="en-US" sz="3200" b="1" smtClean="0">
              <a:solidFill>
                <a:srgbClr val="0070C0"/>
              </a:solidFill>
              <a:latin typeface="+mn-lt"/>
            </a:endParaRPr>
          </a:p>
          <a:p>
            <a:r>
              <a:rPr lang="en-US" sz="3200" b="1" smtClean="0">
                <a:solidFill>
                  <a:srgbClr val="0070C0"/>
                </a:solidFill>
                <a:latin typeface="+mn-lt"/>
              </a:rPr>
              <a:t>tothe </a:t>
            </a:r>
            <a:r>
              <a:rPr lang="en-US" sz="3200" b="1">
                <a:solidFill>
                  <a:srgbClr val="0070C0"/>
                </a:solidFill>
                <a:latin typeface="+mn-lt"/>
              </a:rPr>
              <a:t>phrases (a-c) to make correct sentences.</a:t>
            </a:r>
            <a:endParaRPr lang="en-US" sz="3200">
              <a:solidFill>
                <a:srgbClr val="0070C0"/>
              </a:solidFill>
              <a:latin typeface="+mn-lt"/>
            </a:endParaRPr>
          </a:p>
        </p:txBody>
      </p:sp>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While-reading</a:t>
            </a:r>
          </a:p>
        </p:txBody>
      </p:sp>
      <p:pic>
        <p:nvPicPr>
          <p:cNvPr id="7" name="Picture 6"/>
          <p:cNvPicPr>
            <a:picLocks noChangeAspect="1"/>
          </p:cNvPicPr>
          <p:nvPr/>
        </p:nvPicPr>
        <p:blipFill>
          <a:blip r:embed="rId2"/>
          <a:stretch>
            <a:fillRect/>
          </a:stretch>
        </p:blipFill>
        <p:spPr>
          <a:xfrm>
            <a:off x="42862" y="1834697"/>
            <a:ext cx="5957888" cy="3048721"/>
          </a:xfrm>
          <a:prstGeom prst="rect">
            <a:avLst/>
          </a:prstGeom>
        </p:spPr>
      </p:pic>
      <p:sp>
        <p:nvSpPr>
          <p:cNvPr id="8" name="Rectangle 7"/>
          <p:cNvSpPr/>
          <p:nvPr/>
        </p:nvSpPr>
        <p:spPr>
          <a:xfrm>
            <a:off x="6152154" y="1340052"/>
            <a:ext cx="7358687" cy="646331"/>
          </a:xfrm>
          <a:prstGeom prst="rect">
            <a:avLst/>
          </a:prstGeom>
        </p:spPr>
        <p:txBody>
          <a:bodyPr wrap="square">
            <a:spAutoFit/>
          </a:bodyPr>
          <a:lstStyle/>
          <a:p>
            <a:r>
              <a:rPr lang="en-US" sz="3600" smtClean="0">
                <a:latin typeface="+mn-lt"/>
              </a:rPr>
              <a:t>1. What is this?</a:t>
            </a:r>
            <a:endParaRPr lang="en-US" sz="3600">
              <a:latin typeface="+mn-lt"/>
            </a:endParaRPr>
          </a:p>
        </p:txBody>
      </p:sp>
      <p:sp>
        <p:nvSpPr>
          <p:cNvPr id="9" name="Rectangle 8"/>
          <p:cNvSpPr/>
          <p:nvPr/>
        </p:nvSpPr>
        <p:spPr>
          <a:xfrm>
            <a:off x="6303558" y="1812868"/>
            <a:ext cx="7358687" cy="646331"/>
          </a:xfrm>
          <a:prstGeom prst="rect">
            <a:avLst/>
          </a:prstGeom>
        </p:spPr>
        <p:txBody>
          <a:bodyPr wrap="square">
            <a:spAutoFit/>
          </a:bodyPr>
          <a:lstStyle/>
          <a:p>
            <a:r>
              <a:rPr lang="en-US" sz="3600" smtClean="0">
                <a:solidFill>
                  <a:srgbClr val="FF0000"/>
                </a:solidFill>
                <a:latin typeface="+mn-lt"/>
              </a:rPr>
              <a:t>Mary’s blog.</a:t>
            </a:r>
            <a:endParaRPr lang="en-US" sz="3600">
              <a:solidFill>
                <a:srgbClr val="FF0000"/>
              </a:solidFill>
              <a:latin typeface="+mn-lt"/>
            </a:endParaRPr>
          </a:p>
        </p:txBody>
      </p:sp>
      <p:sp>
        <p:nvSpPr>
          <p:cNvPr id="10" name="Rectangle 9"/>
          <p:cNvSpPr/>
          <p:nvPr/>
        </p:nvSpPr>
        <p:spPr>
          <a:xfrm>
            <a:off x="6152154" y="2361214"/>
            <a:ext cx="7358687" cy="646331"/>
          </a:xfrm>
          <a:prstGeom prst="rect">
            <a:avLst/>
          </a:prstGeom>
        </p:spPr>
        <p:txBody>
          <a:bodyPr wrap="square">
            <a:spAutoFit/>
          </a:bodyPr>
          <a:lstStyle/>
          <a:p>
            <a:r>
              <a:rPr lang="en-US" sz="3600" smtClean="0">
                <a:latin typeface="+mn-lt"/>
              </a:rPr>
              <a:t>2. What are you going to do?</a:t>
            </a:r>
            <a:endParaRPr lang="en-US" sz="3600">
              <a:latin typeface="+mn-lt"/>
            </a:endParaRPr>
          </a:p>
        </p:txBody>
      </p:sp>
      <p:sp>
        <p:nvSpPr>
          <p:cNvPr id="11" name="Rectangle 10"/>
          <p:cNvSpPr/>
          <p:nvPr/>
        </p:nvSpPr>
        <p:spPr>
          <a:xfrm>
            <a:off x="6303558" y="3007545"/>
            <a:ext cx="5888442" cy="1754326"/>
          </a:xfrm>
          <a:prstGeom prst="rect">
            <a:avLst/>
          </a:prstGeom>
        </p:spPr>
        <p:txBody>
          <a:bodyPr wrap="square">
            <a:spAutoFit/>
          </a:bodyPr>
          <a:lstStyle/>
          <a:p>
            <a:r>
              <a:rPr lang="en-US" sz="3600" smtClean="0">
                <a:solidFill>
                  <a:srgbClr val="FF0000"/>
                </a:solidFill>
                <a:latin typeface="+mn-lt"/>
              </a:rPr>
              <a:t>Listen, read and match </a:t>
            </a:r>
            <a:r>
              <a:rPr lang="en-US" sz="3600">
                <a:solidFill>
                  <a:srgbClr val="FF0000"/>
                </a:solidFill>
                <a:latin typeface="+mn-lt"/>
              </a:rPr>
              <a:t>the phrases (1-3) </a:t>
            </a:r>
            <a:r>
              <a:rPr lang="en-US" sz="3600" smtClean="0">
                <a:solidFill>
                  <a:srgbClr val="FF0000"/>
                </a:solidFill>
                <a:latin typeface="+mn-lt"/>
              </a:rPr>
              <a:t>to the </a:t>
            </a:r>
            <a:r>
              <a:rPr lang="en-US" sz="3600">
                <a:solidFill>
                  <a:srgbClr val="FF0000"/>
                </a:solidFill>
                <a:latin typeface="+mn-lt"/>
              </a:rPr>
              <a:t>phrases (a-c</a:t>
            </a:r>
            <a:r>
              <a:rPr lang="en-US" sz="3600" smtClean="0">
                <a:solidFill>
                  <a:srgbClr val="FF0000"/>
                </a:solidFill>
                <a:latin typeface="+mn-lt"/>
              </a:rPr>
              <a:t>).</a:t>
            </a:r>
            <a:endParaRPr lang="en-US" sz="3600">
              <a:solidFill>
                <a:srgbClr val="FF0000"/>
              </a:solidFill>
              <a:latin typeface="+mn-lt"/>
            </a:endParaRPr>
          </a:p>
        </p:txBody>
      </p:sp>
      <p:pic>
        <p:nvPicPr>
          <p:cNvPr id="12" name="Picture 11"/>
          <p:cNvPicPr>
            <a:picLocks noChangeAspect="1"/>
          </p:cNvPicPr>
          <p:nvPr/>
        </p:nvPicPr>
        <p:blipFill>
          <a:blip r:embed="rId3"/>
          <a:stretch>
            <a:fillRect/>
          </a:stretch>
        </p:blipFill>
        <p:spPr>
          <a:xfrm>
            <a:off x="3895549" y="5088637"/>
            <a:ext cx="8296451" cy="1343888"/>
          </a:xfrm>
          <a:prstGeom prst="rect">
            <a:avLst/>
          </a:prstGeom>
        </p:spPr>
      </p:pic>
    </p:spTree>
    <p:extLst>
      <p:ext uri="{BB962C8B-B14F-4D97-AF65-F5344CB8AC3E}">
        <p14:creationId xmlns:p14="http://schemas.microsoft.com/office/powerpoint/2010/main" val="79743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39041"/>
            <a:ext cx="12192000" cy="5909310"/>
          </a:xfrm>
          <a:prstGeom prst="rect">
            <a:avLst/>
          </a:prstGeom>
        </p:spPr>
        <p:txBody>
          <a:bodyPr wrap="square">
            <a:spAutoFit/>
          </a:bodyPr>
          <a:lstStyle/>
          <a:p>
            <a:pPr algn="just"/>
            <a:r>
              <a:rPr lang="en-US" sz="3600">
                <a:solidFill>
                  <a:srgbClr val="242021"/>
                </a:solidFill>
                <a:latin typeface="LDFComicSansLight"/>
              </a:rPr>
              <a:t>Hi guys! I’m Maria and I’m going to </a:t>
            </a:r>
            <a:r>
              <a:rPr lang="en-US" sz="3600" smtClean="0">
                <a:solidFill>
                  <a:srgbClr val="242021"/>
                </a:solidFill>
                <a:latin typeface="LDFComicSansLight"/>
              </a:rPr>
              <a:t>visit the </a:t>
            </a:r>
            <a:r>
              <a:rPr lang="en-US" sz="3600">
                <a:solidFill>
                  <a:srgbClr val="242021"/>
                </a:solidFill>
                <a:latin typeface="LDFComicSansLight"/>
              </a:rPr>
              <a:t>Strawberry Festival this June. </a:t>
            </a:r>
            <a:r>
              <a:rPr lang="en-US" sz="3600" smtClean="0">
                <a:solidFill>
                  <a:srgbClr val="242021"/>
                </a:solidFill>
                <a:latin typeface="LDFComicSansLight"/>
              </a:rPr>
              <a:t>It lasts </a:t>
            </a:r>
            <a:r>
              <a:rPr lang="en-US" sz="3600">
                <a:solidFill>
                  <a:srgbClr val="242021"/>
                </a:solidFill>
                <a:latin typeface="LDFComicSansLight"/>
              </a:rPr>
              <a:t>three days. It’s a big festival with</a:t>
            </a:r>
            <a:br>
              <a:rPr lang="en-US" sz="3600">
                <a:solidFill>
                  <a:srgbClr val="242021"/>
                </a:solidFill>
                <a:latin typeface="LDFComicSansLight"/>
              </a:rPr>
            </a:br>
            <a:r>
              <a:rPr lang="en-US" sz="3600">
                <a:solidFill>
                  <a:srgbClr val="242021"/>
                </a:solidFill>
                <a:latin typeface="LDFComicSansLight"/>
              </a:rPr>
              <a:t>lots of things to see and do. I’ll go </a:t>
            </a:r>
            <a:r>
              <a:rPr lang="en-US" sz="3600" smtClean="0">
                <a:solidFill>
                  <a:srgbClr val="242021"/>
                </a:solidFill>
                <a:latin typeface="LDFComicSansLight"/>
              </a:rPr>
              <a:t>there with </a:t>
            </a:r>
            <a:r>
              <a:rPr lang="en-US" sz="3600">
                <a:solidFill>
                  <a:srgbClr val="242021"/>
                </a:solidFill>
                <a:latin typeface="LDFComicSansLight"/>
              </a:rPr>
              <a:t>my best friend and her </a:t>
            </a:r>
            <a:r>
              <a:rPr lang="en-US" sz="3600" smtClean="0">
                <a:solidFill>
                  <a:srgbClr val="242021"/>
                </a:solidFill>
                <a:latin typeface="LDFComicSansLight"/>
              </a:rPr>
              <a:t>family. We’re </a:t>
            </a:r>
            <a:r>
              <a:rPr lang="en-US" sz="3600">
                <a:solidFill>
                  <a:srgbClr val="242021"/>
                </a:solidFill>
                <a:latin typeface="LDFComicSansLight"/>
              </a:rPr>
              <a:t>going to leave in the morning</a:t>
            </a:r>
            <a:br>
              <a:rPr lang="en-US" sz="3600">
                <a:solidFill>
                  <a:srgbClr val="242021"/>
                </a:solidFill>
                <a:latin typeface="LDFComicSansLight"/>
              </a:rPr>
            </a:br>
            <a:r>
              <a:rPr lang="en-US" sz="3600">
                <a:solidFill>
                  <a:srgbClr val="242021"/>
                </a:solidFill>
                <a:latin typeface="LDFComicSansLight"/>
              </a:rPr>
              <a:t>and come back late at night. At </a:t>
            </a:r>
            <a:r>
              <a:rPr lang="en-US" sz="3600" smtClean="0">
                <a:solidFill>
                  <a:srgbClr val="242021"/>
                </a:solidFill>
                <a:latin typeface="LDFComicSansLight"/>
              </a:rPr>
              <a:t>the festival</a:t>
            </a:r>
            <a:r>
              <a:rPr lang="en-US" sz="3600">
                <a:solidFill>
                  <a:srgbClr val="242021"/>
                </a:solidFill>
                <a:latin typeface="LDFComicSansLight"/>
              </a:rPr>
              <a:t>, we’re going to watch </a:t>
            </a:r>
            <a:r>
              <a:rPr lang="en-US" sz="3600" smtClean="0">
                <a:solidFill>
                  <a:srgbClr val="242021"/>
                </a:solidFill>
                <a:latin typeface="LDFComicSansLight"/>
              </a:rPr>
              <a:t>some live </a:t>
            </a:r>
            <a:r>
              <a:rPr lang="en-US" sz="3600">
                <a:solidFill>
                  <a:srgbClr val="242021"/>
                </a:solidFill>
                <a:latin typeface="LDFComicSansLight"/>
              </a:rPr>
              <a:t>bands and eat lots of strawberries!</a:t>
            </a:r>
            <a:br>
              <a:rPr lang="en-US" sz="3600">
                <a:solidFill>
                  <a:srgbClr val="242021"/>
                </a:solidFill>
                <a:latin typeface="LDFComicSansLight"/>
              </a:rPr>
            </a:br>
            <a:r>
              <a:rPr lang="en-US" sz="3600">
                <a:solidFill>
                  <a:srgbClr val="242021"/>
                </a:solidFill>
                <a:latin typeface="LDFComicSansLight"/>
              </a:rPr>
              <a:t>We’re also going to take part in </a:t>
            </a:r>
            <a:r>
              <a:rPr lang="en-US" sz="3600" smtClean="0">
                <a:solidFill>
                  <a:srgbClr val="242021"/>
                </a:solidFill>
                <a:latin typeface="LDFComicSansLight"/>
              </a:rPr>
              <a:t>the Kids</a:t>
            </a:r>
            <a:r>
              <a:rPr lang="en-US" sz="3600">
                <a:solidFill>
                  <a:srgbClr val="242021"/>
                </a:solidFill>
                <a:latin typeface="LDFComicSansLight"/>
              </a:rPr>
              <a:t>’ Strawberry Race. I’m sure </a:t>
            </a:r>
            <a:r>
              <a:rPr lang="en-US" sz="3600" smtClean="0">
                <a:solidFill>
                  <a:srgbClr val="242021"/>
                </a:solidFill>
                <a:latin typeface="LDFComicSansLight"/>
              </a:rPr>
              <a:t>it’ll be </a:t>
            </a:r>
            <a:r>
              <a:rPr lang="en-US" sz="3600">
                <a:solidFill>
                  <a:srgbClr val="242021"/>
                </a:solidFill>
                <a:latin typeface="LDFComicSansLight"/>
              </a:rPr>
              <a:t>fun</a:t>
            </a:r>
            <a:r>
              <a:rPr lang="en-US" sz="3600" smtClean="0">
                <a:solidFill>
                  <a:srgbClr val="242021"/>
                </a:solidFill>
                <a:latin typeface="LDFComicSansLight"/>
              </a:rPr>
              <a:t>!		</a:t>
            </a:r>
          </a:p>
          <a:p>
            <a:pPr algn="just"/>
            <a:r>
              <a:rPr lang="en-US" sz="3600" smtClean="0">
                <a:solidFill>
                  <a:srgbClr val="242021"/>
                </a:solidFill>
                <a:latin typeface="LDFComicSansLight"/>
              </a:rPr>
              <a:t>What </a:t>
            </a:r>
            <a:r>
              <a:rPr lang="en-US" sz="3600">
                <a:solidFill>
                  <a:srgbClr val="242021"/>
                </a:solidFill>
                <a:latin typeface="LDFComicSansLight"/>
              </a:rPr>
              <a:t>about </a:t>
            </a:r>
            <a:r>
              <a:rPr lang="en-US" sz="3600" smtClean="0">
                <a:solidFill>
                  <a:srgbClr val="242021"/>
                </a:solidFill>
                <a:latin typeface="LDFComicSansLight"/>
              </a:rPr>
              <a:t>you?																</a:t>
            </a:r>
            <a:r>
              <a:rPr lang="en-US" sz="3600" smtClean="0"/>
              <a:t> </a:t>
            </a:r>
            <a:r>
              <a:rPr lang="en-US"/>
              <a:t/>
            </a:r>
            <a:br>
              <a:rPr lang="en-US"/>
            </a:br>
            <a:endParaRPr lang="en-US"/>
          </a:p>
        </p:txBody>
      </p:sp>
      <p:sp>
        <p:nvSpPr>
          <p:cNvPr id="5" name="Rectangle 4"/>
          <p:cNvSpPr/>
          <p:nvPr/>
        </p:nvSpPr>
        <p:spPr>
          <a:xfrm>
            <a:off x="986971" y="383566"/>
            <a:ext cx="13282241" cy="646331"/>
          </a:xfrm>
          <a:prstGeom prst="rect">
            <a:avLst/>
          </a:prstGeom>
        </p:spPr>
        <p:txBody>
          <a:bodyPr wrap="square">
            <a:spAutoFit/>
          </a:bodyPr>
          <a:lstStyle/>
          <a:p>
            <a:r>
              <a:rPr lang="en-US" sz="3600" b="1" smtClean="0">
                <a:solidFill>
                  <a:srgbClr val="0070C0"/>
                </a:solidFill>
                <a:latin typeface="+mn-lt"/>
              </a:rPr>
              <a:t>Listen and skim the text, underline the key words.</a:t>
            </a:r>
            <a:endParaRPr lang="en-US" sz="3600">
              <a:solidFill>
                <a:srgbClr val="0070C0"/>
              </a:solidFill>
              <a:latin typeface="+mn-lt"/>
            </a:endParaRPr>
          </a:p>
        </p:txBody>
      </p:sp>
      <p:cxnSp>
        <p:nvCxnSpPr>
          <p:cNvPr id="6" name="Straight Connector 5"/>
          <p:cNvCxnSpPr/>
          <p:nvPr/>
        </p:nvCxnSpPr>
        <p:spPr>
          <a:xfrm>
            <a:off x="8953500" y="1686791"/>
            <a:ext cx="3238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2220191"/>
            <a:ext cx="3848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48100" y="3344141"/>
            <a:ext cx="8343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04659" y="3877541"/>
            <a:ext cx="60873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1450" y="4468091"/>
            <a:ext cx="5219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782098"/>
            <a:ext cx="609600" cy="609600"/>
          </a:xfrm>
          <a:prstGeom prst="rect">
            <a:avLst/>
          </a:prstGeom>
        </p:spPr>
      </p:pic>
    </p:spTree>
    <p:extLst>
      <p:ext uri="{BB962C8B-B14F-4D97-AF65-F5344CB8AC3E}">
        <p14:creationId xmlns:p14="http://schemas.microsoft.com/office/powerpoint/2010/main" val="423275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93743" fill="hold"/>
                                        <p:tgtEl>
                                          <p:spTgt spid="17"/>
                                        </p:tgtEl>
                                      </p:cBhvr>
                                    </p:cmd>
                                  </p:childTnLst>
                                </p:cTn>
                              </p:par>
                            </p:childTnLst>
                          </p:cTn>
                        </p:par>
                      </p:childTnLst>
                    </p:cTn>
                  </p:par>
                </p:childTnLst>
              </p:cTn>
              <p:nextCondLst>
                <p:cond evt="onClick" delay="0">
                  <p:tgtEl>
                    <p:spTgt spid="17"/>
                  </p:tgtEl>
                </p:cond>
              </p:nextCondLst>
            </p:seq>
            <p:audio>
              <p:cMediaNode vol="80000">
                <p:cTn id="29"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64462" y="300438"/>
            <a:ext cx="13282241" cy="646331"/>
          </a:xfrm>
          <a:prstGeom prst="rect">
            <a:avLst/>
          </a:prstGeom>
        </p:spPr>
        <p:txBody>
          <a:bodyPr wrap="square">
            <a:spAutoFit/>
          </a:bodyPr>
          <a:lstStyle/>
          <a:p>
            <a:r>
              <a:rPr lang="en-US" sz="3600" b="1" smtClean="0">
                <a:solidFill>
                  <a:srgbClr val="0070C0"/>
                </a:solidFill>
                <a:latin typeface="+mn-lt"/>
              </a:rPr>
              <a:t>Answer keys</a:t>
            </a:r>
            <a:endParaRPr lang="en-US" sz="3600">
              <a:solidFill>
                <a:srgbClr val="0070C0"/>
              </a:solidFill>
              <a:latin typeface="+mn-lt"/>
            </a:endParaRPr>
          </a:p>
        </p:txBody>
      </p:sp>
      <p:sp>
        <p:nvSpPr>
          <p:cNvPr id="6" name="Rectangle 5"/>
          <p:cNvSpPr/>
          <p:nvPr/>
        </p:nvSpPr>
        <p:spPr>
          <a:xfrm>
            <a:off x="276225" y="1251288"/>
            <a:ext cx="11401425" cy="6740307"/>
          </a:xfrm>
          <a:prstGeom prst="rect">
            <a:avLst/>
          </a:prstGeom>
        </p:spPr>
        <p:txBody>
          <a:bodyPr wrap="square">
            <a:spAutoFit/>
          </a:bodyPr>
          <a:lstStyle/>
          <a:p>
            <a:pPr>
              <a:lnSpc>
                <a:spcPct val="200000"/>
              </a:lnSpc>
            </a:pPr>
            <a:r>
              <a:rPr lang="en-US" sz="3600" smtClean="0">
                <a:latin typeface="+mj-lt"/>
              </a:rPr>
              <a:t>1. The Strawberry Festival is		 	a. in the morning. </a:t>
            </a:r>
            <a:br>
              <a:rPr lang="en-US" sz="3600" smtClean="0">
                <a:latin typeface="+mj-lt"/>
              </a:rPr>
            </a:br>
            <a:r>
              <a:rPr lang="en-US" sz="3600" smtClean="0">
                <a:latin typeface="+mj-lt"/>
              </a:rPr>
              <a:t>2. They are going to leave			 b.  live bands. </a:t>
            </a:r>
            <a:br>
              <a:rPr lang="en-US" sz="3600" smtClean="0">
                <a:latin typeface="+mj-lt"/>
              </a:rPr>
            </a:br>
            <a:r>
              <a:rPr lang="en-US" sz="3600" smtClean="0">
                <a:latin typeface="+mj-lt"/>
              </a:rPr>
              <a:t>3. They are going to watch		 	c. in June. </a:t>
            </a:r>
            <a:r>
              <a:rPr lang="en-US" sz="3600">
                <a:latin typeface="+mj-lt"/>
              </a:rPr>
              <a:t/>
            </a:r>
            <a:br>
              <a:rPr lang="en-US" sz="3600">
                <a:latin typeface="+mj-lt"/>
              </a:rPr>
            </a:br>
            <a:r>
              <a:rPr lang="en-US" sz="3600">
                <a:latin typeface="+mj-lt"/>
              </a:rPr>
              <a:t/>
            </a:r>
            <a:br>
              <a:rPr lang="en-US" sz="3600">
                <a:latin typeface="+mj-lt"/>
              </a:rPr>
            </a:br>
            <a:r>
              <a:rPr lang="en-US" sz="3600">
                <a:latin typeface="+mj-lt"/>
              </a:rPr>
              <a:t/>
            </a:r>
            <a:br>
              <a:rPr lang="en-US" sz="3600">
                <a:latin typeface="+mj-lt"/>
              </a:rPr>
            </a:br>
            <a:r>
              <a:rPr lang="en-US"/>
              <a:t/>
            </a:r>
            <a:br>
              <a:rPr lang="en-US"/>
            </a:br>
            <a:endParaRPr lang="en-US"/>
          </a:p>
        </p:txBody>
      </p:sp>
      <p:cxnSp>
        <p:nvCxnSpPr>
          <p:cNvPr id="9" name="Straight Arrow Connector 8"/>
          <p:cNvCxnSpPr/>
          <p:nvPr/>
        </p:nvCxnSpPr>
        <p:spPr>
          <a:xfrm>
            <a:off x="5619750" y="2133600"/>
            <a:ext cx="2038350" cy="20002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162550" y="2133600"/>
            <a:ext cx="2495550" cy="9334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438775" y="3067050"/>
            <a:ext cx="2219325" cy="1066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70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86050" y="414520"/>
            <a:ext cx="12501191" cy="584775"/>
          </a:xfrm>
          <a:prstGeom prst="rect">
            <a:avLst/>
          </a:prstGeom>
        </p:spPr>
        <p:txBody>
          <a:bodyPr wrap="square">
            <a:spAutoFit/>
          </a:bodyPr>
          <a:lstStyle/>
          <a:p>
            <a:r>
              <a:rPr lang="en-US" sz="3200" b="1">
                <a:solidFill>
                  <a:srgbClr val="0070C0"/>
                </a:solidFill>
                <a:latin typeface="+mn-lt"/>
              </a:rPr>
              <a:t>Answer the questions.</a:t>
            </a:r>
            <a:endParaRPr lang="en-US" sz="3200">
              <a:solidFill>
                <a:srgbClr val="0070C0"/>
              </a:solidFill>
              <a:latin typeface="+mn-lt"/>
            </a:endParaRPr>
          </a:p>
        </p:txBody>
      </p:sp>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While-reading</a:t>
            </a:r>
          </a:p>
        </p:txBody>
      </p:sp>
      <p:sp>
        <p:nvSpPr>
          <p:cNvPr id="8" name="Rectangle 7"/>
          <p:cNvSpPr/>
          <p:nvPr/>
        </p:nvSpPr>
        <p:spPr>
          <a:xfrm>
            <a:off x="5772150" y="924298"/>
            <a:ext cx="7358687" cy="646331"/>
          </a:xfrm>
          <a:prstGeom prst="rect">
            <a:avLst/>
          </a:prstGeom>
        </p:spPr>
        <p:txBody>
          <a:bodyPr wrap="square">
            <a:spAutoFit/>
          </a:bodyPr>
          <a:lstStyle/>
          <a:p>
            <a:r>
              <a:rPr lang="en-US" sz="3600" smtClean="0">
                <a:latin typeface="+mn-lt"/>
              </a:rPr>
              <a:t>1. How many questions are there?</a:t>
            </a:r>
            <a:endParaRPr lang="en-US" sz="3600">
              <a:latin typeface="+mn-lt"/>
            </a:endParaRPr>
          </a:p>
        </p:txBody>
      </p:sp>
      <p:sp>
        <p:nvSpPr>
          <p:cNvPr id="9" name="Rectangle 8"/>
          <p:cNvSpPr/>
          <p:nvPr/>
        </p:nvSpPr>
        <p:spPr>
          <a:xfrm>
            <a:off x="6191250" y="1637066"/>
            <a:ext cx="7358687" cy="646331"/>
          </a:xfrm>
          <a:prstGeom prst="rect">
            <a:avLst/>
          </a:prstGeom>
        </p:spPr>
        <p:txBody>
          <a:bodyPr wrap="square">
            <a:spAutoFit/>
          </a:bodyPr>
          <a:lstStyle/>
          <a:p>
            <a:r>
              <a:rPr lang="en-US" sz="3600" smtClean="0">
                <a:solidFill>
                  <a:srgbClr val="FF0000"/>
                </a:solidFill>
                <a:latin typeface="+mn-lt"/>
              </a:rPr>
              <a:t>Five.</a:t>
            </a:r>
            <a:endParaRPr lang="en-US" sz="3600">
              <a:solidFill>
                <a:srgbClr val="FF0000"/>
              </a:solidFill>
              <a:latin typeface="+mn-lt"/>
            </a:endParaRPr>
          </a:p>
        </p:txBody>
      </p:sp>
      <p:sp>
        <p:nvSpPr>
          <p:cNvPr id="10" name="Rectangle 9"/>
          <p:cNvSpPr/>
          <p:nvPr/>
        </p:nvSpPr>
        <p:spPr>
          <a:xfrm>
            <a:off x="5803203" y="2203074"/>
            <a:ext cx="7358687" cy="646331"/>
          </a:xfrm>
          <a:prstGeom prst="rect">
            <a:avLst/>
          </a:prstGeom>
        </p:spPr>
        <p:txBody>
          <a:bodyPr wrap="square">
            <a:spAutoFit/>
          </a:bodyPr>
          <a:lstStyle/>
          <a:p>
            <a:r>
              <a:rPr lang="en-US" sz="3600" smtClean="0">
                <a:latin typeface="+mn-lt"/>
              </a:rPr>
              <a:t>2. What are you going to do?</a:t>
            </a:r>
            <a:endParaRPr lang="en-US" sz="3600">
              <a:latin typeface="+mn-lt"/>
            </a:endParaRPr>
          </a:p>
        </p:txBody>
      </p:sp>
      <p:sp>
        <p:nvSpPr>
          <p:cNvPr id="11" name="Rectangle 10"/>
          <p:cNvSpPr/>
          <p:nvPr/>
        </p:nvSpPr>
        <p:spPr>
          <a:xfrm>
            <a:off x="6191250" y="2745792"/>
            <a:ext cx="5888442" cy="646331"/>
          </a:xfrm>
          <a:prstGeom prst="rect">
            <a:avLst/>
          </a:prstGeom>
        </p:spPr>
        <p:txBody>
          <a:bodyPr wrap="square">
            <a:spAutoFit/>
          </a:bodyPr>
          <a:lstStyle/>
          <a:p>
            <a:r>
              <a:rPr lang="en-US" sz="3600">
                <a:solidFill>
                  <a:srgbClr val="FF0000"/>
                </a:solidFill>
                <a:latin typeface="+mn-lt"/>
              </a:rPr>
              <a:t>Answer the </a:t>
            </a:r>
            <a:r>
              <a:rPr lang="en-US" sz="3600" smtClean="0">
                <a:solidFill>
                  <a:srgbClr val="FF0000"/>
                </a:solidFill>
                <a:latin typeface="+mn-lt"/>
              </a:rPr>
              <a:t>questions.</a:t>
            </a:r>
            <a:endParaRPr lang="en-US" sz="3600">
              <a:solidFill>
                <a:srgbClr val="FF0000"/>
              </a:solidFill>
              <a:latin typeface="+mn-lt"/>
            </a:endParaRPr>
          </a:p>
        </p:txBody>
      </p:sp>
      <p:pic>
        <p:nvPicPr>
          <p:cNvPr id="3" name="Picture 2"/>
          <p:cNvPicPr>
            <a:picLocks noChangeAspect="1"/>
          </p:cNvPicPr>
          <p:nvPr/>
        </p:nvPicPr>
        <p:blipFill>
          <a:blip r:embed="rId2"/>
          <a:stretch>
            <a:fillRect/>
          </a:stretch>
        </p:blipFill>
        <p:spPr>
          <a:xfrm>
            <a:off x="27093" y="1247463"/>
            <a:ext cx="5803203" cy="3729984"/>
          </a:xfrm>
          <a:prstGeom prst="rect">
            <a:avLst/>
          </a:prstGeom>
        </p:spPr>
      </p:pic>
    </p:spTree>
    <p:extLst>
      <p:ext uri="{BB962C8B-B14F-4D97-AF65-F5344CB8AC3E}">
        <p14:creationId xmlns:p14="http://schemas.microsoft.com/office/powerpoint/2010/main" val="13134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86050" y="414520"/>
            <a:ext cx="12501191" cy="584775"/>
          </a:xfrm>
          <a:prstGeom prst="rect">
            <a:avLst/>
          </a:prstGeom>
        </p:spPr>
        <p:txBody>
          <a:bodyPr wrap="square">
            <a:spAutoFit/>
          </a:bodyPr>
          <a:lstStyle/>
          <a:p>
            <a:r>
              <a:rPr lang="en-US" sz="3200" b="1">
                <a:solidFill>
                  <a:srgbClr val="0070C0"/>
                </a:solidFill>
                <a:latin typeface="+mn-lt"/>
              </a:rPr>
              <a:t>Answer the questions.</a:t>
            </a:r>
            <a:endParaRPr lang="en-US" sz="3200">
              <a:solidFill>
                <a:srgbClr val="0070C0"/>
              </a:solidFill>
              <a:latin typeface="+mn-lt"/>
            </a:endParaRPr>
          </a:p>
        </p:txBody>
      </p:sp>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While-reading</a:t>
            </a:r>
          </a:p>
        </p:txBody>
      </p:sp>
      <p:sp>
        <p:nvSpPr>
          <p:cNvPr id="8" name="Rectangle 7"/>
          <p:cNvSpPr/>
          <p:nvPr/>
        </p:nvSpPr>
        <p:spPr>
          <a:xfrm>
            <a:off x="0" y="955797"/>
            <a:ext cx="12725400" cy="5078313"/>
          </a:xfrm>
          <a:prstGeom prst="rect">
            <a:avLst/>
          </a:prstGeom>
        </p:spPr>
        <p:txBody>
          <a:bodyPr wrap="square">
            <a:spAutoFit/>
          </a:bodyPr>
          <a:lstStyle/>
          <a:p>
            <a:r>
              <a:rPr lang="en-US" sz="3600" smtClean="0">
                <a:latin typeface="+mn-lt"/>
              </a:rPr>
              <a:t>1. When </a:t>
            </a:r>
            <a:r>
              <a:rPr lang="en-US" sz="3600">
                <a:latin typeface="+mn-lt"/>
              </a:rPr>
              <a:t>is the Strawberry Festival</a:t>
            </a:r>
            <a:r>
              <a:rPr lang="en-US" sz="3600" smtClean="0">
                <a:latin typeface="+mn-lt"/>
              </a:rPr>
              <a:t>?</a:t>
            </a:r>
          </a:p>
          <a:p>
            <a:pPr marL="742950" indent="-742950">
              <a:buAutoNum type="arabicPeriod"/>
            </a:pPr>
            <a:endParaRPr lang="en-US" sz="3600">
              <a:latin typeface="+mn-lt"/>
            </a:endParaRPr>
          </a:p>
          <a:p>
            <a:r>
              <a:rPr lang="en-US" sz="3600" smtClean="0">
                <a:latin typeface="+mn-lt"/>
              </a:rPr>
              <a:t>2. </a:t>
            </a:r>
            <a:r>
              <a:rPr lang="en-US" sz="3600">
                <a:latin typeface="+mn-lt"/>
              </a:rPr>
              <a:t>How long does it take place</a:t>
            </a:r>
            <a:r>
              <a:rPr lang="en-US" sz="3600" smtClean="0">
                <a:latin typeface="+mn-lt"/>
              </a:rPr>
              <a:t>?</a:t>
            </a:r>
          </a:p>
          <a:p>
            <a:endParaRPr lang="en-US" sz="3600">
              <a:latin typeface="+mn-lt"/>
            </a:endParaRPr>
          </a:p>
          <a:p>
            <a:r>
              <a:rPr lang="en-US" sz="3600" smtClean="0">
                <a:latin typeface="+mn-lt"/>
              </a:rPr>
              <a:t>3. </a:t>
            </a:r>
            <a:r>
              <a:rPr lang="en-US" sz="3600">
                <a:latin typeface="+mn-lt"/>
              </a:rPr>
              <a:t>Who is Maria going to visit </a:t>
            </a:r>
            <a:r>
              <a:rPr lang="en-US" sz="3600" smtClean="0">
                <a:latin typeface="+mn-lt"/>
              </a:rPr>
              <a:t>the festival </a:t>
            </a:r>
            <a:r>
              <a:rPr lang="en-US" sz="3600">
                <a:latin typeface="+mn-lt"/>
              </a:rPr>
              <a:t>with</a:t>
            </a:r>
            <a:r>
              <a:rPr lang="en-US" sz="3600" smtClean="0">
                <a:latin typeface="+mn-lt"/>
              </a:rPr>
              <a:t>?</a:t>
            </a:r>
          </a:p>
          <a:p>
            <a:endParaRPr lang="en-US" sz="3600">
              <a:latin typeface="+mn-lt"/>
            </a:endParaRPr>
          </a:p>
          <a:p>
            <a:r>
              <a:rPr lang="en-US" sz="3600" smtClean="0">
                <a:latin typeface="+mn-lt"/>
              </a:rPr>
              <a:t>4. </a:t>
            </a:r>
            <a:r>
              <a:rPr lang="en-US" sz="3600">
                <a:latin typeface="+mn-lt"/>
              </a:rPr>
              <a:t>What is Maria going to take part in</a:t>
            </a:r>
            <a:r>
              <a:rPr lang="en-US" sz="3600" smtClean="0">
                <a:latin typeface="+mn-lt"/>
              </a:rPr>
              <a:t>?</a:t>
            </a:r>
          </a:p>
          <a:p>
            <a:endParaRPr lang="en-US" sz="3600">
              <a:latin typeface="+mn-lt"/>
            </a:endParaRPr>
          </a:p>
          <a:p>
            <a:r>
              <a:rPr lang="en-US" sz="3600" smtClean="0">
                <a:latin typeface="+mn-lt"/>
              </a:rPr>
              <a:t>5. </a:t>
            </a:r>
            <a:r>
              <a:rPr lang="en-US" sz="3600">
                <a:latin typeface="+mn-lt"/>
              </a:rPr>
              <a:t>Is the festival </a:t>
            </a:r>
            <a:r>
              <a:rPr lang="en-US" sz="3600" smtClean="0">
                <a:latin typeface="+mn-lt"/>
              </a:rPr>
              <a:t>free?</a:t>
            </a:r>
            <a:endParaRPr lang="en-US" sz="3600">
              <a:latin typeface="+mn-lt"/>
            </a:endParaRPr>
          </a:p>
        </p:txBody>
      </p:sp>
      <p:cxnSp>
        <p:nvCxnSpPr>
          <p:cNvPr id="12" name="Straight Connector 11"/>
          <p:cNvCxnSpPr/>
          <p:nvPr/>
        </p:nvCxnSpPr>
        <p:spPr>
          <a:xfrm>
            <a:off x="609600" y="1477241"/>
            <a:ext cx="1085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57500" y="1477241"/>
            <a:ext cx="3505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601191"/>
            <a:ext cx="1657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90950" y="2601191"/>
            <a:ext cx="190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9600" y="3725141"/>
            <a:ext cx="857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00400" y="3725141"/>
            <a:ext cx="1085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715250" y="3725141"/>
            <a:ext cx="876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09600" y="4772891"/>
            <a:ext cx="971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19650" y="4772891"/>
            <a:ext cx="2114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09600" y="5839691"/>
            <a:ext cx="247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00400" y="5888182"/>
            <a:ext cx="7429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57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2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down)">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Warm-up</a:t>
            </a:r>
            <a:endParaRPr lang="en-US" b="1" dirty="0"/>
          </a:p>
        </p:txBody>
      </p:sp>
      <p:sp>
        <p:nvSpPr>
          <p:cNvPr id="8" name="Rounded Rectangle 7"/>
          <p:cNvSpPr/>
          <p:nvPr/>
        </p:nvSpPr>
        <p:spPr>
          <a:xfrm>
            <a:off x="1281405" y="2979579"/>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Reading</a:t>
            </a:r>
            <a:endParaRPr lang="en-US" b="1" dirty="0"/>
          </a:p>
        </p:txBody>
      </p:sp>
      <p:sp>
        <p:nvSpPr>
          <p:cNvPr id="9" name="Rounded Rectangle 8"/>
          <p:cNvSpPr/>
          <p:nvPr/>
        </p:nvSpPr>
        <p:spPr>
          <a:xfrm>
            <a:off x="1284514" y="42889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Lesson Outline</a:t>
            </a:r>
            <a:endParaRPr lang="en-US" b="1" dirty="0"/>
          </a:p>
        </p:txBody>
      </p:sp>
      <p:pic>
        <p:nvPicPr>
          <p:cNvPr id="3" name="Picture 2"/>
          <p:cNvPicPr>
            <a:picLocks noChangeAspect="1"/>
          </p:cNvPicPr>
          <p:nvPr/>
        </p:nvPicPr>
        <p:blipFill>
          <a:blip r:embed="rId2"/>
          <a:stretch>
            <a:fillRect/>
          </a:stretch>
        </p:blipFill>
        <p:spPr>
          <a:xfrm>
            <a:off x="6809288" y="475483"/>
            <a:ext cx="4227771" cy="5869710"/>
          </a:xfrm>
          <a:prstGeom prst="rect">
            <a:avLst/>
          </a:prstGeom>
        </p:spPr>
      </p:pic>
    </p:spTree>
    <p:extLst>
      <p:ext uri="{BB962C8B-B14F-4D97-AF65-F5344CB8AC3E}">
        <p14:creationId xmlns:p14="http://schemas.microsoft.com/office/powerpoint/2010/main" val="4250522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39041"/>
            <a:ext cx="12192000" cy="5909310"/>
          </a:xfrm>
          <a:prstGeom prst="rect">
            <a:avLst/>
          </a:prstGeom>
        </p:spPr>
        <p:txBody>
          <a:bodyPr wrap="square">
            <a:spAutoFit/>
          </a:bodyPr>
          <a:lstStyle/>
          <a:p>
            <a:pPr algn="just"/>
            <a:r>
              <a:rPr lang="en-US" sz="3600">
                <a:solidFill>
                  <a:srgbClr val="242021"/>
                </a:solidFill>
                <a:latin typeface="LDFComicSansLight"/>
              </a:rPr>
              <a:t>Hi guys! I’m Maria and I’m going to </a:t>
            </a:r>
            <a:r>
              <a:rPr lang="en-US" sz="3600" smtClean="0">
                <a:solidFill>
                  <a:srgbClr val="242021"/>
                </a:solidFill>
                <a:latin typeface="LDFComicSansLight"/>
              </a:rPr>
              <a:t>visit the </a:t>
            </a:r>
            <a:r>
              <a:rPr lang="en-US" sz="3600">
                <a:solidFill>
                  <a:srgbClr val="242021"/>
                </a:solidFill>
                <a:latin typeface="LDFComicSansLight"/>
              </a:rPr>
              <a:t>Strawberry Festival this June. </a:t>
            </a:r>
            <a:r>
              <a:rPr lang="en-US" sz="3600" smtClean="0">
                <a:solidFill>
                  <a:srgbClr val="242021"/>
                </a:solidFill>
                <a:latin typeface="LDFComicSansLight"/>
              </a:rPr>
              <a:t>It lasts </a:t>
            </a:r>
            <a:r>
              <a:rPr lang="en-US" sz="3600">
                <a:solidFill>
                  <a:srgbClr val="242021"/>
                </a:solidFill>
                <a:latin typeface="LDFComicSansLight"/>
              </a:rPr>
              <a:t>three days. It’s a big festival with</a:t>
            </a:r>
            <a:br>
              <a:rPr lang="en-US" sz="3600">
                <a:solidFill>
                  <a:srgbClr val="242021"/>
                </a:solidFill>
                <a:latin typeface="LDFComicSansLight"/>
              </a:rPr>
            </a:br>
            <a:r>
              <a:rPr lang="en-US" sz="3600">
                <a:solidFill>
                  <a:srgbClr val="242021"/>
                </a:solidFill>
                <a:latin typeface="LDFComicSansLight"/>
              </a:rPr>
              <a:t>lots of things to see and do. I’ll go </a:t>
            </a:r>
            <a:r>
              <a:rPr lang="en-US" sz="3600" smtClean="0">
                <a:solidFill>
                  <a:srgbClr val="242021"/>
                </a:solidFill>
                <a:latin typeface="LDFComicSansLight"/>
              </a:rPr>
              <a:t>there with </a:t>
            </a:r>
            <a:r>
              <a:rPr lang="en-US" sz="3600">
                <a:solidFill>
                  <a:srgbClr val="242021"/>
                </a:solidFill>
                <a:latin typeface="LDFComicSansLight"/>
              </a:rPr>
              <a:t>my best friend and her </a:t>
            </a:r>
            <a:r>
              <a:rPr lang="en-US" sz="3600" smtClean="0">
                <a:solidFill>
                  <a:srgbClr val="242021"/>
                </a:solidFill>
                <a:latin typeface="LDFComicSansLight"/>
              </a:rPr>
              <a:t>family. We’re </a:t>
            </a:r>
            <a:r>
              <a:rPr lang="en-US" sz="3600">
                <a:solidFill>
                  <a:srgbClr val="242021"/>
                </a:solidFill>
                <a:latin typeface="LDFComicSansLight"/>
              </a:rPr>
              <a:t>going to leave in the morning</a:t>
            </a:r>
            <a:br>
              <a:rPr lang="en-US" sz="3600">
                <a:solidFill>
                  <a:srgbClr val="242021"/>
                </a:solidFill>
                <a:latin typeface="LDFComicSansLight"/>
              </a:rPr>
            </a:br>
            <a:r>
              <a:rPr lang="en-US" sz="3600">
                <a:solidFill>
                  <a:srgbClr val="242021"/>
                </a:solidFill>
                <a:latin typeface="LDFComicSansLight"/>
              </a:rPr>
              <a:t>and come back late at night. At </a:t>
            </a:r>
            <a:r>
              <a:rPr lang="en-US" sz="3600" smtClean="0">
                <a:solidFill>
                  <a:srgbClr val="242021"/>
                </a:solidFill>
                <a:latin typeface="LDFComicSansLight"/>
              </a:rPr>
              <a:t>the festival</a:t>
            </a:r>
            <a:r>
              <a:rPr lang="en-US" sz="3600">
                <a:solidFill>
                  <a:srgbClr val="242021"/>
                </a:solidFill>
                <a:latin typeface="LDFComicSansLight"/>
              </a:rPr>
              <a:t>, we’re going to watch </a:t>
            </a:r>
            <a:r>
              <a:rPr lang="en-US" sz="3600" smtClean="0">
                <a:solidFill>
                  <a:srgbClr val="242021"/>
                </a:solidFill>
                <a:latin typeface="LDFComicSansLight"/>
              </a:rPr>
              <a:t>some live </a:t>
            </a:r>
            <a:r>
              <a:rPr lang="en-US" sz="3600">
                <a:solidFill>
                  <a:srgbClr val="242021"/>
                </a:solidFill>
                <a:latin typeface="LDFComicSansLight"/>
              </a:rPr>
              <a:t>bands and eat lots of strawberries!</a:t>
            </a:r>
            <a:br>
              <a:rPr lang="en-US" sz="3600">
                <a:solidFill>
                  <a:srgbClr val="242021"/>
                </a:solidFill>
                <a:latin typeface="LDFComicSansLight"/>
              </a:rPr>
            </a:br>
            <a:r>
              <a:rPr lang="en-US" sz="3600">
                <a:solidFill>
                  <a:srgbClr val="242021"/>
                </a:solidFill>
                <a:latin typeface="LDFComicSansLight"/>
              </a:rPr>
              <a:t>We’re also going to take part in </a:t>
            </a:r>
            <a:r>
              <a:rPr lang="en-US" sz="3600" smtClean="0">
                <a:solidFill>
                  <a:srgbClr val="242021"/>
                </a:solidFill>
                <a:latin typeface="LDFComicSansLight"/>
              </a:rPr>
              <a:t>the Kids</a:t>
            </a:r>
            <a:r>
              <a:rPr lang="en-US" sz="3600">
                <a:solidFill>
                  <a:srgbClr val="242021"/>
                </a:solidFill>
                <a:latin typeface="LDFComicSansLight"/>
              </a:rPr>
              <a:t>’ Strawberry Race. I’m sure </a:t>
            </a:r>
            <a:r>
              <a:rPr lang="en-US" sz="3600" smtClean="0">
                <a:solidFill>
                  <a:srgbClr val="242021"/>
                </a:solidFill>
                <a:latin typeface="LDFComicSansLight"/>
              </a:rPr>
              <a:t>it’ll be </a:t>
            </a:r>
            <a:r>
              <a:rPr lang="en-US" sz="3600">
                <a:solidFill>
                  <a:srgbClr val="242021"/>
                </a:solidFill>
                <a:latin typeface="LDFComicSansLight"/>
              </a:rPr>
              <a:t>fun</a:t>
            </a:r>
            <a:r>
              <a:rPr lang="en-US" sz="3600" smtClean="0">
                <a:solidFill>
                  <a:srgbClr val="242021"/>
                </a:solidFill>
                <a:latin typeface="LDFComicSansLight"/>
              </a:rPr>
              <a:t>!		</a:t>
            </a:r>
          </a:p>
          <a:p>
            <a:pPr algn="just"/>
            <a:r>
              <a:rPr lang="en-US" sz="3600" smtClean="0">
                <a:solidFill>
                  <a:srgbClr val="242021"/>
                </a:solidFill>
                <a:latin typeface="LDFComicSansLight"/>
              </a:rPr>
              <a:t>What </a:t>
            </a:r>
            <a:r>
              <a:rPr lang="en-US" sz="3600">
                <a:solidFill>
                  <a:srgbClr val="242021"/>
                </a:solidFill>
                <a:latin typeface="LDFComicSansLight"/>
              </a:rPr>
              <a:t>about </a:t>
            </a:r>
            <a:r>
              <a:rPr lang="en-US" sz="3600" smtClean="0">
                <a:solidFill>
                  <a:srgbClr val="242021"/>
                </a:solidFill>
                <a:latin typeface="LDFComicSansLight"/>
              </a:rPr>
              <a:t>you?																</a:t>
            </a:r>
            <a:r>
              <a:rPr lang="en-US" sz="3600" smtClean="0"/>
              <a:t> </a:t>
            </a:r>
            <a:r>
              <a:rPr lang="en-US"/>
              <a:t/>
            </a:r>
            <a:br>
              <a:rPr lang="en-US"/>
            </a:br>
            <a:endParaRPr lang="en-US"/>
          </a:p>
        </p:txBody>
      </p:sp>
      <p:sp>
        <p:nvSpPr>
          <p:cNvPr id="5" name="Rectangle 4"/>
          <p:cNvSpPr/>
          <p:nvPr/>
        </p:nvSpPr>
        <p:spPr>
          <a:xfrm>
            <a:off x="1756228" y="356030"/>
            <a:ext cx="13282241" cy="646331"/>
          </a:xfrm>
          <a:prstGeom prst="rect">
            <a:avLst/>
          </a:prstGeom>
        </p:spPr>
        <p:txBody>
          <a:bodyPr wrap="square">
            <a:spAutoFit/>
          </a:bodyPr>
          <a:lstStyle/>
          <a:p>
            <a:r>
              <a:rPr lang="en-US" sz="3600" b="1">
                <a:solidFill>
                  <a:srgbClr val="0070C0"/>
                </a:solidFill>
                <a:latin typeface="+mn-lt"/>
              </a:rPr>
              <a:t>Scan the </a:t>
            </a:r>
            <a:r>
              <a:rPr lang="en-US" sz="3600" b="1" smtClean="0">
                <a:solidFill>
                  <a:srgbClr val="0070C0"/>
                </a:solidFill>
                <a:latin typeface="+mn-lt"/>
              </a:rPr>
              <a:t>text and underline </a:t>
            </a:r>
            <a:r>
              <a:rPr lang="en-US" sz="3600" b="1">
                <a:solidFill>
                  <a:srgbClr val="0070C0"/>
                </a:solidFill>
                <a:latin typeface="+mn-lt"/>
              </a:rPr>
              <a:t>the key words.</a:t>
            </a:r>
          </a:p>
        </p:txBody>
      </p:sp>
      <p:cxnSp>
        <p:nvCxnSpPr>
          <p:cNvPr id="6" name="Straight Connector 5"/>
          <p:cNvCxnSpPr/>
          <p:nvPr/>
        </p:nvCxnSpPr>
        <p:spPr>
          <a:xfrm>
            <a:off x="8953500" y="1686791"/>
            <a:ext cx="3238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2220191"/>
            <a:ext cx="3848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457575" y="1468743"/>
            <a:ext cx="781050" cy="646331"/>
          </a:xfrm>
          <a:prstGeom prst="rect">
            <a:avLst/>
          </a:prstGeom>
        </p:spPr>
        <p:txBody>
          <a:bodyPr wrap="square">
            <a:spAutoFit/>
          </a:bodyPr>
          <a:lstStyle/>
          <a:p>
            <a:r>
              <a:rPr lang="en-US" sz="3600" smtClean="0">
                <a:solidFill>
                  <a:srgbClr val="FF0000"/>
                </a:solidFill>
                <a:latin typeface="+mn-lt"/>
              </a:rPr>
              <a:t>(1)</a:t>
            </a:r>
            <a:endParaRPr lang="en-US" sz="3600">
              <a:solidFill>
                <a:srgbClr val="FF0000"/>
              </a:solidFill>
              <a:latin typeface="+mn-lt"/>
            </a:endParaRPr>
          </a:p>
        </p:txBody>
      </p:sp>
      <p:cxnSp>
        <p:nvCxnSpPr>
          <p:cNvPr id="12" name="Straight Connector 11"/>
          <p:cNvCxnSpPr/>
          <p:nvPr/>
        </p:nvCxnSpPr>
        <p:spPr>
          <a:xfrm>
            <a:off x="4000500" y="2220191"/>
            <a:ext cx="3581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219450" y="2651735"/>
            <a:ext cx="781050" cy="646331"/>
          </a:xfrm>
          <a:prstGeom prst="rect">
            <a:avLst/>
          </a:prstGeom>
        </p:spPr>
        <p:txBody>
          <a:bodyPr wrap="square">
            <a:spAutoFit/>
          </a:bodyPr>
          <a:lstStyle/>
          <a:p>
            <a:r>
              <a:rPr lang="en-US" sz="3600" smtClean="0">
                <a:solidFill>
                  <a:srgbClr val="FF0000"/>
                </a:solidFill>
                <a:latin typeface="+mn-lt"/>
              </a:rPr>
              <a:t>(3)</a:t>
            </a:r>
            <a:endParaRPr lang="en-US" sz="3600">
              <a:solidFill>
                <a:srgbClr val="FF0000"/>
              </a:solidFill>
              <a:latin typeface="+mn-lt"/>
            </a:endParaRPr>
          </a:p>
        </p:txBody>
      </p:sp>
      <p:cxnSp>
        <p:nvCxnSpPr>
          <p:cNvPr id="16" name="Straight Connector 15"/>
          <p:cNvCxnSpPr/>
          <p:nvPr/>
        </p:nvCxnSpPr>
        <p:spPr>
          <a:xfrm>
            <a:off x="5943600" y="2866522"/>
            <a:ext cx="59340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305675" y="1521301"/>
            <a:ext cx="781050" cy="646331"/>
          </a:xfrm>
          <a:prstGeom prst="rect">
            <a:avLst/>
          </a:prstGeom>
        </p:spPr>
        <p:txBody>
          <a:bodyPr wrap="square">
            <a:spAutoFit/>
          </a:bodyPr>
          <a:lstStyle/>
          <a:p>
            <a:r>
              <a:rPr lang="en-US" sz="3600" smtClean="0">
                <a:solidFill>
                  <a:srgbClr val="FF0000"/>
                </a:solidFill>
                <a:latin typeface="+mn-lt"/>
              </a:rPr>
              <a:t>(2)</a:t>
            </a:r>
            <a:endParaRPr lang="en-US" sz="3600">
              <a:solidFill>
                <a:srgbClr val="FF0000"/>
              </a:solidFill>
              <a:latin typeface="+mn-lt"/>
            </a:endParaRPr>
          </a:p>
        </p:txBody>
      </p:sp>
      <p:cxnSp>
        <p:nvCxnSpPr>
          <p:cNvPr id="19" name="Straight Connector 18"/>
          <p:cNvCxnSpPr/>
          <p:nvPr/>
        </p:nvCxnSpPr>
        <p:spPr>
          <a:xfrm>
            <a:off x="152400" y="3382241"/>
            <a:ext cx="3505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5014340"/>
            <a:ext cx="1219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1297879" y="5064971"/>
            <a:ext cx="781050" cy="646331"/>
          </a:xfrm>
          <a:prstGeom prst="rect">
            <a:avLst/>
          </a:prstGeom>
        </p:spPr>
        <p:txBody>
          <a:bodyPr wrap="square">
            <a:spAutoFit/>
          </a:bodyPr>
          <a:lstStyle/>
          <a:p>
            <a:r>
              <a:rPr lang="en-US" sz="3600" smtClean="0">
                <a:solidFill>
                  <a:srgbClr val="FF0000"/>
                </a:solidFill>
                <a:latin typeface="+mn-lt"/>
              </a:rPr>
              <a:t>(4)</a:t>
            </a:r>
            <a:endParaRPr lang="en-US" sz="3600">
              <a:solidFill>
                <a:srgbClr val="FF0000"/>
              </a:solidFill>
              <a:latin typeface="+mn-lt"/>
            </a:endParaRPr>
          </a:p>
        </p:txBody>
      </p:sp>
    </p:spTree>
    <p:extLst>
      <p:ext uri="{BB962C8B-B14F-4D97-AF65-F5344CB8AC3E}">
        <p14:creationId xmlns:p14="http://schemas.microsoft.com/office/powerpoint/2010/main" val="363630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xEl>
                                              <p:pRg st="0" end="0"/>
                                            </p:txEl>
                                          </p:spTgt>
                                        </p:tgtEl>
                                        <p:attrNameLst>
                                          <p:attrName>style.visibility</p:attrName>
                                        </p:attrNameLst>
                                      </p:cBhvr>
                                      <p:to>
                                        <p:strVal val="visible"/>
                                      </p:to>
                                    </p:set>
                                    <p:animEffect transition="in" filter="fade">
                                      <p:cBhvr>
                                        <p:cTn id="40"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3134"/>
            <a:ext cx="12192000" cy="6186309"/>
          </a:xfrm>
          <a:prstGeom prst="rect">
            <a:avLst/>
          </a:prstGeom>
        </p:spPr>
        <p:txBody>
          <a:bodyPr wrap="square">
            <a:spAutoFit/>
          </a:bodyPr>
          <a:lstStyle/>
          <a:p>
            <a:r>
              <a:rPr lang="en-US" sz="3600">
                <a:solidFill>
                  <a:srgbClr val="242021"/>
                </a:solidFill>
                <a:latin typeface="+mj-lt"/>
              </a:rPr>
              <a:t>There’s going to be:</a:t>
            </a:r>
          </a:p>
          <a:p>
            <a:r>
              <a:rPr lang="en-US" sz="3600">
                <a:solidFill>
                  <a:srgbClr val="242021"/>
                </a:solidFill>
                <a:latin typeface="+mj-lt"/>
              </a:rPr>
              <a:t>• live bands</a:t>
            </a:r>
          </a:p>
          <a:p>
            <a:r>
              <a:rPr lang="en-US" sz="3600">
                <a:solidFill>
                  <a:srgbClr val="242021"/>
                </a:solidFill>
                <a:latin typeface="+mj-lt"/>
              </a:rPr>
              <a:t>• lots of dancing</a:t>
            </a:r>
          </a:p>
          <a:p>
            <a:r>
              <a:rPr lang="en-US" sz="3600">
                <a:solidFill>
                  <a:srgbClr val="242021"/>
                </a:solidFill>
                <a:latin typeface="+mj-lt"/>
              </a:rPr>
              <a:t>• face painting</a:t>
            </a:r>
          </a:p>
          <a:p>
            <a:r>
              <a:rPr lang="en-US" sz="3600">
                <a:solidFill>
                  <a:srgbClr val="242021"/>
                </a:solidFill>
                <a:latin typeface="+mj-lt"/>
              </a:rPr>
              <a:t>• lots of strawberry treats</a:t>
            </a:r>
          </a:p>
          <a:p>
            <a:r>
              <a:rPr lang="en-US" sz="3600">
                <a:solidFill>
                  <a:srgbClr val="242021"/>
                </a:solidFill>
                <a:latin typeface="+mj-lt"/>
              </a:rPr>
              <a:t>• Kids’ Strawberry Race</a:t>
            </a:r>
          </a:p>
          <a:p>
            <a:r>
              <a:rPr lang="en-US" sz="3600">
                <a:solidFill>
                  <a:srgbClr val="242021"/>
                </a:solidFill>
                <a:latin typeface="+mj-lt"/>
              </a:rPr>
              <a:t>• a freworks display</a:t>
            </a:r>
          </a:p>
          <a:p>
            <a:r>
              <a:rPr lang="en-US" sz="3600">
                <a:solidFill>
                  <a:srgbClr val="242021"/>
                </a:solidFill>
                <a:latin typeface="+mj-lt"/>
              </a:rPr>
              <a:t>and much more </a:t>
            </a:r>
            <a:r>
              <a:rPr lang="en-US" sz="3600" smtClean="0">
                <a:solidFill>
                  <a:srgbClr val="242021"/>
                </a:solidFill>
                <a:latin typeface="+mj-lt"/>
              </a:rPr>
              <a:t>…</a:t>
            </a:r>
          </a:p>
          <a:p>
            <a:r>
              <a:rPr lang="en-US" sz="3600" smtClean="0">
                <a:solidFill>
                  <a:srgbClr val="242021"/>
                </a:solidFill>
                <a:latin typeface="+mj-lt"/>
              </a:rPr>
              <a:t>Buy </a:t>
            </a:r>
            <a:r>
              <a:rPr lang="en-US" sz="3600">
                <a:solidFill>
                  <a:srgbClr val="242021"/>
                </a:solidFill>
                <a:latin typeface="+mj-lt"/>
              </a:rPr>
              <a:t>your tickets </a:t>
            </a:r>
            <a:r>
              <a:rPr lang="en-US" sz="3600" smtClean="0">
                <a:solidFill>
                  <a:srgbClr val="242021"/>
                </a:solidFill>
                <a:latin typeface="+mj-lt"/>
              </a:rPr>
              <a:t>today! For </a:t>
            </a:r>
            <a:r>
              <a:rPr lang="en-US" sz="3600">
                <a:solidFill>
                  <a:srgbClr val="242021"/>
                </a:solidFill>
                <a:latin typeface="+mj-lt"/>
              </a:rPr>
              <a:t>more information, visit</a:t>
            </a:r>
          </a:p>
          <a:p>
            <a:r>
              <a:rPr lang="en-US" sz="3600" u="sng">
                <a:solidFill>
                  <a:srgbClr val="242021"/>
                </a:solidFill>
                <a:latin typeface="+mj-lt"/>
              </a:rPr>
              <a:t>www.strawfest.co.uk.</a:t>
            </a:r>
            <a:r>
              <a:rPr lang="en-US" sz="3600">
                <a:solidFill>
                  <a:srgbClr val="242021"/>
                </a:solidFill>
                <a:latin typeface="+mj-lt"/>
              </a:rPr>
              <a:t/>
            </a:r>
            <a:br>
              <a:rPr lang="en-US" sz="3600">
                <a:solidFill>
                  <a:srgbClr val="242021"/>
                </a:solidFill>
                <a:latin typeface="+mj-lt"/>
              </a:rPr>
            </a:br>
            <a:endParaRPr lang="en-US" sz="3600">
              <a:solidFill>
                <a:srgbClr val="242021"/>
              </a:solidFill>
              <a:latin typeface="+mj-lt"/>
            </a:endParaRPr>
          </a:p>
        </p:txBody>
      </p:sp>
      <p:sp>
        <p:nvSpPr>
          <p:cNvPr id="2" name="Oval 1"/>
          <p:cNvSpPr/>
          <p:nvPr/>
        </p:nvSpPr>
        <p:spPr>
          <a:xfrm>
            <a:off x="5043948" y="1543050"/>
            <a:ext cx="6233652" cy="283845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rPr>
              <a:t>From 17th </a:t>
            </a:r>
            <a:r>
              <a:rPr lang="en-US" sz="3600">
                <a:solidFill>
                  <a:schemeClr val="tx1"/>
                </a:solidFill>
              </a:rPr>
              <a:t>June to </a:t>
            </a:r>
            <a:r>
              <a:rPr lang="en-US" sz="3600" smtClean="0">
                <a:solidFill>
                  <a:schemeClr val="tx1"/>
                </a:solidFill>
              </a:rPr>
              <a:t>19</a:t>
            </a:r>
            <a:r>
              <a:rPr lang="en-US" sz="3600" baseline="30000" smtClean="0">
                <a:solidFill>
                  <a:schemeClr val="tx1"/>
                </a:solidFill>
              </a:rPr>
              <a:t>th</a:t>
            </a:r>
            <a:r>
              <a:rPr lang="en-US" sz="3600" smtClean="0">
                <a:solidFill>
                  <a:schemeClr val="tx1"/>
                </a:solidFill>
              </a:rPr>
              <a:t> June at </a:t>
            </a:r>
            <a:r>
              <a:rPr lang="en-US" sz="3600">
                <a:solidFill>
                  <a:schemeClr val="tx1"/>
                </a:solidFill>
              </a:rPr>
              <a:t>Rachel Park</a:t>
            </a:r>
          </a:p>
          <a:p>
            <a:pPr algn="ctr"/>
            <a:r>
              <a:rPr lang="en-US" sz="3600">
                <a:solidFill>
                  <a:schemeClr val="tx1"/>
                </a:solidFill>
              </a:rPr>
              <a:t>from 9:00 a.m. to</a:t>
            </a:r>
          </a:p>
          <a:p>
            <a:pPr algn="ctr"/>
            <a:r>
              <a:rPr lang="en-US" sz="3600">
                <a:solidFill>
                  <a:schemeClr val="tx1"/>
                </a:solidFill>
              </a:rPr>
              <a:t>11:00 p.m.</a:t>
            </a:r>
          </a:p>
        </p:txBody>
      </p:sp>
      <p:cxnSp>
        <p:nvCxnSpPr>
          <p:cNvPr id="6" name="Straight Connector 5"/>
          <p:cNvCxnSpPr/>
          <p:nvPr/>
        </p:nvCxnSpPr>
        <p:spPr>
          <a:xfrm>
            <a:off x="0" y="5528690"/>
            <a:ext cx="426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76675" y="4535793"/>
            <a:ext cx="781050" cy="646331"/>
          </a:xfrm>
          <a:prstGeom prst="rect">
            <a:avLst/>
          </a:prstGeom>
        </p:spPr>
        <p:txBody>
          <a:bodyPr wrap="square">
            <a:spAutoFit/>
          </a:bodyPr>
          <a:lstStyle/>
          <a:p>
            <a:r>
              <a:rPr lang="en-US" sz="3600" smtClean="0">
                <a:solidFill>
                  <a:srgbClr val="FF0000"/>
                </a:solidFill>
                <a:latin typeface="+mn-lt"/>
              </a:rPr>
              <a:t>(5)</a:t>
            </a:r>
            <a:endParaRPr lang="en-US" sz="3600">
              <a:solidFill>
                <a:srgbClr val="FF0000"/>
              </a:solidFill>
              <a:latin typeface="+mn-lt"/>
            </a:endParaRPr>
          </a:p>
        </p:txBody>
      </p:sp>
    </p:spTree>
    <p:extLst>
      <p:ext uri="{BB962C8B-B14F-4D97-AF65-F5344CB8AC3E}">
        <p14:creationId xmlns:p14="http://schemas.microsoft.com/office/powerpoint/2010/main" val="174915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86050" y="414520"/>
            <a:ext cx="12501191" cy="584775"/>
          </a:xfrm>
          <a:prstGeom prst="rect">
            <a:avLst/>
          </a:prstGeom>
        </p:spPr>
        <p:txBody>
          <a:bodyPr wrap="square">
            <a:spAutoFit/>
          </a:bodyPr>
          <a:lstStyle/>
          <a:p>
            <a:r>
              <a:rPr lang="en-US" sz="3200" b="1">
                <a:solidFill>
                  <a:srgbClr val="0070C0"/>
                </a:solidFill>
                <a:latin typeface="+mn-lt"/>
              </a:rPr>
              <a:t>Answer the questions.</a:t>
            </a:r>
            <a:endParaRPr lang="en-US" sz="3200">
              <a:solidFill>
                <a:srgbClr val="0070C0"/>
              </a:solidFill>
              <a:latin typeface="+mn-lt"/>
            </a:endParaRPr>
          </a:p>
        </p:txBody>
      </p:sp>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While-reading</a:t>
            </a:r>
          </a:p>
        </p:txBody>
      </p:sp>
      <p:sp>
        <p:nvSpPr>
          <p:cNvPr id="8" name="Rectangle 7"/>
          <p:cNvSpPr/>
          <p:nvPr/>
        </p:nvSpPr>
        <p:spPr>
          <a:xfrm>
            <a:off x="0" y="955797"/>
            <a:ext cx="12725400" cy="5078313"/>
          </a:xfrm>
          <a:prstGeom prst="rect">
            <a:avLst/>
          </a:prstGeom>
        </p:spPr>
        <p:txBody>
          <a:bodyPr wrap="square">
            <a:spAutoFit/>
          </a:bodyPr>
          <a:lstStyle/>
          <a:p>
            <a:pPr>
              <a:lnSpc>
                <a:spcPct val="150000"/>
              </a:lnSpc>
            </a:pPr>
            <a:r>
              <a:rPr lang="en-US" sz="3600" smtClean="0">
                <a:latin typeface="+mn-lt"/>
              </a:rPr>
              <a:t>1. When </a:t>
            </a:r>
            <a:r>
              <a:rPr lang="en-US" sz="3600">
                <a:latin typeface="+mn-lt"/>
              </a:rPr>
              <a:t>is the Strawberry Festival</a:t>
            </a:r>
            <a:r>
              <a:rPr lang="en-US" sz="3600" smtClean="0">
                <a:latin typeface="+mn-lt"/>
              </a:rPr>
              <a:t>?</a:t>
            </a:r>
            <a:endParaRPr lang="en-US" sz="3600">
              <a:latin typeface="+mn-lt"/>
            </a:endParaRPr>
          </a:p>
          <a:p>
            <a:pPr>
              <a:lnSpc>
                <a:spcPct val="150000"/>
              </a:lnSpc>
            </a:pPr>
            <a:r>
              <a:rPr lang="en-US" sz="3600" smtClean="0">
                <a:latin typeface="+mn-lt"/>
              </a:rPr>
              <a:t>2. </a:t>
            </a:r>
            <a:r>
              <a:rPr lang="en-US" sz="3600">
                <a:latin typeface="+mn-lt"/>
              </a:rPr>
              <a:t>How long does it take place</a:t>
            </a:r>
            <a:r>
              <a:rPr lang="en-US" sz="3600" smtClean="0">
                <a:latin typeface="+mn-lt"/>
              </a:rPr>
              <a:t>?</a:t>
            </a:r>
            <a:endParaRPr lang="en-US" sz="3600">
              <a:latin typeface="+mn-lt"/>
            </a:endParaRPr>
          </a:p>
          <a:p>
            <a:pPr>
              <a:lnSpc>
                <a:spcPct val="150000"/>
              </a:lnSpc>
            </a:pPr>
            <a:r>
              <a:rPr lang="en-US" sz="3600" smtClean="0">
                <a:latin typeface="+mn-lt"/>
              </a:rPr>
              <a:t>3. </a:t>
            </a:r>
            <a:r>
              <a:rPr lang="en-US" sz="3600">
                <a:latin typeface="+mn-lt"/>
              </a:rPr>
              <a:t>Who is Maria going to visit </a:t>
            </a:r>
            <a:r>
              <a:rPr lang="en-US" sz="3600" smtClean="0">
                <a:latin typeface="+mn-lt"/>
              </a:rPr>
              <a:t>the festival </a:t>
            </a:r>
            <a:r>
              <a:rPr lang="en-US" sz="3600">
                <a:latin typeface="+mn-lt"/>
              </a:rPr>
              <a:t>with</a:t>
            </a:r>
            <a:r>
              <a:rPr lang="en-US" sz="3600" smtClean="0">
                <a:latin typeface="+mn-lt"/>
              </a:rPr>
              <a:t>?</a:t>
            </a:r>
            <a:endParaRPr lang="en-US" sz="3600">
              <a:latin typeface="+mn-lt"/>
            </a:endParaRPr>
          </a:p>
          <a:p>
            <a:pPr>
              <a:lnSpc>
                <a:spcPct val="150000"/>
              </a:lnSpc>
            </a:pPr>
            <a:endParaRPr lang="en-US" sz="3600" smtClean="0">
              <a:latin typeface="+mn-lt"/>
            </a:endParaRPr>
          </a:p>
          <a:p>
            <a:pPr>
              <a:lnSpc>
                <a:spcPct val="150000"/>
              </a:lnSpc>
            </a:pPr>
            <a:r>
              <a:rPr lang="en-US" sz="3600" smtClean="0">
                <a:latin typeface="+mn-lt"/>
              </a:rPr>
              <a:t>4. </a:t>
            </a:r>
            <a:r>
              <a:rPr lang="en-US" sz="3600">
                <a:latin typeface="+mn-lt"/>
              </a:rPr>
              <a:t>What is Maria going to take part in</a:t>
            </a:r>
            <a:r>
              <a:rPr lang="en-US" sz="3600" smtClean="0">
                <a:latin typeface="+mn-lt"/>
              </a:rPr>
              <a:t>?</a:t>
            </a:r>
            <a:endParaRPr lang="en-US" sz="3600">
              <a:latin typeface="+mn-lt"/>
            </a:endParaRPr>
          </a:p>
          <a:p>
            <a:pPr>
              <a:lnSpc>
                <a:spcPct val="150000"/>
              </a:lnSpc>
            </a:pPr>
            <a:r>
              <a:rPr lang="en-US" sz="3600" smtClean="0">
                <a:latin typeface="+mn-lt"/>
              </a:rPr>
              <a:t>5. </a:t>
            </a:r>
            <a:r>
              <a:rPr lang="en-US" sz="3600">
                <a:latin typeface="+mn-lt"/>
              </a:rPr>
              <a:t>Is the festival </a:t>
            </a:r>
            <a:r>
              <a:rPr lang="en-US" sz="3600" smtClean="0">
                <a:latin typeface="+mn-lt"/>
              </a:rPr>
              <a:t>free?</a:t>
            </a:r>
            <a:endParaRPr lang="en-US" sz="3600">
              <a:latin typeface="+mn-lt"/>
            </a:endParaRPr>
          </a:p>
        </p:txBody>
      </p:sp>
      <p:sp>
        <p:nvSpPr>
          <p:cNvPr id="16" name="Rectangle 15"/>
          <p:cNvSpPr/>
          <p:nvPr/>
        </p:nvSpPr>
        <p:spPr>
          <a:xfrm>
            <a:off x="474258" y="1571163"/>
            <a:ext cx="8879292" cy="646331"/>
          </a:xfrm>
          <a:prstGeom prst="rect">
            <a:avLst/>
          </a:prstGeom>
        </p:spPr>
        <p:txBody>
          <a:bodyPr wrap="square">
            <a:spAutoFit/>
          </a:bodyPr>
          <a:lstStyle/>
          <a:p>
            <a:r>
              <a:rPr lang="en-US" sz="3600" smtClean="0">
                <a:solidFill>
                  <a:srgbClr val="FF0000"/>
                </a:solidFill>
                <a:latin typeface="+mn-lt"/>
              </a:rPr>
              <a:t>It’s </a:t>
            </a:r>
            <a:r>
              <a:rPr lang="en-US" sz="3600">
                <a:solidFill>
                  <a:srgbClr val="FF0000"/>
                </a:solidFill>
                <a:latin typeface="+mn-lt"/>
              </a:rPr>
              <a:t>in June (from 17th June to 19th June</a:t>
            </a:r>
            <a:r>
              <a:rPr lang="en-US" sz="3600" smtClean="0">
                <a:solidFill>
                  <a:srgbClr val="FF0000"/>
                </a:solidFill>
                <a:latin typeface="+mn-lt"/>
              </a:rPr>
              <a:t>).</a:t>
            </a:r>
            <a:endParaRPr lang="en-US" sz="3600">
              <a:solidFill>
                <a:srgbClr val="FF0000"/>
              </a:solidFill>
              <a:latin typeface="+mn-lt"/>
            </a:endParaRPr>
          </a:p>
        </p:txBody>
      </p:sp>
      <p:sp>
        <p:nvSpPr>
          <p:cNvPr id="18" name="Rectangle 17"/>
          <p:cNvSpPr/>
          <p:nvPr/>
        </p:nvSpPr>
        <p:spPr>
          <a:xfrm>
            <a:off x="474258" y="2401277"/>
            <a:ext cx="8879292" cy="646331"/>
          </a:xfrm>
          <a:prstGeom prst="rect">
            <a:avLst/>
          </a:prstGeom>
        </p:spPr>
        <p:txBody>
          <a:bodyPr wrap="square">
            <a:spAutoFit/>
          </a:bodyPr>
          <a:lstStyle/>
          <a:p>
            <a:r>
              <a:rPr lang="en-US" sz="3600">
                <a:solidFill>
                  <a:srgbClr val="FF0000"/>
                </a:solidFill>
                <a:latin typeface="+mn-lt"/>
              </a:rPr>
              <a:t>It takes place in 3 days.</a:t>
            </a:r>
          </a:p>
        </p:txBody>
      </p:sp>
      <p:sp>
        <p:nvSpPr>
          <p:cNvPr id="21" name="Rectangle 20"/>
          <p:cNvSpPr/>
          <p:nvPr/>
        </p:nvSpPr>
        <p:spPr>
          <a:xfrm>
            <a:off x="372658" y="3315094"/>
            <a:ext cx="11717742" cy="1200329"/>
          </a:xfrm>
          <a:prstGeom prst="rect">
            <a:avLst/>
          </a:prstGeom>
        </p:spPr>
        <p:txBody>
          <a:bodyPr wrap="square">
            <a:spAutoFit/>
          </a:bodyPr>
          <a:lstStyle/>
          <a:p>
            <a:r>
              <a:rPr lang="en-US" sz="3600">
                <a:solidFill>
                  <a:srgbClr val="FF0000"/>
                </a:solidFill>
                <a:latin typeface="+mn-lt"/>
              </a:rPr>
              <a:t>She’s going to visit the festival with her best friend and her (</a:t>
            </a:r>
            <a:r>
              <a:rPr lang="en-US" sz="3600" smtClean="0">
                <a:solidFill>
                  <a:srgbClr val="FF0000"/>
                </a:solidFill>
                <a:latin typeface="+mn-lt"/>
              </a:rPr>
              <a:t>best friend’s</a:t>
            </a:r>
            <a:r>
              <a:rPr lang="en-US" sz="3600">
                <a:solidFill>
                  <a:srgbClr val="FF0000"/>
                </a:solidFill>
                <a:latin typeface="+mn-lt"/>
              </a:rPr>
              <a:t>) family.</a:t>
            </a:r>
          </a:p>
        </p:txBody>
      </p:sp>
      <p:sp>
        <p:nvSpPr>
          <p:cNvPr id="23" name="Rectangle 22"/>
          <p:cNvSpPr/>
          <p:nvPr/>
        </p:nvSpPr>
        <p:spPr>
          <a:xfrm>
            <a:off x="372658" y="4855344"/>
            <a:ext cx="12486999" cy="646331"/>
          </a:xfrm>
          <a:prstGeom prst="rect">
            <a:avLst/>
          </a:prstGeom>
        </p:spPr>
        <p:txBody>
          <a:bodyPr wrap="square">
            <a:spAutoFit/>
          </a:bodyPr>
          <a:lstStyle/>
          <a:p>
            <a:r>
              <a:rPr lang="en-US" sz="3600">
                <a:solidFill>
                  <a:srgbClr val="FF0000"/>
                </a:solidFill>
                <a:latin typeface="+mn-lt"/>
              </a:rPr>
              <a:t>She’s going to take part in the Kids’ Strawberry Race.</a:t>
            </a:r>
          </a:p>
        </p:txBody>
      </p:sp>
      <p:sp>
        <p:nvSpPr>
          <p:cNvPr id="25" name="Rectangle 24"/>
          <p:cNvSpPr/>
          <p:nvPr/>
        </p:nvSpPr>
        <p:spPr>
          <a:xfrm>
            <a:off x="474258" y="5841596"/>
            <a:ext cx="8879292" cy="646331"/>
          </a:xfrm>
          <a:prstGeom prst="rect">
            <a:avLst/>
          </a:prstGeom>
        </p:spPr>
        <p:txBody>
          <a:bodyPr wrap="square">
            <a:spAutoFit/>
          </a:bodyPr>
          <a:lstStyle/>
          <a:p>
            <a:r>
              <a:rPr lang="en-US" sz="3600">
                <a:solidFill>
                  <a:srgbClr val="FF0000"/>
                </a:solidFill>
                <a:latin typeface="+mn-lt"/>
              </a:rPr>
              <a:t>No, it isn’t.</a:t>
            </a:r>
          </a:p>
        </p:txBody>
      </p:sp>
    </p:spTree>
    <p:extLst>
      <p:ext uri="{BB962C8B-B14F-4D97-AF65-F5344CB8AC3E}">
        <p14:creationId xmlns:p14="http://schemas.microsoft.com/office/powerpoint/2010/main" val="330267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fade">
                                      <p:cBhvr>
                                        <p:cTn id="2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p:cNvPr>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a:t>
            </a:r>
            <a:r>
              <a:rPr lang="en-US" dirty="0" smtClean="0">
                <a:solidFill>
                  <a:schemeClr val="bg1"/>
                </a:solidFill>
                <a:latin typeface="Calibri" pitchFamily="34" charset="0"/>
              </a:rPr>
              <a:t>Practice</a:t>
            </a:r>
            <a:endParaRPr lang="en-US" dirty="0">
              <a:solidFill>
                <a:schemeClr val="bg1"/>
              </a:solidFill>
              <a:latin typeface="Calibri" pitchFamily="34" charset="0"/>
            </a:endParaRPr>
          </a:p>
        </p:txBody>
      </p:sp>
      <p:sp>
        <p:nvSpPr>
          <p:cNvPr id="20482" name="Text Box 5"/>
          <p:cNvSpPr txBox="1">
            <a:spLocks noChangeArrowheads="1"/>
          </p:cNvSpPr>
          <p:nvPr/>
        </p:nvSpPr>
        <p:spPr bwMode="auto">
          <a:xfrm>
            <a:off x="1619250" y="328613"/>
            <a:ext cx="9075738" cy="579437"/>
          </a:xfrm>
          <a:prstGeom prst="rect">
            <a:avLst/>
          </a:prstGeom>
          <a:noFill/>
          <a:ln w="9525">
            <a:noFill/>
            <a:miter lim="800000"/>
            <a:headEnd/>
            <a:tailEnd/>
          </a:ln>
        </p:spPr>
        <p:txBody>
          <a:bodyPr>
            <a:spAutoFit/>
          </a:bodyPr>
          <a:lstStyle/>
          <a:p>
            <a:pPr>
              <a:spcBef>
                <a:spcPct val="50000"/>
              </a:spcBef>
            </a:pPr>
            <a:r>
              <a:rPr lang="en-US" sz="3200" b="1">
                <a:latin typeface="Calibri" pitchFamily="34" charset="0"/>
              </a:rPr>
              <a:t>Read the text again and choose the correct option.</a:t>
            </a:r>
          </a:p>
        </p:txBody>
      </p:sp>
      <p:sp>
        <p:nvSpPr>
          <p:cNvPr id="20483" name="Text Box 6"/>
          <p:cNvSpPr txBox="1">
            <a:spLocks noChangeArrowheads="1"/>
          </p:cNvSpPr>
          <p:nvPr/>
        </p:nvSpPr>
        <p:spPr bwMode="auto">
          <a:xfrm>
            <a:off x="387350" y="1241425"/>
            <a:ext cx="11458575" cy="5401479"/>
          </a:xfrm>
          <a:prstGeom prst="rect">
            <a:avLst/>
          </a:prstGeom>
          <a:noFill/>
          <a:ln w="9525">
            <a:noFill/>
            <a:miter lim="800000"/>
            <a:headEnd/>
            <a:tailEnd/>
          </a:ln>
        </p:spPr>
        <p:txBody>
          <a:bodyPr>
            <a:spAutoFit/>
          </a:bodyPr>
          <a:lstStyle/>
          <a:p>
            <a:pPr marL="342900" indent="-342900">
              <a:spcBef>
                <a:spcPct val="50000"/>
              </a:spcBef>
            </a:pPr>
            <a:r>
              <a:rPr lang="en-US" sz="3000" dirty="0">
                <a:latin typeface="Calibri" pitchFamily="34" charset="0"/>
              </a:rPr>
              <a:t>1</a:t>
            </a:r>
            <a:r>
              <a:rPr lang="en-US" sz="3000">
                <a:latin typeface="Calibri" pitchFamily="34" charset="0"/>
              </a:rPr>
              <a:t>. </a:t>
            </a:r>
            <a:r>
              <a:rPr lang="en-US" sz="3000" smtClean="0">
                <a:latin typeface="Calibri" pitchFamily="34" charset="0"/>
              </a:rPr>
              <a:t>Is </a:t>
            </a:r>
            <a:r>
              <a:rPr lang="en-US" sz="3000">
                <a:latin typeface="Calibri" pitchFamily="34" charset="0"/>
              </a:rPr>
              <a:t>the Strawberry Festival a big </a:t>
            </a:r>
            <a:r>
              <a:rPr lang="en-US" sz="3000" smtClean="0">
                <a:latin typeface="Calibri" pitchFamily="34" charset="0"/>
              </a:rPr>
              <a:t>festival?</a:t>
            </a:r>
          </a:p>
          <a:p>
            <a:pPr marL="342900" indent="-342900">
              <a:spcBef>
                <a:spcPct val="50000"/>
              </a:spcBef>
            </a:pPr>
            <a:r>
              <a:rPr lang="en-US" sz="3000" smtClean="0">
                <a:latin typeface="Calibri" pitchFamily="34" charset="0"/>
              </a:rPr>
              <a:t>A</a:t>
            </a:r>
            <a:r>
              <a:rPr lang="en-US" sz="3000">
                <a:latin typeface="Calibri" pitchFamily="34" charset="0"/>
              </a:rPr>
              <a:t>. </a:t>
            </a:r>
            <a:r>
              <a:rPr lang="en-US" sz="3000" smtClean="0">
                <a:latin typeface="Calibri" pitchFamily="34" charset="0"/>
              </a:rPr>
              <a:t>Yes, it is.</a:t>
            </a:r>
            <a:r>
              <a:rPr lang="en-US" sz="3000" dirty="0">
                <a:latin typeface="Calibri" pitchFamily="34" charset="0"/>
              </a:rPr>
              <a:t>	</a:t>
            </a:r>
            <a:r>
              <a:rPr lang="en-US" sz="3000">
                <a:latin typeface="Calibri" pitchFamily="34" charset="0"/>
              </a:rPr>
              <a:t>	</a:t>
            </a:r>
            <a:r>
              <a:rPr lang="en-US" sz="3000" smtClean="0">
                <a:latin typeface="Calibri" pitchFamily="34" charset="0"/>
              </a:rPr>
              <a:t>	B</a:t>
            </a:r>
            <a:r>
              <a:rPr lang="en-US" sz="3000">
                <a:latin typeface="Calibri" pitchFamily="34" charset="0"/>
              </a:rPr>
              <a:t>. </a:t>
            </a:r>
            <a:r>
              <a:rPr lang="en-US" sz="3000" smtClean="0">
                <a:latin typeface="Calibri" pitchFamily="34" charset="0"/>
              </a:rPr>
              <a:t>No, it isn’t.</a:t>
            </a:r>
            <a:r>
              <a:rPr lang="en-US" sz="3000">
                <a:latin typeface="Calibri" pitchFamily="34" charset="0"/>
              </a:rPr>
              <a:t>	</a:t>
            </a:r>
            <a:endParaRPr lang="en-US" sz="3000" smtClean="0">
              <a:latin typeface="Calibri" pitchFamily="34" charset="0"/>
            </a:endParaRPr>
          </a:p>
          <a:p>
            <a:pPr marL="342900" indent="-342900">
              <a:spcBef>
                <a:spcPct val="50000"/>
              </a:spcBef>
            </a:pPr>
            <a:r>
              <a:rPr lang="en-US" sz="3000" smtClean="0">
                <a:latin typeface="Calibri" pitchFamily="34" charset="0"/>
              </a:rPr>
              <a:t>2</a:t>
            </a:r>
            <a:r>
              <a:rPr lang="en-US" sz="3000">
                <a:latin typeface="Calibri" pitchFamily="34" charset="0"/>
              </a:rPr>
              <a:t>. </a:t>
            </a:r>
            <a:r>
              <a:rPr lang="en-US" sz="3000" smtClean="0">
                <a:latin typeface="Calibri" pitchFamily="34" charset="0"/>
              </a:rPr>
              <a:t>When are they going to leave?</a:t>
            </a:r>
            <a:endParaRPr lang="en-US" sz="3000" dirty="0">
              <a:latin typeface="Calibri" pitchFamily="34" charset="0"/>
            </a:endParaRPr>
          </a:p>
          <a:p>
            <a:pPr marL="342900" indent="-342900">
              <a:spcBef>
                <a:spcPct val="50000"/>
              </a:spcBef>
            </a:pPr>
            <a:r>
              <a:rPr lang="en-US" sz="3000" dirty="0">
                <a:latin typeface="Calibri" pitchFamily="34" charset="0"/>
              </a:rPr>
              <a:t>	A</a:t>
            </a:r>
            <a:r>
              <a:rPr lang="en-US" sz="3000">
                <a:latin typeface="Calibri" pitchFamily="34" charset="0"/>
              </a:rPr>
              <a:t>. </a:t>
            </a:r>
            <a:r>
              <a:rPr lang="en-US" sz="3000" smtClean="0">
                <a:latin typeface="Calibri" pitchFamily="34" charset="0"/>
              </a:rPr>
              <a:t>In the morning.</a:t>
            </a:r>
            <a:r>
              <a:rPr lang="en-US" sz="3000" dirty="0">
                <a:latin typeface="Calibri" pitchFamily="34" charset="0"/>
              </a:rPr>
              <a:t>	B</a:t>
            </a:r>
            <a:r>
              <a:rPr lang="en-US" sz="3000">
                <a:latin typeface="Calibri" pitchFamily="34" charset="0"/>
              </a:rPr>
              <a:t>. </a:t>
            </a:r>
            <a:r>
              <a:rPr lang="en-US" sz="3000" smtClean="0">
                <a:latin typeface="Calibri" pitchFamily="34" charset="0"/>
              </a:rPr>
              <a:t>In the afternoon.</a:t>
            </a:r>
            <a:r>
              <a:rPr lang="en-US" sz="3000">
                <a:latin typeface="Calibri" pitchFamily="34" charset="0"/>
              </a:rPr>
              <a:t>	</a:t>
            </a:r>
            <a:r>
              <a:rPr lang="en-US" sz="3000" smtClean="0">
                <a:latin typeface="Calibri" pitchFamily="34" charset="0"/>
              </a:rPr>
              <a:t>C</a:t>
            </a:r>
            <a:r>
              <a:rPr lang="en-US" sz="3000">
                <a:latin typeface="Calibri" pitchFamily="34" charset="0"/>
              </a:rPr>
              <a:t>. </a:t>
            </a:r>
            <a:r>
              <a:rPr lang="en-US" sz="3000" smtClean="0">
                <a:latin typeface="Calibri" pitchFamily="34" charset="0"/>
              </a:rPr>
              <a:t>In the evening.</a:t>
            </a:r>
            <a:endParaRPr lang="en-US" sz="3000" dirty="0">
              <a:latin typeface="Calibri" pitchFamily="34" charset="0"/>
            </a:endParaRPr>
          </a:p>
          <a:p>
            <a:pPr marL="342900" indent="-342900">
              <a:spcBef>
                <a:spcPct val="50000"/>
              </a:spcBef>
            </a:pPr>
            <a:r>
              <a:rPr lang="en-US" sz="3000" dirty="0">
                <a:latin typeface="Calibri" pitchFamily="34" charset="0"/>
              </a:rPr>
              <a:t>3</a:t>
            </a:r>
            <a:r>
              <a:rPr lang="en-US" sz="3000">
                <a:latin typeface="Calibri" pitchFamily="34" charset="0"/>
              </a:rPr>
              <a:t>. The </a:t>
            </a:r>
            <a:r>
              <a:rPr lang="en-US" sz="3000" smtClean="0">
                <a:latin typeface="Calibri" pitchFamily="34" charset="0"/>
              </a:rPr>
              <a:t>Strawberry </a:t>
            </a:r>
            <a:r>
              <a:rPr lang="en-US" sz="3000">
                <a:latin typeface="Calibri" pitchFamily="34" charset="0"/>
              </a:rPr>
              <a:t>Festival </a:t>
            </a:r>
            <a:r>
              <a:rPr lang="en-US" sz="3000" smtClean="0">
                <a:latin typeface="Calibri" pitchFamily="34" charset="0"/>
              </a:rPr>
              <a:t>is…. .</a:t>
            </a:r>
            <a:endParaRPr lang="en-US" sz="3000" dirty="0">
              <a:latin typeface="Calibri" pitchFamily="34" charset="0"/>
            </a:endParaRPr>
          </a:p>
          <a:p>
            <a:pPr marL="342900" indent="-342900">
              <a:spcBef>
                <a:spcPct val="50000"/>
              </a:spcBef>
            </a:pPr>
            <a:r>
              <a:rPr lang="en-US" sz="3000" dirty="0">
                <a:latin typeface="Calibri" pitchFamily="34" charset="0"/>
              </a:rPr>
              <a:t>	A</a:t>
            </a:r>
            <a:r>
              <a:rPr lang="en-US" sz="3000">
                <a:latin typeface="Calibri" pitchFamily="34" charset="0"/>
              </a:rPr>
              <a:t>. </a:t>
            </a:r>
            <a:r>
              <a:rPr lang="en-US" sz="3000" smtClean="0">
                <a:latin typeface="Calibri" pitchFamily="34" charset="0"/>
              </a:rPr>
              <a:t>the 15th annual</a:t>
            </a:r>
            <a:r>
              <a:rPr lang="en-US" sz="3000">
                <a:latin typeface="Calibri" pitchFamily="34" charset="0"/>
              </a:rPr>
              <a:t>	B. the </a:t>
            </a:r>
            <a:r>
              <a:rPr lang="en-US" sz="3000" smtClean="0">
                <a:latin typeface="Calibri" pitchFamily="34" charset="0"/>
              </a:rPr>
              <a:t>16th </a:t>
            </a:r>
            <a:r>
              <a:rPr lang="en-US" sz="3000">
                <a:latin typeface="Calibri" pitchFamily="34" charset="0"/>
              </a:rPr>
              <a:t>annual 	</a:t>
            </a:r>
            <a:r>
              <a:rPr lang="en-US" sz="3000" smtClean="0">
                <a:latin typeface="Calibri" pitchFamily="34" charset="0"/>
              </a:rPr>
              <a:t>C</a:t>
            </a:r>
            <a:r>
              <a:rPr lang="en-US" sz="3000">
                <a:latin typeface="Calibri" pitchFamily="34" charset="0"/>
              </a:rPr>
              <a:t>. the </a:t>
            </a:r>
            <a:r>
              <a:rPr lang="en-US" sz="3000" smtClean="0">
                <a:latin typeface="Calibri" pitchFamily="34" charset="0"/>
              </a:rPr>
              <a:t>17th </a:t>
            </a:r>
            <a:r>
              <a:rPr lang="en-US" sz="3000">
                <a:latin typeface="Calibri" pitchFamily="34" charset="0"/>
              </a:rPr>
              <a:t>annual </a:t>
            </a:r>
            <a:endParaRPr lang="en-US" sz="3000" smtClean="0">
              <a:latin typeface="Calibri" pitchFamily="34" charset="0"/>
            </a:endParaRPr>
          </a:p>
          <a:p>
            <a:pPr marL="342900" indent="-342900">
              <a:spcBef>
                <a:spcPct val="50000"/>
              </a:spcBef>
            </a:pPr>
            <a:r>
              <a:rPr lang="en-US" sz="3000" smtClean="0">
                <a:latin typeface="Calibri" pitchFamily="34" charset="0"/>
              </a:rPr>
              <a:t>4</a:t>
            </a:r>
            <a:r>
              <a:rPr lang="en-US" sz="3000">
                <a:latin typeface="Calibri" pitchFamily="34" charset="0"/>
              </a:rPr>
              <a:t>. Where does the Strawberry </a:t>
            </a:r>
            <a:r>
              <a:rPr lang="en-US" sz="3000" smtClean="0">
                <a:latin typeface="Calibri" pitchFamily="34" charset="0"/>
              </a:rPr>
              <a:t>Festival take place? </a:t>
            </a:r>
            <a:endParaRPr lang="en-US" sz="3000" dirty="0">
              <a:latin typeface="Calibri" pitchFamily="34" charset="0"/>
            </a:endParaRPr>
          </a:p>
          <a:p>
            <a:pPr marL="342900" indent="-342900">
              <a:spcBef>
                <a:spcPct val="50000"/>
              </a:spcBef>
            </a:pPr>
            <a:r>
              <a:rPr lang="en-US" sz="3000" dirty="0">
                <a:latin typeface="Calibri" pitchFamily="34" charset="0"/>
              </a:rPr>
              <a:t>	</a:t>
            </a:r>
            <a:r>
              <a:rPr lang="en-US" sz="3000">
                <a:latin typeface="Calibri" pitchFamily="34" charset="0"/>
              </a:rPr>
              <a:t>A</a:t>
            </a:r>
            <a:r>
              <a:rPr lang="en-US" sz="3000" smtClean="0">
                <a:latin typeface="Calibri" pitchFamily="34" charset="0"/>
              </a:rPr>
              <a:t>. At Bushy Park.</a:t>
            </a:r>
            <a:r>
              <a:rPr lang="en-US" sz="3000">
                <a:latin typeface="Calibri" pitchFamily="34" charset="0"/>
              </a:rPr>
              <a:t>	</a:t>
            </a:r>
            <a:r>
              <a:rPr lang="en-US" sz="3000" smtClean="0">
                <a:latin typeface="Calibri" pitchFamily="34" charset="0"/>
              </a:rPr>
              <a:t>B</a:t>
            </a:r>
            <a:r>
              <a:rPr lang="en-US" sz="3000">
                <a:latin typeface="Calibri" pitchFamily="34" charset="0"/>
              </a:rPr>
              <a:t>. at Rachel </a:t>
            </a:r>
            <a:r>
              <a:rPr lang="en-US" sz="3000" smtClean="0">
                <a:latin typeface="Calibri" pitchFamily="34" charset="0"/>
              </a:rPr>
              <a:t>Park.</a:t>
            </a:r>
            <a:r>
              <a:rPr lang="en-US" sz="3000" dirty="0">
                <a:latin typeface="Calibri" pitchFamily="34" charset="0"/>
              </a:rPr>
              <a:t>	</a:t>
            </a:r>
            <a:r>
              <a:rPr lang="en-US" sz="3000">
                <a:latin typeface="Calibri" pitchFamily="34" charset="0"/>
              </a:rPr>
              <a:t>	</a:t>
            </a:r>
            <a:r>
              <a:rPr lang="en-US" sz="3000" smtClean="0">
                <a:latin typeface="Calibri" pitchFamily="34" charset="0"/>
              </a:rPr>
              <a:t>C</a:t>
            </a:r>
            <a:r>
              <a:rPr lang="en-US" sz="3000">
                <a:latin typeface="Calibri" pitchFamily="34" charset="0"/>
              </a:rPr>
              <a:t>. Lake </a:t>
            </a:r>
            <a:r>
              <a:rPr lang="en-US" sz="3000" smtClean="0">
                <a:latin typeface="Calibri" pitchFamily="34" charset="0"/>
              </a:rPr>
              <a:t>District Park</a:t>
            </a:r>
            <a:endParaRPr lang="en-US" sz="3000" dirty="0">
              <a:latin typeface="Calibri" pitchFamily="34" charset="0"/>
            </a:endParaRPr>
          </a:p>
        </p:txBody>
      </p:sp>
      <p:sp>
        <p:nvSpPr>
          <p:cNvPr id="20484" name="Text Box 7"/>
          <p:cNvSpPr txBox="1">
            <a:spLocks noChangeArrowheads="1"/>
          </p:cNvSpPr>
          <p:nvPr/>
        </p:nvSpPr>
        <p:spPr bwMode="auto">
          <a:xfrm>
            <a:off x="1595438" y="831850"/>
            <a:ext cx="10596562" cy="549275"/>
          </a:xfrm>
          <a:prstGeom prst="rect">
            <a:avLst/>
          </a:prstGeom>
          <a:noFill/>
          <a:ln w="9525">
            <a:noFill/>
            <a:miter lim="800000"/>
            <a:headEnd/>
            <a:tailEnd/>
          </a:ln>
        </p:spPr>
        <p:txBody>
          <a:bodyPr>
            <a:spAutoFit/>
          </a:bodyPr>
          <a:lstStyle/>
          <a:p>
            <a:pPr>
              <a:spcBef>
                <a:spcPct val="50000"/>
              </a:spcBef>
            </a:pPr>
            <a:r>
              <a:rPr lang="en-US" sz="3000" b="1">
                <a:solidFill>
                  <a:schemeClr val="hlink"/>
                </a:solidFill>
                <a:latin typeface="Calibri" pitchFamily="34" charset="0"/>
              </a:rPr>
              <a:t>First, underline the key words, then choose the correct answers.</a:t>
            </a:r>
          </a:p>
        </p:txBody>
      </p:sp>
      <p:sp>
        <p:nvSpPr>
          <p:cNvPr id="50184" name="Line 8"/>
          <p:cNvSpPr>
            <a:spLocks noChangeShapeType="1"/>
          </p:cNvSpPr>
          <p:nvPr/>
        </p:nvSpPr>
        <p:spPr bwMode="auto">
          <a:xfrm flipV="1">
            <a:off x="1818933" y="1717586"/>
            <a:ext cx="2883696" cy="0"/>
          </a:xfrm>
          <a:prstGeom prst="line">
            <a:avLst/>
          </a:prstGeom>
          <a:noFill/>
          <a:ln w="38100">
            <a:solidFill>
              <a:srgbClr val="FF0000"/>
            </a:solidFill>
            <a:round/>
            <a:headEnd/>
            <a:tailEnd/>
          </a:ln>
        </p:spPr>
        <p:txBody>
          <a:bodyPr/>
          <a:lstStyle/>
          <a:p>
            <a:endParaRPr lang="en-US"/>
          </a:p>
        </p:txBody>
      </p:sp>
      <p:sp>
        <p:nvSpPr>
          <p:cNvPr id="50185" name="Line 9"/>
          <p:cNvSpPr>
            <a:spLocks noChangeShapeType="1"/>
          </p:cNvSpPr>
          <p:nvPr/>
        </p:nvSpPr>
        <p:spPr bwMode="auto">
          <a:xfrm flipV="1">
            <a:off x="5094966" y="1704520"/>
            <a:ext cx="1668691" cy="0"/>
          </a:xfrm>
          <a:prstGeom prst="line">
            <a:avLst/>
          </a:prstGeom>
          <a:noFill/>
          <a:ln w="38100">
            <a:solidFill>
              <a:srgbClr val="FF0000"/>
            </a:solidFill>
            <a:round/>
            <a:headEnd/>
            <a:tailEnd/>
          </a:ln>
        </p:spPr>
        <p:txBody>
          <a:bodyPr/>
          <a:lstStyle/>
          <a:p>
            <a:endParaRPr lang="en-US"/>
          </a:p>
        </p:txBody>
      </p:sp>
      <p:sp>
        <p:nvSpPr>
          <p:cNvPr id="50191" name="Line 15"/>
          <p:cNvSpPr>
            <a:spLocks noChangeShapeType="1"/>
          </p:cNvSpPr>
          <p:nvPr/>
        </p:nvSpPr>
        <p:spPr bwMode="auto">
          <a:xfrm flipV="1">
            <a:off x="3260781" y="3050155"/>
            <a:ext cx="2353639" cy="0"/>
          </a:xfrm>
          <a:prstGeom prst="line">
            <a:avLst/>
          </a:prstGeom>
          <a:noFill/>
          <a:ln w="38100">
            <a:solidFill>
              <a:srgbClr val="FF0000"/>
            </a:solidFill>
            <a:round/>
            <a:headEnd/>
            <a:tailEnd/>
          </a:ln>
        </p:spPr>
        <p:txBody>
          <a:bodyPr/>
          <a:lstStyle/>
          <a:p>
            <a:endParaRPr lang="en-US"/>
          </a:p>
        </p:txBody>
      </p:sp>
      <p:sp>
        <p:nvSpPr>
          <p:cNvPr id="50193" name="Line 17"/>
          <p:cNvSpPr>
            <a:spLocks noChangeShapeType="1"/>
          </p:cNvSpPr>
          <p:nvPr/>
        </p:nvSpPr>
        <p:spPr bwMode="auto">
          <a:xfrm flipV="1">
            <a:off x="928687" y="3075736"/>
            <a:ext cx="890245" cy="0"/>
          </a:xfrm>
          <a:prstGeom prst="line">
            <a:avLst/>
          </a:prstGeom>
          <a:noFill/>
          <a:ln w="38100">
            <a:solidFill>
              <a:srgbClr val="FF0000"/>
            </a:solidFill>
            <a:round/>
            <a:headEnd/>
            <a:tailEnd/>
          </a:ln>
        </p:spPr>
        <p:txBody>
          <a:bodyPr/>
          <a:lstStyle/>
          <a:p>
            <a:endParaRPr lang="en-US"/>
          </a:p>
        </p:txBody>
      </p:sp>
      <p:sp>
        <p:nvSpPr>
          <p:cNvPr id="50194" name="Line 18"/>
          <p:cNvSpPr>
            <a:spLocks noChangeShapeType="1"/>
          </p:cNvSpPr>
          <p:nvPr/>
        </p:nvSpPr>
        <p:spPr bwMode="auto">
          <a:xfrm flipV="1">
            <a:off x="928688" y="4432299"/>
            <a:ext cx="3508912" cy="0"/>
          </a:xfrm>
          <a:prstGeom prst="line">
            <a:avLst/>
          </a:prstGeom>
          <a:noFill/>
          <a:ln w="38100">
            <a:solidFill>
              <a:srgbClr val="FF0000"/>
            </a:solidFill>
            <a:round/>
            <a:headEnd/>
            <a:tailEnd/>
          </a:ln>
        </p:spPr>
        <p:txBody>
          <a:bodyPr/>
          <a:lstStyle/>
          <a:p>
            <a:endParaRPr lang="en-US"/>
          </a:p>
        </p:txBody>
      </p:sp>
      <p:sp>
        <p:nvSpPr>
          <p:cNvPr id="50197" name="Line 21"/>
          <p:cNvSpPr>
            <a:spLocks noChangeShapeType="1"/>
          </p:cNvSpPr>
          <p:nvPr/>
        </p:nvSpPr>
        <p:spPr bwMode="auto">
          <a:xfrm flipV="1">
            <a:off x="2822800" y="5820087"/>
            <a:ext cx="3476400" cy="0"/>
          </a:xfrm>
          <a:prstGeom prst="line">
            <a:avLst/>
          </a:prstGeom>
          <a:noFill/>
          <a:ln w="38100">
            <a:solidFill>
              <a:srgbClr val="FF0000"/>
            </a:solidFill>
            <a:round/>
            <a:headEnd/>
            <a:tailEnd/>
          </a:ln>
        </p:spPr>
        <p:txBody>
          <a:bodyPr/>
          <a:lstStyle/>
          <a:p>
            <a:endParaRPr lang="en-US"/>
          </a:p>
        </p:txBody>
      </p:sp>
      <p:sp>
        <p:nvSpPr>
          <p:cNvPr id="19" name="Line 21"/>
          <p:cNvSpPr>
            <a:spLocks noChangeShapeType="1"/>
          </p:cNvSpPr>
          <p:nvPr/>
        </p:nvSpPr>
        <p:spPr bwMode="auto">
          <a:xfrm flipV="1">
            <a:off x="6444343" y="5789612"/>
            <a:ext cx="1543844" cy="0"/>
          </a:xfrm>
          <a:prstGeom prst="line">
            <a:avLst/>
          </a:prstGeom>
          <a:noFill/>
          <a:ln w="38100">
            <a:solidFill>
              <a:srgbClr val="FF0000"/>
            </a:solidFill>
            <a:round/>
            <a:headEnd/>
            <a:tailEnd/>
          </a:ln>
        </p:spPr>
        <p:txBody>
          <a:bodyPr/>
          <a:lstStyle/>
          <a:p>
            <a:endParaRPr lang="en-US"/>
          </a:p>
        </p:txBody>
      </p:sp>
      <p:sp>
        <p:nvSpPr>
          <p:cNvPr id="14" name="Line 19"/>
          <p:cNvSpPr>
            <a:spLocks noChangeShapeType="1"/>
          </p:cNvSpPr>
          <p:nvPr/>
        </p:nvSpPr>
        <p:spPr bwMode="auto">
          <a:xfrm flipV="1">
            <a:off x="928687" y="5820087"/>
            <a:ext cx="1016227" cy="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402957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84"/>
                                        </p:tgtEl>
                                        <p:attrNameLst>
                                          <p:attrName>style.visibility</p:attrName>
                                        </p:attrNameLst>
                                      </p:cBhvr>
                                      <p:to>
                                        <p:strVal val="visible"/>
                                      </p:to>
                                    </p:set>
                                    <p:animEffect transition="in" filter="blinds(horizontal)">
                                      <p:cBhvr>
                                        <p:cTn id="7" dur="500"/>
                                        <p:tgtEl>
                                          <p:spTgt spid="5018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0185"/>
                                        </p:tgtEl>
                                        <p:attrNameLst>
                                          <p:attrName>style.visibility</p:attrName>
                                        </p:attrNameLst>
                                      </p:cBhvr>
                                      <p:to>
                                        <p:strVal val="visible"/>
                                      </p:to>
                                    </p:set>
                                    <p:animEffect transition="in" filter="blinds(horizontal)">
                                      <p:cBhvr>
                                        <p:cTn id="10" dur="500"/>
                                        <p:tgtEl>
                                          <p:spTgt spid="5018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0193"/>
                                        </p:tgtEl>
                                        <p:attrNameLst>
                                          <p:attrName>style.visibility</p:attrName>
                                        </p:attrNameLst>
                                      </p:cBhvr>
                                      <p:to>
                                        <p:strVal val="visible"/>
                                      </p:to>
                                    </p:set>
                                    <p:animEffect transition="in" filter="blinds(horizontal)">
                                      <p:cBhvr>
                                        <p:cTn id="15" dur="500"/>
                                        <p:tgtEl>
                                          <p:spTgt spid="5019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0191"/>
                                        </p:tgtEl>
                                        <p:attrNameLst>
                                          <p:attrName>style.visibility</p:attrName>
                                        </p:attrNameLst>
                                      </p:cBhvr>
                                      <p:to>
                                        <p:strVal val="visible"/>
                                      </p:to>
                                    </p:set>
                                    <p:animEffect transition="in" filter="blinds(horizontal)">
                                      <p:cBhvr>
                                        <p:cTn id="18" dur="500"/>
                                        <p:tgtEl>
                                          <p:spTgt spid="5019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0194"/>
                                        </p:tgtEl>
                                        <p:attrNameLst>
                                          <p:attrName>style.visibility</p:attrName>
                                        </p:attrNameLst>
                                      </p:cBhvr>
                                      <p:to>
                                        <p:strVal val="visible"/>
                                      </p:to>
                                    </p:set>
                                    <p:animEffect transition="in" filter="blinds(horizontal)">
                                      <p:cBhvr>
                                        <p:cTn id="23" dur="500"/>
                                        <p:tgtEl>
                                          <p:spTgt spid="5019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50197"/>
                                        </p:tgtEl>
                                        <p:attrNameLst>
                                          <p:attrName>style.visibility</p:attrName>
                                        </p:attrNameLst>
                                      </p:cBhvr>
                                      <p:to>
                                        <p:strVal val="visible"/>
                                      </p:to>
                                    </p:set>
                                    <p:animEffect transition="in" filter="blinds(horizontal)">
                                      <p:cBhvr>
                                        <p:cTn id="31" dur="500"/>
                                        <p:tgtEl>
                                          <p:spTgt spid="5019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animBg="1"/>
      <p:bldP spid="50185" grpId="0" animBg="1"/>
      <p:bldP spid="50191" grpId="0" animBg="1"/>
      <p:bldP spid="50193" grpId="0" animBg="1"/>
      <p:bldP spid="50194" grpId="0" animBg="1"/>
      <p:bldP spid="50197" grpId="0" animBg="1"/>
      <p:bldP spid="19"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p:cNvPr>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a:t>
            </a:r>
            <a:r>
              <a:rPr lang="en-US" dirty="0" smtClean="0">
                <a:solidFill>
                  <a:schemeClr val="bg1"/>
                </a:solidFill>
                <a:latin typeface="Calibri" pitchFamily="34" charset="0"/>
              </a:rPr>
              <a:t>Practice</a:t>
            </a:r>
            <a:endParaRPr lang="en-US" dirty="0">
              <a:solidFill>
                <a:schemeClr val="bg1"/>
              </a:solidFill>
              <a:latin typeface="Calibri" pitchFamily="34" charset="0"/>
            </a:endParaRPr>
          </a:p>
        </p:txBody>
      </p:sp>
      <p:sp>
        <p:nvSpPr>
          <p:cNvPr id="20483" name="Text Box 6"/>
          <p:cNvSpPr txBox="1">
            <a:spLocks noChangeArrowheads="1"/>
          </p:cNvSpPr>
          <p:nvPr/>
        </p:nvSpPr>
        <p:spPr bwMode="auto">
          <a:xfrm>
            <a:off x="185055" y="978288"/>
            <a:ext cx="11458575" cy="1246495"/>
          </a:xfrm>
          <a:prstGeom prst="rect">
            <a:avLst/>
          </a:prstGeom>
          <a:noFill/>
          <a:ln w="9525">
            <a:noFill/>
            <a:miter lim="800000"/>
            <a:headEnd/>
            <a:tailEnd/>
          </a:ln>
        </p:spPr>
        <p:txBody>
          <a:bodyPr>
            <a:spAutoFit/>
          </a:bodyPr>
          <a:lstStyle/>
          <a:p>
            <a:pPr marL="342900" indent="-342900">
              <a:spcBef>
                <a:spcPct val="50000"/>
              </a:spcBef>
            </a:pPr>
            <a:r>
              <a:rPr lang="en-US" sz="3000">
                <a:latin typeface="Calibri" pitchFamily="34" charset="0"/>
              </a:rPr>
              <a:t>1. Is the Strawberry Festival a big festival?</a:t>
            </a:r>
          </a:p>
          <a:p>
            <a:pPr marL="342900" indent="-342900">
              <a:spcBef>
                <a:spcPct val="50000"/>
              </a:spcBef>
            </a:pPr>
            <a:r>
              <a:rPr lang="en-US" sz="3000">
                <a:latin typeface="Calibri" pitchFamily="34" charset="0"/>
              </a:rPr>
              <a:t>A. Yes, it is.			B. No, it isn’t.	</a:t>
            </a:r>
            <a:endParaRPr lang="en-US" sz="3000" smtClean="0">
              <a:latin typeface="Calibri" pitchFamily="34" charset="0"/>
            </a:endParaRPr>
          </a:p>
        </p:txBody>
      </p:sp>
      <p:sp>
        <p:nvSpPr>
          <p:cNvPr id="20" name="Text Box 4"/>
          <p:cNvSpPr txBox="1">
            <a:spLocks noChangeArrowheads="1"/>
          </p:cNvSpPr>
          <p:nvPr/>
        </p:nvSpPr>
        <p:spPr bwMode="auto">
          <a:xfrm>
            <a:off x="2533762" y="423353"/>
            <a:ext cx="6761163" cy="579437"/>
          </a:xfrm>
          <a:prstGeom prst="rect">
            <a:avLst/>
          </a:prstGeom>
          <a:noFill/>
          <a:ln w="9525">
            <a:noFill/>
            <a:miter lim="800000"/>
            <a:headEnd/>
            <a:tailEnd/>
          </a:ln>
        </p:spPr>
        <p:txBody>
          <a:bodyPr>
            <a:spAutoFit/>
          </a:bodyPr>
          <a:lstStyle/>
          <a:p>
            <a:pPr>
              <a:spcBef>
                <a:spcPct val="50000"/>
              </a:spcBef>
            </a:pPr>
            <a:r>
              <a:rPr lang="en-US" sz="3200" b="1">
                <a:solidFill>
                  <a:schemeClr val="hlink"/>
                </a:solidFill>
                <a:latin typeface="Calibri" pitchFamily="34" charset="0"/>
              </a:rPr>
              <a:t>Now, read again to check the answers.</a:t>
            </a:r>
          </a:p>
        </p:txBody>
      </p:sp>
      <p:sp>
        <p:nvSpPr>
          <p:cNvPr id="22" name="Oval 6"/>
          <p:cNvSpPr>
            <a:spLocks noChangeArrowheads="1"/>
          </p:cNvSpPr>
          <p:nvPr/>
        </p:nvSpPr>
        <p:spPr bwMode="auto">
          <a:xfrm>
            <a:off x="185055" y="1681624"/>
            <a:ext cx="512762" cy="539750"/>
          </a:xfrm>
          <a:prstGeom prst="ellipse">
            <a:avLst/>
          </a:prstGeom>
          <a:noFill/>
          <a:ln w="57150">
            <a:solidFill>
              <a:srgbClr val="FF0000"/>
            </a:solidFill>
            <a:round/>
            <a:headEnd/>
            <a:tailEnd/>
          </a:ln>
        </p:spPr>
        <p:txBody>
          <a:bodyPr wrap="none" anchor="ctr"/>
          <a:lstStyle/>
          <a:p>
            <a:endParaRPr lang="en-US"/>
          </a:p>
        </p:txBody>
      </p:sp>
      <p:sp>
        <p:nvSpPr>
          <p:cNvPr id="4" name="Rectangle 3"/>
          <p:cNvSpPr/>
          <p:nvPr/>
        </p:nvSpPr>
        <p:spPr>
          <a:xfrm>
            <a:off x="185055" y="3498728"/>
            <a:ext cx="11458575" cy="1246495"/>
          </a:xfrm>
          <a:prstGeom prst="rect">
            <a:avLst/>
          </a:prstGeom>
        </p:spPr>
        <p:txBody>
          <a:bodyPr wrap="square">
            <a:spAutoFit/>
          </a:bodyPr>
          <a:lstStyle/>
          <a:p>
            <a:pPr marL="342900" indent="-342900">
              <a:spcBef>
                <a:spcPct val="50000"/>
              </a:spcBef>
            </a:pPr>
            <a:r>
              <a:rPr lang="en-US" sz="3000">
                <a:latin typeface="Calibri" pitchFamily="34" charset="0"/>
              </a:rPr>
              <a:t>2. When are they going to leave?</a:t>
            </a:r>
          </a:p>
          <a:p>
            <a:pPr marL="342900" indent="-342900">
              <a:spcBef>
                <a:spcPct val="50000"/>
              </a:spcBef>
            </a:pPr>
            <a:r>
              <a:rPr lang="en-US" sz="3000">
                <a:latin typeface="Calibri" pitchFamily="34" charset="0"/>
              </a:rPr>
              <a:t>	A. In the morning.	B. In the afternoon.		C. In the evening.</a:t>
            </a:r>
          </a:p>
        </p:txBody>
      </p:sp>
      <p:sp>
        <p:nvSpPr>
          <p:cNvPr id="24" name="Oval 6"/>
          <p:cNvSpPr>
            <a:spLocks noChangeArrowheads="1"/>
          </p:cNvSpPr>
          <p:nvPr/>
        </p:nvSpPr>
        <p:spPr bwMode="auto">
          <a:xfrm>
            <a:off x="487303" y="4205473"/>
            <a:ext cx="512762" cy="539750"/>
          </a:xfrm>
          <a:prstGeom prst="ellipse">
            <a:avLst/>
          </a:prstGeom>
          <a:noFill/>
          <a:ln w="57150">
            <a:solidFill>
              <a:srgbClr val="FF0000"/>
            </a:solidFill>
            <a:round/>
            <a:headEnd/>
            <a:tailEnd/>
          </a:ln>
        </p:spPr>
        <p:txBody>
          <a:bodyPr wrap="none" anchor="ctr"/>
          <a:lstStyle/>
          <a:p>
            <a:endParaRPr lang="en-US"/>
          </a:p>
        </p:txBody>
      </p:sp>
      <p:sp>
        <p:nvSpPr>
          <p:cNvPr id="12" name="Rectangle 11"/>
          <p:cNvSpPr/>
          <p:nvPr/>
        </p:nvSpPr>
        <p:spPr>
          <a:xfrm>
            <a:off x="206372" y="2631968"/>
            <a:ext cx="11415939" cy="5370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FF0000"/>
                </a:solidFill>
              </a:rPr>
              <a:t>It’s a big festival </a:t>
            </a:r>
            <a:r>
              <a:rPr lang="en-US" sz="3600" smtClean="0">
                <a:solidFill>
                  <a:srgbClr val="FF0000"/>
                </a:solidFill>
              </a:rPr>
              <a:t>with lots </a:t>
            </a:r>
            <a:r>
              <a:rPr lang="en-US" sz="3600">
                <a:solidFill>
                  <a:srgbClr val="FF0000"/>
                </a:solidFill>
              </a:rPr>
              <a:t>of things to see and do. </a:t>
            </a:r>
          </a:p>
        </p:txBody>
      </p:sp>
      <p:sp>
        <p:nvSpPr>
          <p:cNvPr id="13" name="Rectangle 12"/>
          <p:cNvSpPr/>
          <p:nvPr/>
        </p:nvSpPr>
        <p:spPr>
          <a:xfrm>
            <a:off x="438475" y="5311239"/>
            <a:ext cx="11415939" cy="5370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FF0000"/>
                </a:solidFill>
              </a:rPr>
              <a:t>We’re going to leave in the </a:t>
            </a:r>
            <a:r>
              <a:rPr lang="en-US" sz="3600" smtClean="0">
                <a:solidFill>
                  <a:srgbClr val="FF0000"/>
                </a:solidFill>
              </a:rPr>
              <a:t>morning.</a:t>
            </a:r>
            <a:endParaRPr lang="en-US" sz="3600">
              <a:solidFill>
                <a:srgbClr val="FF0000"/>
              </a:solidFill>
            </a:endParaRPr>
          </a:p>
        </p:txBody>
      </p:sp>
    </p:spTree>
    <p:extLst>
      <p:ext uri="{BB962C8B-B14F-4D97-AF65-F5344CB8AC3E}">
        <p14:creationId xmlns:p14="http://schemas.microsoft.com/office/powerpoint/2010/main" val="292195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p:cNvPr>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a:t>
            </a:r>
            <a:r>
              <a:rPr lang="en-US" dirty="0" smtClean="0">
                <a:solidFill>
                  <a:schemeClr val="bg1"/>
                </a:solidFill>
                <a:latin typeface="Calibri" pitchFamily="34" charset="0"/>
              </a:rPr>
              <a:t>Practice</a:t>
            </a:r>
            <a:endParaRPr lang="en-US" dirty="0">
              <a:solidFill>
                <a:schemeClr val="bg1"/>
              </a:solidFill>
              <a:latin typeface="Calibri" pitchFamily="34" charset="0"/>
            </a:endParaRPr>
          </a:p>
        </p:txBody>
      </p:sp>
      <p:sp>
        <p:nvSpPr>
          <p:cNvPr id="20483" name="Text Box 6"/>
          <p:cNvSpPr txBox="1">
            <a:spLocks noChangeArrowheads="1"/>
          </p:cNvSpPr>
          <p:nvPr/>
        </p:nvSpPr>
        <p:spPr bwMode="auto">
          <a:xfrm>
            <a:off x="185055" y="978288"/>
            <a:ext cx="11458575" cy="1246495"/>
          </a:xfrm>
          <a:prstGeom prst="rect">
            <a:avLst/>
          </a:prstGeom>
          <a:noFill/>
          <a:ln w="9525">
            <a:noFill/>
            <a:miter lim="800000"/>
            <a:headEnd/>
            <a:tailEnd/>
          </a:ln>
        </p:spPr>
        <p:txBody>
          <a:bodyPr>
            <a:spAutoFit/>
          </a:bodyPr>
          <a:lstStyle/>
          <a:p>
            <a:pPr marL="342900" indent="-342900">
              <a:spcBef>
                <a:spcPct val="50000"/>
              </a:spcBef>
            </a:pPr>
            <a:r>
              <a:rPr lang="en-US" sz="3000">
                <a:latin typeface="Calibri" pitchFamily="34" charset="0"/>
              </a:rPr>
              <a:t>3. The Strawberry Festival is…. .</a:t>
            </a:r>
          </a:p>
          <a:p>
            <a:pPr marL="342900" indent="-342900">
              <a:spcBef>
                <a:spcPct val="50000"/>
              </a:spcBef>
            </a:pPr>
            <a:r>
              <a:rPr lang="en-US" sz="3000">
                <a:latin typeface="Calibri" pitchFamily="34" charset="0"/>
              </a:rPr>
              <a:t>	A. the 15th annual	</a:t>
            </a:r>
            <a:r>
              <a:rPr lang="en-US" sz="3000" smtClean="0">
                <a:latin typeface="Calibri" pitchFamily="34" charset="0"/>
              </a:rPr>
              <a:t>B</a:t>
            </a:r>
            <a:r>
              <a:rPr lang="en-US" sz="3000">
                <a:latin typeface="Calibri" pitchFamily="34" charset="0"/>
              </a:rPr>
              <a:t>. the 16th annual 	</a:t>
            </a:r>
            <a:r>
              <a:rPr lang="en-US" sz="3000" smtClean="0">
                <a:latin typeface="Calibri" pitchFamily="34" charset="0"/>
              </a:rPr>
              <a:t>C</a:t>
            </a:r>
            <a:r>
              <a:rPr lang="en-US" sz="3000">
                <a:latin typeface="Calibri" pitchFamily="34" charset="0"/>
              </a:rPr>
              <a:t>. the 17th annual </a:t>
            </a:r>
          </a:p>
        </p:txBody>
      </p:sp>
      <p:sp>
        <p:nvSpPr>
          <p:cNvPr id="20" name="Text Box 4"/>
          <p:cNvSpPr txBox="1">
            <a:spLocks noChangeArrowheads="1"/>
          </p:cNvSpPr>
          <p:nvPr/>
        </p:nvSpPr>
        <p:spPr bwMode="auto">
          <a:xfrm>
            <a:off x="2533762" y="423353"/>
            <a:ext cx="6761163" cy="579437"/>
          </a:xfrm>
          <a:prstGeom prst="rect">
            <a:avLst/>
          </a:prstGeom>
          <a:noFill/>
          <a:ln w="9525">
            <a:noFill/>
            <a:miter lim="800000"/>
            <a:headEnd/>
            <a:tailEnd/>
          </a:ln>
        </p:spPr>
        <p:txBody>
          <a:bodyPr>
            <a:spAutoFit/>
          </a:bodyPr>
          <a:lstStyle/>
          <a:p>
            <a:pPr>
              <a:spcBef>
                <a:spcPct val="50000"/>
              </a:spcBef>
            </a:pPr>
            <a:r>
              <a:rPr lang="en-US" sz="3200" b="1">
                <a:solidFill>
                  <a:schemeClr val="hlink"/>
                </a:solidFill>
                <a:latin typeface="Calibri" pitchFamily="34" charset="0"/>
              </a:rPr>
              <a:t>Now, read again to check the answers.</a:t>
            </a:r>
          </a:p>
        </p:txBody>
      </p:sp>
      <p:sp>
        <p:nvSpPr>
          <p:cNvPr id="22" name="Oval 6"/>
          <p:cNvSpPr>
            <a:spLocks noChangeArrowheads="1"/>
          </p:cNvSpPr>
          <p:nvPr/>
        </p:nvSpPr>
        <p:spPr bwMode="auto">
          <a:xfrm>
            <a:off x="7382268" y="1725121"/>
            <a:ext cx="512762" cy="539750"/>
          </a:xfrm>
          <a:prstGeom prst="ellipse">
            <a:avLst/>
          </a:prstGeom>
          <a:noFill/>
          <a:ln w="57150">
            <a:solidFill>
              <a:srgbClr val="FF0000"/>
            </a:solidFill>
            <a:round/>
            <a:headEnd/>
            <a:tailEnd/>
          </a:ln>
        </p:spPr>
        <p:txBody>
          <a:bodyPr wrap="none" anchor="ctr"/>
          <a:lstStyle/>
          <a:p>
            <a:endParaRPr lang="en-US"/>
          </a:p>
        </p:txBody>
      </p:sp>
      <p:sp>
        <p:nvSpPr>
          <p:cNvPr id="4" name="Rectangle 3"/>
          <p:cNvSpPr/>
          <p:nvPr/>
        </p:nvSpPr>
        <p:spPr>
          <a:xfrm>
            <a:off x="185055" y="3498728"/>
            <a:ext cx="11458575" cy="1246495"/>
          </a:xfrm>
          <a:prstGeom prst="rect">
            <a:avLst/>
          </a:prstGeom>
        </p:spPr>
        <p:txBody>
          <a:bodyPr wrap="square">
            <a:spAutoFit/>
          </a:bodyPr>
          <a:lstStyle/>
          <a:p>
            <a:pPr marL="342900" indent="-342900">
              <a:spcBef>
                <a:spcPct val="50000"/>
              </a:spcBef>
            </a:pPr>
            <a:r>
              <a:rPr lang="en-US" sz="3000">
                <a:latin typeface="Calibri" pitchFamily="34" charset="0"/>
              </a:rPr>
              <a:t>4. Where does the Strawberry Festival take place? </a:t>
            </a:r>
          </a:p>
          <a:p>
            <a:pPr marL="342900" indent="-342900">
              <a:spcBef>
                <a:spcPct val="50000"/>
              </a:spcBef>
            </a:pPr>
            <a:r>
              <a:rPr lang="en-US" sz="3000">
                <a:latin typeface="Calibri" pitchFamily="34" charset="0"/>
              </a:rPr>
              <a:t>	A. At Bushy Park.	</a:t>
            </a:r>
            <a:r>
              <a:rPr lang="en-US" sz="3000" smtClean="0">
                <a:latin typeface="Calibri" pitchFamily="34" charset="0"/>
              </a:rPr>
              <a:t>B</a:t>
            </a:r>
            <a:r>
              <a:rPr lang="en-US" sz="3000">
                <a:latin typeface="Calibri" pitchFamily="34" charset="0"/>
              </a:rPr>
              <a:t>. at Rachel Park.		C. Lake District Park</a:t>
            </a:r>
          </a:p>
        </p:txBody>
      </p:sp>
      <p:sp>
        <p:nvSpPr>
          <p:cNvPr id="24" name="Oval 6"/>
          <p:cNvSpPr>
            <a:spLocks noChangeArrowheads="1"/>
          </p:cNvSpPr>
          <p:nvPr/>
        </p:nvSpPr>
        <p:spPr bwMode="auto">
          <a:xfrm>
            <a:off x="3780653" y="4210538"/>
            <a:ext cx="512762" cy="539750"/>
          </a:xfrm>
          <a:prstGeom prst="ellipse">
            <a:avLst/>
          </a:prstGeom>
          <a:noFill/>
          <a:ln w="57150">
            <a:solidFill>
              <a:srgbClr val="FF0000"/>
            </a:solidFill>
            <a:round/>
            <a:headEnd/>
            <a:tailEnd/>
          </a:ln>
        </p:spPr>
        <p:txBody>
          <a:bodyPr wrap="none" anchor="ctr"/>
          <a:lstStyle/>
          <a:p>
            <a:endParaRPr lang="en-US"/>
          </a:p>
        </p:txBody>
      </p:sp>
      <p:sp>
        <p:nvSpPr>
          <p:cNvPr id="6" name="Rectangle 5"/>
          <p:cNvSpPr/>
          <p:nvPr/>
        </p:nvSpPr>
        <p:spPr>
          <a:xfrm>
            <a:off x="206372" y="2631968"/>
            <a:ext cx="11415939" cy="5370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FF0000"/>
                </a:solidFill>
              </a:rPr>
              <a:t>Join us at the 17th </a:t>
            </a:r>
            <a:r>
              <a:rPr lang="en-US" sz="3600" smtClean="0">
                <a:solidFill>
                  <a:srgbClr val="FF0000"/>
                </a:solidFill>
              </a:rPr>
              <a:t>annual.</a:t>
            </a:r>
            <a:endParaRPr lang="en-US" sz="3600">
              <a:solidFill>
                <a:srgbClr val="FF0000"/>
              </a:solidFill>
            </a:endParaRPr>
          </a:p>
        </p:txBody>
      </p:sp>
      <p:sp>
        <p:nvSpPr>
          <p:cNvPr id="10" name="Rectangle 9"/>
          <p:cNvSpPr/>
          <p:nvPr/>
        </p:nvSpPr>
        <p:spPr>
          <a:xfrm>
            <a:off x="227691" y="5183453"/>
            <a:ext cx="11415939" cy="5370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rgbClr val="FF0000"/>
                </a:solidFill>
              </a:rPr>
              <a:t>From 17th </a:t>
            </a:r>
            <a:r>
              <a:rPr lang="en-US" sz="3600" dirty="0">
                <a:solidFill>
                  <a:srgbClr val="FF0000"/>
                </a:solidFill>
              </a:rPr>
              <a:t>June to 19th </a:t>
            </a:r>
            <a:r>
              <a:rPr lang="en-US" sz="3600" dirty="0" smtClean="0">
                <a:solidFill>
                  <a:srgbClr val="FF0000"/>
                </a:solidFill>
              </a:rPr>
              <a:t>June at </a:t>
            </a:r>
            <a:r>
              <a:rPr lang="en-US" sz="3600" dirty="0">
                <a:solidFill>
                  <a:srgbClr val="FF0000"/>
                </a:solidFill>
              </a:rPr>
              <a:t>Rachel </a:t>
            </a:r>
            <a:r>
              <a:rPr lang="en-US" sz="3600" dirty="0" smtClean="0">
                <a:solidFill>
                  <a:srgbClr val="FF0000"/>
                </a:solidFill>
              </a:rPr>
              <a:t>Park.</a:t>
            </a:r>
            <a:endParaRPr lang="en-US" sz="3600" dirty="0">
              <a:solidFill>
                <a:srgbClr val="FF0000"/>
              </a:solidFill>
            </a:endParaRPr>
          </a:p>
        </p:txBody>
      </p:sp>
    </p:spTree>
    <p:extLst>
      <p:ext uri="{BB962C8B-B14F-4D97-AF65-F5344CB8AC3E}">
        <p14:creationId xmlns:p14="http://schemas.microsoft.com/office/powerpoint/2010/main" val="274763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linds(horizontal)">
                                      <p:cBhvr>
                                        <p:cTn id="14" dur="500"/>
                                        <p:tgtEl>
                                          <p:spTgt spid="2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6"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p:cNvPr>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b="1" dirty="0">
                <a:solidFill>
                  <a:schemeClr val="bg1"/>
                </a:solidFill>
                <a:latin typeface="Calibri" pitchFamily="34" charset="0"/>
              </a:rPr>
              <a:t>Extra </a:t>
            </a:r>
            <a:r>
              <a:rPr lang="en-US" b="1" dirty="0" smtClean="0">
                <a:solidFill>
                  <a:schemeClr val="bg1"/>
                </a:solidFill>
                <a:latin typeface="Calibri" pitchFamily="34" charset="0"/>
              </a:rPr>
              <a:t>Practice</a:t>
            </a:r>
            <a:endParaRPr lang="en-US" b="1" dirty="0" smtClean="0">
              <a:solidFill>
                <a:schemeClr val="bg1"/>
              </a:solidFill>
              <a:latin typeface="Calibri" pitchFamily="34" charset="0"/>
            </a:endParaRPr>
          </a:p>
          <a:p>
            <a:pPr>
              <a:defRPr/>
            </a:pPr>
            <a:r>
              <a:rPr lang="en-US" b="1" dirty="0" smtClean="0">
                <a:solidFill>
                  <a:schemeClr val="bg1"/>
                </a:solidFill>
                <a:latin typeface="Calibri" pitchFamily="34" charset="0"/>
              </a:rPr>
              <a:t>WB </a:t>
            </a:r>
            <a:r>
              <a:rPr lang="en-US" b="1" dirty="0" smtClean="0">
                <a:solidFill>
                  <a:schemeClr val="bg1"/>
                </a:solidFill>
                <a:latin typeface="Calibri" pitchFamily="34" charset="0"/>
              </a:rPr>
              <a:t>page </a:t>
            </a:r>
            <a:r>
              <a:rPr lang="en-US" b="1" dirty="0" smtClean="0">
                <a:solidFill>
                  <a:schemeClr val="bg1"/>
                </a:solidFill>
                <a:latin typeface="Calibri" pitchFamily="34" charset="0"/>
              </a:rPr>
              <a:t>31</a:t>
            </a:r>
            <a:endParaRPr lang="en-US" b="1" dirty="0">
              <a:solidFill>
                <a:schemeClr val="bg1"/>
              </a:solidFill>
              <a:latin typeface="Calibri" pitchFamily="34" charset="0"/>
            </a:endParaRPr>
          </a:p>
        </p:txBody>
      </p:sp>
      <p:pic>
        <p:nvPicPr>
          <p:cNvPr id="5" name="Picture 4"/>
          <p:cNvPicPr>
            <a:picLocks noChangeAspect="1"/>
          </p:cNvPicPr>
          <p:nvPr/>
        </p:nvPicPr>
        <p:blipFill>
          <a:blip r:embed="rId2"/>
          <a:stretch>
            <a:fillRect/>
          </a:stretch>
        </p:blipFill>
        <p:spPr>
          <a:xfrm>
            <a:off x="2952063" y="407988"/>
            <a:ext cx="3126921" cy="3791873"/>
          </a:xfrm>
          <a:prstGeom prst="rect">
            <a:avLst/>
          </a:prstGeom>
        </p:spPr>
      </p:pic>
      <p:pic>
        <p:nvPicPr>
          <p:cNvPr id="6" name="Picture 5"/>
          <p:cNvPicPr>
            <a:picLocks noChangeAspect="1"/>
          </p:cNvPicPr>
          <p:nvPr/>
        </p:nvPicPr>
        <p:blipFill>
          <a:blip r:embed="rId3"/>
          <a:stretch>
            <a:fillRect/>
          </a:stretch>
        </p:blipFill>
        <p:spPr>
          <a:xfrm>
            <a:off x="6253316" y="354010"/>
            <a:ext cx="5414588" cy="4302336"/>
          </a:xfrm>
          <a:prstGeom prst="rect">
            <a:avLst/>
          </a:prstGeom>
        </p:spPr>
      </p:pic>
      <p:pic>
        <p:nvPicPr>
          <p:cNvPr id="7" name="Picture 6"/>
          <p:cNvPicPr>
            <a:picLocks noChangeAspect="1"/>
          </p:cNvPicPr>
          <p:nvPr/>
        </p:nvPicPr>
        <p:blipFill>
          <a:blip r:embed="rId4"/>
          <a:stretch>
            <a:fillRect/>
          </a:stretch>
        </p:blipFill>
        <p:spPr>
          <a:xfrm>
            <a:off x="82638" y="4484419"/>
            <a:ext cx="6170678" cy="1845694"/>
          </a:xfrm>
          <a:prstGeom prst="rect">
            <a:avLst/>
          </a:prstGeom>
        </p:spPr>
      </p:pic>
    </p:spTree>
    <p:extLst>
      <p:ext uri="{BB962C8B-B14F-4D97-AF65-F5344CB8AC3E}">
        <p14:creationId xmlns:p14="http://schemas.microsoft.com/office/powerpoint/2010/main" val="42855537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02361"/>
            <a:ext cx="12192000" cy="6640536"/>
          </a:xfrm>
          <a:prstGeom prst="rect">
            <a:avLst/>
          </a:prstGeom>
        </p:spPr>
        <p:txBody>
          <a:bodyPr wrap="square">
            <a:spAutoFit/>
          </a:bodyPr>
          <a:lstStyle/>
          <a:p>
            <a:pPr algn="just">
              <a:lnSpc>
                <a:spcPct val="140000"/>
              </a:lnSpc>
            </a:pPr>
            <a:r>
              <a:rPr lang="en-US" sz="3600" b="1">
                <a:solidFill>
                  <a:srgbClr val="242021"/>
                </a:solidFill>
                <a:latin typeface="LDFComicSansLight"/>
              </a:rPr>
              <a:t>Prague Ice Cream Festival </a:t>
            </a:r>
            <a:r>
              <a:rPr lang="en-US" sz="3600">
                <a:solidFill>
                  <a:srgbClr val="242021"/>
                </a:solidFill>
                <a:latin typeface="LDFComicSansLight"/>
              </a:rPr>
              <a:t>is an </a:t>
            </a:r>
            <a:r>
              <a:rPr lang="en-US" sz="3600" smtClean="0">
                <a:solidFill>
                  <a:srgbClr val="242021"/>
                </a:solidFill>
                <a:latin typeface="LDFComicSansLight"/>
              </a:rPr>
              <a:t>exciting summer </a:t>
            </a:r>
            <a:r>
              <a:rPr lang="en-US" sz="3600">
                <a:solidFill>
                  <a:srgbClr val="242021"/>
                </a:solidFill>
                <a:latin typeface="LDFComicSansLight"/>
              </a:rPr>
              <a:t>event for all lovers of ice </a:t>
            </a:r>
            <a:r>
              <a:rPr lang="en-US" sz="3600" smtClean="0">
                <a:solidFill>
                  <a:srgbClr val="242021"/>
                </a:solidFill>
                <a:latin typeface="LDFComicSansLight"/>
              </a:rPr>
              <a:t>cream. It </a:t>
            </a:r>
            <a:r>
              <a:rPr lang="en-US" sz="3600">
                <a:solidFill>
                  <a:srgbClr val="242021"/>
                </a:solidFill>
                <a:latin typeface="LDFComicSansLight"/>
              </a:rPr>
              <a:t>is the largest festival of its kind in </a:t>
            </a:r>
            <a:r>
              <a:rPr lang="en-US" sz="3600" smtClean="0">
                <a:solidFill>
                  <a:srgbClr val="242021"/>
                </a:solidFill>
                <a:latin typeface="LDFComicSansLight"/>
              </a:rPr>
              <a:t>Central Europe</a:t>
            </a:r>
            <a:r>
              <a:rPr lang="en-US" sz="3600">
                <a:solidFill>
                  <a:srgbClr val="242021"/>
                </a:solidFill>
                <a:latin typeface="LDFComicSansLight"/>
              </a:rPr>
              <a:t>. Famous ice cream makers </a:t>
            </a:r>
            <a:r>
              <a:rPr lang="en-US" sz="3600" smtClean="0">
                <a:solidFill>
                  <a:srgbClr val="242021"/>
                </a:solidFill>
                <a:latin typeface="LDFComicSansLight"/>
              </a:rPr>
              <a:t>prepare different </a:t>
            </a:r>
            <a:r>
              <a:rPr lang="en-US" sz="3600">
                <a:solidFill>
                  <a:srgbClr val="242021"/>
                </a:solidFill>
                <a:latin typeface="LDFComicSansLight"/>
              </a:rPr>
              <a:t>ingredients to make all types of </a:t>
            </a:r>
            <a:r>
              <a:rPr lang="en-US" sz="3600" smtClean="0">
                <a:solidFill>
                  <a:srgbClr val="242021"/>
                </a:solidFill>
                <a:latin typeface="LDFComicSansLight"/>
              </a:rPr>
              <a:t>ice cream </a:t>
            </a:r>
            <a:r>
              <a:rPr lang="en-US" sz="3600">
                <a:solidFill>
                  <a:srgbClr val="242021"/>
                </a:solidFill>
                <a:latin typeface="LDFComicSansLight"/>
              </a:rPr>
              <a:t>for you – gelato, soft, yoghurt, </a:t>
            </a:r>
            <a:r>
              <a:rPr lang="en-US" sz="3600" smtClean="0">
                <a:solidFill>
                  <a:srgbClr val="242021"/>
                </a:solidFill>
                <a:latin typeface="LDFComicSansLight"/>
              </a:rPr>
              <a:t>organic and </a:t>
            </a:r>
            <a:r>
              <a:rPr lang="en-US" sz="3600">
                <a:solidFill>
                  <a:srgbClr val="242021"/>
                </a:solidFill>
                <a:latin typeface="LDFComicSansLight"/>
              </a:rPr>
              <a:t>even ice lollies. Come and have fun </a:t>
            </a:r>
            <a:r>
              <a:rPr lang="en-US" sz="3600" smtClean="0">
                <a:solidFill>
                  <a:srgbClr val="242021"/>
                </a:solidFill>
                <a:latin typeface="LDFComicSansLight"/>
              </a:rPr>
              <a:t>with your </a:t>
            </a:r>
            <a:r>
              <a:rPr lang="en-US" sz="3600">
                <a:solidFill>
                  <a:srgbClr val="242021"/>
                </a:solidFill>
                <a:latin typeface="LDFComicSansLight"/>
              </a:rPr>
              <a:t>family and friends and win ‘</a:t>
            </a:r>
            <a:r>
              <a:rPr lang="en-US" sz="3600" smtClean="0">
                <a:solidFill>
                  <a:srgbClr val="242021"/>
                </a:solidFill>
                <a:latin typeface="LDFComicSansLight"/>
              </a:rPr>
              <a:t>delicious’ awards</a:t>
            </a:r>
            <a:r>
              <a:rPr lang="en-US" sz="3600">
                <a:solidFill>
                  <a:srgbClr val="242021"/>
                </a:solidFill>
                <a:latin typeface="LDFComicSansLight"/>
              </a:rPr>
              <a:t>!														</a:t>
            </a:r>
            <a:r>
              <a:rPr lang="en-US" sz="3600" smtClean="0"/>
              <a:t> </a:t>
            </a:r>
            <a:r>
              <a:rPr lang="en-US"/>
              <a:t/>
            </a:r>
            <a:br>
              <a:rPr lang="en-US"/>
            </a:br>
            <a:endParaRPr lang="en-US"/>
          </a:p>
        </p:txBody>
      </p:sp>
      <p:sp>
        <p:nvSpPr>
          <p:cNvPr id="5" name="Rectangle 4"/>
          <p:cNvSpPr/>
          <p:nvPr/>
        </p:nvSpPr>
        <p:spPr>
          <a:xfrm>
            <a:off x="2572204" y="285967"/>
            <a:ext cx="13282241" cy="584775"/>
          </a:xfrm>
          <a:prstGeom prst="rect">
            <a:avLst/>
          </a:prstGeom>
        </p:spPr>
        <p:txBody>
          <a:bodyPr wrap="square">
            <a:spAutoFit/>
          </a:bodyPr>
          <a:lstStyle/>
          <a:p>
            <a:r>
              <a:rPr lang="en-US" sz="3200" smtClean="0">
                <a:solidFill>
                  <a:srgbClr val="0070C0"/>
                </a:solidFill>
                <a:latin typeface="+mn-lt"/>
              </a:rPr>
              <a:t>Skim </a:t>
            </a:r>
            <a:r>
              <a:rPr lang="en-US" sz="3200">
                <a:solidFill>
                  <a:srgbClr val="0070C0"/>
                </a:solidFill>
                <a:latin typeface="+mn-lt"/>
              </a:rPr>
              <a:t>the text and underline the key words.</a:t>
            </a:r>
          </a:p>
        </p:txBody>
      </p:sp>
      <p:cxnSp>
        <p:nvCxnSpPr>
          <p:cNvPr id="6" name="Straight Connector 5"/>
          <p:cNvCxnSpPr/>
          <p:nvPr/>
        </p:nvCxnSpPr>
        <p:spPr>
          <a:xfrm>
            <a:off x="25400" y="1701305"/>
            <a:ext cx="12053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1248893" y="671793"/>
            <a:ext cx="781050" cy="646331"/>
          </a:xfrm>
          <a:prstGeom prst="rect">
            <a:avLst/>
          </a:prstGeom>
        </p:spPr>
        <p:txBody>
          <a:bodyPr wrap="square">
            <a:spAutoFit/>
          </a:bodyPr>
          <a:lstStyle/>
          <a:p>
            <a:r>
              <a:rPr lang="en-US" sz="3600" smtClean="0">
                <a:solidFill>
                  <a:srgbClr val="FF0000"/>
                </a:solidFill>
                <a:latin typeface="+mn-lt"/>
              </a:rPr>
              <a:t>(1)</a:t>
            </a:r>
            <a:endParaRPr lang="en-US" sz="3600">
              <a:solidFill>
                <a:srgbClr val="FF0000"/>
              </a:solidFill>
              <a:latin typeface="+mn-lt"/>
            </a:endParaRPr>
          </a:p>
        </p:txBody>
      </p:sp>
      <p:cxnSp>
        <p:nvCxnSpPr>
          <p:cNvPr id="16" name="Straight Connector 15"/>
          <p:cNvCxnSpPr/>
          <p:nvPr/>
        </p:nvCxnSpPr>
        <p:spPr>
          <a:xfrm>
            <a:off x="10987314" y="4740927"/>
            <a:ext cx="10916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5565883"/>
            <a:ext cx="1219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788229" y="5752411"/>
            <a:ext cx="781050" cy="646331"/>
          </a:xfrm>
          <a:prstGeom prst="rect">
            <a:avLst/>
          </a:prstGeom>
        </p:spPr>
        <p:txBody>
          <a:bodyPr wrap="square">
            <a:spAutoFit/>
          </a:bodyPr>
          <a:lstStyle/>
          <a:p>
            <a:r>
              <a:rPr lang="en-US" sz="3600" smtClean="0">
                <a:solidFill>
                  <a:srgbClr val="FF0000"/>
                </a:solidFill>
                <a:latin typeface="+mn-lt"/>
              </a:rPr>
              <a:t>(2)</a:t>
            </a:r>
            <a:endParaRPr lang="en-US" sz="3600">
              <a:solidFill>
                <a:srgbClr val="FF0000"/>
              </a:solidFill>
              <a:latin typeface="+mn-lt"/>
            </a:endParaRPr>
          </a:p>
        </p:txBody>
      </p:sp>
      <p:sp>
        <p:nvSpPr>
          <p:cNvPr id="15" name="TextBox 14">
            <a:extLst/>
          </p:cNvPr>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b="1" dirty="0">
                <a:solidFill>
                  <a:schemeClr val="bg1"/>
                </a:solidFill>
                <a:latin typeface="Calibri" pitchFamily="34" charset="0"/>
              </a:rPr>
              <a:t>Extra </a:t>
            </a:r>
            <a:r>
              <a:rPr lang="en-US" b="1" dirty="0" smtClean="0">
                <a:solidFill>
                  <a:schemeClr val="bg1"/>
                </a:solidFill>
                <a:latin typeface="Calibri" pitchFamily="34" charset="0"/>
              </a:rPr>
              <a:t>Practice</a:t>
            </a:r>
            <a:endParaRPr lang="en-US" b="1" dirty="0" smtClean="0">
              <a:solidFill>
                <a:schemeClr val="bg1"/>
              </a:solidFill>
              <a:latin typeface="Calibri" pitchFamily="34" charset="0"/>
            </a:endParaRPr>
          </a:p>
          <a:p>
            <a:pPr>
              <a:defRPr/>
            </a:pPr>
            <a:r>
              <a:rPr lang="en-US" b="1" dirty="0" smtClean="0">
                <a:solidFill>
                  <a:schemeClr val="bg1"/>
                </a:solidFill>
                <a:latin typeface="Calibri" pitchFamily="34" charset="0"/>
              </a:rPr>
              <a:t>WB </a:t>
            </a:r>
            <a:r>
              <a:rPr lang="en-US" b="1" dirty="0" smtClean="0">
                <a:solidFill>
                  <a:schemeClr val="bg1"/>
                </a:solidFill>
                <a:latin typeface="Calibri" pitchFamily="34" charset="0"/>
              </a:rPr>
              <a:t>page 31</a:t>
            </a:r>
            <a:endParaRPr lang="en-US" b="1" dirty="0">
              <a:solidFill>
                <a:schemeClr val="bg1"/>
              </a:solidFill>
              <a:latin typeface="Calibri" pitchFamily="34" charset="0"/>
            </a:endParaRPr>
          </a:p>
        </p:txBody>
      </p:sp>
      <p:cxnSp>
        <p:nvCxnSpPr>
          <p:cNvPr id="20" name="Straight Connector 19"/>
          <p:cNvCxnSpPr/>
          <p:nvPr/>
        </p:nvCxnSpPr>
        <p:spPr>
          <a:xfrm>
            <a:off x="25400" y="6366527"/>
            <a:ext cx="37628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02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fade">
                                      <p:cBhvr>
                                        <p:cTn id="21" dur="500"/>
                                        <p:tgtEl>
                                          <p:spTgt spid="24">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02361"/>
            <a:ext cx="12192000" cy="6273512"/>
          </a:xfrm>
          <a:prstGeom prst="rect">
            <a:avLst/>
          </a:prstGeom>
        </p:spPr>
        <p:txBody>
          <a:bodyPr wrap="square">
            <a:spAutoFit/>
          </a:bodyPr>
          <a:lstStyle/>
          <a:p>
            <a:pPr algn="just">
              <a:lnSpc>
                <a:spcPct val="150000"/>
              </a:lnSpc>
            </a:pPr>
            <a:r>
              <a:rPr lang="en-US" sz="3600" b="1">
                <a:solidFill>
                  <a:srgbClr val="242021"/>
                </a:solidFill>
                <a:latin typeface="LDFComicSansLight"/>
              </a:rPr>
              <a:t>WOMAD festival</a:t>
            </a:r>
            <a:r>
              <a:rPr lang="en-US" sz="3600">
                <a:solidFill>
                  <a:srgbClr val="242021"/>
                </a:solidFill>
                <a:latin typeface="LDFComicSansLight"/>
              </a:rPr>
              <a:t> takes place in </a:t>
            </a:r>
            <a:r>
              <a:rPr lang="en-US" sz="3600" smtClean="0">
                <a:solidFill>
                  <a:srgbClr val="242021"/>
                </a:solidFill>
                <a:latin typeface="LDFComicSansLight"/>
              </a:rPr>
              <a:t>Wiltshire, UK </a:t>
            </a:r>
            <a:r>
              <a:rPr lang="en-US" sz="3600">
                <a:solidFill>
                  <a:srgbClr val="242021"/>
                </a:solidFill>
                <a:latin typeface="LDFComicSansLight"/>
              </a:rPr>
              <a:t>every July. Here, you will listen to </a:t>
            </a:r>
            <a:r>
              <a:rPr lang="en-US" sz="3600" smtClean="0">
                <a:solidFill>
                  <a:srgbClr val="242021"/>
                </a:solidFill>
                <a:latin typeface="LDFComicSansLight"/>
              </a:rPr>
              <a:t>music, dance </a:t>
            </a:r>
            <a:r>
              <a:rPr lang="en-US" sz="3600">
                <a:solidFill>
                  <a:srgbClr val="242021"/>
                </a:solidFill>
                <a:latin typeface="LDFComicSansLight"/>
              </a:rPr>
              <a:t>and even see famous singers </a:t>
            </a:r>
            <a:r>
              <a:rPr lang="en-US" sz="3600" smtClean="0">
                <a:solidFill>
                  <a:srgbClr val="242021"/>
                </a:solidFill>
                <a:latin typeface="LDFComicSansLight"/>
              </a:rPr>
              <a:t>prepare traditional </a:t>
            </a:r>
            <a:r>
              <a:rPr lang="en-US" sz="3600">
                <a:solidFill>
                  <a:srgbClr val="242021"/>
                </a:solidFill>
                <a:latin typeface="LDFComicSansLight"/>
              </a:rPr>
              <a:t>dishes from their home </a:t>
            </a:r>
            <a:r>
              <a:rPr lang="en-US" sz="3600" smtClean="0">
                <a:solidFill>
                  <a:srgbClr val="242021"/>
                </a:solidFill>
                <a:latin typeface="LDFComicSansLight"/>
              </a:rPr>
              <a:t>countries. Children </a:t>
            </a:r>
            <a:r>
              <a:rPr lang="en-US" sz="3600">
                <a:solidFill>
                  <a:srgbClr val="242021"/>
                </a:solidFill>
                <a:latin typeface="LDFComicSansLight"/>
              </a:rPr>
              <a:t>will also love the circus skills and</a:t>
            </a:r>
          </a:p>
          <a:p>
            <a:pPr algn="just">
              <a:lnSpc>
                <a:spcPct val="150000"/>
              </a:lnSpc>
            </a:pPr>
            <a:r>
              <a:rPr lang="en-US" sz="3600">
                <a:solidFill>
                  <a:srgbClr val="242021"/>
                </a:solidFill>
                <a:latin typeface="LDFComicSansLight"/>
              </a:rPr>
              <a:t>storytelling workshops. So, if you </a:t>
            </a:r>
            <a:r>
              <a:rPr lang="en-US" sz="3600" smtClean="0">
                <a:solidFill>
                  <a:srgbClr val="242021"/>
                </a:solidFill>
                <a:latin typeface="LDFComicSansLight"/>
              </a:rPr>
              <a:t>visit Wiltshire </a:t>
            </a:r>
            <a:r>
              <a:rPr lang="en-US" sz="3600">
                <a:solidFill>
                  <a:srgbClr val="242021"/>
                </a:solidFill>
                <a:latin typeface="LDFComicSansLight"/>
              </a:rPr>
              <a:t>in the summer, you’ll </a:t>
            </a:r>
            <a:r>
              <a:rPr lang="en-US" sz="3600" smtClean="0">
                <a:solidFill>
                  <a:srgbClr val="242021"/>
                </a:solidFill>
                <a:latin typeface="LDFComicSansLight"/>
              </a:rPr>
              <a:t>certainly have </a:t>
            </a:r>
            <a:r>
              <a:rPr lang="en-US" sz="3600">
                <a:solidFill>
                  <a:srgbClr val="242021"/>
                </a:solidFill>
                <a:latin typeface="LDFComicSansLight"/>
              </a:rPr>
              <a:t>the time of your life!												</a:t>
            </a:r>
            <a:r>
              <a:rPr lang="en-US" sz="3600" smtClean="0"/>
              <a:t> </a:t>
            </a:r>
            <a:r>
              <a:rPr lang="en-US"/>
              <a:t/>
            </a:r>
            <a:br>
              <a:rPr lang="en-US"/>
            </a:br>
            <a:endParaRPr lang="en-US"/>
          </a:p>
        </p:txBody>
      </p:sp>
      <p:cxnSp>
        <p:nvCxnSpPr>
          <p:cNvPr id="6" name="Straight Connector 5"/>
          <p:cNvCxnSpPr/>
          <p:nvPr/>
        </p:nvCxnSpPr>
        <p:spPr>
          <a:xfrm>
            <a:off x="25400" y="1744848"/>
            <a:ext cx="12053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1436350" y="819808"/>
            <a:ext cx="781050" cy="646331"/>
          </a:xfrm>
          <a:prstGeom prst="rect">
            <a:avLst/>
          </a:prstGeom>
        </p:spPr>
        <p:txBody>
          <a:bodyPr wrap="square">
            <a:spAutoFit/>
          </a:bodyPr>
          <a:lstStyle/>
          <a:p>
            <a:r>
              <a:rPr lang="en-US" sz="3600" smtClean="0">
                <a:solidFill>
                  <a:srgbClr val="FF0000"/>
                </a:solidFill>
                <a:latin typeface="+mn-lt"/>
              </a:rPr>
              <a:t>(3)</a:t>
            </a:r>
            <a:endParaRPr lang="en-US" sz="3600">
              <a:solidFill>
                <a:srgbClr val="FF0000"/>
              </a:solidFill>
              <a:latin typeface="+mn-lt"/>
            </a:endParaRPr>
          </a:p>
        </p:txBody>
      </p:sp>
      <p:sp>
        <p:nvSpPr>
          <p:cNvPr id="17" name="TextBox 16">
            <a:extLst/>
          </p:cNvPr>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b="1" dirty="0">
                <a:solidFill>
                  <a:schemeClr val="bg1"/>
                </a:solidFill>
                <a:latin typeface="Calibri" pitchFamily="34" charset="0"/>
              </a:rPr>
              <a:t>Extra </a:t>
            </a:r>
            <a:r>
              <a:rPr lang="en-US" b="1" dirty="0" smtClean="0">
                <a:solidFill>
                  <a:schemeClr val="bg1"/>
                </a:solidFill>
                <a:latin typeface="Calibri" pitchFamily="34" charset="0"/>
              </a:rPr>
              <a:t>Practice</a:t>
            </a:r>
            <a:endParaRPr lang="en-US" b="1" dirty="0" smtClean="0">
              <a:solidFill>
                <a:schemeClr val="bg1"/>
              </a:solidFill>
              <a:latin typeface="Calibri" pitchFamily="34" charset="0"/>
            </a:endParaRPr>
          </a:p>
          <a:p>
            <a:pPr>
              <a:defRPr/>
            </a:pPr>
            <a:r>
              <a:rPr lang="en-US" b="1" dirty="0" smtClean="0">
                <a:solidFill>
                  <a:schemeClr val="bg1"/>
                </a:solidFill>
                <a:latin typeface="Calibri" pitchFamily="34" charset="0"/>
              </a:rPr>
              <a:t>WB </a:t>
            </a:r>
            <a:r>
              <a:rPr lang="en-US" b="1" dirty="0" smtClean="0">
                <a:solidFill>
                  <a:schemeClr val="bg1"/>
                </a:solidFill>
                <a:latin typeface="Calibri" pitchFamily="34" charset="0"/>
              </a:rPr>
              <a:t>page 31</a:t>
            </a:r>
            <a:endParaRPr lang="en-US" b="1" dirty="0">
              <a:solidFill>
                <a:schemeClr val="bg1"/>
              </a:solidFill>
              <a:latin typeface="Calibri" pitchFamily="34" charset="0"/>
            </a:endParaRPr>
          </a:p>
        </p:txBody>
      </p:sp>
      <p:sp>
        <p:nvSpPr>
          <p:cNvPr id="7" name="Rectangle 6"/>
          <p:cNvSpPr/>
          <p:nvPr/>
        </p:nvSpPr>
        <p:spPr>
          <a:xfrm>
            <a:off x="2515054" y="417586"/>
            <a:ext cx="13282241" cy="584775"/>
          </a:xfrm>
          <a:prstGeom prst="rect">
            <a:avLst/>
          </a:prstGeom>
        </p:spPr>
        <p:txBody>
          <a:bodyPr wrap="square">
            <a:spAutoFit/>
          </a:bodyPr>
          <a:lstStyle/>
          <a:p>
            <a:r>
              <a:rPr lang="en-US" sz="3200" smtClean="0">
                <a:solidFill>
                  <a:srgbClr val="0070C0"/>
                </a:solidFill>
                <a:latin typeface="+mn-lt"/>
              </a:rPr>
              <a:t>Skim </a:t>
            </a:r>
            <a:r>
              <a:rPr lang="en-US" sz="3200">
                <a:solidFill>
                  <a:srgbClr val="0070C0"/>
                </a:solidFill>
                <a:latin typeface="+mn-lt"/>
              </a:rPr>
              <a:t>the text and underline the key words.</a:t>
            </a:r>
          </a:p>
        </p:txBody>
      </p:sp>
    </p:spTree>
    <p:extLst>
      <p:ext uri="{BB962C8B-B14F-4D97-AF65-F5344CB8AC3E}">
        <p14:creationId xmlns:p14="http://schemas.microsoft.com/office/powerpoint/2010/main" val="87400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95825" y="450432"/>
            <a:ext cx="13282241" cy="584775"/>
          </a:xfrm>
          <a:prstGeom prst="rect">
            <a:avLst/>
          </a:prstGeom>
        </p:spPr>
        <p:txBody>
          <a:bodyPr wrap="square">
            <a:spAutoFit/>
          </a:bodyPr>
          <a:lstStyle/>
          <a:p>
            <a:r>
              <a:rPr lang="en-US" sz="3200" b="1" smtClean="0">
                <a:solidFill>
                  <a:srgbClr val="0070C0"/>
                </a:solidFill>
                <a:latin typeface="+mn-lt"/>
              </a:rPr>
              <a:t>Answer keys</a:t>
            </a:r>
            <a:endParaRPr lang="en-US" sz="3200" b="1">
              <a:solidFill>
                <a:srgbClr val="0070C0"/>
              </a:solidFill>
              <a:latin typeface="+mn-lt"/>
            </a:endParaRPr>
          </a:p>
        </p:txBody>
      </p:sp>
      <p:sp>
        <p:nvSpPr>
          <p:cNvPr id="6" name="TextBox 5">
            <a:extLst/>
          </p:cNvPr>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b="1" dirty="0">
                <a:solidFill>
                  <a:schemeClr val="bg1"/>
                </a:solidFill>
                <a:latin typeface="Calibri" pitchFamily="34" charset="0"/>
              </a:rPr>
              <a:t>Extra </a:t>
            </a:r>
            <a:r>
              <a:rPr lang="en-US" b="1" dirty="0" err="1" smtClean="0">
                <a:solidFill>
                  <a:schemeClr val="bg1"/>
                </a:solidFill>
                <a:latin typeface="Calibri" pitchFamily="34" charset="0"/>
              </a:rPr>
              <a:t>Practise</a:t>
            </a:r>
            <a:endParaRPr lang="en-US" b="1" dirty="0" smtClean="0">
              <a:solidFill>
                <a:schemeClr val="bg1"/>
              </a:solidFill>
              <a:latin typeface="Calibri" pitchFamily="34" charset="0"/>
            </a:endParaRPr>
          </a:p>
          <a:p>
            <a:pPr>
              <a:defRPr/>
            </a:pPr>
            <a:r>
              <a:rPr lang="en-US" b="1" dirty="0" smtClean="0">
                <a:solidFill>
                  <a:schemeClr val="bg1"/>
                </a:solidFill>
                <a:latin typeface="Calibri" pitchFamily="34" charset="0"/>
              </a:rPr>
              <a:t>WB </a:t>
            </a:r>
            <a:r>
              <a:rPr lang="en-US" b="1" dirty="0" smtClean="0">
                <a:solidFill>
                  <a:schemeClr val="bg1"/>
                </a:solidFill>
                <a:latin typeface="Calibri" pitchFamily="34" charset="0"/>
              </a:rPr>
              <a:t>page </a:t>
            </a:r>
            <a:r>
              <a:rPr lang="en-US" b="1" dirty="0" smtClean="0">
                <a:solidFill>
                  <a:schemeClr val="bg1"/>
                </a:solidFill>
                <a:latin typeface="Calibri" pitchFamily="34" charset="0"/>
              </a:rPr>
              <a:t>31</a:t>
            </a:r>
            <a:endParaRPr lang="en-US" b="1" dirty="0">
              <a:solidFill>
                <a:schemeClr val="bg1"/>
              </a:solidFill>
              <a:latin typeface="Calibri" pitchFamily="34" charset="0"/>
            </a:endParaRPr>
          </a:p>
        </p:txBody>
      </p:sp>
      <p:sp>
        <p:nvSpPr>
          <p:cNvPr id="7" name="Rectangle 6"/>
          <p:cNvSpPr/>
          <p:nvPr/>
        </p:nvSpPr>
        <p:spPr>
          <a:xfrm>
            <a:off x="0" y="1054319"/>
            <a:ext cx="12192000" cy="6878806"/>
          </a:xfrm>
          <a:prstGeom prst="rect">
            <a:avLst/>
          </a:prstGeom>
        </p:spPr>
        <p:txBody>
          <a:bodyPr wrap="square">
            <a:spAutoFit/>
          </a:bodyPr>
          <a:lstStyle/>
          <a:p>
            <a:pPr>
              <a:lnSpc>
                <a:spcPct val="200000"/>
              </a:lnSpc>
            </a:pPr>
            <a:r>
              <a:rPr lang="en-US" sz="3600">
                <a:solidFill>
                  <a:srgbClr val="242021"/>
                </a:solidFill>
                <a:latin typeface="LDFComicSansLight"/>
              </a:rPr>
              <a:t>1. Prague Ice Cream Festival takes place every spring.</a:t>
            </a:r>
            <a:br>
              <a:rPr lang="en-US" sz="3600">
                <a:solidFill>
                  <a:srgbClr val="242021"/>
                </a:solidFill>
                <a:latin typeface="LDFComicSansLight"/>
              </a:rPr>
            </a:br>
            <a:r>
              <a:rPr lang="en-US" sz="3600">
                <a:solidFill>
                  <a:srgbClr val="242021"/>
                </a:solidFill>
                <a:latin typeface="LDFComicSansLight"/>
              </a:rPr>
              <a:t>2. You can win prizes at Prague Ice Cream Festival.</a:t>
            </a:r>
            <a:br>
              <a:rPr lang="en-US" sz="3600">
                <a:solidFill>
                  <a:srgbClr val="242021"/>
                </a:solidFill>
                <a:latin typeface="LDFComicSansLight"/>
              </a:rPr>
            </a:br>
            <a:r>
              <a:rPr lang="en-US" sz="3600">
                <a:solidFill>
                  <a:srgbClr val="242021"/>
                </a:solidFill>
                <a:latin typeface="LDFComicSansLight"/>
              </a:rPr>
              <a:t>3. WOMAD festival is an annual event.</a:t>
            </a:r>
            <a:br>
              <a:rPr lang="en-US" sz="3600">
                <a:solidFill>
                  <a:srgbClr val="242021"/>
                </a:solidFill>
                <a:latin typeface="LDFComicSansLight"/>
              </a:rPr>
            </a:br>
            <a:r>
              <a:rPr lang="en-US" sz="3600">
                <a:solidFill>
                  <a:srgbClr val="242021"/>
                </a:solidFill>
                <a:latin typeface="LDFComicSansLight"/>
              </a:rPr>
              <a:t>4. Children pay to enter WOMAD festival. </a:t>
            </a:r>
            <a:br>
              <a:rPr lang="en-US" sz="3600">
                <a:solidFill>
                  <a:srgbClr val="242021"/>
                </a:solidFill>
                <a:latin typeface="LDFComicSansLight"/>
              </a:rPr>
            </a:br>
            <a:endParaRPr lang="en-US" sz="3600">
              <a:solidFill>
                <a:srgbClr val="242021"/>
              </a:solidFill>
              <a:latin typeface="LDFComicSansLight"/>
            </a:endParaRPr>
          </a:p>
          <a:p>
            <a:pPr algn="just">
              <a:lnSpc>
                <a:spcPct val="150000"/>
              </a:lnSpc>
            </a:pPr>
            <a:r>
              <a:rPr lang="en-US" sz="3600">
                <a:solidFill>
                  <a:srgbClr val="242021"/>
                </a:solidFill>
                <a:latin typeface="LDFComicSansLight"/>
              </a:rPr>
              <a:t>											</a:t>
            </a:r>
            <a:r>
              <a:rPr lang="en-US" sz="3600" smtClean="0"/>
              <a:t> </a:t>
            </a:r>
            <a:r>
              <a:rPr lang="en-US"/>
              <a:t/>
            </a:r>
            <a:br>
              <a:rPr lang="en-US"/>
            </a:br>
            <a:endParaRPr lang="en-US"/>
          </a:p>
        </p:txBody>
      </p:sp>
      <p:sp>
        <p:nvSpPr>
          <p:cNvPr id="8" name="Rectangle 7"/>
          <p:cNvSpPr/>
          <p:nvPr/>
        </p:nvSpPr>
        <p:spPr>
          <a:xfrm>
            <a:off x="11144250" y="1488575"/>
            <a:ext cx="838200" cy="68701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n>
                  <a:solidFill>
                    <a:srgbClr val="FF0000"/>
                  </a:solidFill>
                </a:ln>
                <a:solidFill>
                  <a:srgbClr val="FF0000"/>
                </a:solidFill>
              </a:rPr>
              <a:t>W</a:t>
            </a:r>
            <a:endParaRPr lang="en-US" sz="3600">
              <a:ln>
                <a:solidFill>
                  <a:srgbClr val="FF0000"/>
                </a:solidFill>
              </a:ln>
              <a:solidFill>
                <a:srgbClr val="FF0000"/>
              </a:solidFill>
            </a:endParaRPr>
          </a:p>
        </p:txBody>
      </p:sp>
      <p:sp>
        <p:nvSpPr>
          <p:cNvPr id="9" name="Rectangle 8"/>
          <p:cNvSpPr/>
          <p:nvPr/>
        </p:nvSpPr>
        <p:spPr>
          <a:xfrm>
            <a:off x="11144250" y="2497554"/>
            <a:ext cx="838200" cy="66731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n>
                  <a:solidFill>
                    <a:srgbClr val="FF0000"/>
                  </a:solidFill>
                </a:ln>
                <a:solidFill>
                  <a:srgbClr val="FF0000"/>
                </a:solidFill>
              </a:rPr>
              <a:t>R</a:t>
            </a:r>
            <a:endParaRPr lang="en-US" sz="3600">
              <a:ln>
                <a:solidFill>
                  <a:srgbClr val="FF0000"/>
                </a:solidFill>
              </a:ln>
              <a:solidFill>
                <a:srgbClr val="FF0000"/>
              </a:solidFill>
            </a:endParaRPr>
          </a:p>
        </p:txBody>
      </p:sp>
      <p:sp>
        <p:nvSpPr>
          <p:cNvPr id="10" name="Rectangle 9"/>
          <p:cNvSpPr/>
          <p:nvPr/>
        </p:nvSpPr>
        <p:spPr>
          <a:xfrm>
            <a:off x="11163300" y="3486834"/>
            <a:ext cx="857250" cy="66731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n>
                  <a:solidFill>
                    <a:srgbClr val="FF0000"/>
                  </a:solidFill>
                </a:ln>
                <a:solidFill>
                  <a:srgbClr val="FF0000"/>
                </a:solidFill>
              </a:rPr>
              <a:t>R</a:t>
            </a:r>
            <a:endParaRPr lang="en-US" sz="3600">
              <a:ln>
                <a:solidFill>
                  <a:srgbClr val="FF0000"/>
                </a:solidFill>
              </a:ln>
              <a:solidFill>
                <a:srgbClr val="FF0000"/>
              </a:solidFill>
            </a:endParaRPr>
          </a:p>
        </p:txBody>
      </p:sp>
      <p:sp>
        <p:nvSpPr>
          <p:cNvPr id="11" name="Rectangle 10"/>
          <p:cNvSpPr/>
          <p:nvPr/>
        </p:nvSpPr>
        <p:spPr>
          <a:xfrm>
            <a:off x="11163300" y="4617971"/>
            <a:ext cx="838200" cy="68182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n>
                  <a:solidFill>
                    <a:srgbClr val="FF0000"/>
                  </a:solidFill>
                </a:ln>
                <a:solidFill>
                  <a:srgbClr val="FF0000"/>
                </a:solidFill>
              </a:rPr>
              <a:t>DS</a:t>
            </a:r>
            <a:endParaRPr lang="en-US" sz="3600">
              <a:ln>
                <a:solidFill>
                  <a:srgbClr val="FF0000"/>
                </a:solidFill>
              </a:ln>
              <a:solidFill>
                <a:srgbClr val="FF0000"/>
              </a:solidFill>
            </a:endParaRPr>
          </a:p>
        </p:txBody>
      </p:sp>
    </p:spTree>
    <p:extLst>
      <p:ext uri="{BB962C8B-B14F-4D97-AF65-F5344CB8AC3E}">
        <p14:creationId xmlns:p14="http://schemas.microsoft.com/office/powerpoint/2010/main" val="162706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250" y="411163"/>
            <a:ext cx="3181350" cy="661987"/>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Objectives</a:t>
            </a:r>
            <a:endParaRPr lang="en-US" dirty="0"/>
          </a:p>
        </p:txBody>
      </p:sp>
      <p:sp>
        <p:nvSpPr>
          <p:cNvPr id="9218" name="TextBox 2"/>
          <p:cNvSpPr txBox="1">
            <a:spLocks noChangeArrowheads="1"/>
          </p:cNvSpPr>
          <p:nvPr/>
        </p:nvSpPr>
        <p:spPr bwMode="auto">
          <a:xfrm>
            <a:off x="914400" y="1381125"/>
            <a:ext cx="10833100" cy="1754326"/>
          </a:xfrm>
          <a:prstGeom prst="rect">
            <a:avLst/>
          </a:prstGeom>
          <a:noFill/>
          <a:ln w="9525">
            <a:noFill/>
            <a:miter lim="800000"/>
            <a:headEnd/>
            <a:tailEnd/>
          </a:ln>
        </p:spPr>
        <p:txBody>
          <a:bodyPr>
            <a:spAutoFit/>
          </a:bodyPr>
          <a:lstStyle/>
          <a:p>
            <a:r>
              <a:rPr lang="en-US" sz="3600" dirty="0">
                <a:solidFill>
                  <a:srgbClr val="FF0000"/>
                </a:solidFill>
                <a:latin typeface="Calibri" pitchFamily="34" charset="0"/>
                <a:cs typeface="Times New Roman" pitchFamily="18" charset="0"/>
              </a:rPr>
              <a:t>By the end of this lesson, students will be able to…</a:t>
            </a:r>
          </a:p>
          <a:p>
            <a:endParaRPr lang="en-US" sz="3600" dirty="0">
              <a:solidFill>
                <a:srgbClr val="0070C0"/>
              </a:solidFill>
              <a:latin typeface="Calibri" pitchFamily="34" charset="0"/>
            </a:endParaRPr>
          </a:p>
          <a:p>
            <a:r>
              <a:rPr lang="en-US" sz="3600" dirty="0" smtClean="0">
                <a:solidFill>
                  <a:srgbClr val="0000CC"/>
                </a:solidFill>
                <a:latin typeface="Calibri" pitchFamily="34" charset="0"/>
              </a:rPr>
              <a:t>- listen </a:t>
            </a:r>
            <a:r>
              <a:rPr lang="en-US" sz="3600" dirty="0">
                <a:solidFill>
                  <a:srgbClr val="0000CC"/>
                </a:solidFill>
                <a:latin typeface="Calibri" pitchFamily="34" charset="0"/>
              </a:rPr>
              <a:t>and read for gist, </a:t>
            </a:r>
            <a:r>
              <a:rPr lang="en-US" sz="3600" dirty="0" smtClean="0">
                <a:solidFill>
                  <a:srgbClr val="0000CC"/>
                </a:solidFill>
                <a:latin typeface="Calibri" pitchFamily="34" charset="0"/>
              </a:rPr>
              <a:t>key information</a:t>
            </a:r>
            <a:r>
              <a:rPr lang="en-US" sz="3600" dirty="0">
                <a:solidFill>
                  <a:srgbClr val="0000CC"/>
                </a:solidFill>
                <a:latin typeface="Calibri" pitchFamily="34" charset="0"/>
              </a:rPr>
              <a:t>, </a:t>
            </a:r>
            <a:r>
              <a:rPr lang="en-US" sz="3600" dirty="0" smtClean="0">
                <a:solidFill>
                  <a:srgbClr val="0000CC"/>
                </a:solidFill>
                <a:latin typeface="Calibri" pitchFamily="34" charset="0"/>
              </a:rPr>
              <a:t>and detail</a:t>
            </a:r>
            <a:r>
              <a:rPr lang="en-US" sz="3600" dirty="0" smtClean="0">
                <a:solidFill>
                  <a:srgbClr val="0000CC"/>
                </a:solidFill>
                <a:latin typeface="Calibri" pitchFamily="34" charset="0"/>
              </a:rPr>
              <a:t>.</a:t>
            </a:r>
            <a:endParaRPr lang="en-US" sz="3600" dirty="0">
              <a:solidFill>
                <a:srgbClr val="0000CC"/>
              </a:solidFill>
              <a:latin typeface="Calibri" pitchFamily="34" charset="0"/>
            </a:endParaRPr>
          </a:p>
        </p:txBody>
      </p:sp>
    </p:spTree>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37011" y="313683"/>
            <a:ext cx="9544050" cy="1292662"/>
          </a:xfrm>
          <a:prstGeom prst="rect">
            <a:avLst/>
          </a:prstGeom>
        </p:spPr>
        <p:txBody>
          <a:bodyPr wrap="square">
            <a:spAutoFit/>
          </a:bodyPr>
          <a:lstStyle/>
          <a:p>
            <a:r>
              <a:rPr lang="en-US" sz="3000">
                <a:solidFill>
                  <a:srgbClr val="0070C0"/>
                </a:solidFill>
                <a:latin typeface="FrutigerLTStd-Bold"/>
              </a:rPr>
              <a:t>What would you like to do at the Strawberry </a:t>
            </a:r>
            <a:endParaRPr lang="en-US" sz="3000" smtClean="0">
              <a:solidFill>
                <a:srgbClr val="0070C0"/>
              </a:solidFill>
              <a:latin typeface="FrutigerLTStd-Bold"/>
            </a:endParaRPr>
          </a:p>
          <a:p>
            <a:r>
              <a:rPr lang="en-US" sz="3000" smtClean="0">
                <a:solidFill>
                  <a:srgbClr val="0070C0"/>
                </a:solidFill>
                <a:latin typeface="FrutigerLTStd-Bold"/>
              </a:rPr>
              <a:t>Festival?Why</a:t>
            </a:r>
            <a:r>
              <a:rPr lang="en-US" sz="3000">
                <a:solidFill>
                  <a:srgbClr val="0070C0"/>
                </a:solidFill>
                <a:latin typeface="FrutigerLTStd-Bold"/>
              </a:rPr>
              <a:t>? Tell your partner.</a:t>
            </a:r>
            <a:r>
              <a:rPr lang="en-US"/>
              <a:t/>
            </a:r>
            <a:br>
              <a:rPr lang="en-US"/>
            </a:br>
            <a:endParaRPr lang="en-US"/>
          </a:p>
        </p:txBody>
      </p:sp>
      <p:sp>
        <p:nvSpPr>
          <p:cNvPr id="4" name="Speech Bubble: Rectangle with Corners Rounded 9">
            <a:extLst>
              <a:ext uri="{FF2B5EF4-FFF2-40B4-BE49-F238E27FC236}">
                <a16:creationId xmlns:a16="http://schemas.microsoft.com/office/drawing/2014/main" id="{3237C1C3-5F6B-4655-8FA5-8620FC379B26}"/>
              </a:ext>
            </a:extLst>
          </p:cNvPr>
          <p:cNvSpPr/>
          <p:nvPr/>
        </p:nvSpPr>
        <p:spPr>
          <a:xfrm>
            <a:off x="358826" y="1388979"/>
            <a:ext cx="5533898" cy="1324694"/>
          </a:xfrm>
          <a:prstGeom prst="wedgeRoundRectCallout">
            <a:avLst>
              <a:gd name="adj1" fmla="val -42820"/>
              <a:gd name="adj2" fmla="val 8615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endParaRPr lang="en-US" sz="3200" smtClean="0">
              <a:solidFill>
                <a:schemeClr val="bg1"/>
              </a:solidFill>
            </a:endParaRPr>
          </a:p>
          <a:p>
            <a:r>
              <a:rPr lang="en-US" sz="3200" smtClean="0">
                <a:solidFill>
                  <a:schemeClr val="bg1"/>
                </a:solidFill>
              </a:rPr>
              <a:t>Hi, B. </a:t>
            </a:r>
            <a:r>
              <a:rPr lang="en-US" sz="3200">
                <a:solidFill>
                  <a:schemeClr val="bg1"/>
                </a:solidFill>
              </a:rPr>
              <a:t>What would you like to do at the Strawberry Festival?</a:t>
            </a:r>
          </a:p>
          <a:p>
            <a:endParaRPr lang="en-US" sz="3200" dirty="0">
              <a:solidFill>
                <a:schemeClr val="bg1"/>
              </a:solidFill>
            </a:endParaRPr>
          </a:p>
        </p:txBody>
      </p:sp>
      <p:sp>
        <p:nvSpPr>
          <p:cNvPr id="5" name="Speech Bubble: Rectangle with Corners Rounded 10">
            <a:extLst>
              <a:ext uri="{FF2B5EF4-FFF2-40B4-BE49-F238E27FC236}">
                <a16:creationId xmlns:a16="http://schemas.microsoft.com/office/drawing/2014/main" id="{5B13F7E0-FA70-485F-B476-87CB56A802F6}"/>
              </a:ext>
            </a:extLst>
          </p:cNvPr>
          <p:cNvSpPr/>
          <p:nvPr/>
        </p:nvSpPr>
        <p:spPr>
          <a:xfrm>
            <a:off x="6615920" y="1408703"/>
            <a:ext cx="4986233" cy="1421574"/>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600" b="0" i="0" smtClean="0">
                <a:solidFill>
                  <a:srgbClr val="242021"/>
                </a:solidFill>
                <a:effectLst/>
              </a:rPr>
              <a:t> </a:t>
            </a:r>
            <a:r>
              <a:rPr lang="en-US" sz="3200">
                <a:solidFill>
                  <a:srgbClr val="242021"/>
                </a:solidFill>
              </a:rPr>
              <a:t>I would like to watch live bands because I like</a:t>
            </a:r>
          </a:p>
          <a:p>
            <a:r>
              <a:rPr lang="en-US" sz="3200">
                <a:solidFill>
                  <a:srgbClr val="242021"/>
                </a:solidFill>
              </a:rPr>
              <a:t>live music.</a:t>
            </a:r>
            <a:endParaRPr lang="en-US" sz="3200" b="1" dirty="0"/>
          </a:p>
        </p:txBody>
      </p:sp>
      <p:sp>
        <p:nvSpPr>
          <p:cNvPr id="6" name="Speech Bubble: Rectangle with Corners Rounded 15">
            <a:extLst>
              <a:ext uri="{FF2B5EF4-FFF2-40B4-BE49-F238E27FC236}">
                <a16:creationId xmlns:a16="http://schemas.microsoft.com/office/drawing/2014/main" id="{F5D26724-3ECF-49E6-8D1C-5E34BE8712EC}"/>
              </a:ext>
            </a:extLst>
          </p:cNvPr>
          <p:cNvSpPr/>
          <p:nvPr/>
        </p:nvSpPr>
        <p:spPr>
          <a:xfrm>
            <a:off x="518282" y="3163796"/>
            <a:ext cx="5374442" cy="1211139"/>
          </a:xfrm>
          <a:prstGeom prst="wedgeRoundRectCallout">
            <a:avLst>
              <a:gd name="adj1" fmla="val -44450"/>
              <a:gd name="adj2" fmla="val 825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i="0" smtClean="0">
                <a:solidFill>
                  <a:schemeClr val="bg1"/>
                </a:solidFill>
                <a:effectLst/>
              </a:rPr>
              <a:t>What else?</a:t>
            </a:r>
            <a:endParaRPr lang="en-US" sz="3200" dirty="0">
              <a:solidFill>
                <a:schemeClr val="bg1"/>
              </a:solidFill>
            </a:endParaRPr>
          </a:p>
        </p:txBody>
      </p:sp>
      <p:sp>
        <p:nvSpPr>
          <p:cNvPr id="7" name="Speech Bubble: Rectangle with Corners Rounded 16">
            <a:extLst>
              <a:ext uri="{FF2B5EF4-FFF2-40B4-BE49-F238E27FC236}">
                <a16:creationId xmlns:a16="http://schemas.microsoft.com/office/drawing/2014/main" id="{A1047FA5-5148-4C98-98A1-072F90B31F21}"/>
              </a:ext>
            </a:extLst>
          </p:cNvPr>
          <p:cNvSpPr/>
          <p:nvPr/>
        </p:nvSpPr>
        <p:spPr>
          <a:xfrm>
            <a:off x="6510502" y="3200620"/>
            <a:ext cx="5043507" cy="1363540"/>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a:solidFill>
                  <a:srgbClr val="242021"/>
                </a:solidFill>
              </a:rPr>
              <a:t>I would like to do face </a:t>
            </a:r>
            <a:r>
              <a:rPr lang="en-US" sz="3200" smtClean="0">
                <a:solidFill>
                  <a:srgbClr val="242021"/>
                </a:solidFill>
              </a:rPr>
              <a:t>painting because </a:t>
            </a:r>
            <a:r>
              <a:rPr lang="en-US" sz="3200">
                <a:solidFill>
                  <a:srgbClr val="242021"/>
                </a:solidFill>
              </a:rPr>
              <a:t>it’s fun</a:t>
            </a:r>
            <a:r>
              <a:rPr lang="en-US" sz="3200" smtClean="0">
                <a:solidFill>
                  <a:srgbClr val="242021"/>
                </a:solidFill>
              </a:rPr>
              <a:t>. And you? </a:t>
            </a:r>
            <a:endParaRPr lang="en-US" sz="3200" b="1">
              <a:solidFill>
                <a:srgbClr val="242021"/>
              </a:solidFill>
            </a:endParaRPr>
          </a:p>
        </p:txBody>
      </p:sp>
      <p:sp>
        <p:nvSpPr>
          <p:cNvPr id="8" name="Speech Bubble: Rectangle with Corners Rounded 18">
            <a:extLst>
              <a:ext uri="{FF2B5EF4-FFF2-40B4-BE49-F238E27FC236}">
                <a16:creationId xmlns:a16="http://schemas.microsoft.com/office/drawing/2014/main" id="{A603A40D-2D53-4049-8513-60D0649A3CE4}"/>
              </a:ext>
            </a:extLst>
          </p:cNvPr>
          <p:cNvSpPr/>
          <p:nvPr/>
        </p:nvSpPr>
        <p:spPr>
          <a:xfrm>
            <a:off x="567844" y="4810296"/>
            <a:ext cx="5324880" cy="1323804"/>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a:solidFill>
                  <a:schemeClr val="bg1"/>
                </a:solidFill>
              </a:rPr>
              <a:t>I would like to watch the</a:t>
            </a:r>
          </a:p>
          <a:p>
            <a:r>
              <a:rPr lang="en-US" sz="3200">
                <a:solidFill>
                  <a:schemeClr val="bg1"/>
                </a:solidFill>
              </a:rPr>
              <a:t>freworks display because it’s beautiful.</a:t>
            </a:r>
            <a:endParaRPr lang="en-US" sz="3200" dirty="0">
              <a:solidFill>
                <a:schemeClr val="bg1"/>
              </a:solidFill>
            </a:endParaRPr>
          </a:p>
        </p:txBody>
      </p:sp>
      <p:sp>
        <p:nvSpPr>
          <p:cNvPr id="9" name="Speech Bubble: Rectangle with Corners Rounded 19">
            <a:extLst>
              <a:ext uri="{FF2B5EF4-FFF2-40B4-BE49-F238E27FC236}">
                <a16:creationId xmlns:a16="http://schemas.microsoft.com/office/drawing/2014/main" id="{146C7FFC-31D9-4A54-A788-2B326C6D1ABC}"/>
              </a:ext>
            </a:extLst>
          </p:cNvPr>
          <p:cNvSpPr/>
          <p:nvPr/>
        </p:nvSpPr>
        <p:spPr>
          <a:xfrm>
            <a:off x="6615920" y="4807802"/>
            <a:ext cx="5185536" cy="1326298"/>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smtClean="0">
                <a:solidFill>
                  <a:srgbClr val="242021"/>
                </a:solidFill>
              </a:rPr>
              <a:t>That’s great.</a:t>
            </a:r>
            <a:endParaRPr lang="en-US" sz="3200" b="1" dirty="0"/>
          </a:p>
        </p:txBody>
      </p:sp>
      <p:sp>
        <p:nvSpPr>
          <p:cNvPr id="10" name="Arrow: Right 12">
            <a:extLst>
              <a:ext uri="{FF2B5EF4-FFF2-40B4-BE49-F238E27FC236}">
                <a16:creationId xmlns:a16="http://schemas.microsoft.com/office/drawing/2014/main" id="{097E5772-6F80-4039-86EA-A881F72DDDB5}"/>
              </a:ext>
            </a:extLst>
          </p:cNvPr>
          <p:cNvSpPr/>
          <p:nvPr/>
        </p:nvSpPr>
        <p:spPr>
          <a:xfrm rot="1173519">
            <a:off x="6017118" y="1944670"/>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2">
            <a:extLst>
              <a:ext uri="{FF2B5EF4-FFF2-40B4-BE49-F238E27FC236}">
                <a16:creationId xmlns:a16="http://schemas.microsoft.com/office/drawing/2014/main" id="{097E5772-6F80-4039-86EA-A881F72DDDB5}"/>
              </a:ext>
            </a:extLst>
          </p:cNvPr>
          <p:cNvSpPr/>
          <p:nvPr/>
        </p:nvSpPr>
        <p:spPr>
          <a:xfrm rot="1173519">
            <a:off x="5964410" y="3590895"/>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2">
            <a:extLst>
              <a:ext uri="{FF2B5EF4-FFF2-40B4-BE49-F238E27FC236}">
                <a16:creationId xmlns:a16="http://schemas.microsoft.com/office/drawing/2014/main" id="{097E5772-6F80-4039-86EA-A881F72DDDB5}"/>
              </a:ext>
            </a:extLst>
          </p:cNvPr>
          <p:cNvSpPr/>
          <p:nvPr/>
        </p:nvSpPr>
        <p:spPr>
          <a:xfrm rot="1173519">
            <a:off x="5964410" y="5428661"/>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t>Post-Speaking</a:t>
            </a:r>
            <a:endParaRPr lang="en-US" sz="2000" b="1" dirty="0"/>
          </a:p>
        </p:txBody>
      </p:sp>
      <p:pic>
        <p:nvPicPr>
          <p:cNvPr id="14" name="Picture 13"/>
          <p:cNvPicPr>
            <a:picLocks noChangeAspect="1"/>
          </p:cNvPicPr>
          <p:nvPr/>
        </p:nvPicPr>
        <p:blipFill>
          <a:blip r:embed="rId2"/>
          <a:stretch>
            <a:fillRect/>
          </a:stretch>
        </p:blipFill>
        <p:spPr>
          <a:xfrm>
            <a:off x="2192325" y="518448"/>
            <a:ext cx="1866900" cy="628650"/>
          </a:xfrm>
          <a:prstGeom prst="rect">
            <a:avLst/>
          </a:prstGeom>
        </p:spPr>
      </p:pic>
    </p:spTree>
    <p:extLst>
      <p:ext uri="{BB962C8B-B14F-4D97-AF65-F5344CB8AC3E}">
        <p14:creationId xmlns:p14="http://schemas.microsoft.com/office/powerpoint/2010/main" val="53944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a:extLst/>
          </p:cNvPr>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285750" y="706438"/>
            <a:ext cx="11715749" cy="3323987"/>
          </a:xfrm>
          <a:prstGeom prst="rect">
            <a:avLst/>
          </a:prstGeom>
          <a:noFill/>
          <a:ln w="9525">
            <a:noFill/>
            <a:miter lim="800000"/>
            <a:headEnd/>
            <a:tailEnd/>
          </a:ln>
        </p:spPr>
        <p:txBody>
          <a:bodyPr wrap="square">
            <a:spAutoFit/>
          </a:bodyPr>
          <a:lstStyle/>
          <a:p>
            <a:pPr>
              <a:spcBef>
                <a:spcPts val="600"/>
              </a:spcBef>
              <a:spcAft>
                <a:spcPts val="600"/>
              </a:spcAft>
            </a:pPr>
            <a:r>
              <a:rPr lang="en-US" sz="3600" b="1" dirty="0">
                <a:latin typeface="Calibri" pitchFamily="34" charset="0"/>
              </a:rPr>
              <a:t>Write a paragraph (60-80 words) </a:t>
            </a:r>
            <a:r>
              <a:rPr lang="en-US" sz="3600" b="1">
                <a:latin typeface="Calibri" pitchFamily="34" charset="0"/>
              </a:rPr>
              <a:t>about </a:t>
            </a:r>
            <a:r>
              <a:rPr lang="en-US" sz="3600" b="1" smtClean="0">
                <a:latin typeface="Calibri" pitchFamily="34" charset="0"/>
              </a:rPr>
              <a:t>a festival in your country.</a:t>
            </a:r>
            <a:endParaRPr lang="en-US" sz="3600" b="1" dirty="0">
              <a:latin typeface="Calibri" pitchFamily="34" charset="0"/>
            </a:endParaRPr>
          </a:p>
          <a:p>
            <a:pPr>
              <a:spcBef>
                <a:spcPts val="600"/>
              </a:spcBef>
              <a:spcAft>
                <a:spcPts val="600"/>
              </a:spcAft>
            </a:pPr>
            <a:r>
              <a:rPr lang="en-US" sz="3600" i="1">
                <a:solidFill>
                  <a:schemeClr val="hlink"/>
                </a:solidFill>
                <a:latin typeface="Calibri" pitchFamily="34" charset="0"/>
              </a:rPr>
              <a:t>When </a:t>
            </a:r>
            <a:r>
              <a:rPr lang="en-US" sz="3600" i="1" smtClean="0">
                <a:solidFill>
                  <a:schemeClr val="hlink"/>
                </a:solidFill>
                <a:latin typeface="Calibri" pitchFamily="34" charset="0"/>
              </a:rPr>
              <a:t>is it?</a:t>
            </a:r>
            <a:endParaRPr lang="en-US" sz="3600" i="1">
              <a:solidFill>
                <a:schemeClr val="hlink"/>
              </a:solidFill>
              <a:latin typeface="Calibri" pitchFamily="34" charset="0"/>
            </a:endParaRPr>
          </a:p>
          <a:p>
            <a:pPr>
              <a:spcBef>
                <a:spcPts val="600"/>
              </a:spcBef>
              <a:spcAft>
                <a:spcPts val="600"/>
              </a:spcAft>
            </a:pPr>
            <a:r>
              <a:rPr lang="en-US" sz="3600" i="1">
                <a:solidFill>
                  <a:schemeClr val="hlink"/>
                </a:solidFill>
                <a:latin typeface="Calibri" pitchFamily="34" charset="0"/>
              </a:rPr>
              <a:t>W</a:t>
            </a:r>
            <a:r>
              <a:rPr lang="en-US" sz="3600" i="1" smtClean="0">
                <a:solidFill>
                  <a:schemeClr val="hlink"/>
                </a:solidFill>
                <a:latin typeface="Calibri" pitchFamily="34" charset="0"/>
              </a:rPr>
              <a:t>here is it?</a:t>
            </a:r>
          </a:p>
          <a:p>
            <a:pPr>
              <a:spcBef>
                <a:spcPts val="600"/>
              </a:spcBef>
              <a:spcAft>
                <a:spcPts val="600"/>
              </a:spcAft>
            </a:pPr>
            <a:r>
              <a:rPr lang="en-US" sz="3600" i="1" smtClean="0">
                <a:solidFill>
                  <a:schemeClr val="hlink"/>
                </a:solidFill>
                <a:latin typeface="Calibri" pitchFamily="34" charset="0"/>
              </a:rPr>
              <a:t>What activities are there?</a:t>
            </a:r>
            <a:endParaRPr lang="en-US" sz="3600" dirty="0">
              <a:latin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77096"/>
            <a:ext cx="12192000" cy="5909310"/>
          </a:xfrm>
          <a:prstGeom prst="rect">
            <a:avLst/>
          </a:prstGeom>
        </p:spPr>
        <p:txBody>
          <a:bodyPr wrap="square">
            <a:spAutoFit/>
          </a:bodyPr>
          <a:lstStyle/>
          <a:p>
            <a:pPr algn="just">
              <a:lnSpc>
                <a:spcPct val="150000"/>
              </a:lnSpc>
            </a:pPr>
            <a:r>
              <a:rPr lang="en-US" sz="3600">
                <a:solidFill>
                  <a:srgbClr val="FF0000"/>
                </a:solidFill>
                <a:latin typeface="+mj-lt"/>
              </a:rPr>
              <a:t>Hung King Temple festival is </a:t>
            </a:r>
            <a:r>
              <a:rPr lang="en-US" sz="3600" smtClean="0">
                <a:solidFill>
                  <a:srgbClr val="FF0000"/>
                </a:solidFill>
                <a:latin typeface="+mj-lt"/>
              </a:rPr>
              <a:t>an </a:t>
            </a:r>
            <a:r>
              <a:rPr lang="en-US" sz="3600">
                <a:solidFill>
                  <a:srgbClr val="FF0000"/>
                </a:solidFill>
                <a:latin typeface="+mj-lt"/>
              </a:rPr>
              <a:t>national event </a:t>
            </a:r>
            <a:r>
              <a:rPr lang="en-US" sz="3600" smtClean="0">
                <a:solidFill>
                  <a:srgbClr val="FF0000"/>
                </a:solidFill>
                <a:latin typeface="+mj-lt"/>
              </a:rPr>
              <a:t>held </a:t>
            </a:r>
            <a:r>
              <a:rPr lang="en-US" sz="3600">
                <a:solidFill>
                  <a:srgbClr val="FF0000"/>
                </a:solidFill>
                <a:latin typeface="+mj-lt"/>
              </a:rPr>
              <a:t>in Phu </a:t>
            </a:r>
            <a:r>
              <a:rPr lang="en-US" sz="3600" smtClean="0">
                <a:solidFill>
                  <a:srgbClr val="FF0000"/>
                </a:solidFill>
                <a:latin typeface="+mj-lt"/>
              </a:rPr>
              <a:t>Tho. It </a:t>
            </a:r>
            <a:r>
              <a:rPr lang="en-US" sz="3600">
                <a:solidFill>
                  <a:srgbClr val="FF0000"/>
                </a:solidFill>
                <a:latin typeface="+mj-lt"/>
              </a:rPr>
              <a:t>takes place annually to commemorate Hung </a:t>
            </a:r>
            <a:r>
              <a:rPr lang="en-US" sz="3600" smtClean="0">
                <a:solidFill>
                  <a:srgbClr val="FF0000"/>
                </a:solidFill>
                <a:latin typeface="+mj-lt"/>
              </a:rPr>
              <a:t>Kings - </a:t>
            </a:r>
            <a:r>
              <a:rPr lang="en-US" sz="3600">
                <a:solidFill>
                  <a:srgbClr val="FF0000"/>
                </a:solidFill>
                <a:latin typeface="+mj-lt"/>
              </a:rPr>
              <a:t>the founder of the nation. </a:t>
            </a:r>
            <a:r>
              <a:rPr lang="en-US" sz="3600" smtClean="0">
                <a:solidFill>
                  <a:srgbClr val="FF0000"/>
                </a:solidFill>
                <a:latin typeface="+mj-lt"/>
              </a:rPr>
              <a:t>There are </a:t>
            </a:r>
            <a:r>
              <a:rPr lang="en-US" sz="3600">
                <a:solidFill>
                  <a:srgbClr val="FF0000"/>
                </a:solidFill>
                <a:latin typeface="+mj-lt"/>
              </a:rPr>
              <a:t>many different folk games </a:t>
            </a:r>
            <a:r>
              <a:rPr lang="en-US" sz="3600" smtClean="0">
                <a:solidFill>
                  <a:srgbClr val="FF0000"/>
                </a:solidFill>
                <a:latin typeface="+mj-lt"/>
              </a:rPr>
              <a:t>such as </a:t>
            </a:r>
            <a:r>
              <a:rPr lang="en-US" sz="3600">
                <a:solidFill>
                  <a:srgbClr val="FF0000"/>
                </a:solidFill>
                <a:latin typeface="+mj-lt"/>
              </a:rPr>
              <a:t>human chess, bamboo swings, rice cooking competitions, “nem con”, wrestling, lion dance, etc. The highlight of the festival is the procession up to Den Thuong (Upper Temple) with participation of governmental leaders, villagers, and many visitors. </a:t>
            </a:r>
          </a:p>
        </p:txBody>
      </p:sp>
      <p:sp>
        <p:nvSpPr>
          <p:cNvPr id="3" name="Rectangle 2"/>
          <p:cNvSpPr/>
          <p:nvPr/>
        </p:nvSpPr>
        <p:spPr>
          <a:xfrm>
            <a:off x="4139757" y="380050"/>
            <a:ext cx="4483984" cy="646331"/>
          </a:xfrm>
          <a:prstGeom prst="rect">
            <a:avLst/>
          </a:prstGeom>
        </p:spPr>
        <p:txBody>
          <a:bodyPr wrap="none">
            <a:spAutoFit/>
          </a:bodyPr>
          <a:lstStyle/>
          <a:p>
            <a:pPr algn="ctr"/>
            <a:r>
              <a:rPr lang="en-US" sz="3600" b="1">
                <a:solidFill>
                  <a:srgbClr val="0070C0"/>
                </a:solidFill>
                <a:latin typeface="+mj-lt"/>
              </a:rPr>
              <a:t>Suggested Answer Key</a:t>
            </a:r>
          </a:p>
        </p:txBody>
      </p:sp>
    </p:spTree>
    <p:extLst>
      <p:ext uri="{BB962C8B-B14F-4D97-AF65-F5344CB8AC3E}">
        <p14:creationId xmlns:p14="http://schemas.microsoft.com/office/powerpoint/2010/main" val="26204773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p:cNvPicPr>
          <p:nvPr/>
        </p:nvPicPr>
        <p:blipFill>
          <a:blip r:embed="rId2"/>
          <a:srcRect/>
          <a:stretch>
            <a:fillRect/>
          </a:stretch>
        </p:blipFill>
        <p:spPr bwMode="auto">
          <a:xfrm>
            <a:off x="605306" y="412709"/>
            <a:ext cx="9453093" cy="6052486"/>
          </a:xfrm>
          <a:prstGeom prst="rect">
            <a:avLst/>
          </a:prstGeom>
          <a:noFill/>
          <a:ln w="9525">
            <a:noFill/>
            <a:miter lim="800000"/>
            <a:headEnd/>
            <a:tailEnd/>
          </a:ln>
        </p:spPr>
      </p:pic>
      <p:sp>
        <p:nvSpPr>
          <p:cNvPr id="5" name="Rectangle 4">
            <a:extLst/>
          </p:cNvPr>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333375" y="693738"/>
            <a:ext cx="4275138" cy="922337"/>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Today’s lesson</a:t>
            </a:r>
          </a:p>
        </p:txBody>
      </p:sp>
      <p:sp>
        <p:nvSpPr>
          <p:cNvPr id="5" name="Rectangle 4"/>
          <p:cNvSpPr/>
          <p:nvPr/>
        </p:nvSpPr>
        <p:spPr>
          <a:xfrm>
            <a:off x="766763" y="1814513"/>
            <a:ext cx="4344987" cy="2308324"/>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a:solidFill>
                  <a:srgbClr val="FF0000"/>
                </a:solidFill>
                <a:latin typeface="Calibri" pitchFamily="34" charset="0"/>
              </a:rPr>
              <a:t>Vocabularies</a:t>
            </a:r>
          </a:p>
          <a:p>
            <a:pPr marL="571500" indent="-571500">
              <a:buFont typeface="Arial" panose="020B0604020202020204" pitchFamily="34" charset="0"/>
              <a:buChar char="•"/>
              <a:defRPr/>
            </a:pPr>
            <a:r>
              <a:rPr lang="en-US" sz="3600" i="1" smtClean="0">
                <a:solidFill>
                  <a:srgbClr val="0070C0"/>
                </a:solidFill>
                <a:latin typeface="Calibri" pitchFamily="34" charset="0"/>
              </a:rPr>
              <a:t>take part in </a:t>
            </a:r>
          </a:p>
          <a:p>
            <a:pPr marL="571500" indent="-571500">
              <a:buFont typeface="Arial" panose="020B0604020202020204" pitchFamily="34" charset="0"/>
              <a:buChar char="•"/>
              <a:defRPr/>
            </a:pPr>
            <a:r>
              <a:rPr lang="en-US" sz="3600" i="1" smtClean="0">
                <a:solidFill>
                  <a:srgbClr val="0070C0"/>
                </a:solidFill>
                <a:latin typeface="Calibri" pitchFamily="34" charset="0"/>
              </a:rPr>
              <a:t>face painting</a:t>
            </a:r>
          </a:p>
          <a:p>
            <a:pPr marL="571500" indent="-571500">
              <a:buFont typeface="Arial" panose="020B0604020202020204" pitchFamily="34" charset="0"/>
              <a:buChar char="•"/>
              <a:defRPr/>
            </a:pPr>
            <a:r>
              <a:rPr lang="en-US" sz="3600" i="1" smtClean="0">
                <a:solidFill>
                  <a:srgbClr val="0070C0"/>
                </a:solidFill>
                <a:latin typeface="Calibri" pitchFamily="34" charset="0"/>
              </a:rPr>
              <a:t>treat</a:t>
            </a:r>
            <a:endParaRPr lang="en-US" sz="3600" i="1">
              <a:solidFill>
                <a:srgbClr val="0070C0"/>
              </a:solidFill>
              <a:latin typeface="Calibri" pitchFamily="34" charset="0"/>
            </a:endParaRPr>
          </a:p>
        </p:txBody>
      </p:sp>
      <p:sp>
        <p:nvSpPr>
          <p:cNvPr id="6" name="Rectangle 5"/>
          <p:cNvSpPr/>
          <p:nvPr/>
        </p:nvSpPr>
        <p:spPr>
          <a:xfrm>
            <a:off x="5780088" y="1817688"/>
            <a:ext cx="5892800" cy="2862322"/>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dirty="0" smtClean="0">
                <a:solidFill>
                  <a:srgbClr val="FF0000"/>
                </a:solidFill>
                <a:latin typeface="Calibri" pitchFamily="34" charset="0"/>
              </a:rPr>
              <a:t>Reading: </a:t>
            </a:r>
            <a:r>
              <a:rPr lang="en-US" sz="3600" i="1" dirty="0" smtClean="0">
                <a:solidFill>
                  <a:srgbClr val="0070C0"/>
                </a:solidFill>
                <a:latin typeface="Calibri" pitchFamily="34" charset="0"/>
              </a:rPr>
              <a:t>read </a:t>
            </a:r>
            <a:r>
              <a:rPr lang="en-US" sz="3600" i="1" dirty="0">
                <a:solidFill>
                  <a:srgbClr val="0070C0"/>
                </a:solidFill>
                <a:latin typeface="Calibri" pitchFamily="34" charset="0"/>
              </a:rPr>
              <a:t>for gist, </a:t>
            </a:r>
            <a:r>
              <a:rPr lang="en-US" sz="3600" i="1" dirty="0" smtClean="0">
                <a:solidFill>
                  <a:srgbClr val="0070C0"/>
                </a:solidFill>
                <a:latin typeface="Calibri" pitchFamily="34" charset="0"/>
              </a:rPr>
              <a:t>key information</a:t>
            </a:r>
            <a:r>
              <a:rPr lang="en-US" sz="3600" i="1" dirty="0">
                <a:solidFill>
                  <a:srgbClr val="0070C0"/>
                </a:solidFill>
                <a:latin typeface="Calibri" pitchFamily="34" charset="0"/>
              </a:rPr>
              <a:t>, detail</a:t>
            </a:r>
            <a:r>
              <a:rPr lang="en-US" sz="3600" i="1" dirty="0" smtClean="0">
                <a:solidFill>
                  <a:srgbClr val="0070C0"/>
                </a:solidFill>
                <a:latin typeface="Calibri" pitchFamily="34" charset="0"/>
              </a:rPr>
              <a:t>.</a:t>
            </a:r>
          </a:p>
          <a:p>
            <a:pPr>
              <a:defRPr/>
            </a:pPr>
            <a:r>
              <a:rPr lang="en-US" sz="3600" i="1" dirty="0" smtClean="0">
                <a:solidFill>
                  <a:srgbClr val="FF0000"/>
                </a:solidFill>
                <a:latin typeface="Calibri" pitchFamily="34" charset="0"/>
              </a:rPr>
              <a:t>Listening: </a:t>
            </a:r>
            <a:r>
              <a:rPr lang="en-US" sz="3600" i="1" dirty="0" smtClean="0">
                <a:solidFill>
                  <a:srgbClr val="0070C0"/>
                </a:solidFill>
                <a:latin typeface="Calibri" pitchFamily="34" charset="0"/>
              </a:rPr>
              <a:t>read </a:t>
            </a:r>
            <a:r>
              <a:rPr lang="en-US" sz="3600" i="1" dirty="0">
                <a:solidFill>
                  <a:srgbClr val="0070C0"/>
                </a:solidFill>
                <a:latin typeface="Calibri" pitchFamily="34" charset="0"/>
              </a:rPr>
              <a:t>for gist, information, detail.</a:t>
            </a:r>
          </a:p>
          <a:p>
            <a:pPr>
              <a:defRPr/>
            </a:pPr>
            <a:endParaRPr lang="en-US" sz="3600" i="1" dirty="0">
              <a:solidFill>
                <a:srgbClr val="0070C0"/>
              </a:solidFill>
              <a:latin typeface="Calibri" pitchFamily="34" charset="0"/>
            </a:endParaRPr>
          </a:p>
        </p:txBody>
      </p:sp>
    </p:spTree>
  </p:cSld>
  <p:clrMapOvr>
    <a:masterClrMapping/>
  </p:clrMapOvr>
  <p:transition spd="med">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Homework</a:t>
            </a:r>
          </a:p>
        </p:txBody>
      </p:sp>
      <p:sp>
        <p:nvSpPr>
          <p:cNvPr id="5" name="Rectangle 4"/>
          <p:cNvSpPr/>
          <p:nvPr/>
        </p:nvSpPr>
        <p:spPr>
          <a:xfrm>
            <a:off x="206375" y="1416050"/>
            <a:ext cx="11871325" cy="2308324"/>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marL="571500" indent="-571500">
              <a:buFontTx/>
              <a:buChar char="-"/>
              <a:defRPr/>
            </a:pPr>
            <a:r>
              <a:rPr lang="en-US" sz="3600" i="1" dirty="0" err="1">
                <a:solidFill>
                  <a:srgbClr val="0000CC"/>
                </a:solidFill>
                <a:latin typeface="Calibri" pitchFamily="34" charset="0"/>
              </a:rPr>
              <a:t>Practise</a:t>
            </a:r>
            <a:r>
              <a:rPr lang="en-US" sz="3600" i="1" dirty="0">
                <a:solidFill>
                  <a:srgbClr val="0000CC"/>
                </a:solidFill>
                <a:latin typeface="Calibri" pitchFamily="34" charset="0"/>
              </a:rPr>
              <a:t> the vocabularies </a:t>
            </a:r>
            <a:r>
              <a:rPr lang="en-US" sz="3600" i="1" dirty="0" smtClean="0">
                <a:solidFill>
                  <a:srgbClr val="0000CC"/>
                </a:solidFill>
                <a:latin typeface="Calibri" pitchFamily="34" charset="0"/>
              </a:rPr>
              <a:t>and </a:t>
            </a:r>
            <a:r>
              <a:rPr lang="en-US" sz="3600" i="1" dirty="0">
                <a:solidFill>
                  <a:srgbClr val="0000CC"/>
                </a:solidFill>
                <a:latin typeface="Calibri" pitchFamily="34" charset="0"/>
              </a:rPr>
              <a:t>make sentences using them. </a:t>
            </a:r>
          </a:p>
          <a:p>
            <a:pPr marL="571500" indent="-571500">
              <a:buFontTx/>
              <a:buChar char="-"/>
              <a:defRPr/>
            </a:pPr>
            <a:r>
              <a:rPr lang="en-US" sz="3600" i="1" dirty="0">
                <a:solidFill>
                  <a:srgbClr val="0000CC"/>
                </a:solidFill>
                <a:latin typeface="Calibri" pitchFamily="34" charset="0"/>
              </a:rPr>
              <a:t>Do the exercises in </a:t>
            </a:r>
            <a:r>
              <a:rPr lang="en-US" sz="3600" b="1" i="1" dirty="0">
                <a:solidFill>
                  <a:srgbClr val="0000CC"/>
                </a:solidFill>
                <a:latin typeface="Calibri" pitchFamily="34" charset="0"/>
              </a:rPr>
              <a:t>TA 7 Right on WB </a:t>
            </a:r>
            <a:r>
              <a:rPr lang="en-US" sz="3600" i="1" dirty="0">
                <a:solidFill>
                  <a:srgbClr val="0000CC"/>
                </a:solidFill>
                <a:latin typeface="Calibri" pitchFamily="34" charset="0"/>
              </a:rPr>
              <a:t>(page </a:t>
            </a:r>
            <a:r>
              <a:rPr lang="en-US" sz="3600" i="1" dirty="0" smtClean="0">
                <a:solidFill>
                  <a:srgbClr val="0000CC"/>
                </a:solidFill>
                <a:latin typeface="Calibri" pitchFamily="34" charset="0"/>
              </a:rPr>
              <a:t>31). </a:t>
            </a:r>
            <a:endParaRPr lang="en-US" sz="3600" i="1" dirty="0">
              <a:solidFill>
                <a:srgbClr val="0000CC"/>
              </a:solidFill>
              <a:latin typeface="Calibri" pitchFamily="34" charset="0"/>
            </a:endParaRPr>
          </a:p>
          <a:p>
            <a:pPr marL="571500" indent="-571500">
              <a:buFontTx/>
              <a:buChar char="-"/>
              <a:defRPr/>
            </a:pPr>
            <a:r>
              <a:rPr lang="en-US" sz="3600" i="1" dirty="0">
                <a:solidFill>
                  <a:srgbClr val="0000CC"/>
                </a:solidFill>
                <a:latin typeface="Calibri" pitchFamily="34" charset="0"/>
              </a:rPr>
              <a:t>Prepare the next lesson (page </a:t>
            </a:r>
            <a:r>
              <a:rPr lang="en-US" sz="3600" i="1" dirty="0" smtClean="0">
                <a:solidFill>
                  <a:srgbClr val="0000CC"/>
                </a:solidFill>
                <a:latin typeface="Calibri" pitchFamily="34" charset="0"/>
              </a:rPr>
              <a:t>55 SB</a:t>
            </a:r>
            <a:r>
              <a:rPr lang="en-US" sz="3600" i="1" dirty="0" smtClean="0">
                <a:solidFill>
                  <a:srgbClr val="0000CC"/>
                </a:solidFill>
                <a:latin typeface="Calibri" pitchFamily="34" charset="0"/>
              </a:rPr>
              <a:t>).</a:t>
            </a:r>
          </a:p>
          <a:p>
            <a:pPr>
              <a:defRPr/>
            </a:pPr>
            <a:endParaRPr lang="en-US" sz="3600" i="1" dirty="0">
              <a:solidFill>
                <a:srgbClr val="0000CC"/>
              </a:solidFill>
              <a:latin typeface="Calibri"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ChangeAspect="1"/>
          </p:cNvPicPr>
          <p:nvPr/>
        </p:nvPicPr>
        <p:blipFill>
          <a:blip r:embed="rId3"/>
          <a:srcRect t="2" b="15105"/>
          <a:stretch>
            <a:fillRect/>
          </a:stretch>
        </p:blipFill>
        <p:spPr bwMode="auto">
          <a:xfrm>
            <a:off x="0" y="0"/>
            <a:ext cx="12192000" cy="6867525"/>
          </a:xfrm>
          <a:prstGeom prst="rect">
            <a:avLst/>
          </a:prstGeom>
          <a:noFill/>
          <a:ln w="9525">
            <a:noFill/>
            <a:miter lim="800000"/>
            <a:headEnd/>
            <a:tailEnd/>
          </a:ln>
        </p:spPr>
      </p:pic>
      <p:sp>
        <p:nvSpPr>
          <p:cNvPr id="5" name="TextBox 4"/>
          <p:cNvSpPr txBox="1"/>
          <p:nvPr/>
        </p:nvSpPr>
        <p:spPr>
          <a:xfrm>
            <a:off x="4557713" y="6051550"/>
            <a:ext cx="3101975" cy="646113"/>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600" dirty="0">
                <a:solidFill>
                  <a:srgbClr val="FF0000"/>
                </a:solidFill>
                <a:latin typeface="+mn-lt"/>
                <a:cs typeface="+mn-cs"/>
              </a:rPr>
              <a:t>Enjoy your day!</a:t>
            </a:r>
            <a:endParaRPr lang="en-US" dirty="0">
              <a:solidFill>
                <a:srgbClr val="FF0000"/>
              </a:solidFill>
              <a:latin typeface="+mn-lt"/>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p:cNvPicPr>
            <a:picLocks noChangeAspect="1"/>
          </p:cNvPicPr>
          <p:nvPr/>
        </p:nvPicPr>
        <p:blipFill>
          <a:blip r:embed="rId2"/>
          <a:srcRect/>
          <a:stretch>
            <a:fillRect/>
          </a:stretch>
        </p:blipFill>
        <p:spPr bwMode="auto">
          <a:xfrm>
            <a:off x="1250654" y="392805"/>
            <a:ext cx="8906171" cy="6072389"/>
          </a:xfrm>
          <a:prstGeom prst="rect">
            <a:avLst/>
          </a:prstGeom>
          <a:noFill/>
          <a:ln w="9525">
            <a:noFill/>
            <a:miter lim="800000"/>
            <a:headEnd/>
            <a:tailEnd/>
          </a:ln>
        </p:spPr>
      </p:pic>
      <p:sp>
        <p:nvSpPr>
          <p:cNvPr id="7" name="Rectangle 6">
            <a:extLst/>
          </p:cNvPr>
          <p:cNvSpPr/>
          <p:nvPr/>
        </p:nvSpPr>
        <p:spPr>
          <a:xfrm>
            <a:off x="8143875" y="552450"/>
            <a:ext cx="4025900"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 UP</a:t>
            </a:r>
          </a:p>
        </p:txBody>
      </p:sp>
    </p:spTree>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0049" y="397217"/>
            <a:ext cx="12388559" cy="1200329"/>
          </a:xfrm>
          <a:prstGeom prst="rect">
            <a:avLst/>
          </a:prstGeom>
          <a:noFill/>
        </p:spPr>
        <p:txBody>
          <a:bodyPr wrap="square" rtlCol="0">
            <a:spAutoFit/>
          </a:bodyPr>
          <a:lstStyle/>
          <a:p>
            <a:r>
              <a:rPr lang="en-US" sz="3600" b="1" smtClean="0">
                <a:solidFill>
                  <a:srgbClr val="0070C0"/>
                </a:solidFill>
                <a:latin typeface="+mj-lt"/>
              </a:rPr>
              <a:t>What kind of fruit is this?</a:t>
            </a:r>
          </a:p>
          <a:p>
            <a:endParaRPr lang="en-US" sz="3600" dirty="0">
              <a:solidFill>
                <a:srgbClr val="FF0000"/>
              </a:solidFill>
              <a:ea typeface="Times New Roman" panose="02020603050405020304" pitchFamily="18" charset="0"/>
            </a:endParaRPr>
          </a:p>
        </p:txBody>
      </p:sp>
      <p:sp>
        <p:nvSpPr>
          <p:cNvPr id="3" name="Rectangle 2"/>
          <p:cNvSpPr/>
          <p:nvPr/>
        </p:nvSpPr>
        <p:spPr>
          <a:xfrm>
            <a:off x="0" y="305971"/>
            <a:ext cx="3433889" cy="769441"/>
          </a:xfrm>
          <a:prstGeom prst="rect">
            <a:avLst/>
          </a:prstGeom>
        </p:spPr>
        <p:txBody>
          <a:bodyPr wrap="none">
            <a:spAutoFit/>
          </a:bodyPr>
          <a:lstStyle/>
          <a:p>
            <a:r>
              <a:rPr lang="en-US" sz="4400" b="1" dirty="0">
                <a:solidFill>
                  <a:srgbClr val="FF0000"/>
                </a:solidFill>
                <a:ea typeface="Times New Roman" panose="02020603050405020304" pitchFamily="18" charset="0"/>
              </a:rPr>
              <a:t>Work </a:t>
            </a:r>
            <a:r>
              <a:rPr lang="en-US" sz="4400" b="1">
                <a:solidFill>
                  <a:srgbClr val="FF0000"/>
                </a:solidFill>
                <a:ea typeface="Times New Roman" panose="02020603050405020304" pitchFamily="18" charset="0"/>
              </a:rPr>
              <a:t>in </a:t>
            </a:r>
            <a:r>
              <a:rPr lang="en-US" sz="4400" b="1" smtClean="0">
                <a:solidFill>
                  <a:srgbClr val="FF0000"/>
                </a:solidFill>
                <a:ea typeface="Times New Roman" panose="02020603050405020304" pitchFamily="18" charset="0"/>
              </a:rPr>
              <a:t>pairs.</a:t>
            </a:r>
            <a:endParaRPr lang="en-US" sz="4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1045" y="448640"/>
            <a:ext cx="759004" cy="4841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5143" y="1494749"/>
            <a:ext cx="11858172" cy="646331"/>
          </a:xfrm>
          <a:prstGeom prst="rect">
            <a:avLst/>
          </a:prstGeom>
        </p:spPr>
        <p:txBody>
          <a:bodyPr wrap="square">
            <a:spAutoFit/>
          </a:bodyPr>
          <a:lstStyle/>
          <a:p>
            <a:r>
              <a:rPr lang="en-US" sz="3600" smtClean="0">
                <a:latin typeface="+mj-lt"/>
              </a:rPr>
              <a:t>1. This kind of fruit is </a:t>
            </a:r>
            <a:r>
              <a:rPr lang="en-US" sz="3600">
                <a:latin typeface="+mj-lt"/>
              </a:rPr>
              <a:t>native to North </a:t>
            </a:r>
            <a:r>
              <a:rPr lang="en-US" sz="3600" smtClean="0">
                <a:latin typeface="+mj-lt"/>
              </a:rPr>
              <a:t>America</a:t>
            </a:r>
            <a:r>
              <a:rPr lang="en-US" sz="3600">
                <a:latin typeface="+mj-lt"/>
              </a:rPr>
              <a:t>.</a:t>
            </a:r>
          </a:p>
        </p:txBody>
      </p:sp>
      <p:sp>
        <p:nvSpPr>
          <p:cNvPr id="6" name="Rectangle 5"/>
          <p:cNvSpPr/>
          <p:nvPr/>
        </p:nvSpPr>
        <p:spPr>
          <a:xfrm>
            <a:off x="145143" y="2930836"/>
            <a:ext cx="11858172" cy="646331"/>
          </a:xfrm>
          <a:prstGeom prst="rect">
            <a:avLst/>
          </a:prstGeom>
        </p:spPr>
        <p:txBody>
          <a:bodyPr wrap="square">
            <a:spAutoFit/>
          </a:bodyPr>
          <a:lstStyle/>
          <a:p>
            <a:r>
              <a:rPr lang="en-US" sz="3600" smtClean="0">
                <a:latin typeface="+mj-lt"/>
              </a:rPr>
              <a:t>2. It can be eaten fresh or cooked. </a:t>
            </a:r>
            <a:endParaRPr lang="en-US" sz="3600">
              <a:latin typeface="+mj-lt"/>
            </a:endParaRPr>
          </a:p>
        </p:txBody>
      </p:sp>
      <p:sp>
        <p:nvSpPr>
          <p:cNvPr id="7" name="Rectangle 6"/>
          <p:cNvSpPr/>
          <p:nvPr/>
        </p:nvSpPr>
        <p:spPr>
          <a:xfrm>
            <a:off x="0" y="4258893"/>
            <a:ext cx="11858172" cy="646331"/>
          </a:xfrm>
          <a:prstGeom prst="rect">
            <a:avLst/>
          </a:prstGeom>
        </p:spPr>
        <p:txBody>
          <a:bodyPr wrap="square">
            <a:spAutoFit/>
          </a:bodyPr>
          <a:lstStyle/>
          <a:p>
            <a:r>
              <a:rPr lang="en-US" sz="3600">
                <a:latin typeface="+mj-lt"/>
              </a:rPr>
              <a:t>3. </a:t>
            </a:r>
            <a:r>
              <a:rPr lang="en-US" sz="3600" smtClean="0">
                <a:latin typeface="+mj-lt"/>
              </a:rPr>
              <a:t>It is a juicy </a:t>
            </a:r>
            <a:r>
              <a:rPr lang="en-US" sz="3600">
                <a:latin typeface="+mj-lt"/>
              </a:rPr>
              <a:t>red fruit </a:t>
            </a:r>
            <a:r>
              <a:rPr lang="en-US" sz="3600" smtClean="0">
                <a:latin typeface="+mj-lt"/>
              </a:rPr>
              <a:t>having small </a:t>
            </a:r>
            <a:r>
              <a:rPr lang="en-US" sz="3600">
                <a:latin typeface="+mj-lt"/>
              </a:rPr>
              <a:t>brown seeds on its </a:t>
            </a:r>
            <a:r>
              <a:rPr lang="en-US" sz="3600" smtClean="0">
                <a:latin typeface="+mj-lt"/>
              </a:rPr>
              <a:t>surface.</a:t>
            </a:r>
            <a:endParaRPr lang="en-US" sz="3600">
              <a:latin typeface="+mj-lt"/>
            </a:endParaRPr>
          </a:p>
        </p:txBody>
      </p:sp>
    </p:spTree>
    <p:extLst>
      <p:ext uri="{BB962C8B-B14F-4D97-AF65-F5344CB8AC3E}">
        <p14:creationId xmlns:p14="http://schemas.microsoft.com/office/powerpoint/2010/main" val="5707879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0049" y="397217"/>
            <a:ext cx="12388559" cy="861774"/>
          </a:xfrm>
          <a:prstGeom prst="rect">
            <a:avLst/>
          </a:prstGeom>
          <a:noFill/>
        </p:spPr>
        <p:txBody>
          <a:bodyPr wrap="square" rtlCol="0">
            <a:spAutoFit/>
          </a:bodyPr>
          <a:lstStyle/>
          <a:p>
            <a:r>
              <a:rPr lang="en-US" sz="3000" smtClean="0">
                <a:solidFill>
                  <a:srgbClr val="0070C0"/>
                </a:solidFill>
              </a:rPr>
              <a:t>Answer key</a:t>
            </a:r>
            <a:endParaRPr lang="en-US" sz="3200" smtClean="0">
              <a:solidFill>
                <a:srgbClr val="0070C0"/>
              </a:solidFill>
            </a:endParaRPr>
          </a:p>
          <a:p>
            <a:endParaRPr lang="en-US" dirty="0">
              <a:solidFill>
                <a:srgbClr val="FF0000"/>
              </a:solidFill>
              <a:ea typeface="Times New Roman" panose="02020603050405020304" pitchFamily="18" charset="0"/>
            </a:endParaRPr>
          </a:p>
        </p:txBody>
      </p:sp>
      <p:sp>
        <p:nvSpPr>
          <p:cNvPr id="7" name="Rectangle 6"/>
          <p:cNvSpPr/>
          <p:nvPr/>
        </p:nvSpPr>
        <p:spPr>
          <a:xfrm>
            <a:off x="0" y="5714190"/>
            <a:ext cx="11858172" cy="646331"/>
          </a:xfrm>
          <a:prstGeom prst="rect">
            <a:avLst/>
          </a:prstGeom>
        </p:spPr>
        <p:txBody>
          <a:bodyPr wrap="square">
            <a:spAutoFit/>
          </a:bodyPr>
          <a:lstStyle/>
          <a:p>
            <a:pPr algn="ctr"/>
            <a:r>
              <a:rPr lang="en-US" sz="3600" b="1" smtClean="0">
                <a:solidFill>
                  <a:srgbClr val="FF0000"/>
                </a:solidFill>
                <a:latin typeface="+mj-lt"/>
              </a:rPr>
              <a:t>STRAWBERRY</a:t>
            </a:r>
            <a:endParaRPr lang="en-US" sz="3600" b="1">
              <a:solidFill>
                <a:srgbClr val="FF0000"/>
              </a:solidFill>
              <a:latin typeface="+mj-lt"/>
            </a:endParaRPr>
          </a:p>
        </p:txBody>
      </p:sp>
      <p:sp>
        <p:nvSpPr>
          <p:cNvPr id="9" name="Rectangle 8"/>
          <p:cNvSpPr/>
          <p:nvPr/>
        </p:nvSpPr>
        <p:spPr>
          <a:xfrm>
            <a:off x="3483429" y="1205425"/>
            <a:ext cx="783771" cy="2437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8648" y="1046940"/>
            <a:ext cx="7000875" cy="4667250"/>
          </a:xfrm>
          <a:prstGeom prst="rect">
            <a:avLst/>
          </a:prstGeom>
        </p:spPr>
      </p:pic>
    </p:spTree>
    <p:extLst>
      <p:ext uri="{BB962C8B-B14F-4D97-AF65-F5344CB8AC3E}">
        <p14:creationId xmlns:p14="http://schemas.microsoft.com/office/powerpoint/2010/main" val="17640567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p:cNvPicPr>
          <p:nvPr/>
        </p:nvPicPr>
        <p:blipFill>
          <a:blip r:embed="rId2"/>
          <a:srcRect b="2901"/>
          <a:stretch>
            <a:fillRect/>
          </a:stretch>
        </p:blipFill>
        <p:spPr bwMode="auto">
          <a:xfrm>
            <a:off x="1560513" y="1265238"/>
            <a:ext cx="8705850" cy="4989512"/>
          </a:xfrm>
          <a:prstGeom prst="rect">
            <a:avLst/>
          </a:prstGeom>
          <a:noFill/>
          <a:ln w="9525">
            <a:noFill/>
            <a:miter lim="800000"/>
            <a:headEnd/>
            <a:tailEnd/>
          </a:ln>
        </p:spPr>
      </p:pic>
      <p:sp>
        <p:nvSpPr>
          <p:cNvPr id="3" name="Speech Bubble: Rectangle with Corners Rounded 8">
            <a:extLst/>
          </p:cNvPr>
          <p:cNvSpPr/>
          <p:nvPr/>
        </p:nvSpPr>
        <p:spPr>
          <a:xfrm>
            <a:off x="5303838" y="725488"/>
            <a:ext cx="3756025" cy="739775"/>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rgbClr val="00B050"/>
                </a:solidFill>
              </a:rPr>
              <a:t>It’s time to learn …</a:t>
            </a:r>
          </a:p>
        </p:txBody>
      </p:sp>
    </p:spTree>
    <p:extLst>
      <p:ext uri="{BB962C8B-B14F-4D97-AF65-F5344CB8AC3E}">
        <p14:creationId xmlns:p14="http://schemas.microsoft.com/office/powerpoint/2010/main" val="3291201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975"/>
            <a:ext cx="9125339" cy="6944702"/>
          </a:xfrm>
          <a:prstGeom prst="rect">
            <a:avLst/>
          </a:prstGeom>
        </p:spPr>
      </p:pic>
      <p:sp>
        <p:nvSpPr>
          <p:cNvPr id="3" name="TextBox 2"/>
          <p:cNvSpPr txBox="1"/>
          <p:nvPr/>
        </p:nvSpPr>
        <p:spPr>
          <a:xfrm>
            <a:off x="3054926" y="3807013"/>
            <a:ext cx="3015484" cy="923330"/>
          </a:xfrm>
          <a:prstGeom prst="rect">
            <a:avLst/>
          </a:prstGeom>
          <a:noFill/>
        </p:spPr>
        <p:txBody>
          <a:bodyPr wrap="square" rtlCol="0">
            <a:spAutoFit/>
          </a:bodyPr>
          <a:lstStyle/>
          <a:p>
            <a:r>
              <a:rPr lang="en-US" sz="5400" dirty="0" smtClean="0">
                <a:solidFill>
                  <a:schemeClr val="bg1"/>
                </a:solidFill>
              </a:rPr>
              <a:t>Reading</a:t>
            </a:r>
            <a:endParaRPr lang="en-US" sz="2400" dirty="0">
              <a:solidFill>
                <a:schemeClr val="bg1"/>
              </a:solidFill>
            </a:endParaRPr>
          </a:p>
        </p:txBody>
      </p:sp>
    </p:spTree>
    <p:extLst>
      <p:ext uri="{BB962C8B-B14F-4D97-AF65-F5344CB8AC3E}">
        <p14:creationId xmlns:p14="http://schemas.microsoft.com/office/powerpoint/2010/main" val="448740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60982" y="1008310"/>
            <a:ext cx="4245006" cy="5379790"/>
          </a:xfrm>
          <a:prstGeom prst="rect">
            <a:avLst/>
          </a:prstGeom>
        </p:spPr>
      </p:pic>
      <p:pic>
        <p:nvPicPr>
          <p:cNvPr id="4" name="Picture 3"/>
          <p:cNvPicPr>
            <a:picLocks noChangeAspect="1"/>
          </p:cNvPicPr>
          <p:nvPr/>
        </p:nvPicPr>
        <p:blipFill>
          <a:blip r:embed="rId3"/>
          <a:stretch>
            <a:fillRect/>
          </a:stretch>
        </p:blipFill>
        <p:spPr>
          <a:xfrm>
            <a:off x="0" y="1177943"/>
            <a:ext cx="5510212" cy="5210157"/>
          </a:xfrm>
          <a:prstGeom prst="rect">
            <a:avLst/>
          </a:prstGeom>
        </p:spPr>
      </p:pic>
      <p:sp>
        <p:nvSpPr>
          <p:cNvPr id="13314" name="Text Box 5"/>
          <p:cNvSpPr txBox="1">
            <a:spLocks noChangeArrowheads="1"/>
          </p:cNvSpPr>
          <p:nvPr/>
        </p:nvSpPr>
        <p:spPr bwMode="auto">
          <a:xfrm>
            <a:off x="2438400" y="399653"/>
            <a:ext cx="12025312" cy="523220"/>
          </a:xfrm>
          <a:prstGeom prst="rect">
            <a:avLst/>
          </a:prstGeom>
          <a:noFill/>
          <a:ln w="9525">
            <a:noFill/>
            <a:miter lim="800000"/>
            <a:headEnd/>
            <a:tailEnd/>
          </a:ln>
        </p:spPr>
        <p:txBody>
          <a:bodyPr wrap="square">
            <a:spAutoFit/>
          </a:bodyPr>
          <a:lstStyle/>
          <a:p>
            <a:pPr>
              <a:spcBef>
                <a:spcPct val="50000"/>
              </a:spcBef>
            </a:pPr>
            <a:r>
              <a:rPr lang="en-US" sz="2800" dirty="0">
                <a:solidFill>
                  <a:schemeClr val="hlink"/>
                </a:solidFill>
                <a:latin typeface="Calibri" pitchFamily="34" charset="0"/>
              </a:rPr>
              <a:t>Find these words in the text, try to guess what </a:t>
            </a:r>
            <a:r>
              <a:rPr lang="en-US" sz="2800" dirty="0" smtClean="0">
                <a:solidFill>
                  <a:schemeClr val="hlink"/>
                </a:solidFill>
                <a:latin typeface="Calibri" pitchFamily="34" charset="0"/>
              </a:rPr>
              <a:t>their meanings are.</a:t>
            </a:r>
            <a:endParaRPr lang="en-US" sz="2800" dirty="0">
              <a:solidFill>
                <a:schemeClr val="hlink"/>
              </a:solidFill>
              <a:latin typeface="Calibri" pitchFamily="34" charset="0"/>
            </a:endParaRPr>
          </a:p>
        </p:txBody>
      </p:sp>
      <p:sp>
        <p:nvSpPr>
          <p:cNvPr id="13315" name="Text Box 7"/>
          <p:cNvSpPr txBox="1">
            <a:spLocks noChangeArrowheads="1"/>
          </p:cNvSpPr>
          <p:nvPr/>
        </p:nvSpPr>
        <p:spPr bwMode="auto">
          <a:xfrm>
            <a:off x="0" y="374213"/>
            <a:ext cx="2438400" cy="579438"/>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Pre-reading</a:t>
            </a:r>
          </a:p>
        </p:txBody>
      </p:sp>
      <p:sp>
        <p:nvSpPr>
          <p:cNvPr id="58379" name="Line 11"/>
          <p:cNvSpPr>
            <a:spLocks noChangeShapeType="1"/>
          </p:cNvSpPr>
          <p:nvPr/>
        </p:nvSpPr>
        <p:spPr bwMode="auto">
          <a:xfrm>
            <a:off x="3416300" y="1425575"/>
            <a:ext cx="1155700" cy="0"/>
          </a:xfrm>
          <a:prstGeom prst="line">
            <a:avLst/>
          </a:prstGeom>
          <a:noFill/>
          <a:ln w="38100">
            <a:solidFill>
              <a:srgbClr val="FF0000"/>
            </a:solidFill>
            <a:round/>
            <a:headEnd/>
            <a:tailEnd/>
          </a:ln>
        </p:spPr>
        <p:txBody>
          <a:bodyPr/>
          <a:lstStyle/>
          <a:p>
            <a:endParaRPr lang="en-US"/>
          </a:p>
        </p:txBody>
      </p:sp>
      <p:sp>
        <p:nvSpPr>
          <p:cNvPr id="58380" name="Line 12"/>
          <p:cNvSpPr>
            <a:spLocks noChangeShapeType="1"/>
          </p:cNvSpPr>
          <p:nvPr/>
        </p:nvSpPr>
        <p:spPr bwMode="auto">
          <a:xfrm flipV="1">
            <a:off x="2755106" y="5245100"/>
            <a:ext cx="1016794" cy="44450"/>
          </a:xfrm>
          <a:prstGeom prst="line">
            <a:avLst/>
          </a:prstGeom>
          <a:noFill/>
          <a:ln w="38100">
            <a:solidFill>
              <a:srgbClr val="FF0000"/>
            </a:solidFill>
            <a:round/>
            <a:headEnd/>
            <a:tailEnd/>
          </a:ln>
        </p:spPr>
        <p:txBody>
          <a:bodyPr/>
          <a:lstStyle/>
          <a:p>
            <a:endParaRPr lang="en-US"/>
          </a:p>
        </p:txBody>
      </p:sp>
      <p:sp>
        <p:nvSpPr>
          <p:cNvPr id="58382" name="Line 14"/>
          <p:cNvSpPr>
            <a:spLocks noChangeShapeType="1"/>
          </p:cNvSpPr>
          <p:nvPr/>
        </p:nvSpPr>
        <p:spPr bwMode="auto">
          <a:xfrm>
            <a:off x="5510212" y="6388100"/>
            <a:ext cx="539750" cy="0"/>
          </a:xfrm>
          <a:prstGeom prst="line">
            <a:avLst/>
          </a:prstGeom>
          <a:noFill/>
          <a:ln w="38100">
            <a:solidFill>
              <a:srgbClr val="FF0000"/>
            </a:solidFill>
            <a:round/>
            <a:headEnd/>
            <a:tailEnd/>
          </a:ln>
        </p:spPr>
        <p:txBody>
          <a:bodyPr/>
          <a:lstStyle/>
          <a:p>
            <a:endParaRPr lang="en-US"/>
          </a:p>
        </p:txBody>
      </p:sp>
      <p:pic>
        <p:nvPicPr>
          <p:cNvPr id="6" name="Picture 5"/>
          <p:cNvPicPr>
            <a:picLocks noChangeAspect="1"/>
          </p:cNvPicPr>
          <p:nvPr/>
        </p:nvPicPr>
        <p:blipFill>
          <a:blip r:embed="rId4"/>
          <a:stretch>
            <a:fillRect/>
          </a:stretch>
        </p:blipFill>
        <p:spPr>
          <a:xfrm>
            <a:off x="9542462" y="4191000"/>
            <a:ext cx="2478088" cy="2197100"/>
          </a:xfrm>
          <a:prstGeom prst="rect">
            <a:avLst/>
          </a:prstGeom>
        </p:spPr>
      </p:pic>
      <p:sp>
        <p:nvSpPr>
          <p:cNvPr id="14" name="Line 13"/>
          <p:cNvSpPr>
            <a:spLocks noChangeShapeType="1"/>
          </p:cNvSpPr>
          <p:nvPr/>
        </p:nvSpPr>
        <p:spPr bwMode="auto">
          <a:xfrm>
            <a:off x="5803900" y="3898900"/>
            <a:ext cx="939800" cy="76200"/>
          </a:xfrm>
          <a:prstGeom prst="line">
            <a:avLst/>
          </a:prstGeom>
          <a:noFill/>
          <a:ln w="38100">
            <a:solidFill>
              <a:srgbClr val="FF0000"/>
            </a:solidFill>
            <a:round/>
            <a:headEnd/>
            <a:tailEnd/>
          </a:ln>
        </p:spPr>
        <p:txBody>
          <a:bodyPr/>
          <a:lstStyle/>
          <a:p>
            <a:endParaRPr lang="en-US"/>
          </a:p>
        </p:txBody>
      </p:sp>
      <p:sp>
        <p:nvSpPr>
          <p:cNvPr id="15" name="Line 13"/>
          <p:cNvSpPr>
            <a:spLocks noChangeShapeType="1"/>
          </p:cNvSpPr>
          <p:nvPr/>
        </p:nvSpPr>
        <p:spPr bwMode="auto">
          <a:xfrm>
            <a:off x="7131050" y="4198938"/>
            <a:ext cx="425450" cy="42862"/>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12596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379"/>
                                        </p:tgtEl>
                                        <p:attrNameLst>
                                          <p:attrName>style.visibility</p:attrName>
                                        </p:attrNameLst>
                                      </p:cBhvr>
                                      <p:to>
                                        <p:strVal val="visible"/>
                                      </p:to>
                                    </p:set>
                                    <p:animEffect transition="in" filter="blinds(horizontal)">
                                      <p:cBhvr>
                                        <p:cTn id="7" dur="500"/>
                                        <p:tgtEl>
                                          <p:spTgt spid="5837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8380"/>
                                        </p:tgtEl>
                                        <p:attrNameLst>
                                          <p:attrName>style.visibility</p:attrName>
                                        </p:attrNameLst>
                                      </p:cBhvr>
                                      <p:to>
                                        <p:strVal val="visible"/>
                                      </p:to>
                                    </p:set>
                                    <p:animEffect transition="in" filter="blinds(horizontal)">
                                      <p:cBhvr>
                                        <p:cTn id="12" dur="500"/>
                                        <p:tgtEl>
                                          <p:spTgt spid="5838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8382"/>
                                        </p:tgtEl>
                                        <p:attrNameLst>
                                          <p:attrName>style.visibility</p:attrName>
                                        </p:attrNameLst>
                                      </p:cBhvr>
                                      <p:to>
                                        <p:strVal val="visible"/>
                                      </p:to>
                                    </p:set>
                                    <p:animEffect transition="in" filter="blinds(horizontal)">
                                      <p:cBhvr>
                                        <p:cTn id="17" dur="500"/>
                                        <p:tgtEl>
                                          <p:spTgt spid="5838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9" grpId="0" animBg="1"/>
      <p:bldP spid="58380" grpId="0" animBg="1"/>
      <p:bldP spid="58382"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11793</TotalTime>
  <Words>1295</Words>
  <Application>Microsoft Office PowerPoint</Application>
  <PresentationFormat>Widescreen</PresentationFormat>
  <Paragraphs>195</Paragraphs>
  <Slides>37</Slides>
  <Notes>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FrutigerLTStd-Bold</vt:lpstr>
      <vt:lpstr>LDFComicSansLight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371</cp:revision>
  <dcterms:created xsi:type="dcterms:W3CDTF">2020-12-08T03:17:05Z</dcterms:created>
  <dcterms:modified xsi:type="dcterms:W3CDTF">2022-08-14T05:19:07Z</dcterms:modified>
</cp:coreProperties>
</file>