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74" r:id="rId11"/>
    <p:sldId id="275" r:id="rId12"/>
    <p:sldId id="265" r:id="rId13"/>
    <p:sldId id="266" r:id="rId14"/>
    <p:sldId id="267" r:id="rId15"/>
    <p:sldId id="268" r:id="rId16"/>
    <p:sldId id="269" r:id="rId17"/>
    <p:sldId id="270" r:id="rId18"/>
    <p:sldId id="271" r:id="rId19"/>
    <p:sldId id="272" r:id="rId20"/>
    <p:sldId id="273"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hs/tKUhjByqEUt+N49y/DuqOcAW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7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4590130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373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599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1918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778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184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1" name="Google Shape;38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7071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4" name="Google Shape;404;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0062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27334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2" name="Google Shape;442;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3221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2" name="Google Shape;46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2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331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67344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832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0" name="Google Shape;17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1759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0652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1825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08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8511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8"/>
          <p:cNvSpPr>
            <a:spLocks noGrp="1"/>
          </p:cNvSpPr>
          <p:nvPr>
            <p:ph type="pic" idx="2"/>
          </p:nvPr>
        </p:nvSpPr>
        <p:spPr>
          <a:xfrm>
            <a:off x="5183188" y="987425"/>
            <a:ext cx="6172200" cy="4873625"/>
          </a:xfrm>
          <a:prstGeom prst="rect">
            <a:avLst/>
          </a:prstGeom>
          <a:noFill/>
          <a:ln>
            <a:noFill/>
          </a:ln>
        </p:spPr>
      </p:sp>
      <p:sp>
        <p:nvSpPr>
          <p:cNvPr id="64" name="Google Shape;64;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2.gif"/><Relationship Id="rId7" Type="http://schemas.openxmlformats.org/officeDocument/2006/relationships/slide" Target="slide1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1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6.png"/><Relationship Id="rId7" Type="http://schemas.openxmlformats.org/officeDocument/2006/relationships/slide" Target="slide16.xml"/><Relationship Id="rId12"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image" Target="../media/image17.jpg"/><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slide" Target="slide13.xml"/><Relationship Id="rId3" Type="http://schemas.openxmlformats.org/officeDocument/2006/relationships/image" Target="../media/image19.jpg"/><Relationship Id="rId7" Type="http://schemas.openxmlformats.org/officeDocument/2006/relationships/image" Target="../media/image23.jpg"/><Relationship Id="rId12" Type="http://schemas.openxmlformats.org/officeDocument/2006/relationships/slide" Target="slide6.xml"/><Relationship Id="rId17" Type="http://schemas.openxmlformats.org/officeDocument/2006/relationships/slide" Target="slide2.xml"/><Relationship Id="rId2" Type="http://schemas.openxmlformats.org/officeDocument/2006/relationships/notesSlide" Target="../notesSlides/notesSlide12.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22.jpg"/><Relationship Id="rId11" Type="http://schemas.openxmlformats.org/officeDocument/2006/relationships/slide" Target="slide4.xml"/><Relationship Id="rId5" Type="http://schemas.openxmlformats.org/officeDocument/2006/relationships/image" Target="../media/image21.jpg"/><Relationship Id="rId15" Type="http://schemas.openxmlformats.org/officeDocument/2006/relationships/slide" Target="slide18.xml"/><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 Id="rId14" Type="http://schemas.openxmlformats.org/officeDocument/2006/relationships/slide" Target="slide16.xml"/></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2.gif"/><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hyperlink" Target="https://www.youtube.com/watch?v=iVJzY6BhWB0" TargetMode="External"/><Relationship Id="rId7" Type="http://schemas.openxmlformats.org/officeDocument/2006/relationships/slide" Target="slide1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2.gif"/><Relationship Id="rId7" Type="http://schemas.openxmlformats.org/officeDocument/2006/relationships/slide" Target="slide1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16.xml"/><Relationship Id="rId4" Type="http://schemas.openxmlformats.org/officeDocument/2006/relationships/slide" Target="slide4.xml"/><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4.xml"/><Relationship Id="rId7" Type="http://schemas.openxmlformats.org/officeDocument/2006/relationships/slide" Target="slide1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6.xml"/><Relationship Id="rId9"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4.xml"/><Relationship Id="rId7" Type="http://schemas.openxmlformats.org/officeDocument/2006/relationships/slide" Target="slide1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4" Type="http://schemas.openxmlformats.org/officeDocument/2006/relationships/slide" Target="slide6.xml"/><Relationship Id="rId9"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4.xml"/><Relationship Id="rId7" Type="http://schemas.openxmlformats.org/officeDocument/2006/relationships/slide" Target="slide1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10" Type="http://schemas.openxmlformats.org/officeDocument/2006/relationships/image" Target="../media/image2.jpg"/><Relationship Id="rId4" Type="http://schemas.openxmlformats.org/officeDocument/2006/relationships/slide" Target="slide6.xml"/><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slide" Target="slide13.xml"/><Relationship Id="rId3" Type="http://schemas.openxmlformats.org/officeDocument/2006/relationships/image" Target="../media/image3.jpg"/><Relationship Id="rId7" Type="http://schemas.openxmlformats.org/officeDocument/2006/relationships/image" Target="../media/image7.jpg"/><Relationship Id="rId12" Type="http://schemas.openxmlformats.org/officeDocument/2006/relationships/slide" Target="slide6.xml"/><Relationship Id="rId17" Type="http://schemas.openxmlformats.org/officeDocument/2006/relationships/slide" Target="slide2.xml"/><Relationship Id="rId2" Type="http://schemas.openxmlformats.org/officeDocument/2006/relationships/notesSlide" Target="../notesSlides/notesSlide3.xml"/><Relationship Id="rId16" Type="http://schemas.openxmlformats.org/officeDocument/2006/relationships/slide" Target="slide19.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slide" Target="slide4.xml"/><Relationship Id="rId5" Type="http://schemas.openxmlformats.org/officeDocument/2006/relationships/image" Target="../media/image5.jpg"/><Relationship Id="rId15" Type="http://schemas.openxmlformats.org/officeDocument/2006/relationships/slide" Target="slide18.xml"/><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slide" Target="slide16.xml"/></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1.png"/><Relationship Id="rId7" Type="http://schemas.openxmlformats.org/officeDocument/2006/relationships/slide" Target="slide16.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5.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2.gif"/><Relationship Id="rId7" Type="http://schemas.openxmlformats.org/officeDocument/2006/relationships/slide" Target="slide18.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3.xml"/><Relationship Id="rId10" Type="http://schemas.openxmlformats.org/officeDocument/2006/relationships/slide" Target="slide4.xml"/><Relationship Id="rId4" Type="http://schemas.openxmlformats.org/officeDocument/2006/relationships/slide" Target="slide6.xml"/><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3.png"/><Relationship Id="rId7" Type="http://schemas.openxmlformats.org/officeDocument/2006/relationships/slide" Target="slide1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2.jpg"/><Relationship Id="rId7" Type="http://schemas.openxmlformats.org/officeDocument/2006/relationships/slide" Target="slide16.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8.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14.jpg"/><Relationship Id="rId7" Type="http://schemas.openxmlformats.org/officeDocument/2006/relationships/slide" Target="slide1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2.xml"/><Relationship Id="rId4" Type="http://schemas.openxmlformats.org/officeDocument/2006/relationships/slide" Target="slide4.xml"/><Relationship Id="rId9" Type="http://schemas.openxmlformats.org/officeDocument/2006/relationships/slide" Target="slide19.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jpg"/><Relationship Id="rId7" Type="http://schemas.openxmlformats.org/officeDocument/2006/relationships/slide" Target="slide6.xml"/><Relationship Id="rId12" Type="http://schemas.openxmlformats.org/officeDocument/2006/relationships/slide" Target="slide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slide" Target="slide19.xml"/><Relationship Id="rId5" Type="http://schemas.openxmlformats.org/officeDocument/2006/relationships/hyperlink" Target="https://www.youtube.com/watch?v=IEBGcwth-QA" TargetMode="External"/><Relationship Id="rId10" Type="http://schemas.openxmlformats.org/officeDocument/2006/relationships/slide" Target="slide18.xml"/><Relationship Id="rId4" Type="http://schemas.openxmlformats.org/officeDocument/2006/relationships/hyperlink" Target="https://www.youtube.com/watch?v=J9UrsT5_SUU" TargetMode="External"/><Relationship Id="rId9" Type="http://schemas.openxmlformats.org/officeDocument/2006/relationships/slide" Target="slide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85" name="Google Shape;85;p1"/>
          <p:cNvPicPr preferRelativeResize="0"/>
          <p:nvPr/>
        </p:nvPicPr>
        <p:blipFill rotWithShape="1">
          <a:blip r:embed="rId3">
            <a:alphaModFix/>
          </a:blip>
          <a:srcRect t="6119" b="1525"/>
          <a:stretch/>
        </p:blipFill>
        <p:spPr>
          <a:xfrm>
            <a:off x="2341807" y="2137714"/>
            <a:ext cx="7407836" cy="4720286"/>
          </a:xfrm>
          <a:prstGeom prst="rect">
            <a:avLst/>
          </a:prstGeom>
          <a:noFill/>
          <a:ln>
            <a:noFill/>
          </a:ln>
        </p:spPr>
      </p:pic>
      <p:sp>
        <p:nvSpPr>
          <p:cNvPr id="86" name="Google Shape;86;p1"/>
          <p:cNvSpPr/>
          <p:nvPr/>
        </p:nvSpPr>
        <p:spPr>
          <a:xfrm>
            <a:off x="-2810" y="22133"/>
            <a:ext cx="12192000" cy="2125508"/>
          </a:xfrm>
          <a:prstGeom prst="rect">
            <a:avLst/>
          </a:prstGeom>
          <a:gradFill>
            <a:gsLst>
              <a:gs pos="0">
                <a:srgbClr val="FFF2CC"/>
              </a:gs>
              <a:gs pos="56000">
                <a:srgbClr val="FFFFFF"/>
              </a:gs>
              <a:gs pos="100000">
                <a:srgbClr val="E1EFD8"/>
              </a:gs>
            </a:gsLst>
            <a:lin ang="4800000" scaled="0"/>
          </a:gradFill>
          <a:ln>
            <a:noFill/>
          </a:ln>
        </p:spPr>
        <p:txBody>
          <a:bodyPr spcFirstLastPara="1" wrap="square" lIns="90000" tIns="46800" rIns="90000" bIns="46800" anchor="ctr" anchorCtr="0">
            <a:noAutofit/>
          </a:bodyPr>
          <a:lstStyle/>
          <a:p>
            <a:pPr marL="0" marR="0" lvl="0" indent="0" algn="l" rtl="0">
              <a:spcBef>
                <a:spcPts val="0"/>
              </a:spcBef>
              <a:spcAft>
                <a:spcPts val="0"/>
              </a:spcAft>
              <a:buNone/>
            </a:pPr>
            <a:endParaRPr sz="2000" b="0" i="0" u="none" strike="noStrike" cap="none">
              <a:solidFill>
                <a:schemeClr val="dk1"/>
              </a:solidFill>
              <a:latin typeface="Arial"/>
              <a:ea typeface="Arial"/>
              <a:cs typeface="Arial"/>
              <a:sym typeface="Arial"/>
            </a:endParaRPr>
          </a:p>
        </p:txBody>
      </p:sp>
      <p:sp>
        <p:nvSpPr>
          <p:cNvPr id="87" name="Google Shape;87;p1"/>
          <p:cNvSpPr txBox="1"/>
          <p:nvPr/>
        </p:nvSpPr>
        <p:spPr>
          <a:xfrm>
            <a:off x="593387" y="717446"/>
            <a:ext cx="11478126" cy="1430195"/>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2800" b="1" i="0" u="none" strike="noStrike" cap="none">
                <a:solidFill>
                  <a:srgbClr val="C00000"/>
                </a:solidFill>
                <a:latin typeface="Times New Roman"/>
                <a:ea typeface="Times New Roman"/>
                <a:cs typeface="Times New Roman"/>
                <a:sym typeface="Times New Roman"/>
              </a:rPr>
              <a:t>BÀI 1: </a:t>
            </a:r>
            <a:r>
              <a:rPr lang="en-US" sz="2800" b="1" i="0" u="none" strike="noStrike" cap="none">
                <a:solidFill>
                  <a:srgbClr val="FF0000"/>
                </a:solidFill>
                <a:latin typeface="Times New Roman"/>
                <a:ea typeface="Times New Roman"/>
                <a:cs typeface="Times New Roman"/>
                <a:sym typeface="Times New Roman"/>
              </a:rPr>
              <a:t>			        </a:t>
            </a:r>
            <a:r>
              <a:rPr lang="en-US" sz="2800" b="1" i="0" u="none" strike="noStrike" cap="none">
                <a:solidFill>
                  <a:srgbClr val="C00000"/>
                </a:solidFill>
                <a:latin typeface="Times New Roman"/>
                <a:ea typeface="Times New Roman"/>
                <a:cs typeface="Times New Roman"/>
                <a:sym typeface="Times New Roman"/>
              </a:rPr>
              <a:t>CN 12 (CN ĐIỆN – ĐIỆN TỬ) - KNTT</a:t>
            </a:r>
            <a:endParaRPr sz="2800" b="1" i="0" u="none" strike="noStrike" cap="none">
              <a:solidFill>
                <a:srgbClr val="C00000"/>
              </a:solidFill>
              <a:latin typeface="Times New Roman"/>
              <a:ea typeface="Times New Roman"/>
              <a:cs typeface="Times New Roman"/>
              <a:sym typeface="Times New Roman"/>
            </a:endParaRPr>
          </a:p>
          <a:p>
            <a:pPr marL="0" marR="0" lvl="0" indent="0" algn="ctr" rtl="0">
              <a:spcBef>
                <a:spcPts val="1200"/>
              </a:spcBef>
              <a:spcAft>
                <a:spcPts val="0"/>
              </a:spcAft>
              <a:buNone/>
            </a:pPr>
            <a:r>
              <a:rPr lang="en-US" sz="4400" b="1" i="0" u="none" strike="noStrike" cap="none">
                <a:solidFill>
                  <a:srgbClr val="0000FF"/>
                </a:solidFill>
                <a:latin typeface="Times New Roman"/>
                <a:ea typeface="Times New Roman"/>
                <a:cs typeface="Times New Roman"/>
                <a:sym typeface="Times New Roman"/>
              </a:rPr>
              <a:t>GIỚI THIỆU TỔNG QUAN VỀ KĨ THUẬT ĐIỆN</a:t>
            </a:r>
            <a:endParaRPr sz="4400" b="1" i="0" u="none" strike="noStrike" cap="none">
              <a:solidFill>
                <a:srgbClr val="0000FF"/>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ƯỜNG DÂY CAO ÁP 500KV - KHI CẢ THẾ GIỚI KHÔNG TIN VÀO KHẢ NĂNG CỦA NGƯỜI V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98424"/>
            <a:ext cx="12005343" cy="6753005"/>
          </a:xfrm>
          <a:prstGeom prst="rect">
            <a:avLst/>
          </a:prstGeom>
        </p:spPr>
      </p:pic>
    </p:spTree>
    <p:extLst>
      <p:ext uri="{BB962C8B-B14F-4D97-AF65-F5344CB8AC3E}">
        <p14:creationId xmlns:p14="http://schemas.microsoft.com/office/powerpoint/2010/main" val="1914257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38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280" name="Google Shape;280;p10"/>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1. Đối với sản xuất</a:t>
            </a:r>
            <a:endParaRPr sz="2400" b="1">
              <a:solidFill>
                <a:srgbClr val="000066"/>
              </a:solidFill>
              <a:latin typeface="Times New Roman"/>
              <a:ea typeface="Times New Roman"/>
              <a:cs typeface="Times New Roman"/>
              <a:sym typeface="Times New Roman"/>
            </a:endParaRPr>
          </a:p>
        </p:txBody>
      </p:sp>
      <p:sp>
        <p:nvSpPr>
          <p:cNvPr id="281" name="Google Shape;281;p10"/>
          <p:cNvSpPr txBox="1"/>
          <p:nvPr/>
        </p:nvSpPr>
        <p:spPr>
          <a:xfrm>
            <a:off x="1805319" y="1601614"/>
            <a:ext cx="8593394" cy="3693319"/>
          </a:xfrm>
          <a:prstGeom prst="rect">
            <a:avLst/>
          </a:prstGeom>
          <a:noFill/>
          <a:ln w="9525" cap="flat" cmpd="sng">
            <a:solidFill>
              <a:srgbClr val="9900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600">
                <a:solidFill>
                  <a:srgbClr val="000066"/>
                </a:solidFill>
                <a:latin typeface="Times New Roman"/>
                <a:ea typeface="Times New Roman"/>
                <a:cs typeface="Times New Roman"/>
                <a:sym typeface="Times New Roman"/>
              </a:rPr>
              <a:t>      </a:t>
            </a:r>
            <a:r>
              <a:rPr lang="en-US" sz="2600">
                <a:solidFill>
                  <a:schemeClr val="dk1"/>
                </a:solidFill>
                <a:latin typeface="Times New Roman"/>
                <a:ea typeface="Times New Roman"/>
                <a:cs typeface="Times New Roman"/>
                <a:sym typeface="Times New Roman"/>
              </a:rPr>
              <a:t>Trong sản xuất, ngành kĩ thuật điện giữ vai trò và vị trí vô cùng quan trọng giúp cho việc sản xuất trở nên hiệu quả và đạt năng suất tốt</a:t>
            </a:r>
            <a:endParaRPr sz="260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 Cung cấp điện năng cho sản xuất</a:t>
            </a:r>
            <a:endParaRPr sz="260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 Cung cấp các thiết bị điện cho sản xuất</a:t>
            </a:r>
            <a:endParaRPr sz="2600">
              <a:solidFill>
                <a:schemeClr val="dk1"/>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2600">
                <a:solidFill>
                  <a:schemeClr val="dk1"/>
                </a:solidFill>
                <a:latin typeface="Times New Roman"/>
                <a:ea typeface="Times New Roman"/>
                <a:cs typeface="Times New Roman"/>
                <a:sym typeface="Times New Roman"/>
              </a:rPr>
              <a:t>	+ Điều khiển, tự động hoá cho quá trình sản xuất</a:t>
            </a:r>
            <a:endParaRPr sz="2600">
              <a:solidFill>
                <a:schemeClr val="dk1"/>
              </a:solidFill>
              <a:latin typeface="Times New Roman"/>
              <a:ea typeface="Times New Roman"/>
              <a:cs typeface="Times New Roman"/>
              <a:sym typeface="Times New Roman"/>
            </a:endParaRPr>
          </a:p>
        </p:txBody>
      </p:sp>
      <p:pic>
        <p:nvPicPr>
          <p:cNvPr id="282" name="Google Shape;282;p10"/>
          <p:cNvPicPr preferRelativeResize="0"/>
          <p:nvPr/>
        </p:nvPicPr>
        <p:blipFill rotWithShape="1">
          <a:blip r:embed="rId3">
            <a:alphaModFix/>
          </a:blip>
          <a:srcRect/>
          <a:stretch/>
        </p:blipFill>
        <p:spPr>
          <a:xfrm>
            <a:off x="10795883" y="1150583"/>
            <a:ext cx="1231490" cy="1154522"/>
          </a:xfrm>
          <a:prstGeom prst="rect">
            <a:avLst/>
          </a:prstGeom>
          <a:noFill/>
          <a:ln>
            <a:noFill/>
          </a:ln>
        </p:spPr>
      </p:pic>
      <p:sp>
        <p:nvSpPr>
          <p:cNvPr id="283" name="Google Shape;283;p10"/>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10">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285" name="Google Shape;285;p10">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86" name="Google Shape;286;p10">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87" name="Google Shape;287;p10">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288" name="Google Shape;288;p10">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289" name="Google Shape;289;p10">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290" name="Google Shape;290;p10">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291" name="Google Shape;291;p10"/>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292" name="Google Shape;292;p10">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93" name="Google Shape;293;p10">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94" name="Google Shape;294;p10">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fade">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1"/>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300" name="Google Shape;300;p11"/>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2. Đối với đời sống</a:t>
            </a:r>
            <a:endParaRPr sz="2400" b="1">
              <a:solidFill>
                <a:srgbClr val="000066"/>
              </a:solidFill>
              <a:latin typeface="Times New Roman"/>
              <a:ea typeface="Times New Roman"/>
              <a:cs typeface="Times New Roman"/>
              <a:sym typeface="Times New Roman"/>
            </a:endParaRPr>
          </a:p>
        </p:txBody>
      </p:sp>
      <p:pic>
        <p:nvPicPr>
          <p:cNvPr id="301" name="Google Shape;301;p11"/>
          <p:cNvPicPr preferRelativeResize="0"/>
          <p:nvPr/>
        </p:nvPicPr>
        <p:blipFill rotWithShape="1">
          <a:blip r:embed="rId3">
            <a:alphaModFix/>
          </a:blip>
          <a:srcRect l="1204" r="1239"/>
          <a:stretch/>
        </p:blipFill>
        <p:spPr>
          <a:xfrm>
            <a:off x="1688192" y="1588880"/>
            <a:ext cx="10323445" cy="5148126"/>
          </a:xfrm>
          <a:prstGeom prst="rect">
            <a:avLst/>
          </a:prstGeom>
          <a:noFill/>
          <a:ln>
            <a:noFill/>
          </a:ln>
        </p:spPr>
      </p:pic>
      <p:sp>
        <p:nvSpPr>
          <p:cNvPr id="302" name="Google Shape;302;p11"/>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3" name="Google Shape;303;p11">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304" name="Google Shape;304;p11">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05" name="Google Shape;305;p11">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06" name="Google Shape;306;p11">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307" name="Google Shape;307;p11">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308" name="Google Shape;308;p11">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309" name="Google Shape;309;p11">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310" name="Google Shape;310;p11"/>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311" name="Google Shape;311;p11">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12" name="Google Shape;312;p11">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13" name="Google Shape;313;p11">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pic>
        <p:nvPicPr>
          <p:cNvPr id="314" name="Google Shape;314;p11"/>
          <p:cNvPicPr preferRelativeResize="0"/>
          <p:nvPr/>
        </p:nvPicPr>
        <p:blipFill rotWithShape="1">
          <a:blip r:embed="rId11">
            <a:alphaModFix/>
          </a:blip>
          <a:srcRect t="16819" b="14321"/>
          <a:stretch/>
        </p:blipFill>
        <p:spPr>
          <a:xfrm>
            <a:off x="1739790" y="2312619"/>
            <a:ext cx="4979509" cy="3848868"/>
          </a:xfrm>
          <a:prstGeom prst="rect">
            <a:avLst/>
          </a:prstGeom>
          <a:noFill/>
          <a:ln>
            <a:noFill/>
          </a:ln>
        </p:spPr>
      </p:pic>
      <p:pic>
        <p:nvPicPr>
          <p:cNvPr id="315" name="Google Shape;315;p11"/>
          <p:cNvPicPr preferRelativeResize="0"/>
          <p:nvPr/>
        </p:nvPicPr>
        <p:blipFill rotWithShape="1">
          <a:blip r:embed="rId12">
            <a:alphaModFix/>
          </a:blip>
          <a:srcRect l="19151" r="6496"/>
          <a:stretch/>
        </p:blipFill>
        <p:spPr>
          <a:xfrm>
            <a:off x="7000723" y="2312619"/>
            <a:ext cx="5010914" cy="384886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fade">
                                      <p:cBhvr>
                                        <p:cTn id="12" dur="500"/>
                                        <p:tgtEl>
                                          <p:spTgt spid="301"/>
                                        </p:tgtEl>
                                      </p:cBhvr>
                                    </p:animEffect>
                                  </p:childTnLst>
                                </p:cTn>
                              </p:par>
                              <p:par>
                                <p:cTn id="13" presetID="10" presetClass="entr" presetSubtype="0" fill="hold" nodeType="withEffect">
                                  <p:stCondLst>
                                    <p:cond delay="0"/>
                                  </p:stCondLst>
                                  <p:childTnLst>
                                    <p:set>
                                      <p:cBhvr>
                                        <p:cTn id="14" dur="1" fill="hold">
                                          <p:stCondLst>
                                            <p:cond delay="0"/>
                                          </p:stCondLst>
                                        </p:cTn>
                                        <p:tgtEl>
                                          <p:spTgt spid="314"/>
                                        </p:tgtEl>
                                        <p:attrNameLst>
                                          <p:attrName>style.visibility</p:attrName>
                                        </p:attrNameLst>
                                      </p:cBhvr>
                                      <p:to>
                                        <p:strVal val="visible"/>
                                      </p:to>
                                    </p:set>
                                    <p:animEffect transition="in" filter="fade">
                                      <p:cBhvr>
                                        <p:cTn id="15" dur="500"/>
                                        <p:tgtEl>
                                          <p:spTgt spid="314"/>
                                        </p:tgtEl>
                                      </p:cBhvr>
                                    </p:animEffect>
                                  </p:childTnLst>
                                </p:cTn>
                              </p:par>
                              <p:par>
                                <p:cTn id="16" presetID="10" presetClass="entr" presetSubtype="0" fill="hold" nodeType="withEffect">
                                  <p:stCondLst>
                                    <p:cond delay="0"/>
                                  </p:stCondLst>
                                  <p:childTnLst>
                                    <p:set>
                                      <p:cBhvr>
                                        <p:cTn id="17" dur="1" fill="hold">
                                          <p:stCondLst>
                                            <p:cond delay="0"/>
                                          </p:stCondLst>
                                        </p:cTn>
                                        <p:tgtEl>
                                          <p:spTgt spid="315"/>
                                        </p:tgtEl>
                                        <p:attrNameLst>
                                          <p:attrName>style.visibility</p:attrName>
                                        </p:attrNameLst>
                                      </p:cBhvr>
                                      <p:to>
                                        <p:strVal val="visible"/>
                                      </p:to>
                                    </p:set>
                                    <p:animEffect transition="in" filter="fade">
                                      <p:cBhvr>
                                        <p:cTn id="18" dur="500"/>
                                        <p:tgtEl>
                                          <p:spTgt spid="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12"/>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321" name="Google Shape;321;p12"/>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2. Đối với đời sống</a:t>
            </a:r>
            <a:endParaRPr sz="2400" b="1">
              <a:solidFill>
                <a:srgbClr val="000066"/>
              </a:solidFill>
              <a:latin typeface="Times New Roman"/>
              <a:ea typeface="Times New Roman"/>
              <a:cs typeface="Times New Roman"/>
              <a:sym typeface="Times New Roman"/>
            </a:endParaRPr>
          </a:p>
        </p:txBody>
      </p:sp>
      <p:sp>
        <p:nvSpPr>
          <p:cNvPr id="322" name="Google Shape;322;p12"/>
          <p:cNvSpPr/>
          <p:nvPr/>
        </p:nvSpPr>
        <p:spPr>
          <a:xfrm>
            <a:off x="1974703" y="4271113"/>
            <a:ext cx="3630646" cy="2534592"/>
          </a:xfrm>
          <a:prstGeom prst="roundRect">
            <a:avLst>
              <a:gd name="adj" fmla="val 12699"/>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3" name="Google Shape;323;p12"/>
          <p:cNvSpPr/>
          <p:nvPr/>
        </p:nvSpPr>
        <p:spPr>
          <a:xfrm>
            <a:off x="2059127" y="4749867"/>
            <a:ext cx="3426986" cy="2090324"/>
          </a:xfrm>
          <a:prstGeom prst="roundRect">
            <a:avLst>
              <a:gd name="adj" fmla="val 16667"/>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4" name="Google Shape;324;p12"/>
          <p:cNvSpPr txBox="1"/>
          <p:nvPr/>
        </p:nvSpPr>
        <p:spPr>
          <a:xfrm>
            <a:off x="1987711" y="4310435"/>
            <a:ext cx="3508161"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Trong viễn thông, thông tin</a:t>
            </a:r>
            <a:endParaRPr sz="2000" b="1">
              <a:solidFill>
                <a:schemeClr val="dk1"/>
              </a:solidFill>
              <a:latin typeface="Arial"/>
              <a:ea typeface="Arial"/>
              <a:cs typeface="Arial"/>
              <a:sym typeface="Arial"/>
            </a:endParaRPr>
          </a:p>
        </p:txBody>
      </p:sp>
      <p:sp>
        <p:nvSpPr>
          <p:cNvPr id="325" name="Google Shape;325;p12"/>
          <p:cNvSpPr/>
          <p:nvPr/>
        </p:nvSpPr>
        <p:spPr>
          <a:xfrm>
            <a:off x="1942387" y="1716892"/>
            <a:ext cx="3568362" cy="2403545"/>
          </a:xfrm>
          <a:prstGeom prst="roundRect">
            <a:avLst>
              <a:gd name="adj" fmla="val 12699"/>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6" name="Google Shape;326;p12"/>
          <p:cNvSpPr/>
          <p:nvPr/>
        </p:nvSpPr>
        <p:spPr>
          <a:xfrm>
            <a:off x="2054214" y="2196364"/>
            <a:ext cx="3368194" cy="1815886"/>
          </a:xfrm>
          <a:prstGeom prst="roundRect">
            <a:avLst>
              <a:gd name="adj" fmla="val 16667"/>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7" name="Google Shape;327;p12"/>
          <p:cNvSpPr txBox="1"/>
          <p:nvPr/>
        </p:nvSpPr>
        <p:spPr>
          <a:xfrm>
            <a:off x="2725732" y="1738282"/>
            <a:ext cx="2001672"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Trong gia đình</a:t>
            </a:r>
            <a:endParaRPr sz="2000" b="1">
              <a:solidFill>
                <a:schemeClr val="dk1"/>
              </a:solidFill>
              <a:latin typeface="Arial"/>
              <a:ea typeface="Arial"/>
              <a:cs typeface="Arial"/>
              <a:sym typeface="Arial"/>
            </a:endParaRPr>
          </a:p>
        </p:txBody>
      </p:sp>
      <p:sp>
        <p:nvSpPr>
          <p:cNvPr id="328" name="Google Shape;328;p12"/>
          <p:cNvSpPr/>
          <p:nvPr/>
        </p:nvSpPr>
        <p:spPr>
          <a:xfrm>
            <a:off x="8325671" y="4240068"/>
            <a:ext cx="3592240" cy="2581520"/>
          </a:xfrm>
          <a:prstGeom prst="roundRect">
            <a:avLst>
              <a:gd name="adj" fmla="val 12699"/>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29" name="Google Shape;329;p12"/>
          <p:cNvSpPr/>
          <p:nvPr/>
        </p:nvSpPr>
        <p:spPr>
          <a:xfrm>
            <a:off x="8393933" y="4688159"/>
            <a:ext cx="3474823" cy="2154863"/>
          </a:xfrm>
          <a:prstGeom prst="roundRect">
            <a:avLst>
              <a:gd name="adj" fmla="val 16667"/>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30" name="Google Shape;330;p12"/>
          <p:cNvSpPr txBox="1"/>
          <p:nvPr/>
        </p:nvSpPr>
        <p:spPr>
          <a:xfrm>
            <a:off x="8722683" y="4240068"/>
            <a:ext cx="29622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Trong giáo dục</a:t>
            </a:r>
            <a:endParaRPr sz="2000" b="1">
              <a:solidFill>
                <a:schemeClr val="dk1"/>
              </a:solidFill>
              <a:latin typeface="Arial"/>
              <a:ea typeface="Arial"/>
              <a:cs typeface="Arial"/>
              <a:sym typeface="Arial"/>
            </a:endParaRPr>
          </a:p>
        </p:txBody>
      </p:sp>
      <p:sp>
        <p:nvSpPr>
          <p:cNvPr id="331" name="Google Shape;331;p12"/>
          <p:cNvSpPr/>
          <p:nvPr/>
        </p:nvSpPr>
        <p:spPr>
          <a:xfrm>
            <a:off x="8261228" y="1546992"/>
            <a:ext cx="3615977" cy="2603746"/>
          </a:xfrm>
          <a:prstGeom prst="roundRect">
            <a:avLst>
              <a:gd name="adj" fmla="val 12699"/>
            </a:avLst>
          </a:prstGeom>
          <a:solidFill>
            <a:srgbClr val="FFCC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32" name="Google Shape;332;p12"/>
          <p:cNvSpPr txBox="1"/>
          <p:nvPr/>
        </p:nvSpPr>
        <p:spPr>
          <a:xfrm>
            <a:off x="8794300" y="1603517"/>
            <a:ext cx="301893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a:ea typeface="Arial"/>
                <a:cs typeface="Arial"/>
                <a:sym typeface="Arial"/>
              </a:rPr>
              <a:t>Trong y tế</a:t>
            </a:r>
            <a:endParaRPr sz="2000" b="1">
              <a:solidFill>
                <a:schemeClr val="dk1"/>
              </a:solidFill>
              <a:latin typeface="Arial"/>
              <a:ea typeface="Arial"/>
              <a:cs typeface="Arial"/>
              <a:sym typeface="Arial"/>
            </a:endParaRPr>
          </a:p>
        </p:txBody>
      </p:sp>
      <p:sp>
        <p:nvSpPr>
          <p:cNvPr id="333" name="Google Shape;333;p12"/>
          <p:cNvSpPr txBox="1"/>
          <p:nvPr/>
        </p:nvSpPr>
        <p:spPr>
          <a:xfrm>
            <a:off x="6060069" y="3899755"/>
            <a:ext cx="14234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Ứng dụng kĩ thuật điện</a:t>
            </a:r>
            <a:endParaRPr sz="2000" b="1">
              <a:solidFill>
                <a:schemeClr val="dk1"/>
              </a:solidFill>
              <a:latin typeface="Times New Roman"/>
              <a:ea typeface="Times New Roman"/>
              <a:cs typeface="Times New Roman"/>
              <a:sym typeface="Times New Roman"/>
            </a:endParaRPr>
          </a:p>
        </p:txBody>
      </p:sp>
      <p:grpSp>
        <p:nvGrpSpPr>
          <p:cNvPr id="334" name="Google Shape;334;p12"/>
          <p:cNvGrpSpPr/>
          <p:nvPr/>
        </p:nvGrpSpPr>
        <p:grpSpPr>
          <a:xfrm rot="-1454310">
            <a:off x="5381632" y="2954553"/>
            <a:ext cx="2701449" cy="2798858"/>
            <a:chOff x="1711" y="1231"/>
            <a:chExt cx="2291" cy="2281"/>
          </a:xfrm>
        </p:grpSpPr>
        <p:sp>
          <p:nvSpPr>
            <p:cNvPr id="335" name="Google Shape;335;p12"/>
            <p:cNvSpPr/>
            <p:nvPr/>
          </p:nvSpPr>
          <p:spPr>
            <a:xfrm rot="6774404">
              <a:off x="2004" y="1578"/>
              <a:ext cx="1688" cy="1664"/>
            </a:xfrm>
            <a:custGeom>
              <a:avLst/>
              <a:gdLst/>
              <a:ahLst/>
              <a:cxnLst/>
              <a:rect l="l" t="t" r="r" b="b"/>
              <a:pathLst>
                <a:path w="21600" h="21600" extrusionOk="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a:gsLst>
                <a:gs pos="0">
                  <a:srgbClr val="000000"/>
                </a:gs>
                <a:gs pos="100000">
                  <a:schemeClr val="hlink"/>
                </a:gs>
              </a:gsLst>
              <a:lin ang="2700000" scaled="0"/>
            </a:gradFill>
            <a:ln>
              <a:noFill/>
            </a:ln>
            <a:effectLst>
              <a:outerShdw dist="81320" dir="3080412" algn="ctr" rotWithShape="0">
                <a:srgbClr val="000000">
                  <a:alpha val="2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36" name="Google Shape;336;p12"/>
            <p:cNvSpPr/>
            <p:nvPr/>
          </p:nvSpPr>
          <p:spPr>
            <a:xfrm rot="-9425596">
              <a:off x="1968" y="1567"/>
              <a:ext cx="1688" cy="1664"/>
            </a:xfrm>
            <a:custGeom>
              <a:avLst/>
              <a:gdLst/>
              <a:ahLst/>
              <a:cxnLst/>
              <a:rect l="l" t="t" r="r" b="b"/>
              <a:pathLst>
                <a:path w="21600" h="21600" extrusionOk="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a:gsLst>
                <a:gs pos="0">
                  <a:srgbClr val="000000"/>
                </a:gs>
                <a:gs pos="100000">
                  <a:schemeClr val="accent1"/>
                </a:gs>
              </a:gsLst>
              <a:lin ang="2700000" scaled="0"/>
            </a:gradFill>
            <a:ln>
              <a:noFill/>
            </a:ln>
            <a:effectLst>
              <a:outerShdw dist="81320" dir="3080412" algn="ctr" rotWithShape="0">
                <a:srgbClr val="000000">
                  <a:alpha val="2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37" name="Google Shape;337;p12"/>
            <p:cNvSpPr/>
            <p:nvPr/>
          </p:nvSpPr>
          <p:spPr>
            <a:xfrm rot="-4025596">
              <a:off x="2029" y="1500"/>
              <a:ext cx="1688" cy="1664"/>
            </a:xfrm>
            <a:custGeom>
              <a:avLst/>
              <a:gdLst/>
              <a:ahLst/>
              <a:cxnLst/>
              <a:rect l="l" t="t" r="r" b="b"/>
              <a:pathLst>
                <a:path w="21600" h="21600" extrusionOk="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a:gsLst>
                <a:gs pos="0">
                  <a:srgbClr val="2A1620"/>
                </a:gs>
                <a:gs pos="100000">
                  <a:schemeClr val="folHlink"/>
                </a:gs>
              </a:gsLst>
              <a:lin ang="2700000" scaled="0"/>
            </a:gradFill>
            <a:ln>
              <a:noFill/>
            </a:ln>
            <a:effectLst>
              <a:outerShdw dist="81320" dir="3080412" algn="ctr" rotWithShape="0">
                <a:srgbClr val="000000">
                  <a:alpha val="2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sp>
          <p:nvSpPr>
            <p:cNvPr id="338" name="Google Shape;338;p12"/>
            <p:cNvSpPr/>
            <p:nvPr/>
          </p:nvSpPr>
          <p:spPr>
            <a:xfrm rot="1374404">
              <a:off x="2056" y="1536"/>
              <a:ext cx="1688" cy="1664"/>
            </a:xfrm>
            <a:custGeom>
              <a:avLst/>
              <a:gdLst/>
              <a:ahLst/>
              <a:cxnLst/>
              <a:rect l="l" t="t" r="r" b="b"/>
              <a:pathLst>
                <a:path w="21600" h="21600" extrusionOk="0">
                  <a:moveTo>
                    <a:pt x="18093" y="7698"/>
                  </a:moveTo>
                  <a:cubicBezTo>
                    <a:pt x="16849" y="4772"/>
                    <a:pt x="13978" y="2874"/>
                    <a:pt x="10800" y="2874"/>
                  </a:cubicBezTo>
                  <a:cubicBezTo>
                    <a:pt x="10759" y="2874"/>
                    <a:pt x="10719" y="2874"/>
                    <a:pt x="10679" y="2874"/>
                  </a:cubicBezTo>
                  <a:lnTo>
                    <a:pt x="10635" y="1"/>
                  </a:lnTo>
                  <a:cubicBezTo>
                    <a:pt x="10690" y="0"/>
                    <a:pt x="10745" y="0"/>
                    <a:pt x="10800" y="0"/>
                  </a:cubicBezTo>
                  <a:cubicBezTo>
                    <a:pt x="15131" y="0"/>
                    <a:pt x="19043" y="2587"/>
                    <a:pt x="20738" y="6573"/>
                  </a:cubicBezTo>
                  <a:lnTo>
                    <a:pt x="23223" y="5516"/>
                  </a:lnTo>
                  <a:lnTo>
                    <a:pt x="21035" y="10942"/>
                  </a:lnTo>
                  <a:lnTo>
                    <a:pt x="15609" y="8754"/>
                  </a:lnTo>
                  <a:lnTo>
                    <a:pt x="18093" y="7698"/>
                  </a:lnTo>
                  <a:close/>
                </a:path>
              </a:pathLst>
            </a:custGeom>
            <a:gradFill>
              <a:gsLst>
                <a:gs pos="0">
                  <a:srgbClr val="000000"/>
                </a:gs>
                <a:gs pos="100000">
                  <a:schemeClr val="accent2"/>
                </a:gs>
              </a:gsLst>
              <a:lin ang="2700000" scaled="0"/>
            </a:gradFill>
            <a:ln>
              <a:noFill/>
            </a:ln>
            <a:effectLst>
              <a:outerShdw dist="81320" dir="3080412" algn="ctr" rotWithShape="0">
                <a:srgbClr val="000000">
                  <a:alpha val="2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Arial"/>
                <a:ea typeface="Arial"/>
                <a:cs typeface="Arial"/>
                <a:sym typeface="Arial"/>
              </a:endParaRPr>
            </a:p>
          </p:txBody>
        </p:sp>
      </p:grpSp>
      <p:pic>
        <p:nvPicPr>
          <p:cNvPr id="339" name="Google Shape;339;p12"/>
          <p:cNvPicPr preferRelativeResize="0"/>
          <p:nvPr/>
        </p:nvPicPr>
        <p:blipFill rotWithShape="1">
          <a:blip r:embed="rId3">
            <a:alphaModFix/>
          </a:blip>
          <a:srcRect l="2811" r="10588"/>
          <a:stretch/>
        </p:blipFill>
        <p:spPr>
          <a:xfrm>
            <a:off x="2185219" y="2196364"/>
            <a:ext cx="3076511" cy="1803400"/>
          </a:xfrm>
          <a:prstGeom prst="rect">
            <a:avLst/>
          </a:prstGeom>
          <a:noFill/>
          <a:ln>
            <a:noFill/>
          </a:ln>
        </p:spPr>
      </p:pic>
      <p:pic>
        <p:nvPicPr>
          <p:cNvPr id="340" name="Google Shape;340;p12"/>
          <p:cNvPicPr preferRelativeResize="0"/>
          <p:nvPr/>
        </p:nvPicPr>
        <p:blipFill rotWithShape="1">
          <a:blip r:embed="rId4">
            <a:alphaModFix/>
          </a:blip>
          <a:srcRect t="24577" b="5809"/>
          <a:stretch/>
        </p:blipFill>
        <p:spPr>
          <a:xfrm>
            <a:off x="2277272" y="2245663"/>
            <a:ext cx="3091162" cy="1717287"/>
          </a:xfrm>
          <a:prstGeom prst="rect">
            <a:avLst/>
          </a:prstGeom>
          <a:noFill/>
          <a:ln>
            <a:noFill/>
          </a:ln>
        </p:spPr>
      </p:pic>
      <p:pic>
        <p:nvPicPr>
          <p:cNvPr id="341" name="Google Shape;341;p12"/>
          <p:cNvPicPr preferRelativeResize="0"/>
          <p:nvPr/>
        </p:nvPicPr>
        <p:blipFill rotWithShape="1">
          <a:blip r:embed="rId5">
            <a:alphaModFix/>
          </a:blip>
          <a:srcRect l="1413" t="10509" r="17828" b="4501"/>
          <a:stretch/>
        </p:blipFill>
        <p:spPr>
          <a:xfrm>
            <a:off x="8719535" y="1988609"/>
            <a:ext cx="2965364" cy="2039844"/>
          </a:xfrm>
          <a:prstGeom prst="rect">
            <a:avLst/>
          </a:prstGeom>
          <a:noFill/>
          <a:ln>
            <a:noFill/>
          </a:ln>
        </p:spPr>
      </p:pic>
      <p:pic>
        <p:nvPicPr>
          <p:cNvPr id="342" name="Google Shape;342;p12"/>
          <p:cNvPicPr preferRelativeResize="0"/>
          <p:nvPr/>
        </p:nvPicPr>
        <p:blipFill rotWithShape="1">
          <a:blip r:embed="rId6">
            <a:alphaModFix/>
          </a:blip>
          <a:srcRect l="8486" t="6112" r="13870" b="8472"/>
          <a:stretch/>
        </p:blipFill>
        <p:spPr>
          <a:xfrm>
            <a:off x="8670548" y="2028034"/>
            <a:ext cx="2921591" cy="1934916"/>
          </a:xfrm>
          <a:prstGeom prst="rect">
            <a:avLst/>
          </a:prstGeom>
          <a:noFill/>
          <a:ln>
            <a:noFill/>
          </a:ln>
        </p:spPr>
      </p:pic>
      <p:pic>
        <p:nvPicPr>
          <p:cNvPr id="343" name="Google Shape;343;p12"/>
          <p:cNvPicPr preferRelativeResize="0"/>
          <p:nvPr/>
        </p:nvPicPr>
        <p:blipFill rotWithShape="1">
          <a:blip r:embed="rId7">
            <a:alphaModFix/>
          </a:blip>
          <a:srcRect l="7983" t="16886"/>
          <a:stretch/>
        </p:blipFill>
        <p:spPr>
          <a:xfrm>
            <a:off x="2247742" y="4758879"/>
            <a:ext cx="3174666" cy="2046825"/>
          </a:xfrm>
          <a:prstGeom prst="rect">
            <a:avLst/>
          </a:prstGeom>
          <a:noFill/>
          <a:ln>
            <a:noFill/>
          </a:ln>
        </p:spPr>
      </p:pic>
      <p:pic>
        <p:nvPicPr>
          <p:cNvPr id="344" name="Google Shape;344;p12"/>
          <p:cNvPicPr preferRelativeResize="0"/>
          <p:nvPr/>
        </p:nvPicPr>
        <p:blipFill rotWithShape="1">
          <a:blip r:embed="rId8">
            <a:alphaModFix/>
          </a:blip>
          <a:srcRect/>
          <a:stretch/>
        </p:blipFill>
        <p:spPr>
          <a:xfrm>
            <a:off x="8496062" y="4729508"/>
            <a:ext cx="3188837" cy="2060299"/>
          </a:xfrm>
          <a:prstGeom prst="rect">
            <a:avLst/>
          </a:prstGeom>
          <a:noFill/>
          <a:ln>
            <a:noFill/>
          </a:ln>
        </p:spPr>
      </p:pic>
      <p:pic>
        <p:nvPicPr>
          <p:cNvPr id="345" name="Google Shape;345;p12"/>
          <p:cNvPicPr preferRelativeResize="0"/>
          <p:nvPr/>
        </p:nvPicPr>
        <p:blipFill rotWithShape="1">
          <a:blip r:embed="rId9">
            <a:alphaModFix/>
          </a:blip>
          <a:srcRect/>
          <a:stretch/>
        </p:blipFill>
        <p:spPr>
          <a:xfrm>
            <a:off x="8632353" y="4677548"/>
            <a:ext cx="3028037" cy="2128156"/>
          </a:xfrm>
          <a:prstGeom prst="rect">
            <a:avLst/>
          </a:prstGeom>
          <a:noFill/>
          <a:ln>
            <a:noFill/>
          </a:ln>
        </p:spPr>
      </p:pic>
      <p:pic>
        <p:nvPicPr>
          <p:cNvPr id="346" name="Google Shape;346;p12"/>
          <p:cNvPicPr preferRelativeResize="0"/>
          <p:nvPr/>
        </p:nvPicPr>
        <p:blipFill rotWithShape="1">
          <a:blip r:embed="rId10">
            <a:alphaModFix/>
          </a:blip>
          <a:srcRect t="16810" b="21160"/>
          <a:stretch/>
        </p:blipFill>
        <p:spPr>
          <a:xfrm>
            <a:off x="2458474" y="4686104"/>
            <a:ext cx="2728757" cy="2111043"/>
          </a:xfrm>
          <a:prstGeom prst="rect">
            <a:avLst/>
          </a:prstGeom>
          <a:noFill/>
          <a:ln>
            <a:noFill/>
          </a:ln>
        </p:spPr>
      </p:pic>
      <p:sp>
        <p:nvSpPr>
          <p:cNvPr id="347" name="Google Shape;347;p12"/>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8" name="Google Shape;348;p12">
            <a:hlinkClick r:id="rId11"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349" name="Google Shape;349;p12">
            <a:hlinkClick r:id="rId12"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50" name="Google Shape;350;p12">
            <a:hlinkClick r:id="rId13"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51" name="Google Shape;351;p12">
            <a:hlinkClick r:id="rId14"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352" name="Google Shape;352;p12">
            <a:hlinkClick r:id="rId15"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353" name="Google Shape;353;p12">
            <a:hlinkClick r:id="rId16"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354" name="Google Shape;354;p12">
            <a:hlinkClick r:id="rId17"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355" name="Google Shape;355;p12"/>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356" name="Google Shape;356;p12">
            <a:hlinkClick r:id="rId12"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57" name="Google Shape;357;p12">
            <a:hlinkClick r:id="rId12"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58" name="Google Shape;358;p12">
            <a:hlinkClick r:id="rId12"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500"/>
                                        <p:tgtEl>
                                          <p:spTgt spid="322"/>
                                        </p:tgtEl>
                                      </p:cBhvr>
                                    </p:animEffect>
                                  </p:childTnLst>
                                </p:cTn>
                              </p:par>
                              <p:par>
                                <p:cTn id="8" presetID="10" presetClass="entr" presetSubtype="0" fill="hold" nodeType="withEffect">
                                  <p:stCondLst>
                                    <p:cond delay="0"/>
                                  </p:stCondLst>
                                  <p:childTnLst>
                                    <p:set>
                                      <p:cBhvr>
                                        <p:cTn id="9" dur="1" fill="hold">
                                          <p:stCondLst>
                                            <p:cond delay="0"/>
                                          </p:stCondLst>
                                        </p:cTn>
                                        <p:tgtEl>
                                          <p:spTgt spid="323"/>
                                        </p:tgtEl>
                                        <p:attrNameLst>
                                          <p:attrName>style.visibility</p:attrName>
                                        </p:attrNameLst>
                                      </p:cBhvr>
                                      <p:to>
                                        <p:strVal val="visible"/>
                                      </p:to>
                                    </p:set>
                                    <p:animEffect transition="in" filter="fade">
                                      <p:cBhvr>
                                        <p:cTn id="10" dur="500"/>
                                        <p:tgtEl>
                                          <p:spTgt spid="323"/>
                                        </p:tgtEl>
                                      </p:cBhvr>
                                    </p:animEffect>
                                  </p:childTnLst>
                                </p:cTn>
                              </p:par>
                              <p:par>
                                <p:cTn id="11" presetID="10" presetClass="entr" presetSubtype="0" fill="hold" nodeType="withEffect">
                                  <p:stCondLst>
                                    <p:cond delay="0"/>
                                  </p:stCondLst>
                                  <p:childTnLst>
                                    <p:set>
                                      <p:cBhvr>
                                        <p:cTn id="12" dur="1" fill="hold">
                                          <p:stCondLst>
                                            <p:cond delay="0"/>
                                          </p:stCondLst>
                                        </p:cTn>
                                        <p:tgtEl>
                                          <p:spTgt spid="324"/>
                                        </p:tgtEl>
                                        <p:attrNameLst>
                                          <p:attrName>style.visibility</p:attrName>
                                        </p:attrNameLst>
                                      </p:cBhvr>
                                      <p:to>
                                        <p:strVal val="visible"/>
                                      </p:to>
                                    </p:set>
                                    <p:animEffect transition="in" filter="fade">
                                      <p:cBhvr>
                                        <p:cTn id="13" dur="500"/>
                                        <p:tgtEl>
                                          <p:spTgt spid="324"/>
                                        </p:tgtEl>
                                      </p:cBhvr>
                                    </p:animEffect>
                                  </p:childTnLst>
                                </p:cTn>
                              </p:par>
                              <p:par>
                                <p:cTn id="14" presetID="10" presetClass="entr" presetSubtype="0" fill="hold" nodeType="withEffect">
                                  <p:stCondLst>
                                    <p:cond delay="0"/>
                                  </p:stCondLst>
                                  <p:childTnLst>
                                    <p:set>
                                      <p:cBhvr>
                                        <p:cTn id="15" dur="1" fill="hold">
                                          <p:stCondLst>
                                            <p:cond delay="0"/>
                                          </p:stCondLst>
                                        </p:cTn>
                                        <p:tgtEl>
                                          <p:spTgt spid="325"/>
                                        </p:tgtEl>
                                        <p:attrNameLst>
                                          <p:attrName>style.visibility</p:attrName>
                                        </p:attrNameLst>
                                      </p:cBhvr>
                                      <p:to>
                                        <p:strVal val="visible"/>
                                      </p:to>
                                    </p:set>
                                    <p:animEffect transition="in" filter="fade">
                                      <p:cBhvr>
                                        <p:cTn id="16" dur="500"/>
                                        <p:tgtEl>
                                          <p:spTgt spid="325"/>
                                        </p:tgtEl>
                                      </p:cBhvr>
                                    </p:animEffect>
                                  </p:childTnLst>
                                </p:cTn>
                              </p:par>
                              <p:par>
                                <p:cTn id="17" presetID="10" presetClass="entr" presetSubtype="0" fill="hold" nodeType="withEffect">
                                  <p:stCondLst>
                                    <p:cond delay="0"/>
                                  </p:stCondLst>
                                  <p:childTnLst>
                                    <p:set>
                                      <p:cBhvr>
                                        <p:cTn id="18" dur="1" fill="hold">
                                          <p:stCondLst>
                                            <p:cond delay="0"/>
                                          </p:stCondLst>
                                        </p:cTn>
                                        <p:tgtEl>
                                          <p:spTgt spid="326"/>
                                        </p:tgtEl>
                                        <p:attrNameLst>
                                          <p:attrName>style.visibility</p:attrName>
                                        </p:attrNameLst>
                                      </p:cBhvr>
                                      <p:to>
                                        <p:strVal val="visible"/>
                                      </p:to>
                                    </p:set>
                                    <p:animEffect transition="in" filter="fade">
                                      <p:cBhvr>
                                        <p:cTn id="19" dur="500"/>
                                        <p:tgtEl>
                                          <p:spTgt spid="326"/>
                                        </p:tgtEl>
                                      </p:cBhvr>
                                    </p:animEffect>
                                  </p:childTnLst>
                                </p:cTn>
                              </p:par>
                              <p:par>
                                <p:cTn id="20" presetID="10" presetClass="entr" presetSubtype="0" fill="hold" nodeType="withEffect">
                                  <p:stCondLst>
                                    <p:cond delay="0"/>
                                  </p:stCondLst>
                                  <p:childTnLst>
                                    <p:set>
                                      <p:cBhvr>
                                        <p:cTn id="21" dur="1" fill="hold">
                                          <p:stCondLst>
                                            <p:cond delay="0"/>
                                          </p:stCondLst>
                                        </p:cTn>
                                        <p:tgtEl>
                                          <p:spTgt spid="327"/>
                                        </p:tgtEl>
                                        <p:attrNameLst>
                                          <p:attrName>style.visibility</p:attrName>
                                        </p:attrNameLst>
                                      </p:cBhvr>
                                      <p:to>
                                        <p:strVal val="visible"/>
                                      </p:to>
                                    </p:set>
                                    <p:animEffect transition="in" filter="fade">
                                      <p:cBhvr>
                                        <p:cTn id="22" dur="500"/>
                                        <p:tgtEl>
                                          <p:spTgt spid="327"/>
                                        </p:tgtEl>
                                      </p:cBhvr>
                                    </p:animEffect>
                                  </p:childTnLst>
                                </p:cTn>
                              </p:par>
                              <p:par>
                                <p:cTn id="23" presetID="10" presetClass="entr" presetSubtype="0" fill="hold" nodeType="withEffect">
                                  <p:stCondLst>
                                    <p:cond delay="0"/>
                                  </p:stCondLst>
                                  <p:childTnLst>
                                    <p:set>
                                      <p:cBhvr>
                                        <p:cTn id="24" dur="1" fill="hold">
                                          <p:stCondLst>
                                            <p:cond delay="0"/>
                                          </p:stCondLst>
                                        </p:cTn>
                                        <p:tgtEl>
                                          <p:spTgt spid="328"/>
                                        </p:tgtEl>
                                        <p:attrNameLst>
                                          <p:attrName>style.visibility</p:attrName>
                                        </p:attrNameLst>
                                      </p:cBhvr>
                                      <p:to>
                                        <p:strVal val="visible"/>
                                      </p:to>
                                    </p:set>
                                    <p:animEffect transition="in" filter="fade">
                                      <p:cBhvr>
                                        <p:cTn id="25" dur="500"/>
                                        <p:tgtEl>
                                          <p:spTgt spid="328"/>
                                        </p:tgtEl>
                                      </p:cBhvr>
                                    </p:animEffect>
                                  </p:childTnLst>
                                </p:cTn>
                              </p:par>
                              <p:par>
                                <p:cTn id="26" presetID="10" presetClass="entr" presetSubtype="0" fill="hold" nodeType="with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fade">
                                      <p:cBhvr>
                                        <p:cTn id="28" dur="500"/>
                                        <p:tgtEl>
                                          <p:spTgt spid="329"/>
                                        </p:tgtEl>
                                      </p:cBhvr>
                                    </p:animEffect>
                                  </p:childTnLst>
                                </p:cTn>
                              </p:par>
                              <p:par>
                                <p:cTn id="29" presetID="10" presetClass="entr" presetSubtype="0" fill="hold" nodeType="withEffect">
                                  <p:stCondLst>
                                    <p:cond delay="0"/>
                                  </p:stCondLst>
                                  <p:childTnLst>
                                    <p:set>
                                      <p:cBhvr>
                                        <p:cTn id="30" dur="1" fill="hold">
                                          <p:stCondLst>
                                            <p:cond delay="0"/>
                                          </p:stCondLst>
                                        </p:cTn>
                                        <p:tgtEl>
                                          <p:spTgt spid="330"/>
                                        </p:tgtEl>
                                        <p:attrNameLst>
                                          <p:attrName>style.visibility</p:attrName>
                                        </p:attrNameLst>
                                      </p:cBhvr>
                                      <p:to>
                                        <p:strVal val="visible"/>
                                      </p:to>
                                    </p:set>
                                    <p:animEffect transition="in" filter="fade">
                                      <p:cBhvr>
                                        <p:cTn id="31" dur="500"/>
                                        <p:tgtEl>
                                          <p:spTgt spid="330"/>
                                        </p:tgtEl>
                                      </p:cBhvr>
                                    </p:animEffect>
                                  </p:childTnLst>
                                </p:cTn>
                              </p:par>
                              <p:par>
                                <p:cTn id="32" presetID="10" presetClass="entr" presetSubtype="0" fill="hold" nodeType="withEffect">
                                  <p:stCondLst>
                                    <p:cond delay="0"/>
                                  </p:stCondLst>
                                  <p:childTnLst>
                                    <p:set>
                                      <p:cBhvr>
                                        <p:cTn id="33" dur="1" fill="hold">
                                          <p:stCondLst>
                                            <p:cond delay="0"/>
                                          </p:stCondLst>
                                        </p:cTn>
                                        <p:tgtEl>
                                          <p:spTgt spid="331"/>
                                        </p:tgtEl>
                                        <p:attrNameLst>
                                          <p:attrName>style.visibility</p:attrName>
                                        </p:attrNameLst>
                                      </p:cBhvr>
                                      <p:to>
                                        <p:strVal val="visible"/>
                                      </p:to>
                                    </p:set>
                                    <p:animEffect transition="in" filter="fade">
                                      <p:cBhvr>
                                        <p:cTn id="34" dur="500"/>
                                        <p:tgtEl>
                                          <p:spTgt spid="331"/>
                                        </p:tgtEl>
                                      </p:cBhvr>
                                    </p:animEffect>
                                  </p:childTnLst>
                                </p:cTn>
                              </p:par>
                              <p:par>
                                <p:cTn id="35" presetID="10" presetClass="entr" presetSubtype="0" fill="hold" nodeType="with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fade">
                                      <p:cBhvr>
                                        <p:cTn id="37" dur="500"/>
                                        <p:tgtEl>
                                          <p:spTgt spid="332"/>
                                        </p:tgtEl>
                                      </p:cBhvr>
                                    </p:animEffect>
                                  </p:childTnLst>
                                </p:cTn>
                              </p:par>
                              <p:par>
                                <p:cTn id="38" presetID="10" presetClass="entr" presetSubtype="0" fill="hold" nodeType="withEffect">
                                  <p:stCondLst>
                                    <p:cond delay="0"/>
                                  </p:stCondLst>
                                  <p:childTnLst>
                                    <p:set>
                                      <p:cBhvr>
                                        <p:cTn id="39" dur="1" fill="hold">
                                          <p:stCondLst>
                                            <p:cond delay="0"/>
                                          </p:stCondLst>
                                        </p:cTn>
                                        <p:tgtEl>
                                          <p:spTgt spid="333"/>
                                        </p:tgtEl>
                                        <p:attrNameLst>
                                          <p:attrName>style.visibility</p:attrName>
                                        </p:attrNameLst>
                                      </p:cBhvr>
                                      <p:to>
                                        <p:strVal val="visible"/>
                                      </p:to>
                                    </p:set>
                                    <p:animEffect transition="in" filter="fade">
                                      <p:cBhvr>
                                        <p:cTn id="40" dur="500"/>
                                        <p:tgtEl>
                                          <p:spTgt spid="333"/>
                                        </p:tgtEl>
                                      </p:cBhvr>
                                    </p:animEffect>
                                  </p:childTnLst>
                                </p:cTn>
                              </p:par>
                              <p:par>
                                <p:cTn id="41" presetID="10" presetClass="entr" presetSubtype="0" fill="hold" nodeType="withEffect">
                                  <p:stCondLst>
                                    <p:cond delay="0"/>
                                  </p:stCondLst>
                                  <p:childTnLst>
                                    <p:set>
                                      <p:cBhvr>
                                        <p:cTn id="42" dur="1" fill="hold">
                                          <p:stCondLst>
                                            <p:cond delay="0"/>
                                          </p:stCondLst>
                                        </p:cTn>
                                        <p:tgtEl>
                                          <p:spTgt spid="334"/>
                                        </p:tgtEl>
                                        <p:attrNameLst>
                                          <p:attrName>style.visibility</p:attrName>
                                        </p:attrNameLst>
                                      </p:cBhvr>
                                      <p:to>
                                        <p:strVal val="visible"/>
                                      </p:to>
                                    </p:set>
                                    <p:animEffect transition="in" filter="fade">
                                      <p:cBhvr>
                                        <p:cTn id="43" dur="500"/>
                                        <p:tgtEl>
                                          <p:spTgt spid="33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0"/>
                                        </p:tgtEl>
                                        <p:attrNameLst>
                                          <p:attrName>style.visibility</p:attrName>
                                        </p:attrNameLst>
                                      </p:cBhvr>
                                      <p:to>
                                        <p:strVal val="visible"/>
                                      </p:to>
                                    </p:set>
                                    <p:animEffect transition="in" filter="fade">
                                      <p:cBhvr>
                                        <p:cTn id="48" dur="2000"/>
                                        <p:tgtEl>
                                          <p:spTgt spid="34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1"/>
                                          </p:stCondLst>
                                        </p:cTn>
                                        <p:tgtEl>
                                          <p:spTgt spid="340"/>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39"/>
                                        </p:tgtEl>
                                        <p:attrNameLst>
                                          <p:attrName>style.visibility</p:attrName>
                                        </p:attrNameLst>
                                      </p:cBhvr>
                                      <p:to>
                                        <p:strVal val="visible"/>
                                      </p:to>
                                    </p:set>
                                    <p:animEffect transition="in" filter="fade">
                                      <p:cBhvr>
                                        <p:cTn id="55" dur="2000"/>
                                        <p:tgtEl>
                                          <p:spTgt spid="33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42"/>
                                        </p:tgtEl>
                                        <p:attrNameLst>
                                          <p:attrName>style.visibility</p:attrName>
                                        </p:attrNameLst>
                                      </p:cBhvr>
                                      <p:to>
                                        <p:strVal val="visible"/>
                                      </p:to>
                                    </p:set>
                                    <p:animEffect transition="in" filter="fade">
                                      <p:cBhvr>
                                        <p:cTn id="60" dur="2000"/>
                                        <p:tgtEl>
                                          <p:spTgt spid="34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1"/>
                                          </p:stCondLst>
                                        </p:cTn>
                                        <p:tgtEl>
                                          <p:spTgt spid="342"/>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341"/>
                                        </p:tgtEl>
                                        <p:attrNameLst>
                                          <p:attrName>style.visibility</p:attrName>
                                        </p:attrNameLst>
                                      </p:cBhvr>
                                      <p:to>
                                        <p:strVal val="visible"/>
                                      </p:to>
                                    </p:set>
                                    <p:animEffect transition="in" filter="fade">
                                      <p:cBhvr>
                                        <p:cTn id="67" dur="2000"/>
                                        <p:tgtEl>
                                          <p:spTgt spid="34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43"/>
                                        </p:tgtEl>
                                        <p:attrNameLst>
                                          <p:attrName>style.visibility</p:attrName>
                                        </p:attrNameLst>
                                      </p:cBhvr>
                                      <p:to>
                                        <p:strVal val="visible"/>
                                      </p:to>
                                    </p:set>
                                    <p:animEffect transition="in" filter="fade">
                                      <p:cBhvr>
                                        <p:cTn id="72" dur="2000"/>
                                        <p:tgtEl>
                                          <p:spTgt spid="343"/>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1"/>
                                          </p:stCondLst>
                                        </p:cTn>
                                        <p:tgtEl>
                                          <p:spTgt spid="34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346"/>
                                        </p:tgtEl>
                                        <p:attrNameLst>
                                          <p:attrName>style.visibility</p:attrName>
                                        </p:attrNameLst>
                                      </p:cBhvr>
                                      <p:to>
                                        <p:strVal val="visible"/>
                                      </p:to>
                                    </p:set>
                                    <p:animEffect transition="in" filter="fade">
                                      <p:cBhvr>
                                        <p:cTn id="79" dur="2000"/>
                                        <p:tgtEl>
                                          <p:spTgt spid="346"/>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45"/>
                                        </p:tgtEl>
                                        <p:attrNameLst>
                                          <p:attrName>style.visibility</p:attrName>
                                        </p:attrNameLst>
                                      </p:cBhvr>
                                      <p:to>
                                        <p:strVal val="visible"/>
                                      </p:to>
                                    </p:set>
                                    <p:animEffect transition="in" filter="fade">
                                      <p:cBhvr>
                                        <p:cTn id="84" dur="2000"/>
                                        <p:tgtEl>
                                          <p:spTgt spid="345"/>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1"/>
                                          </p:stCondLst>
                                        </p:cTn>
                                        <p:tgtEl>
                                          <p:spTgt spid="34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344"/>
                                        </p:tgtEl>
                                        <p:attrNameLst>
                                          <p:attrName>style.visibility</p:attrName>
                                        </p:attrNameLst>
                                      </p:cBhvr>
                                      <p:to>
                                        <p:strVal val="visible"/>
                                      </p:to>
                                    </p:set>
                                    <p:animEffect transition="in" filter="fade">
                                      <p:cBhvr>
                                        <p:cTn id="91" dur="2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3"/>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364" name="Google Shape;364;p13"/>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2. Đối với đời sống</a:t>
            </a:r>
            <a:endParaRPr sz="2400" b="1">
              <a:solidFill>
                <a:srgbClr val="000066"/>
              </a:solidFill>
              <a:latin typeface="Times New Roman"/>
              <a:ea typeface="Times New Roman"/>
              <a:cs typeface="Times New Roman"/>
              <a:sym typeface="Times New Roman"/>
            </a:endParaRPr>
          </a:p>
        </p:txBody>
      </p:sp>
      <p:sp>
        <p:nvSpPr>
          <p:cNvPr id="365" name="Google Shape;365;p13"/>
          <p:cNvSpPr txBox="1"/>
          <p:nvPr/>
        </p:nvSpPr>
        <p:spPr>
          <a:xfrm>
            <a:off x="1904911" y="1633698"/>
            <a:ext cx="9037983" cy="3093154"/>
          </a:xfrm>
          <a:prstGeom prst="rect">
            <a:avLst/>
          </a:prstGeom>
          <a:noFill/>
          <a:ln w="9525" cap="flat" cmpd="sng">
            <a:solidFill>
              <a:srgbClr val="9900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600">
                <a:solidFill>
                  <a:srgbClr val="1F3864"/>
                </a:solidFill>
                <a:latin typeface="Times New Roman"/>
                <a:ea typeface="Times New Roman"/>
                <a:cs typeface="Times New Roman"/>
                <a:sym typeface="Times New Roman"/>
              </a:rPr>
              <a:t>    Kĩ thuật điện giúp nâng cao chất lượng đời sống của con người.</a:t>
            </a:r>
            <a:endParaRPr/>
          </a:p>
          <a:p>
            <a:pPr marL="0" marR="0" lvl="0" indent="0" algn="l" rtl="0">
              <a:lnSpc>
                <a:spcPct val="150000"/>
              </a:lnSpc>
              <a:spcBef>
                <a:spcPts val="0"/>
              </a:spcBef>
              <a:spcAft>
                <a:spcPts val="0"/>
              </a:spcAft>
              <a:buNone/>
            </a:pPr>
            <a:r>
              <a:rPr lang="en-US" sz="2600">
                <a:solidFill>
                  <a:srgbClr val="1F3864"/>
                </a:solidFill>
                <a:latin typeface="Times New Roman"/>
                <a:ea typeface="Times New Roman"/>
                <a:cs typeface="Times New Roman"/>
                <a:sym typeface="Times New Roman"/>
              </a:rPr>
              <a:t>       + Cung cấp điện năng cho các thiết bị điện trong gia đình</a:t>
            </a:r>
            <a:endParaRPr sz="2600">
              <a:solidFill>
                <a:srgbClr val="1F3864"/>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r>
              <a:rPr lang="en-US" sz="2600">
                <a:solidFill>
                  <a:srgbClr val="1F3864"/>
                </a:solidFill>
                <a:latin typeface="Times New Roman"/>
                <a:ea typeface="Times New Roman"/>
                <a:cs typeface="Times New Roman"/>
                <a:sym typeface="Times New Roman"/>
              </a:rPr>
              <a:t>       + Giúp nâng cao chất lượng cuộc sống, sinh hoạt trong gia  đình</a:t>
            </a:r>
            <a:endParaRPr sz="2600">
              <a:solidFill>
                <a:srgbClr val="1F3864"/>
              </a:solidFill>
              <a:latin typeface="Times New Roman"/>
              <a:ea typeface="Times New Roman"/>
              <a:cs typeface="Times New Roman"/>
              <a:sym typeface="Times New Roman"/>
            </a:endParaRPr>
          </a:p>
          <a:p>
            <a:pPr marL="0" marR="0" lvl="0" indent="622300" algn="l" rtl="0">
              <a:lnSpc>
                <a:spcPct val="150000"/>
              </a:lnSpc>
              <a:spcBef>
                <a:spcPts val="0"/>
              </a:spcBef>
              <a:spcAft>
                <a:spcPts val="0"/>
              </a:spcAft>
              <a:buNone/>
            </a:pPr>
            <a:r>
              <a:rPr lang="en-US" sz="2600">
                <a:solidFill>
                  <a:srgbClr val="1F3864"/>
                </a:solidFill>
                <a:latin typeface="Times New Roman"/>
                <a:ea typeface="Times New Roman"/>
                <a:cs typeface="Times New Roman"/>
                <a:sym typeface="Times New Roman"/>
              </a:rPr>
              <a:t>+ Giúp nâng cao chất lượng phục vụ cộng đồng</a:t>
            </a:r>
            <a:endParaRPr sz="2600">
              <a:solidFill>
                <a:srgbClr val="1F3864"/>
              </a:solidFill>
              <a:latin typeface="Times New Roman"/>
              <a:ea typeface="Times New Roman"/>
              <a:cs typeface="Times New Roman"/>
              <a:sym typeface="Times New Roman"/>
            </a:endParaRPr>
          </a:p>
        </p:txBody>
      </p:sp>
      <p:pic>
        <p:nvPicPr>
          <p:cNvPr id="366" name="Google Shape;366;p13"/>
          <p:cNvPicPr preferRelativeResize="0"/>
          <p:nvPr/>
        </p:nvPicPr>
        <p:blipFill rotWithShape="1">
          <a:blip r:embed="rId3">
            <a:alphaModFix/>
          </a:blip>
          <a:srcRect/>
          <a:stretch/>
        </p:blipFill>
        <p:spPr>
          <a:xfrm>
            <a:off x="11052313" y="975044"/>
            <a:ext cx="1231490" cy="1154522"/>
          </a:xfrm>
          <a:prstGeom prst="rect">
            <a:avLst/>
          </a:prstGeom>
          <a:noFill/>
          <a:ln>
            <a:noFill/>
          </a:ln>
        </p:spPr>
      </p:pic>
      <p:sp>
        <p:nvSpPr>
          <p:cNvPr id="367" name="Google Shape;367;p13"/>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13">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369" name="Google Shape;369;p13">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70" name="Google Shape;370;p13">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71" name="Google Shape;371;p13">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372" name="Google Shape;372;p13">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373" name="Google Shape;373;p13">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374" name="Google Shape;374;p13">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375" name="Google Shape;375;p13"/>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376" name="Google Shape;376;p13">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77" name="Google Shape;377;p13">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78" name="Google Shape;378;p13">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animEffect transition="in" filter="fade">
                                      <p:cBhvr>
                                        <p:cTn id="7" dur="500"/>
                                        <p:tgtEl>
                                          <p:spTgt spid="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4"/>
          <p:cNvSpPr txBox="1"/>
          <p:nvPr/>
        </p:nvSpPr>
        <p:spPr>
          <a:xfrm>
            <a:off x="3695286" y="2397750"/>
            <a:ext cx="5683636" cy="484921"/>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14"/>
          <p:cNvSpPr txBox="1"/>
          <p:nvPr/>
        </p:nvSpPr>
        <p:spPr>
          <a:xfrm>
            <a:off x="1624330" y="527176"/>
            <a:ext cx="8950905" cy="830997"/>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III. TRIỂN VỌNG PHÁT TRIỂN CỦA KĨ THUẬT ĐIỆN TRONG    </a:t>
            </a:r>
            <a:endParaRPr/>
          </a:p>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                                     SẢN XUẤT VÀ ĐỜI SỐNG</a:t>
            </a:r>
            <a:endParaRPr sz="2400" b="1">
              <a:solidFill>
                <a:srgbClr val="000066"/>
              </a:solidFill>
              <a:latin typeface="Times New Roman"/>
              <a:ea typeface="Times New Roman"/>
              <a:cs typeface="Times New Roman"/>
              <a:sym typeface="Times New Roman"/>
            </a:endParaRPr>
          </a:p>
        </p:txBody>
      </p:sp>
      <p:sp>
        <p:nvSpPr>
          <p:cNvPr id="385" name="Google Shape;385;p14"/>
          <p:cNvSpPr/>
          <p:nvPr/>
        </p:nvSpPr>
        <p:spPr>
          <a:xfrm>
            <a:off x="3775290" y="2403027"/>
            <a:ext cx="552362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https://www.youtube.com/watch?v=iVJzY6BhWB0</a:t>
            </a:r>
            <a:endParaRPr sz="2000">
              <a:solidFill>
                <a:schemeClr val="dk1"/>
              </a:solidFill>
              <a:latin typeface="Calibri"/>
              <a:ea typeface="Calibri"/>
              <a:cs typeface="Calibri"/>
              <a:sym typeface="Calibri"/>
            </a:endParaRPr>
          </a:p>
        </p:txBody>
      </p:sp>
      <p:sp>
        <p:nvSpPr>
          <p:cNvPr id="386" name="Google Shape;386;p14"/>
          <p:cNvSpPr txBox="1"/>
          <p:nvPr/>
        </p:nvSpPr>
        <p:spPr>
          <a:xfrm>
            <a:off x="2832995" y="3076470"/>
            <a:ext cx="9001196"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Times New Roman"/>
                <a:ea typeface="Times New Roman"/>
                <a:cs typeface="Times New Roman"/>
                <a:sym typeface="Times New Roman"/>
              </a:rPr>
              <a:t>=&gt; Nội dung của video nói về lưới điện thông minh cho năng lượng tái tạo và hiệu quả năng lượng.</a:t>
            </a:r>
            <a:endParaRPr/>
          </a:p>
        </p:txBody>
      </p:sp>
      <p:sp>
        <p:nvSpPr>
          <p:cNvPr id="387" name="Google Shape;387;p14"/>
          <p:cNvSpPr txBox="1"/>
          <p:nvPr/>
        </p:nvSpPr>
        <p:spPr>
          <a:xfrm>
            <a:off x="2322786" y="1819045"/>
            <a:ext cx="908071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F3864"/>
                </a:solidFill>
                <a:latin typeface="Times New Roman"/>
                <a:ea typeface="Times New Roman"/>
                <a:cs typeface="Times New Roman"/>
                <a:sym typeface="Times New Roman"/>
              </a:rPr>
              <a:t>Xem video và cho biết nội dung của video nói về điều gì? </a:t>
            </a:r>
            <a:endParaRPr/>
          </a:p>
        </p:txBody>
      </p:sp>
      <p:sp>
        <p:nvSpPr>
          <p:cNvPr id="388" name="Google Shape;388;p14"/>
          <p:cNvSpPr txBox="1"/>
          <p:nvPr/>
        </p:nvSpPr>
        <p:spPr>
          <a:xfrm>
            <a:off x="2322786" y="4345786"/>
            <a:ext cx="9080710"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1F3864"/>
                </a:solidFill>
                <a:latin typeface="Times New Roman"/>
                <a:ea typeface="Times New Roman"/>
                <a:cs typeface="Times New Roman"/>
                <a:sym typeface="Times New Roman"/>
              </a:rPr>
              <a:t>Kĩ thuật điện có triển vọng phát triển như thế nào trong sản xuất và đời sống?</a:t>
            </a:r>
            <a:endParaRPr sz="2800" b="1">
              <a:solidFill>
                <a:srgbClr val="1F3864"/>
              </a:solidFill>
              <a:latin typeface="Times New Roman"/>
              <a:ea typeface="Times New Roman"/>
              <a:cs typeface="Times New Roman"/>
              <a:sym typeface="Times New Roman"/>
            </a:endParaRPr>
          </a:p>
        </p:txBody>
      </p:sp>
      <p:sp>
        <p:nvSpPr>
          <p:cNvPr id="389" name="Google Shape;389;p14"/>
          <p:cNvSpPr txBox="1"/>
          <p:nvPr/>
        </p:nvSpPr>
        <p:spPr>
          <a:xfrm>
            <a:off x="2937526" y="5356289"/>
            <a:ext cx="900119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C00000"/>
                </a:solidFill>
                <a:latin typeface="Times New Roman"/>
                <a:ea typeface="Times New Roman"/>
                <a:cs typeface="Times New Roman"/>
                <a:sym typeface="Times New Roman"/>
              </a:rPr>
              <a:t>=&gt; …</a:t>
            </a:r>
            <a:endParaRPr sz="2800" b="1">
              <a:solidFill>
                <a:srgbClr val="C00000"/>
              </a:solidFill>
              <a:latin typeface="Times New Roman"/>
              <a:ea typeface="Times New Roman"/>
              <a:cs typeface="Times New Roman"/>
              <a:sym typeface="Times New Roman"/>
            </a:endParaRPr>
          </a:p>
        </p:txBody>
      </p:sp>
      <p:sp>
        <p:nvSpPr>
          <p:cNvPr id="390" name="Google Shape;390;p14"/>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1" name="Google Shape;391;p14">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392" name="Google Shape;392;p14">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393" name="Google Shape;393;p14">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394" name="Google Shape;394;p14">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395" name="Google Shape;395;p14">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396" name="Google Shape;396;p14">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397" name="Google Shape;397;p14">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398" name="Google Shape;398;p14"/>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399" name="Google Shape;399;p14">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400" name="Google Shape;400;p14">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01" name="Google Shape;401;p14">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10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2000"/>
                                        <p:tgtEl>
                                          <p:spTgt spid="385"/>
                                        </p:tgtEl>
                                      </p:cBhvr>
                                    </p:animEffect>
                                  </p:childTnLst>
                                </p:cTn>
                              </p:par>
                              <p:par>
                                <p:cTn id="13" presetID="10" presetClass="entr" presetSubtype="0" fill="hold" nodeType="withEffect">
                                  <p:stCondLst>
                                    <p:cond delay="0"/>
                                  </p:stCondLst>
                                  <p:childTnLst>
                                    <p:set>
                                      <p:cBhvr>
                                        <p:cTn id="14" dur="1" fill="hold">
                                          <p:stCondLst>
                                            <p:cond delay="0"/>
                                          </p:stCondLst>
                                        </p:cTn>
                                        <p:tgtEl>
                                          <p:spTgt spid="383"/>
                                        </p:tgtEl>
                                        <p:attrNameLst>
                                          <p:attrName>style.visibility</p:attrName>
                                        </p:attrNameLst>
                                      </p:cBhvr>
                                      <p:to>
                                        <p:strVal val="visible"/>
                                      </p:to>
                                    </p:set>
                                    <p:animEffect transition="in" filter="fade">
                                      <p:cBhvr>
                                        <p:cTn id="15" dur="500"/>
                                        <p:tgtEl>
                                          <p:spTgt spid="38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86"/>
                                        </p:tgtEl>
                                        <p:attrNameLst>
                                          <p:attrName>style.visibility</p:attrName>
                                        </p:attrNameLst>
                                      </p:cBhvr>
                                      <p:to>
                                        <p:strVal val="visible"/>
                                      </p:to>
                                    </p:set>
                                    <p:animEffect transition="in" filter="fade">
                                      <p:cBhvr>
                                        <p:cTn id="20" dur="1000"/>
                                        <p:tgtEl>
                                          <p:spTgt spid="38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88"/>
                                        </p:tgtEl>
                                        <p:attrNameLst>
                                          <p:attrName>style.visibility</p:attrName>
                                        </p:attrNameLst>
                                      </p:cBhvr>
                                      <p:to>
                                        <p:strVal val="visible"/>
                                      </p:to>
                                    </p:set>
                                    <p:animEffect transition="in" filter="fade">
                                      <p:cBhvr>
                                        <p:cTn id="24" dur="1000"/>
                                        <p:tgtEl>
                                          <p:spTgt spid="38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89"/>
                                        </p:tgtEl>
                                        <p:attrNameLst>
                                          <p:attrName>style.visibility</p:attrName>
                                        </p:attrNameLst>
                                      </p:cBhvr>
                                      <p:to>
                                        <p:strVal val="visible"/>
                                      </p:to>
                                    </p:set>
                                    <p:animEffect transition="in" filter="fade">
                                      <p:cBhvr>
                                        <p:cTn id="29" dur="1000"/>
                                        <p:tgtEl>
                                          <p:spTgt spid="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15"/>
          <p:cNvSpPr txBox="1"/>
          <p:nvPr/>
        </p:nvSpPr>
        <p:spPr>
          <a:xfrm>
            <a:off x="1624330" y="527176"/>
            <a:ext cx="8950905" cy="830997"/>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III. TRIỂN VỌNG PHÁT TRIỂN CỦA KĨ THUẬT ĐIỆN TRONG    </a:t>
            </a:r>
            <a:endParaRPr/>
          </a:p>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                                     SẢN XUẤT VÀ ĐỜI SỐNG</a:t>
            </a:r>
            <a:endParaRPr sz="2400" b="1">
              <a:solidFill>
                <a:srgbClr val="000066"/>
              </a:solidFill>
              <a:latin typeface="Times New Roman"/>
              <a:ea typeface="Times New Roman"/>
              <a:cs typeface="Times New Roman"/>
              <a:sym typeface="Times New Roman"/>
            </a:endParaRPr>
          </a:p>
        </p:txBody>
      </p:sp>
      <p:sp>
        <p:nvSpPr>
          <p:cNvPr id="407" name="Google Shape;407;p15"/>
          <p:cNvSpPr txBox="1"/>
          <p:nvPr/>
        </p:nvSpPr>
        <p:spPr>
          <a:xfrm>
            <a:off x="1768412" y="1522495"/>
            <a:ext cx="9221682" cy="5047536"/>
          </a:xfrm>
          <a:prstGeom prst="rect">
            <a:avLst/>
          </a:prstGeom>
          <a:noFill/>
          <a:ln w="9525" cap="flat" cmpd="sng">
            <a:solidFill>
              <a:srgbClr val="9900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800" b="1">
                <a:solidFill>
                  <a:srgbClr val="1F3864"/>
                </a:solidFill>
                <a:latin typeface="Times New Roman"/>
                <a:ea typeface="Times New Roman"/>
                <a:cs typeface="Times New Roman"/>
                <a:sym typeface="Times New Roman"/>
              </a:rPr>
              <a:t>* Trong sản xuất:</a:t>
            </a:r>
            <a:endParaRPr/>
          </a:p>
          <a:p>
            <a:pPr marL="914400" marR="0" lvl="0" indent="-396875" algn="l" rtl="0">
              <a:spcBef>
                <a:spcPts val="0"/>
              </a:spcBef>
              <a:spcAft>
                <a:spcPts val="0"/>
              </a:spcAft>
              <a:buNone/>
            </a:pPr>
            <a:r>
              <a:rPr lang="en-US" sz="2800" b="1">
                <a:solidFill>
                  <a:srgbClr val="1F3864"/>
                </a:solidFill>
                <a:latin typeface="Times New Roman"/>
                <a:ea typeface="Times New Roman"/>
                <a:cs typeface="Times New Roman"/>
                <a:sym typeface="Times New Roman"/>
              </a:rPr>
              <a:t>+ </a:t>
            </a:r>
            <a:r>
              <a:rPr lang="en-US" sz="2800">
                <a:solidFill>
                  <a:srgbClr val="1F3864"/>
                </a:solidFill>
                <a:latin typeface="Times New Roman"/>
                <a:ea typeface="Times New Roman"/>
                <a:cs typeface="Times New Roman"/>
                <a:sym typeface="Times New Roman"/>
              </a:rPr>
              <a:t>Phát triển điện năng từ nguồn năng lượng tái tạo.</a:t>
            </a:r>
            <a:endParaRPr/>
          </a:p>
          <a:p>
            <a:pPr marL="914400" marR="0" lvl="0" indent="-396875" algn="l" rtl="0">
              <a:spcBef>
                <a:spcPts val="0"/>
              </a:spcBef>
              <a:spcAft>
                <a:spcPts val="0"/>
              </a:spcAft>
              <a:buNone/>
            </a:pPr>
            <a:r>
              <a:rPr lang="en-US" sz="2800" b="1">
                <a:solidFill>
                  <a:srgbClr val="1F3864"/>
                </a:solidFill>
                <a:latin typeface="Times New Roman"/>
                <a:ea typeface="Times New Roman"/>
                <a:cs typeface="Times New Roman"/>
                <a:sym typeface="Times New Roman"/>
              </a:rPr>
              <a:t>+ </a:t>
            </a:r>
            <a:r>
              <a:rPr lang="en-US" sz="2800">
                <a:solidFill>
                  <a:srgbClr val="1F3864"/>
                </a:solidFill>
                <a:latin typeface="Times New Roman"/>
                <a:ea typeface="Times New Roman"/>
                <a:cs typeface="Times New Roman"/>
                <a:sym typeface="Times New Roman"/>
              </a:rPr>
              <a:t>Phát triển lưới điện thông minh.</a:t>
            </a:r>
            <a:endParaRPr/>
          </a:p>
          <a:p>
            <a:pPr marL="914400" marR="0" lvl="0" indent="-396875" algn="l" rtl="0">
              <a:spcBef>
                <a:spcPts val="0"/>
              </a:spcBef>
              <a:spcAft>
                <a:spcPts val="0"/>
              </a:spcAft>
              <a:buNone/>
            </a:pPr>
            <a:r>
              <a:rPr lang="en-US" sz="2800" b="1">
                <a:solidFill>
                  <a:srgbClr val="1F3864"/>
                </a:solidFill>
                <a:latin typeface="Times New Roman"/>
                <a:ea typeface="Times New Roman"/>
                <a:cs typeface="Times New Roman"/>
                <a:sym typeface="Times New Roman"/>
              </a:rPr>
              <a:t>+ </a:t>
            </a:r>
            <a:r>
              <a:rPr lang="en-US" sz="2800">
                <a:solidFill>
                  <a:srgbClr val="1F3864"/>
                </a:solidFill>
                <a:latin typeface="Times New Roman"/>
                <a:ea typeface="Times New Roman"/>
                <a:cs typeface="Times New Roman"/>
                <a:sym typeface="Times New Roman"/>
              </a:rPr>
              <a:t>Phát triển vật liệu mới cho kĩ thuật điện.</a:t>
            </a:r>
            <a:endParaRPr/>
          </a:p>
          <a:p>
            <a:pPr marL="914400" marR="0" lvl="0" indent="-396875" algn="l" rtl="0">
              <a:spcBef>
                <a:spcPts val="0"/>
              </a:spcBef>
              <a:spcAft>
                <a:spcPts val="0"/>
              </a:spcAft>
              <a:buNone/>
            </a:pPr>
            <a:r>
              <a:rPr lang="en-US" sz="2800" b="1">
                <a:solidFill>
                  <a:srgbClr val="1F3864"/>
                </a:solidFill>
                <a:latin typeface="Times New Roman"/>
                <a:ea typeface="Times New Roman"/>
                <a:cs typeface="Times New Roman"/>
                <a:sym typeface="Times New Roman"/>
              </a:rPr>
              <a:t>+ </a:t>
            </a:r>
            <a:r>
              <a:rPr lang="en-US" sz="2800">
                <a:solidFill>
                  <a:srgbClr val="1F3864"/>
                </a:solidFill>
                <a:latin typeface="Times New Roman"/>
                <a:ea typeface="Times New Roman"/>
                <a:cs typeface="Times New Roman"/>
                <a:sym typeface="Times New Roman"/>
              </a:rPr>
              <a:t>Phát triển hệ sinh thái nhà máy thông minh và điều khiển tối ưu.</a:t>
            </a:r>
            <a:endParaRPr sz="2800">
              <a:solidFill>
                <a:srgbClr val="1F3864"/>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b="1">
                <a:solidFill>
                  <a:srgbClr val="1F3864"/>
                </a:solidFill>
                <a:latin typeface="Times New Roman"/>
                <a:ea typeface="Times New Roman"/>
                <a:cs typeface="Times New Roman"/>
                <a:sym typeface="Times New Roman"/>
              </a:rPr>
              <a:t>* Trong đời sống:</a:t>
            </a:r>
            <a:endParaRPr/>
          </a:p>
          <a:p>
            <a:pPr marL="862013" marR="0" lvl="0" indent="-344488" algn="l" rtl="0">
              <a:spcBef>
                <a:spcPts val="0"/>
              </a:spcBef>
              <a:spcAft>
                <a:spcPts val="0"/>
              </a:spcAft>
              <a:buNone/>
            </a:pPr>
            <a:r>
              <a:rPr lang="en-US" sz="2800" b="1">
                <a:solidFill>
                  <a:srgbClr val="1F3864"/>
                </a:solidFill>
                <a:latin typeface="Times New Roman"/>
                <a:ea typeface="Times New Roman"/>
                <a:cs typeface="Times New Roman"/>
                <a:sym typeface="Times New Roman"/>
              </a:rPr>
              <a:t>+ </a:t>
            </a:r>
            <a:r>
              <a:rPr lang="en-US" sz="2800">
                <a:solidFill>
                  <a:srgbClr val="1F3864"/>
                </a:solidFill>
                <a:latin typeface="Times New Roman"/>
                <a:ea typeface="Times New Roman"/>
                <a:cs typeface="Times New Roman"/>
                <a:sym typeface="Times New Roman"/>
              </a:rPr>
              <a:t>Phát triển các thiết bị điện gia dụng thông minh và tiết kiệm năng lượng.</a:t>
            </a:r>
            <a:endParaRPr/>
          </a:p>
          <a:p>
            <a:pPr marL="862013" marR="0" lvl="0" indent="-344488" algn="l" rtl="0">
              <a:spcBef>
                <a:spcPts val="0"/>
              </a:spcBef>
              <a:spcAft>
                <a:spcPts val="0"/>
              </a:spcAft>
              <a:buNone/>
            </a:pPr>
            <a:r>
              <a:rPr lang="en-US" sz="2800" b="1">
                <a:solidFill>
                  <a:srgbClr val="1F3864"/>
                </a:solidFill>
                <a:latin typeface="Times New Roman"/>
                <a:ea typeface="Times New Roman"/>
                <a:cs typeface="Times New Roman"/>
                <a:sym typeface="Times New Roman"/>
              </a:rPr>
              <a:t>+ </a:t>
            </a:r>
            <a:r>
              <a:rPr lang="en-US" sz="2800">
                <a:solidFill>
                  <a:srgbClr val="1F3864"/>
                </a:solidFill>
                <a:latin typeface="Times New Roman"/>
                <a:ea typeface="Times New Roman"/>
                <a:cs typeface="Times New Roman"/>
                <a:sym typeface="Times New Roman"/>
              </a:rPr>
              <a:t>Phát triển các phương tiện giao thông sử dụng năng lượng điện.</a:t>
            </a:r>
            <a:endParaRPr/>
          </a:p>
        </p:txBody>
      </p:sp>
      <p:pic>
        <p:nvPicPr>
          <p:cNvPr id="408" name="Google Shape;408;p15"/>
          <p:cNvPicPr preferRelativeResize="0"/>
          <p:nvPr/>
        </p:nvPicPr>
        <p:blipFill rotWithShape="1">
          <a:blip r:embed="rId3">
            <a:alphaModFix/>
          </a:blip>
          <a:srcRect/>
          <a:stretch/>
        </p:blipFill>
        <p:spPr>
          <a:xfrm>
            <a:off x="11052313" y="975044"/>
            <a:ext cx="1231490" cy="1154522"/>
          </a:xfrm>
          <a:prstGeom prst="rect">
            <a:avLst/>
          </a:prstGeom>
          <a:noFill/>
          <a:ln>
            <a:noFill/>
          </a:ln>
        </p:spPr>
      </p:pic>
      <p:sp>
        <p:nvSpPr>
          <p:cNvPr id="409" name="Google Shape;409;p15"/>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0" name="Google Shape;410;p15">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411" name="Google Shape;411;p15">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12" name="Google Shape;412;p15">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413" name="Google Shape;413;p15">
            <a:hlinkClick r:id="rId7"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414" name="Google Shape;414;p15">
            <a:hlinkClick r:id="rId8"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415" name="Google Shape;415;p15">
            <a:hlinkClick r:id="rId9"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416" name="Google Shape;416;p15"/>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417" name="Google Shape;417;p15">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418" name="Google Shape;418;p15">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19" name="Google Shape;419;p15">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420" name="Google Shape;420;p15">
            <a:hlinkClick r:id="rId10"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1000"/>
                                        <p:tgtEl>
                                          <p:spTgt spid="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16"/>
          <p:cNvSpPr txBox="1"/>
          <p:nvPr/>
        </p:nvSpPr>
        <p:spPr>
          <a:xfrm>
            <a:off x="1624331" y="527176"/>
            <a:ext cx="2033270"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LUYỆN TẬP</a:t>
            </a:r>
            <a:endParaRPr sz="2400" b="1">
              <a:solidFill>
                <a:srgbClr val="000066"/>
              </a:solidFill>
              <a:latin typeface="Times New Roman"/>
              <a:ea typeface="Times New Roman"/>
              <a:cs typeface="Times New Roman"/>
              <a:sym typeface="Times New Roman"/>
            </a:endParaRPr>
          </a:p>
        </p:txBody>
      </p:sp>
      <p:sp>
        <p:nvSpPr>
          <p:cNvPr id="426" name="Google Shape;426;p16"/>
          <p:cNvSpPr/>
          <p:nvPr/>
        </p:nvSpPr>
        <p:spPr>
          <a:xfrm>
            <a:off x="1881809" y="1319615"/>
            <a:ext cx="9395792" cy="2031325"/>
          </a:xfrm>
          <a:prstGeom prst="rect">
            <a:avLst/>
          </a:prstGeom>
          <a:noFill/>
          <a:ln>
            <a:noFill/>
          </a:ln>
        </p:spPr>
        <p:txBody>
          <a:bodyPr spcFirstLastPara="1" wrap="square" lIns="91425" tIns="45700" rIns="91425" bIns="45700" anchor="t" anchorCtr="0">
            <a:spAutoFit/>
          </a:bodyPr>
          <a:lstStyle/>
          <a:p>
            <a:pPr marL="1139825" marR="0" lvl="0" indent="-1139825" algn="just" rtl="0">
              <a:lnSpc>
                <a:spcPct val="150000"/>
              </a:lnSpc>
              <a:spcBef>
                <a:spcPts val="0"/>
              </a:spcBef>
              <a:spcAft>
                <a:spcPts val="0"/>
              </a:spcAft>
              <a:buNone/>
            </a:pPr>
            <a:r>
              <a:rPr lang="en-US" sz="2800" b="1" u="sng">
                <a:solidFill>
                  <a:srgbClr val="800000"/>
                </a:solidFill>
                <a:latin typeface="Times New Roman"/>
                <a:ea typeface="Times New Roman"/>
                <a:cs typeface="Times New Roman"/>
                <a:sym typeface="Times New Roman"/>
              </a:rPr>
              <a:t>Câu 1:</a:t>
            </a:r>
            <a:r>
              <a:rPr lang="en-US" sz="2800" b="1">
                <a:solidFill>
                  <a:srgbClr val="800000"/>
                </a:solidFill>
                <a:latin typeface="Times New Roman"/>
                <a:ea typeface="Times New Roman"/>
                <a:cs typeface="Times New Roman"/>
                <a:sym typeface="Times New Roman"/>
              </a:rPr>
              <a:t> </a:t>
            </a:r>
            <a:r>
              <a:rPr lang="en-US" sz="2800">
                <a:solidFill>
                  <a:srgbClr val="000066"/>
                </a:solidFill>
                <a:latin typeface="Times New Roman"/>
                <a:ea typeface="Times New Roman"/>
                <a:cs typeface="Times New Roman"/>
                <a:sym typeface="Times New Roman"/>
              </a:rPr>
              <a:t>Tại sao điện năng được coi là nguồn năng lượng quan trọng trong cuộc sống hằng ngày của chúng ta? Hãy lấy ví dụ minh hoạ cho các luận điểm được đưa ra.</a:t>
            </a:r>
            <a:endParaRPr sz="2800">
              <a:solidFill>
                <a:srgbClr val="000066"/>
              </a:solidFill>
              <a:latin typeface="Times New Roman"/>
              <a:ea typeface="Times New Roman"/>
              <a:cs typeface="Times New Roman"/>
              <a:sym typeface="Times New Roman"/>
            </a:endParaRPr>
          </a:p>
        </p:txBody>
      </p:sp>
      <p:sp>
        <p:nvSpPr>
          <p:cNvPr id="427" name="Google Shape;427;p16"/>
          <p:cNvSpPr/>
          <p:nvPr/>
        </p:nvSpPr>
        <p:spPr>
          <a:xfrm>
            <a:off x="1881809" y="4158679"/>
            <a:ext cx="9395792" cy="2031325"/>
          </a:xfrm>
          <a:prstGeom prst="rect">
            <a:avLst/>
          </a:prstGeom>
          <a:noFill/>
          <a:ln>
            <a:noFill/>
          </a:ln>
        </p:spPr>
        <p:txBody>
          <a:bodyPr spcFirstLastPara="1" wrap="square" lIns="91425" tIns="45700" rIns="91425" bIns="45700" anchor="t" anchorCtr="0">
            <a:spAutoFit/>
          </a:bodyPr>
          <a:lstStyle/>
          <a:p>
            <a:pPr marL="1139825" marR="0" lvl="0" indent="-1139825" algn="l" rtl="0">
              <a:lnSpc>
                <a:spcPct val="150000"/>
              </a:lnSpc>
              <a:spcBef>
                <a:spcPts val="0"/>
              </a:spcBef>
              <a:spcAft>
                <a:spcPts val="0"/>
              </a:spcAft>
              <a:buNone/>
            </a:pPr>
            <a:r>
              <a:rPr lang="en-US" sz="2800" b="1" u="sng">
                <a:solidFill>
                  <a:srgbClr val="800000"/>
                </a:solidFill>
                <a:latin typeface="Times New Roman"/>
                <a:ea typeface="Times New Roman"/>
                <a:cs typeface="Times New Roman"/>
                <a:sym typeface="Times New Roman"/>
              </a:rPr>
              <a:t>Câu 2:</a:t>
            </a:r>
            <a:r>
              <a:rPr lang="en-US" sz="2800" b="1">
                <a:solidFill>
                  <a:srgbClr val="800000"/>
                </a:solidFill>
                <a:latin typeface="Times New Roman"/>
                <a:ea typeface="Times New Roman"/>
                <a:cs typeface="Times New Roman"/>
                <a:sym typeface="Times New Roman"/>
              </a:rPr>
              <a:t> </a:t>
            </a:r>
            <a:r>
              <a:rPr lang="en-US" sz="2800">
                <a:solidFill>
                  <a:srgbClr val="000066"/>
                </a:solidFill>
                <a:latin typeface="Times New Roman"/>
                <a:ea typeface="Times New Roman"/>
                <a:cs typeface="Times New Roman"/>
                <a:sym typeface="Times New Roman"/>
              </a:rPr>
              <a:t>Trình bày một số xu hướng công nghệ mới trong lĩnh vực kĩ  thuật điện giúp cải thiện hiệu suất sử dụng năng lượng và bảo vệ môi trường.</a:t>
            </a:r>
            <a:endParaRPr/>
          </a:p>
        </p:txBody>
      </p:sp>
      <p:sp>
        <p:nvSpPr>
          <p:cNvPr id="428" name="Google Shape;428;p16"/>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16">
            <a:hlinkClick r:id="rId3"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430" name="Google Shape;430;p16">
            <a:hlinkClick r:id="rId4"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31" name="Google Shape;431;p16">
            <a:hlinkClick r:id="rId5"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432" name="Google Shape;432;p16">
            <a:hlinkClick r:id="rId6"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433" name="Google Shape;433;p16">
            <a:hlinkClick r:id="rId7"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434" name="Google Shape;434;p16">
            <a:hlinkClick r:id="rId8"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435" name="Google Shape;435;p16">
            <a:hlinkClick r:id="rId9"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436" name="Google Shape;436;p16"/>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437" name="Google Shape;437;p16">
            <a:hlinkClick r:id="rId4"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438" name="Google Shape;438;p16">
            <a:hlinkClick r:id="rId4"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39" name="Google Shape;439;p16">
            <a:hlinkClick r:id="rId4"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500"/>
                                        <p:tgtEl>
                                          <p:spTgt spid="4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Effect transition="in" filter="fade">
                                      <p:cBhvr>
                                        <p:cTn id="12" dur="500"/>
                                        <p:tgtEl>
                                          <p:spTgt spid="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17"/>
          <p:cNvSpPr txBox="1"/>
          <p:nvPr/>
        </p:nvSpPr>
        <p:spPr>
          <a:xfrm>
            <a:off x="1624331" y="527176"/>
            <a:ext cx="3994591"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GIAO NHIỆM VỤ VỀ NHÀ</a:t>
            </a:r>
            <a:endParaRPr sz="2400" b="1">
              <a:solidFill>
                <a:srgbClr val="000066"/>
              </a:solidFill>
              <a:latin typeface="Times New Roman"/>
              <a:ea typeface="Times New Roman"/>
              <a:cs typeface="Times New Roman"/>
              <a:sym typeface="Times New Roman"/>
            </a:endParaRPr>
          </a:p>
        </p:txBody>
      </p:sp>
      <p:sp>
        <p:nvSpPr>
          <p:cNvPr id="445" name="Google Shape;445;p17"/>
          <p:cNvSpPr/>
          <p:nvPr/>
        </p:nvSpPr>
        <p:spPr>
          <a:xfrm>
            <a:off x="1788020" y="2761768"/>
            <a:ext cx="9395792" cy="1815882"/>
          </a:xfrm>
          <a:prstGeom prst="rect">
            <a:avLst/>
          </a:prstGeom>
          <a:noFill/>
          <a:ln>
            <a:noFill/>
          </a:ln>
        </p:spPr>
        <p:txBody>
          <a:bodyPr spcFirstLastPara="1" wrap="square" lIns="91425" tIns="45700" rIns="91425" bIns="45700" anchor="t" anchorCtr="0">
            <a:spAutoFit/>
          </a:bodyPr>
          <a:lstStyle/>
          <a:p>
            <a:pPr marL="1087438" marR="0" lvl="0" indent="-1087438" algn="l" rtl="0">
              <a:spcBef>
                <a:spcPts val="0"/>
              </a:spcBef>
              <a:spcAft>
                <a:spcPts val="0"/>
              </a:spcAft>
              <a:buNone/>
            </a:pPr>
            <a:r>
              <a:rPr lang="en-US" sz="2800" b="1" u="sng">
                <a:solidFill>
                  <a:srgbClr val="800000"/>
                </a:solidFill>
                <a:latin typeface="Times New Roman"/>
                <a:ea typeface="Times New Roman"/>
                <a:cs typeface="Times New Roman"/>
                <a:sym typeface="Times New Roman"/>
              </a:rPr>
              <a:t>Câu 1:</a:t>
            </a:r>
            <a:r>
              <a:rPr lang="en-US" sz="2800" b="1">
                <a:solidFill>
                  <a:srgbClr val="800000"/>
                </a:solidFill>
                <a:latin typeface="Times New Roman"/>
                <a:ea typeface="Times New Roman"/>
                <a:cs typeface="Times New Roman"/>
                <a:sym typeface="Times New Roman"/>
              </a:rPr>
              <a:t> </a:t>
            </a:r>
            <a:r>
              <a:rPr lang="en-US" sz="2800">
                <a:solidFill>
                  <a:srgbClr val="000066"/>
                </a:solidFill>
                <a:latin typeface="Times New Roman"/>
                <a:ea typeface="Times New Roman"/>
                <a:cs typeface="Times New Roman"/>
                <a:sym typeface="Times New Roman"/>
              </a:rPr>
              <a:t>Làm thế nào để công ty, chi nhánh điện lực biết được số điện tiêu thụ hằng tháng của gia đình em? Cách làm đó có phù hợp với xu thế phát triển lưới điện thông minh hay không? Tại sao? </a:t>
            </a:r>
            <a:endParaRPr/>
          </a:p>
        </p:txBody>
      </p:sp>
      <p:sp>
        <p:nvSpPr>
          <p:cNvPr id="446" name="Google Shape;446;p17"/>
          <p:cNvSpPr/>
          <p:nvPr/>
        </p:nvSpPr>
        <p:spPr>
          <a:xfrm>
            <a:off x="1788020" y="5086527"/>
            <a:ext cx="9395792" cy="954107"/>
          </a:xfrm>
          <a:prstGeom prst="rect">
            <a:avLst/>
          </a:prstGeom>
          <a:noFill/>
          <a:ln>
            <a:noFill/>
          </a:ln>
        </p:spPr>
        <p:txBody>
          <a:bodyPr spcFirstLastPara="1" wrap="square" lIns="91425" tIns="45700" rIns="91425" bIns="45700" anchor="t" anchorCtr="0">
            <a:spAutoFit/>
          </a:bodyPr>
          <a:lstStyle/>
          <a:p>
            <a:pPr marL="1139825" marR="0" lvl="0" indent="-1139825" algn="l" rtl="0">
              <a:spcBef>
                <a:spcPts val="0"/>
              </a:spcBef>
              <a:spcAft>
                <a:spcPts val="0"/>
              </a:spcAft>
              <a:buNone/>
            </a:pPr>
            <a:r>
              <a:rPr lang="en-US" sz="2800" b="1" u="sng">
                <a:solidFill>
                  <a:srgbClr val="800000"/>
                </a:solidFill>
                <a:latin typeface="Times New Roman"/>
                <a:ea typeface="Times New Roman"/>
                <a:cs typeface="Times New Roman"/>
                <a:sym typeface="Times New Roman"/>
              </a:rPr>
              <a:t>Câu 2:</a:t>
            </a:r>
            <a:r>
              <a:rPr lang="en-US" sz="2800" b="1">
                <a:solidFill>
                  <a:srgbClr val="800000"/>
                </a:solidFill>
                <a:latin typeface="Times New Roman"/>
                <a:ea typeface="Times New Roman"/>
                <a:cs typeface="Times New Roman"/>
                <a:sym typeface="Times New Roman"/>
              </a:rPr>
              <a:t> </a:t>
            </a:r>
            <a:r>
              <a:rPr lang="en-US" sz="2800">
                <a:solidFill>
                  <a:srgbClr val="000066"/>
                </a:solidFill>
                <a:latin typeface="Times New Roman"/>
                <a:ea typeface="Times New Roman"/>
                <a:cs typeface="Times New Roman"/>
                <a:sym typeface="Times New Roman"/>
              </a:rPr>
              <a:t>Tại sao điện năng là 1 loại hàng hóa càng mua nhiều càng đắt? </a:t>
            </a:r>
            <a:endParaRPr/>
          </a:p>
        </p:txBody>
      </p:sp>
      <p:sp>
        <p:nvSpPr>
          <p:cNvPr id="447" name="Google Shape;447;p17"/>
          <p:cNvSpPr txBox="1"/>
          <p:nvPr/>
        </p:nvSpPr>
        <p:spPr>
          <a:xfrm>
            <a:off x="2364213" y="1491666"/>
            <a:ext cx="8243406" cy="1015663"/>
          </a:xfrm>
          <a:prstGeom prst="rect">
            <a:avLst/>
          </a:prstGeom>
          <a:no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rgbClr val="800000"/>
                </a:solidFill>
                <a:latin typeface="Times New Roman"/>
                <a:ea typeface="Times New Roman"/>
                <a:cs typeface="Times New Roman"/>
                <a:sym typeface="Times New Roman"/>
              </a:rPr>
              <a:t>Tìm hiểu thêm trên internet, báo chí, tài liệu,… và trả lời các câu hỏi sau đây:</a:t>
            </a:r>
            <a:endParaRPr sz="3000" b="1">
              <a:solidFill>
                <a:srgbClr val="800000"/>
              </a:solidFill>
              <a:latin typeface="Times New Roman"/>
              <a:ea typeface="Times New Roman"/>
              <a:cs typeface="Times New Roman"/>
              <a:sym typeface="Times New Roman"/>
            </a:endParaRPr>
          </a:p>
        </p:txBody>
      </p:sp>
      <p:sp>
        <p:nvSpPr>
          <p:cNvPr id="448" name="Google Shape;448;p17"/>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17">
            <a:hlinkClick r:id="rId3"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450" name="Google Shape;450;p17">
            <a:hlinkClick r:id="rId4"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51" name="Google Shape;451;p17">
            <a:hlinkClick r:id="rId5"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452" name="Google Shape;452;p17">
            <a:hlinkClick r:id="rId6"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453" name="Google Shape;453;p17">
            <a:hlinkClick r:id="rId7"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454" name="Google Shape;454;p17">
            <a:hlinkClick r:id="rId8"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455" name="Google Shape;455;p17">
            <a:hlinkClick r:id="rId9"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456" name="Google Shape;456;p17"/>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457" name="Google Shape;457;p17">
            <a:hlinkClick r:id="rId4"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458" name="Google Shape;458;p17">
            <a:hlinkClick r:id="rId4"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459" name="Google Shape;459;p17">
            <a:hlinkClick r:id="rId4"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500"/>
                                        <p:tgtEl>
                                          <p:spTgt spid="4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
                                        </p:tgtEl>
                                        <p:attrNameLst>
                                          <p:attrName>style.visibility</p:attrName>
                                        </p:attrNameLst>
                                      </p:cBhvr>
                                      <p:to>
                                        <p:strVal val="visible"/>
                                      </p:to>
                                    </p:set>
                                    <p:animEffect transition="in" filter="fade">
                                      <p:cBhvr>
                                        <p:cTn id="12" dur="2000"/>
                                        <p:tgtEl>
                                          <p:spTgt spid="4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6"/>
                                        </p:tgtEl>
                                        <p:attrNameLst>
                                          <p:attrName>style.visibility</p:attrName>
                                        </p:attrNameLst>
                                      </p:cBhvr>
                                      <p:to>
                                        <p:strVal val="visible"/>
                                      </p:to>
                                    </p:set>
                                    <p:animEffect transition="in" filter="fade">
                                      <p:cBhvr>
                                        <p:cTn id="17" dur="20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2">
            <a:hlinkClick r:id="rId3"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rgbClr val="002060"/>
                </a:solidFill>
                <a:latin typeface="Times New Roman"/>
                <a:ea typeface="Times New Roman"/>
                <a:cs typeface="Times New Roman"/>
                <a:sym typeface="Times New Roman"/>
              </a:rPr>
              <a:t>I. </a:t>
            </a:r>
            <a:r>
              <a:rPr lang="en-US" sz="1600" b="1" i="0" u="none" strike="noStrike" cap="none">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94" name="Google Shape;94;p2">
            <a:hlinkClick r:id="rId4"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95" name="Google Shape;95;p2">
            <a:hlinkClick r:id="rId5"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96" name="Google Shape;96;p2">
            <a:hlinkClick r:id="rId6"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97" name="Google Shape;97;p2">
            <a:hlinkClick r:id="rId7"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98" name="Google Shape;98;p2">
            <a:hlinkClick r:id="rId8"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99" name="Google Shape;99;p2">
            <a:hlinkClick r:id="rId9"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100" name="Google Shape;100;p2"/>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101" name="Google Shape;101;p2">
            <a:hlinkClick r:id="rId4"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102" name="Google Shape;102;p2">
            <a:hlinkClick r:id="rId4"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03" name="Google Shape;103;p2">
            <a:hlinkClick r:id="rId4"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pic>
        <p:nvPicPr>
          <p:cNvPr id="104" name="Google Shape;104;p2"/>
          <p:cNvPicPr preferRelativeResize="0"/>
          <p:nvPr/>
        </p:nvPicPr>
        <p:blipFill rotWithShape="1">
          <a:blip r:embed="rId10">
            <a:alphaModFix/>
          </a:blip>
          <a:srcRect l="14240" t="12214" r="19695" b="20400"/>
          <a:stretch/>
        </p:blipFill>
        <p:spPr>
          <a:xfrm flipH="1">
            <a:off x="7285854" y="3645633"/>
            <a:ext cx="2947120" cy="3006061"/>
          </a:xfrm>
          <a:prstGeom prst="rect">
            <a:avLst/>
          </a:prstGeom>
          <a:noFill/>
          <a:ln>
            <a:noFill/>
          </a:ln>
        </p:spPr>
      </p:pic>
      <p:sp>
        <p:nvSpPr>
          <p:cNvPr id="105" name="Google Shape;105;p2"/>
          <p:cNvSpPr/>
          <p:nvPr/>
        </p:nvSpPr>
        <p:spPr>
          <a:xfrm flipH="1">
            <a:off x="4091700" y="1017807"/>
            <a:ext cx="4510517" cy="2402145"/>
          </a:xfrm>
          <a:prstGeom prst="cloudCallout">
            <a:avLst>
              <a:gd name="adj1" fmla="val -20833"/>
              <a:gd name="adj2" fmla="val 62500"/>
            </a:avLst>
          </a:prstGeom>
          <a:solidFill>
            <a:schemeClr val="l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6" name="Google Shape;106;p2"/>
          <p:cNvSpPr txBox="1"/>
          <p:nvPr/>
        </p:nvSpPr>
        <p:spPr>
          <a:xfrm rot="329723">
            <a:off x="4733174" y="1515275"/>
            <a:ext cx="3208492" cy="129266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b="1">
                <a:solidFill>
                  <a:srgbClr val="800000"/>
                </a:solidFill>
                <a:latin typeface="Times New Roman"/>
                <a:ea typeface="Times New Roman"/>
                <a:cs typeface="Times New Roman"/>
                <a:sym typeface="Times New Roman"/>
              </a:rPr>
              <a:t>Nếu không có điện, cuộc sống của chúng ta sẽ như thế nào…?</a:t>
            </a:r>
            <a:endParaRPr sz="26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fade">
                                      <p:cBhvr>
                                        <p:cTn id="11" dur="2000"/>
                                        <p:tgtEl>
                                          <p:spTgt spid="105"/>
                                        </p:tgtEl>
                                      </p:cBhvr>
                                    </p:animEffect>
                                  </p:childTnLst>
                                </p:cTn>
                              </p:par>
                              <p:par>
                                <p:cTn id="12" presetID="10" presetClass="entr" presetSubtype="0" fill="hold" nodeType="withEffect">
                                  <p:stCondLst>
                                    <p:cond delay="0"/>
                                  </p:stCondLst>
                                  <p:childTnLst>
                                    <p:set>
                                      <p:cBhvr>
                                        <p:cTn id="13" dur="1" fill="hold">
                                          <p:stCondLst>
                                            <p:cond delay="0"/>
                                          </p:stCondLst>
                                        </p:cTn>
                                        <p:tgtEl>
                                          <p:spTgt spid="106"/>
                                        </p:tgtEl>
                                        <p:attrNameLst>
                                          <p:attrName>style.visibility</p:attrName>
                                        </p:attrNameLst>
                                      </p:cBhvr>
                                      <p:to>
                                        <p:strVal val="visible"/>
                                      </p:to>
                                    </p:set>
                                    <p:animEffect transition="in" filter="fade">
                                      <p:cBhvr>
                                        <p:cTn id="14"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18">
            <a:hlinkClick r:id="rId3" action="ppaction://hlinksldjump"/>
          </p:cNvPr>
          <p:cNvPicPr preferRelativeResize="0"/>
          <p:nvPr/>
        </p:nvPicPr>
        <p:blipFill rotWithShape="1">
          <a:blip r:embed="rId4">
            <a:alphaModFix/>
          </a:blip>
          <a:srcRect/>
          <a:stretch/>
        </p:blipFill>
        <p:spPr>
          <a:xfrm>
            <a:off x="288758" y="176944"/>
            <a:ext cx="11629667" cy="6512614"/>
          </a:xfrm>
          <a:prstGeom prst="rect">
            <a:avLst/>
          </a:prstGeom>
          <a:noFill/>
          <a:ln>
            <a:noFill/>
          </a:ln>
        </p:spPr>
      </p:pic>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3"/>
          <p:cNvPicPr preferRelativeResize="0"/>
          <p:nvPr/>
        </p:nvPicPr>
        <p:blipFill rotWithShape="1">
          <a:blip r:embed="rId3">
            <a:alphaModFix/>
          </a:blip>
          <a:srcRect/>
          <a:stretch/>
        </p:blipFill>
        <p:spPr>
          <a:xfrm>
            <a:off x="1579898" y="490580"/>
            <a:ext cx="2737729" cy="2069723"/>
          </a:xfrm>
          <a:prstGeom prst="rect">
            <a:avLst/>
          </a:prstGeom>
          <a:noFill/>
          <a:ln>
            <a:noFill/>
          </a:ln>
        </p:spPr>
      </p:pic>
      <p:pic>
        <p:nvPicPr>
          <p:cNvPr id="112" name="Google Shape;112;p3"/>
          <p:cNvPicPr preferRelativeResize="0"/>
          <p:nvPr/>
        </p:nvPicPr>
        <p:blipFill rotWithShape="1">
          <a:blip r:embed="rId4">
            <a:alphaModFix/>
          </a:blip>
          <a:srcRect l="536" t="455" r="18098" b="-454"/>
          <a:stretch/>
        </p:blipFill>
        <p:spPr>
          <a:xfrm>
            <a:off x="1525529" y="4758138"/>
            <a:ext cx="2857594" cy="2069723"/>
          </a:xfrm>
          <a:prstGeom prst="rect">
            <a:avLst/>
          </a:prstGeom>
          <a:noFill/>
          <a:ln>
            <a:noFill/>
          </a:ln>
        </p:spPr>
      </p:pic>
      <p:pic>
        <p:nvPicPr>
          <p:cNvPr id="113" name="Google Shape;113;p3"/>
          <p:cNvPicPr preferRelativeResize="0"/>
          <p:nvPr/>
        </p:nvPicPr>
        <p:blipFill rotWithShape="1">
          <a:blip r:embed="rId5">
            <a:alphaModFix/>
          </a:blip>
          <a:srcRect l="5706" r="5608"/>
          <a:stretch/>
        </p:blipFill>
        <p:spPr>
          <a:xfrm>
            <a:off x="8399155" y="644431"/>
            <a:ext cx="3458862" cy="2607064"/>
          </a:xfrm>
          <a:prstGeom prst="rect">
            <a:avLst/>
          </a:prstGeom>
          <a:noFill/>
          <a:ln>
            <a:noFill/>
          </a:ln>
        </p:spPr>
      </p:pic>
      <p:pic>
        <p:nvPicPr>
          <p:cNvPr id="114" name="Google Shape;114;p3"/>
          <p:cNvPicPr preferRelativeResize="0"/>
          <p:nvPr/>
        </p:nvPicPr>
        <p:blipFill rotWithShape="1">
          <a:blip r:embed="rId6">
            <a:alphaModFix/>
          </a:blip>
          <a:srcRect l="3844" r="11996"/>
          <a:stretch/>
        </p:blipFill>
        <p:spPr>
          <a:xfrm>
            <a:off x="1585799" y="2691788"/>
            <a:ext cx="2681421" cy="2048254"/>
          </a:xfrm>
          <a:prstGeom prst="rect">
            <a:avLst/>
          </a:prstGeom>
          <a:noFill/>
          <a:ln>
            <a:noFill/>
          </a:ln>
        </p:spPr>
      </p:pic>
      <p:pic>
        <p:nvPicPr>
          <p:cNvPr id="115" name="Google Shape;115;p3"/>
          <p:cNvPicPr preferRelativeResize="0"/>
          <p:nvPr/>
        </p:nvPicPr>
        <p:blipFill rotWithShape="1">
          <a:blip r:embed="rId7">
            <a:alphaModFix/>
          </a:blip>
          <a:srcRect l="21437" t="893" r="3070" b="-892"/>
          <a:stretch/>
        </p:blipFill>
        <p:spPr>
          <a:xfrm>
            <a:off x="5008454" y="488642"/>
            <a:ext cx="2699874" cy="2067566"/>
          </a:xfrm>
          <a:prstGeom prst="rect">
            <a:avLst/>
          </a:prstGeom>
          <a:noFill/>
          <a:ln>
            <a:noFill/>
          </a:ln>
        </p:spPr>
      </p:pic>
      <p:pic>
        <p:nvPicPr>
          <p:cNvPr id="116" name="Google Shape;116;p3"/>
          <p:cNvPicPr preferRelativeResize="0"/>
          <p:nvPr/>
        </p:nvPicPr>
        <p:blipFill rotWithShape="1">
          <a:blip r:embed="rId8">
            <a:alphaModFix/>
          </a:blip>
          <a:srcRect/>
          <a:stretch/>
        </p:blipFill>
        <p:spPr>
          <a:xfrm>
            <a:off x="4709374" y="4880609"/>
            <a:ext cx="2998954" cy="1739393"/>
          </a:xfrm>
          <a:prstGeom prst="rect">
            <a:avLst/>
          </a:prstGeom>
          <a:noFill/>
          <a:ln>
            <a:noFill/>
          </a:ln>
        </p:spPr>
      </p:pic>
      <p:pic>
        <p:nvPicPr>
          <p:cNvPr id="117" name="Google Shape;117;p3"/>
          <p:cNvPicPr preferRelativeResize="0"/>
          <p:nvPr/>
        </p:nvPicPr>
        <p:blipFill rotWithShape="1">
          <a:blip r:embed="rId9">
            <a:alphaModFix/>
          </a:blip>
          <a:srcRect l="8839"/>
          <a:stretch/>
        </p:blipFill>
        <p:spPr>
          <a:xfrm>
            <a:off x="8336731" y="3745859"/>
            <a:ext cx="3583709" cy="2257606"/>
          </a:xfrm>
          <a:prstGeom prst="rect">
            <a:avLst/>
          </a:prstGeom>
          <a:noFill/>
          <a:ln>
            <a:noFill/>
          </a:ln>
        </p:spPr>
      </p:pic>
      <p:pic>
        <p:nvPicPr>
          <p:cNvPr id="118" name="Google Shape;118;p3"/>
          <p:cNvPicPr preferRelativeResize="0"/>
          <p:nvPr/>
        </p:nvPicPr>
        <p:blipFill rotWithShape="1">
          <a:blip r:embed="rId10">
            <a:alphaModFix/>
          </a:blip>
          <a:srcRect l="11576" t="11064" r="-901"/>
          <a:stretch/>
        </p:blipFill>
        <p:spPr>
          <a:xfrm>
            <a:off x="4947427" y="2635795"/>
            <a:ext cx="2760901" cy="2132025"/>
          </a:xfrm>
          <a:prstGeom prst="rect">
            <a:avLst/>
          </a:prstGeom>
          <a:noFill/>
          <a:ln>
            <a:noFill/>
          </a:ln>
        </p:spPr>
      </p:pic>
      <p:sp>
        <p:nvSpPr>
          <p:cNvPr id="119" name="Google Shape;119;p3"/>
          <p:cNvSpPr/>
          <p:nvPr/>
        </p:nvSpPr>
        <p:spPr>
          <a:xfrm>
            <a:off x="4476997" y="1436914"/>
            <a:ext cx="368135" cy="27319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0" name="Google Shape;120;p3"/>
          <p:cNvSpPr/>
          <p:nvPr/>
        </p:nvSpPr>
        <p:spPr>
          <a:xfrm rot="5400000">
            <a:off x="9964765" y="3342670"/>
            <a:ext cx="327639" cy="263601"/>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3"/>
          <p:cNvSpPr/>
          <p:nvPr/>
        </p:nvSpPr>
        <p:spPr>
          <a:xfrm>
            <a:off x="4373045" y="5477111"/>
            <a:ext cx="368135" cy="27319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3"/>
          <p:cNvSpPr/>
          <p:nvPr/>
        </p:nvSpPr>
        <p:spPr>
          <a:xfrm>
            <a:off x="4449158" y="3501693"/>
            <a:ext cx="368135" cy="273194"/>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3"/>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3">
            <a:hlinkClick r:id="rId11"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125" name="Google Shape;125;p3">
            <a:hlinkClick r:id="rId12"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26" name="Google Shape;126;p3">
            <a:hlinkClick r:id="rId13"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127" name="Google Shape;127;p3">
            <a:hlinkClick r:id="rId14"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128" name="Google Shape;128;p3">
            <a:hlinkClick r:id="rId15"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129" name="Google Shape;129;p3">
            <a:hlinkClick r:id="rId16"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130" name="Google Shape;130;p3">
            <a:hlinkClick r:id="rId17"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131" name="Google Shape;131;p3"/>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132" name="Google Shape;132;p3">
            <a:hlinkClick r:id="rId12"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133" name="Google Shape;133;p3">
            <a:hlinkClick r:id="rId12"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34" name="Google Shape;134;p3">
            <a:hlinkClick r:id="rId12"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gtEl>
                                        <p:attrNameLst>
                                          <p:attrName>style.visibility</p:attrName>
                                        </p:attrNameLst>
                                      </p:cBhvr>
                                      <p:to>
                                        <p:strVal val="visible"/>
                                      </p:to>
                                    </p:set>
                                    <p:animEffect transition="in" filter="fade">
                                      <p:cBhvr>
                                        <p:cTn id="12" dur="500"/>
                                        <p:tgtEl>
                                          <p:spTgt spid="1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500"/>
                                        <p:tgtEl>
                                          <p:spTgt spid="1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fade">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
                                        </p:tgtEl>
                                        <p:attrNameLst>
                                          <p:attrName>style.visibility</p:attrName>
                                        </p:attrNameLst>
                                      </p:cBhvr>
                                      <p:to>
                                        <p:strVal val="visible"/>
                                      </p:to>
                                    </p:set>
                                    <p:animEffect transition="in" filter="fade">
                                      <p:cBhvr>
                                        <p:cTn id="27" dur="500"/>
                                        <p:tgtEl>
                                          <p:spTgt spid="119"/>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5"/>
                                        </p:tgtEl>
                                        <p:attrNameLst>
                                          <p:attrName>style.visibility</p:attrName>
                                        </p:attrNameLst>
                                      </p:cBhvr>
                                      <p:to>
                                        <p:strVal val="visible"/>
                                      </p:to>
                                    </p:set>
                                    <p:animEffect transition="in" filter="fade">
                                      <p:cBhvr>
                                        <p:cTn id="31" dur="500"/>
                                        <p:tgtEl>
                                          <p:spTgt spid="1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1"/>
                                        </p:tgtEl>
                                        <p:attrNameLst>
                                          <p:attrName>style.visibility</p:attrName>
                                        </p:attrNameLst>
                                      </p:cBhvr>
                                      <p:to>
                                        <p:strVal val="visible"/>
                                      </p:to>
                                    </p:set>
                                    <p:animEffect transition="in" filter="fade">
                                      <p:cBhvr>
                                        <p:cTn id="45" dur="500"/>
                                        <p:tgtEl>
                                          <p:spTgt spid="121"/>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16"/>
                                        </p:tgtEl>
                                        <p:attrNameLst>
                                          <p:attrName>style.visibility</p:attrName>
                                        </p:attrNameLst>
                                      </p:cBhvr>
                                      <p:to>
                                        <p:strVal val="visible"/>
                                      </p:to>
                                    </p:set>
                                    <p:animEffect transition="in" filter="fade">
                                      <p:cBhvr>
                                        <p:cTn id="49" dur="500"/>
                                        <p:tgtEl>
                                          <p:spTgt spid="116"/>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0"/>
                                        </p:tgtEl>
                                        <p:attrNameLst>
                                          <p:attrName>style.visibility</p:attrName>
                                        </p:attrNameLst>
                                      </p:cBhvr>
                                      <p:to>
                                        <p:strVal val="visible"/>
                                      </p:to>
                                    </p:set>
                                    <p:animEffect transition="in" filter="fade">
                                      <p:cBhvr>
                                        <p:cTn id="54" dur="500"/>
                                        <p:tgtEl>
                                          <p:spTgt spid="120"/>
                                        </p:tgtEl>
                                      </p:cBhvr>
                                    </p:animEffect>
                                  </p:childTnLst>
                                </p:cTn>
                              </p:par>
                            </p:childTnLst>
                          </p:cTn>
                        </p:par>
                        <p:par>
                          <p:cTn id="55" fill="hold">
                            <p:stCondLst>
                              <p:cond delay="500"/>
                            </p:stCondLst>
                            <p:childTnLst>
                              <p:par>
                                <p:cTn id="56" presetID="10" presetClass="entr" presetSubtype="0" fill="hold" nodeType="afterEffect">
                                  <p:stCondLst>
                                    <p:cond delay="0"/>
                                  </p:stCondLst>
                                  <p:childTnLst>
                                    <p:set>
                                      <p:cBhvr>
                                        <p:cTn id="57" dur="1" fill="hold">
                                          <p:stCondLst>
                                            <p:cond delay="0"/>
                                          </p:stCondLst>
                                        </p:cTn>
                                        <p:tgtEl>
                                          <p:spTgt spid="117"/>
                                        </p:tgtEl>
                                        <p:attrNameLst>
                                          <p:attrName>style.visibility</p:attrName>
                                        </p:attrNameLst>
                                      </p:cBhvr>
                                      <p:to>
                                        <p:strVal val="visible"/>
                                      </p:to>
                                    </p:set>
                                    <p:animEffect transition="in" filter="fade">
                                      <p:cBhvr>
                                        <p:cTn id="58"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p:nvPr/>
        </p:nvSpPr>
        <p:spPr>
          <a:xfrm>
            <a:off x="1568752" y="1164499"/>
            <a:ext cx="6613347" cy="856457"/>
          </a:xfrm>
          <a:prstGeom prst="downArrowCallout">
            <a:avLst>
              <a:gd name="adj1" fmla="val 25000"/>
              <a:gd name="adj2" fmla="val 25000"/>
              <a:gd name="adj3" fmla="val 25000"/>
              <a:gd name="adj4" fmla="val 64977"/>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800000"/>
                </a:solidFill>
                <a:latin typeface="Calibri"/>
                <a:ea typeface="Calibri"/>
                <a:cs typeface="Calibri"/>
                <a:sym typeface="Calibri"/>
              </a:rPr>
              <a:t>Quan sát các hình ảnh sau và phân nhóm theo vai trò của chúng trong hệ thống điện</a:t>
            </a:r>
            <a:endParaRPr sz="1800" b="1">
              <a:solidFill>
                <a:srgbClr val="800000"/>
              </a:solidFill>
              <a:latin typeface="Calibri"/>
              <a:ea typeface="Calibri"/>
              <a:cs typeface="Calibri"/>
              <a:sym typeface="Calibri"/>
            </a:endParaRPr>
          </a:p>
        </p:txBody>
      </p:sp>
      <p:sp>
        <p:nvSpPr>
          <p:cNvPr id="140" name="Google Shape;140;p4"/>
          <p:cNvSpPr txBox="1"/>
          <p:nvPr/>
        </p:nvSpPr>
        <p:spPr>
          <a:xfrm>
            <a:off x="1640560" y="534404"/>
            <a:ext cx="5365882" cy="523220"/>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66"/>
                </a:solidFill>
                <a:latin typeface="Times New Roman"/>
                <a:ea typeface="Times New Roman"/>
                <a:cs typeface="Times New Roman"/>
                <a:sym typeface="Times New Roman"/>
              </a:rPr>
              <a:t>I. KHÁI NIỆM KĨ THUẬT ĐIỆN</a:t>
            </a:r>
            <a:endParaRPr sz="2800" b="1">
              <a:solidFill>
                <a:srgbClr val="000066"/>
              </a:solidFill>
              <a:latin typeface="Times New Roman"/>
              <a:ea typeface="Times New Roman"/>
              <a:cs typeface="Times New Roman"/>
              <a:sym typeface="Times New Roman"/>
            </a:endParaRPr>
          </a:p>
        </p:txBody>
      </p:sp>
      <p:pic>
        <p:nvPicPr>
          <p:cNvPr id="141" name="Google Shape;141;p4"/>
          <p:cNvPicPr preferRelativeResize="0"/>
          <p:nvPr/>
        </p:nvPicPr>
        <p:blipFill rotWithShape="1">
          <a:blip r:embed="rId3">
            <a:alphaModFix/>
          </a:blip>
          <a:srcRect/>
          <a:stretch/>
        </p:blipFill>
        <p:spPr>
          <a:xfrm>
            <a:off x="1547834" y="2090203"/>
            <a:ext cx="6878869" cy="4744047"/>
          </a:xfrm>
          <a:prstGeom prst="rect">
            <a:avLst/>
          </a:prstGeom>
          <a:noFill/>
          <a:ln>
            <a:noFill/>
          </a:ln>
        </p:spPr>
      </p:pic>
      <p:grpSp>
        <p:nvGrpSpPr>
          <p:cNvPr id="142" name="Google Shape;142;p4"/>
          <p:cNvGrpSpPr/>
          <p:nvPr/>
        </p:nvGrpSpPr>
        <p:grpSpPr>
          <a:xfrm>
            <a:off x="4832546" y="1869175"/>
            <a:ext cx="7248455" cy="4365394"/>
            <a:chOff x="-3662106" y="-562684"/>
            <a:chExt cx="7248455" cy="4365394"/>
          </a:xfrm>
        </p:grpSpPr>
        <p:sp>
          <p:nvSpPr>
            <p:cNvPr id="143" name="Google Shape;143;p4"/>
            <p:cNvSpPr/>
            <p:nvPr/>
          </p:nvSpPr>
          <p:spPr>
            <a:xfrm>
              <a:off x="-3662106" y="-562684"/>
              <a:ext cx="4365394" cy="4365394"/>
            </a:xfrm>
            <a:prstGeom prst="blockArc">
              <a:avLst>
                <a:gd name="adj1" fmla="val 18900000"/>
                <a:gd name="adj2" fmla="val 2700000"/>
                <a:gd name="adj3" fmla="val 495"/>
              </a:avLst>
            </a:pr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452255" y="324002"/>
              <a:ext cx="3134094" cy="648005"/>
            </a:xfrm>
            <a:prstGeom prst="rect">
              <a:avLst/>
            </a:prstGeom>
            <a:solidFill>
              <a:srgbClr val="DDEAF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txBox="1"/>
            <p:nvPr/>
          </p:nvSpPr>
          <p:spPr>
            <a:xfrm>
              <a:off x="452255" y="324002"/>
              <a:ext cx="3134094" cy="648005"/>
            </a:xfrm>
            <a:prstGeom prst="rect">
              <a:avLst/>
            </a:prstGeom>
            <a:noFill/>
            <a:ln>
              <a:noFill/>
            </a:ln>
          </p:spPr>
          <p:txBody>
            <a:bodyPr spcFirstLastPara="1" wrap="square" lIns="514350" tIns="50800" rIns="50800" bIns="50800" anchor="ctr" anchorCtr="0">
              <a:noAutofit/>
            </a:bodyPr>
            <a:lstStyle/>
            <a:p>
              <a:pPr marL="0" marR="0" lvl="0" indent="0" algn="l" rtl="0">
                <a:lnSpc>
                  <a:spcPct val="90000"/>
                </a:lnSpc>
                <a:spcBef>
                  <a:spcPts val="0"/>
                </a:spcBef>
                <a:spcAft>
                  <a:spcPts val="0"/>
                </a:spcAft>
                <a:buNone/>
              </a:pPr>
              <a:r>
                <a:rPr lang="en-US" sz="2000" b="1">
                  <a:solidFill>
                    <a:srgbClr val="800000"/>
                  </a:solidFill>
                  <a:latin typeface="Calibri"/>
                  <a:ea typeface="Calibri"/>
                  <a:cs typeface="Calibri"/>
                  <a:sym typeface="Calibri"/>
                </a:rPr>
                <a:t>Sản xuất điện:</a:t>
              </a:r>
              <a:endParaRPr sz="2000" b="1">
                <a:solidFill>
                  <a:srgbClr val="800000"/>
                </a:solidFill>
                <a:latin typeface="Calibri"/>
                <a:ea typeface="Calibri"/>
                <a:cs typeface="Calibri"/>
                <a:sym typeface="Calibri"/>
              </a:endParaRPr>
            </a:p>
          </p:txBody>
        </p:sp>
        <p:sp>
          <p:nvSpPr>
            <p:cNvPr id="146" name="Google Shape;146;p4"/>
            <p:cNvSpPr/>
            <p:nvPr/>
          </p:nvSpPr>
          <p:spPr>
            <a:xfrm>
              <a:off x="288998" y="272012"/>
              <a:ext cx="326513" cy="751985"/>
            </a:xfrm>
            <a:prstGeom prst="ellipse">
              <a:avLst/>
            </a:prstGeom>
            <a:solidFill>
              <a:schemeClr val="lt1"/>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87805" y="1296010"/>
              <a:ext cx="2898544" cy="648005"/>
            </a:xfrm>
            <a:prstGeom prst="rect">
              <a:avLst/>
            </a:prstGeom>
            <a:solidFill>
              <a:srgbClr val="DDEAF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txBox="1"/>
            <p:nvPr/>
          </p:nvSpPr>
          <p:spPr>
            <a:xfrm>
              <a:off x="687805" y="1296010"/>
              <a:ext cx="2898544" cy="648005"/>
            </a:xfrm>
            <a:prstGeom prst="rect">
              <a:avLst/>
            </a:prstGeom>
            <a:noFill/>
            <a:ln>
              <a:noFill/>
            </a:ln>
          </p:spPr>
          <p:txBody>
            <a:bodyPr spcFirstLastPara="1" wrap="square" lIns="514350" tIns="50800" rIns="50800" bIns="50800" anchor="ctr" anchorCtr="0">
              <a:noAutofit/>
            </a:bodyPr>
            <a:lstStyle/>
            <a:p>
              <a:pPr marL="0" marR="0" lvl="0" indent="0" algn="l" rtl="0">
                <a:lnSpc>
                  <a:spcPct val="90000"/>
                </a:lnSpc>
                <a:spcBef>
                  <a:spcPts val="0"/>
                </a:spcBef>
                <a:spcAft>
                  <a:spcPts val="0"/>
                </a:spcAft>
                <a:buNone/>
              </a:pPr>
              <a:r>
                <a:rPr lang="en-US" sz="2000" b="1">
                  <a:solidFill>
                    <a:srgbClr val="800000"/>
                  </a:solidFill>
                  <a:latin typeface="Calibri"/>
                  <a:ea typeface="Calibri"/>
                  <a:cs typeface="Calibri"/>
                  <a:sym typeface="Calibri"/>
                </a:rPr>
                <a:t>Truyền tải, phân phối điện:</a:t>
              </a:r>
              <a:endParaRPr sz="2000" b="1">
                <a:solidFill>
                  <a:srgbClr val="800000"/>
                </a:solidFill>
                <a:latin typeface="Calibri"/>
                <a:ea typeface="Calibri"/>
                <a:cs typeface="Calibri"/>
                <a:sym typeface="Calibri"/>
              </a:endParaRPr>
            </a:p>
          </p:txBody>
        </p:sp>
        <p:sp>
          <p:nvSpPr>
            <p:cNvPr id="149" name="Google Shape;149;p4"/>
            <p:cNvSpPr/>
            <p:nvPr/>
          </p:nvSpPr>
          <p:spPr>
            <a:xfrm>
              <a:off x="524548" y="1244020"/>
              <a:ext cx="326513" cy="751985"/>
            </a:xfrm>
            <a:prstGeom prst="ellipse">
              <a:avLst/>
            </a:prstGeom>
            <a:solidFill>
              <a:schemeClr val="lt1"/>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4"/>
            <p:cNvSpPr/>
            <p:nvPr/>
          </p:nvSpPr>
          <p:spPr>
            <a:xfrm>
              <a:off x="452255" y="2268018"/>
              <a:ext cx="3134094" cy="648005"/>
            </a:xfrm>
            <a:prstGeom prst="rect">
              <a:avLst/>
            </a:prstGeom>
            <a:solidFill>
              <a:srgbClr val="DDEAF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txBox="1"/>
            <p:nvPr/>
          </p:nvSpPr>
          <p:spPr>
            <a:xfrm>
              <a:off x="452255" y="2268018"/>
              <a:ext cx="3134094" cy="648005"/>
            </a:xfrm>
            <a:prstGeom prst="rect">
              <a:avLst/>
            </a:prstGeom>
            <a:noFill/>
            <a:ln>
              <a:noFill/>
            </a:ln>
          </p:spPr>
          <p:txBody>
            <a:bodyPr spcFirstLastPara="1" wrap="square" lIns="514350" tIns="50800" rIns="50800" bIns="50800" anchor="ctr" anchorCtr="0">
              <a:noAutofit/>
            </a:bodyPr>
            <a:lstStyle/>
            <a:p>
              <a:pPr marL="0" marR="0" lvl="0" indent="0" algn="l" rtl="0">
                <a:lnSpc>
                  <a:spcPct val="90000"/>
                </a:lnSpc>
                <a:spcBef>
                  <a:spcPts val="0"/>
                </a:spcBef>
                <a:spcAft>
                  <a:spcPts val="0"/>
                </a:spcAft>
                <a:buNone/>
              </a:pPr>
              <a:r>
                <a:rPr lang="en-US" sz="2000" b="1">
                  <a:solidFill>
                    <a:srgbClr val="800000"/>
                  </a:solidFill>
                  <a:latin typeface="Calibri"/>
                  <a:ea typeface="Calibri"/>
                  <a:cs typeface="Calibri"/>
                  <a:sym typeface="Calibri"/>
                </a:rPr>
                <a:t>Sử dụng điện:</a:t>
              </a:r>
              <a:endParaRPr sz="2000" b="1">
                <a:solidFill>
                  <a:srgbClr val="800000"/>
                </a:solidFill>
                <a:latin typeface="Calibri"/>
                <a:ea typeface="Calibri"/>
                <a:cs typeface="Calibri"/>
                <a:sym typeface="Calibri"/>
              </a:endParaRPr>
            </a:p>
          </p:txBody>
        </p:sp>
        <p:sp>
          <p:nvSpPr>
            <p:cNvPr id="152" name="Google Shape;152;p4"/>
            <p:cNvSpPr/>
            <p:nvPr/>
          </p:nvSpPr>
          <p:spPr>
            <a:xfrm>
              <a:off x="288998" y="2216027"/>
              <a:ext cx="326513" cy="751985"/>
            </a:xfrm>
            <a:prstGeom prst="ellipse">
              <a:avLst/>
            </a:prstGeom>
            <a:solidFill>
              <a:schemeClr val="lt1"/>
            </a:solidFill>
            <a:ln w="12700" cap="flat" cmpd="sng">
              <a:solidFill>
                <a:srgbClr val="599BD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4"/>
          <p:cNvSpPr txBox="1"/>
          <p:nvPr/>
        </p:nvSpPr>
        <p:spPr>
          <a:xfrm>
            <a:off x="10982633" y="2814860"/>
            <a:ext cx="88328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FF0000"/>
                </a:solidFill>
                <a:latin typeface="Calibri"/>
                <a:ea typeface="Calibri"/>
                <a:cs typeface="Calibri"/>
                <a:sym typeface="Calibri"/>
              </a:rPr>
              <a:t>d, e, k </a:t>
            </a:r>
            <a:endParaRPr sz="2200">
              <a:solidFill>
                <a:srgbClr val="FF0000"/>
              </a:solidFill>
              <a:latin typeface="Calibri"/>
              <a:ea typeface="Calibri"/>
              <a:cs typeface="Calibri"/>
              <a:sym typeface="Calibri"/>
            </a:endParaRPr>
          </a:p>
        </p:txBody>
      </p:sp>
      <p:sp>
        <p:nvSpPr>
          <p:cNvPr id="154" name="Google Shape;154;p4"/>
          <p:cNvSpPr txBox="1"/>
          <p:nvPr/>
        </p:nvSpPr>
        <p:spPr>
          <a:xfrm>
            <a:off x="10982633" y="4785631"/>
            <a:ext cx="109138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FF0000"/>
                </a:solidFill>
                <a:latin typeface="Calibri"/>
                <a:ea typeface="Calibri"/>
                <a:cs typeface="Calibri"/>
                <a:sym typeface="Calibri"/>
              </a:rPr>
              <a:t>a, g, h, i</a:t>
            </a:r>
            <a:endParaRPr sz="2200">
              <a:solidFill>
                <a:srgbClr val="FF0000"/>
              </a:solidFill>
              <a:latin typeface="Calibri"/>
              <a:ea typeface="Calibri"/>
              <a:cs typeface="Calibri"/>
              <a:sym typeface="Calibri"/>
            </a:endParaRPr>
          </a:p>
        </p:txBody>
      </p:sp>
      <p:sp>
        <p:nvSpPr>
          <p:cNvPr id="155" name="Google Shape;155;p4"/>
          <p:cNvSpPr txBox="1"/>
          <p:nvPr/>
        </p:nvSpPr>
        <p:spPr>
          <a:xfrm>
            <a:off x="10308913" y="3971743"/>
            <a:ext cx="88328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rgbClr val="FF0000"/>
                </a:solidFill>
                <a:latin typeface="Calibri"/>
                <a:ea typeface="Calibri"/>
                <a:cs typeface="Calibri"/>
                <a:sym typeface="Calibri"/>
              </a:rPr>
              <a:t>b, c </a:t>
            </a:r>
            <a:endParaRPr sz="2200">
              <a:solidFill>
                <a:srgbClr val="FF0000"/>
              </a:solidFill>
              <a:latin typeface="Calibri"/>
              <a:ea typeface="Calibri"/>
              <a:cs typeface="Calibri"/>
              <a:sym typeface="Calibri"/>
            </a:endParaRPr>
          </a:p>
        </p:txBody>
      </p:sp>
      <p:sp>
        <p:nvSpPr>
          <p:cNvPr id="156" name="Google Shape;156;p4"/>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 name="Google Shape;157;p4">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158" name="Google Shape;158;p4">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59" name="Google Shape;159;p4">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160" name="Google Shape;160;p4">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161" name="Google Shape;161;p4">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162" name="Google Shape;162;p4">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163" name="Google Shape;163;p4">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164" name="Google Shape;164;p4"/>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165" name="Google Shape;165;p4">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166" name="Google Shape;166;p4">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67" name="Google Shape;167;p4">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 calcmode="lin" valueType="num">
                                      <p:cBhvr additive="base">
                                        <p:cTn id="7" dur="500"/>
                                        <p:tgtEl>
                                          <p:spTgt spid="140"/>
                                        </p:tgtEl>
                                        <p:attrNameLst>
                                          <p:attrName>ppt_w</p:attrName>
                                        </p:attrNameLst>
                                      </p:cBhvr>
                                      <p:tavLst>
                                        <p:tav tm="0">
                                          <p:val>
                                            <p:strVal val="0"/>
                                          </p:val>
                                        </p:tav>
                                        <p:tav tm="100000">
                                          <p:val>
                                            <p:strVal val="#ppt_w"/>
                                          </p:val>
                                        </p:tav>
                                      </p:tavLst>
                                    </p:anim>
                                    <p:anim calcmode="lin" valueType="num">
                                      <p:cBhvr additive="base">
                                        <p:cTn id="8" dur="500"/>
                                        <p:tgtEl>
                                          <p:spTgt spid="14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1000"/>
                                        <p:tgtEl>
                                          <p:spTgt spid="1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fade">
                                      <p:cBhvr>
                                        <p:cTn id="18" dur="2000"/>
                                        <p:tgtEl>
                                          <p:spTgt spid="1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
                                        </p:tgtEl>
                                        <p:attrNameLst>
                                          <p:attrName>style.visibility</p:attrName>
                                        </p:attrNameLst>
                                      </p:cBhvr>
                                      <p:to>
                                        <p:strVal val="visible"/>
                                      </p:to>
                                    </p:set>
                                    <p:animEffect transition="in" filter="fade">
                                      <p:cBhvr>
                                        <p:cTn id="23" dur="500"/>
                                        <p:tgtEl>
                                          <p:spTgt spid="15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Effect transition="in" filter="fade">
                                      <p:cBhvr>
                                        <p:cTn id="28" dur="500"/>
                                        <p:tgtEl>
                                          <p:spTgt spid="15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4"/>
                                        </p:tgtEl>
                                        <p:attrNameLst>
                                          <p:attrName>style.visibility</p:attrName>
                                        </p:attrNameLst>
                                      </p:cBhvr>
                                      <p:to>
                                        <p:strVal val="visible"/>
                                      </p:to>
                                    </p:set>
                                    <p:animEffect transition="in" filter="fade">
                                      <p:cBhvr>
                                        <p:cTn id="33"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5"/>
          <p:cNvSpPr txBox="1"/>
          <p:nvPr/>
        </p:nvSpPr>
        <p:spPr>
          <a:xfrm>
            <a:off x="1640560" y="534404"/>
            <a:ext cx="5365882" cy="523220"/>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000066"/>
                </a:solidFill>
                <a:latin typeface="Times New Roman"/>
                <a:ea typeface="Times New Roman"/>
                <a:cs typeface="Times New Roman"/>
                <a:sym typeface="Times New Roman"/>
              </a:rPr>
              <a:t>I. KHÁI NIỆM KĨ THUẬT ĐIỆN</a:t>
            </a:r>
            <a:endParaRPr sz="2800" b="1">
              <a:solidFill>
                <a:srgbClr val="000066"/>
              </a:solidFill>
              <a:latin typeface="Times New Roman"/>
              <a:ea typeface="Times New Roman"/>
              <a:cs typeface="Times New Roman"/>
              <a:sym typeface="Times New Roman"/>
            </a:endParaRPr>
          </a:p>
        </p:txBody>
      </p:sp>
      <p:pic>
        <p:nvPicPr>
          <p:cNvPr id="173" name="Google Shape;173;p5"/>
          <p:cNvPicPr preferRelativeResize="0"/>
          <p:nvPr/>
        </p:nvPicPr>
        <p:blipFill rotWithShape="1">
          <a:blip r:embed="rId3">
            <a:alphaModFix/>
          </a:blip>
          <a:srcRect/>
          <a:stretch/>
        </p:blipFill>
        <p:spPr>
          <a:xfrm>
            <a:off x="10864645" y="440546"/>
            <a:ext cx="1231490" cy="1154522"/>
          </a:xfrm>
          <a:prstGeom prst="rect">
            <a:avLst/>
          </a:prstGeom>
          <a:noFill/>
          <a:ln>
            <a:noFill/>
          </a:ln>
        </p:spPr>
      </p:pic>
      <p:sp>
        <p:nvSpPr>
          <p:cNvPr id="174" name="Google Shape;174;p5"/>
          <p:cNvSpPr txBox="1"/>
          <p:nvPr/>
        </p:nvSpPr>
        <p:spPr>
          <a:xfrm>
            <a:off x="1628160" y="1272376"/>
            <a:ext cx="8593394" cy="2354491"/>
          </a:xfrm>
          <a:prstGeom prst="rect">
            <a:avLst/>
          </a:prstGeom>
          <a:noFill/>
          <a:ln w="9525" cap="flat" cmpd="sng">
            <a:solidFill>
              <a:srgbClr val="9900CC"/>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400">
                <a:solidFill>
                  <a:srgbClr val="000066"/>
                </a:solidFill>
                <a:latin typeface="Times New Roman"/>
                <a:ea typeface="Times New Roman"/>
                <a:cs typeface="Times New Roman"/>
                <a:sym typeface="Times New Roman"/>
              </a:rPr>
              <a:t>      Kĩ thuật </a:t>
            </a:r>
            <a:r>
              <a:rPr lang="en-US" sz="2600">
                <a:solidFill>
                  <a:srgbClr val="000066"/>
                </a:solidFill>
                <a:latin typeface="Times New Roman"/>
                <a:ea typeface="Times New Roman"/>
                <a:cs typeface="Times New Roman"/>
                <a:sym typeface="Times New Roman"/>
              </a:rPr>
              <a:t>điện</a:t>
            </a:r>
            <a:r>
              <a:rPr lang="en-US" sz="2400">
                <a:solidFill>
                  <a:srgbClr val="000066"/>
                </a:solidFill>
                <a:latin typeface="Times New Roman"/>
                <a:ea typeface="Times New Roman"/>
                <a:cs typeface="Times New Roman"/>
                <a:sym typeface="Times New Roman"/>
              </a:rPr>
              <a:t> là ngành kĩ thuật liên quan đến nghiên cứu và ứng dụng công nghệ điện, điện từ,... vào sản xuất, truyền tải, phân phối và sử dụng điện năng.</a:t>
            </a:r>
            <a:endParaRPr sz="2400">
              <a:solidFill>
                <a:srgbClr val="000066"/>
              </a:solidFill>
              <a:latin typeface="Times New Roman"/>
              <a:ea typeface="Times New Roman"/>
              <a:cs typeface="Times New Roman"/>
              <a:sym typeface="Times New Roman"/>
            </a:endParaRPr>
          </a:p>
          <a:p>
            <a:pPr marL="0" marR="0" lvl="0" indent="0" algn="l" rtl="0">
              <a:lnSpc>
                <a:spcPct val="150000"/>
              </a:lnSpc>
              <a:spcBef>
                <a:spcPts val="0"/>
              </a:spcBef>
              <a:spcAft>
                <a:spcPts val="0"/>
              </a:spcAft>
              <a:buNone/>
            </a:pPr>
            <a:endParaRPr sz="2400">
              <a:solidFill>
                <a:srgbClr val="000066"/>
              </a:solidFill>
              <a:latin typeface="Times New Roman"/>
              <a:ea typeface="Times New Roman"/>
              <a:cs typeface="Times New Roman"/>
              <a:sym typeface="Times New Roman"/>
            </a:endParaRPr>
          </a:p>
        </p:txBody>
      </p:sp>
      <p:sp>
        <p:nvSpPr>
          <p:cNvPr id="175" name="Google Shape;175;p5"/>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6" name="Google Shape;176;p5">
            <a:hlinkClick r:id="rId4"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77" name="Google Shape;177;p5">
            <a:hlinkClick r:id="rId5"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178" name="Google Shape;178;p5">
            <a:hlinkClick r:id="rId6"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179" name="Google Shape;179;p5">
            <a:hlinkClick r:id="rId7"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180" name="Google Shape;180;p5">
            <a:hlinkClick r:id="rId8"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181" name="Google Shape;181;p5">
            <a:hlinkClick r:id="rId9"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182" name="Google Shape;182;p5"/>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183" name="Google Shape;183;p5">
            <a:hlinkClick r:id="rId4"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184" name="Google Shape;184;p5">
            <a:hlinkClick r:id="rId4"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85" name="Google Shape;185;p5">
            <a:hlinkClick r:id="rId4"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186" name="Google Shape;186;p5">
            <a:hlinkClick r:id="rId10"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
                                        <p:tgtEl>
                                          <p:spTgt spid="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pic>
        <p:nvPicPr>
          <p:cNvPr id="192" name="Google Shape;192;p6"/>
          <p:cNvPicPr preferRelativeResize="0"/>
          <p:nvPr/>
        </p:nvPicPr>
        <p:blipFill rotWithShape="1">
          <a:blip r:embed="rId3">
            <a:alphaModFix/>
          </a:blip>
          <a:srcRect/>
          <a:stretch/>
        </p:blipFill>
        <p:spPr>
          <a:xfrm>
            <a:off x="1811778" y="1741713"/>
            <a:ext cx="9069921" cy="5053511"/>
          </a:xfrm>
          <a:prstGeom prst="rect">
            <a:avLst/>
          </a:prstGeom>
          <a:noFill/>
          <a:ln>
            <a:noFill/>
          </a:ln>
        </p:spPr>
      </p:pic>
      <p:sp>
        <p:nvSpPr>
          <p:cNvPr id="193" name="Google Shape;193;p6"/>
          <p:cNvSpPr txBox="1"/>
          <p:nvPr/>
        </p:nvSpPr>
        <p:spPr>
          <a:xfrm>
            <a:off x="11114314" y="2708697"/>
            <a:ext cx="914400" cy="3416320"/>
          </a:xfrm>
          <a:prstGeom prst="rect">
            <a:avLst/>
          </a:prstGeom>
          <a:solidFill>
            <a:srgbClr val="FFFFCC"/>
          </a:solidFill>
          <a:ln w="9525" cap="flat" cmpd="sng">
            <a:solidFill>
              <a:srgbClr val="9900CC"/>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2400">
                <a:solidFill>
                  <a:srgbClr val="800000"/>
                </a:solidFill>
                <a:latin typeface="Times New Roman"/>
                <a:ea typeface="Times New Roman"/>
                <a:cs typeface="Times New Roman"/>
                <a:sym typeface="Times New Roman"/>
              </a:rPr>
              <a:t> Hệ thống tưới nước tự động</a:t>
            </a:r>
            <a:endParaRPr sz="2400">
              <a:solidFill>
                <a:srgbClr val="800000"/>
              </a:solidFill>
              <a:latin typeface="Times New Roman"/>
              <a:ea typeface="Times New Roman"/>
              <a:cs typeface="Times New Roman"/>
              <a:sym typeface="Times New Roman"/>
            </a:endParaRPr>
          </a:p>
        </p:txBody>
      </p:sp>
      <p:sp>
        <p:nvSpPr>
          <p:cNvPr id="194" name="Google Shape;194;p6"/>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1. Đối với sản xuất</a:t>
            </a:r>
            <a:endParaRPr sz="2400" b="1">
              <a:solidFill>
                <a:srgbClr val="000066"/>
              </a:solidFill>
              <a:latin typeface="Times New Roman"/>
              <a:ea typeface="Times New Roman"/>
              <a:cs typeface="Times New Roman"/>
              <a:sym typeface="Times New Roman"/>
            </a:endParaRPr>
          </a:p>
        </p:txBody>
      </p:sp>
      <p:sp>
        <p:nvSpPr>
          <p:cNvPr id="195" name="Google Shape;195;p6"/>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6">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197" name="Google Shape;197;p6">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198" name="Google Shape;198;p6">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199" name="Google Shape;199;p6">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200" name="Google Shape;200;p6">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201" name="Google Shape;201;p6">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202" name="Google Shape;202;p6">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203" name="Google Shape;203;p6"/>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204" name="Google Shape;204;p6">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
        <p:nvSpPr>
          <p:cNvPr id="205" name="Google Shape;205;p6">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06" name="Google Shape;206;p6">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
                                        </p:tgtEl>
                                        <p:attrNameLst>
                                          <p:attrName>style.visibility</p:attrName>
                                        </p:attrNameLst>
                                      </p:cBhvr>
                                      <p:to>
                                        <p:strVal val="visible"/>
                                      </p:to>
                                    </p:set>
                                    <p:animEffect transition="in" filter="fade">
                                      <p:cBhvr>
                                        <p:cTn id="7" dur="500"/>
                                        <p:tgtEl>
                                          <p:spTgt spid="1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
                                        </p:tgtEl>
                                        <p:attrNameLst>
                                          <p:attrName>style.visibility</p:attrName>
                                        </p:attrNameLst>
                                      </p:cBhvr>
                                      <p:to>
                                        <p:strVal val="visible"/>
                                      </p:to>
                                    </p:set>
                                    <p:animEffect transition="in" filter="fade">
                                      <p:cBhvr>
                                        <p:cTn id="12" dur="50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anim calcmode="lin" valueType="num">
                                      <p:cBhvr additive="base">
                                        <p:cTn id="17" dur="500"/>
                                        <p:tgtEl>
                                          <p:spTgt spid="193"/>
                                        </p:tgtEl>
                                        <p:attrNameLst>
                                          <p:attrName>ppt_w</p:attrName>
                                        </p:attrNameLst>
                                      </p:cBhvr>
                                      <p:tavLst>
                                        <p:tav tm="0">
                                          <p:val>
                                            <p:strVal val="0"/>
                                          </p:val>
                                        </p:tav>
                                        <p:tav tm="100000">
                                          <p:val>
                                            <p:strVal val="#ppt_w"/>
                                          </p:val>
                                        </p:tav>
                                      </p:tavLst>
                                    </p:anim>
                                    <p:anim calcmode="lin" valueType="num">
                                      <p:cBhvr additive="base">
                                        <p:cTn id="18" dur="500"/>
                                        <p:tgtEl>
                                          <p:spTgt spid="193"/>
                                        </p:tgtEl>
                                        <p:attrNameLst>
                                          <p:attrName>ppt_h</p:attrName>
                                        </p:attrNameLst>
                                      </p:cBhvr>
                                      <p:tavLst>
                                        <p:tav tm="0">
                                          <p:val>
                                            <p:strVal val="0"/>
                                          </p:val>
                                        </p:tav>
                                        <p:tav tm="100000">
                                          <p:val>
                                            <p:strVal val="#ppt_h"/>
                                          </p:val>
                                        </p:tav>
                                      </p:tavLst>
                                    </p:anim>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92"/>
                                        </p:tgtEl>
                                        <p:attrNameLst>
                                          <p:attrName>style.visibility</p:attrName>
                                        </p:attrNameLst>
                                      </p:cBhvr>
                                      <p:to>
                                        <p:strVal val="visible"/>
                                      </p:to>
                                    </p:set>
                                    <p:animEffect transition="in" filter="fade">
                                      <p:cBhvr>
                                        <p:cTn id="22" dur="2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7"/>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212" name="Google Shape;212;p7"/>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1. Đối với sản xuất</a:t>
            </a:r>
            <a:endParaRPr sz="2400" b="1">
              <a:solidFill>
                <a:srgbClr val="000066"/>
              </a:solidFill>
              <a:latin typeface="Times New Roman"/>
              <a:ea typeface="Times New Roman"/>
              <a:cs typeface="Times New Roman"/>
              <a:sym typeface="Times New Roman"/>
            </a:endParaRPr>
          </a:p>
        </p:txBody>
      </p:sp>
      <p:sp>
        <p:nvSpPr>
          <p:cNvPr id="213" name="Google Shape;213;p7"/>
          <p:cNvSpPr/>
          <p:nvPr/>
        </p:nvSpPr>
        <p:spPr>
          <a:xfrm>
            <a:off x="4857184" y="1493022"/>
            <a:ext cx="6055366" cy="2787906"/>
          </a:xfrm>
          <a:prstGeom prst="cloudCallout">
            <a:avLst>
              <a:gd name="adj1" fmla="val -20833"/>
              <a:gd name="adj2" fmla="val 62500"/>
            </a:avLst>
          </a:prstGeom>
          <a:solidFill>
            <a:schemeClr val="lt1"/>
          </a:solidFill>
          <a:ln w="12700" cap="flat" cmpd="sng">
            <a:solidFill>
              <a:srgbClr val="8296B0"/>
            </a:solidFill>
            <a:prstDash val="solid"/>
            <a:miter lim="800000"/>
            <a:headEnd type="none" w="sm" len="sm"/>
            <a:tailEnd type="none" w="sm" len="sm"/>
          </a:ln>
          <a:effectLst>
            <a:outerShdw blurRad="520700" dist="50800" dir="5400000" algn="ctr" rotWithShape="0">
              <a:srgbClr val="000000">
                <a:alpha val="8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14" name="Google Shape;214;p7"/>
          <p:cNvPicPr preferRelativeResize="0"/>
          <p:nvPr/>
        </p:nvPicPr>
        <p:blipFill rotWithShape="1">
          <a:blip r:embed="rId3">
            <a:alphaModFix/>
          </a:blip>
          <a:srcRect l="14240" t="12214" r="19695" b="20400"/>
          <a:stretch/>
        </p:blipFill>
        <p:spPr>
          <a:xfrm>
            <a:off x="4633899" y="4747362"/>
            <a:ext cx="2108695" cy="2150868"/>
          </a:xfrm>
          <a:prstGeom prst="rect">
            <a:avLst/>
          </a:prstGeom>
          <a:noFill/>
          <a:ln>
            <a:noFill/>
          </a:ln>
        </p:spPr>
      </p:pic>
      <p:sp>
        <p:nvSpPr>
          <p:cNvPr id="215" name="Google Shape;215;p7"/>
          <p:cNvSpPr txBox="1"/>
          <p:nvPr/>
        </p:nvSpPr>
        <p:spPr>
          <a:xfrm>
            <a:off x="5454861" y="1860764"/>
            <a:ext cx="4860012"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800000"/>
                </a:solidFill>
                <a:latin typeface="Times New Roman"/>
                <a:ea typeface="Times New Roman"/>
                <a:cs typeface="Times New Roman"/>
                <a:sym typeface="Times New Roman"/>
              </a:rPr>
              <a:t>    So với cách dùng sức người, hệ thống tưới nước tự động dùng trong sản xuất nông nghiệp có ưu điểm gì?</a:t>
            </a:r>
            <a:endParaRPr sz="2800" b="1">
              <a:solidFill>
                <a:srgbClr val="800000"/>
              </a:solidFill>
              <a:latin typeface="Times New Roman"/>
              <a:ea typeface="Times New Roman"/>
              <a:cs typeface="Times New Roman"/>
              <a:sym typeface="Times New Roman"/>
            </a:endParaRPr>
          </a:p>
        </p:txBody>
      </p:sp>
      <p:sp>
        <p:nvSpPr>
          <p:cNvPr id="216" name="Google Shape;216;p7"/>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7">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218" name="Google Shape;218;p7">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19" name="Google Shape;219;p7">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20" name="Google Shape;220;p7">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221" name="Google Shape;221;p7">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222" name="Google Shape;222;p7">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223" name="Google Shape;223;p7">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224" name="Google Shape;224;p7"/>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225" name="Google Shape;225;p7">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26" name="Google Shape;226;p7">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27" name="Google Shape;227;p7">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3"/>
                                        </p:tgtEl>
                                        <p:attrNameLst>
                                          <p:attrName>style.visibility</p:attrName>
                                        </p:attrNameLst>
                                      </p:cBhvr>
                                      <p:to>
                                        <p:strVal val="visible"/>
                                      </p:to>
                                    </p:set>
                                    <p:animEffect transition="in" filter="fade">
                                      <p:cBhvr>
                                        <p:cTn id="11" dur="1000"/>
                                        <p:tgtEl>
                                          <p:spTgt spid="213"/>
                                        </p:tgtEl>
                                      </p:cBhvr>
                                    </p:animEffect>
                                  </p:childTnLst>
                                </p:cTn>
                              </p:par>
                              <p:par>
                                <p:cTn id="12" presetID="10" presetClass="entr" presetSubtype="0" fill="hold" nodeType="withEffect">
                                  <p:stCondLst>
                                    <p:cond delay="0"/>
                                  </p:stCondLst>
                                  <p:childTnLst>
                                    <p:set>
                                      <p:cBhvr>
                                        <p:cTn id="13" dur="1" fill="hold">
                                          <p:stCondLst>
                                            <p:cond delay="0"/>
                                          </p:stCondLst>
                                        </p:cTn>
                                        <p:tgtEl>
                                          <p:spTgt spid="215"/>
                                        </p:tgtEl>
                                        <p:attrNameLst>
                                          <p:attrName>style.visibility</p:attrName>
                                        </p:attrNameLst>
                                      </p:cBhvr>
                                      <p:to>
                                        <p:strVal val="visible"/>
                                      </p:to>
                                    </p:set>
                                    <p:animEffect transition="in" filter="fade">
                                      <p:cBhvr>
                                        <p:cTn id="14" dur="500"/>
                                        <p:tgtEl>
                                          <p:spTgt spid="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8"/>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233" name="Google Shape;233;p8"/>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1. Đối với sản xuất</a:t>
            </a:r>
            <a:endParaRPr sz="2400" b="1">
              <a:solidFill>
                <a:srgbClr val="000066"/>
              </a:solidFill>
              <a:latin typeface="Times New Roman"/>
              <a:ea typeface="Times New Roman"/>
              <a:cs typeface="Times New Roman"/>
              <a:sym typeface="Times New Roman"/>
            </a:endParaRPr>
          </a:p>
        </p:txBody>
      </p:sp>
      <p:sp>
        <p:nvSpPr>
          <p:cNvPr id="234" name="Google Shape;234;p8"/>
          <p:cNvSpPr/>
          <p:nvPr/>
        </p:nvSpPr>
        <p:spPr>
          <a:xfrm rot="2081193">
            <a:off x="4857184" y="1493022"/>
            <a:ext cx="6055366" cy="2787906"/>
          </a:xfrm>
          <a:prstGeom prst="cloudCallout">
            <a:avLst>
              <a:gd name="adj1" fmla="val -20833"/>
              <a:gd name="adj2" fmla="val 62500"/>
            </a:avLst>
          </a:prstGeom>
          <a:solidFill>
            <a:schemeClr val="lt1"/>
          </a:solidFill>
          <a:ln w="12700" cap="flat" cmpd="sng">
            <a:solidFill>
              <a:srgbClr val="8296B0"/>
            </a:solidFill>
            <a:prstDash val="solid"/>
            <a:miter lim="800000"/>
            <a:headEnd type="none" w="sm" len="sm"/>
            <a:tailEnd type="none" w="sm" len="sm"/>
          </a:ln>
          <a:effectLst>
            <a:outerShdw blurRad="520700" dist="50800" dir="5400000" algn="ctr" rotWithShape="0">
              <a:srgbClr val="000000">
                <a:alpha val="8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8"/>
          <p:cNvSpPr txBox="1"/>
          <p:nvPr/>
        </p:nvSpPr>
        <p:spPr>
          <a:xfrm rot="809929">
            <a:off x="6124355" y="2179339"/>
            <a:ext cx="4535745"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800000"/>
                </a:solidFill>
                <a:latin typeface="Times New Roman"/>
                <a:ea typeface="Times New Roman"/>
                <a:cs typeface="Times New Roman"/>
                <a:sym typeface="Times New Roman"/>
              </a:rPr>
              <a:t>- Tiết kiệm nước</a:t>
            </a:r>
            <a:endParaRPr/>
          </a:p>
          <a:p>
            <a:pPr marL="0" marR="0" lvl="0" indent="0" algn="l" rtl="0">
              <a:spcBef>
                <a:spcPts val="0"/>
              </a:spcBef>
              <a:spcAft>
                <a:spcPts val="0"/>
              </a:spcAft>
              <a:buNone/>
            </a:pPr>
            <a:r>
              <a:rPr lang="en-US" sz="2800" b="1">
                <a:solidFill>
                  <a:srgbClr val="800000"/>
                </a:solidFill>
                <a:latin typeface="Times New Roman"/>
                <a:ea typeface="Times New Roman"/>
                <a:cs typeface="Times New Roman"/>
                <a:sym typeface="Times New Roman"/>
              </a:rPr>
              <a:t>- Giảm chi phí nhân công</a:t>
            </a:r>
            <a:endParaRPr/>
          </a:p>
          <a:p>
            <a:pPr marL="0" marR="0" lvl="0" indent="0" algn="l" rtl="0">
              <a:spcBef>
                <a:spcPts val="0"/>
              </a:spcBef>
              <a:spcAft>
                <a:spcPts val="0"/>
              </a:spcAft>
              <a:buNone/>
            </a:pPr>
            <a:r>
              <a:rPr lang="en-US" sz="2800" b="1">
                <a:solidFill>
                  <a:srgbClr val="800000"/>
                </a:solidFill>
                <a:latin typeface="Times New Roman"/>
                <a:ea typeface="Times New Roman"/>
                <a:cs typeface="Times New Roman"/>
                <a:sym typeface="Times New Roman"/>
              </a:rPr>
              <a:t>- Tưới đều, .....</a:t>
            </a:r>
            <a:endParaRPr sz="2800" b="1">
              <a:solidFill>
                <a:srgbClr val="800000"/>
              </a:solidFill>
              <a:latin typeface="Times New Roman"/>
              <a:ea typeface="Times New Roman"/>
              <a:cs typeface="Times New Roman"/>
              <a:sym typeface="Times New Roman"/>
            </a:endParaRPr>
          </a:p>
        </p:txBody>
      </p:sp>
      <p:pic>
        <p:nvPicPr>
          <p:cNvPr id="236" name="Google Shape;236;p8"/>
          <p:cNvPicPr preferRelativeResize="0"/>
          <p:nvPr/>
        </p:nvPicPr>
        <p:blipFill rotWithShape="1">
          <a:blip r:embed="rId3">
            <a:alphaModFix/>
          </a:blip>
          <a:srcRect l="16411" r="16817"/>
          <a:stretch/>
        </p:blipFill>
        <p:spPr>
          <a:xfrm>
            <a:off x="2648860" y="3502118"/>
            <a:ext cx="2815755" cy="3329228"/>
          </a:xfrm>
          <a:prstGeom prst="rect">
            <a:avLst/>
          </a:prstGeom>
          <a:noFill/>
          <a:ln>
            <a:noFill/>
          </a:ln>
        </p:spPr>
      </p:pic>
      <p:sp>
        <p:nvSpPr>
          <p:cNvPr id="237" name="Google Shape;237;p8"/>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8">
            <a:hlinkClick r:id="rId4"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239" name="Google Shape;239;p8">
            <a:hlinkClick r:id="rId5"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40" name="Google Shape;240;p8">
            <a:hlinkClick r:id="rId6"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41" name="Google Shape;241;p8">
            <a:hlinkClick r:id="rId7"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242" name="Google Shape;242;p8">
            <a:hlinkClick r:id="rId8"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243" name="Google Shape;243;p8">
            <a:hlinkClick r:id="rId9"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244" name="Google Shape;244;p8">
            <a:hlinkClick r:id="rId10"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245" name="Google Shape;245;p8"/>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246" name="Google Shape;246;p8">
            <a:hlinkClick r:id="rId5"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47" name="Google Shape;247;p8">
            <a:hlinkClick r:id="rId5"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48" name="Google Shape;248;p8">
            <a:hlinkClick r:id="rId5"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childTnLst>
                                </p:cTn>
                              </p:par>
                              <p:par>
                                <p:cTn id="8" presetID="10" presetClass="entr" presetSubtype="0" fill="hold" nodeType="withEffect">
                                  <p:stCondLst>
                                    <p:cond delay="0"/>
                                  </p:stCondLst>
                                  <p:childTnLst>
                                    <p:set>
                                      <p:cBhvr>
                                        <p:cTn id="9" dur="1" fill="hold">
                                          <p:stCondLst>
                                            <p:cond delay="0"/>
                                          </p:stCondLst>
                                        </p:cTn>
                                        <p:tgtEl>
                                          <p:spTgt spid="235"/>
                                        </p:tgtEl>
                                        <p:attrNameLst>
                                          <p:attrName>style.visibility</p:attrName>
                                        </p:attrNameLst>
                                      </p:cBhvr>
                                      <p:to>
                                        <p:strVal val="visible"/>
                                      </p:to>
                                    </p:set>
                                    <p:animEffect transition="in" filter="fade">
                                      <p:cBhvr>
                                        <p:cTn id="10"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9"/>
          <p:cNvSpPr txBox="1"/>
          <p:nvPr/>
        </p:nvSpPr>
        <p:spPr>
          <a:xfrm>
            <a:off x="6850836" y="5987953"/>
            <a:ext cx="4919870" cy="484921"/>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9"/>
          <p:cNvSpPr txBox="1"/>
          <p:nvPr/>
        </p:nvSpPr>
        <p:spPr>
          <a:xfrm>
            <a:off x="6850836" y="5167813"/>
            <a:ext cx="4919870" cy="484921"/>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9"/>
          <p:cNvSpPr txBox="1"/>
          <p:nvPr/>
        </p:nvSpPr>
        <p:spPr>
          <a:xfrm>
            <a:off x="1544819" y="527176"/>
            <a:ext cx="10268415" cy="461665"/>
          </a:xfrm>
          <a:prstGeom prst="rect">
            <a:avLst/>
          </a:prstGeom>
          <a:solidFill>
            <a:srgbClr val="FFCCFF"/>
          </a:solidFill>
          <a:ln w="9525" cap="flat" cmpd="sng">
            <a:solidFill>
              <a:srgbClr val="8DA9DB"/>
            </a:solidFill>
            <a:prstDash val="solid"/>
            <a:round/>
            <a:headEnd type="none" w="sm" len="sm"/>
            <a:tailEnd type="none" w="sm" len="sm"/>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II. VỊ TRÍ, VAI TRÒ KĨ THUẬT ĐIỆN TRONG SẢN XUẤT VÀ ĐỜI SỐNG</a:t>
            </a:r>
            <a:endParaRPr sz="2400" b="1">
              <a:solidFill>
                <a:srgbClr val="000066"/>
              </a:solidFill>
              <a:latin typeface="Times New Roman"/>
              <a:ea typeface="Times New Roman"/>
              <a:cs typeface="Times New Roman"/>
              <a:sym typeface="Times New Roman"/>
            </a:endParaRPr>
          </a:p>
        </p:txBody>
      </p:sp>
      <p:sp>
        <p:nvSpPr>
          <p:cNvPr id="256" name="Google Shape;256;p9"/>
          <p:cNvSpPr txBox="1"/>
          <p:nvPr/>
        </p:nvSpPr>
        <p:spPr>
          <a:xfrm>
            <a:off x="2054214" y="1038150"/>
            <a:ext cx="2757273" cy="461665"/>
          </a:xfrm>
          <a:prstGeom prst="rect">
            <a:avLst/>
          </a:prstGeom>
          <a:solidFill>
            <a:srgbClr val="FFFFCC"/>
          </a:solidFill>
          <a:ln w="9525" cap="flat" cmpd="sng">
            <a:solidFill>
              <a:srgbClr val="8DA9D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66"/>
                </a:solidFill>
                <a:latin typeface="Times New Roman"/>
                <a:ea typeface="Times New Roman"/>
                <a:cs typeface="Times New Roman"/>
                <a:sym typeface="Times New Roman"/>
              </a:rPr>
              <a:t>1. Đối với sản xuất</a:t>
            </a:r>
            <a:endParaRPr sz="2400" b="1">
              <a:solidFill>
                <a:srgbClr val="000066"/>
              </a:solidFill>
              <a:latin typeface="Times New Roman"/>
              <a:ea typeface="Times New Roman"/>
              <a:cs typeface="Times New Roman"/>
              <a:sym typeface="Times New Roman"/>
            </a:endParaRPr>
          </a:p>
        </p:txBody>
      </p:sp>
      <p:sp>
        <p:nvSpPr>
          <p:cNvPr id="257" name="Google Shape;257;p9"/>
          <p:cNvSpPr/>
          <p:nvPr/>
        </p:nvSpPr>
        <p:spPr>
          <a:xfrm>
            <a:off x="2277499" y="1549124"/>
            <a:ext cx="6055366" cy="2787906"/>
          </a:xfrm>
          <a:prstGeom prst="cloudCallout">
            <a:avLst>
              <a:gd name="adj1" fmla="val -20833"/>
              <a:gd name="adj2" fmla="val 62500"/>
            </a:avLst>
          </a:prstGeom>
          <a:solidFill>
            <a:schemeClr val="lt1"/>
          </a:solidFill>
          <a:ln w="12700" cap="flat" cmpd="sng">
            <a:solidFill>
              <a:srgbClr val="8296B0"/>
            </a:solidFill>
            <a:prstDash val="solid"/>
            <a:miter lim="800000"/>
            <a:headEnd type="none" w="sm" len="sm"/>
            <a:tailEnd type="none" w="sm" len="sm"/>
          </a:ln>
          <a:effectLst>
            <a:outerShdw blurRad="520700" dist="50800" dir="5400000" algn="ctr" rotWithShape="0">
              <a:srgbClr val="000000">
                <a:alpha val="8862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58" name="Google Shape;258;p9"/>
          <p:cNvPicPr preferRelativeResize="0"/>
          <p:nvPr/>
        </p:nvPicPr>
        <p:blipFill rotWithShape="1">
          <a:blip r:embed="rId3">
            <a:alphaModFix/>
          </a:blip>
          <a:srcRect l="14240" t="12214" r="19695" b="20400"/>
          <a:stretch/>
        </p:blipFill>
        <p:spPr>
          <a:xfrm>
            <a:off x="2054214" y="4803464"/>
            <a:ext cx="2108695" cy="2150868"/>
          </a:xfrm>
          <a:prstGeom prst="rect">
            <a:avLst/>
          </a:prstGeom>
          <a:noFill/>
          <a:ln>
            <a:noFill/>
          </a:ln>
        </p:spPr>
      </p:pic>
      <p:sp>
        <p:nvSpPr>
          <p:cNvPr id="259" name="Google Shape;259;p9"/>
          <p:cNvSpPr txBox="1"/>
          <p:nvPr/>
        </p:nvSpPr>
        <p:spPr>
          <a:xfrm>
            <a:off x="3016691" y="2263231"/>
            <a:ext cx="4860012"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rgbClr val="800000"/>
                </a:solidFill>
                <a:latin typeface="Times New Roman"/>
                <a:ea typeface="Times New Roman"/>
                <a:cs typeface="Times New Roman"/>
                <a:sym typeface="Times New Roman"/>
              </a:rPr>
              <a:t>Ngành kĩ thuật điện có vai trò gì đối với sản xuất?</a:t>
            </a:r>
            <a:endParaRPr sz="2800" b="1">
              <a:solidFill>
                <a:srgbClr val="800000"/>
              </a:solidFill>
              <a:latin typeface="Times New Roman"/>
              <a:ea typeface="Times New Roman"/>
              <a:cs typeface="Times New Roman"/>
              <a:sym typeface="Times New Roman"/>
            </a:endParaRPr>
          </a:p>
        </p:txBody>
      </p:sp>
      <p:sp>
        <p:nvSpPr>
          <p:cNvPr id="260" name="Google Shape;260;p9"/>
          <p:cNvSpPr/>
          <p:nvPr/>
        </p:nvSpPr>
        <p:spPr>
          <a:xfrm>
            <a:off x="6863275" y="5256016"/>
            <a:ext cx="491096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https://www.youtube.com/watch?v=J9UrsT5_SUU</a:t>
            </a: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9"/>
          <p:cNvSpPr/>
          <p:nvPr/>
        </p:nvSpPr>
        <p:spPr>
          <a:xfrm>
            <a:off x="6850836" y="5976994"/>
            <a:ext cx="492339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https://www.youtube.com/watch?v=IEBGcwth-QA</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62" name="Google Shape;262;p9"/>
          <p:cNvSpPr txBox="1"/>
          <p:nvPr/>
        </p:nvSpPr>
        <p:spPr>
          <a:xfrm>
            <a:off x="7739679" y="4089980"/>
            <a:ext cx="3145711"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00">
                <a:solidFill>
                  <a:srgbClr val="800000"/>
                </a:solidFill>
                <a:latin typeface="Times New Roman"/>
                <a:ea typeface="Times New Roman"/>
                <a:cs typeface="Times New Roman"/>
                <a:sym typeface="Times New Roman"/>
              </a:rPr>
              <a:t>Xem các video sau và trả lời câu hỏi trên.</a:t>
            </a:r>
            <a:endParaRPr sz="2600">
              <a:solidFill>
                <a:srgbClr val="800000"/>
              </a:solidFill>
              <a:latin typeface="Times New Roman"/>
              <a:ea typeface="Times New Roman"/>
              <a:cs typeface="Times New Roman"/>
              <a:sym typeface="Times New Roman"/>
            </a:endParaRPr>
          </a:p>
        </p:txBody>
      </p:sp>
      <p:sp>
        <p:nvSpPr>
          <p:cNvPr id="263" name="Google Shape;263;p9"/>
          <p:cNvSpPr/>
          <p:nvPr/>
        </p:nvSpPr>
        <p:spPr>
          <a:xfrm>
            <a:off x="24064" y="409055"/>
            <a:ext cx="1455821" cy="6458470"/>
          </a:xfrm>
          <a:prstGeom prst="rect">
            <a:avLst/>
          </a:prstGeom>
          <a:solidFill>
            <a:srgbClr val="EDEDED"/>
          </a:solidFill>
          <a:ln w="28575"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9">
            <a:hlinkClick r:id="rId6" action="ppaction://hlinksldjump"/>
          </p:cNvPr>
          <p:cNvSpPr/>
          <p:nvPr/>
        </p:nvSpPr>
        <p:spPr>
          <a:xfrm>
            <a:off x="89182" y="1182973"/>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2060"/>
                </a:solidFill>
                <a:latin typeface="Times New Roman"/>
                <a:ea typeface="Times New Roman"/>
                <a:cs typeface="Times New Roman"/>
                <a:sym typeface="Times New Roman"/>
              </a:rPr>
              <a:t>I. </a:t>
            </a:r>
            <a:r>
              <a:rPr lang="en-US" sz="1600" b="1">
                <a:solidFill>
                  <a:srgbClr val="002060"/>
                </a:solidFill>
                <a:latin typeface="Times New Roman"/>
                <a:ea typeface="Times New Roman"/>
                <a:cs typeface="Times New Roman"/>
                <a:sym typeface="Times New Roman"/>
              </a:rPr>
              <a:t>Khái niệm</a:t>
            </a:r>
            <a:endParaRPr sz="1600">
              <a:solidFill>
                <a:srgbClr val="002060"/>
              </a:solidFill>
              <a:latin typeface="Calibri"/>
              <a:ea typeface="Calibri"/>
              <a:cs typeface="Calibri"/>
              <a:sym typeface="Calibri"/>
            </a:endParaRPr>
          </a:p>
        </p:txBody>
      </p:sp>
      <p:sp>
        <p:nvSpPr>
          <p:cNvPr id="265" name="Google Shape;265;p9">
            <a:hlinkClick r:id="rId7" action="ppaction://hlinksldjump"/>
          </p:cNvPr>
          <p:cNvSpPr txBox="1"/>
          <p:nvPr/>
        </p:nvSpPr>
        <p:spPr>
          <a:xfrm>
            <a:off x="287796" y="2431858"/>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66" name="Google Shape;266;p9">
            <a:hlinkClick r:id="rId8" action="ppaction://hlinksldjump"/>
          </p:cNvPr>
          <p:cNvSpPr txBox="1"/>
          <p:nvPr/>
        </p:nvSpPr>
        <p:spPr>
          <a:xfrm>
            <a:off x="298671" y="303030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67" name="Google Shape;267;p9">
            <a:hlinkClick r:id="rId9" action="ppaction://hlinksldjump"/>
          </p:cNvPr>
          <p:cNvSpPr/>
          <p:nvPr/>
        </p:nvSpPr>
        <p:spPr>
          <a:xfrm>
            <a:off x="88998" y="3674482"/>
            <a:ext cx="1346402" cy="830997"/>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III. Triển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vọng phát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triển</a:t>
            </a:r>
            <a:endParaRPr sz="1600">
              <a:solidFill>
                <a:srgbClr val="002060"/>
              </a:solidFill>
              <a:latin typeface="Calibri"/>
              <a:ea typeface="Calibri"/>
              <a:cs typeface="Calibri"/>
              <a:sym typeface="Calibri"/>
            </a:endParaRPr>
          </a:p>
        </p:txBody>
      </p:sp>
      <p:sp>
        <p:nvSpPr>
          <p:cNvPr id="268" name="Google Shape;268;p9">
            <a:hlinkClick r:id="rId10" action="ppaction://hlinksldjump"/>
          </p:cNvPr>
          <p:cNvSpPr/>
          <p:nvPr/>
        </p:nvSpPr>
        <p:spPr>
          <a:xfrm>
            <a:off x="79157" y="5842950"/>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Luyện tập</a:t>
            </a:r>
            <a:endParaRPr sz="1600">
              <a:solidFill>
                <a:srgbClr val="002060"/>
              </a:solidFill>
              <a:latin typeface="Calibri"/>
              <a:ea typeface="Calibri"/>
              <a:cs typeface="Calibri"/>
              <a:sym typeface="Calibri"/>
            </a:endParaRPr>
          </a:p>
        </p:txBody>
      </p:sp>
      <p:sp>
        <p:nvSpPr>
          <p:cNvPr id="269" name="Google Shape;269;p9">
            <a:hlinkClick r:id="rId11" action="ppaction://hlinksldjump"/>
          </p:cNvPr>
          <p:cNvSpPr/>
          <p:nvPr/>
        </p:nvSpPr>
        <p:spPr>
          <a:xfrm>
            <a:off x="79854" y="6358696"/>
            <a:ext cx="1346402" cy="338554"/>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Times New Roman"/>
                <a:ea typeface="Times New Roman"/>
                <a:cs typeface="Times New Roman"/>
                <a:sym typeface="Times New Roman"/>
              </a:rPr>
              <a:t>Vận dụng</a:t>
            </a:r>
            <a:endParaRPr sz="1600">
              <a:solidFill>
                <a:srgbClr val="002060"/>
              </a:solidFill>
              <a:latin typeface="Calibri"/>
              <a:ea typeface="Calibri"/>
              <a:cs typeface="Calibri"/>
              <a:sym typeface="Calibri"/>
            </a:endParaRPr>
          </a:p>
        </p:txBody>
      </p:sp>
      <p:sp>
        <p:nvSpPr>
          <p:cNvPr id="270" name="Google Shape;270;p9">
            <a:hlinkClick r:id="rId12" action="ppaction://hlinksldjump"/>
          </p:cNvPr>
          <p:cNvSpPr/>
          <p:nvPr/>
        </p:nvSpPr>
        <p:spPr>
          <a:xfrm>
            <a:off x="88998" y="648475"/>
            <a:ext cx="1328485" cy="369332"/>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Times New Roman"/>
                <a:ea typeface="Times New Roman"/>
                <a:cs typeface="Times New Roman"/>
                <a:sym typeface="Times New Roman"/>
              </a:rPr>
              <a:t>Mở đầu</a:t>
            </a:r>
            <a:endParaRPr sz="1800">
              <a:solidFill>
                <a:srgbClr val="002060"/>
              </a:solidFill>
              <a:latin typeface="Calibri"/>
              <a:ea typeface="Calibri"/>
              <a:cs typeface="Calibri"/>
              <a:sym typeface="Calibri"/>
            </a:endParaRPr>
          </a:p>
        </p:txBody>
      </p:sp>
      <p:sp>
        <p:nvSpPr>
          <p:cNvPr id="271" name="Google Shape;271;p9"/>
          <p:cNvSpPr txBox="1"/>
          <p:nvPr/>
        </p:nvSpPr>
        <p:spPr>
          <a:xfrm>
            <a:off x="12032" y="8945"/>
            <a:ext cx="12179968" cy="400110"/>
          </a:xfrm>
          <a:prstGeom prst="rect">
            <a:avLst/>
          </a:prstGeom>
          <a:solidFill>
            <a:srgbClr val="323F4F"/>
          </a:solidFill>
          <a:ln w="19050" cap="flat" cmpd="sng">
            <a:solidFill>
              <a:srgbClr val="B3C6E7"/>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00"/>
                </a:solidFill>
                <a:latin typeface="Times New Roman"/>
                <a:ea typeface="Times New Roman"/>
                <a:cs typeface="Times New Roman"/>
                <a:sym typeface="Times New Roman"/>
              </a:rPr>
              <a:t>   BÀI 1:  GIỚI THIỆU TỔNG QUAN VỀ KĨ THUẬT ĐIỆN                 CN 12 (CN ĐIỆN – ĐIỆN TỬ) - KNTT</a:t>
            </a:r>
            <a:endParaRPr sz="2000" b="1">
              <a:solidFill>
                <a:srgbClr val="FFFF00"/>
              </a:solidFill>
              <a:latin typeface="Times New Roman"/>
              <a:ea typeface="Times New Roman"/>
              <a:cs typeface="Times New Roman"/>
              <a:sym typeface="Times New Roman"/>
            </a:endParaRPr>
          </a:p>
        </p:txBody>
      </p:sp>
      <p:sp>
        <p:nvSpPr>
          <p:cNvPr id="272" name="Google Shape;272;p9">
            <a:hlinkClick r:id="rId7" action="ppaction://hlinksldjump"/>
          </p:cNvPr>
          <p:cNvSpPr txBox="1"/>
          <p:nvPr/>
        </p:nvSpPr>
        <p:spPr>
          <a:xfrm>
            <a:off x="321324" y="4577650"/>
            <a:ext cx="106575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1.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sản xuất</a:t>
            </a:r>
            <a:endParaRPr sz="1400" b="1">
              <a:solidFill>
                <a:srgbClr val="800000"/>
              </a:solidFill>
              <a:latin typeface="Times New Roman"/>
              <a:ea typeface="Times New Roman"/>
              <a:cs typeface="Times New Roman"/>
              <a:sym typeface="Times New Roman"/>
            </a:endParaRPr>
          </a:p>
        </p:txBody>
      </p:sp>
      <p:sp>
        <p:nvSpPr>
          <p:cNvPr id="273" name="Google Shape;273;p9">
            <a:hlinkClick r:id="rId7" action="ppaction://hlinksldjump"/>
          </p:cNvPr>
          <p:cNvSpPr txBox="1"/>
          <p:nvPr/>
        </p:nvSpPr>
        <p:spPr>
          <a:xfrm>
            <a:off x="332199" y="5148664"/>
            <a:ext cx="109945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2. Đối với </a:t>
            </a:r>
            <a:endParaRPr/>
          </a:p>
          <a:p>
            <a:pPr marL="0" marR="0" lvl="0" indent="0" algn="l" rtl="0">
              <a:spcBef>
                <a:spcPts val="0"/>
              </a:spcBef>
              <a:spcAft>
                <a:spcPts val="0"/>
              </a:spcAft>
              <a:buNone/>
            </a:pPr>
            <a:r>
              <a:rPr lang="en-US" sz="1400" b="1">
                <a:solidFill>
                  <a:srgbClr val="800000"/>
                </a:solidFill>
                <a:latin typeface="Times New Roman"/>
                <a:ea typeface="Times New Roman"/>
                <a:cs typeface="Times New Roman"/>
                <a:sym typeface="Times New Roman"/>
              </a:rPr>
              <a:t>    đời sống</a:t>
            </a:r>
            <a:endParaRPr sz="1400" b="1">
              <a:solidFill>
                <a:srgbClr val="800000"/>
              </a:solidFill>
              <a:latin typeface="Times New Roman"/>
              <a:ea typeface="Times New Roman"/>
              <a:cs typeface="Times New Roman"/>
              <a:sym typeface="Times New Roman"/>
            </a:endParaRPr>
          </a:p>
        </p:txBody>
      </p:sp>
      <p:sp>
        <p:nvSpPr>
          <p:cNvPr id="274" name="Google Shape;274;p9">
            <a:hlinkClick r:id="rId7" action="ppaction://hlinksldjump"/>
          </p:cNvPr>
          <p:cNvSpPr/>
          <p:nvPr/>
        </p:nvSpPr>
        <p:spPr>
          <a:xfrm>
            <a:off x="89181" y="1727844"/>
            <a:ext cx="1328485" cy="584775"/>
          </a:xfrm>
          <a:prstGeom prst="rect">
            <a:avLst/>
          </a:prstGeom>
          <a:solidFill>
            <a:srgbClr val="FF99FF"/>
          </a:solidFill>
          <a:ln>
            <a:noFill/>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II. Vị trí, </a:t>
            </a:r>
            <a:endParaRPr/>
          </a:p>
          <a:p>
            <a:pPr marL="0" marR="0" lvl="0" indent="0" algn="l" rtl="0">
              <a:spcBef>
                <a:spcPts val="0"/>
              </a:spcBef>
              <a:spcAft>
                <a:spcPts val="0"/>
              </a:spcAft>
              <a:buNone/>
            </a:pPr>
            <a:r>
              <a:rPr lang="en-US" sz="1600" b="1">
                <a:solidFill>
                  <a:srgbClr val="002060"/>
                </a:solidFill>
                <a:latin typeface="Times New Roman"/>
                <a:ea typeface="Times New Roman"/>
                <a:cs typeface="Times New Roman"/>
                <a:sym typeface="Times New Roman"/>
              </a:rPr>
              <a:t>    vai  trò</a:t>
            </a:r>
            <a:endParaRPr sz="1600">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500"/>
                                        <p:tgtEl>
                                          <p:spTgt spid="258"/>
                                        </p:tgtEl>
                                      </p:cBhvr>
                                    </p:animEffect>
                                  </p:childTnLst>
                                </p:cTn>
                              </p:par>
                              <p:par>
                                <p:cTn id="8" presetID="10" presetClass="entr" presetSubtype="0"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500"/>
                                        <p:tgtEl>
                                          <p:spTgt spid="257"/>
                                        </p:tgtEl>
                                      </p:cBhvr>
                                    </p:animEffect>
                                  </p:childTnLst>
                                </p:cTn>
                              </p:par>
                              <p:par>
                                <p:cTn id="11" presetID="10" presetClass="entr" presetSubtype="0" fill="hold" nodeType="withEffect">
                                  <p:stCondLst>
                                    <p:cond delay="0"/>
                                  </p:stCondLst>
                                  <p:childTnLst>
                                    <p:set>
                                      <p:cBhvr>
                                        <p:cTn id="12" dur="1" fill="hold">
                                          <p:stCondLst>
                                            <p:cond delay="0"/>
                                          </p:stCondLst>
                                        </p:cTn>
                                        <p:tgtEl>
                                          <p:spTgt spid="259"/>
                                        </p:tgtEl>
                                        <p:attrNameLst>
                                          <p:attrName>style.visibility</p:attrName>
                                        </p:attrNameLst>
                                      </p:cBhvr>
                                      <p:to>
                                        <p:strVal val="visible"/>
                                      </p:to>
                                    </p:set>
                                    <p:animEffect transition="in" filter="fade">
                                      <p:cBhvr>
                                        <p:cTn id="13" dur="500"/>
                                        <p:tgtEl>
                                          <p:spTgt spid="25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2"/>
                                        </p:tgtEl>
                                        <p:attrNameLst>
                                          <p:attrName>style.visibility</p:attrName>
                                        </p:attrNameLst>
                                      </p:cBhvr>
                                      <p:to>
                                        <p:strVal val="visible"/>
                                      </p:to>
                                    </p:set>
                                    <p:animEffect transition="in" filter="fade">
                                      <p:cBhvr>
                                        <p:cTn id="18" dur="1000"/>
                                        <p:tgtEl>
                                          <p:spTgt spid="26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60"/>
                                        </p:tgtEl>
                                        <p:attrNameLst>
                                          <p:attrName>style.visibility</p:attrName>
                                        </p:attrNameLst>
                                      </p:cBhvr>
                                      <p:to>
                                        <p:strVal val="visible"/>
                                      </p:to>
                                    </p:set>
                                    <p:animEffect transition="in" filter="fade">
                                      <p:cBhvr>
                                        <p:cTn id="23" dur="500"/>
                                        <p:tgtEl>
                                          <p:spTgt spid="260"/>
                                        </p:tgtEl>
                                      </p:cBhvr>
                                    </p:animEffect>
                                  </p:childTnLst>
                                </p:cTn>
                              </p:par>
                              <p:par>
                                <p:cTn id="24" presetID="10" presetClass="entr" presetSubtype="0" fill="hold" nodeType="withEffect">
                                  <p:stCondLst>
                                    <p:cond delay="0"/>
                                  </p:stCondLst>
                                  <p:childTnLst>
                                    <p:set>
                                      <p:cBhvr>
                                        <p:cTn id="25" dur="1" fill="hold">
                                          <p:stCondLst>
                                            <p:cond delay="0"/>
                                          </p:stCondLst>
                                        </p:cTn>
                                        <p:tgtEl>
                                          <p:spTgt spid="261"/>
                                        </p:tgtEl>
                                        <p:attrNameLst>
                                          <p:attrName>style.visibility</p:attrName>
                                        </p:attrNameLst>
                                      </p:cBhvr>
                                      <p:to>
                                        <p:strVal val="visible"/>
                                      </p:to>
                                    </p:set>
                                    <p:animEffect transition="in" filter="fade">
                                      <p:cBhvr>
                                        <p:cTn id="26" dur="500"/>
                                        <p:tgtEl>
                                          <p:spTgt spid="261"/>
                                        </p:tgtEl>
                                      </p:cBhvr>
                                    </p:animEffect>
                                  </p:childTnLst>
                                </p:cTn>
                              </p:par>
                              <p:par>
                                <p:cTn id="27" presetID="10" presetClass="entr" presetSubtype="0" fill="hold" nodeType="withEffect">
                                  <p:stCondLst>
                                    <p:cond delay="0"/>
                                  </p:stCondLst>
                                  <p:childTnLst>
                                    <p:set>
                                      <p:cBhvr>
                                        <p:cTn id="28" dur="1" fill="hold">
                                          <p:stCondLst>
                                            <p:cond delay="0"/>
                                          </p:stCondLst>
                                        </p:cTn>
                                        <p:tgtEl>
                                          <p:spTgt spid="254"/>
                                        </p:tgtEl>
                                        <p:attrNameLst>
                                          <p:attrName>style.visibility</p:attrName>
                                        </p:attrNameLst>
                                      </p:cBhvr>
                                      <p:to>
                                        <p:strVal val="visible"/>
                                      </p:to>
                                    </p:set>
                                    <p:animEffect transition="in" filter="fade">
                                      <p:cBhvr>
                                        <p:cTn id="29" dur="500"/>
                                        <p:tgtEl>
                                          <p:spTgt spid="254"/>
                                        </p:tgtEl>
                                      </p:cBhvr>
                                    </p:animEffect>
                                  </p:childTnLst>
                                </p:cTn>
                              </p:par>
                              <p:par>
                                <p:cTn id="30" presetID="10" presetClass="entr" presetSubtype="0" fill="hold" nodeType="withEffect">
                                  <p:stCondLst>
                                    <p:cond delay="0"/>
                                  </p:stCondLst>
                                  <p:childTnLst>
                                    <p:set>
                                      <p:cBhvr>
                                        <p:cTn id="31" dur="1" fill="hold">
                                          <p:stCondLst>
                                            <p:cond delay="0"/>
                                          </p:stCondLst>
                                        </p:cTn>
                                        <p:tgtEl>
                                          <p:spTgt spid="253"/>
                                        </p:tgtEl>
                                        <p:attrNameLst>
                                          <p:attrName>style.visibility</p:attrName>
                                        </p:attrNameLst>
                                      </p:cBhvr>
                                      <p:to>
                                        <p:strVal val="visible"/>
                                      </p:to>
                                    </p:set>
                                    <p:animEffect transition="in" filter="fade">
                                      <p:cBhvr>
                                        <p:cTn id="32" dur="500"/>
                                        <p:tgtEl>
                                          <p:spTgt spid="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2056</Words>
  <Application>Microsoft Office PowerPoint</Application>
  <PresentationFormat>Widescreen</PresentationFormat>
  <Paragraphs>363</Paragraphs>
  <Slides>20</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Hồng Minh TM</dc:creator>
  <cp:lastModifiedBy>This MC</cp:lastModifiedBy>
  <cp:revision>2</cp:revision>
  <dcterms:created xsi:type="dcterms:W3CDTF">2014-08-24T23:08:30Z</dcterms:created>
  <dcterms:modified xsi:type="dcterms:W3CDTF">2024-07-31T09:03:13Z</dcterms:modified>
</cp:coreProperties>
</file>