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2" r:id="rId3"/>
    <p:sldId id="283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93" r:id="rId19"/>
    <p:sldId id="271" r:id="rId20"/>
    <p:sldId id="272" r:id="rId21"/>
    <p:sldId id="273" r:id="rId22"/>
    <p:sldId id="274" r:id="rId23"/>
    <p:sldId id="275" r:id="rId24"/>
    <p:sldId id="294" r:id="rId25"/>
    <p:sldId id="501" r:id="rId26"/>
    <p:sldId id="33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CC0066"/>
    <a:srgbClr val="CC3399"/>
    <a:srgbClr val="990033"/>
    <a:srgbClr val="009999"/>
    <a:srgbClr val="00CC99"/>
    <a:srgbClr val="FFFF66"/>
    <a:srgbClr val="006699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5F3FC1-8CD8-427C-9529-A2956C1DA3A1}" v="3" dt="2021-08-31T03:18:51.4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F05F3FC1-8CD8-427C-9529-A2956C1DA3A1}"/>
    <pc:docChg chg="undo custSel addSld delSld modSld modMainMaster">
      <pc:chgData name="Nasil Phạm" userId="72956dafe1aa49c0" providerId="LiveId" clId="{F05F3FC1-8CD8-427C-9529-A2956C1DA3A1}" dt="2021-08-31T03:18:52.588" v="18" actId="47"/>
      <pc:docMkLst>
        <pc:docMk/>
      </pc:docMkLst>
      <pc:sldChg chg="del">
        <pc:chgData name="Nasil Phạm" userId="72956dafe1aa49c0" providerId="LiveId" clId="{F05F3FC1-8CD8-427C-9529-A2956C1DA3A1}" dt="2021-08-31T03:18:52.588" v="18" actId="47"/>
        <pc:sldMkLst>
          <pc:docMk/>
          <pc:sldMk cId="1363305475" sldId="285"/>
        </pc:sldMkLst>
      </pc:sldChg>
      <pc:sldChg chg="new">
        <pc:chgData name="Nasil Phạm" userId="72956dafe1aa49c0" providerId="LiveId" clId="{F05F3FC1-8CD8-427C-9529-A2956C1DA3A1}" dt="2021-08-31T03:18:38.551" v="16" actId="680"/>
        <pc:sldMkLst>
          <pc:docMk/>
          <pc:sldMk cId="73735684" sldId="295"/>
        </pc:sldMkLst>
      </pc:sldChg>
      <pc:sldChg chg="add">
        <pc:chgData name="Nasil Phạm" userId="72956dafe1aa49c0" providerId="LiveId" clId="{F05F3FC1-8CD8-427C-9529-A2956C1DA3A1}" dt="2021-08-31T03:18:51.449" v="17"/>
        <pc:sldMkLst>
          <pc:docMk/>
          <pc:sldMk cId="2948499370" sldId="333"/>
        </pc:sldMkLst>
      </pc:sldChg>
      <pc:sldChg chg="add">
        <pc:chgData name="Nasil Phạm" userId="72956dafe1aa49c0" providerId="LiveId" clId="{F05F3FC1-8CD8-427C-9529-A2956C1DA3A1}" dt="2021-08-31T03:18:51.449" v="17"/>
        <pc:sldMkLst>
          <pc:docMk/>
          <pc:sldMk cId="2691325579" sldId="501"/>
        </pc:sldMkLst>
      </pc:sldChg>
      <pc:sldMasterChg chg="modSldLayout">
        <pc:chgData name="Nasil Phạm" userId="72956dafe1aa49c0" providerId="LiveId" clId="{F05F3FC1-8CD8-427C-9529-A2956C1DA3A1}" dt="2021-08-31T03:18:34.677" v="15" actId="16037"/>
        <pc:sldMasterMkLst>
          <pc:docMk/>
          <pc:sldMasterMk cId="2452119603" sldId="2147483648"/>
        </pc:sldMasterMkLst>
        <pc:sldLayoutChg chg="modSp mod">
          <pc:chgData name="Nasil Phạm" userId="72956dafe1aa49c0" providerId="LiveId" clId="{F05F3FC1-8CD8-427C-9529-A2956C1DA3A1}" dt="2021-08-31T03:18:34.677" v="15" actId="16037"/>
          <pc:sldLayoutMkLst>
            <pc:docMk/>
            <pc:sldMasterMk cId="2452119603" sldId="2147483648"/>
            <pc:sldLayoutMk cId="610280962" sldId="2147483660"/>
          </pc:sldLayoutMkLst>
          <pc:spChg chg="mod">
            <ac:chgData name="Nasil Phạm" userId="72956dafe1aa49c0" providerId="LiveId" clId="{F05F3FC1-8CD8-427C-9529-A2956C1DA3A1}" dt="2021-08-31T03:18:34.677" v="15" actId="16037"/>
            <ac:spMkLst>
              <pc:docMk/>
              <pc:sldMasterMk cId="2452119603" sldId="2147483648"/>
              <pc:sldLayoutMk cId="610280962" sldId="2147483660"/>
              <ac:spMk id="6" creationId="{0D1DD2F0-1E09-4BE6-A7DE-8C06ACE2AA75}"/>
            </ac:spMkLst>
          </pc:spChg>
          <pc:spChg chg="mod">
            <ac:chgData name="Nasil Phạm" userId="72956dafe1aa49c0" providerId="LiveId" clId="{F05F3FC1-8CD8-427C-9529-A2956C1DA3A1}" dt="2021-08-31T03:18:21.528" v="2" actId="1076"/>
            <ac:spMkLst>
              <pc:docMk/>
              <pc:sldMasterMk cId="2452119603" sldId="2147483648"/>
              <pc:sldLayoutMk cId="610280962" sldId="2147483660"/>
              <ac:spMk id="8" creationId="{CCDCFD63-96BE-4F5B-A298-6F406CE8C82C}"/>
            </ac:spMkLst>
          </pc:spChg>
          <pc:spChg chg="mod">
            <ac:chgData name="Nasil Phạm" userId="72956dafe1aa49c0" providerId="LiveId" clId="{F05F3FC1-8CD8-427C-9529-A2956C1DA3A1}" dt="2021-08-31T03:18:29.248" v="14" actId="27636"/>
            <ac:spMkLst>
              <pc:docMk/>
              <pc:sldMasterMk cId="2452119603" sldId="2147483648"/>
              <pc:sldLayoutMk cId="610280962" sldId="2147483660"/>
              <ac:spMk id="20" creationId="{4031702D-1C58-49CA-A7CB-B4EF0021C8A3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8" y="285187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1" y="5150225"/>
            <a:ext cx="2024311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60" y="4625789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2" y="2"/>
            <a:ext cx="1863839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66FFCC"/>
              </a:solidFill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1" y="1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90" y="4453499"/>
            <a:ext cx="4653895" cy="50846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5" y="285187"/>
            <a:ext cx="3701427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7" y="5390027"/>
            <a:ext cx="1927915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5" y="5397904"/>
            <a:ext cx="1249139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9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1" y="2097409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giảng</a:t>
            </a:r>
            <a:r>
              <a:rPr lang="en-US" sz="4400" dirty="0"/>
              <a:t>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tử</a:t>
            </a:r>
            <a:endParaRPr lang="en-US" sz="44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Unit 8: Going away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6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1: Vocabulary</a:t>
            </a:r>
          </a:p>
        </p:txBody>
      </p:sp>
    </p:spTree>
    <p:extLst>
      <p:ext uri="{BB962C8B-B14F-4D97-AF65-F5344CB8AC3E}">
        <p14:creationId xmlns:p14="http://schemas.microsoft.com/office/powerpoint/2010/main" val="610280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09C2-FF6E-4FE7-A54F-FD2B44A4E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F6427B-5202-413A-949E-DBE7C85E7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2C308-B264-424A-8C3E-F7227DBA7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338AE-7E93-4C90-9993-2BF5157E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D1573-0C3D-45B8-9C6F-F541F0F9E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9788D-64E3-4D87-9F48-CBD9DA043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7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63BC8-2E81-4FB0-A490-A6A210F1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75F0FB-4FC3-46D8-84B3-BB9BB9541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6A581-C489-4340-BC71-9505DA199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9F571-2175-44F4-B37F-DFEF68E6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CD4F5-2A50-452B-8ECE-096E6DFF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30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F50B76-BC38-4B30-B3C4-FFD135E9A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AC99-17F3-4C7F-BCAE-96939E01C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AF1D1-B776-40EB-9B77-053B96A5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C0236-3512-4B34-A80F-C7C45350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0D835-C145-41AA-A6EF-FBC8B9FDB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5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EB77-7C2F-4031-86E8-E5EDBDCD2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3D373-D0CA-4189-A0A7-C57AAB7AF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93651-BE90-4EC4-AE39-FE2879891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D95E5-FB02-4C20-8208-6EC4FAA8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EBB02-46C9-40D1-BCAB-05F88AEC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6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489C-32BF-4E85-9344-ED979349D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B1BB5-A27D-4870-9B8B-28DB8D5BA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890BA-AB1B-4085-BFD0-C1EBEEB4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8F99B-DCA9-4E3D-80B8-B0D254954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63439-30BB-4B55-B70C-6F78B770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1A19-DF5B-4DB8-A869-460BCCB8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29441-E675-4999-9E7C-E7F34F0A6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4801-BB25-4367-9DCD-B1EFF4D6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21761-7514-4105-A388-A600627B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1D597-EB83-4B24-A495-F00417AD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4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83D9C-7F65-4A61-8D6C-C2A67F2F9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7FF9-2701-4AD4-90EB-054E42747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6D134-6D1B-46AA-9802-5B8B948A1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98F0C-1512-4CAD-B1C3-441193DA6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F082F-CDF0-4DE0-AC13-2DC6E28C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35C95-8560-40E1-8272-8ED74379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8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947C-27E6-4EA2-AAFD-DF85D67AE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27FCA-F6B5-46C4-AF03-5BA3FB9BB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13D1A-E616-4249-B0C5-59CF3D19C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059CD-D775-4BC9-ADC9-B2A5300B5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754085-E8FD-4651-BC8A-EB78D4EDB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48BE2E-AE83-41EE-B3CD-547609F5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4F0B22-E030-468F-8067-AED87A6B0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A1C8FC-8A5D-4BC1-9CAD-8ABD3E61C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72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50F9-B769-4B1C-90E2-3E3744E5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9587F-06F8-4E9B-B622-F3EB93F45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C5F9E-8613-41C2-9A47-C183191E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D121D-C225-4F5F-9603-2994B1B7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9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FC4986-5093-4100-AC8A-2C1E88D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1952C6-7C80-4D0E-8079-C69092F6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F8C01-E982-40D2-99D9-FD121413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39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9B2A-DE7F-4DFF-9582-675065C7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6BEF8-BFED-48CB-9C1C-1B48B3BD2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28B8C-5FB9-4B66-AFBA-464356E4C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05131-0432-48A9-9987-4B0C1937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5F5E5-1E6E-4653-A4AF-1E862C0C1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6A59C-ABE7-434E-8D28-B1BBB668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60CA8C-293E-4A30-AE82-5D78C165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750EA-1D6B-4AEF-BBC6-CF7D9CFF5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32621-5AFF-45BF-B3D6-85CA6BD42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4E1BE-C1EB-4B9C-B2AB-F00182189E7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FF0A6-2E40-447B-B64C-CA2D6E6C8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7F86D-D6D2-4A9F-86FB-B18115F32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1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9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35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DB1D5F-7CE7-4887-B648-14005FC49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9109"/>
            <a:ext cx="4984589" cy="4438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605FE2-A8E8-4454-9F1F-C006EE7507D3}"/>
              </a:ext>
            </a:extLst>
          </p:cNvPr>
          <p:cNvSpPr txBox="1"/>
          <p:nvPr/>
        </p:nvSpPr>
        <p:spPr>
          <a:xfrm>
            <a:off x="2237290" y="1248102"/>
            <a:ext cx="88396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Times New Roman" panose="02020603050405020304" pitchFamily="18" charset="0"/>
              </a:rPr>
              <a:t>How do you travel when you go on holiday?</a:t>
            </a:r>
            <a:endParaRPr lang="en-US" sz="4800" b="1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07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lackboard-wallpaper-another-free-chalkboard-background-hd – Belmont Studios">
            <a:extLst>
              <a:ext uri="{FF2B5EF4-FFF2-40B4-BE49-F238E27FC236}">
                <a16:creationId xmlns:a16="http://schemas.microsoft.com/office/drawing/2014/main" id="{9CE5CBE5-9567-426E-8827-AE26FAC20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E40320-8182-4058-ADD6-BF589BA877FE}"/>
              </a:ext>
            </a:extLst>
          </p:cNvPr>
          <p:cNvSpPr txBox="1"/>
          <p:nvPr/>
        </p:nvSpPr>
        <p:spPr>
          <a:xfrm>
            <a:off x="4953966" y="696328"/>
            <a:ext cx="2476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Unit 8: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097EA-E540-4A86-A89B-A6979BCF10AF}"/>
              </a:ext>
            </a:extLst>
          </p:cNvPr>
          <p:cNvSpPr txBox="1"/>
          <p:nvPr/>
        </p:nvSpPr>
        <p:spPr>
          <a:xfrm>
            <a:off x="2730178" y="1463931"/>
            <a:ext cx="82681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ln w="952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  <a:ea typeface="Times New Roman" panose="02020603050405020304" pitchFamily="18" charset="0"/>
              </a:rPr>
              <a:t>GOING AWAY </a:t>
            </a:r>
            <a:endParaRPr lang="en-US" sz="8800" dirty="0">
              <a:ln w="9525">
                <a:solidFill>
                  <a:schemeClr val="accent6">
                    <a:lumMod val="50000"/>
                  </a:schemeClr>
                </a:solidFill>
              </a:ln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D221FC-661F-43E8-BFEA-5D12FFFF4AC2}"/>
              </a:ext>
            </a:extLst>
          </p:cNvPr>
          <p:cNvSpPr txBox="1"/>
          <p:nvPr/>
        </p:nvSpPr>
        <p:spPr>
          <a:xfrm>
            <a:off x="719078" y="2727953"/>
            <a:ext cx="10753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Vogue" panose="020B7200000000000000" pitchFamily="34" charset="0"/>
                <a:ea typeface="Times New Roman" panose="02020603050405020304" pitchFamily="18" charset="0"/>
              </a:rPr>
              <a:t>LESSON 1: VOCABULARY – MEANS OF TRANSPORT </a:t>
            </a:r>
            <a:endParaRPr lang="en-US" sz="4800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347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7FE981-7A90-4D1D-B289-94B11752411F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Look and match photos 1 - 10 with the words in the box. Listen and check.</a:t>
            </a:r>
            <a:endParaRPr lang="en-US" sz="3200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1CE180-1D50-427C-BFD6-7EEF0A436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82" y="1356163"/>
            <a:ext cx="2041506" cy="1929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E6FE9B-2EED-4E3A-8FBB-FC6AAFB9C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405" y="1378606"/>
            <a:ext cx="1941469" cy="1907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D46817-FE40-4BDA-B45D-2DD2A4DD6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3491" y="1378780"/>
            <a:ext cx="2262954" cy="1925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AAE8D6-3907-4D60-AC7F-C0D2F7C84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26" y="4119234"/>
            <a:ext cx="2156200" cy="1943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BCA6F2-BA05-444D-9286-45D8F2C84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5960" y="1378607"/>
            <a:ext cx="1908758" cy="1943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E0E72A-466B-4B33-8F1D-AEE9E0E8B2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387" y="1378605"/>
            <a:ext cx="2041506" cy="1759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F7E647-C214-4221-B19C-0E6EA88783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0405" y="4400252"/>
            <a:ext cx="1941469" cy="175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DD89AF-721E-4EED-863E-60614BCA34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3490" y="4400252"/>
            <a:ext cx="2296926" cy="175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C63F45-A447-4A91-9D7A-49EC8738F2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3387" y="4372147"/>
            <a:ext cx="2169819" cy="1820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9BAA86-0359-4D6D-9FBD-00DA660A81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85960" y="4359801"/>
            <a:ext cx="1908758" cy="1833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8A414020-8C10-49E1-89A5-A9D44DAD43E0}"/>
              </a:ext>
            </a:extLst>
          </p:cNvPr>
          <p:cNvSpPr/>
          <p:nvPr/>
        </p:nvSpPr>
        <p:spPr>
          <a:xfrm>
            <a:off x="160508" y="1103249"/>
            <a:ext cx="497837" cy="50582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990033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42D3EA0-DDD0-4414-A1B8-45F3DF288F8D}"/>
              </a:ext>
            </a:extLst>
          </p:cNvPr>
          <p:cNvSpPr/>
          <p:nvPr/>
        </p:nvSpPr>
        <p:spPr>
          <a:xfrm>
            <a:off x="7413195" y="4119234"/>
            <a:ext cx="497837" cy="50582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990033"/>
                </a:solidFill>
                <a:latin typeface=".VnVogue" panose="020B7200000000000000" pitchFamily="34" charset="0"/>
              </a:rPr>
              <a:t>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DBB95E2-EF6C-4533-8945-CFC88AF47B15}"/>
              </a:ext>
            </a:extLst>
          </p:cNvPr>
          <p:cNvSpPr/>
          <p:nvPr/>
        </p:nvSpPr>
        <p:spPr>
          <a:xfrm>
            <a:off x="4788169" y="4057871"/>
            <a:ext cx="497837" cy="50582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990033"/>
                </a:solidFill>
                <a:latin typeface=".VnVogue" panose="020B7200000000000000" pitchFamily="34" charset="0"/>
              </a:rPr>
              <a:t>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0429E71-6242-4001-9E4D-0275326752F2}"/>
              </a:ext>
            </a:extLst>
          </p:cNvPr>
          <p:cNvSpPr/>
          <p:nvPr/>
        </p:nvSpPr>
        <p:spPr>
          <a:xfrm>
            <a:off x="9968874" y="1099285"/>
            <a:ext cx="497837" cy="50582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990033"/>
                </a:solidFill>
                <a:latin typeface=".VnVogue" panose="020B7200000000000000" pitchFamily="34" charset="0"/>
              </a:rPr>
              <a:t>5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20645C2-1A5B-405A-92D3-70A93710F5AF}"/>
              </a:ext>
            </a:extLst>
          </p:cNvPr>
          <p:cNvSpPr/>
          <p:nvPr/>
        </p:nvSpPr>
        <p:spPr>
          <a:xfrm>
            <a:off x="7493387" y="1099286"/>
            <a:ext cx="497837" cy="50582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990033"/>
                </a:solidFill>
                <a:latin typeface=".VnVogue" panose="020B7200000000000000" pitchFamily="34" charset="0"/>
              </a:rPr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68C9D07-652A-4F7C-B175-961BFABFCB5C}"/>
              </a:ext>
            </a:extLst>
          </p:cNvPr>
          <p:cNvSpPr/>
          <p:nvPr/>
        </p:nvSpPr>
        <p:spPr>
          <a:xfrm>
            <a:off x="2532405" y="4145603"/>
            <a:ext cx="497837" cy="50582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990033"/>
                </a:solidFill>
                <a:latin typeface=".VnVogue" panose="020B7200000000000000" pitchFamily="34" charset="0"/>
              </a:rPr>
              <a:t>7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2F944B3-F9B0-4A57-91F3-B5FBBE2EA6B9}"/>
              </a:ext>
            </a:extLst>
          </p:cNvPr>
          <p:cNvSpPr/>
          <p:nvPr/>
        </p:nvSpPr>
        <p:spPr>
          <a:xfrm>
            <a:off x="4768981" y="1099286"/>
            <a:ext cx="497837" cy="50582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990033"/>
                </a:solidFill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E323AFB-F825-47B4-AD0F-0BC64218493C}"/>
              </a:ext>
            </a:extLst>
          </p:cNvPr>
          <p:cNvSpPr/>
          <p:nvPr/>
        </p:nvSpPr>
        <p:spPr>
          <a:xfrm>
            <a:off x="2528794" y="1125692"/>
            <a:ext cx="497837" cy="50582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990033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80E254-556C-4B26-A85D-90C067714377}"/>
              </a:ext>
            </a:extLst>
          </p:cNvPr>
          <p:cNvSpPr/>
          <p:nvPr/>
        </p:nvSpPr>
        <p:spPr>
          <a:xfrm>
            <a:off x="160158" y="4147337"/>
            <a:ext cx="497837" cy="50582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990033"/>
                </a:solidFill>
                <a:latin typeface=".VnVogue" panose="020B7200000000000000" pitchFamily="34" charset="0"/>
              </a:rPr>
              <a:t>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F1D5304-7690-42AC-AA86-48B0316DC361}"/>
              </a:ext>
            </a:extLst>
          </p:cNvPr>
          <p:cNvSpPr/>
          <p:nvPr/>
        </p:nvSpPr>
        <p:spPr>
          <a:xfrm>
            <a:off x="9884781" y="4057871"/>
            <a:ext cx="775504" cy="62987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990033"/>
                </a:solidFill>
                <a:latin typeface=".VnVogue" panose="020B7200000000000000" pitchFamily="34" charset="0"/>
              </a:rPr>
              <a:t>10</a:t>
            </a:r>
          </a:p>
        </p:txBody>
      </p:sp>
      <p:pic>
        <p:nvPicPr>
          <p:cNvPr id="52" name="Friends Plus for Vietnam G6 SB Track 2.31">
            <a:hlinkClick r:id="" action="ppaction://media"/>
            <a:extLst>
              <a:ext uri="{FF2B5EF4-FFF2-40B4-BE49-F238E27FC236}">
                <a16:creationId xmlns:a16="http://schemas.microsoft.com/office/drawing/2014/main" id="{2C66FEF0-0867-4208-B1D5-78A484B4C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2945" y="545790"/>
            <a:ext cx="487363" cy="48736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10F748E-1634-4844-B07E-8E42F9985181}"/>
              </a:ext>
            </a:extLst>
          </p:cNvPr>
          <p:cNvSpPr txBox="1"/>
          <p:nvPr/>
        </p:nvSpPr>
        <p:spPr>
          <a:xfrm>
            <a:off x="822474" y="3318709"/>
            <a:ext cx="99112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260"/>
              </a:spcBef>
              <a:spcAft>
                <a:spcPts val="0"/>
              </a:spcAft>
            </a:pPr>
            <a:r>
              <a:rPr lang="en-US" sz="3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7339163-4396-46CD-846A-DF5372ED76ED}"/>
              </a:ext>
            </a:extLst>
          </p:cNvPr>
          <p:cNvSpPr txBox="1"/>
          <p:nvPr/>
        </p:nvSpPr>
        <p:spPr>
          <a:xfrm>
            <a:off x="2972838" y="3283483"/>
            <a:ext cx="139741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260"/>
              </a:spcBef>
              <a:spcAft>
                <a:spcPts val="0"/>
              </a:spcAft>
            </a:pPr>
            <a:r>
              <a:rPr lang="en-US" sz="3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plane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670E69E-5B42-48FF-A115-5FC52AABD03F}"/>
              </a:ext>
            </a:extLst>
          </p:cNvPr>
          <p:cNvSpPr txBox="1"/>
          <p:nvPr/>
        </p:nvSpPr>
        <p:spPr>
          <a:xfrm>
            <a:off x="5337894" y="3338902"/>
            <a:ext cx="15162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260"/>
              </a:spcBef>
              <a:spcAft>
                <a:spcPts val="0"/>
              </a:spcAft>
            </a:pPr>
            <a:r>
              <a:rPr lang="en-US" sz="3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ferry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DCD098-A781-4C7D-B140-4D9DD6F43696}"/>
              </a:ext>
            </a:extLst>
          </p:cNvPr>
          <p:cNvSpPr txBox="1"/>
          <p:nvPr/>
        </p:nvSpPr>
        <p:spPr>
          <a:xfrm>
            <a:off x="558387" y="6062561"/>
            <a:ext cx="110538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260"/>
              </a:spcBef>
              <a:spcAft>
                <a:spcPts val="0"/>
              </a:spcAft>
            </a:pPr>
            <a:r>
              <a:rPr lang="en-US" sz="3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E7C553-BA07-4D3B-9062-F548FCE9F424}"/>
              </a:ext>
            </a:extLst>
          </p:cNvPr>
          <p:cNvSpPr txBox="1"/>
          <p:nvPr/>
        </p:nvSpPr>
        <p:spPr>
          <a:xfrm>
            <a:off x="9663206" y="3394705"/>
            <a:ext cx="274860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subway train </a:t>
            </a:r>
            <a:endParaRPr lang="en-US" sz="3400" b="1" dirty="0">
              <a:solidFill>
                <a:srgbClr val="C0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3066ED1-259D-43F2-A1CF-19CFED02123B}"/>
              </a:ext>
            </a:extLst>
          </p:cNvPr>
          <p:cNvSpPr txBox="1"/>
          <p:nvPr/>
        </p:nvSpPr>
        <p:spPr>
          <a:xfrm>
            <a:off x="7487653" y="3261700"/>
            <a:ext cx="233138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260"/>
              </a:spcBef>
              <a:spcAft>
                <a:spcPts val="0"/>
              </a:spcAft>
            </a:pPr>
            <a:r>
              <a:rPr lang="en-US" sz="3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trolleybus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AF24C48-7DB8-40F3-9700-B24D4D03D712}"/>
              </a:ext>
            </a:extLst>
          </p:cNvPr>
          <p:cNvSpPr txBox="1"/>
          <p:nvPr/>
        </p:nvSpPr>
        <p:spPr>
          <a:xfrm>
            <a:off x="2724114" y="6193328"/>
            <a:ext cx="1941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260"/>
              </a:spcBef>
              <a:spcAft>
                <a:spcPts val="0"/>
              </a:spcAft>
            </a:pPr>
            <a:r>
              <a:rPr lang="en-US" sz="3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cable car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F4EA17C-6790-4C19-865A-A2CEE1D4761A}"/>
              </a:ext>
            </a:extLst>
          </p:cNvPr>
          <p:cNvSpPr txBox="1"/>
          <p:nvPr/>
        </p:nvSpPr>
        <p:spPr>
          <a:xfrm>
            <a:off x="10468014" y="6187592"/>
            <a:ext cx="113898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260"/>
              </a:spcBef>
              <a:spcAft>
                <a:spcPts val="0"/>
              </a:spcAft>
            </a:pP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boat</a:t>
            </a:r>
            <a:endParaRPr lang="en-US" sz="3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B78EB8A-66AD-4DBE-9680-B5F8B0310918}"/>
              </a:ext>
            </a:extLst>
          </p:cNvPr>
          <p:cNvSpPr txBox="1"/>
          <p:nvPr/>
        </p:nvSpPr>
        <p:spPr>
          <a:xfrm>
            <a:off x="7991224" y="6169307"/>
            <a:ext cx="113898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260"/>
              </a:spcBef>
              <a:spcAft>
                <a:spcPts val="0"/>
              </a:spcAft>
            </a:pPr>
            <a:r>
              <a:rPr lang="en-US" sz="3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train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924DAA7-1E52-42D5-9FDA-61BA75E3A5DC}"/>
              </a:ext>
            </a:extLst>
          </p:cNvPr>
          <p:cNvSpPr txBox="1"/>
          <p:nvPr/>
        </p:nvSpPr>
        <p:spPr>
          <a:xfrm>
            <a:off x="5526508" y="6159805"/>
            <a:ext cx="113898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260"/>
              </a:spcBef>
              <a:spcAft>
                <a:spcPts val="0"/>
              </a:spcAft>
            </a:pPr>
            <a:r>
              <a:rPr lang="en-US" sz="3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ship</a:t>
            </a:r>
          </a:p>
        </p:txBody>
      </p:sp>
    </p:spTree>
    <p:extLst>
      <p:ext uri="{BB962C8B-B14F-4D97-AF65-F5344CB8AC3E}">
        <p14:creationId xmlns:p14="http://schemas.microsoft.com/office/powerpoint/2010/main" val="312958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3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55" grpId="0"/>
      <p:bldP spid="57" grpId="0"/>
      <p:bldP spid="59" grpId="0"/>
      <p:bldP spid="61" grpId="0"/>
      <p:bldP spid="63" grpId="0"/>
      <p:bldP spid="65" grpId="0"/>
      <p:bldP spid="67" grpId="0"/>
      <p:bldP spid="68" grpId="0"/>
      <p:bldP spid="69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872FA6-0712-4AB3-B3C6-2F0FF6C4834D}"/>
              </a:ext>
            </a:extLst>
          </p:cNvPr>
          <p:cNvSpPr txBox="1"/>
          <p:nvPr/>
        </p:nvSpPr>
        <p:spPr>
          <a:xfrm>
            <a:off x="257341" y="152400"/>
            <a:ext cx="3258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New words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F569AA-344A-4A7E-9ACA-A3E713629FF7}"/>
              </a:ext>
            </a:extLst>
          </p:cNvPr>
          <p:cNvSpPr txBox="1"/>
          <p:nvPr/>
        </p:nvSpPr>
        <p:spPr>
          <a:xfrm>
            <a:off x="128670" y="169324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355" marR="0" indent="-3175">
              <a:spcBef>
                <a:spcPts val="600"/>
              </a:spcBef>
              <a:spcAft>
                <a:spcPts val="600"/>
              </a:spcAft>
              <a:tabLst>
                <a:tab pos="5324475" algn="l"/>
              </a:tabLst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boat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(n)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122AFC-2B30-43E2-B7FA-45894DAB4641}"/>
              </a:ext>
            </a:extLst>
          </p:cNvPr>
          <p:cNvSpPr txBox="1"/>
          <p:nvPr/>
        </p:nvSpPr>
        <p:spPr>
          <a:xfrm>
            <a:off x="164999" y="23772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tram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(n)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10+ Free Trolleybus &amp;amp; Bus Photos">
            <a:extLst>
              <a:ext uri="{FF2B5EF4-FFF2-40B4-BE49-F238E27FC236}">
                <a16:creationId xmlns:a16="http://schemas.microsoft.com/office/drawing/2014/main" id="{3AFE4F31-E9AB-45FF-9ABE-4761A9715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801709"/>
            <a:ext cx="5579905" cy="497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5A79D3-8D45-4DFC-8F7D-F093768FD354}"/>
              </a:ext>
            </a:extLst>
          </p:cNvPr>
          <p:cNvSpPr txBox="1"/>
          <p:nvPr/>
        </p:nvSpPr>
        <p:spPr>
          <a:xfrm>
            <a:off x="5794382" y="5733407"/>
            <a:ext cx="65396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 bus that uses power from electric wires above the street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E48D5FD-DCFB-458E-ABB1-6B508E4EDC02}"/>
              </a:ext>
            </a:extLst>
          </p:cNvPr>
          <p:cNvGrpSpPr/>
          <p:nvPr/>
        </p:nvGrpSpPr>
        <p:grpSpPr>
          <a:xfrm>
            <a:off x="128670" y="955993"/>
            <a:ext cx="6096000" cy="584775"/>
            <a:chOff x="128670" y="955993"/>
            <a:chExt cx="6096000" cy="5847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9D15CA-ED0C-4B19-8AE3-C3AF8B594AD7}"/>
                </a:ext>
              </a:extLst>
            </p:cNvPr>
            <p:cNvSpPr txBox="1"/>
            <p:nvPr/>
          </p:nvSpPr>
          <p:spPr>
            <a:xfrm>
              <a:off x="128670" y="955993"/>
              <a:ext cx="6096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6355" marR="0">
                <a:spcBef>
                  <a:spcPts val="600"/>
                </a:spcBef>
                <a:spcAft>
                  <a:spcPts val="600"/>
                </a:spcAft>
                <a:tabLst>
                  <a:tab pos="5324475" algn="l"/>
                </a:tabLst>
              </a:pPr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trolleybus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(n) </a:t>
              </a:r>
              <a:r>
                <a: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32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17F7BA1-31FB-4002-8AC2-EB302C1E62F1}"/>
                </a:ext>
              </a:extLst>
            </p:cNvPr>
            <p:cNvCxnSpPr/>
            <p:nvPr/>
          </p:nvCxnSpPr>
          <p:spPr>
            <a:xfrm flipV="1">
              <a:off x="509286" y="955993"/>
              <a:ext cx="104172" cy="1204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391B772-0756-4348-BC64-CBF3A2C21025}"/>
              </a:ext>
            </a:extLst>
          </p:cNvPr>
          <p:cNvGrpSpPr/>
          <p:nvPr/>
        </p:nvGrpSpPr>
        <p:grpSpPr>
          <a:xfrm>
            <a:off x="143733" y="3075106"/>
            <a:ext cx="6096000" cy="584775"/>
            <a:chOff x="128670" y="3099079"/>
            <a:chExt cx="6096000" cy="5847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F6BEB1-06EB-4946-BD49-8DFBCC78A566}"/>
                </a:ext>
              </a:extLst>
            </p:cNvPr>
            <p:cNvSpPr txBox="1"/>
            <p:nvPr/>
          </p:nvSpPr>
          <p:spPr>
            <a:xfrm>
              <a:off x="128670" y="3099079"/>
              <a:ext cx="6096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subway train 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(n)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ngầm</a:t>
              </a:r>
              <a:endPara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1994863-229A-4F0F-A897-958F21E9FEE2}"/>
                </a:ext>
              </a:extLst>
            </p:cNvPr>
            <p:cNvCxnSpPr/>
            <p:nvPr/>
          </p:nvCxnSpPr>
          <p:spPr>
            <a:xfrm flipV="1">
              <a:off x="457200" y="3196153"/>
              <a:ext cx="104172" cy="1204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0A6644-5C4A-4E0F-B334-B40BC057B99F}"/>
              </a:ext>
            </a:extLst>
          </p:cNvPr>
          <p:cNvGrpSpPr/>
          <p:nvPr/>
        </p:nvGrpSpPr>
        <p:grpSpPr>
          <a:xfrm>
            <a:off x="21266" y="3791433"/>
            <a:ext cx="6096000" cy="584775"/>
            <a:chOff x="257341" y="3699242"/>
            <a:chExt cx="6096000" cy="58477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19E989-E8CB-47AF-91D2-C8DE0D230EDB}"/>
                </a:ext>
              </a:extLst>
            </p:cNvPr>
            <p:cNvSpPr txBox="1"/>
            <p:nvPr/>
          </p:nvSpPr>
          <p:spPr>
            <a:xfrm>
              <a:off x="257341" y="3699242"/>
              <a:ext cx="6096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00330" marR="0">
                <a:spcBef>
                  <a:spcPts val="600"/>
                </a:spcBef>
                <a:spcAft>
                  <a:spcPts val="600"/>
                </a:spcAft>
                <a:tabLst>
                  <a:tab pos="5324475" algn="l"/>
                </a:tabLst>
              </a:pPr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cable car 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(n)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cáp</a:t>
              </a:r>
              <a:r>
                <a:rPr lang="en-US" sz="32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treo</a:t>
              </a:r>
              <a:endPara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723703-A32D-4535-8EA8-417B2FE62555}"/>
                </a:ext>
              </a:extLst>
            </p:cNvPr>
            <p:cNvCxnSpPr/>
            <p:nvPr/>
          </p:nvCxnSpPr>
          <p:spPr>
            <a:xfrm flipV="1">
              <a:off x="669264" y="3766086"/>
              <a:ext cx="104172" cy="1204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5C43BFB-A3C9-42DA-AD9D-577CAD120DC1}"/>
              </a:ext>
            </a:extLst>
          </p:cNvPr>
          <p:cNvGrpSpPr/>
          <p:nvPr/>
        </p:nvGrpSpPr>
        <p:grpSpPr>
          <a:xfrm>
            <a:off x="128670" y="4558635"/>
            <a:ext cx="6096000" cy="594009"/>
            <a:chOff x="257341" y="4417242"/>
            <a:chExt cx="6096000" cy="59400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6DFB32-B5B7-4FC4-A195-A7BD26209BC7}"/>
                </a:ext>
              </a:extLst>
            </p:cNvPr>
            <p:cNvSpPr txBox="1"/>
            <p:nvPr/>
          </p:nvSpPr>
          <p:spPr>
            <a:xfrm>
              <a:off x="257341" y="4426476"/>
              <a:ext cx="6096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ferry 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(n) </a:t>
              </a:r>
              <a:r>
                <a:rPr lang="en-US" sz="3200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phà</a:t>
              </a:r>
              <a:endPara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33F9EBD-719D-42C4-9F12-E070F3A98DD9}"/>
                </a:ext>
              </a:extLst>
            </p:cNvPr>
            <p:cNvCxnSpPr/>
            <p:nvPr/>
          </p:nvCxnSpPr>
          <p:spPr>
            <a:xfrm flipV="1">
              <a:off x="561372" y="4417242"/>
              <a:ext cx="104172" cy="1204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21A1F19-E320-4A54-AFE9-0F8A2E77D4F6}"/>
              </a:ext>
            </a:extLst>
          </p:cNvPr>
          <p:cNvGrpSpPr/>
          <p:nvPr/>
        </p:nvGrpSpPr>
        <p:grpSpPr>
          <a:xfrm>
            <a:off x="128670" y="5378650"/>
            <a:ext cx="6096000" cy="584775"/>
            <a:chOff x="257341" y="5145257"/>
            <a:chExt cx="6096000" cy="5847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E71A56-470E-4DF3-BAC2-D929861D003F}"/>
                </a:ext>
              </a:extLst>
            </p:cNvPr>
            <p:cNvSpPr txBox="1"/>
            <p:nvPr/>
          </p:nvSpPr>
          <p:spPr>
            <a:xfrm>
              <a:off x="257341" y="5145257"/>
              <a:ext cx="6096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channel 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(n) con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kênh</a:t>
              </a:r>
              <a:endPara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26D3346-80EE-444A-97EE-2779BAB4DD2C}"/>
                </a:ext>
              </a:extLst>
            </p:cNvPr>
            <p:cNvCxnSpPr/>
            <p:nvPr/>
          </p:nvCxnSpPr>
          <p:spPr>
            <a:xfrm flipV="1">
              <a:off x="561372" y="5212168"/>
              <a:ext cx="104172" cy="1204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96E8AE67-1F80-424A-93C7-CD772DFDD7C0}"/>
              </a:ext>
            </a:extLst>
          </p:cNvPr>
          <p:cNvSpPr/>
          <p:nvPr/>
        </p:nvSpPr>
        <p:spPr>
          <a:xfrm>
            <a:off x="6043913" y="1683227"/>
            <a:ext cx="2460007" cy="18246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Wooden Boats: How to survey - The International Institute of Marine  Surveying (IIMS)">
            <a:extLst>
              <a:ext uri="{FF2B5EF4-FFF2-40B4-BE49-F238E27FC236}">
                <a16:creationId xmlns:a16="http://schemas.microsoft.com/office/drawing/2014/main" id="{37B75201-3B7A-4B6F-9694-41DAAC21B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708" y="543344"/>
            <a:ext cx="6539696" cy="569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olaliola on InstagramLisbon, Portugal | Lisbon guide, Lisbon, Lisbon  portugal">
            <a:extLst>
              <a:ext uri="{FF2B5EF4-FFF2-40B4-BE49-F238E27FC236}">
                <a16:creationId xmlns:a16="http://schemas.microsoft.com/office/drawing/2014/main" id="{BAFE471E-DCB2-430B-BA99-0C8BF9B01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146" y="583195"/>
            <a:ext cx="6217320" cy="536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12C0359-DFB1-4E53-9151-9AB3D7EAD227}"/>
              </a:ext>
            </a:extLst>
          </p:cNvPr>
          <p:cNvSpPr txBox="1"/>
          <p:nvPr/>
        </p:nvSpPr>
        <p:spPr>
          <a:xfrm>
            <a:off x="4854488" y="5892114"/>
            <a:ext cx="70919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 vehicle for passengers, which travels along metal tracks in the street 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85ECCA5-0464-4C9E-9630-A2756770AD9A}"/>
              </a:ext>
            </a:extLst>
          </p:cNvPr>
          <p:cNvCxnSpPr>
            <a:cxnSpLocks/>
          </p:cNvCxnSpPr>
          <p:nvPr/>
        </p:nvCxnSpPr>
        <p:spPr>
          <a:xfrm flipH="1">
            <a:off x="8503920" y="4860256"/>
            <a:ext cx="1671439" cy="4513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New York MTA awards 8th Avenue corridor CBTC contract | Metro Report  International | Railway Gazette International">
            <a:extLst>
              <a:ext uri="{FF2B5EF4-FFF2-40B4-BE49-F238E27FC236}">
                <a16:creationId xmlns:a16="http://schemas.microsoft.com/office/drawing/2014/main" id="{C0251342-A01B-4584-8181-3ECD5227B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382" y="553056"/>
            <a:ext cx="6140278" cy="568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Zurich City Tour And Cable Car Ride">
            <a:extLst>
              <a:ext uri="{FF2B5EF4-FFF2-40B4-BE49-F238E27FC236}">
                <a16:creationId xmlns:a16="http://schemas.microsoft.com/office/drawing/2014/main" id="{A5CECE34-C49A-4540-8CD2-7A685BAE1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23" y="703325"/>
            <a:ext cx="6143020" cy="568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n Gio - Vung Tau ferry service officially debuts - Nhan Dan Online">
            <a:extLst>
              <a:ext uri="{FF2B5EF4-FFF2-40B4-BE49-F238E27FC236}">
                <a16:creationId xmlns:a16="http://schemas.microsoft.com/office/drawing/2014/main" id="{534F05E2-DCBE-40F0-8B34-C8A332938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612" y="906078"/>
            <a:ext cx="6354733" cy="48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5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1" grpId="0"/>
      <p:bldP spid="21" grpId="1"/>
      <p:bldP spid="36" grpId="0" animBg="1"/>
      <p:bldP spid="36" grpId="1" animBg="1"/>
      <p:bldP spid="42" grpId="0"/>
      <p:bldP spid="4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859be80d4539a791a445d9bce2424fe5 – Trường tiểu học Núi Thành">
            <a:extLst>
              <a:ext uri="{FF2B5EF4-FFF2-40B4-BE49-F238E27FC236}">
                <a16:creationId xmlns:a16="http://schemas.microsoft.com/office/drawing/2014/main" id="{5F36AE88-B96D-44FC-8960-87E0537E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97B27B-2CCB-4573-88B2-4487FCA2BBC6}"/>
              </a:ext>
            </a:extLst>
          </p:cNvPr>
          <p:cNvSpPr txBox="1"/>
          <p:nvPr/>
        </p:nvSpPr>
        <p:spPr>
          <a:xfrm>
            <a:off x="1256857" y="3555297"/>
            <a:ext cx="9444370" cy="1571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Times New Roman" panose="02020603050405020304" pitchFamily="18" charset="0"/>
              </a:rPr>
              <a:t>Which means of transport have you got in your country?</a:t>
            </a:r>
            <a:endParaRPr lang="en-US" sz="4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64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71895B-D038-41FB-B24D-90F386DD6F3F}"/>
              </a:ext>
            </a:extLst>
          </p:cNvPr>
          <p:cNvSpPr txBox="1"/>
          <p:nvPr/>
        </p:nvSpPr>
        <p:spPr>
          <a:xfrm>
            <a:off x="347773" y="1111386"/>
            <a:ext cx="116417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If you cross a channel or a river, which means do you choose?</a:t>
            </a:r>
            <a:b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a. a train 			b. a ship 		c. a ferry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FC8106-6098-4FB8-B6A4-15C095524D9A}"/>
              </a:ext>
            </a:extLst>
          </p:cNvPr>
          <p:cNvSpPr/>
          <p:nvPr/>
        </p:nvSpPr>
        <p:spPr>
          <a:xfrm>
            <a:off x="7623545" y="1681878"/>
            <a:ext cx="404037" cy="4067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AD26A-B737-4ADA-8CE0-E65E9BC667B8}"/>
              </a:ext>
            </a:extLst>
          </p:cNvPr>
          <p:cNvSpPr txBox="1"/>
          <p:nvPr/>
        </p:nvSpPr>
        <p:spPr>
          <a:xfrm>
            <a:off x="347773" y="2338609"/>
            <a:ext cx="115606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If you travel between hills and mountains, which means do you choose?</a:t>
            </a:r>
            <a:b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a. cable car		b. tram			c. bus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BD35E3-B970-4B47-BF63-CA0AFAAC5776}"/>
              </a:ext>
            </a:extLst>
          </p:cNvPr>
          <p:cNvSpPr txBox="1"/>
          <p:nvPr/>
        </p:nvSpPr>
        <p:spPr>
          <a:xfrm>
            <a:off x="270245" y="3908330"/>
            <a:ext cx="118260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Trolleybuses and trams cannot move without _________ .</a:t>
            </a:r>
            <a:b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a. petrol			b. coal			c. electricity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FE9B3-22C8-4113-AFBF-C7E549BD41E6}"/>
              </a:ext>
            </a:extLst>
          </p:cNvPr>
          <p:cNvSpPr txBox="1"/>
          <p:nvPr/>
        </p:nvSpPr>
        <p:spPr>
          <a:xfrm>
            <a:off x="270245" y="5015666"/>
            <a:ext cx="99547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You cannot see a ______ on a street.</a:t>
            </a:r>
            <a:b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a. bus 			b. subway train 		c. tram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33D187-AE73-46B9-9AC5-7625BFCD7D1A}"/>
              </a:ext>
            </a:extLst>
          </p:cNvPr>
          <p:cNvSpPr txBox="1"/>
          <p:nvPr/>
        </p:nvSpPr>
        <p:spPr>
          <a:xfrm>
            <a:off x="1" y="0"/>
            <a:ext cx="1219199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Travel Quiz</a:t>
            </a:r>
            <a:r>
              <a:rPr lang="en-US" sz="5400" b="1" dirty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B55527-2708-4A42-B24C-13A46E94C3C3}"/>
              </a:ext>
            </a:extLst>
          </p:cNvPr>
          <p:cNvSpPr/>
          <p:nvPr/>
        </p:nvSpPr>
        <p:spPr>
          <a:xfrm>
            <a:off x="4843575" y="5543222"/>
            <a:ext cx="404037" cy="4067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0BE4015-5CAE-4A21-BF92-F5A2CFFE5D7E}"/>
              </a:ext>
            </a:extLst>
          </p:cNvPr>
          <p:cNvSpPr/>
          <p:nvPr/>
        </p:nvSpPr>
        <p:spPr>
          <a:xfrm>
            <a:off x="8495415" y="4475815"/>
            <a:ext cx="404037" cy="4067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967A860-4535-44B4-BEF0-025540864233}"/>
              </a:ext>
            </a:extLst>
          </p:cNvPr>
          <p:cNvSpPr/>
          <p:nvPr/>
        </p:nvSpPr>
        <p:spPr>
          <a:xfrm>
            <a:off x="1228505" y="3346141"/>
            <a:ext cx="404037" cy="4067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7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C9238F-ADF4-486C-BE4B-B7DD38D8AB31}"/>
              </a:ext>
            </a:extLst>
          </p:cNvPr>
          <p:cNvSpPr txBox="1"/>
          <p:nvPr/>
        </p:nvSpPr>
        <p:spPr>
          <a:xfrm>
            <a:off x="186958" y="1794180"/>
            <a:ext cx="101585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6) A ________ can travel in a small river.</a:t>
            </a:r>
            <a:b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a. ship</a:t>
            </a:r>
            <a:r>
              <a:rPr lang="en-US" sz="30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boat		c. bus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84103-1139-452A-9A9E-9665831EFA1D}"/>
              </a:ext>
            </a:extLst>
          </p:cNvPr>
          <p:cNvSpPr txBox="1"/>
          <p:nvPr/>
        </p:nvSpPr>
        <p:spPr>
          <a:xfrm>
            <a:off x="186957" y="3115402"/>
            <a:ext cx="116470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7) The first _______ system in the world is The London Underground.</a:t>
            </a:r>
            <a:b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a. ferry 		b. subway 		c. bus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E6412-453D-4E32-8DAD-55AEF843958A}"/>
              </a:ext>
            </a:extLst>
          </p:cNvPr>
          <p:cNvSpPr txBox="1"/>
          <p:nvPr/>
        </p:nvSpPr>
        <p:spPr>
          <a:xfrm>
            <a:off x="186957" y="4436624"/>
            <a:ext cx="11647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8) A trolleybus travels on streets while a</a:t>
            </a:r>
            <a:r>
              <a:rPr lang="en-US" sz="30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 travels on railways.</a:t>
            </a:r>
            <a:b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a. bus 		b. tram 		c. boat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F403CA-1E28-4C4F-9F9B-B9D16B3375E4}"/>
              </a:ext>
            </a:extLst>
          </p:cNvPr>
          <p:cNvSpPr txBox="1"/>
          <p:nvPr/>
        </p:nvSpPr>
        <p:spPr>
          <a:xfrm>
            <a:off x="186957" y="625737"/>
            <a:ext cx="103056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5) A ______ can travel between continents.</a:t>
            </a:r>
            <a:b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a. cable car </a:t>
            </a:r>
            <a:r>
              <a:rPr lang="en-US" sz="30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plane 		c. boat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452527-666E-48B8-8A09-5385E0096A0C}"/>
              </a:ext>
            </a:extLst>
          </p:cNvPr>
          <p:cNvSpPr/>
          <p:nvPr/>
        </p:nvSpPr>
        <p:spPr>
          <a:xfrm>
            <a:off x="3880885" y="4976354"/>
            <a:ext cx="404037" cy="4067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501DCC-375C-4DFC-90C9-3FF74F26DC46}"/>
              </a:ext>
            </a:extLst>
          </p:cNvPr>
          <p:cNvSpPr/>
          <p:nvPr/>
        </p:nvSpPr>
        <p:spPr>
          <a:xfrm>
            <a:off x="3845444" y="3672318"/>
            <a:ext cx="404037" cy="4067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8E86F8-A894-4398-8E7E-49F71DCA388C}"/>
              </a:ext>
            </a:extLst>
          </p:cNvPr>
          <p:cNvSpPr/>
          <p:nvPr/>
        </p:nvSpPr>
        <p:spPr>
          <a:xfrm>
            <a:off x="3856078" y="2347782"/>
            <a:ext cx="404037" cy="4067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97ADE70-9F43-4459-AB72-BCEB965074C1}"/>
              </a:ext>
            </a:extLst>
          </p:cNvPr>
          <p:cNvSpPr/>
          <p:nvPr/>
        </p:nvSpPr>
        <p:spPr>
          <a:xfrm>
            <a:off x="3859618" y="1161370"/>
            <a:ext cx="404037" cy="4067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4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AD96E5-D931-4EB4-B565-7480E9958BBC}"/>
              </a:ext>
            </a:extLst>
          </p:cNvPr>
          <p:cNvSpPr txBox="1"/>
          <p:nvPr/>
        </p:nvSpPr>
        <p:spPr>
          <a:xfrm>
            <a:off x="0" y="3009014"/>
            <a:ext cx="121920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lvl="0" algn="ctr"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2060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</a:rPr>
              <a:t>Listen and complete the Key Phrases</a:t>
            </a:r>
            <a:endParaRPr lang="en-US" sz="4400" dirty="0">
              <a:solidFill>
                <a:srgbClr val="002060"/>
              </a:solidFill>
              <a:effectLst/>
              <a:latin typeface=".VnVogue" panose="020B7200000000000000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860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DDED76-6E20-4307-ADE8-CE60AA323F08}"/>
              </a:ext>
            </a:extLst>
          </p:cNvPr>
          <p:cNvGrpSpPr/>
          <p:nvPr/>
        </p:nvGrpSpPr>
        <p:grpSpPr>
          <a:xfrm>
            <a:off x="659218" y="413658"/>
            <a:ext cx="11033990" cy="6010956"/>
            <a:chOff x="1259149" y="1180154"/>
            <a:chExt cx="9992146" cy="538044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1FDF4EF-9E78-4A4D-8FAE-AED7532E9E01}"/>
                </a:ext>
              </a:extLst>
            </p:cNvPr>
            <p:cNvSpPr/>
            <p:nvPr/>
          </p:nvSpPr>
          <p:spPr>
            <a:xfrm>
              <a:off x="1259149" y="1180154"/>
              <a:ext cx="9992146" cy="5380444"/>
            </a:xfrm>
            <a:prstGeom prst="roundRect">
              <a:avLst>
                <a:gd name="adj" fmla="val 8747"/>
              </a:avLst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0AFD1B9-B9CA-4AFE-B8C3-5CB14C3A9B88}"/>
                </a:ext>
              </a:extLst>
            </p:cNvPr>
            <p:cNvSpPr/>
            <p:nvPr/>
          </p:nvSpPr>
          <p:spPr>
            <a:xfrm>
              <a:off x="1259150" y="1180154"/>
              <a:ext cx="9792070" cy="66640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336699"/>
                  </a:solidFill>
                  <a:latin typeface="Berlin Sans FB Demi" panose="020E0802020502020306" pitchFamily="34" charset="0"/>
                </a:rPr>
                <a:t>KEY PHRASES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ECAB2B1-731B-4F81-9D9F-D32C229E3A28}"/>
              </a:ext>
            </a:extLst>
          </p:cNvPr>
          <p:cNvSpPr txBox="1"/>
          <p:nvPr/>
        </p:nvSpPr>
        <p:spPr>
          <a:xfrm>
            <a:off x="1481052" y="1253119"/>
            <a:ext cx="70510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i="0" dirty="0">
                <a:solidFill>
                  <a:srgbClr val="D91E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Talking about means of transport</a:t>
            </a:r>
            <a:endParaRPr 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99F76B-EB38-45AD-9D7F-5689081AF1E1}"/>
              </a:ext>
            </a:extLst>
          </p:cNvPr>
          <p:cNvSpPr txBox="1"/>
          <p:nvPr/>
        </p:nvSpPr>
        <p:spPr>
          <a:xfrm>
            <a:off x="839414" y="1868672"/>
            <a:ext cx="10610112" cy="416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arenR"/>
            </a:pP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love/ like going on ____________. </a:t>
            </a:r>
            <a:endParaRPr lang="en-US" sz="3000" b="1" dirty="0">
              <a:solidFill>
                <a:srgbClr val="242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When you go away, you should choose a suitable _________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_____________. </a:t>
            </a: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 should choose a _________ when you travel in a river.</a:t>
            </a:r>
            <a:endParaRPr lang="en-US" sz="3000" b="1" dirty="0">
              <a:solidFill>
                <a:srgbClr val="242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You should go by ________ when you go to another country. </a:t>
            </a:r>
            <a:endParaRPr lang="en-US" sz="3000" b="1" dirty="0">
              <a:solidFill>
                <a:srgbClr val="242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5) You can avoid traffic jams when you go by ______________.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549CA8-8FA3-451B-B3E4-A2FEEB192435}"/>
              </a:ext>
            </a:extLst>
          </p:cNvPr>
          <p:cNvSpPr txBox="1"/>
          <p:nvPr/>
        </p:nvSpPr>
        <p:spPr>
          <a:xfrm>
            <a:off x="4820340" y="1921875"/>
            <a:ext cx="200152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CC0066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>holiday</a:t>
            </a:r>
            <a:endParaRPr lang="en-US" sz="3400" b="1" dirty="0">
              <a:solidFill>
                <a:srgbClr val="CC0066"/>
              </a:solidFill>
              <a:latin typeface=".VnVogue" panose="020B7200000000000000" pitchFamily="34" charset="0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494B50-641F-49A3-A146-988B8C814158}"/>
              </a:ext>
            </a:extLst>
          </p:cNvPr>
          <p:cNvSpPr txBox="1"/>
          <p:nvPr/>
        </p:nvSpPr>
        <p:spPr>
          <a:xfrm>
            <a:off x="9511543" y="2652805"/>
            <a:ext cx="200152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CC0066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>means</a:t>
            </a:r>
            <a:endParaRPr lang="en-US" sz="3400" b="1" dirty="0">
              <a:solidFill>
                <a:srgbClr val="CC0066"/>
              </a:solidFill>
              <a:latin typeface=".VnVogue" panose="020B7200000000000000" pitchFamily="34" charset="0"/>
              <a:cs typeface="Aharoni" panose="02010803020104030203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445977-D142-48BF-AEA8-59987475C03A}"/>
              </a:ext>
            </a:extLst>
          </p:cNvPr>
          <p:cNvSpPr txBox="1"/>
          <p:nvPr/>
        </p:nvSpPr>
        <p:spPr>
          <a:xfrm>
            <a:off x="8273823" y="5379917"/>
            <a:ext cx="308553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CC0066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>subway train</a:t>
            </a:r>
            <a:endParaRPr lang="en-US" sz="3400" b="1" dirty="0">
              <a:solidFill>
                <a:srgbClr val="CC0066"/>
              </a:solidFill>
              <a:latin typeface=".VnVogue" panose="020B7200000000000000" pitchFamily="34" charset="0"/>
              <a:cs typeface="Aharoni" panose="02010803020104030203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35FAB3-1243-4CDE-91E2-041F52A8A4FF}"/>
              </a:ext>
            </a:extLst>
          </p:cNvPr>
          <p:cNvSpPr txBox="1"/>
          <p:nvPr/>
        </p:nvSpPr>
        <p:spPr>
          <a:xfrm>
            <a:off x="4324539" y="4681514"/>
            <a:ext cx="130556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CC0066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>plane</a:t>
            </a:r>
            <a:endParaRPr lang="en-US" sz="3400" b="1" dirty="0">
              <a:solidFill>
                <a:srgbClr val="CC0066"/>
              </a:solidFill>
              <a:latin typeface=".VnVogue" panose="020B7200000000000000" pitchFamily="34" charset="0"/>
              <a:cs typeface="Aharoni" panose="02010803020104030203" pitchFamily="2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A90F01-2256-432B-AABA-0EB91857566A}"/>
              </a:ext>
            </a:extLst>
          </p:cNvPr>
          <p:cNvSpPr txBox="1"/>
          <p:nvPr/>
        </p:nvSpPr>
        <p:spPr>
          <a:xfrm>
            <a:off x="4945421" y="4034062"/>
            <a:ext cx="120396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CC0066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>boat</a:t>
            </a:r>
            <a:endParaRPr lang="en-US" sz="3400" b="1" dirty="0">
              <a:solidFill>
                <a:srgbClr val="CC0066"/>
              </a:solidFill>
              <a:latin typeface=".VnVogue" panose="020B7200000000000000" pitchFamily="34" charset="0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763184-125D-40A8-BD09-695D8E55132D}"/>
              </a:ext>
            </a:extLst>
          </p:cNvPr>
          <p:cNvSpPr txBox="1"/>
          <p:nvPr/>
        </p:nvSpPr>
        <p:spPr>
          <a:xfrm>
            <a:off x="839413" y="3268358"/>
            <a:ext cx="271186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CC0066"/>
                </a:solidFill>
                <a:effectLst/>
                <a:latin typeface=".VnVogue" panose="020B7200000000000000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>of transport</a:t>
            </a:r>
            <a:endParaRPr lang="en-US" sz="3400" dirty="0"/>
          </a:p>
        </p:txBody>
      </p:sp>
      <p:pic>
        <p:nvPicPr>
          <p:cNvPr id="3" name="Friends Plus for Vietnam G6 SB Track 2.32">
            <a:hlinkClick r:id="" action="ppaction://media"/>
            <a:extLst>
              <a:ext uri="{FF2B5EF4-FFF2-40B4-BE49-F238E27FC236}">
                <a16:creationId xmlns:a16="http://schemas.microsoft.com/office/drawing/2014/main" id="{A15EEABC-1D5C-4C98-A088-34626CBF1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6883" y="11878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2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2E8A5A3-93EE-41DB-BBAF-3895F9CC277B}"/>
              </a:ext>
            </a:extLst>
          </p:cNvPr>
          <p:cNvSpPr txBox="1"/>
          <p:nvPr/>
        </p:nvSpPr>
        <p:spPr>
          <a:xfrm>
            <a:off x="0" y="2721114"/>
            <a:ext cx="121920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effectLst/>
                <a:latin typeface="Century Schoolbook" panose="02040604050505020304" pitchFamily="18" charset="0"/>
                <a:ea typeface="Times New Roman" panose="02020603050405020304" pitchFamily="18" charset="0"/>
              </a:rPr>
              <a:t>OPTIONAL ACTIVITY: VOCABULARY 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405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B903BD-7DD7-4CB0-8CC8-09E50FFA8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8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Vectors, PNGs, Mockups &amp;amp; Backgrounds - rawpixel">
            <a:extLst>
              <a:ext uri="{FF2B5EF4-FFF2-40B4-BE49-F238E27FC236}">
                <a16:creationId xmlns:a16="http://schemas.microsoft.com/office/drawing/2014/main" id="{416BE691-7D1F-4D0F-B5FA-A62D5DDBB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8518"/>
            <a:ext cx="12192000" cy="68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6C4132-BB5E-419B-9CCC-EDC62D7FC950}"/>
              </a:ext>
            </a:extLst>
          </p:cNvPr>
          <p:cNvSpPr txBox="1"/>
          <p:nvPr/>
        </p:nvSpPr>
        <p:spPr>
          <a:xfrm>
            <a:off x="895414" y="2426499"/>
            <a:ext cx="106095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You use this to travel from one place to another in a city in </a:t>
            </a:r>
            <a:r>
              <a:rPr lang="en-US" sz="4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Việt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</a:rPr>
              <a:t> Nam.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68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456E40-D272-4755-96FF-8D94FBC8A517}"/>
              </a:ext>
            </a:extLst>
          </p:cNvPr>
          <p:cNvSpPr txBox="1"/>
          <p:nvPr/>
        </p:nvSpPr>
        <p:spPr>
          <a:xfrm>
            <a:off x="0" y="2659559"/>
            <a:ext cx="121920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C0066"/>
                </a:solidFill>
                <a:effectLst/>
                <a:latin typeface="Imprint MT Shadow" panose="04020605060303030202" pitchFamily="82" charset="0"/>
                <a:ea typeface="Times New Roman" panose="02020603050405020304" pitchFamily="18" charset="0"/>
              </a:rPr>
              <a:t>GROUP – WORK</a:t>
            </a:r>
            <a:endParaRPr lang="en-US" sz="5400" dirty="0">
              <a:solidFill>
                <a:srgbClr val="CC0066"/>
              </a:solid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437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7D8749-2015-4760-A986-8FDD241D3731}"/>
              </a:ext>
            </a:extLst>
          </p:cNvPr>
          <p:cNvSpPr txBox="1"/>
          <p:nvPr/>
        </p:nvSpPr>
        <p:spPr>
          <a:xfrm>
            <a:off x="442732" y="709899"/>
            <a:ext cx="11039353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Imagine that you are going on holiday. Choose holiday A or B. Which means of transport should you choose? Why?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8356A-9EB7-40B2-A34A-6882D74007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75902" y="2271446"/>
            <a:ext cx="7592189" cy="372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69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ree children are discussing a school assignment Vector Image">
            <a:extLst>
              <a:ext uri="{FF2B5EF4-FFF2-40B4-BE49-F238E27FC236}">
                <a16:creationId xmlns:a16="http://schemas.microsoft.com/office/drawing/2014/main" id="{15C9CA13-E3CE-4011-8AAD-8DCC86CAE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86" b="14768"/>
          <a:stretch/>
        </p:blipFill>
        <p:spPr bwMode="auto">
          <a:xfrm>
            <a:off x="4307843" y="2446329"/>
            <a:ext cx="4187975" cy="427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CDB8903-CF1E-49B5-A946-A6614E0799B0}"/>
              </a:ext>
            </a:extLst>
          </p:cNvPr>
          <p:cNvSpPr/>
          <p:nvPr/>
        </p:nvSpPr>
        <p:spPr>
          <a:xfrm>
            <a:off x="625033" y="138897"/>
            <a:ext cx="5671595" cy="3290104"/>
          </a:xfrm>
          <a:prstGeom prst="wedgeEllipseCallout">
            <a:avLst>
              <a:gd name="adj1" fmla="val 57221"/>
              <a:gd name="adj2" fmla="val 5387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am going on my holiday to Moscow, Russia, so I choose a plane for traveling. The plane is the fastest means of transport and it’s really great when traveling above the clouds, looking down on the landscapes below. Also, I can do many things like reading, playing games or listening to music while I’m on a plane</a:t>
            </a:r>
            <a:r>
              <a:rPr lang="en-US" sz="18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635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F85A79-C364-4044-BED8-BD647D959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31611196-C6FA-4C28-BF9E-EF43775F71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83297" y="1189210"/>
            <a:ext cx="4572000" cy="962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/>
            <a:r>
              <a:rPr lang="en-US" sz="6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  <a:cs typeface="Gisha" panose="020B0502040204020203" pitchFamily="34" charset="-79"/>
              </a:rPr>
              <a:t>Homework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DE77A6-FB34-4ADC-9675-C016F6602093}"/>
              </a:ext>
            </a:extLst>
          </p:cNvPr>
          <p:cNvSpPr txBox="1"/>
          <p:nvPr/>
        </p:nvSpPr>
        <p:spPr>
          <a:xfrm>
            <a:off x="1262991" y="2293872"/>
            <a:ext cx="9966960" cy="2994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Learn by heart all the new words.</a:t>
            </a:r>
          </a:p>
          <a:p>
            <a:pPr marR="0"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Workbook: Exercises on page 54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Prepare Lesson 2 – Reading</a:t>
            </a:r>
            <a:r>
              <a:rPr lang="en-US" sz="4000" b="1" dirty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4000" b="1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64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61" y="784907"/>
            <a:ext cx="6438376" cy="5129329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A7D1CFA-3BA4-4D6C-92C0-07F937D6E8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3" y="983445"/>
            <a:ext cx="3283083" cy="464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5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45102-A8E7-4925-B4D8-5DCBBB3E7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5A7488-3583-4D00-8293-DB7910ECD598}"/>
              </a:ext>
            </a:extLst>
          </p:cNvPr>
          <p:cNvSpPr txBox="1"/>
          <p:nvPr/>
        </p:nvSpPr>
        <p:spPr>
          <a:xfrm>
            <a:off x="1686756" y="2503504"/>
            <a:ext cx="9703293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en-US" sz="88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0066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HIDDEN PICTURES</a:t>
            </a:r>
          </a:p>
        </p:txBody>
      </p:sp>
    </p:spTree>
    <p:extLst>
      <p:ext uri="{BB962C8B-B14F-4D97-AF65-F5344CB8AC3E}">
        <p14:creationId xmlns:p14="http://schemas.microsoft.com/office/powerpoint/2010/main" val="3317719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9CC6E9-3597-4748-839D-A5BFD3CFAE68}"/>
              </a:ext>
            </a:extLst>
          </p:cNvPr>
          <p:cNvSpPr txBox="1"/>
          <p:nvPr/>
        </p:nvSpPr>
        <p:spPr>
          <a:xfrm>
            <a:off x="5293848" y="0"/>
            <a:ext cx="4225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train</a:t>
            </a:r>
          </a:p>
        </p:txBody>
      </p:sp>
      <p:pic>
        <p:nvPicPr>
          <p:cNvPr id="1026" name="Picture 2" descr="Union Pacific Reports Strong Q1 Earnings | Transport Topics">
            <a:extLst>
              <a:ext uri="{FF2B5EF4-FFF2-40B4-BE49-F238E27FC236}">
                <a16:creationId xmlns:a16="http://schemas.microsoft.com/office/drawing/2014/main" id="{DF2553D7-8425-4327-9E01-3675E797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96" y="761385"/>
            <a:ext cx="9135865" cy="526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492FDB95-E1E1-48D1-A512-767D38496998}"/>
              </a:ext>
            </a:extLst>
          </p:cNvPr>
          <p:cNvSpPr/>
          <p:nvPr/>
        </p:nvSpPr>
        <p:spPr>
          <a:xfrm>
            <a:off x="1049078" y="681471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50556BF2-1DE8-4E9F-BBCA-A019FA4A1F8E}"/>
              </a:ext>
            </a:extLst>
          </p:cNvPr>
          <p:cNvSpPr/>
          <p:nvPr/>
        </p:nvSpPr>
        <p:spPr>
          <a:xfrm>
            <a:off x="1049384" y="25098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EEABB5BE-7651-4F0A-8AA3-0B7FD5C014A7}"/>
              </a:ext>
            </a:extLst>
          </p:cNvPr>
          <p:cNvSpPr/>
          <p:nvPr/>
        </p:nvSpPr>
        <p:spPr>
          <a:xfrm>
            <a:off x="1049384" y="43386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26C488E2-42BA-4FDC-9575-305FEB3E6BD9}"/>
              </a:ext>
            </a:extLst>
          </p:cNvPr>
          <p:cNvSpPr/>
          <p:nvPr/>
        </p:nvSpPr>
        <p:spPr>
          <a:xfrm>
            <a:off x="2419572" y="15954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30D44ED-72C1-4CBE-AB11-2BB1B36855A0}"/>
              </a:ext>
            </a:extLst>
          </p:cNvPr>
          <p:cNvSpPr/>
          <p:nvPr/>
        </p:nvSpPr>
        <p:spPr>
          <a:xfrm>
            <a:off x="2435780" y="5216171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5FCB2D46-FACB-4A39-861A-580DEFA03F91}"/>
              </a:ext>
            </a:extLst>
          </p:cNvPr>
          <p:cNvSpPr/>
          <p:nvPr/>
        </p:nvSpPr>
        <p:spPr>
          <a:xfrm>
            <a:off x="2419572" y="3422887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34200C7E-80FC-4003-9C77-7EE98F3A9515}"/>
              </a:ext>
            </a:extLst>
          </p:cNvPr>
          <p:cNvSpPr/>
          <p:nvPr/>
        </p:nvSpPr>
        <p:spPr>
          <a:xfrm>
            <a:off x="2435780" y="-220882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47E80F91-9104-4A5A-8769-6841A2020C0C}"/>
              </a:ext>
            </a:extLst>
          </p:cNvPr>
          <p:cNvSpPr/>
          <p:nvPr/>
        </p:nvSpPr>
        <p:spPr>
          <a:xfrm>
            <a:off x="3805968" y="69238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44B9701E-BEE7-4A8E-96C8-9189E1B4070C}"/>
              </a:ext>
            </a:extLst>
          </p:cNvPr>
          <p:cNvSpPr/>
          <p:nvPr/>
        </p:nvSpPr>
        <p:spPr>
          <a:xfrm>
            <a:off x="5176156" y="161062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54048DAC-D05D-4D35-8460-AFA6A1602B25}"/>
              </a:ext>
            </a:extLst>
          </p:cNvPr>
          <p:cNvSpPr/>
          <p:nvPr/>
        </p:nvSpPr>
        <p:spPr>
          <a:xfrm>
            <a:off x="3802879" y="433615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1C17255F-240D-446C-B86E-2DFA4AE6EB93}"/>
              </a:ext>
            </a:extLst>
          </p:cNvPr>
          <p:cNvSpPr/>
          <p:nvPr/>
        </p:nvSpPr>
        <p:spPr>
          <a:xfrm>
            <a:off x="3792719" y="2514600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2A3A8673-47F2-4AC4-98AB-550DDA6F8B48}"/>
              </a:ext>
            </a:extLst>
          </p:cNvPr>
          <p:cNvSpPr/>
          <p:nvPr/>
        </p:nvSpPr>
        <p:spPr>
          <a:xfrm>
            <a:off x="6533095" y="71397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40F7429E-3958-4965-B4E3-D8EA094AA234}"/>
              </a:ext>
            </a:extLst>
          </p:cNvPr>
          <p:cNvSpPr/>
          <p:nvPr/>
        </p:nvSpPr>
        <p:spPr>
          <a:xfrm>
            <a:off x="5183787" y="-20847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3212FEFA-F711-4E07-BB38-17F6BDACCC19}"/>
              </a:ext>
            </a:extLst>
          </p:cNvPr>
          <p:cNvSpPr/>
          <p:nvPr/>
        </p:nvSpPr>
        <p:spPr>
          <a:xfrm>
            <a:off x="5159948" y="525055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EB2F703B-A422-4D67-BAC8-AD1B7EBC9BE6}"/>
              </a:ext>
            </a:extLst>
          </p:cNvPr>
          <p:cNvSpPr/>
          <p:nvPr/>
        </p:nvSpPr>
        <p:spPr>
          <a:xfrm>
            <a:off x="5159948" y="343942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9B2138E1-7733-46C2-9FD2-1B7FDB85516C}"/>
              </a:ext>
            </a:extLst>
          </p:cNvPr>
          <p:cNvSpPr/>
          <p:nvPr/>
        </p:nvSpPr>
        <p:spPr>
          <a:xfrm>
            <a:off x="7901124" y="162399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3725A8F-D0D5-45E2-967F-B3E3CC43E59C}"/>
              </a:ext>
            </a:extLst>
          </p:cNvPr>
          <p:cNvSpPr/>
          <p:nvPr/>
        </p:nvSpPr>
        <p:spPr>
          <a:xfrm>
            <a:off x="6521928" y="4353560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4B5B044-6C0A-466B-8ED9-7286D50681F2}"/>
              </a:ext>
            </a:extLst>
          </p:cNvPr>
          <p:cNvSpPr/>
          <p:nvPr/>
        </p:nvSpPr>
        <p:spPr>
          <a:xfrm>
            <a:off x="6533895" y="254277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BADF91B0-1540-43B1-A6ED-966603898742}"/>
              </a:ext>
            </a:extLst>
          </p:cNvPr>
          <p:cNvSpPr/>
          <p:nvPr/>
        </p:nvSpPr>
        <p:spPr>
          <a:xfrm>
            <a:off x="9269991" y="254347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1A7FC39-DC08-4001-8480-5AE945B64B7A}"/>
              </a:ext>
            </a:extLst>
          </p:cNvPr>
          <p:cNvSpPr/>
          <p:nvPr/>
        </p:nvSpPr>
        <p:spPr>
          <a:xfrm>
            <a:off x="7901124" y="345217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036A9343-720B-4C19-A711-F403AF3A6191}"/>
              </a:ext>
            </a:extLst>
          </p:cNvPr>
          <p:cNvSpPr/>
          <p:nvPr/>
        </p:nvSpPr>
        <p:spPr>
          <a:xfrm>
            <a:off x="9269991" y="71475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0F2265AA-9705-45C9-B9D9-921F4630602E}"/>
              </a:ext>
            </a:extLst>
          </p:cNvPr>
          <p:cNvSpPr/>
          <p:nvPr/>
        </p:nvSpPr>
        <p:spPr>
          <a:xfrm>
            <a:off x="9259630" y="436946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FD1BDC19-DF3A-4574-B740-9F296805F4CA}"/>
              </a:ext>
            </a:extLst>
          </p:cNvPr>
          <p:cNvSpPr/>
          <p:nvPr/>
        </p:nvSpPr>
        <p:spPr>
          <a:xfrm>
            <a:off x="7894068" y="528386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420C75E3-B658-4D1E-835A-CF7E72514E6B}"/>
              </a:ext>
            </a:extLst>
          </p:cNvPr>
          <p:cNvSpPr/>
          <p:nvPr/>
        </p:nvSpPr>
        <p:spPr>
          <a:xfrm>
            <a:off x="7894068" y="-183022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78B3B1DD-4869-4FD8-A2C6-CFE0F42CC5FE}"/>
              </a:ext>
            </a:extLst>
          </p:cNvPr>
          <p:cNvSpPr/>
          <p:nvPr/>
        </p:nvSpPr>
        <p:spPr>
          <a:xfrm>
            <a:off x="10640791" y="346738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90DD2111-64D1-44B5-BDEF-BE4AA708A163}"/>
              </a:ext>
            </a:extLst>
          </p:cNvPr>
          <p:cNvSpPr/>
          <p:nvPr/>
        </p:nvSpPr>
        <p:spPr>
          <a:xfrm>
            <a:off x="10640791" y="528378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C9C64458-457B-43F3-BB88-A8285263176D}"/>
              </a:ext>
            </a:extLst>
          </p:cNvPr>
          <p:cNvSpPr/>
          <p:nvPr/>
        </p:nvSpPr>
        <p:spPr>
          <a:xfrm>
            <a:off x="10640992" y="163477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EBDEE3A1-9F49-467B-84ED-65FDFB26969A}"/>
              </a:ext>
            </a:extLst>
          </p:cNvPr>
          <p:cNvSpPr/>
          <p:nvPr/>
        </p:nvSpPr>
        <p:spPr>
          <a:xfrm>
            <a:off x="10640791" y="-1914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Hexagon 83">
            <a:extLst>
              <a:ext uri="{FF2B5EF4-FFF2-40B4-BE49-F238E27FC236}">
                <a16:creationId xmlns:a16="http://schemas.microsoft.com/office/drawing/2014/main" id="{35BC560F-5355-47D9-A949-4042AD1E0840}"/>
              </a:ext>
            </a:extLst>
          </p:cNvPr>
          <p:cNvSpPr/>
          <p:nvPr/>
        </p:nvSpPr>
        <p:spPr>
          <a:xfrm>
            <a:off x="-337012" y="-200427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Hexagon 84">
            <a:extLst>
              <a:ext uri="{FF2B5EF4-FFF2-40B4-BE49-F238E27FC236}">
                <a16:creationId xmlns:a16="http://schemas.microsoft.com/office/drawing/2014/main" id="{9A62CF16-1E27-48D1-992F-177CD3B18D23}"/>
              </a:ext>
            </a:extLst>
          </p:cNvPr>
          <p:cNvSpPr/>
          <p:nvPr/>
        </p:nvSpPr>
        <p:spPr>
          <a:xfrm>
            <a:off x="-314310" y="1620321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Hexagon 85">
            <a:extLst>
              <a:ext uri="{FF2B5EF4-FFF2-40B4-BE49-F238E27FC236}">
                <a16:creationId xmlns:a16="http://schemas.microsoft.com/office/drawing/2014/main" id="{4C4109D5-2AAE-4E4B-B7EF-0D911DEBFC74}"/>
              </a:ext>
            </a:extLst>
          </p:cNvPr>
          <p:cNvSpPr/>
          <p:nvPr/>
        </p:nvSpPr>
        <p:spPr>
          <a:xfrm>
            <a:off x="-322943" y="5266828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Hexagon 86">
            <a:extLst>
              <a:ext uri="{FF2B5EF4-FFF2-40B4-BE49-F238E27FC236}">
                <a16:creationId xmlns:a16="http://schemas.microsoft.com/office/drawing/2014/main" id="{B224C42F-BA79-4CDD-9105-77C89BEEB0A7}"/>
              </a:ext>
            </a:extLst>
          </p:cNvPr>
          <p:cNvSpPr/>
          <p:nvPr/>
        </p:nvSpPr>
        <p:spPr>
          <a:xfrm>
            <a:off x="-314310" y="342300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2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arrow - Commuter Bike– Detroit Bikes">
            <a:extLst>
              <a:ext uri="{FF2B5EF4-FFF2-40B4-BE49-F238E27FC236}">
                <a16:creationId xmlns:a16="http://schemas.microsoft.com/office/drawing/2014/main" id="{6561E1C1-A2FF-4D07-92C5-7DB6D67CD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1" y="656339"/>
            <a:ext cx="10688320" cy="541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81155E7-2C4F-4EFA-B2AD-C703D410C977}"/>
              </a:ext>
            </a:extLst>
          </p:cNvPr>
          <p:cNvSpPr txBox="1"/>
          <p:nvPr/>
        </p:nvSpPr>
        <p:spPr>
          <a:xfrm>
            <a:off x="5293849" y="0"/>
            <a:ext cx="239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bike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BFE98931-8671-47AB-BC07-877723D51FE2}"/>
              </a:ext>
            </a:extLst>
          </p:cNvPr>
          <p:cNvSpPr/>
          <p:nvPr/>
        </p:nvSpPr>
        <p:spPr>
          <a:xfrm>
            <a:off x="1049384" y="6810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698ED23C-0359-4A29-BF6E-85103B8986B2}"/>
              </a:ext>
            </a:extLst>
          </p:cNvPr>
          <p:cNvSpPr/>
          <p:nvPr/>
        </p:nvSpPr>
        <p:spPr>
          <a:xfrm>
            <a:off x="1049384" y="25098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8B4BAA3-1E61-4BD0-8827-F21531067871}"/>
              </a:ext>
            </a:extLst>
          </p:cNvPr>
          <p:cNvSpPr/>
          <p:nvPr/>
        </p:nvSpPr>
        <p:spPr>
          <a:xfrm>
            <a:off x="1049384" y="43386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E611689A-CEB0-4F83-B927-0B0D1F57ECC2}"/>
              </a:ext>
            </a:extLst>
          </p:cNvPr>
          <p:cNvSpPr/>
          <p:nvPr/>
        </p:nvSpPr>
        <p:spPr>
          <a:xfrm>
            <a:off x="2419572" y="15954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35D5D440-576F-4056-813B-32F21E2370FD}"/>
              </a:ext>
            </a:extLst>
          </p:cNvPr>
          <p:cNvSpPr/>
          <p:nvPr/>
        </p:nvSpPr>
        <p:spPr>
          <a:xfrm>
            <a:off x="2435780" y="5216171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6FE444F-C675-49A4-A84A-5B07444CDE0B}"/>
              </a:ext>
            </a:extLst>
          </p:cNvPr>
          <p:cNvSpPr/>
          <p:nvPr/>
        </p:nvSpPr>
        <p:spPr>
          <a:xfrm>
            <a:off x="2419572" y="3422887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F68EAD7-77F6-48CD-BD7B-268848487A41}"/>
              </a:ext>
            </a:extLst>
          </p:cNvPr>
          <p:cNvSpPr/>
          <p:nvPr/>
        </p:nvSpPr>
        <p:spPr>
          <a:xfrm>
            <a:off x="2435780" y="-220882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6FDAEEFB-3B62-45A1-A044-3AC4ADF44A90}"/>
              </a:ext>
            </a:extLst>
          </p:cNvPr>
          <p:cNvSpPr/>
          <p:nvPr/>
        </p:nvSpPr>
        <p:spPr>
          <a:xfrm>
            <a:off x="3805968" y="69238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F0E39DC0-9714-469D-8574-26641EF6E7A5}"/>
              </a:ext>
            </a:extLst>
          </p:cNvPr>
          <p:cNvSpPr/>
          <p:nvPr/>
        </p:nvSpPr>
        <p:spPr>
          <a:xfrm>
            <a:off x="5176156" y="161062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2112E1A5-74E6-42E2-8251-24463ABC8954}"/>
              </a:ext>
            </a:extLst>
          </p:cNvPr>
          <p:cNvSpPr/>
          <p:nvPr/>
        </p:nvSpPr>
        <p:spPr>
          <a:xfrm>
            <a:off x="3802879" y="433615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BDADCD29-E2BF-4877-8707-5CDEFC0F89DC}"/>
              </a:ext>
            </a:extLst>
          </p:cNvPr>
          <p:cNvSpPr/>
          <p:nvPr/>
        </p:nvSpPr>
        <p:spPr>
          <a:xfrm>
            <a:off x="3792719" y="2514600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E1EC2BD2-D772-433A-ADA7-99D96813AB6B}"/>
              </a:ext>
            </a:extLst>
          </p:cNvPr>
          <p:cNvSpPr/>
          <p:nvPr/>
        </p:nvSpPr>
        <p:spPr>
          <a:xfrm>
            <a:off x="6533095" y="71397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EA9D5744-C83B-4E2C-B91E-FFE221EA0612}"/>
              </a:ext>
            </a:extLst>
          </p:cNvPr>
          <p:cNvSpPr/>
          <p:nvPr/>
        </p:nvSpPr>
        <p:spPr>
          <a:xfrm>
            <a:off x="5183787" y="-20847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CE98571-AA3B-447F-BA6C-57B779F70E7C}"/>
              </a:ext>
            </a:extLst>
          </p:cNvPr>
          <p:cNvSpPr/>
          <p:nvPr/>
        </p:nvSpPr>
        <p:spPr>
          <a:xfrm>
            <a:off x="5159948" y="525055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FC31E8D5-719D-4568-9A3E-D0363B84D0CE}"/>
              </a:ext>
            </a:extLst>
          </p:cNvPr>
          <p:cNvSpPr/>
          <p:nvPr/>
        </p:nvSpPr>
        <p:spPr>
          <a:xfrm>
            <a:off x="5159948" y="343942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5AA4FEAD-B2F3-49FE-BA70-663832D4FC56}"/>
              </a:ext>
            </a:extLst>
          </p:cNvPr>
          <p:cNvSpPr/>
          <p:nvPr/>
        </p:nvSpPr>
        <p:spPr>
          <a:xfrm>
            <a:off x="7901124" y="162399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33724220-ED07-4E91-B71D-3A655FA51636}"/>
              </a:ext>
            </a:extLst>
          </p:cNvPr>
          <p:cNvSpPr/>
          <p:nvPr/>
        </p:nvSpPr>
        <p:spPr>
          <a:xfrm>
            <a:off x="6521928" y="4353560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F5301D99-A225-49E4-9025-F5AADF7F1C80}"/>
              </a:ext>
            </a:extLst>
          </p:cNvPr>
          <p:cNvSpPr/>
          <p:nvPr/>
        </p:nvSpPr>
        <p:spPr>
          <a:xfrm>
            <a:off x="6533895" y="254277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391CF41D-3E37-425E-A637-F86D7D89DF5B}"/>
              </a:ext>
            </a:extLst>
          </p:cNvPr>
          <p:cNvSpPr/>
          <p:nvPr/>
        </p:nvSpPr>
        <p:spPr>
          <a:xfrm>
            <a:off x="9269991" y="254347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E057DDFB-6040-4717-9319-553B2F200A8F}"/>
              </a:ext>
            </a:extLst>
          </p:cNvPr>
          <p:cNvSpPr/>
          <p:nvPr/>
        </p:nvSpPr>
        <p:spPr>
          <a:xfrm>
            <a:off x="7901124" y="345217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491BEB41-5A89-4EF4-B06A-34E931BD462B}"/>
              </a:ext>
            </a:extLst>
          </p:cNvPr>
          <p:cNvSpPr/>
          <p:nvPr/>
        </p:nvSpPr>
        <p:spPr>
          <a:xfrm>
            <a:off x="9269991" y="71475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A51CE449-4124-4EC0-BA40-E88CB95650E7}"/>
              </a:ext>
            </a:extLst>
          </p:cNvPr>
          <p:cNvSpPr/>
          <p:nvPr/>
        </p:nvSpPr>
        <p:spPr>
          <a:xfrm>
            <a:off x="9259630" y="436946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61D06BAC-CF71-48AB-AC49-BE998F6933B0}"/>
              </a:ext>
            </a:extLst>
          </p:cNvPr>
          <p:cNvSpPr/>
          <p:nvPr/>
        </p:nvSpPr>
        <p:spPr>
          <a:xfrm>
            <a:off x="7894068" y="528386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05FABC7F-F66A-41DF-96DF-E14A67A097FE}"/>
              </a:ext>
            </a:extLst>
          </p:cNvPr>
          <p:cNvSpPr/>
          <p:nvPr/>
        </p:nvSpPr>
        <p:spPr>
          <a:xfrm>
            <a:off x="7894068" y="-183022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C47F1D3A-B20B-4C1E-BCF5-A3CC4BA10AB2}"/>
              </a:ext>
            </a:extLst>
          </p:cNvPr>
          <p:cNvSpPr/>
          <p:nvPr/>
        </p:nvSpPr>
        <p:spPr>
          <a:xfrm>
            <a:off x="10640791" y="346738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79D0B465-B48A-4843-9320-2B9CEFEB2824}"/>
              </a:ext>
            </a:extLst>
          </p:cNvPr>
          <p:cNvSpPr/>
          <p:nvPr/>
        </p:nvSpPr>
        <p:spPr>
          <a:xfrm>
            <a:off x="10640791" y="528378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14B4948C-5329-4468-9D7B-E0D0ACC2DE26}"/>
              </a:ext>
            </a:extLst>
          </p:cNvPr>
          <p:cNvSpPr/>
          <p:nvPr/>
        </p:nvSpPr>
        <p:spPr>
          <a:xfrm>
            <a:off x="10640992" y="163477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0A1789DE-944D-46B3-A054-44622729D877}"/>
              </a:ext>
            </a:extLst>
          </p:cNvPr>
          <p:cNvSpPr/>
          <p:nvPr/>
        </p:nvSpPr>
        <p:spPr>
          <a:xfrm>
            <a:off x="10640791" y="-1914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63DB226E-BDB2-46D8-9976-57188F99B66E}"/>
              </a:ext>
            </a:extLst>
          </p:cNvPr>
          <p:cNvSpPr/>
          <p:nvPr/>
        </p:nvSpPr>
        <p:spPr>
          <a:xfrm>
            <a:off x="-337012" y="-200427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87036337-D95B-4BE4-84A6-FFF518DE55EB}"/>
              </a:ext>
            </a:extLst>
          </p:cNvPr>
          <p:cNvSpPr/>
          <p:nvPr/>
        </p:nvSpPr>
        <p:spPr>
          <a:xfrm>
            <a:off x="-314310" y="1620321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63BD911D-3D9A-402C-A6D6-097C0FE7F8DF}"/>
              </a:ext>
            </a:extLst>
          </p:cNvPr>
          <p:cNvSpPr/>
          <p:nvPr/>
        </p:nvSpPr>
        <p:spPr>
          <a:xfrm>
            <a:off x="-322943" y="5266828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5FD453E5-5953-4E9E-ACF0-048E74310B57}"/>
              </a:ext>
            </a:extLst>
          </p:cNvPr>
          <p:cNvSpPr/>
          <p:nvPr/>
        </p:nvSpPr>
        <p:spPr>
          <a:xfrm>
            <a:off x="-314310" y="342300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4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83A3DCD-1251-48E9-BCFA-BDDED9E9D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30" y="713974"/>
            <a:ext cx="10590836" cy="543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28E6E09-4FF6-4B0E-8B77-0427D3F4EFF0}"/>
              </a:ext>
            </a:extLst>
          </p:cNvPr>
          <p:cNvSpPr txBox="1"/>
          <p:nvPr/>
        </p:nvSpPr>
        <p:spPr>
          <a:xfrm>
            <a:off x="5435129" y="0"/>
            <a:ext cx="1682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bus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CD5273DA-77D0-476C-9AAB-6D86460EBE74}"/>
              </a:ext>
            </a:extLst>
          </p:cNvPr>
          <p:cNvSpPr/>
          <p:nvPr/>
        </p:nvSpPr>
        <p:spPr>
          <a:xfrm>
            <a:off x="1049384" y="6810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7277584D-116F-4AAC-96C6-25BC7639C6FE}"/>
              </a:ext>
            </a:extLst>
          </p:cNvPr>
          <p:cNvSpPr/>
          <p:nvPr/>
        </p:nvSpPr>
        <p:spPr>
          <a:xfrm>
            <a:off x="1049384" y="25098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0028D625-9D1E-4C39-AE1D-6F46866F26CE}"/>
              </a:ext>
            </a:extLst>
          </p:cNvPr>
          <p:cNvSpPr/>
          <p:nvPr/>
        </p:nvSpPr>
        <p:spPr>
          <a:xfrm>
            <a:off x="1049384" y="43386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B1EF811D-274A-4DC3-8B61-275D405C04DF}"/>
              </a:ext>
            </a:extLst>
          </p:cNvPr>
          <p:cNvSpPr/>
          <p:nvPr/>
        </p:nvSpPr>
        <p:spPr>
          <a:xfrm>
            <a:off x="2419572" y="15954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E3793B41-310C-48C5-9973-6FB02E430B52}"/>
              </a:ext>
            </a:extLst>
          </p:cNvPr>
          <p:cNvSpPr/>
          <p:nvPr/>
        </p:nvSpPr>
        <p:spPr>
          <a:xfrm>
            <a:off x="2435780" y="5216171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823263B8-4C2F-46ED-82AF-FA65328EFB00}"/>
              </a:ext>
            </a:extLst>
          </p:cNvPr>
          <p:cNvSpPr/>
          <p:nvPr/>
        </p:nvSpPr>
        <p:spPr>
          <a:xfrm>
            <a:off x="2419572" y="3422887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B1BCA106-B004-4D8D-9466-E1EAEEB48ED0}"/>
              </a:ext>
            </a:extLst>
          </p:cNvPr>
          <p:cNvSpPr/>
          <p:nvPr/>
        </p:nvSpPr>
        <p:spPr>
          <a:xfrm>
            <a:off x="2435780" y="-220882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B899AF41-C1D9-466D-A58B-78130B48D7BB}"/>
              </a:ext>
            </a:extLst>
          </p:cNvPr>
          <p:cNvSpPr/>
          <p:nvPr/>
        </p:nvSpPr>
        <p:spPr>
          <a:xfrm>
            <a:off x="3805968" y="69238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2817EF81-0396-4EEC-BC75-58FCC60E1544}"/>
              </a:ext>
            </a:extLst>
          </p:cNvPr>
          <p:cNvSpPr/>
          <p:nvPr/>
        </p:nvSpPr>
        <p:spPr>
          <a:xfrm>
            <a:off x="5176156" y="161062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93D6BB77-8169-4DCF-9041-B508E406B757}"/>
              </a:ext>
            </a:extLst>
          </p:cNvPr>
          <p:cNvSpPr/>
          <p:nvPr/>
        </p:nvSpPr>
        <p:spPr>
          <a:xfrm>
            <a:off x="3808160" y="4305758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C79B9DDD-ECF7-417C-9CD7-3CB0B0B89A7D}"/>
              </a:ext>
            </a:extLst>
          </p:cNvPr>
          <p:cNvSpPr/>
          <p:nvPr/>
        </p:nvSpPr>
        <p:spPr>
          <a:xfrm>
            <a:off x="3792719" y="2514600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81CFCCBC-4AD0-4D3C-84B6-4290A09FCF6F}"/>
              </a:ext>
            </a:extLst>
          </p:cNvPr>
          <p:cNvSpPr/>
          <p:nvPr/>
        </p:nvSpPr>
        <p:spPr>
          <a:xfrm>
            <a:off x="6533095" y="71397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879249F3-1E15-4814-9ADF-09804C6F3047}"/>
              </a:ext>
            </a:extLst>
          </p:cNvPr>
          <p:cNvSpPr/>
          <p:nvPr/>
        </p:nvSpPr>
        <p:spPr>
          <a:xfrm>
            <a:off x="5183787" y="-20847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CFD48321-3553-40E8-8B85-1043029F0BC6}"/>
              </a:ext>
            </a:extLst>
          </p:cNvPr>
          <p:cNvSpPr/>
          <p:nvPr/>
        </p:nvSpPr>
        <p:spPr>
          <a:xfrm>
            <a:off x="5159948" y="525055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3B688788-2DDE-4E8B-867E-5BB8662C1FEF}"/>
              </a:ext>
            </a:extLst>
          </p:cNvPr>
          <p:cNvSpPr/>
          <p:nvPr/>
        </p:nvSpPr>
        <p:spPr>
          <a:xfrm>
            <a:off x="5159948" y="343942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00BDA92F-F046-42D9-89A1-E4275A6EAB52}"/>
              </a:ext>
            </a:extLst>
          </p:cNvPr>
          <p:cNvSpPr/>
          <p:nvPr/>
        </p:nvSpPr>
        <p:spPr>
          <a:xfrm>
            <a:off x="7901124" y="162399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192748F7-DC81-4C57-88EE-3411FA5C405D}"/>
              </a:ext>
            </a:extLst>
          </p:cNvPr>
          <p:cNvSpPr/>
          <p:nvPr/>
        </p:nvSpPr>
        <p:spPr>
          <a:xfrm>
            <a:off x="6521928" y="4353560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0E48AD56-7D03-447E-A9DB-5E97AFD3B655}"/>
              </a:ext>
            </a:extLst>
          </p:cNvPr>
          <p:cNvSpPr/>
          <p:nvPr/>
        </p:nvSpPr>
        <p:spPr>
          <a:xfrm>
            <a:off x="6533895" y="254277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32A41BE-D849-4B00-BD1E-6AE4CEAA7198}"/>
              </a:ext>
            </a:extLst>
          </p:cNvPr>
          <p:cNvSpPr/>
          <p:nvPr/>
        </p:nvSpPr>
        <p:spPr>
          <a:xfrm>
            <a:off x="9269991" y="254347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8318EE4C-4B54-4FE8-86D1-345432EFFC19}"/>
              </a:ext>
            </a:extLst>
          </p:cNvPr>
          <p:cNvSpPr/>
          <p:nvPr/>
        </p:nvSpPr>
        <p:spPr>
          <a:xfrm>
            <a:off x="7901124" y="345217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063A4C18-4D6C-4220-8429-60A917D8BD6B}"/>
              </a:ext>
            </a:extLst>
          </p:cNvPr>
          <p:cNvSpPr/>
          <p:nvPr/>
        </p:nvSpPr>
        <p:spPr>
          <a:xfrm>
            <a:off x="9269991" y="71475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117B78A8-0DF7-494F-8F20-E06F10F1CC9B}"/>
              </a:ext>
            </a:extLst>
          </p:cNvPr>
          <p:cNvSpPr/>
          <p:nvPr/>
        </p:nvSpPr>
        <p:spPr>
          <a:xfrm>
            <a:off x="9259630" y="436946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232A441-8622-47BE-92D1-1F1569BCD5A0}"/>
              </a:ext>
            </a:extLst>
          </p:cNvPr>
          <p:cNvSpPr/>
          <p:nvPr/>
        </p:nvSpPr>
        <p:spPr>
          <a:xfrm>
            <a:off x="7894068" y="528386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176FFE1C-E450-4C5E-90F6-656B685D5D53}"/>
              </a:ext>
            </a:extLst>
          </p:cNvPr>
          <p:cNvSpPr/>
          <p:nvPr/>
        </p:nvSpPr>
        <p:spPr>
          <a:xfrm>
            <a:off x="7894068" y="-183022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32ABEF2C-55D6-4FE2-8FEB-2414112E5BDB}"/>
              </a:ext>
            </a:extLst>
          </p:cNvPr>
          <p:cNvSpPr/>
          <p:nvPr/>
        </p:nvSpPr>
        <p:spPr>
          <a:xfrm>
            <a:off x="10640791" y="346738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994AE563-B3AB-4541-A106-C4B153A76B1D}"/>
              </a:ext>
            </a:extLst>
          </p:cNvPr>
          <p:cNvSpPr/>
          <p:nvPr/>
        </p:nvSpPr>
        <p:spPr>
          <a:xfrm>
            <a:off x="10640791" y="528378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A4B34F35-0EEE-4DC1-9C86-799575F8C60F}"/>
              </a:ext>
            </a:extLst>
          </p:cNvPr>
          <p:cNvSpPr/>
          <p:nvPr/>
        </p:nvSpPr>
        <p:spPr>
          <a:xfrm>
            <a:off x="10640992" y="163477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D11B1FD6-031B-47B0-852B-FBF01B323F0D}"/>
              </a:ext>
            </a:extLst>
          </p:cNvPr>
          <p:cNvSpPr/>
          <p:nvPr/>
        </p:nvSpPr>
        <p:spPr>
          <a:xfrm>
            <a:off x="10640791" y="-1914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01E8411B-DE67-4E7A-BAF1-4B713C536534}"/>
              </a:ext>
            </a:extLst>
          </p:cNvPr>
          <p:cNvSpPr/>
          <p:nvPr/>
        </p:nvSpPr>
        <p:spPr>
          <a:xfrm>
            <a:off x="-337012" y="-200427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11F91331-B601-4E4D-8BFC-F76B1D438FEA}"/>
              </a:ext>
            </a:extLst>
          </p:cNvPr>
          <p:cNvSpPr/>
          <p:nvPr/>
        </p:nvSpPr>
        <p:spPr>
          <a:xfrm>
            <a:off x="-314310" y="1620321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4B679A8-1B2F-440D-B186-4D8E27481C3D}"/>
              </a:ext>
            </a:extLst>
          </p:cNvPr>
          <p:cNvSpPr/>
          <p:nvPr/>
        </p:nvSpPr>
        <p:spPr>
          <a:xfrm>
            <a:off x="-322943" y="5266828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04E84670-4648-4ACD-901B-51815CDEA7D0}"/>
              </a:ext>
            </a:extLst>
          </p:cNvPr>
          <p:cNvSpPr/>
          <p:nvPr/>
        </p:nvSpPr>
        <p:spPr>
          <a:xfrm>
            <a:off x="-314310" y="342300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0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9B97BBF1-16E4-4EEE-A956-2C02AB960EB0}"/>
              </a:ext>
            </a:extLst>
          </p:cNvPr>
          <p:cNvSpPr txBox="1"/>
          <p:nvPr/>
        </p:nvSpPr>
        <p:spPr>
          <a:xfrm>
            <a:off x="5489740" y="-98008"/>
            <a:ext cx="239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</a:t>
            </a:r>
          </a:p>
        </p:txBody>
      </p:sp>
      <p:pic>
        <p:nvPicPr>
          <p:cNvPr id="5122" name="Picture 2" descr="New and Used Kia Optima: Prices, Photos, Reviews, Specs - The Car Connection">
            <a:extLst>
              <a:ext uri="{FF2B5EF4-FFF2-40B4-BE49-F238E27FC236}">
                <a16:creationId xmlns:a16="http://schemas.microsoft.com/office/drawing/2014/main" id="{67244B1C-183A-4A52-8567-CFAFF0AC2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82" y="659735"/>
            <a:ext cx="10718157" cy="553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exagon 3">
            <a:extLst>
              <a:ext uri="{FF2B5EF4-FFF2-40B4-BE49-F238E27FC236}">
                <a16:creationId xmlns:a16="http://schemas.microsoft.com/office/drawing/2014/main" id="{82F54342-0DA1-4FAE-B841-A08A721C2837}"/>
              </a:ext>
            </a:extLst>
          </p:cNvPr>
          <p:cNvSpPr/>
          <p:nvPr/>
        </p:nvSpPr>
        <p:spPr>
          <a:xfrm>
            <a:off x="1049384" y="6810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249CF6AE-7347-4AE6-A3D0-90BA551C854C}"/>
              </a:ext>
            </a:extLst>
          </p:cNvPr>
          <p:cNvSpPr/>
          <p:nvPr/>
        </p:nvSpPr>
        <p:spPr>
          <a:xfrm>
            <a:off x="1049384" y="25098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019DE320-4BA6-455A-B4E9-343C3855A501}"/>
              </a:ext>
            </a:extLst>
          </p:cNvPr>
          <p:cNvSpPr/>
          <p:nvPr/>
        </p:nvSpPr>
        <p:spPr>
          <a:xfrm>
            <a:off x="1049384" y="43386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55FA0828-C9A4-46DD-AB2A-BD8A2ECA0FED}"/>
              </a:ext>
            </a:extLst>
          </p:cNvPr>
          <p:cNvSpPr/>
          <p:nvPr/>
        </p:nvSpPr>
        <p:spPr>
          <a:xfrm>
            <a:off x="2419572" y="15954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E2A2FD9-B9E2-47F3-9B13-1A74862863CF}"/>
              </a:ext>
            </a:extLst>
          </p:cNvPr>
          <p:cNvSpPr/>
          <p:nvPr/>
        </p:nvSpPr>
        <p:spPr>
          <a:xfrm>
            <a:off x="2435780" y="5216171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B04C865-7FD8-4C3C-A7E1-4A2694BBF4A9}"/>
              </a:ext>
            </a:extLst>
          </p:cNvPr>
          <p:cNvSpPr/>
          <p:nvPr/>
        </p:nvSpPr>
        <p:spPr>
          <a:xfrm>
            <a:off x="2419572" y="3422887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3855D478-7A14-4B9B-8A17-A0BC2670B56B}"/>
              </a:ext>
            </a:extLst>
          </p:cNvPr>
          <p:cNvSpPr/>
          <p:nvPr/>
        </p:nvSpPr>
        <p:spPr>
          <a:xfrm>
            <a:off x="2435780" y="-220882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E1AFA228-8A01-4D82-887F-3B6B4AC39BA6}"/>
              </a:ext>
            </a:extLst>
          </p:cNvPr>
          <p:cNvSpPr/>
          <p:nvPr/>
        </p:nvSpPr>
        <p:spPr>
          <a:xfrm>
            <a:off x="3805968" y="69238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8E07BF52-CD84-4D46-A6C1-03AAA96B4C86}"/>
              </a:ext>
            </a:extLst>
          </p:cNvPr>
          <p:cNvSpPr/>
          <p:nvPr/>
        </p:nvSpPr>
        <p:spPr>
          <a:xfrm>
            <a:off x="5176156" y="161062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2C3F1CB1-9A08-4739-92D4-A5D182DCDA5C}"/>
              </a:ext>
            </a:extLst>
          </p:cNvPr>
          <p:cNvSpPr/>
          <p:nvPr/>
        </p:nvSpPr>
        <p:spPr>
          <a:xfrm>
            <a:off x="3802879" y="433615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69C8C3C-32FA-4CDB-9943-FC0138D6FA9A}"/>
              </a:ext>
            </a:extLst>
          </p:cNvPr>
          <p:cNvSpPr/>
          <p:nvPr/>
        </p:nvSpPr>
        <p:spPr>
          <a:xfrm>
            <a:off x="3792719" y="2514600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3A1471F6-D4FE-4DE6-8BDD-AEF33A51CF36}"/>
              </a:ext>
            </a:extLst>
          </p:cNvPr>
          <p:cNvSpPr/>
          <p:nvPr/>
        </p:nvSpPr>
        <p:spPr>
          <a:xfrm>
            <a:off x="6533095" y="71397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3BC61B54-3749-41A1-9610-8E68A761E65B}"/>
              </a:ext>
            </a:extLst>
          </p:cNvPr>
          <p:cNvSpPr/>
          <p:nvPr/>
        </p:nvSpPr>
        <p:spPr>
          <a:xfrm>
            <a:off x="5183787" y="-20847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0F7DD70F-E365-46DA-B1DD-629A9467FD74}"/>
              </a:ext>
            </a:extLst>
          </p:cNvPr>
          <p:cNvSpPr/>
          <p:nvPr/>
        </p:nvSpPr>
        <p:spPr>
          <a:xfrm>
            <a:off x="5159948" y="525055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FC74B58D-B180-483A-A169-B36D708D7C47}"/>
              </a:ext>
            </a:extLst>
          </p:cNvPr>
          <p:cNvSpPr/>
          <p:nvPr/>
        </p:nvSpPr>
        <p:spPr>
          <a:xfrm>
            <a:off x="5159948" y="343942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3383C231-840A-401B-8B5B-8C629B582FF3}"/>
              </a:ext>
            </a:extLst>
          </p:cNvPr>
          <p:cNvSpPr/>
          <p:nvPr/>
        </p:nvSpPr>
        <p:spPr>
          <a:xfrm>
            <a:off x="7901124" y="162399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EFB125E6-01D4-4800-A61B-6F5F39F3D174}"/>
              </a:ext>
            </a:extLst>
          </p:cNvPr>
          <p:cNvSpPr/>
          <p:nvPr/>
        </p:nvSpPr>
        <p:spPr>
          <a:xfrm>
            <a:off x="6521928" y="4353560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26A2204C-FAB8-402B-9B28-39B698836BA6}"/>
              </a:ext>
            </a:extLst>
          </p:cNvPr>
          <p:cNvSpPr/>
          <p:nvPr/>
        </p:nvSpPr>
        <p:spPr>
          <a:xfrm>
            <a:off x="6533895" y="254277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8D503752-887A-45EA-AB81-6C0CCD1708AD}"/>
              </a:ext>
            </a:extLst>
          </p:cNvPr>
          <p:cNvSpPr/>
          <p:nvPr/>
        </p:nvSpPr>
        <p:spPr>
          <a:xfrm>
            <a:off x="9269991" y="254347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2CE9F8FF-A93E-44D0-A174-7E84B3DCE6BF}"/>
              </a:ext>
            </a:extLst>
          </p:cNvPr>
          <p:cNvSpPr/>
          <p:nvPr/>
        </p:nvSpPr>
        <p:spPr>
          <a:xfrm>
            <a:off x="7901124" y="345217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BA9CF22B-38CC-498A-9C2C-4466C5D70B6C}"/>
              </a:ext>
            </a:extLst>
          </p:cNvPr>
          <p:cNvSpPr/>
          <p:nvPr/>
        </p:nvSpPr>
        <p:spPr>
          <a:xfrm>
            <a:off x="9269991" y="71475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92896F2F-37EB-4567-9178-7FB98E6BB9AB}"/>
              </a:ext>
            </a:extLst>
          </p:cNvPr>
          <p:cNvSpPr/>
          <p:nvPr/>
        </p:nvSpPr>
        <p:spPr>
          <a:xfrm>
            <a:off x="9259630" y="436946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7250F19A-D4B9-450C-B3E5-186804301DB5}"/>
              </a:ext>
            </a:extLst>
          </p:cNvPr>
          <p:cNvSpPr/>
          <p:nvPr/>
        </p:nvSpPr>
        <p:spPr>
          <a:xfrm>
            <a:off x="7894068" y="528386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CD64C26E-95EC-4DD2-A7FD-5596362131D3}"/>
              </a:ext>
            </a:extLst>
          </p:cNvPr>
          <p:cNvSpPr/>
          <p:nvPr/>
        </p:nvSpPr>
        <p:spPr>
          <a:xfrm>
            <a:off x="7894068" y="-183022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BFFE140-C05E-49DA-B883-F4F37A9AA94D}"/>
              </a:ext>
            </a:extLst>
          </p:cNvPr>
          <p:cNvSpPr/>
          <p:nvPr/>
        </p:nvSpPr>
        <p:spPr>
          <a:xfrm>
            <a:off x="10640791" y="346738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63C8DFA6-9F2E-44DF-9B5B-484128C45377}"/>
              </a:ext>
            </a:extLst>
          </p:cNvPr>
          <p:cNvSpPr/>
          <p:nvPr/>
        </p:nvSpPr>
        <p:spPr>
          <a:xfrm>
            <a:off x="10640791" y="528378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9DD72B33-1594-4D6E-8079-3A8ED8FAAD53}"/>
              </a:ext>
            </a:extLst>
          </p:cNvPr>
          <p:cNvSpPr/>
          <p:nvPr/>
        </p:nvSpPr>
        <p:spPr>
          <a:xfrm>
            <a:off x="10640992" y="163477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FCA8BF81-46D5-4B69-B581-AFCF75E7584B}"/>
              </a:ext>
            </a:extLst>
          </p:cNvPr>
          <p:cNvSpPr/>
          <p:nvPr/>
        </p:nvSpPr>
        <p:spPr>
          <a:xfrm>
            <a:off x="10640791" y="-1914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BA4E18E3-1E5B-433B-9F36-61E9A7823C33}"/>
              </a:ext>
            </a:extLst>
          </p:cNvPr>
          <p:cNvSpPr/>
          <p:nvPr/>
        </p:nvSpPr>
        <p:spPr>
          <a:xfrm>
            <a:off x="-337012" y="-200427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9C9EA25B-9420-4082-9F1E-344F6B7C5B29}"/>
              </a:ext>
            </a:extLst>
          </p:cNvPr>
          <p:cNvSpPr/>
          <p:nvPr/>
        </p:nvSpPr>
        <p:spPr>
          <a:xfrm>
            <a:off x="-314310" y="1620321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F3DD3078-7B68-4D49-975B-844F865C6503}"/>
              </a:ext>
            </a:extLst>
          </p:cNvPr>
          <p:cNvSpPr/>
          <p:nvPr/>
        </p:nvSpPr>
        <p:spPr>
          <a:xfrm>
            <a:off x="-322943" y="5266828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D3CB244B-E644-4038-B1D1-E98048407206}"/>
              </a:ext>
            </a:extLst>
          </p:cNvPr>
          <p:cNvSpPr/>
          <p:nvPr/>
        </p:nvSpPr>
        <p:spPr>
          <a:xfrm>
            <a:off x="-314310" y="342300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4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2A7C74AF-C70E-4C71-9AC8-91BC1AAB0588}"/>
              </a:ext>
            </a:extLst>
          </p:cNvPr>
          <p:cNvSpPr txBox="1"/>
          <p:nvPr/>
        </p:nvSpPr>
        <p:spPr>
          <a:xfrm>
            <a:off x="5293849" y="0"/>
            <a:ext cx="239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ship</a:t>
            </a:r>
          </a:p>
        </p:txBody>
      </p:sp>
      <p:pic>
        <p:nvPicPr>
          <p:cNvPr id="4100" name="Picture 4" descr="Chinese start-up buys Sea Princess; V.Ships Leisure to manage ship |  seatrade-cruise.com">
            <a:extLst>
              <a:ext uri="{FF2B5EF4-FFF2-40B4-BE49-F238E27FC236}">
                <a16:creationId xmlns:a16="http://schemas.microsoft.com/office/drawing/2014/main" id="{23310AEB-AD8F-4CF2-849B-2B4C8905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13" y="714996"/>
            <a:ext cx="10490147" cy="54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exagon 3">
            <a:extLst>
              <a:ext uri="{FF2B5EF4-FFF2-40B4-BE49-F238E27FC236}">
                <a16:creationId xmlns:a16="http://schemas.microsoft.com/office/drawing/2014/main" id="{7A677595-33B8-466A-A705-3B983CFEE4C6}"/>
              </a:ext>
            </a:extLst>
          </p:cNvPr>
          <p:cNvSpPr/>
          <p:nvPr/>
        </p:nvSpPr>
        <p:spPr>
          <a:xfrm>
            <a:off x="1049384" y="6810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8FDA3103-569B-49AA-BE6C-330079DE15EE}"/>
              </a:ext>
            </a:extLst>
          </p:cNvPr>
          <p:cNvSpPr/>
          <p:nvPr/>
        </p:nvSpPr>
        <p:spPr>
          <a:xfrm>
            <a:off x="1049384" y="25098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C5D22018-CF10-453E-B2B2-CBF91E5BDE41}"/>
              </a:ext>
            </a:extLst>
          </p:cNvPr>
          <p:cNvSpPr/>
          <p:nvPr/>
        </p:nvSpPr>
        <p:spPr>
          <a:xfrm>
            <a:off x="1049384" y="43386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263BD204-F6B3-4BEF-8386-C605BDE0B589}"/>
              </a:ext>
            </a:extLst>
          </p:cNvPr>
          <p:cNvSpPr/>
          <p:nvPr/>
        </p:nvSpPr>
        <p:spPr>
          <a:xfrm>
            <a:off x="2419572" y="15954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E675DCD7-A302-4355-84EF-54DE1D2B3902}"/>
              </a:ext>
            </a:extLst>
          </p:cNvPr>
          <p:cNvSpPr/>
          <p:nvPr/>
        </p:nvSpPr>
        <p:spPr>
          <a:xfrm>
            <a:off x="2435780" y="5216171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A345B9EB-E4AC-4EAA-BA08-C569E695075F}"/>
              </a:ext>
            </a:extLst>
          </p:cNvPr>
          <p:cNvSpPr/>
          <p:nvPr/>
        </p:nvSpPr>
        <p:spPr>
          <a:xfrm>
            <a:off x="2419572" y="3422887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CBF3EC0-F0AF-466F-85F1-14F3887B60AB}"/>
              </a:ext>
            </a:extLst>
          </p:cNvPr>
          <p:cNvSpPr/>
          <p:nvPr/>
        </p:nvSpPr>
        <p:spPr>
          <a:xfrm>
            <a:off x="2435780" y="-220882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AB4827A-E272-4507-9A2B-1288E06F7CA5}"/>
              </a:ext>
            </a:extLst>
          </p:cNvPr>
          <p:cNvSpPr/>
          <p:nvPr/>
        </p:nvSpPr>
        <p:spPr>
          <a:xfrm>
            <a:off x="3805968" y="69238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CBBC2216-D5D3-4D75-AD01-BE9F1F8FC6E2}"/>
              </a:ext>
            </a:extLst>
          </p:cNvPr>
          <p:cNvSpPr/>
          <p:nvPr/>
        </p:nvSpPr>
        <p:spPr>
          <a:xfrm>
            <a:off x="5176156" y="161062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51B2D895-CDD6-422B-BE8F-19FF7569A29F}"/>
              </a:ext>
            </a:extLst>
          </p:cNvPr>
          <p:cNvSpPr/>
          <p:nvPr/>
        </p:nvSpPr>
        <p:spPr>
          <a:xfrm>
            <a:off x="3802879" y="433615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F13DB6F9-F040-49AE-A2D7-846869577F94}"/>
              </a:ext>
            </a:extLst>
          </p:cNvPr>
          <p:cNvSpPr/>
          <p:nvPr/>
        </p:nvSpPr>
        <p:spPr>
          <a:xfrm>
            <a:off x="3792719" y="2514600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319F792C-F06B-4FC2-AE3D-E426976FD47F}"/>
              </a:ext>
            </a:extLst>
          </p:cNvPr>
          <p:cNvSpPr/>
          <p:nvPr/>
        </p:nvSpPr>
        <p:spPr>
          <a:xfrm>
            <a:off x="6533095" y="71397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05ADEB3A-CA6B-420D-8D54-218EF224B605}"/>
              </a:ext>
            </a:extLst>
          </p:cNvPr>
          <p:cNvSpPr/>
          <p:nvPr/>
        </p:nvSpPr>
        <p:spPr>
          <a:xfrm>
            <a:off x="5183787" y="-20847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588DD6BB-43C1-4985-BDD8-20372A59F097}"/>
              </a:ext>
            </a:extLst>
          </p:cNvPr>
          <p:cNvSpPr/>
          <p:nvPr/>
        </p:nvSpPr>
        <p:spPr>
          <a:xfrm>
            <a:off x="5159948" y="525055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5B5AC0D-118D-48E3-8F3F-EA7AE8DE3DC3}"/>
              </a:ext>
            </a:extLst>
          </p:cNvPr>
          <p:cNvSpPr/>
          <p:nvPr/>
        </p:nvSpPr>
        <p:spPr>
          <a:xfrm>
            <a:off x="5159948" y="343942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865871A7-A280-47F7-8595-21B6AFF793ED}"/>
              </a:ext>
            </a:extLst>
          </p:cNvPr>
          <p:cNvSpPr/>
          <p:nvPr/>
        </p:nvSpPr>
        <p:spPr>
          <a:xfrm>
            <a:off x="7901124" y="162399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80C5B055-97DC-413D-87CB-C1FA7DDBC217}"/>
              </a:ext>
            </a:extLst>
          </p:cNvPr>
          <p:cNvSpPr/>
          <p:nvPr/>
        </p:nvSpPr>
        <p:spPr>
          <a:xfrm>
            <a:off x="6521928" y="4353560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80545CA2-5F75-4564-9188-4E55A76EC13F}"/>
              </a:ext>
            </a:extLst>
          </p:cNvPr>
          <p:cNvSpPr/>
          <p:nvPr/>
        </p:nvSpPr>
        <p:spPr>
          <a:xfrm>
            <a:off x="6533895" y="254277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A0F32EAD-B856-482F-8B05-C00E6E89C4E0}"/>
              </a:ext>
            </a:extLst>
          </p:cNvPr>
          <p:cNvSpPr/>
          <p:nvPr/>
        </p:nvSpPr>
        <p:spPr>
          <a:xfrm>
            <a:off x="9269991" y="254347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FC83CF-CA32-4B77-8DCE-28DFF9CDFF91}"/>
              </a:ext>
            </a:extLst>
          </p:cNvPr>
          <p:cNvSpPr/>
          <p:nvPr/>
        </p:nvSpPr>
        <p:spPr>
          <a:xfrm>
            <a:off x="7901124" y="345217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E7DD948A-210D-42AC-A64C-F8EECE865AB6}"/>
              </a:ext>
            </a:extLst>
          </p:cNvPr>
          <p:cNvSpPr/>
          <p:nvPr/>
        </p:nvSpPr>
        <p:spPr>
          <a:xfrm>
            <a:off x="9269991" y="71475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5E5CD2E5-21DD-4169-BDE2-8C7F63B3255D}"/>
              </a:ext>
            </a:extLst>
          </p:cNvPr>
          <p:cNvSpPr/>
          <p:nvPr/>
        </p:nvSpPr>
        <p:spPr>
          <a:xfrm>
            <a:off x="9259630" y="436946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3F7A46D6-A9CC-4401-AEB1-79E783E063BC}"/>
              </a:ext>
            </a:extLst>
          </p:cNvPr>
          <p:cNvSpPr/>
          <p:nvPr/>
        </p:nvSpPr>
        <p:spPr>
          <a:xfrm>
            <a:off x="7894068" y="528386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22722B67-F805-4DFF-B37C-A45AFC72EE6C}"/>
              </a:ext>
            </a:extLst>
          </p:cNvPr>
          <p:cNvSpPr/>
          <p:nvPr/>
        </p:nvSpPr>
        <p:spPr>
          <a:xfrm>
            <a:off x="7894068" y="-183022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007801C3-403C-4125-925E-79961693B9EF}"/>
              </a:ext>
            </a:extLst>
          </p:cNvPr>
          <p:cNvSpPr/>
          <p:nvPr/>
        </p:nvSpPr>
        <p:spPr>
          <a:xfrm>
            <a:off x="10640791" y="3467383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C17DA1C0-1FB5-46C9-97FE-69E9C2A37C62}"/>
              </a:ext>
            </a:extLst>
          </p:cNvPr>
          <p:cNvSpPr/>
          <p:nvPr/>
        </p:nvSpPr>
        <p:spPr>
          <a:xfrm>
            <a:off x="10640791" y="5283785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E7AD2913-02DC-4AEB-910A-ADC6738D7C5D}"/>
              </a:ext>
            </a:extLst>
          </p:cNvPr>
          <p:cNvSpPr/>
          <p:nvPr/>
        </p:nvSpPr>
        <p:spPr>
          <a:xfrm>
            <a:off x="10640992" y="1634779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257FF129-49BD-49DA-84D6-3DE05F431765}"/>
              </a:ext>
            </a:extLst>
          </p:cNvPr>
          <p:cNvSpPr/>
          <p:nvPr/>
        </p:nvSpPr>
        <p:spPr>
          <a:xfrm>
            <a:off x="10640791" y="-19146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5801BBDF-AA66-4C8E-B3D8-BFD81287D27A}"/>
              </a:ext>
            </a:extLst>
          </p:cNvPr>
          <p:cNvSpPr/>
          <p:nvPr/>
        </p:nvSpPr>
        <p:spPr>
          <a:xfrm>
            <a:off x="-337012" y="-200427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8B492E44-D80B-457A-BBB4-D3CCDEB91EE5}"/>
              </a:ext>
            </a:extLst>
          </p:cNvPr>
          <p:cNvSpPr/>
          <p:nvPr/>
        </p:nvSpPr>
        <p:spPr>
          <a:xfrm>
            <a:off x="-314310" y="1620321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B613065-21E2-4580-9824-D3F3D4FECE56}"/>
              </a:ext>
            </a:extLst>
          </p:cNvPr>
          <p:cNvSpPr/>
          <p:nvPr/>
        </p:nvSpPr>
        <p:spPr>
          <a:xfrm>
            <a:off x="-322943" y="5266828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8804FD62-F991-4DB9-910A-DBC62A73F4E1}"/>
              </a:ext>
            </a:extLst>
          </p:cNvPr>
          <p:cNvSpPr/>
          <p:nvPr/>
        </p:nvSpPr>
        <p:spPr>
          <a:xfrm>
            <a:off x="-314310" y="3423006"/>
            <a:ext cx="1828800" cy="1828800"/>
          </a:xfrm>
          <a:prstGeom prst="hexagon">
            <a:avLst/>
          </a:prstGeom>
          <a:solidFill>
            <a:srgbClr val="FFFF66"/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9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w and Used Kia Optima: Prices, Photos, Reviews, Specs - The Car Connection">
            <a:extLst>
              <a:ext uri="{FF2B5EF4-FFF2-40B4-BE49-F238E27FC236}">
                <a16:creationId xmlns:a16="http://schemas.microsoft.com/office/drawing/2014/main" id="{B5D724D0-1E1F-4615-ABEA-B86ED51C3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50" y="456345"/>
            <a:ext cx="4293376" cy="240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58D100E-4AEE-4C89-83F8-8D8C7EF43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769" y="246811"/>
            <a:ext cx="4396929" cy="278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nion Pacific Reports Strong Q1 Earnings | Transport Topics">
            <a:extLst>
              <a:ext uri="{FF2B5EF4-FFF2-40B4-BE49-F238E27FC236}">
                <a16:creationId xmlns:a16="http://schemas.microsoft.com/office/drawing/2014/main" id="{AE93A58C-D2A0-4124-972C-06638ACB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72" y="3405069"/>
            <a:ext cx="3552337" cy="243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4CF70D-7E67-466B-B35B-8457F27097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626" y="3333986"/>
            <a:ext cx="3697374" cy="2573311"/>
          </a:xfrm>
          <a:prstGeom prst="rect">
            <a:avLst/>
          </a:prstGeom>
        </p:spPr>
      </p:pic>
      <p:pic>
        <p:nvPicPr>
          <p:cNvPr id="5" name="Picture 2" descr="Sparrow - Commuter Bike– Detroit Bikes">
            <a:extLst>
              <a:ext uri="{FF2B5EF4-FFF2-40B4-BE49-F238E27FC236}">
                <a16:creationId xmlns:a16="http://schemas.microsoft.com/office/drawing/2014/main" id="{C8261ADF-0FF2-4353-85F7-1F6D0FE9F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32" y="2745889"/>
            <a:ext cx="3398008" cy="31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4A76E6-FB1A-4BE7-A8E6-7F9E7E8D5C3C}"/>
              </a:ext>
            </a:extLst>
          </p:cNvPr>
          <p:cNvSpPr txBox="1"/>
          <p:nvPr/>
        </p:nvSpPr>
        <p:spPr>
          <a:xfrm>
            <a:off x="2398743" y="6094534"/>
            <a:ext cx="862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are these pictures about?</a:t>
            </a:r>
          </a:p>
        </p:txBody>
      </p:sp>
    </p:spTree>
    <p:extLst>
      <p:ext uri="{BB962C8B-B14F-4D97-AF65-F5344CB8AC3E}">
        <p14:creationId xmlns:p14="http://schemas.microsoft.com/office/powerpoint/2010/main" val="4008669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659</Words>
  <Application>Microsoft Office PowerPoint</Application>
  <PresentationFormat>Widescreen</PresentationFormat>
  <Paragraphs>79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MS Mincho</vt:lpstr>
      <vt:lpstr>.VnVogue</vt:lpstr>
      <vt:lpstr>Aharoni</vt:lpstr>
      <vt:lpstr>Algerian</vt:lpstr>
      <vt:lpstr>Arial</vt:lpstr>
      <vt:lpstr>Berlin Sans FB Demi</vt:lpstr>
      <vt:lpstr>Bodoni MT</vt:lpstr>
      <vt:lpstr>Bookman Old Style</vt:lpstr>
      <vt:lpstr>Calibri</vt:lpstr>
      <vt:lpstr>Calibri Light</vt:lpstr>
      <vt:lpstr>Century Schoolbook</vt:lpstr>
      <vt:lpstr>Colonna MT</vt:lpstr>
      <vt:lpstr>Georgia</vt:lpstr>
      <vt:lpstr>Gisha</vt:lpstr>
      <vt:lpstr>Imprint MT Shadow</vt:lpstr>
      <vt:lpstr>Lato Black</vt:lpstr>
      <vt:lpstr>Raleway ExtraBold</vt:lpstr>
      <vt:lpstr>Ravie</vt:lpstr>
      <vt:lpstr>Sitka Banner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Diep Huynh</dc:creator>
  <cp:lastModifiedBy>Administrator</cp:lastModifiedBy>
  <cp:revision>33</cp:revision>
  <dcterms:created xsi:type="dcterms:W3CDTF">2021-07-17T15:52:07Z</dcterms:created>
  <dcterms:modified xsi:type="dcterms:W3CDTF">2023-04-15T03:06:14Z</dcterms:modified>
</cp:coreProperties>
</file>