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7"/>
  </p:notesMasterIdLst>
  <p:sldIdLst>
    <p:sldId id="521" r:id="rId3"/>
    <p:sldId id="256" r:id="rId4"/>
    <p:sldId id="257" r:id="rId5"/>
    <p:sldId id="258" r:id="rId6"/>
    <p:sldId id="281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0" r:id="rId18"/>
    <p:sldId id="272" r:id="rId19"/>
    <p:sldId id="274" r:id="rId20"/>
    <p:sldId id="276" r:id="rId21"/>
    <p:sldId id="277" r:id="rId22"/>
    <p:sldId id="278" r:id="rId23"/>
    <p:sldId id="280" r:id="rId24"/>
    <p:sldId id="501" r:id="rId25"/>
    <p:sldId id="5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A89F2-BE54-461C-B6EA-89283871D9AE}" v="3" dt="2021-08-09T09:25:41.144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8F0A89F2-BE54-461C-B6EA-89283871D9AE}"/>
    <pc:docChg chg="undo custSel addSld modSld sldOrd modMainMaster">
      <pc:chgData name="Nasil Phạm" userId="72956dafe1aa49c0" providerId="LiveId" clId="{8F0A89F2-BE54-461C-B6EA-89283871D9AE}" dt="2021-08-10T23:56:41.263" v="22" actId="1076"/>
      <pc:docMkLst>
        <pc:docMk/>
      </pc:docMkLst>
      <pc:sldChg chg="modSp mod">
        <pc:chgData name="Nasil Phạm" userId="72956dafe1aa49c0" providerId="LiveId" clId="{8F0A89F2-BE54-461C-B6EA-89283871D9AE}" dt="2021-08-09T09:25:12.115" v="1" actId="27636"/>
        <pc:sldMkLst>
          <pc:docMk/>
          <pc:sldMk cId="0" sldId="274"/>
        </pc:sldMkLst>
        <pc:spChg chg="mod">
          <ac:chgData name="Nasil Phạm" userId="72956dafe1aa49c0" providerId="LiveId" clId="{8F0A89F2-BE54-461C-B6EA-89283871D9AE}" dt="2021-08-09T09:25:12.115" v="1" actId="27636"/>
          <ac:spMkLst>
            <pc:docMk/>
            <pc:sldMk cId="0" sldId="274"/>
            <ac:spMk id="2" creationId="{00000000-0000-0000-0000-000000000000}"/>
          </ac:spMkLst>
        </pc:spChg>
      </pc:sldChg>
      <pc:sldChg chg="modSp mod">
        <pc:chgData name="Nasil Phạm" userId="72956dafe1aa49c0" providerId="LiveId" clId="{8F0A89F2-BE54-461C-B6EA-89283871D9AE}" dt="2021-08-10T23:56:41.263" v="22" actId="1076"/>
        <pc:sldMkLst>
          <pc:docMk/>
          <pc:sldMk cId="0" sldId="277"/>
        </pc:sldMkLst>
        <pc:picChg chg="mod">
          <ac:chgData name="Nasil Phạm" userId="72956dafe1aa49c0" providerId="LiveId" clId="{8F0A89F2-BE54-461C-B6EA-89283871D9AE}" dt="2021-08-10T23:56:41.263" v="22" actId="1076"/>
          <ac:picMkLst>
            <pc:docMk/>
            <pc:sldMk cId="0" sldId="277"/>
            <ac:picMk id="5" creationId="{00000000-0000-0000-0000-000000000000}"/>
          </ac:picMkLst>
        </pc:picChg>
      </pc:sldChg>
      <pc:sldChg chg="modSp mod">
        <pc:chgData name="Nasil Phạm" userId="72956dafe1aa49c0" providerId="LiveId" clId="{8F0A89F2-BE54-461C-B6EA-89283871D9AE}" dt="2021-08-10T23:56:14.060" v="19" actId="1076"/>
        <pc:sldMkLst>
          <pc:docMk/>
          <pc:sldMk cId="0" sldId="281"/>
        </pc:sldMkLst>
        <pc:spChg chg="mod">
          <ac:chgData name="Nasil Phạm" userId="72956dafe1aa49c0" providerId="LiveId" clId="{8F0A89F2-BE54-461C-B6EA-89283871D9AE}" dt="2021-08-10T23:56:14.060" v="19" actId="1076"/>
          <ac:spMkLst>
            <pc:docMk/>
            <pc:sldMk cId="0" sldId="281"/>
            <ac:spMk id="5" creationId="{00000000-0000-0000-0000-000000000000}"/>
          </ac:spMkLst>
        </pc:spChg>
        <pc:picChg chg="mod">
          <ac:chgData name="Nasil Phạm" userId="72956dafe1aa49c0" providerId="LiveId" clId="{8F0A89F2-BE54-461C-B6EA-89283871D9AE}" dt="2021-08-10T23:56:11.220" v="18" actId="1076"/>
          <ac:picMkLst>
            <pc:docMk/>
            <pc:sldMk cId="0" sldId="281"/>
            <ac:picMk id="4" creationId="{00000000-0000-0000-0000-000000000000}"/>
          </ac:picMkLst>
        </pc:picChg>
      </pc:sldChg>
      <pc:sldChg chg="add">
        <pc:chgData name="Nasil Phạm" userId="72956dafe1aa49c0" providerId="LiveId" clId="{8F0A89F2-BE54-461C-B6EA-89283871D9AE}" dt="2021-08-09T09:25:41.144" v="14"/>
        <pc:sldMkLst>
          <pc:docMk/>
          <pc:sldMk cId="822077034" sldId="297"/>
        </pc:sldMkLst>
      </pc:sldChg>
      <pc:sldChg chg="add">
        <pc:chgData name="Nasil Phạm" userId="72956dafe1aa49c0" providerId="LiveId" clId="{8F0A89F2-BE54-461C-B6EA-89283871D9AE}" dt="2021-08-09T09:25:41.144" v="14"/>
        <pc:sldMkLst>
          <pc:docMk/>
          <pc:sldMk cId="1510731552" sldId="517"/>
        </pc:sldMkLst>
      </pc:sldChg>
      <pc:sldChg chg="new ord">
        <pc:chgData name="Nasil Phạm" userId="72956dafe1aa49c0" providerId="LiveId" clId="{8F0A89F2-BE54-461C-B6EA-89283871D9AE}" dt="2021-08-10T23:56:01.391" v="17"/>
        <pc:sldMkLst>
          <pc:docMk/>
          <pc:sldMk cId="2269153775" sldId="518"/>
        </pc:sldMkLst>
      </pc:sldChg>
      <pc:sldMasterChg chg="addSp modSp mod modSldLayout">
        <pc:chgData name="Nasil Phạm" userId="72956dafe1aa49c0" providerId="LiveId" clId="{8F0A89F2-BE54-461C-B6EA-89283871D9AE}" dt="2021-08-09T09:25:27.762" v="13" actId="20577"/>
        <pc:sldMasterMkLst>
          <pc:docMk/>
          <pc:sldMasterMk cId="0" sldId="2147483648"/>
        </pc:sldMasterMkLst>
        <pc:spChg chg="add mod">
          <ac:chgData name="Nasil Phạm" userId="72956dafe1aa49c0" providerId="LiveId" clId="{8F0A89F2-BE54-461C-B6EA-89283871D9AE}" dt="2021-08-09T09:25:15.250" v="2" actId="1076"/>
          <ac:spMkLst>
            <pc:docMk/>
            <pc:sldMasterMk cId="0" sldId="2147483648"/>
            <ac:spMk id="8" creationId="{563AA8C5-89FA-45A9-877B-720928CEE775}"/>
          </ac:spMkLst>
        </pc:spChg>
        <pc:picChg chg="add mod">
          <ac:chgData name="Nasil Phạm" userId="72956dafe1aa49c0" providerId="LiveId" clId="{8F0A89F2-BE54-461C-B6EA-89283871D9AE}" dt="2021-08-09T09:25:11.942" v="0"/>
          <ac:picMkLst>
            <pc:docMk/>
            <pc:sldMasterMk cId="0" sldId="2147483648"/>
            <ac:picMk id="7" creationId="{DDE953C0-8621-49EF-B85C-57024477C047}"/>
          </ac:picMkLst>
        </pc:picChg>
        <pc:picChg chg="add mod">
          <ac:chgData name="Nasil Phạm" userId="72956dafe1aa49c0" providerId="LiveId" clId="{8F0A89F2-BE54-461C-B6EA-89283871D9AE}" dt="2021-08-09T09:25:11.942" v="0"/>
          <ac:picMkLst>
            <pc:docMk/>
            <pc:sldMasterMk cId="0" sldId="2147483648"/>
            <ac:picMk id="9" creationId="{04E09D45-27D1-4580-B657-A24E15FD1C75}"/>
          </ac:picMkLst>
        </pc:picChg>
        <pc:sldLayoutChg chg="modSp mod">
          <pc:chgData name="Nasil Phạm" userId="72956dafe1aa49c0" providerId="LiveId" clId="{8F0A89F2-BE54-461C-B6EA-89283871D9AE}" dt="2021-08-09T09:25:27.762" v="13" actId="20577"/>
          <pc:sldLayoutMkLst>
            <pc:docMk/>
            <pc:sldMasterMk cId="0" sldId="2147483648"/>
            <pc:sldLayoutMk cId="3999062974" sldId="2147483660"/>
          </pc:sldLayoutMkLst>
          <pc:spChg chg="mod">
            <ac:chgData name="Nasil Phạm" userId="72956dafe1aa49c0" providerId="LiveId" clId="{8F0A89F2-BE54-461C-B6EA-89283871D9AE}" dt="2021-08-09T09:25:27.762" v="13" actId="20577"/>
            <ac:spMkLst>
              <pc:docMk/>
              <pc:sldMasterMk cId="0" sldId="2147483648"/>
              <pc:sldLayoutMk cId="3999062974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0F538-4DDD-4759-8B42-513A9C9655B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D4BE4-B38F-4828-BAB1-D07C07877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9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5: Food and health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CLIL</a:t>
            </a:r>
          </a:p>
        </p:txBody>
      </p:sp>
    </p:spTree>
    <p:extLst>
      <p:ext uri="{BB962C8B-B14F-4D97-AF65-F5344CB8AC3E}">
        <p14:creationId xmlns:p14="http://schemas.microsoft.com/office/powerpoint/2010/main" val="399906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02949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4929161" y="-9526"/>
            <a:ext cx="7284371" cy="6859691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8849294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6643045" y="4193695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4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700" y="5200652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9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3" y="624717"/>
            <a:ext cx="5740592" cy="5063543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7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773873" y="3723371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5424751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3782555" y="2457423"/>
            <a:ext cx="4623715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4" y="4570562"/>
            <a:ext cx="10377281" cy="4689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9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DDE953C0-8621-49EF-B85C-57024477C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888016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3AA8C5-89FA-45A9-877B-720928CEE775}"/>
              </a:ext>
            </a:extLst>
          </p:cNvPr>
          <p:cNvSpPr txBox="1"/>
          <p:nvPr userDrawn="1"/>
        </p:nvSpPr>
        <p:spPr>
          <a:xfrm>
            <a:off x="838200" y="6389642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4E09D45-27D1-4580-B657-A24E15FD1C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1" y="209865"/>
            <a:ext cx="765156" cy="71541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9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08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914194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1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098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194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292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389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34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9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8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2" y="161366"/>
            <a:ext cx="11806519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90" y="5150225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5" y="4625789"/>
            <a:ext cx="2414681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4" y="2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7" y="1"/>
            <a:ext cx="2414681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3" y="3121819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7" y="4453499"/>
            <a:ext cx="4652683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6324601" y="3255999"/>
            <a:ext cx="453165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giảng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điện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tử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Lato Black"/>
              <a:sym typeface="Arial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3AA877-8952-4656-ABE2-86CA6848A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5" y="285187"/>
            <a:ext cx="3700463" cy="494347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5886AF-0C93-4B34-BCAD-99EC2DED7A6D}"/>
              </a:ext>
            </a:extLst>
          </p:cNvPr>
          <p:cNvSpPr/>
          <p:nvPr/>
        </p:nvSpPr>
        <p:spPr>
          <a:xfrm>
            <a:off x="3351214" y="5390027"/>
            <a:ext cx="1927412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3046F4E-F082-46D5-A23C-1F10C0A376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4" y="5397904"/>
            <a:ext cx="1248813" cy="780293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346AD21-454F-4EB2-822A-FA844461405B}"/>
              </a:ext>
            </a:extLst>
          </p:cNvPr>
          <p:cNvSpPr txBox="1">
            <a:spLocks/>
          </p:cNvSpPr>
          <p:nvPr/>
        </p:nvSpPr>
        <p:spPr>
          <a:xfrm>
            <a:off x="6992619" y="4495098"/>
            <a:ext cx="5006640" cy="659935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8283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Unit 5: Food and Health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1DEB3F-34F5-4025-B33F-4BEEA04B8A90}"/>
              </a:ext>
            </a:extLst>
          </p:cNvPr>
          <p:cNvSpPr/>
          <p:nvPr/>
        </p:nvSpPr>
        <p:spPr>
          <a:xfrm>
            <a:off x="7961245" y="5135793"/>
            <a:ext cx="360481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  <a:sym typeface="Arial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BB7FB6A-886E-434F-A8A1-983717B969B5}"/>
              </a:ext>
            </a:extLst>
          </p:cNvPr>
          <p:cNvSpPr txBox="1">
            <a:spLocks/>
          </p:cNvSpPr>
          <p:nvPr/>
        </p:nvSpPr>
        <p:spPr>
          <a:xfrm>
            <a:off x="8092041" y="5188186"/>
            <a:ext cx="4035947" cy="489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Lesson 8: CLIL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59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0385" y="5704205"/>
            <a:ext cx="21615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water (n)</a:t>
            </a:r>
          </a:p>
        </p:txBody>
      </p:sp>
      <p:pic>
        <p:nvPicPr>
          <p:cNvPr id="4" name="Content Placeholder 3" descr="water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925" y="1068705"/>
            <a:ext cx="653351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0385" y="5704205"/>
            <a:ext cx="26225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mineral (n)</a:t>
            </a:r>
          </a:p>
        </p:txBody>
      </p:sp>
      <p:pic>
        <p:nvPicPr>
          <p:cNvPr id="6" name="Content Placeholder 5" descr="minerals"/>
          <p:cNvPicPr>
            <a:picLocks noGrp="1" noChangeAspect="1"/>
          </p:cNvPicPr>
          <p:nvPr>
            <p:ph idx="1"/>
          </p:nvPr>
        </p:nvPicPr>
        <p:blipFill>
          <a:blip r:embed="rId2"/>
          <a:srcRect l="6791" t="6975" r="6073" b="12549"/>
          <a:stretch>
            <a:fillRect/>
          </a:stretch>
        </p:blipFill>
        <p:spPr>
          <a:xfrm>
            <a:off x="1728470" y="1240790"/>
            <a:ext cx="8279130" cy="4060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0385" y="5704205"/>
            <a:ext cx="25946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vitamin (n)</a:t>
            </a:r>
          </a:p>
        </p:txBody>
      </p:sp>
      <p:pic>
        <p:nvPicPr>
          <p:cNvPr id="4" name="Content Placeholder 3" descr="vitami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9855" y="1068705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0385" y="5704205"/>
            <a:ext cx="27076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nutrient (n)</a:t>
            </a:r>
          </a:p>
        </p:txBody>
      </p:sp>
      <p:pic>
        <p:nvPicPr>
          <p:cNvPr id="6" name="Content Placeholder 5" descr="nutrien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795" y="1338580"/>
            <a:ext cx="9360535" cy="376174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5351780" y="1425575"/>
            <a:ext cx="2002790" cy="668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165"/>
            <a:ext cx="8406765" cy="659130"/>
          </a:xfrm>
        </p:spPr>
        <p:txBody>
          <a:bodyPr anchor="t" anchorCtr="0"/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1/ Complete the text by using the given words: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2347595" y="963295"/>
            <a:ext cx="7496810" cy="7950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water, minerals, fat (x2), protein, vitamins, diseases, carbohydrates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47670" y="963295"/>
            <a:ext cx="6296660" cy="8991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b="52999"/>
          <a:stretch>
            <a:fillRect/>
          </a:stretch>
        </p:blipFill>
        <p:spPr>
          <a:xfrm>
            <a:off x="252730" y="2106295"/>
            <a:ext cx="5912485" cy="4572000"/>
          </a:xfrm>
          <a:prstGeom prst="rect">
            <a:avLst/>
          </a:prstGeom>
        </p:spPr>
      </p:pic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47424"/>
          <a:stretch>
            <a:fillRect/>
          </a:stretch>
        </p:blipFill>
        <p:spPr>
          <a:xfrm>
            <a:off x="6375400" y="2106930"/>
            <a:ext cx="5610225" cy="45720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33095" y="3565525"/>
            <a:ext cx="128397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Protein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28625" y="4224020"/>
            <a:ext cx="16649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Carbohydrates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27685" y="5210175"/>
            <a:ext cx="14662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Vitamins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64685" y="6156325"/>
            <a:ext cx="13493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diseases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557010" y="1935480"/>
            <a:ext cx="14478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Minerals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972675" y="2779395"/>
            <a:ext cx="5581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fat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9244330" y="3455670"/>
            <a:ext cx="5581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fat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678295" y="4100830"/>
            <a:ext cx="10236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Water</a:t>
            </a:r>
          </a:p>
        </p:txBody>
      </p:sp>
      <p:pic>
        <p:nvPicPr>
          <p:cNvPr id="3" name="Friends Plus for Vietnam G6 SB Track 2.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425" y="304165"/>
            <a:ext cx="436880" cy="472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110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5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 bldLvl="0" animBg="1"/>
      <p:bldP spid="5" grpId="1" animBg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090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the text again. Are the sentences True or False?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45820" y="363855"/>
            <a:ext cx="10317480" cy="5613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243205" y="1217930"/>
          <a:ext cx="11370945" cy="484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TRUE / FALSE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 There isn’t any protein in beans.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2/ You can get diseases if you don’t eat a lot of vitamins.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 Minerals are good for healthy teeth.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 Carbohydrates have got the most energy.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5/ Some types of fat are good for you.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6/ There isn’t any water in vegetables.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9767570" y="1987550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>
                  <a:extLst>
                    <a:ext uri="{DAF060AB-1E55-43B9-8AAB-6FB025537F2F}">
                      <wpsdc:hlinkClr xmlns:wpsdc="http://www.wps.cn/officeDocument/2017/drawingmlCustomData" xmlns="" val="000000"/>
                      <wpsdc:folHlinkClr xmlns:wpsdc="http://www.wps.cn/officeDocument/2017/drawingmlCustomData" xmlns="" val="954F72"/>
                      <wpsdc:hlinkUnderline xmlns:wpsdc="http://www.wps.cn/officeDocument/2017/drawingmlCustomData" xmlns="" val="0"/>
                    </a:ext>
                  </a:extLst>
                </a:hlinkClick>
              </a:rPr>
              <a:t>FALSE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789795" y="2706370"/>
            <a:ext cx="11112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TRUE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789795" y="3377565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FALSE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789795" y="4071620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FALSE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789795" y="4754880"/>
            <a:ext cx="11112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TRUE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724390" y="5422265"/>
            <a:ext cx="1242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FALSE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646"/>
          <a:stretch>
            <a:fillRect/>
          </a:stretch>
        </p:blipFill>
        <p:spPr>
          <a:xfrm>
            <a:off x="13335" y="996950"/>
            <a:ext cx="12152630" cy="487489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39775" y="3034030"/>
            <a:ext cx="4597400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97205" y="3322320"/>
            <a:ext cx="3261995" cy="5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5560" y="5355590"/>
            <a:ext cx="11226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7205" y="5719445"/>
            <a:ext cx="5249545" cy="2095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81965" y="4247515"/>
            <a:ext cx="1577975" cy="5467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550660" y="1456055"/>
            <a:ext cx="4657725" cy="152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50660" y="2063115"/>
            <a:ext cx="2988945" cy="50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89975" y="2927985"/>
            <a:ext cx="191198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50660" y="3191510"/>
            <a:ext cx="3975100" cy="2476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26860" y="4107180"/>
            <a:ext cx="4156710" cy="3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50660" y="3215640"/>
            <a:ext cx="1214120" cy="370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>
            <a:hlinkClick r:id="rId3" action="ppaction://hlinksldjump"/>
          </p:cNvPr>
          <p:cNvSpPr/>
          <p:nvPr/>
        </p:nvSpPr>
        <p:spPr>
          <a:xfrm>
            <a:off x="10981055" y="6326505"/>
            <a:ext cx="349250" cy="318770"/>
          </a:xfrm>
          <a:prstGeom prst="smileyFac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65" y="365125"/>
            <a:ext cx="10895330" cy="673100"/>
          </a:xfrm>
        </p:spPr>
        <p:txBody>
          <a:bodyPr anchor="t" anchorCtr="0">
            <a:normAutofit fontScale="90000"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3/ Read the sentences and write the names of the food in the text.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383540" y="1246505"/>
          <a:ext cx="11348720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4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Names of the food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1. It’s got animal fat in it. It’s from milk. We put it on bread.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2. It’s got vegetable fat in it. It’s in a bottle. We put it on salads. It’s very healthy.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3. It’s got a lot of protein in it. It’s white. We drink it.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4. These have got a lot of protein. You can cook them or eat them in a salad. They can be different colours.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7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5. It’s brown and very sweet. It’s delicious, but it’s got a lot of fat.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9479280" y="1880870"/>
            <a:ext cx="10128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butter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479280" y="2657475"/>
            <a:ext cx="13595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olive oil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56445" y="3409950"/>
            <a:ext cx="8356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milk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56445" y="4162425"/>
            <a:ext cx="9931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beans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479280" y="5057775"/>
            <a:ext cx="1635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chocolate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35" y="365125"/>
            <a:ext cx="11561445" cy="1083310"/>
          </a:xfrm>
        </p:spPr>
        <p:txBody>
          <a:bodyPr anchor="t" anchorCtr="0">
            <a:normAutofit/>
          </a:bodyPr>
          <a:lstStyle/>
          <a:p>
            <a:r>
              <a:rPr lang="en-US" sz="3555" b="1" i="1">
                <a:latin typeface="Times New Roman" panose="02020603050405020304" charset="0"/>
                <a:cs typeface="Times New Roman" panose="02020603050405020304" charset="0"/>
              </a:rPr>
              <a:t>4/ Look at the picture of the dinner plate. What nutrients are there in the five food groups?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61870" y="1852295"/>
            <a:ext cx="8261985" cy="4488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9830" y="1902460"/>
            <a:ext cx="5620385" cy="3053080"/>
          </a:xfrm>
          <a:prstGeom prst="ellipse">
            <a:avLst/>
          </a:prstGeom>
        </p:spPr>
      </p:pic>
      <p:sp>
        <p:nvSpPr>
          <p:cNvPr id="7" name="Right Arrow 6"/>
          <p:cNvSpPr/>
          <p:nvPr/>
        </p:nvSpPr>
        <p:spPr>
          <a:xfrm rot="3780000">
            <a:off x="4079240" y="1742440"/>
            <a:ext cx="1110615" cy="372110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441960" y="273050"/>
            <a:ext cx="52882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1 there are vitamins, minerals and water.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0525" y="287655"/>
            <a:ext cx="5067935" cy="97091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7680000">
            <a:off x="7438390" y="1650365"/>
            <a:ext cx="1110615" cy="37211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5970905" y="519430"/>
            <a:ext cx="6045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2 there are carbohydrates.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970905" y="518795"/>
            <a:ext cx="5886450" cy="584200"/>
          </a:xfrm>
          <a:prstGeom prst="round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2720000">
            <a:off x="7972425" y="4544695"/>
            <a:ext cx="962660" cy="372110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8960485" y="4318000"/>
            <a:ext cx="31178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3 there is protein.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61120" y="4427855"/>
            <a:ext cx="2896235" cy="966470"/>
          </a:xfrm>
          <a:prstGeom prst="round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5660000">
            <a:off x="6423660" y="4725035"/>
            <a:ext cx="716280" cy="37211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5222875" y="5394325"/>
            <a:ext cx="31178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4 there is fat.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81905" y="5449570"/>
            <a:ext cx="2896235" cy="96647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260000">
            <a:off x="4276725" y="4386580"/>
            <a:ext cx="716280" cy="37211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572770" y="4755515"/>
            <a:ext cx="40430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 group 5 there is protein and minerals.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2770" y="4810125"/>
            <a:ext cx="3666490" cy="96647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/>
      <p:bldP spid="8" grpId="1"/>
      <p:bldP spid="9" grpId="0" animBg="1"/>
      <p:bldP spid="9" grpId="1" animBg="1"/>
      <p:bldP spid="2" grpId="0" bldLvl="0" animBg="1"/>
      <p:bldP spid="2" grpId="1" animBg="1"/>
      <p:bldP spid="3" grpId="0"/>
      <p:bldP spid="3" grpId="1"/>
      <p:bldP spid="4" grpId="0" bldLvl="0" animBg="1"/>
      <p:bldP spid="4" grpId="1" animBg="1"/>
      <p:bldP spid="6" grpId="0" bldLvl="0" animBg="1"/>
      <p:bldP spid="6" grpId="1" animBg="1"/>
      <p:bldP spid="10" grpId="0"/>
      <p:bldP spid="10" grpId="1"/>
      <p:bldP spid="11" grpId="0" bldLvl="0" animBg="1"/>
      <p:bldP spid="11" grpId="1" animBg="1"/>
      <p:bldP spid="12" grpId="0" bldLvl="0" animBg="1"/>
      <p:bldP spid="12" grpId="1" animBg="1"/>
      <p:bldP spid="13" grpId="0"/>
      <p:bldP spid="13" grpId="1"/>
      <p:bldP spid="14" grpId="0" bldLvl="0" animBg="1"/>
      <p:bldP spid="14" grpId="1" animBg="1"/>
      <p:bldP spid="15" grpId="0" bldLvl="0" animBg="1"/>
      <p:bldP spid="15" grpId="1" animBg="1"/>
      <p:bldP spid="16" grpId="0"/>
      <p:bldP spid="16" grpId="1"/>
      <p:bldP spid="17" grpId="0" bldLvl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53920"/>
            <a:ext cx="9144000" cy="885825"/>
          </a:xfrm>
        </p:spPr>
        <p:txBody>
          <a:bodyPr anchor="t" anchorCtr="0"/>
          <a:lstStyle/>
          <a:p>
            <a:r>
              <a:rPr lang="en-US" sz="4800" b="1" dirty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UNIT 5: FOOD AND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95" y="3130868"/>
            <a:ext cx="9144000" cy="1655762"/>
          </a:xfrm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LESSON 8: SCIENCE - 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FOOD AND NUTRIENTS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10" b="1">
                <a:latin typeface="Times New Roman" panose="02020603050405020304" charset="0"/>
                <a:cs typeface="Times New Roman" panose="02020603050405020304" charset="0"/>
              </a:rPr>
              <a:t>5/ Work in pairs. What do you eat every day? Ask and answer questions with your partner to complete the table. Then use the information to draw a dinner plate for your partner. Who eats the healthies food?</a:t>
            </a:r>
          </a:p>
        </p:txBody>
      </p:sp>
      <p:pic>
        <p:nvPicPr>
          <p:cNvPr id="5" name="Content Placeholder 4" descr="group wwork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9143"/>
          <a:stretch>
            <a:fillRect/>
          </a:stretch>
        </p:blipFill>
        <p:spPr>
          <a:xfrm>
            <a:off x="67311" y="3690733"/>
            <a:ext cx="4663716" cy="2581797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55295" y="2112645"/>
            <a:ext cx="1955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What kind of fruit do you </a:t>
            </a:r>
          </a:p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eat every day?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55295" y="2112645"/>
            <a:ext cx="1729105" cy="1046480"/>
          </a:xfrm>
          <a:prstGeom prst="wedgeRoundRectCallout">
            <a:avLst>
              <a:gd name="adj1" fmla="val 33825"/>
              <a:gd name="adj2" fmla="val 77002"/>
              <a:gd name="adj3" fmla="val 16667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2776220" y="2727960"/>
            <a:ext cx="21786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I eat an apple.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776220" y="2681605"/>
            <a:ext cx="2275205" cy="615315"/>
          </a:xfrm>
          <a:prstGeom prst="wedgeRoundRectCallout">
            <a:avLst>
              <a:gd name="adj1" fmla="val -32193"/>
              <a:gd name="adj2" fmla="val 84468"/>
              <a:gd name="adj3" fmla="val 16667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57800" y="1923415"/>
            <a:ext cx="6811645" cy="434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bldLvl="0" animBg="1"/>
      <p:bldP spid="7" grpId="1" animBg="1"/>
      <p:bldP spid="8" grpId="0"/>
      <p:bldP spid="8" grpId="1"/>
      <p:bldP spid="9" grpId="0" bldLvl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735" y="683895"/>
            <a:ext cx="6814185" cy="856615"/>
          </a:xfrm>
        </p:spPr>
        <p:txBody>
          <a:bodyPr anchor="t" anchorCtr="0"/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Who eat the healthiest food?</a:t>
            </a:r>
          </a:p>
        </p:txBody>
      </p:sp>
      <p:pic>
        <p:nvPicPr>
          <p:cNvPr id="7" name="Content Placeholder 6" descr="present in front of the class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13184"/>
          <a:stretch>
            <a:fillRect/>
          </a:stretch>
        </p:blipFill>
        <p:spPr>
          <a:xfrm>
            <a:off x="3660775" y="1821180"/>
            <a:ext cx="5666105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bdbbdf08d34cf7fc2d227a44bcc947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3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5: Puzzles and games.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81" y="591423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20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+mn-ea"/>
                <a:cs typeface="Lato Black"/>
                <a:sym typeface="Arial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9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4" y="983446"/>
            <a:ext cx="3283083" cy="46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3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835" y="211455"/>
            <a:ext cx="7298055" cy="2964815"/>
          </a:xfrm>
        </p:spPr>
        <p:txBody>
          <a:bodyPr>
            <a:no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cs typeface="Times New Roman" panose="02020603050405020304" charset="0"/>
              </a:rPr>
              <a:t>STOP THE BUS</a:t>
            </a:r>
          </a:p>
        </p:txBody>
      </p:sp>
      <p:pic>
        <p:nvPicPr>
          <p:cNvPr id="4" name="Content Placeholder 3" descr="shouting"/>
          <p:cNvPicPr>
            <a:picLocks noGrp="1" noChangeAspect="1"/>
          </p:cNvPicPr>
          <p:nvPr>
            <p:ph idx="1"/>
          </p:nvPr>
        </p:nvPicPr>
        <p:blipFill>
          <a:blip r:embed="rId2"/>
          <a:srcRect l="13950" t="10463" r="13250" b="8026"/>
          <a:stretch>
            <a:fillRect/>
          </a:stretch>
        </p:blipFill>
        <p:spPr>
          <a:xfrm>
            <a:off x="747395" y="2219960"/>
            <a:ext cx="3168015" cy="354711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928235" y="211455"/>
            <a:ext cx="6220460" cy="2761615"/>
          </a:xfrm>
          <a:prstGeom prst="wedgeRoundRectCallout">
            <a:avLst>
              <a:gd name="adj1" fmla="val -70345"/>
              <a:gd name="adj2" fmla="val 73499"/>
              <a:gd name="adj3" fmla="val 16667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3540" y="779145"/>
          <a:ext cx="11379200" cy="476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0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Healthy fruits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Healthy foods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Meals of the day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775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572135" y="2487930"/>
            <a:ext cx="25006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Letter “L”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2135" y="3525520"/>
            <a:ext cx="25006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Letter “B”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2135" y="4617720"/>
            <a:ext cx="25285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Letter “D”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175"/>
          </a:xfrm>
        </p:spPr>
        <p:txBody>
          <a:bodyPr anchor="t" anchorCtr="0"/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Let’s look up these words.</a:t>
            </a:r>
          </a:p>
        </p:txBody>
      </p:sp>
      <p:pic>
        <p:nvPicPr>
          <p:cNvPr id="4" name="Content Placeholder 3" descr="look up the word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1715" y="1253172"/>
            <a:ext cx="6522085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06591" y="1229041"/>
            <a:ext cx="3576320" cy="439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water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mineral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fat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protein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vitamin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disease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carbohydrate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1. New words:</a:t>
            </a:r>
          </a:p>
        </p:txBody>
      </p:sp>
      <p:pic>
        <p:nvPicPr>
          <p:cNvPr id="4" name="Content Placeholder 3" descr="protei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540" y="1068705"/>
            <a:ext cx="9211310" cy="42856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50384" y="5704205"/>
            <a:ext cx="6198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protein (n) :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đạm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0385" y="5704205"/>
            <a:ext cx="38646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carbohydrate (n)</a:t>
            </a:r>
          </a:p>
        </p:txBody>
      </p:sp>
      <p:pic>
        <p:nvPicPr>
          <p:cNvPr id="6" name="Content Placeholder 5" descr="carbohydrate"/>
          <p:cNvPicPr>
            <a:picLocks noGrp="1" noChangeAspect="1"/>
          </p:cNvPicPr>
          <p:nvPr>
            <p:ph idx="1"/>
          </p:nvPr>
        </p:nvPicPr>
        <p:blipFill>
          <a:blip r:embed="rId2"/>
          <a:srcRect t="117" r="11178"/>
          <a:stretch>
            <a:fillRect/>
          </a:stretch>
        </p:blipFill>
        <p:spPr>
          <a:xfrm>
            <a:off x="2150110" y="1258570"/>
            <a:ext cx="8512175" cy="434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0385" y="5704205"/>
            <a:ext cx="152209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fat (n)</a:t>
            </a:r>
          </a:p>
        </p:txBody>
      </p:sp>
      <p:pic>
        <p:nvPicPr>
          <p:cNvPr id="4" name="Content Placeholder 3" descr="fa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068705"/>
            <a:ext cx="696214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6795" cy="703580"/>
          </a:xfrm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0385" y="5704205"/>
            <a:ext cx="24536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disease (n)</a:t>
            </a:r>
          </a:p>
        </p:txBody>
      </p:sp>
      <p:pic>
        <p:nvPicPr>
          <p:cNvPr id="6" name="Content Placeholder 5" descr="diseas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340" y="1068705"/>
            <a:ext cx="497268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xmlns="" underline="false"/>
      </a:ext>
    </a:extLst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544</Words>
  <Application>Microsoft Office PowerPoint</Application>
  <PresentationFormat>Widescreen</PresentationFormat>
  <Paragraphs>88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Lato Black</vt:lpstr>
      <vt:lpstr>Lato Bold</vt:lpstr>
      <vt:lpstr>Lato Light</vt:lpstr>
      <vt:lpstr>Raleway ExtraBold</vt:lpstr>
      <vt:lpstr>Times New Roman</vt:lpstr>
      <vt:lpstr>Office Theme</vt:lpstr>
      <vt:lpstr>Default Theme</vt:lpstr>
      <vt:lpstr>PowerPoint Presentation</vt:lpstr>
      <vt:lpstr>UNIT 5: FOOD AND HEALTH</vt:lpstr>
      <vt:lpstr>STOP THE BUS</vt:lpstr>
      <vt:lpstr>PowerPoint Presentation</vt:lpstr>
      <vt:lpstr>Let’s look up these words.</vt:lpstr>
      <vt:lpstr>1. New words:</vt:lpstr>
      <vt:lpstr>* New words:</vt:lpstr>
      <vt:lpstr>* New words:</vt:lpstr>
      <vt:lpstr>* New words:</vt:lpstr>
      <vt:lpstr>* New words:</vt:lpstr>
      <vt:lpstr>* New words:</vt:lpstr>
      <vt:lpstr>* New words:</vt:lpstr>
      <vt:lpstr>* New words:</vt:lpstr>
      <vt:lpstr>1/ Complete the text by using the given words:</vt:lpstr>
      <vt:lpstr>2/ Read the text again. Are the sentences True or False?</vt:lpstr>
      <vt:lpstr>PowerPoint Presentation</vt:lpstr>
      <vt:lpstr>3/ Read the sentences and write the names of the food in the text.</vt:lpstr>
      <vt:lpstr>4/ Look at the picture of the dinner plate. What nutrients are there in the five food groups?</vt:lpstr>
      <vt:lpstr>PowerPoint Presentation</vt:lpstr>
      <vt:lpstr>5/ Work in pairs. What do you eat every day? Ask and answer questions with your partner to complete the table. Then use the information to draw a dinner plate for your partner. Who eats the healthies food?</vt:lpstr>
      <vt:lpstr>Who eat the healthiest food?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FOOD AND HEALTH</dc:title>
  <dc:creator/>
  <cp:lastModifiedBy>Administrator</cp:lastModifiedBy>
  <cp:revision>53</cp:revision>
  <dcterms:created xsi:type="dcterms:W3CDTF">2021-06-12T13:21:00Z</dcterms:created>
  <dcterms:modified xsi:type="dcterms:W3CDTF">2023-02-09T01:34:36Z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