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14" r:id="rId2"/>
    <p:sldId id="320" r:id="rId3"/>
    <p:sldId id="259" r:id="rId4"/>
    <p:sldId id="257" r:id="rId5"/>
    <p:sldId id="260" r:id="rId6"/>
    <p:sldId id="261" r:id="rId7"/>
    <p:sldId id="262" r:id="rId8"/>
    <p:sldId id="313" r:id="rId9"/>
    <p:sldId id="315" r:id="rId10"/>
    <p:sldId id="263" r:id="rId11"/>
    <p:sldId id="412" r:id="rId12"/>
    <p:sldId id="384" r:id="rId13"/>
    <p:sldId id="317" r:id="rId14"/>
    <p:sldId id="414" r:id="rId15"/>
    <p:sldId id="264" r:id="rId16"/>
    <p:sldId id="288" r:id="rId17"/>
    <p:sldId id="265" r:id="rId18"/>
    <p:sldId id="410" r:id="rId19"/>
    <p:sldId id="321" r:id="rId20"/>
    <p:sldId id="413" r:id="rId21"/>
    <p:sldId id="290" r:id="rId22"/>
    <p:sldId id="408" r:id="rId23"/>
    <p:sldId id="400" r:id="rId24"/>
    <p:sldId id="401" r:id="rId25"/>
    <p:sldId id="310" r:id="rId26"/>
    <p:sldId id="409" r:id="rId27"/>
    <p:sldId id="411" r:id="rId28"/>
    <p:sldId id="402" r:id="rId29"/>
    <p:sldId id="407" r:id="rId30"/>
    <p:sldId id="415" r:id="rId31"/>
    <p:sldId id="40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22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EBF1F-8FD8-4DA6-AD14-78D7048AEF72}" type="datetimeFigureOut">
              <a:rPr lang="vi-VN" smtClean="0"/>
              <a:pPr/>
              <a:t>01/11/2022</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598C7-5867-46D6-9473-FE7F42514116}" type="slidenum">
              <a:rPr lang="vi-VN" smtClean="0"/>
              <a:pPr/>
              <a:t>‹#›</a:t>
            </a:fld>
            <a:endParaRPr lang="vi-VN"/>
          </a:p>
        </p:txBody>
      </p:sp>
    </p:spTree>
    <p:extLst>
      <p:ext uri="{BB962C8B-B14F-4D97-AF65-F5344CB8AC3E}">
        <p14:creationId xmlns:p14="http://schemas.microsoft.com/office/powerpoint/2010/main" val="8953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23</a:t>
            </a:fld>
            <a:endParaRPr lang="vi-VN"/>
          </a:p>
        </p:txBody>
      </p:sp>
    </p:spTree>
    <p:extLst>
      <p:ext uri="{BB962C8B-B14F-4D97-AF65-F5344CB8AC3E}">
        <p14:creationId xmlns:p14="http://schemas.microsoft.com/office/powerpoint/2010/main" val="132386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latin typeface="+mn-lt"/>
                <a:ea typeface="+mn-ea"/>
                <a:cs typeface="+mn-cs"/>
              </a:rPr>
              <a:t>- Thêm </a:t>
            </a:r>
            <a:r>
              <a:rPr lang="en-US" sz="1200" kern="1200" dirty="0" err="1">
                <a:solidFill>
                  <a:schemeClr val="tx1"/>
                </a:solidFill>
                <a:latin typeface="+mn-lt"/>
                <a:ea typeface="+mn-ea"/>
                <a:cs typeface="+mn-cs"/>
              </a:rPr>
              <a:t>củi</a:t>
            </a:r>
            <a:r>
              <a:rPr lang="vi-VN" sz="1200" kern="1200" dirty="0">
                <a:solidFill>
                  <a:schemeClr val="tx1"/>
                </a:solidFill>
                <a:latin typeface="+mn-lt"/>
                <a:ea typeface="+mn-ea"/>
                <a:cs typeface="+mn-cs"/>
              </a:rPr>
              <a:t> tức là thêm nhiên liệu, thổi hoặc quạt là tăng hàm lượng khí oxygen để duy trì sự cháy.</a:t>
            </a:r>
            <a:endParaRPr lang="en-US" dirty="0"/>
          </a:p>
        </p:txBody>
      </p:sp>
      <p:sp>
        <p:nvSpPr>
          <p:cNvPr id="4" name="Slide Number Placeholder 3"/>
          <p:cNvSpPr>
            <a:spLocks noGrp="1"/>
          </p:cNvSpPr>
          <p:nvPr>
            <p:ph type="sldNum" sz="quarter" idx="10"/>
          </p:nvPr>
        </p:nvSpPr>
        <p:spPr/>
        <p:txBody>
          <a:bodyPr/>
          <a:lstStyle/>
          <a:p>
            <a:fld id="{28CF094D-68AD-4D04-A043-8C989C91ADD6}" type="slidenum">
              <a:rPr lang="en-US" smtClean="0"/>
              <a:pPr/>
              <a:t>25</a:t>
            </a:fld>
            <a:endParaRPr lang="en-US"/>
          </a:p>
        </p:txBody>
      </p:sp>
    </p:spTree>
    <p:extLst>
      <p:ext uri="{BB962C8B-B14F-4D97-AF65-F5344CB8AC3E}">
        <p14:creationId xmlns:p14="http://schemas.microsoft.com/office/powerpoint/2010/main" val="203092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52004-8562-45E0-A04E-D577AFFDCA9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25213050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18457304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32646830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a:defRPr/>
            </a:pPr>
            <a:fld id="{DF954D7C-304A-4BE7-AB76-B33DAC2D682B}" type="datetime1">
              <a:rPr lang="en-US">
                <a:solidFill>
                  <a:srgbClr val="FFFFFF"/>
                </a:solidFill>
              </a:rPr>
              <a:pPr>
                <a:defRPr/>
              </a:pPr>
              <a:t>1/11/2022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fld id="{65D39F35-C337-4ABF-9E33-D5A73589BA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428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5853558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2004-8562-45E0-A04E-D577AFFDCA9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16659408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52004-8562-45E0-A04E-D577AFFDCA9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19267045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52004-8562-45E0-A04E-D577AFFDCA96}"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41888083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52004-8562-45E0-A04E-D577AFFDCA96}"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27344742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52004-8562-45E0-A04E-D577AFFDCA96}"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21926828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7546665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pPr/>
              <a:t>‹#›</a:t>
            </a:fld>
            <a:endParaRPr lang="en-US"/>
          </a:p>
        </p:txBody>
      </p:sp>
    </p:spTree>
    <p:extLst>
      <p:ext uri="{BB962C8B-B14F-4D97-AF65-F5344CB8AC3E}">
        <p14:creationId xmlns:p14="http://schemas.microsoft.com/office/powerpoint/2010/main" val="40951267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52004-8562-45E0-A04E-D577AFFDCA96}"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E6A0-EE8E-4176-A734-AD82A0C0E4F9}" type="slidenum">
              <a:rPr lang="en-US" smtClean="0"/>
              <a:pPr/>
              <a:t>‹#›</a:t>
            </a:fld>
            <a:endParaRPr lang="en-US"/>
          </a:p>
        </p:txBody>
      </p:sp>
    </p:spTree>
    <p:extLst>
      <p:ext uri="{BB962C8B-B14F-4D97-AF65-F5344CB8AC3E}">
        <p14:creationId xmlns:p14="http://schemas.microsoft.com/office/powerpoint/2010/main" val="207557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2.xml"/><Relationship Id="rId5" Type="http://schemas.openxmlformats.org/officeDocument/2006/relationships/image" Target="../media/image16.jfi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Sách giáo khoa &amp;quot;Khoa học tự nhiên 6&amp;quot; bộ Kết nối Tri thức với Cuộc sống còn  sạn - Giáo dục Việt Na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26" name="AutoShape 2" descr="Thư viện PDF - 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hư viện PDF - 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Thư viện PDF - 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Thư viện PDF - 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Thư viện PDF - 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8" name="AutoShape 14" descr="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Khoa Học Tự Nhiên 6 – Kết Nối Tri Thức Với Cuộc Số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514" y="2057400"/>
            <a:ext cx="6152552" cy="2514600"/>
          </a:xfrm>
        </p:spPr>
        <p:txBody>
          <a:bodyPr>
            <a:normAutofit/>
          </a:bodyPr>
          <a:lstStyle/>
          <a:p>
            <a:r>
              <a:rPr lang="en-US" sz="4000">
                <a:solidFill>
                  <a:srgbClr val="0070C0"/>
                </a:solidFill>
                <a:latin typeface="Times New Roman" panose="02020603050405020304" pitchFamily="18" charset="0"/>
                <a:cs typeface="Times New Roman" panose="02020603050405020304" pitchFamily="18" charset="0"/>
              </a:rPr>
              <a:t>Oxygen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ở </a:t>
            </a:r>
            <a:r>
              <a:rPr lang="en-US" sz="4000" err="1">
                <a:solidFill>
                  <a:srgbClr val="0070C0"/>
                </a:solidFill>
                <a:latin typeface="Times New Roman" panose="02020603050405020304" pitchFamily="18" charset="0"/>
                <a:cs typeface="Times New Roman" panose="02020603050405020304" pitchFamily="18" charset="0"/>
              </a:rPr>
              <a:t>đâu</a:t>
            </a:r>
            <a:r>
              <a:rPr lang="en-US" sz="4000">
                <a:solidFill>
                  <a:srgbClr val="0070C0"/>
                </a:solidFill>
                <a:latin typeface="Times New Roman" panose="02020603050405020304" pitchFamily="18" charset="0"/>
                <a:cs typeface="Times New Roman" panose="02020603050405020304" pitchFamily="18" charset="0"/>
              </a:rPr>
              <a:t>?</a:t>
            </a:r>
            <a:br>
              <a:rPr lang="vi-VN" sz="4000">
                <a:solidFill>
                  <a:srgbClr val="0070C0"/>
                </a:solidFill>
                <a:latin typeface="Times New Roman" panose="02020603050405020304" pitchFamily="18" charset="0"/>
                <a:cs typeface="Times New Roman" panose="02020603050405020304" pitchFamily="18" charset="0"/>
              </a:rPr>
            </a:br>
            <a:r>
              <a:rPr lang="vi-VN" sz="4000">
                <a:solidFill>
                  <a:srgbClr val="0070C0"/>
                </a:solidFill>
                <a:latin typeface="Times New Roman" panose="02020603050405020304" pitchFamily="18" charset="0"/>
                <a:cs typeface="Times New Roman" panose="02020603050405020304" pitchFamily="18" charset="0"/>
              </a:rPr>
              <a:t>Nêu dẫn chứng.</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91190" y="911184"/>
            <a:ext cx="40386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800" b="1" dirty="0">
                <a:latin typeface="Times New Roman" pitchFamily="18" charset="0"/>
                <a:cs typeface="Times New Roman" pitchFamily="18" charset="0"/>
              </a:rPr>
              <a:t>I. Oxygen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endParaRPr lang="en-US" sz="2800" b="1" dirty="0">
              <a:latin typeface="Times New Roman" pitchFamily="18" charset="0"/>
              <a:cs typeface="Times New Roman" pitchFamily="18" charset="0"/>
            </a:endParaRPr>
          </a:p>
        </p:txBody>
      </p:sp>
      <p:sp>
        <p:nvSpPr>
          <p:cNvPr id="16" name="Rounded Rectangle 3">
            <a:extLst>
              <a:ext uri="{FF2B5EF4-FFF2-40B4-BE49-F238E27FC236}">
                <a16:creationId xmlns:a16="http://schemas.microsoft.com/office/drawing/2014/main" id="{4493F6AB-4C5F-A8AF-5E8C-1BB938B7BC94}"/>
              </a:ext>
            </a:extLst>
          </p:cNvPr>
          <p:cNvSpPr/>
          <p:nvPr/>
        </p:nvSpPr>
        <p:spPr>
          <a:xfrm>
            <a:off x="1958090" y="133914"/>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77777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hình ảnh bầu trời xanh, mây trắng đẹp và thư thá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35094"/>
            <a:ext cx="3352800" cy="2138680"/>
          </a:xfrm>
          <a:prstGeom prst="rect">
            <a:avLst/>
          </a:prstGeom>
          <a:noFill/>
          <a:ln>
            <a:noFill/>
          </a:ln>
        </p:spPr>
      </p:pic>
      <p:pic>
        <p:nvPicPr>
          <p:cNvPr id="5" name="Picture 4" descr="Vai Trò Của Giun Đất Trong Canh Tác Nông Nghiệp"/>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296994"/>
            <a:ext cx="3352800" cy="1991380"/>
          </a:xfrm>
          <a:prstGeom prst="rect">
            <a:avLst/>
          </a:prstGeom>
          <a:noFill/>
          <a:ln>
            <a:noFill/>
          </a:ln>
        </p:spPr>
      </p:pic>
      <p:pic>
        <p:nvPicPr>
          <p:cNvPr id="6" name="Picture 5" descr="Đến Nha Trang 'đi bộ' dưới đáy đại dương | Mytour.vn"/>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35094"/>
            <a:ext cx="3200400" cy="2138680"/>
          </a:xfrm>
          <a:prstGeom prst="rect">
            <a:avLst/>
          </a:prstGeom>
          <a:noFill/>
          <a:ln>
            <a:noFill/>
          </a:ln>
        </p:spPr>
      </p:pic>
      <p:sp>
        <p:nvSpPr>
          <p:cNvPr id="8" name="TextBox 7"/>
          <p:cNvSpPr txBox="1"/>
          <p:nvPr/>
        </p:nvSpPr>
        <p:spPr>
          <a:xfrm>
            <a:off x="838200" y="3773774"/>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không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khí</a:t>
            </a:r>
            <a:r>
              <a:rPr lang="en-US" sz="2800" dirty="0">
                <a:solidFill>
                  <a:schemeClr val="tx2">
                    <a:lumMod val="50000"/>
                  </a:schemeClr>
                </a:solidFill>
                <a:latin typeface="Times New Roman" pitchFamily="18" charset="0"/>
                <a:cs typeface="Times New Roman" pitchFamily="18" charset="0"/>
              </a:rPr>
              <a:t>.</a:t>
            </a:r>
          </a:p>
        </p:txBody>
      </p:sp>
      <p:sp>
        <p:nvSpPr>
          <p:cNvPr id="9" name="TextBox 8"/>
          <p:cNvSpPr txBox="1"/>
          <p:nvPr/>
        </p:nvSpPr>
        <p:spPr>
          <a:xfrm>
            <a:off x="3047375" y="6353704"/>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đất</a:t>
            </a:r>
            <a:r>
              <a:rPr lang="en-US" sz="2800" dirty="0">
                <a:solidFill>
                  <a:schemeClr val="tx2">
                    <a:lumMod val="50000"/>
                  </a:schemeClr>
                </a:solidFill>
                <a:latin typeface="Times New Roman" pitchFamily="18" charset="0"/>
                <a:cs typeface="Times New Roman" pitchFamily="18" charset="0"/>
              </a:rPr>
              <a:t>.</a:t>
            </a:r>
          </a:p>
        </p:txBody>
      </p:sp>
      <p:sp>
        <p:nvSpPr>
          <p:cNvPr id="10" name="TextBox 9"/>
          <p:cNvSpPr txBox="1"/>
          <p:nvPr/>
        </p:nvSpPr>
        <p:spPr>
          <a:xfrm>
            <a:off x="5105400" y="3773774"/>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nước</a:t>
            </a:r>
            <a:r>
              <a:rPr lang="en-US" sz="2800" dirty="0">
                <a:solidFill>
                  <a:schemeClr val="tx2">
                    <a:lumMod val="50000"/>
                  </a:schemeClr>
                </a:solidFill>
                <a:latin typeface="Times New Roman" pitchFamily="18" charset="0"/>
                <a:cs typeface="Times New Roman" pitchFamily="18" charset="0"/>
              </a:rPr>
              <a:t>.</a:t>
            </a:r>
          </a:p>
        </p:txBody>
      </p:sp>
      <p:sp>
        <p:nvSpPr>
          <p:cNvPr id="20" name="Rounded Rectangle 19"/>
          <p:cNvSpPr/>
          <p:nvPr/>
        </p:nvSpPr>
        <p:spPr>
          <a:xfrm>
            <a:off x="91190" y="911184"/>
            <a:ext cx="40386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800" b="1" dirty="0">
                <a:latin typeface="Times New Roman" pitchFamily="18" charset="0"/>
                <a:cs typeface="Times New Roman" pitchFamily="18" charset="0"/>
              </a:rPr>
              <a:t>I. Oxygen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endParaRPr lang="en-US" sz="2800" b="1" dirty="0">
              <a:latin typeface="Times New Roman" pitchFamily="18" charset="0"/>
              <a:cs typeface="Times New Roman" pitchFamily="18" charset="0"/>
            </a:endParaRPr>
          </a:p>
        </p:txBody>
      </p:sp>
      <p:sp>
        <p:nvSpPr>
          <p:cNvPr id="16" name="Rounded Rectangle 3">
            <a:extLst>
              <a:ext uri="{FF2B5EF4-FFF2-40B4-BE49-F238E27FC236}">
                <a16:creationId xmlns:a16="http://schemas.microsoft.com/office/drawing/2014/main" id="{4493F6AB-4C5F-A8AF-5E8C-1BB938B7BC94}"/>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51081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943" y="1118594"/>
            <a:ext cx="3779807" cy="470140"/>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 Oxygen </a:t>
            </a:r>
            <a:r>
              <a:rPr lang="en-US" sz="2400" b="1" dirty="0" err="1">
                <a:latin typeface="Tahoma" panose="020B0604030504040204" pitchFamily="34" charset="0"/>
                <a:ea typeface="Tahoma" panose="020B0604030504040204" pitchFamily="34" charset="0"/>
                <a:cs typeface="Tahoma" panose="020B0604030504040204" pitchFamily="34" charset="0"/>
              </a:rPr>
              <a:t>trên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đất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1519054" y="4999042"/>
            <a:ext cx="6373004" cy="461665"/>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Oxygen có </a:t>
            </a:r>
            <a:r>
              <a:rPr lang="en-US" sz="2400" dirty="0">
                <a:latin typeface="Tahoma" panose="020B0604030504040204" pitchFamily="34" charset="0"/>
                <a:ea typeface="Tahoma" panose="020B0604030504040204" pitchFamily="34" charset="0"/>
                <a:cs typeface="Tahoma" panose="020B0604030504040204" pitchFamily="34" charset="0"/>
              </a:rPr>
              <a:t>ở </a:t>
            </a:r>
            <a:r>
              <a:rPr lang="en-US" sz="2400" dirty="0" err="1">
                <a:latin typeface="Tahoma" panose="020B0604030504040204" pitchFamily="34" charset="0"/>
                <a:ea typeface="Tahoma" panose="020B0604030504040204" pitchFamily="34" charset="0"/>
                <a:cs typeface="Tahoma" panose="020B0604030504040204" pitchFamily="34" charset="0"/>
              </a:rPr>
              <a:t>khắp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mọi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đất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954" y="1662885"/>
            <a:ext cx="2740046" cy="14631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1662885"/>
            <a:ext cx="3167658" cy="1463112"/>
          </a:xfrm>
          <a:prstGeom prst="rect">
            <a:avLst/>
          </a:prstGeom>
        </p:spPr>
      </p:pic>
      <p:pic>
        <p:nvPicPr>
          <p:cNvPr id="7" name="Picture 6"/>
          <p:cNvPicPr>
            <a:picLocks noChangeAspect="1"/>
          </p:cNvPicPr>
          <p:nvPr/>
        </p:nvPicPr>
        <p:blipFill>
          <a:blip r:embed="rId4"/>
          <a:stretch>
            <a:fillRect/>
          </a:stretch>
        </p:blipFill>
        <p:spPr>
          <a:xfrm>
            <a:off x="1450954" y="3238994"/>
            <a:ext cx="2740046" cy="17600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332954"/>
            <a:ext cx="3167657" cy="1572128"/>
          </a:xfrm>
          <a:prstGeom prst="rect">
            <a:avLst/>
          </a:prstGeom>
        </p:spPr>
      </p:pic>
      <p:sp>
        <p:nvSpPr>
          <p:cNvPr id="2" name="Rounded Rectangle 3">
            <a:extLst>
              <a:ext uri="{FF2B5EF4-FFF2-40B4-BE49-F238E27FC236}">
                <a16:creationId xmlns:a16="http://schemas.microsoft.com/office/drawing/2014/main" id="{3DFCF9DF-9512-1F22-5988-0B71633D3898}"/>
              </a:ext>
            </a:extLst>
          </p:cNvPr>
          <p:cNvSpPr/>
          <p:nvPr/>
        </p:nvSpPr>
        <p:spPr>
          <a:xfrm>
            <a:off x="2172847" y="245924"/>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66E085A9-77EC-9D97-8D94-00B4AC069558}"/>
              </a:ext>
            </a:extLst>
          </p:cNvPr>
          <p:cNvSpPr/>
          <p:nvPr/>
        </p:nvSpPr>
        <p:spPr>
          <a:xfrm>
            <a:off x="762000" y="5534858"/>
            <a:ext cx="8077200" cy="1077218"/>
          </a:xfrm>
          <a:prstGeom prst="rect">
            <a:avLst/>
          </a:prstGeom>
        </p:spPr>
        <p:txBody>
          <a:bodyPr wrap="square">
            <a:spAutoFit/>
          </a:bodyPr>
          <a:lstStyle/>
          <a:p>
            <a:r>
              <a:rPr lang="en-US" sz="3200" b="1" dirty="0">
                <a:latin typeface="Times New Roman" pitchFamily="18" charset="0"/>
                <a:cs typeface="Times New Roman" pitchFamily="18" charset="0"/>
              </a:rPr>
              <a:t>=&gt; </a:t>
            </a:r>
            <a:r>
              <a:rPr lang="en-US" sz="3200" b="1" dirty="0">
                <a:solidFill>
                  <a:srgbClr val="FF0000"/>
                </a:solidFill>
                <a:latin typeface="Times New Roman" pitchFamily="18" charset="0"/>
                <a:cs typeface="Times New Roman" pitchFamily="18" charset="0"/>
              </a:rPr>
              <a:t>O</a:t>
            </a:r>
            <a:r>
              <a:rPr lang="vi-VN" sz="3200" b="1" dirty="0">
                <a:solidFill>
                  <a:srgbClr val="FF0000"/>
                </a:solidFill>
                <a:latin typeface="+mj-lt"/>
              </a:rPr>
              <a:t>xygen có trong</a:t>
            </a:r>
            <a:r>
              <a:rPr lang="en-US" sz="3200" b="1" dirty="0">
                <a:solidFill>
                  <a:srgbClr val="FF0000"/>
                </a:solidFill>
                <a:latin typeface="+mj-lt"/>
              </a:rPr>
              <a:t>: </a:t>
            </a:r>
            <a:r>
              <a:rPr lang="vi-VN" sz="3200" b="1" dirty="0">
                <a:solidFill>
                  <a:srgbClr val="FF0000"/>
                </a:solidFill>
                <a:latin typeface="+mj-lt"/>
                <a:cs typeface="Times New Roman" pitchFamily="18" charset="0"/>
              </a:rPr>
              <a:t>không khí</a:t>
            </a:r>
            <a:r>
              <a:rPr lang="en-US" sz="3200" b="1" dirty="0">
                <a:solidFill>
                  <a:srgbClr val="FF0000"/>
                </a:solidFill>
                <a:latin typeface="+mj-lt"/>
                <a:cs typeface="Times New Roman" pitchFamily="18" charset="0"/>
              </a:rPr>
              <a:t>, t</a:t>
            </a:r>
            <a:r>
              <a:rPr lang="vi-VN" sz="3200" b="1" dirty="0">
                <a:solidFill>
                  <a:srgbClr val="FF0000"/>
                </a:solidFill>
                <a:latin typeface="+mj-lt"/>
                <a:cs typeface="Times New Roman" pitchFamily="18" charset="0"/>
              </a:rPr>
              <a:t>rong nước</a:t>
            </a:r>
            <a:r>
              <a:rPr lang="en-US" sz="3200" b="1" dirty="0">
                <a:solidFill>
                  <a:srgbClr val="FF0000"/>
                </a:solidFill>
                <a:latin typeface="+mj-lt"/>
                <a:cs typeface="Times New Roman" pitchFamily="18" charset="0"/>
              </a:rPr>
              <a:t>, t</a:t>
            </a:r>
            <a:r>
              <a:rPr lang="vi-VN" sz="3200" b="1" dirty="0">
                <a:solidFill>
                  <a:srgbClr val="FF0000"/>
                </a:solidFill>
                <a:latin typeface="+mj-lt"/>
                <a:cs typeface="Times New Roman" pitchFamily="18" charset="0"/>
              </a:rPr>
              <a:t>rong lớp đất xốp</a:t>
            </a:r>
          </a:p>
        </p:txBody>
      </p:sp>
    </p:spTree>
    <p:extLst>
      <p:ext uri="{BB962C8B-B14F-4D97-AF65-F5344CB8AC3E}">
        <p14:creationId xmlns:p14="http://schemas.microsoft.com/office/powerpoint/2010/main" val="1613782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7042" y="1577193"/>
            <a:ext cx="71628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400" b="1" dirty="0" err="1">
                <a:solidFill>
                  <a:prstClr val="black"/>
                </a:solidFill>
                <a:latin typeface="Times New Roman" pitchFamily="18" charset="0"/>
                <a:cs typeface="Times New Roman" pitchFamily="18" charset="0"/>
              </a:rPr>
              <a:t>II.Tính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tầm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quan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trọng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Oxygen</a:t>
            </a:r>
          </a:p>
        </p:txBody>
      </p:sp>
      <p:sp>
        <p:nvSpPr>
          <p:cNvPr id="3" name="Rounded Rectangle 2"/>
          <p:cNvSpPr/>
          <p:nvPr/>
        </p:nvSpPr>
        <p:spPr>
          <a:xfrm>
            <a:off x="429126" y="2341090"/>
            <a:ext cx="37338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prstClr val="black"/>
                </a:solidFill>
                <a:latin typeface="Times New Roman" pitchFamily="18" charset="0"/>
                <a:cs typeface="Times New Roman" pitchFamily="18" charset="0"/>
              </a:rPr>
              <a:t>1.Tính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5" name="Rounded Rectangle 3">
            <a:extLst>
              <a:ext uri="{FF2B5EF4-FFF2-40B4-BE49-F238E27FC236}">
                <a16:creationId xmlns:a16="http://schemas.microsoft.com/office/drawing/2014/main" id="{41ABE501-A2BD-DBB3-2030-0FAE3BF896B6}"/>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ounded Rectangle 19">
            <a:extLst>
              <a:ext uri="{FF2B5EF4-FFF2-40B4-BE49-F238E27FC236}">
                <a16:creationId xmlns:a16="http://schemas.microsoft.com/office/drawing/2014/main" id="{BD5382FE-036C-CEEE-AB71-27ED1C95A22A}"/>
              </a:ext>
            </a:extLst>
          </p:cNvPr>
          <p:cNvSpPr/>
          <p:nvPr/>
        </p:nvSpPr>
        <p:spPr>
          <a:xfrm>
            <a:off x="397042" y="787120"/>
            <a:ext cx="40386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800" b="1" dirty="0">
                <a:latin typeface="Times New Roman" pitchFamily="18" charset="0"/>
                <a:cs typeface="Times New Roman" pitchFamily="18" charset="0"/>
              </a:rPr>
              <a:t>I. Oxygen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endParaRPr lang="en-US" sz="2800" b="1" dirty="0">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988527F4-447D-DDD3-B7C1-E04523735584}"/>
              </a:ext>
            </a:extLst>
          </p:cNvPr>
          <p:cNvSpPr txBox="1">
            <a:spLocks/>
          </p:cNvSpPr>
          <p:nvPr/>
        </p:nvSpPr>
        <p:spPr>
          <a:xfrm>
            <a:off x="676776" y="-1747616"/>
            <a:ext cx="6972300" cy="1020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a:latin typeface="Times New Roman" pitchFamily="18" charset="0"/>
                <a:cs typeface="Times New Roman" pitchFamily="18" charset="0"/>
              </a:rPr>
              <a:t>HS nghiên cứu thông tin SGK hoàn thành câu hỏi sau?</a:t>
            </a:r>
            <a:endParaRPr lang="en-US" sz="2400" dirty="0">
              <a:latin typeface="Times New Roman" pitchFamily="18" charset="0"/>
              <a:cs typeface="Times New Roman" pitchFamily="18" charset="0"/>
            </a:endParaRPr>
          </a:p>
        </p:txBody>
      </p:sp>
      <p:sp>
        <p:nvSpPr>
          <p:cNvPr id="7" name="Title 1">
            <a:extLst>
              <a:ext uri="{FF2B5EF4-FFF2-40B4-BE49-F238E27FC236}">
                <a16:creationId xmlns:a16="http://schemas.microsoft.com/office/drawing/2014/main" id="{A89412D9-9E46-E6CF-07C5-7D9F8C5DEF7D}"/>
              </a:ext>
            </a:extLst>
          </p:cNvPr>
          <p:cNvSpPr txBox="1">
            <a:spLocks/>
          </p:cNvSpPr>
          <p:nvPr/>
        </p:nvSpPr>
        <p:spPr>
          <a:xfrm>
            <a:off x="-6145129" y="634720"/>
            <a:ext cx="5029200" cy="7620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endParaRPr lang="en-US" sz="9600" b="1" dirty="0">
              <a:solidFill>
                <a:srgbClr val="FF0000"/>
              </a:solidFill>
              <a:latin typeface="Times New Roman" pitchFamily="18" charset="0"/>
              <a:cs typeface="Times New Roman" pitchFamily="18" charset="0"/>
            </a:endParaRPr>
          </a:p>
        </p:txBody>
      </p:sp>
      <p:sp>
        <p:nvSpPr>
          <p:cNvPr id="8" name="Rounded Rectangle 11">
            <a:extLst>
              <a:ext uri="{FF2B5EF4-FFF2-40B4-BE49-F238E27FC236}">
                <a16:creationId xmlns:a16="http://schemas.microsoft.com/office/drawing/2014/main" id="{AA751518-68E8-8D8B-9B17-CE7AD8DC80D3}"/>
              </a:ext>
            </a:extLst>
          </p:cNvPr>
          <p:cNvSpPr/>
          <p:nvPr/>
        </p:nvSpPr>
        <p:spPr>
          <a:xfrm>
            <a:off x="397042" y="7924800"/>
            <a:ext cx="8001000" cy="420782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marL="457200" indent="-457200" algn="just">
              <a:buAutoNum type="arabicPeriod"/>
            </a:pPr>
            <a:r>
              <a:rPr lang="vi-VN" sz="2800">
                <a:latin typeface="Times New Roman" panose="02020603050405020304" pitchFamily="18" charset="0"/>
                <a:cs typeface="Times New Roman" panose="02020603050405020304" pitchFamily="18" charset="0"/>
              </a:rPr>
              <a:t>Ở </a:t>
            </a:r>
            <a:r>
              <a:rPr lang="vi-VN" sz="2800" dirty="0">
                <a:latin typeface="Times New Roman" panose="02020603050405020304" pitchFamily="18" charset="0"/>
                <a:cs typeface="Times New Roman" panose="02020603050405020304" pitchFamily="18" charset="0"/>
              </a:rPr>
              <a:t>nhiệt độ phòng, oxygen tồn tại ở thể </a:t>
            </a:r>
            <a:r>
              <a:rPr lang="vi-VN" sz="2800">
                <a:latin typeface="Times New Roman" panose="02020603050405020304" pitchFamily="18" charset="0"/>
                <a:cs typeface="Times New Roman" panose="02020603050405020304" pitchFamily="18" charset="0"/>
              </a:rPr>
              <a:t>nào?</a:t>
            </a:r>
          </a:p>
          <a:p>
            <a:pPr marL="457200" indent="-457200">
              <a:buAutoNum type="arabicPeriod" startAt="2"/>
            </a:pPr>
            <a:r>
              <a:rPr lang="vi-VN" sz="2800">
                <a:latin typeface="Times New Roman" panose="02020603050405020304" pitchFamily="18" charset="0"/>
                <a:cs typeface="Times New Roman" panose="02020603050405020304" pitchFamily="18" charset="0"/>
              </a:rPr>
              <a:t>Nhiệt </a:t>
            </a:r>
            <a:r>
              <a:rPr lang="vi-VN" sz="2800" dirty="0">
                <a:latin typeface="Times New Roman" panose="02020603050405020304" pitchFamily="18" charset="0"/>
                <a:cs typeface="Times New Roman" panose="02020603050405020304" pitchFamily="18" charset="0"/>
              </a:rPr>
              <a:t>độ lạnh nhất trên Trái Đất từng ghi lại được là -89 độ C. Khi đó oxygen ở thể khí, lỏng hay </a:t>
            </a:r>
            <a:r>
              <a:rPr lang="vi-VN" sz="2800">
                <a:latin typeface="Times New Roman" panose="02020603050405020304" pitchFamily="18" charset="0"/>
                <a:cs typeface="Times New Roman" panose="02020603050405020304" pitchFamily="18" charset="0"/>
              </a:rPr>
              <a:t>rắn?</a:t>
            </a:r>
          </a:p>
          <a:p>
            <a:r>
              <a:rPr lang="vi-VN" sz="2800" b="1">
                <a:solidFill>
                  <a:schemeClr val="tx1"/>
                </a:solidFill>
                <a:latin typeface="Times New Roman" pitchFamily="18" charset="0"/>
                <a:cs typeface="Times New Roman" pitchFamily="18" charset="0"/>
              </a:rPr>
              <a:t>3.</a:t>
            </a:r>
            <a:r>
              <a:rPr lang="en-US" sz="2800" b="1">
                <a:solidFill>
                  <a:schemeClr val="tx1"/>
                </a:solidFill>
                <a:latin typeface="Times New Roman" pitchFamily="18" charset="0"/>
                <a:cs typeface="Times New Roman" pitchFamily="18" charset="0"/>
              </a:rPr>
              <a:t>   </a:t>
            </a:r>
            <a:r>
              <a:rPr lang="vi-VN" sz="2800">
                <a:latin typeface="Times New Roman" pitchFamily="18" charset="0"/>
                <a:cs typeface="Times New Roman" pitchFamily="18" charset="0"/>
              </a:rPr>
              <a:t> Em  </a:t>
            </a:r>
            <a:r>
              <a:rPr lang="vi-VN" sz="2800" dirty="0">
                <a:latin typeface="Times New Roman" panose="02020603050405020304" pitchFamily="18" charset="0"/>
                <a:cs typeface="Times New Roman" panose="02020603050405020304" pitchFamily="18" charset="0"/>
              </a:rPr>
              <a:t>biết rằng oxygen có ở mọi nơi trên Trái Đất.</a:t>
            </a:r>
          </a:p>
          <a:p>
            <a:r>
              <a:rPr lang="vi-VN" sz="2800" dirty="0">
                <a:latin typeface="Times New Roman" panose="02020603050405020304" pitchFamily="18" charset="0"/>
                <a:cs typeface="Times New Roman" panose="02020603050405020304" pitchFamily="18" charset="0"/>
              </a:rPr>
              <a:t>a) Em có nhìn thấy oxygen không? Vì sao</a:t>
            </a:r>
          </a:p>
          <a:p>
            <a:r>
              <a:rPr lang="vi-VN" sz="2800" dirty="0">
                <a:latin typeface="Times New Roman" panose="02020603050405020304" pitchFamily="18" charset="0"/>
                <a:cs typeface="Times New Roman" panose="02020603050405020304" pitchFamily="18" charset="0"/>
              </a:rPr>
              <a:t>b) Cá và nhiều sinh vật sống được trong nước . Em hãy giải </a:t>
            </a:r>
            <a:r>
              <a:rPr lang="vi-VN" sz="2800">
                <a:latin typeface="Times New Roman" panose="02020603050405020304" pitchFamily="18" charset="0"/>
                <a:cs typeface="Times New Roman" panose="02020603050405020304" pitchFamily="18" charset="0"/>
              </a:rPr>
              <a:t>thích vì sao.</a:t>
            </a:r>
          </a:p>
          <a:p>
            <a:r>
              <a:rPr lang="vi-VN" sz="2800">
                <a:latin typeface="Times New Roman" panose="02020603050405020304" pitchFamily="18" charset="0"/>
                <a:cs typeface="Times New Roman" panose="02020603050405020304" pitchFamily="18" charset="0"/>
              </a:rPr>
              <a:t>      </a:t>
            </a:r>
          </a:p>
          <a:p>
            <a:pPr marL="457200" indent="-457200" algn="just">
              <a:buAutoNum type="arabicPeriod" startAt="2"/>
            </a:pPr>
            <a:endParaRPr lang="vi-VN" sz="28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689667"/>
            <a:ext cx="6972300" cy="1020763"/>
          </a:xfrm>
        </p:spPr>
        <p:txBody>
          <a:bodyPr>
            <a:normAutofit/>
          </a:bodyPr>
          <a:lstStyle/>
          <a:p>
            <a:pPr marL="0" indent="0">
              <a:buNone/>
            </a:pPr>
            <a:r>
              <a:rPr lang="en-US" sz="2400" dirty="0">
                <a:latin typeface="Times New Roman" pitchFamily="18" charset="0"/>
                <a:cs typeface="Times New Roman" pitchFamily="18" charset="0"/>
              </a:rPr>
              <a:t>HS </a:t>
            </a:r>
            <a:r>
              <a:rPr lang="en-US" sz="2400" dirty="0" err="1">
                <a:latin typeface="Times New Roman" pitchFamily="18" charset="0"/>
                <a:cs typeface="Times New Roman" pitchFamily="18" charset="0"/>
              </a:rPr>
              <a:t>nghiên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p:txBody>
      </p:sp>
      <p:sp>
        <p:nvSpPr>
          <p:cNvPr id="5" name="Title 1"/>
          <p:cNvSpPr txBox="1">
            <a:spLocks/>
          </p:cNvSpPr>
          <p:nvPr/>
        </p:nvSpPr>
        <p:spPr>
          <a:xfrm>
            <a:off x="1828800" y="916501"/>
            <a:ext cx="5029200" cy="7620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endParaRPr lang="en-US" sz="9600" b="1" dirty="0">
              <a:solidFill>
                <a:srgbClr val="FF0000"/>
              </a:solidFill>
              <a:latin typeface="Times New Roman" pitchFamily="18" charset="0"/>
              <a:cs typeface="Times New Roman" pitchFamily="18" charset="0"/>
            </a:endParaRPr>
          </a:p>
        </p:txBody>
      </p:sp>
      <p:sp>
        <p:nvSpPr>
          <p:cNvPr id="12" name="Rounded Rectangle 11"/>
          <p:cNvSpPr/>
          <p:nvPr/>
        </p:nvSpPr>
        <p:spPr>
          <a:xfrm>
            <a:off x="609600" y="2236143"/>
            <a:ext cx="8001000" cy="420782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marL="457200" indent="-457200" algn="just">
              <a:buAutoNum type="arabicPeriod"/>
            </a:pPr>
            <a:r>
              <a:rPr lang="vi-VN" sz="2800">
                <a:latin typeface="Times New Roman" panose="02020603050405020304" pitchFamily="18" charset="0"/>
                <a:cs typeface="Times New Roman" panose="02020603050405020304" pitchFamily="18" charset="0"/>
              </a:rPr>
              <a:t>Ở </a:t>
            </a:r>
            <a:r>
              <a:rPr lang="vi-VN" sz="2800" dirty="0">
                <a:latin typeface="Times New Roman" panose="02020603050405020304" pitchFamily="18" charset="0"/>
                <a:cs typeface="Times New Roman" panose="02020603050405020304" pitchFamily="18" charset="0"/>
              </a:rPr>
              <a:t>nhiệt độ phòng, oxygen tồn tại ở thể </a:t>
            </a:r>
            <a:r>
              <a:rPr lang="vi-VN" sz="2800">
                <a:latin typeface="Times New Roman" panose="02020603050405020304" pitchFamily="18" charset="0"/>
                <a:cs typeface="Times New Roman" panose="02020603050405020304" pitchFamily="18" charset="0"/>
              </a:rPr>
              <a:t>nào?</a:t>
            </a:r>
          </a:p>
          <a:p>
            <a:pPr marL="457200" indent="-457200">
              <a:buAutoNum type="arabicPeriod" startAt="2"/>
            </a:pPr>
            <a:r>
              <a:rPr lang="vi-VN" sz="2800">
                <a:latin typeface="Times New Roman" panose="02020603050405020304" pitchFamily="18" charset="0"/>
                <a:cs typeface="Times New Roman" panose="02020603050405020304" pitchFamily="18" charset="0"/>
              </a:rPr>
              <a:t>Nhiệt </a:t>
            </a:r>
            <a:r>
              <a:rPr lang="vi-VN" sz="2800" dirty="0">
                <a:latin typeface="Times New Roman" panose="02020603050405020304" pitchFamily="18" charset="0"/>
                <a:cs typeface="Times New Roman" panose="02020603050405020304" pitchFamily="18" charset="0"/>
              </a:rPr>
              <a:t>độ lạnh nhất trên Trái Đất từng ghi lại được là -89 độ C. Khi đó oxygen ở thể khí, lỏng hay </a:t>
            </a:r>
            <a:r>
              <a:rPr lang="vi-VN" sz="2800">
                <a:latin typeface="Times New Roman" panose="02020603050405020304" pitchFamily="18" charset="0"/>
                <a:cs typeface="Times New Roman" panose="02020603050405020304" pitchFamily="18" charset="0"/>
              </a:rPr>
              <a:t>rắn?</a:t>
            </a:r>
          </a:p>
          <a:p>
            <a:r>
              <a:rPr lang="vi-VN" sz="2800" b="1">
                <a:solidFill>
                  <a:schemeClr val="tx1"/>
                </a:solidFill>
                <a:latin typeface="Times New Roman" pitchFamily="18" charset="0"/>
                <a:cs typeface="Times New Roman" pitchFamily="18" charset="0"/>
              </a:rPr>
              <a:t>3.</a:t>
            </a:r>
            <a:r>
              <a:rPr lang="en-US" sz="2800" b="1">
                <a:solidFill>
                  <a:schemeClr val="tx1"/>
                </a:solidFill>
                <a:latin typeface="Times New Roman" pitchFamily="18" charset="0"/>
                <a:cs typeface="Times New Roman" pitchFamily="18" charset="0"/>
              </a:rPr>
              <a:t>  </a:t>
            </a:r>
            <a:r>
              <a:rPr lang="vi-VN" sz="2800">
                <a:latin typeface="Times New Roman" pitchFamily="18" charset="0"/>
                <a:cs typeface="Times New Roman" pitchFamily="18" charset="0"/>
              </a:rPr>
              <a:t>Em  </a:t>
            </a:r>
            <a:r>
              <a:rPr lang="vi-VN" sz="2800" dirty="0">
                <a:latin typeface="Times New Roman" panose="02020603050405020304" pitchFamily="18" charset="0"/>
                <a:cs typeface="Times New Roman" panose="02020603050405020304" pitchFamily="18" charset="0"/>
              </a:rPr>
              <a:t>biết rằng oxygen có ở mọi nơi trên Trái Đất.</a:t>
            </a:r>
          </a:p>
          <a:p>
            <a:r>
              <a:rPr lang="vi-VN" sz="2800" dirty="0">
                <a:latin typeface="Times New Roman" panose="02020603050405020304" pitchFamily="18" charset="0"/>
                <a:cs typeface="Times New Roman" panose="02020603050405020304" pitchFamily="18" charset="0"/>
              </a:rPr>
              <a:t>a) Em có nhìn thấy oxygen không? Vì sao</a:t>
            </a:r>
          </a:p>
          <a:p>
            <a:r>
              <a:rPr lang="vi-VN" sz="2800" dirty="0">
                <a:latin typeface="Times New Roman" panose="02020603050405020304" pitchFamily="18" charset="0"/>
                <a:cs typeface="Times New Roman" panose="02020603050405020304" pitchFamily="18" charset="0"/>
              </a:rPr>
              <a:t>b) Cá và nhiều sinh vật sống được trong nước . Em hãy giải </a:t>
            </a:r>
            <a:r>
              <a:rPr lang="vi-VN" sz="2800">
                <a:latin typeface="Times New Roman" panose="02020603050405020304" pitchFamily="18" charset="0"/>
                <a:cs typeface="Times New Roman" panose="02020603050405020304" pitchFamily="18" charset="0"/>
              </a:rPr>
              <a:t>thích vì sao.</a:t>
            </a:r>
          </a:p>
          <a:p>
            <a:r>
              <a:rPr lang="vi-VN" sz="2800">
                <a:latin typeface="Times New Roman" panose="02020603050405020304" pitchFamily="18" charset="0"/>
                <a:cs typeface="Times New Roman" panose="02020603050405020304" pitchFamily="18" charset="0"/>
              </a:rPr>
              <a:t>      </a:t>
            </a:r>
          </a:p>
          <a:p>
            <a:pPr marL="457200" indent="-457200" algn="just">
              <a:buAutoNum type="arabicPeriod" startAt="2"/>
            </a:pPr>
            <a:endParaRPr lang="vi-VN" sz="2800" dirty="0">
              <a:solidFill>
                <a:schemeClr val="tx1"/>
              </a:solidFill>
              <a:latin typeface="Times New Roman" pitchFamily="18" charset="0"/>
              <a:cs typeface="Times New Roman" pitchFamily="18" charset="0"/>
            </a:endParaRPr>
          </a:p>
        </p:txBody>
      </p:sp>
      <p:sp>
        <p:nvSpPr>
          <p:cNvPr id="4" name="Rounded Rectangle 3">
            <a:extLst>
              <a:ext uri="{FF2B5EF4-FFF2-40B4-BE49-F238E27FC236}">
                <a16:creationId xmlns:a16="http://schemas.microsoft.com/office/drawing/2014/main" id="{D116C4F1-B07D-1227-1B37-88C748A0739B}"/>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7575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8736" y="1422989"/>
            <a:ext cx="6972300" cy="1020763"/>
          </a:xfrm>
        </p:spPr>
        <p:txBody>
          <a:bodyPr>
            <a:normAutofit/>
          </a:bodyPr>
          <a:lstStyle/>
          <a:p>
            <a:pPr marL="0" indent="0">
              <a:buNone/>
            </a:pPr>
            <a:r>
              <a:rPr lang="en-US" sz="2400" dirty="0">
                <a:latin typeface="Times New Roman" pitchFamily="18" charset="0"/>
                <a:cs typeface="Times New Roman" pitchFamily="18" charset="0"/>
              </a:rPr>
              <a:t>HS </a:t>
            </a:r>
            <a:r>
              <a:rPr lang="en-US" sz="2400" dirty="0" err="1">
                <a:latin typeface="Times New Roman" pitchFamily="18" charset="0"/>
                <a:cs typeface="Times New Roman" pitchFamily="18" charset="0"/>
              </a:rPr>
              <a:t>nghiên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p:txBody>
      </p:sp>
      <p:sp>
        <p:nvSpPr>
          <p:cNvPr id="5" name="Title 1"/>
          <p:cNvSpPr txBox="1">
            <a:spLocks/>
          </p:cNvSpPr>
          <p:nvPr/>
        </p:nvSpPr>
        <p:spPr>
          <a:xfrm>
            <a:off x="1828800" y="774222"/>
            <a:ext cx="5029200" cy="7620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endParaRPr lang="en-US" sz="9600" b="1" dirty="0">
              <a:solidFill>
                <a:srgbClr val="FF0000"/>
              </a:solidFill>
              <a:latin typeface="Times New Roman" pitchFamily="18" charset="0"/>
              <a:cs typeface="Times New Roman" pitchFamily="18" charset="0"/>
            </a:endParaRPr>
          </a:p>
        </p:txBody>
      </p:sp>
      <p:sp>
        <p:nvSpPr>
          <p:cNvPr id="12" name="Rounded Rectangle 11"/>
          <p:cNvSpPr/>
          <p:nvPr/>
        </p:nvSpPr>
        <p:spPr>
          <a:xfrm>
            <a:off x="642718" y="1900985"/>
            <a:ext cx="8001000" cy="4931895"/>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marL="457200" indent="-457200" algn="just">
              <a:buAutoNum type="arabicPeriod"/>
            </a:pPr>
            <a:r>
              <a:rPr lang="vi-VN" sz="2400">
                <a:latin typeface="Times New Roman" panose="02020603050405020304" pitchFamily="18" charset="0"/>
                <a:cs typeface="Times New Roman" panose="02020603050405020304" pitchFamily="18" charset="0"/>
              </a:rPr>
              <a:t>Ở </a:t>
            </a:r>
            <a:r>
              <a:rPr lang="vi-VN" sz="2400" dirty="0">
                <a:latin typeface="Times New Roman" panose="02020603050405020304" pitchFamily="18" charset="0"/>
                <a:cs typeface="Times New Roman" panose="02020603050405020304" pitchFamily="18" charset="0"/>
              </a:rPr>
              <a:t>nhiệt độ phòng, oxygen tồn tại ở thể </a:t>
            </a:r>
            <a:r>
              <a:rPr lang="vi-VN" sz="2400">
                <a:latin typeface="Times New Roman" panose="02020603050405020304" pitchFamily="18" charset="0"/>
                <a:cs typeface="Times New Roman" panose="02020603050405020304" pitchFamily="18" charset="0"/>
              </a:rPr>
              <a:t>nào?</a:t>
            </a:r>
          </a:p>
          <a:p>
            <a:pPr algn="just"/>
            <a:r>
              <a:rPr lang="vi-VN" sz="240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457200" indent="-457200">
              <a:buAutoNum type="arabicPeriod" startAt="2"/>
            </a:pPr>
            <a:r>
              <a:rPr lang="vi-VN" sz="2400">
                <a:latin typeface="Times New Roman" panose="02020603050405020304" pitchFamily="18" charset="0"/>
                <a:cs typeface="Times New Roman" panose="02020603050405020304" pitchFamily="18" charset="0"/>
              </a:rPr>
              <a:t>Nhiệt </a:t>
            </a:r>
            <a:r>
              <a:rPr lang="vi-VN" sz="2400" dirty="0">
                <a:latin typeface="Times New Roman" panose="02020603050405020304" pitchFamily="18" charset="0"/>
                <a:cs typeface="Times New Roman" panose="02020603050405020304" pitchFamily="18" charset="0"/>
              </a:rPr>
              <a:t>độ lạnh nhất trên Trái Đất từng ghi lại được là -89 độ C. Khi đó oxygen ở thể khí, lỏng hay </a:t>
            </a:r>
            <a:r>
              <a:rPr lang="vi-VN" sz="2400">
                <a:latin typeface="Times New Roman" panose="02020603050405020304" pitchFamily="18" charset="0"/>
                <a:cs typeface="Times New Roman" panose="02020603050405020304" pitchFamily="18" charset="0"/>
              </a:rPr>
              <a:t>rắn?</a:t>
            </a:r>
          </a:p>
          <a:p>
            <a:r>
              <a:rPr lang="vi-VN" sz="240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b="1">
                <a:solidFill>
                  <a:schemeClr val="tx1"/>
                </a:solidFill>
                <a:latin typeface="Times New Roman" pitchFamily="18" charset="0"/>
                <a:cs typeface="Times New Roman" pitchFamily="18" charset="0"/>
              </a:rPr>
              <a:t> </a:t>
            </a:r>
            <a:r>
              <a:rPr lang="vi-VN" sz="2400" b="1">
                <a:solidFill>
                  <a:schemeClr val="tx1"/>
                </a:solidFill>
                <a:latin typeface="Times New Roman" pitchFamily="18" charset="0"/>
                <a:cs typeface="Times New Roman" pitchFamily="18" charset="0"/>
              </a:rPr>
              <a:t>3.</a:t>
            </a:r>
            <a:r>
              <a:rPr lang="en-US" sz="2400" b="1">
                <a:solidFill>
                  <a:schemeClr val="tx1"/>
                </a:solidFill>
                <a:latin typeface="Times New Roman" pitchFamily="18" charset="0"/>
                <a:cs typeface="Times New Roman" pitchFamily="18" charset="0"/>
              </a:rPr>
              <a:t>   </a:t>
            </a:r>
            <a:r>
              <a:rPr lang="vi-VN" sz="2400">
                <a:latin typeface="Times New Roman" pitchFamily="18" charset="0"/>
                <a:cs typeface="Times New Roman" pitchFamily="18" charset="0"/>
              </a:rPr>
              <a:t>Em  </a:t>
            </a:r>
            <a:r>
              <a:rPr lang="vi-VN" sz="2400" dirty="0">
                <a:latin typeface="Times New Roman" panose="02020603050405020304" pitchFamily="18" charset="0"/>
                <a:cs typeface="Times New Roman" panose="02020603050405020304" pitchFamily="18" charset="0"/>
              </a:rPr>
              <a:t>biết rằng oxygen có ở mọi nơi trên Trái Đất.</a:t>
            </a:r>
          </a:p>
          <a:p>
            <a:pPr marL="457200" indent="-457200">
              <a:buAutoNum type="alphaLcParenR"/>
            </a:pPr>
            <a:r>
              <a:rPr lang="vi-VN" sz="2400">
                <a:latin typeface="Times New Roman" panose="02020603050405020304" pitchFamily="18" charset="0"/>
                <a:cs typeface="Times New Roman" panose="02020603050405020304" pitchFamily="18" charset="0"/>
              </a:rPr>
              <a:t>Em </a:t>
            </a:r>
            <a:r>
              <a:rPr lang="vi-VN" sz="2400" dirty="0">
                <a:latin typeface="Times New Roman" panose="02020603050405020304" pitchFamily="18" charset="0"/>
                <a:cs typeface="Times New Roman" panose="02020603050405020304" pitchFamily="18" charset="0"/>
              </a:rPr>
              <a:t>có nhìn thấy oxygen không? </a:t>
            </a:r>
            <a:r>
              <a:rPr lang="vi-VN" sz="2400">
                <a:latin typeface="Times New Roman" panose="02020603050405020304" pitchFamily="18" charset="0"/>
                <a:cs typeface="Times New Roman" panose="02020603050405020304" pitchFamily="18" charset="0"/>
              </a:rPr>
              <a:t>Vì sao</a:t>
            </a:r>
          </a:p>
          <a:p>
            <a:r>
              <a:rPr lang="vi-VN" sz="240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Cá và nhiều sinh vật sống được trong nước . Em hãy giải </a:t>
            </a:r>
            <a:r>
              <a:rPr lang="vi-VN" sz="2400">
                <a:latin typeface="Times New Roman" panose="02020603050405020304" pitchFamily="18" charset="0"/>
                <a:cs typeface="Times New Roman" panose="02020603050405020304" pitchFamily="18" charset="0"/>
              </a:rPr>
              <a:t>thích vì sao.</a:t>
            </a:r>
          </a:p>
          <a:p>
            <a:r>
              <a:rPr lang="vi-VN" sz="2400">
                <a:latin typeface="Times New Roman" panose="02020603050405020304" pitchFamily="18" charset="0"/>
                <a:cs typeface="Times New Roman" panose="02020603050405020304" pitchFamily="18" charset="0"/>
              </a:rPr>
              <a:t>      ..........................................................................................</a:t>
            </a:r>
          </a:p>
          <a:p>
            <a:r>
              <a:rPr lang="vi-VN" sz="240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pPr marL="457200" indent="-457200" algn="just">
              <a:buAutoNum type="arabicPeriod" startAt="2"/>
            </a:pPr>
            <a:endParaRPr lang="vi-VN" sz="2000" dirty="0">
              <a:solidFill>
                <a:schemeClr val="tx1"/>
              </a:solidFill>
              <a:latin typeface="Times New Roman" pitchFamily="18" charset="0"/>
              <a:cs typeface="Times New Roman" pitchFamily="18" charset="0"/>
            </a:endParaRPr>
          </a:p>
        </p:txBody>
      </p:sp>
      <p:sp>
        <p:nvSpPr>
          <p:cNvPr id="4" name="Rounded Rectangle 3">
            <a:extLst>
              <a:ext uri="{FF2B5EF4-FFF2-40B4-BE49-F238E27FC236}">
                <a16:creationId xmlns:a16="http://schemas.microsoft.com/office/drawing/2014/main" id="{D116C4F1-B07D-1227-1B37-88C748A0739B}"/>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D3B1A8E-7EF2-D34E-BFB2-F5C1DA1F09BF}"/>
              </a:ext>
            </a:extLst>
          </p:cNvPr>
          <p:cNvSpPr txBox="1"/>
          <p:nvPr/>
        </p:nvSpPr>
        <p:spPr>
          <a:xfrm>
            <a:off x="1447800" y="2460083"/>
            <a:ext cx="1676400" cy="400110"/>
          </a:xfrm>
          <a:prstGeom prst="rect">
            <a:avLst/>
          </a:prstGeom>
          <a:noFill/>
        </p:spPr>
        <p:txBody>
          <a:bodyPr wrap="square">
            <a:spAutoFit/>
          </a:bodyPr>
          <a:lstStyle/>
          <a:p>
            <a:r>
              <a:rPr lang="vi-VN" sz="2000" b="1">
                <a:solidFill>
                  <a:srgbClr val="FF0000"/>
                </a:solidFill>
                <a:cs typeface="Times New Roman" panose="02020603050405020304" pitchFamily="18" charset="0"/>
              </a:rPr>
              <a:t>Thể khí</a:t>
            </a:r>
            <a:endParaRPr lang="en-US" sz="2000" b="1">
              <a:cs typeface="Times New Roman" panose="02020603050405020304" pitchFamily="18" charset="0"/>
            </a:endParaRPr>
          </a:p>
        </p:txBody>
      </p:sp>
      <p:sp>
        <p:nvSpPr>
          <p:cNvPr id="8" name="TextBox 7">
            <a:extLst>
              <a:ext uri="{FF2B5EF4-FFF2-40B4-BE49-F238E27FC236}">
                <a16:creationId xmlns:a16="http://schemas.microsoft.com/office/drawing/2014/main" id="{EB514CAF-77A0-AD68-27CD-845C9B4C9632}"/>
              </a:ext>
            </a:extLst>
          </p:cNvPr>
          <p:cNvSpPr txBox="1"/>
          <p:nvPr/>
        </p:nvSpPr>
        <p:spPr>
          <a:xfrm>
            <a:off x="1447800" y="3566260"/>
            <a:ext cx="4572000" cy="400110"/>
          </a:xfrm>
          <a:prstGeom prst="rect">
            <a:avLst/>
          </a:prstGeom>
          <a:noFill/>
        </p:spPr>
        <p:txBody>
          <a:bodyPr wrap="square">
            <a:spAutoFit/>
          </a:bodyPr>
          <a:lstStyle/>
          <a:p>
            <a:r>
              <a:rPr lang="vi-VN" sz="2000" b="1">
                <a:solidFill>
                  <a:srgbClr val="FF0000"/>
                </a:solidFill>
                <a:cs typeface="Times New Roman" panose="02020603050405020304" pitchFamily="18" charset="0"/>
              </a:rPr>
              <a:t>Thể khí</a:t>
            </a:r>
            <a:endParaRPr lang="en-US" sz="2000" b="1"/>
          </a:p>
        </p:txBody>
      </p:sp>
      <p:sp>
        <p:nvSpPr>
          <p:cNvPr id="10" name="TextBox 9">
            <a:extLst>
              <a:ext uri="{FF2B5EF4-FFF2-40B4-BE49-F238E27FC236}">
                <a16:creationId xmlns:a16="http://schemas.microsoft.com/office/drawing/2014/main" id="{C37DF013-0257-17DE-0530-26F3AB82212A}"/>
              </a:ext>
            </a:extLst>
          </p:cNvPr>
          <p:cNvSpPr txBox="1"/>
          <p:nvPr/>
        </p:nvSpPr>
        <p:spPr>
          <a:xfrm>
            <a:off x="1066354" y="4691392"/>
            <a:ext cx="7858564" cy="369332"/>
          </a:xfrm>
          <a:prstGeom prst="rect">
            <a:avLst/>
          </a:prstGeom>
          <a:noFill/>
        </p:spPr>
        <p:txBody>
          <a:bodyPr wrap="square">
            <a:spAutoFit/>
          </a:bodyPr>
          <a:lstStyle/>
          <a:p>
            <a:r>
              <a:rPr lang="vi-VN" sz="1800" b="1">
                <a:solidFill>
                  <a:srgbClr val="FF0000"/>
                </a:solidFill>
                <a:cs typeface="Times New Roman" panose="02020603050405020304" pitchFamily="18" charset="0"/>
              </a:rPr>
              <a:t>Ta không nhìn thấy, vì khí oxygen không màu,không mùi,không vị </a:t>
            </a:r>
            <a:r>
              <a:rPr lang="vi-VN" sz="1800" b="1">
                <a:cs typeface="Times New Roman" panose="02020603050405020304" pitchFamily="18" charset="0"/>
              </a:rPr>
              <a:t>.</a:t>
            </a:r>
            <a:endParaRPr lang="vi-VN" sz="1800" b="1" dirty="0">
              <a:cs typeface="Times New Roman" panose="02020603050405020304" pitchFamily="18" charset="0"/>
            </a:endParaRPr>
          </a:p>
        </p:txBody>
      </p:sp>
      <p:sp>
        <p:nvSpPr>
          <p:cNvPr id="13" name="TextBox 12">
            <a:extLst>
              <a:ext uri="{FF2B5EF4-FFF2-40B4-BE49-F238E27FC236}">
                <a16:creationId xmlns:a16="http://schemas.microsoft.com/office/drawing/2014/main" id="{72994C3F-80D6-825F-7030-9514A6287A80}"/>
              </a:ext>
            </a:extLst>
          </p:cNvPr>
          <p:cNvSpPr txBox="1"/>
          <p:nvPr/>
        </p:nvSpPr>
        <p:spPr>
          <a:xfrm>
            <a:off x="1157068" y="5762223"/>
            <a:ext cx="5243732" cy="400110"/>
          </a:xfrm>
          <a:prstGeom prst="rect">
            <a:avLst/>
          </a:prstGeom>
          <a:noFill/>
        </p:spPr>
        <p:txBody>
          <a:bodyPr wrap="square">
            <a:spAutoFit/>
          </a:bodyPr>
          <a:lstStyle/>
          <a:p>
            <a:r>
              <a:rPr lang="vi-VN" sz="1800" b="1">
                <a:solidFill>
                  <a:srgbClr val="FF0000"/>
                </a:solidFill>
                <a:latin typeface="Times New Roman" panose="02020603050405020304" pitchFamily="18" charset="0"/>
                <a:cs typeface="Times New Roman" panose="02020603050405020304" pitchFamily="18" charset="0"/>
              </a:rPr>
              <a:t> Vì </a:t>
            </a:r>
            <a:r>
              <a:rPr lang="vi-VN" sz="2000" b="1">
                <a:solidFill>
                  <a:srgbClr val="FF0000"/>
                </a:solidFill>
                <a:latin typeface="Times New Roman" panose="02020603050405020304" pitchFamily="18" charset="0"/>
                <a:cs typeface="Times New Roman" panose="02020603050405020304" pitchFamily="18" charset="0"/>
              </a:rPr>
              <a:t>oxygen tan một phần trong nước</a:t>
            </a:r>
            <a:endParaRPr lang="en-US" sz="2000" b="1"/>
          </a:p>
        </p:txBody>
      </p:sp>
    </p:spTree>
    <p:extLst>
      <p:ext uri="{BB962C8B-B14F-4D97-AF65-F5344CB8AC3E}">
        <p14:creationId xmlns:p14="http://schemas.microsoft.com/office/powerpoint/2010/main" val="170442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Em hãy cho biết oxygen tồn tại ở đâu Thường xuyên hít thở khí oxygen trong  không khí, em có cảm nhận được màu, mùi, vị của oxygen không? - Giải sách"/>
          <p:cNvPicPr>
            <a:picLocks noChangeAspect="1" noChangeArrowheads="1"/>
          </p:cNvPicPr>
          <p:nvPr/>
        </p:nvPicPr>
        <p:blipFill rotWithShape="1">
          <a:blip r:embed="rId2">
            <a:extLst>
              <a:ext uri="{28A0092B-C50C-407E-A947-70E740481C1C}">
                <a14:useLocalDpi xmlns:a14="http://schemas.microsoft.com/office/drawing/2010/main" val="0"/>
              </a:ext>
            </a:extLst>
          </a:blip>
          <a:srcRect l="4131" t="2984" r="2067" b="9662"/>
          <a:stretch/>
        </p:blipFill>
        <p:spPr bwMode="auto">
          <a:xfrm>
            <a:off x="316832" y="2981112"/>
            <a:ext cx="4267200" cy="3659249"/>
          </a:xfrm>
          <a:prstGeom prst="teardrop">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38200" y="904117"/>
            <a:ext cx="2279816" cy="19657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r>
              <a:rPr lang="vi-VN" sz="2400" dirty="0">
                <a:latin typeface="Times New Roman" pitchFamily="18" charset="0"/>
                <a:cs typeface="Times New Roman" pitchFamily="18" charset="0"/>
              </a:rPr>
              <a:t>Tại sao ở đ</a:t>
            </a:r>
            <a:r>
              <a:rPr lang="en-US" sz="2400" dirty="0">
                <a:latin typeface="Times New Roman" pitchFamily="18" charset="0"/>
                <a:cs typeface="Times New Roman" pitchFamily="18" charset="0"/>
              </a:rPr>
              <a:t>ầ</a:t>
            </a:r>
            <a:r>
              <a:rPr lang="vi-VN" sz="2400" dirty="0">
                <a:latin typeface="Times New Roman" pitchFamily="18" charset="0"/>
                <a:cs typeface="Times New Roman" pitchFamily="18" charset="0"/>
              </a:rPr>
              <a:t>m nuôi tôm thường lắp đặt hệ thống quạt khí ?</a:t>
            </a:r>
            <a:endParaRPr lang="en-US" sz="2400" dirty="0">
              <a:latin typeface="Times New Roman" pitchFamily="18" charset="0"/>
              <a:cs typeface="Times New Roman" pitchFamily="18" charset="0"/>
            </a:endParaRPr>
          </a:p>
        </p:txBody>
      </p:sp>
      <p:sp>
        <p:nvSpPr>
          <p:cNvPr id="4" name="Rectangle 3"/>
          <p:cNvSpPr/>
          <p:nvPr/>
        </p:nvSpPr>
        <p:spPr>
          <a:xfrm>
            <a:off x="4953000" y="982029"/>
            <a:ext cx="3962400" cy="4832092"/>
          </a:xfrm>
          <a:prstGeom prst="rect">
            <a:avLst/>
          </a:prstGeom>
        </p:spPr>
        <p:txBody>
          <a:bodyPr wrap="square">
            <a:spAutoFit/>
          </a:bodyPr>
          <a:lstStyle/>
          <a:p>
            <a:pPr algn="just"/>
            <a:r>
              <a:rPr lang="vi-VN" sz="2800" dirty="0">
                <a:solidFill>
                  <a:srgbClr val="0070C0"/>
                </a:solidFill>
                <a:latin typeface="Times New Roman" pitchFamily="18" charset="0"/>
                <a:cs typeface="Times New Roman" pitchFamily="18" charset="0"/>
              </a:rPr>
              <a:t>Do oxygen </a:t>
            </a:r>
            <a:r>
              <a:rPr lang="vi-VN" sz="2800" u="sng" dirty="0">
                <a:solidFill>
                  <a:srgbClr val="0070C0"/>
                </a:solidFill>
                <a:latin typeface="Times New Roman" pitchFamily="18" charset="0"/>
                <a:cs typeface="Times New Roman" pitchFamily="18" charset="0"/>
              </a:rPr>
              <a:t>ít tan trong nước </a:t>
            </a:r>
            <a:r>
              <a:rPr lang="vi-VN" sz="2800" dirty="0">
                <a:solidFill>
                  <a:srgbClr val="0070C0"/>
                </a:solidFill>
                <a:latin typeface="Times New Roman" pitchFamily="18" charset="0"/>
                <a:cs typeface="Times New Roman" pitchFamily="18" charset="0"/>
              </a:rPr>
              <a:t>và việc nuôi tôm, cá số lượng lớn làm cho lượng oxygen trong ao đầm nuôi </a:t>
            </a:r>
            <a:r>
              <a:rPr lang="vi-VN" sz="2800">
                <a:solidFill>
                  <a:srgbClr val="0070C0"/>
                </a:solidFill>
                <a:latin typeface="Times New Roman" pitchFamily="18" charset="0"/>
                <a:cs typeface="Times New Roman" pitchFamily="18" charset="0"/>
              </a:rPr>
              <a:t>rất ít, </a:t>
            </a:r>
            <a:r>
              <a:rPr lang="vi-VN" sz="2800" dirty="0">
                <a:solidFill>
                  <a:srgbClr val="0070C0"/>
                </a:solidFill>
                <a:latin typeface="Times New Roman" pitchFamily="18" charset="0"/>
                <a:cs typeface="Times New Roman" pitchFamily="18" charset="0"/>
              </a:rPr>
              <a:t>người ta phải dùng giải pháp quạt để sục khí liên tục vào nước giúp cho oxygen tan nhiều hơn trong nước, từ đó cá tôm có đủ oxygen để hô hấp.</a:t>
            </a:r>
          </a:p>
        </p:txBody>
      </p:sp>
      <p:sp>
        <p:nvSpPr>
          <p:cNvPr id="6" name="Rounded Rectangle 3">
            <a:extLst>
              <a:ext uri="{FF2B5EF4-FFF2-40B4-BE49-F238E27FC236}">
                <a16:creationId xmlns:a16="http://schemas.microsoft.com/office/drawing/2014/main" id="{B2A5D9B7-DC96-8786-49CB-314D2CE5CB43}"/>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78478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141718" y="2106252"/>
            <a:ext cx="3286125" cy="34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3518" y="2106253"/>
            <a:ext cx="3200400" cy="3470562"/>
          </a:xfrm>
        </p:spPr>
      </p:pic>
      <p:sp>
        <p:nvSpPr>
          <p:cNvPr id="7" name="AutoShape 2" descr="Ôxy – Wikipedia tiếng Việt"/>
          <p:cNvSpPr>
            <a:spLocks noChangeAspect="1" noChangeArrowheads="1"/>
          </p:cNvSpPr>
          <p:nvPr/>
        </p:nvSpPr>
        <p:spPr bwMode="auto">
          <a:xfrm>
            <a:off x="155573" y="58298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Ôxy – Wikipedia tiếng Việt"/>
          <p:cNvSpPr>
            <a:spLocks noChangeAspect="1" noChangeArrowheads="1"/>
          </p:cNvSpPr>
          <p:nvPr/>
        </p:nvSpPr>
        <p:spPr bwMode="auto">
          <a:xfrm>
            <a:off x="307973" y="73538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Ôxy – Wikipedia tiếng Việt"/>
          <p:cNvSpPr>
            <a:spLocks noChangeAspect="1" noChangeArrowheads="1"/>
          </p:cNvSpPr>
          <p:nvPr/>
        </p:nvSpPr>
        <p:spPr bwMode="auto">
          <a:xfrm>
            <a:off x="460373" y="88778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97293" y="5687652"/>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3" name="TextBox 12"/>
          <p:cNvSpPr txBox="1"/>
          <p:nvPr/>
        </p:nvSpPr>
        <p:spPr>
          <a:xfrm>
            <a:off x="3265918" y="5687652"/>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14" name="TextBox 13"/>
          <p:cNvSpPr txBox="1"/>
          <p:nvPr/>
        </p:nvSpPr>
        <p:spPr>
          <a:xfrm>
            <a:off x="6082143" y="5687651"/>
            <a:ext cx="2816225"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sp>
        <p:nvSpPr>
          <p:cNvPr id="12" name="Rectangle 11"/>
          <p:cNvSpPr/>
          <p:nvPr/>
        </p:nvSpPr>
        <p:spPr>
          <a:xfrm>
            <a:off x="3460541" y="718519"/>
            <a:ext cx="222291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oxygen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355" y="2106252"/>
            <a:ext cx="2971800" cy="3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3">
            <a:extLst>
              <a:ext uri="{FF2B5EF4-FFF2-40B4-BE49-F238E27FC236}">
                <a16:creationId xmlns:a16="http://schemas.microsoft.com/office/drawing/2014/main" id="{56BAF015-C0C7-D9B0-8D31-F38009FC2821}"/>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21258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762000"/>
            <a:ext cx="5105400" cy="1020763"/>
          </a:xfrm>
        </p:spPr>
        <p:txBody>
          <a:bodyPr>
            <a:normAutofit/>
          </a:bodyPr>
          <a:lstStyle/>
          <a:p>
            <a:pPr marL="0" indent="0">
              <a:buNone/>
            </a:pPr>
            <a:r>
              <a:rPr lang="en-US" sz="2400">
                <a:latin typeface="Times New Roman" pitchFamily="18" charset="0"/>
                <a:cs typeface="Times New Roman" pitchFamily="18" charset="0"/>
              </a:rPr>
              <a:t> </a:t>
            </a:r>
            <a:r>
              <a:rPr lang="vi-VN" sz="2800">
                <a:latin typeface="Times New Roman" pitchFamily="18" charset="0"/>
                <a:cs typeface="Times New Roman" pitchFamily="18" charset="0"/>
              </a:rPr>
              <a:t>H</a:t>
            </a:r>
            <a:r>
              <a:rPr lang="en-US" sz="2800">
                <a:latin typeface="Times New Roman" pitchFamily="18" charset="0"/>
                <a:cs typeface="Times New Roman" pitchFamily="18" charset="0"/>
              </a:rPr>
              <a:t>oàn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tập</a:t>
            </a:r>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điền từ </a:t>
            </a:r>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sau:</a:t>
            </a:r>
            <a:endParaRPr lang="en-US" sz="2800" dirty="0">
              <a:latin typeface="Times New Roman" pitchFamily="18" charset="0"/>
              <a:cs typeface="Times New Roman" pitchFamily="18" charset="0"/>
            </a:endParaRPr>
          </a:p>
        </p:txBody>
      </p:sp>
      <p:sp>
        <p:nvSpPr>
          <p:cNvPr id="8" name="TextBox 7"/>
          <p:cNvSpPr txBox="1"/>
          <p:nvPr/>
        </p:nvSpPr>
        <p:spPr>
          <a:xfrm>
            <a:off x="124691" y="2072337"/>
            <a:ext cx="8534400" cy="3139321"/>
          </a:xfrm>
          <a:prstGeom prst="rect">
            <a:avLst/>
          </a:prstGeom>
          <a:noFill/>
        </p:spPr>
        <p:txBody>
          <a:bodyPr wrap="square" rtlCol="0">
            <a:spAutoFit/>
          </a:bodyPr>
          <a:lstStyle/>
          <a:p>
            <a:endParaRPr lang="en-US" sz="3000" b="1" dirty="0">
              <a:solidFill>
                <a:schemeClr val="tx2">
                  <a:lumMod val="60000"/>
                  <a:lumOff val="40000"/>
                </a:schemeClr>
              </a:solidFill>
              <a:latin typeface="Times New Roman" pitchFamily="18" charset="0"/>
              <a:cs typeface="Times New Roman" pitchFamily="18" charset="0"/>
            </a:endParaRP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điều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err="1">
                <a:latin typeface="Times New Roman" pitchFamily="18" charset="0"/>
                <a:cs typeface="Times New Roman" pitchFamily="18" charset="0"/>
              </a:rPr>
              <a:t>màu</a:t>
            </a:r>
            <a:r>
              <a:rPr lang="en-US" sz="3000">
                <a:latin typeface="Times New Roman" pitchFamily="18" charset="0"/>
                <a:cs typeface="Times New Roman" pitchFamily="18" charset="0"/>
              </a:rPr>
              <a:t>,</a:t>
            </a:r>
            <a:r>
              <a:rPr lang="vi-VN" sz="3000">
                <a:latin typeface="Times New Roman" pitchFamily="18" charset="0"/>
                <a:cs typeface="Times New Roman" pitchFamily="18" charset="0"/>
              </a:rPr>
              <a:t> không mùi, không vị </a:t>
            </a:r>
            <a:r>
              <a:rPr lang="en-US" sz="3000">
                <a:latin typeface="Times New Roman" pitchFamily="18" charset="0"/>
                <a:cs typeface="Times New Roman" pitchFamily="18" charset="0"/>
              </a:rPr>
              <a:t> </a:t>
            </a:r>
            <a:r>
              <a:rPr lang="vi-VN" sz="3000">
                <a:latin typeface="Times New Roman" pitchFamily="18" charset="0"/>
                <a:cs typeface="Times New Roman" pitchFamily="18" charset="0"/>
              </a:rPr>
              <a:t>,</a:t>
            </a:r>
            <a:r>
              <a:rPr lang="en-US" sz="3000">
                <a:latin typeface="Times New Roman" pitchFamily="18" charset="0"/>
                <a:cs typeface="Times New Roman" pitchFamily="18" charset="0"/>
              </a:rPr>
              <a:t>…….</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marL="342900" indent="-342900">
              <a:buFontTx/>
              <a:buChar char="-"/>
            </a:pP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ở ………</a:t>
            </a:r>
            <a:r>
              <a:rPr lang="en-US" sz="3000" baseline="30000" dirty="0">
                <a:latin typeface="Times New Roman" pitchFamily="18" charset="0"/>
                <a:cs typeface="Times New Roman" pitchFamily="18" charset="0"/>
              </a:rPr>
              <a:t>0</a:t>
            </a:r>
            <a:r>
              <a:rPr lang="en-US" sz="3000" dirty="0">
                <a:latin typeface="Times New Roman" pitchFamily="18" charset="0"/>
                <a:cs typeface="Times New Roman" pitchFamily="18" charset="0"/>
              </a:rPr>
              <a:t>C;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ở………</a:t>
            </a:r>
            <a:r>
              <a:rPr lang="en-US" sz="3000" baseline="30000" dirty="0">
                <a:latin typeface="Times New Roman" pitchFamily="18" charset="0"/>
                <a:cs typeface="Times New Roman" pitchFamily="18" charset="0"/>
              </a:rPr>
              <a:t> 0</a:t>
            </a:r>
            <a:r>
              <a:rPr lang="en-US" sz="3000" dirty="0">
                <a:latin typeface="Times New Roman" pitchFamily="18" charset="0"/>
                <a:cs typeface="Times New Roman" pitchFamily="18" charset="0"/>
              </a:rPr>
              <a:t>C</a:t>
            </a: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a:t>
            </a:r>
          </a:p>
          <a:p>
            <a:endParaRPr lang="en-US" sz="2400" b="1" dirty="0">
              <a:solidFill>
                <a:schemeClr val="tx2">
                  <a:lumMod val="60000"/>
                  <a:lumOff val="40000"/>
                </a:schemeClr>
              </a:solidFill>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9" name="TextBox 8"/>
          <p:cNvSpPr txBox="1"/>
          <p:nvPr/>
        </p:nvSpPr>
        <p:spPr>
          <a:xfrm>
            <a:off x="7086600" y="2472766"/>
            <a:ext cx="685800"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khí</a:t>
            </a:r>
            <a:endParaRPr lang="en-US" sz="3000" dirty="0">
              <a:solidFill>
                <a:srgbClr val="FF0000"/>
              </a:solidFill>
              <a:latin typeface="Times New Roman" pitchFamily="18" charset="0"/>
              <a:cs typeface="Times New Roman" pitchFamily="18" charset="0"/>
            </a:endParaRPr>
          </a:p>
        </p:txBody>
      </p:sp>
      <p:sp>
        <p:nvSpPr>
          <p:cNvPr id="10" name="TextBox 9"/>
          <p:cNvSpPr txBox="1"/>
          <p:nvPr/>
        </p:nvSpPr>
        <p:spPr>
          <a:xfrm>
            <a:off x="482612" y="2922698"/>
            <a:ext cx="1229592"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không</a:t>
            </a:r>
            <a:endParaRPr lang="en-US" sz="3000" dirty="0">
              <a:solidFill>
                <a:srgbClr val="FF0000"/>
              </a:solidFill>
              <a:latin typeface="Times New Roman" pitchFamily="18" charset="0"/>
              <a:cs typeface="Times New Roman" pitchFamily="18" charset="0"/>
            </a:endParaRPr>
          </a:p>
        </p:txBody>
      </p:sp>
      <p:sp>
        <p:nvSpPr>
          <p:cNvPr id="11" name="TextBox 10"/>
          <p:cNvSpPr txBox="1"/>
          <p:nvPr/>
        </p:nvSpPr>
        <p:spPr>
          <a:xfrm>
            <a:off x="5833785" y="2945697"/>
            <a:ext cx="959428"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ít</a:t>
            </a:r>
            <a:r>
              <a:rPr lang="en-US" sz="3000" dirty="0">
                <a:solidFill>
                  <a:srgbClr val="FF0000"/>
                </a:solidFill>
                <a:latin typeface="Times New Roman" pitchFamily="18" charset="0"/>
                <a:cs typeface="Times New Roman" pitchFamily="18" charset="0"/>
              </a:rPr>
              <a:t> tan</a:t>
            </a:r>
          </a:p>
        </p:txBody>
      </p:sp>
      <p:sp>
        <p:nvSpPr>
          <p:cNvPr id="12" name="TextBox 11"/>
          <p:cNvSpPr txBox="1"/>
          <p:nvPr/>
        </p:nvSpPr>
        <p:spPr>
          <a:xfrm>
            <a:off x="2476500" y="3408727"/>
            <a:ext cx="952500"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-183</a:t>
            </a:r>
          </a:p>
        </p:txBody>
      </p:sp>
      <p:sp>
        <p:nvSpPr>
          <p:cNvPr id="13" name="TextBox 12"/>
          <p:cNvSpPr txBox="1"/>
          <p:nvPr/>
        </p:nvSpPr>
        <p:spPr>
          <a:xfrm>
            <a:off x="5562600" y="3364998"/>
            <a:ext cx="1032164"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-218</a:t>
            </a:r>
          </a:p>
        </p:txBody>
      </p:sp>
      <p:sp>
        <p:nvSpPr>
          <p:cNvPr id="14" name="TextBox 13"/>
          <p:cNvSpPr txBox="1"/>
          <p:nvPr/>
        </p:nvSpPr>
        <p:spPr>
          <a:xfrm>
            <a:off x="6348845" y="3854420"/>
            <a:ext cx="1780309"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xanh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nhạt</a:t>
            </a:r>
            <a:endParaRPr lang="en-US" sz="3000" dirty="0">
              <a:solidFill>
                <a:srgbClr val="FF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008506EE-6274-815F-DAB4-2D8C8894E05F}"/>
              </a:ext>
            </a:extLst>
          </p:cNvPr>
          <p:cNvPicPr>
            <a:picLocks noChangeAspect="1"/>
          </p:cNvPicPr>
          <p:nvPr/>
        </p:nvPicPr>
        <p:blipFill>
          <a:blip r:embed="rId2"/>
          <a:stretch>
            <a:fillRect/>
          </a:stretch>
        </p:blipFill>
        <p:spPr>
          <a:xfrm>
            <a:off x="482612" y="217268"/>
            <a:ext cx="2017951" cy="1304657"/>
          </a:xfrm>
          <a:prstGeom prst="rect">
            <a:avLst/>
          </a:prstGeom>
        </p:spPr>
      </p:pic>
    </p:spTree>
    <p:extLst>
      <p:ext uri="{BB962C8B-B14F-4D97-AF65-F5344CB8AC3E}">
        <p14:creationId xmlns:p14="http://schemas.microsoft.com/office/powerpoint/2010/main" val="2675706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1143000"/>
            <a:ext cx="80010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b="1" dirty="0" err="1">
                <a:solidFill>
                  <a:prstClr val="black"/>
                </a:solidFill>
                <a:latin typeface="Times New Roman" pitchFamily="18" charset="0"/>
                <a:cs typeface="Times New Roman" pitchFamily="18" charset="0"/>
              </a:rPr>
              <a:t>II.Tính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lí</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tầm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quan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trọng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Oxygen</a:t>
            </a:r>
          </a:p>
        </p:txBody>
      </p:sp>
      <p:sp>
        <p:nvSpPr>
          <p:cNvPr id="3" name="Rounded Rectangle 2"/>
          <p:cNvSpPr/>
          <p:nvPr/>
        </p:nvSpPr>
        <p:spPr>
          <a:xfrm>
            <a:off x="381000" y="1981200"/>
            <a:ext cx="54102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b="1" dirty="0">
                <a:solidFill>
                  <a:prstClr val="black"/>
                </a:solidFill>
                <a:latin typeface="Times New Roman" pitchFamily="18" charset="0"/>
                <a:cs typeface="Times New Roman" pitchFamily="18" charset="0"/>
              </a:rPr>
              <a:t>1.Tính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lí</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Oxygen</a:t>
            </a:r>
          </a:p>
        </p:txBody>
      </p:sp>
      <p:sp>
        <p:nvSpPr>
          <p:cNvPr id="5" name="Rounded Rectangle 3">
            <a:extLst>
              <a:ext uri="{FF2B5EF4-FFF2-40B4-BE49-F238E27FC236}">
                <a16:creationId xmlns:a16="http://schemas.microsoft.com/office/drawing/2014/main" id="{41ABE501-A2BD-DBB3-2030-0FAE3BF896B6}"/>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ounded Rectangle 5">
            <a:extLst>
              <a:ext uri="{FF2B5EF4-FFF2-40B4-BE49-F238E27FC236}">
                <a16:creationId xmlns:a16="http://schemas.microsoft.com/office/drawing/2014/main" id="{2C5413C7-2C9D-E760-55C1-635D6863F714}"/>
              </a:ext>
            </a:extLst>
          </p:cNvPr>
          <p:cNvSpPr/>
          <p:nvPr/>
        </p:nvSpPr>
        <p:spPr>
          <a:xfrm>
            <a:off x="495300" y="2819400"/>
            <a:ext cx="7886700" cy="320040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a:ln>
                  <a:solidFill>
                    <a:schemeClr val="accent1">
                      <a:lumMod val="60000"/>
                      <a:lumOff val="40000"/>
                    </a:schemeClr>
                  </a:solidFill>
                </a:ln>
                <a:solidFill>
                  <a:schemeClr val="tx1"/>
                </a:solidFill>
                <a:latin typeface="Times New Roman" pitchFamily="18" charset="0"/>
                <a:cs typeface="Times New Roman" pitchFamily="18" charset="0"/>
              </a:rPr>
              <a:t>   =&gt; </a:t>
            </a:r>
            <a:r>
              <a:rPr lang="vi-VN" sz="3200" dirty="0">
                <a:solidFill>
                  <a:srgbClr val="FF0000"/>
                </a:solidFill>
                <a:latin typeface="Times New Roman" pitchFamily="18" charset="0"/>
                <a:cs typeface="Times New Roman" pitchFamily="18" charset="0"/>
              </a:rPr>
              <a:t>Ox</a:t>
            </a:r>
            <a:r>
              <a:rPr lang="en-US" sz="3200" dirty="0" err="1">
                <a:solidFill>
                  <a:srgbClr val="FF0000"/>
                </a:solidFill>
                <a:latin typeface="Times New Roman" pitchFamily="18" charset="0"/>
                <a:cs typeface="Times New Roman" pitchFamily="18" charset="0"/>
              </a:rPr>
              <a:t>ygen</a:t>
            </a:r>
            <a:r>
              <a:rPr lang="vi-VN" sz="3200" dirty="0">
                <a:solidFill>
                  <a:srgbClr val="FF0000"/>
                </a:solidFill>
                <a:latin typeface="Times New Roman" pitchFamily="18" charset="0"/>
                <a:cs typeface="Times New Roman" pitchFamily="18" charset="0"/>
              </a:rPr>
              <a:t> là chất khí, không màu, không mùi, không vị, nặng hơn không khí, tan ít </a:t>
            </a:r>
            <a:r>
              <a:rPr lang="vi-VN" sz="3200">
                <a:solidFill>
                  <a:srgbClr val="FF0000"/>
                </a:solidFill>
                <a:latin typeface="Times New Roman" pitchFamily="18" charset="0"/>
                <a:cs typeface="Times New Roman" pitchFamily="18" charset="0"/>
              </a:rPr>
              <a:t>trong nước, hoá lỏng ở - 183</a:t>
            </a:r>
            <a:r>
              <a:rPr lang="vi-VN" sz="3200" baseline="30000">
                <a:solidFill>
                  <a:srgbClr val="FF0000"/>
                </a:solidFill>
                <a:latin typeface="Times New Roman" pitchFamily="18" charset="0"/>
                <a:cs typeface="Times New Roman" pitchFamily="18" charset="0"/>
              </a:rPr>
              <a:t>o</a:t>
            </a:r>
            <a:r>
              <a:rPr lang="vi-VN" sz="3200">
                <a:solidFill>
                  <a:srgbClr val="FF0000"/>
                </a:solidFill>
                <a:latin typeface="Times New Roman" pitchFamily="18" charset="0"/>
                <a:cs typeface="Times New Roman" pitchFamily="18" charset="0"/>
              </a:rPr>
              <a:t>C, hoá rắn ở </a:t>
            </a:r>
          </a:p>
          <a:p>
            <a:pPr algn="just"/>
            <a:r>
              <a:rPr lang="vi-VN" sz="3200">
                <a:solidFill>
                  <a:srgbClr val="FF0000"/>
                </a:solidFill>
                <a:latin typeface="Times New Roman" pitchFamily="18" charset="0"/>
                <a:cs typeface="Times New Roman" pitchFamily="18" charset="0"/>
              </a:rPr>
              <a:t>- 218</a:t>
            </a:r>
            <a:r>
              <a:rPr lang="vi-VN" sz="3200" baseline="30000">
                <a:solidFill>
                  <a:srgbClr val="FF0000"/>
                </a:solidFill>
                <a:latin typeface="Times New Roman" pitchFamily="18" charset="0"/>
                <a:cs typeface="Times New Roman" pitchFamily="18" charset="0"/>
              </a:rPr>
              <a:t>o</a:t>
            </a:r>
            <a:r>
              <a:rPr lang="vi-VN" sz="3200">
                <a:solidFill>
                  <a:srgbClr val="FF0000"/>
                </a:solidFill>
                <a:latin typeface="Times New Roman" pitchFamily="18" charset="0"/>
                <a:cs typeface="Times New Roman" pitchFamily="18" charset="0"/>
              </a:rPr>
              <a:t>C.Ở thể rắn, lỏng có màu xanh nhạt.</a:t>
            </a:r>
            <a:endParaRPr lang="vi-VN"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2193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68708"/>
            <a:ext cx="6858000" cy="1371600"/>
          </a:xfrm>
        </p:spPr>
        <p:txBody>
          <a:bodyPr>
            <a:normAutofit fontScale="90000"/>
          </a:bodyPr>
          <a:lstStyle/>
          <a:p>
            <a:pPr algn="l"/>
            <a:r>
              <a:rPr lang="en-US" dirty="0">
                <a:latin typeface="Times New Roman" pitchFamily="18" charset="0"/>
                <a:cs typeface="Times New Roman" pitchFamily="18" charset="0"/>
              </a:rPr>
              <a:t>1.Thế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chảy</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br>
              <a:rPr lang="en-US" dirty="0"/>
            </a:br>
            <a:endParaRPr lang="en-US" dirty="0"/>
          </a:p>
        </p:txBody>
      </p:sp>
      <p:sp>
        <p:nvSpPr>
          <p:cNvPr id="4" name="Title 1"/>
          <p:cNvSpPr txBox="1">
            <a:spLocks/>
          </p:cNvSpPr>
          <p:nvPr/>
        </p:nvSpPr>
        <p:spPr>
          <a:xfrm>
            <a:off x="609600" y="2971800"/>
            <a:ext cx="5867400" cy="30019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2.Thế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nào</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là</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sự</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hóa</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hơi</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và</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sự</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ngưng</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tụ</a:t>
            </a: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1981200" y="228600"/>
            <a:ext cx="4495800" cy="1371600"/>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10000" b="0" i="0" u="none" strike="noStrike" kern="1200" cap="none" spc="0" normalizeH="0" baseline="0" noProof="0">
                <a:ln>
                  <a:noFill/>
                </a:ln>
                <a:solidFill>
                  <a:srgbClr val="FF0000"/>
                </a:solidFill>
                <a:effectLst/>
                <a:uLnTx/>
                <a:uFillTx/>
                <a:latin typeface="Times New Roman" pitchFamily="18" charset="0"/>
                <a:ea typeface="+mj-ea"/>
                <a:cs typeface="Times New Roman" pitchFamily="18" charset="0"/>
              </a:rPr>
              <a:t>KIỂM TRA BÀI CŨ</a:t>
            </a:r>
            <a:b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23900" y="2871903"/>
            <a:ext cx="7239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800" b="1">
                <a:effectLst>
                  <a:outerShdw blurRad="38100" dist="38100" dir="2700000" algn="tl">
                    <a:srgbClr val="000000">
                      <a:alpha val="43137"/>
                    </a:srgbClr>
                  </a:outerShdw>
                </a:effectLst>
                <a:latin typeface="Times New Roman" pitchFamily="18" charset="0"/>
                <a:cs typeface="Times New Roman" pitchFamily="18" charset="0"/>
              </a:rPr>
              <a:t>Nêu vai trò của khí Oxygen mà e biết? </a:t>
            </a:r>
          </a:p>
          <a:p>
            <a:pPr algn="ctr"/>
            <a:r>
              <a:rPr lang="vi-VN" sz="2800" b="1">
                <a:effectLst>
                  <a:outerShdw blurRad="38100" dist="38100" dir="2700000" algn="tl">
                    <a:srgbClr val="000000">
                      <a:alpha val="43137"/>
                    </a:srgbClr>
                  </a:outerShdw>
                </a:effectLst>
                <a:latin typeface="Times New Roman" pitchFamily="18" charset="0"/>
                <a:cs typeface="Times New Roman" pitchFamily="18" charset="0"/>
              </a:rPr>
              <a:t>Lấy ví dụ  </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Rounded Rectangle 11"/>
          <p:cNvSpPr/>
          <p:nvPr/>
        </p:nvSpPr>
        <p:spPr>
          <a:xfrm>
            <a:off x="190500" y="1608234"/>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2</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
        <p:nvSpPr>
          <p:cNvPr id="2" name="Rounded Rectangle 3">
            <a:extLst>
              <a:ext uri="{FF2B5EF4-FFF2-40B4-BE49-F238E27FC236}">
                <a16:creationId xmlns:a16="http://schemas.microsoft.com/office/drawing/2014/main" id="{271F08C4-13E2-5080-71A6-C318E5ED9392}"/>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ounded Rectangle 2">
            <a:extLst>
              <a:ext uri="{FF2B5EF4-FFF2-40B4-BE49-F238E27FC236}">
                <a16:creationId xmlns:a16="http://schemas.microsoft.com/office/drawing/2014/main" id="{E50FBD4E-2E78-B814-B04C-9719012EC48E}"/>
              </a:ext>
            </a:extLst>
          </p:cNvPr>
          <p:cNvSpPr/>
          <p:nvPr/>
        </p:nvSpPr>
        <p:spPr>
          <a:xfrm>
            <a:off x="194511" y="980405"/>
            <a:ext cx="54102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prstClr val="black"/>
                </a:solidFill>
                <a:latin typeface="Times New Roman" pitchFamily="18" charset="0"/>
                <a:cs typeface="Times New Roman" pitchFamily="18" charset="0"/>
              </a:rPr>
              <a:t>1.Tính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4" name="Oval 3">
            <a:extLst>
              <a:ext uri="{FF2B5EF4-FFF2-40B4-BE49-F238E27FC236}">
                <a16:creationId xmlns:a16="http://schemas.microsoft.com/office/drawing/2014/main" id="{AE0494AD-7246-B92F-248B-A7699A03A490}"/>
              </a:ext>
            </a:extLst>
          </p:cNvPr>
          <p:cNvSpPr/>
          <p:nvPr/>
        </p:nvSpPr>
        <p:spPr>
          <a:xfrm>
            <a:off x="-3505200" y="-2438400"/>
            <a:ext cx="1277297" cy="1397471"/>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4F6228"/>
                </a:solidFill>
              </a:rPr>
              <a:t>HÔ       HẤP</a:t>
            </a:r>
            <a:endParaRPr lang="en-US" sz="2000" b="1">
              <a:solidFill>
                <a:srgbClr val="4F6228"/>
              </a:solidFill>
            </a:endParaRPr>
          </a:p>
        </p:txBody>
      </p:sp>
      <p:cxnSp>
        <p:nvCxnSpPr>
          <p:cNvPr id="6" name="Straight Connector 5">
            <a:extLst>
              <a:ext uri="{FF2B5EF4-FFF2-40B4-BE49-F238E27FC236}">
                <a16:creationId xmlns:a16="http://schemas.microsoft.com/office/drawing/2014/main" id="{554401A1-6233-AAB9-C9D7-73CC1F33AFCA}"/>
              </a:ext>
            </a:extLst>
          </p:cNvPr>
          <p:cNvCxnSpPr>
            <a:cxnSpLocks/>
          </p:cNvCxnSpPr>
          <p:nvPr/>
        </p:nvCxnSpPr>
        <p:spPr>
          <a:xfrm flipH="1" flipV="1">
            <a:off x="6568730" y="-2888965"/>
            <a:ext cx="123351" cy="45056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FD29E9-A1AE-C78B-E473-7C088C94EE79}"/>
              </a:ext>
            </a:extLst>
          </p:cNvPr>
          <p:cNvCxnSpPr>
            <a:cxnSpLocks/>
          </p:cNvCxnSpPr>
          <p:nvPr/>
        </p:nvCxnSpPr>
        <p:spPr>
          <a:xfrm flipV="1">
            <a:off x="13258800" y="5100378"/>
            <a:ext cx="593873" cy="1446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1CBA8-D744-14A6-CF68-69DB9222C26B}"/>
              </a:ext>
            </a:extLst>
          </p:cNvPr>
          <p:cNvCxnSpPr>
            <a:cxnSpLocks/>
          </p:cNvCxnSpPr>
          <p:nvPr/>
        </p:nvCxnSpPr>
        <p:spPr>
          <a:xfrm flipH="1" flipV="1">
            <a:off x="4523152" y="8534400"/>
            <a:ext cx="97696" cy="83016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3DABDC-B25D-909C-0AF7-247F1B462357}"/>
              </a:ext>
            </a:extLst>
          </p:cNvPr>
          <p:cNvCxnSpPr>
            <a:cxnSpLocks/>
          </p:cNvCxnSpPr>
          <p:nvPr/>
        </p:nvCxnSpPr>
        <p:spPr>
          <a:xfrm>
            <a:off x="-4674108" y="5179270"/>
            <a:ext cx="732307" cy="1314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17B3053A-6E5E-F1C3-8685-95D7B63C8D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1400" y="5641914"/>
            <a:ext cx="1821666" cy="1216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a:extLst>
              <a:ext uri="{FF2B5EF4-FFF2-40B4-BE49-F238E27FC236}">
                <a16:creationId xmlns:a16="http://schemas.microsoft.com/office/drawing/2014/main" id="{45C8FE15-CA67-3D1C-82E1-4E5B94E601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304155"/>
            <a:ext cx="2154544" cy="1435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6">
            <a:extLst>
              <a:ext uri="{FF2B5EF4-FFF2-40B4-BE49-F238E27FC236}">
                <a16:creationId xmlns:a16="http://schemas.microsoft.com/office/drawing/2014/main" id="{17ED54E6-1A41-D7DE-8838-FFE800CBB0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8639877"/>
            <a:ext cx="2262618" cy="1449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8">
            <a:extLst>
              <a:ext uri="{FF2B5EF4-FFF2-40B4-BE49-F238E27FC236}">
                <a16:creationId xmlns:a16="http://schemas.microsoft.com/office/drawing/2014/main" id="{E1B2D282-32A3-54D4-5B16-7510346B14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800" y="3977200"/>
            <a:ext cx="2824426" cy="167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74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43399" y="6218347"/>
            <a:ext cx="4172261" cy="5626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a:effectLst>
                  <a:outerShdw blurRad="38100" dist="38100" dir="2700000" algn="tl">
                    <a:srgbClr val="000000">
                      <a:alpha val="43137"/>
                    </a:srgbClr>
                  </a:outerShdw>
                </a:effectLst>
                <a:latin typeface="Times New Roman" pitchFamily="18" charset="0"/>
                <a:cs typeface="Times New Roman" pitchFamily="18" charset="0"/>
              </a:rPr>
              <a:t>SỰ SỐNG </a:t>
            </a: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6" descr="https://baivan.net/sites/default/files/styles/giua_bai/public/12_59.png?itok=B5soiIW8"/>
          <p:cNvPicPr/>
          <p:nvPr/>
        </p:nvPicPr>
        <p:blipFill rotWithShape="1">
          <a:blip r:embed="rId2"/>
          <a:srcRect l="3400" t="5793" r="3400" b="11932"/>
          <a:stretch/>
        </p:blipFill>
        <p:spPr bwMode="auto">
          <a:xfrm>
            <a:off x="3581400" y="2233285"/>
            <a:ext cx="2648261" cy="2033915"/>
          </a:xfrm>
          <a:prstGeom prst="rect">
            <a:avLst/>
          </a:prstGeom>
          <a:noFill/>
          <a:ln w="9525">
            <a:noFill/>
            <a:miter lim="800000"/>
            <a:headEnd/>
            <a:tailEnd/>
          </a:ln>
        </p:spPr>
      </p:pic>
      <p:pic>
        <p:nvPicPr>
          <p:cNvPr id="8"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11" y="2219681"/>
            <a:ext cx="2819400" cy="20339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Most Important Scuba Diving Ru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7111" y="4373254"/>
            <a:ext cx="2831909" cy="1872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51401" y="4373254"/>
            <a:ext cx="2755710" cy="1872225"/>
          </a:xfrm>
          <a:prstGeom prst="rect">
            <a:avLst/>
          </a:prstGeom>
        </p:spPr>
      </p:pic>
      <p:sp>
        <p:nvSpPr>
          <p:cNvPr id="12" name="Rounded Rectangle 11"/>
          <p:cNvSpPr/>
          <p:nvPr/>
        </p:nvSpPr>
        <p:spPr>
          <a:xfrm>
            <a:off x="190500" y="1608234"/>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2</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pic>
        <p:nvPicPr>
          <p:cNvPr id="14" name="Picture 2" descr="Hình ảnh bếp lửa trong bài thơ Bếp lửa của Bằng Việt bài 1 | My Aloh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42315"/>
            <a:ext cx="2755710" cy="343527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Rounded Rectangle 3">
            <a:extLst>
              <a:ext uri="{FF2B5EF4-FFF2-40B4-BE49-F238E27FC236}">
                <a16:creationId xmlns:a16="http://schemas.microsoft.com/office/drawing/2014/main" id="{271F08C4-13E2-5080-71A6-C318E5ED9392}"/>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ounded Rectangle 2">
            <a:extLst>
              <a:ext uri="{FF2B5EF4-FFF2-40B4-BE49-F238E27FC236}">
                <a16:creationId xmlns:a16="http://schemas.microsoft.com/office/drawing/2014/main" id="{E50FBD4E-2E78-B814-B04C-9719012EC48E}"/>
              </a:ext>
            </a:extLst>
          </p:cNvPr>
          <p:cNvSpPr/>
          <p:nvPr/>
        </p:nvSpPr>
        <p:spPr>
          <a:xfrm>
            <a:off x="194511" y="980405"/>
            <a:ext cx="54102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prstClr val="black"/>
                </a:solidFill>
                <a:latin typeface="Times New Roman" pitchFamily="18" charset="0"/>
                <a:cs typeface="Times New Roman" pitchFamily="18" charset="0"/>
              </a:rPr>
              <a:t>1.Tính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4" name="Rounded Rectangle 4">
            <a:extLst>
              <a:ext uri="{FF2B5EF4-FFF2-40B4-BE49-F238E27FC236}">
                <a16:creationId xmlns:a16="http://schemas.microsoft.com/office/drawing/2014/main" id="{0A76CA7B-7C46-4755-3E3D-8BB6DC4C1A17}"/>
              </a:ext>
            </a:extLst>
          </p:cNvPr>
          <p:cNvSpPr/>
          <p:nvPr/>
        </p:nvSpPr>
        <p:spPr>
          <a:xfrm>
            <a:off x="0" y="6166503"/>
            <a:ext cx="3212910" cy="6145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a:effectLst>
                  <a:outerShdw blurRad="38100" dist="38100" dir="2700000" algn="tl">
                    <a:srgbClr val="000000">
                      <a:alpha val="43137"/>
                    </a:srgbClr>
                  </a:outerShdw>
                </a:effectLst>
                <a:latin typeface="Times New Roman" pitchFamily="18" charset="0"/>
                <a:cs typeface="Times New Roman" pitchFamily="18" charset="0"/>
              </a:rPr>
              <a:t>SỰ CHÁY  </a:t>
            </a: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35007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394" y="2819400"/>
            <a:ext cx="8534400" cy="1066800"/>
          </a:xfrm>
        </p:spPr>
        <p:txBody>
          <a:bodyPr>
            <a:noAutofit/>
          </a:bodyPr>
          <a:lstStyle/>
          <a:p>
            <a:pPr algn="l"/>
            <a:r>
              <a:rPr lang="vi-VN" sz="3600" b="1">
                <a:latin typeface="Times New Roman" panose="02020603050405020304" pitchFamily="18" charset="0"/>
                <a:cs typeface="Times New Roman" panose="02020603050405020304" pitchFamily="18" charset="0"/>
              </a:rPr>
              <a:t>Kể </a:t>
            </a:r>
            <a:r>
              <a:rPr lang="vi-VN" sz="3600" b="1" dirty="0">
                <a:latin typeface="Times New Roman" panose="02020603050405020304" pitchFamily="18" charset="0"/>
                <a:cs typeface="Times New Roman" panose="02020603050405020304" pitchFamily="18" charset="0"/>
              </a:rPr>
              <a:t>các ứng dụng của khí oxygen trong đời sống và trong sản xuất mà em biết.</a:t>
            </a:r>
            <a:br>
              <a:rPr lang="en-US" sz="3600" b="1">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vi-VN" sz="2400" dirty="0">
                <a:latin typeface="Times New Roman" panose="02020603050405020304" pitchFamily="18" charset="0"/>
                <a:cs typeface="Times New Roman" panose="02020603050405020304" pitchFamily="18" charset="0"/>
              </a:rPr>
            </a:br>
            <a:br>
              <a:rPr lang="vi-VN" sz="1800" dirty="0"/>
            </a:br>
            <a:endParaRPr lang="en-US" sz="1800" dirty="0"/>
          </a:p>
        </p:txBody>
      </p:sp>
      <p:sp>
        <p:nvSpPr>
          <p:cNvPr id="6" name="Rounded Rectangle 3">
            <a:extLst>
              <a:ext uri="{FF2B5EF4-FFF2-40B4-BE49-F238E27FC236}">
                <a16:creationId xmlns:a16="http://schemas.microsoft.com/office/drawing/2014/main" id="{3F625F40-2895-76CF-4C38-EBDE0AAC515A}"/>
              </a:ext>
            </a:extLst>
          </p:cNvPr>
          <p:cNvSpPr/>
          <p:nvPr/>
        </p:nvSpPr>
        <p:spPr>
          <a:xfrm>
            <a:off x="2133600" y="20053"/>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3329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ÌNH DƯỠNG KHÍ MINI SỬ DỤNG CHẤT KHÍ NÀO?"/>
          <p:cNvSpPr>
            <a:spLocks noChangeAspect="1" noChangeArrowheads="1"/>
          </p:cNvSpPr>
          <p:nvPr/>
        </p:nvSpPr>
        <p:spPr bwMode="auto">
          <a:xfrm>
            <a:off x="1259682" y="748904"/>
            <a:ext cx="171338" cy="1713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176" y="748904"/>
            <a:ext cx="3785114" cy="240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75473" y="3264788"/>
            <a:ext cx="3102882" cy="369332"/>
          </a:xfrm>
          <a:prstGeom prst="rect">
            <a:avLst/>
          </a:prstGeom>
          <a:noFill/>
        </p:spPr>
        <p:txBody>
          <a:bodyPr wrap="square" rtlCol="0">
            <a:spAutoFit/>
          </a:bodyPr>
          <a:lstStyle/>
          <a:p>
            <a:pPr algn="ctr"/>
            <a:r>
              <a:rPr lang="en-US" dirty="0" err="1">
                <a:latin typeface="Tahoma" panose="020B0604030504040204" pitchFamily="34" charset="0"/>
                <a:ea typeface="Tahoma" panose="020B0604030504040204" pitchFamily="34" charset="0"/>
                <a:cs typeface="Tahoma" panose="020B0604030504040204" pitchFamily="34" charset="0"/>
              </a:rPr>
              <a:t>Thợ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lặn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oxi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thở</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18" y="748904"/>
            <a:ext cx="3331481" cy="249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68" y="3725737"/>
            <a:ext cx="3331480" cy="194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02605" y="3240464"/>
            <a:ext cx="3764607" cy="369332"/>
          </a:xfrm>
          <a:prstGeom prst="rect">
            <a:avLst/>
          </a:prstGeom>
          <a:noFill/>
        </p:spPr>
        <p:txBody>
          <a:bodyPr wrap="square" rtlCol="0">
            <a:spAutoFit/>
          </a:bodyPr>
          <a:lstStyle/>
          <a:p>
            <a:pPr algn="ctr"/>
            <a:r>
              <a:rPr lang="en-US" dirty="0" err="1">
                <a:latin typeface="Tahoma" panose="020B0604030504040204" pitchFamily="34" charset="0"/>
                <a:ea typeface="Tahoma" panose="020B0604030504040204" pitchFamily="34" charset="0"/>
                <a:cs typeface="Tahoma" panose="020B0604030504040204" pitchFamily="34" charset="0"/>
              </a:rPr>
              <a:t>Oxi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bệnh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nhân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bị</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thở</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935718" y="5785930"/>
            <a:ext cx="3111859" cy="646331"/>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Phi </a:t>
            </a:r>
            <a:r>
              <a:rPr lang="en-US" dirty="0" err="1">
                <a:latin typeface="Tahoma" panose="020B0604030504040204" pitchFamily="34" charset="0"/>
                <a:ea typeface="Tahoma" panose="020B0604030504040204" pitchFamily="34" charset="0"/>
                <a:cs typeface="Tahoma" panose="020B0604030504040204" pitchFamily="34" charset="0"/>
              </a:rPr>
              <a:t>công</a:t>
            </a:r>
            <a:r>
              <a:rPr lang="en-US" dirty="0">
                <a:latin typeface="Tahoma" panose="020B0604030504040204" pitchFamily="34" charset="0"/>
                <a:ea typeface="Tahoma" panose="020B0604030504040204" pitchFamily="34" charset="0"/>
                <a:cs typeface="Tahoma" panose="020B0604030504040204" pitchFamily="34" charset="0"/>
              </a:rPr>
              <a:t> bay </a:t>
            </a:r>
            <a:r>
              <a:rPr lang="en-US" dirty="0" err="1">
                <a:latin typeface="Tahoma" panose="020B0604030504040204" pitchFamily="34" charset="0"/>
                <a:ea typeface="Tahoma" panose="020B0604030504040204" pitchFamily="34" charset="0"/>
                <a:cs typeface="Tahoma" panose="020B0604030504040204" pitchFamily="34" charset="0"/>
              </a:rPr>
              <a:t>cao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oxi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nén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thở</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14" name="Picture 2" descr="Bình khí thở cho lính cứu hoả"/>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2637" y="3742473"/>
            <a:ext cx="3633653" cy="19436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58389" y="5763481"/>
            <a:ext cx="4469963" cy="646331"/>
          </a:xfrm>
          <a:prstGeom prst="rect">
            <a:avLst/>
          </a:prstGeom>
          <a:noFill/>
        </p:spPr>
        <p:txBody>
          <a:bodyPr wrap="square" rtlCol="0">
            <a:spAutoFit/>
          </a:bodyPr>
          <a:lstStyle/>
          <a:p>
            <a:pPr algn="ctr"/>
            <a:r>
              <a:rPr lang="en-US" dirty="0" err="1">
                <a:latin typeface="Tahoma" panose="020B0604030504040204" pitchFamily="34" charset="0"/>
                <a:ea typeface="Tahoma" panose="020B0604030504040204" pitchFamily="34" charset="0"/>
                <a:cs typeface="Tahoma" panose="020B0604030504040204" pitchFamily="34" charset="0"/>
              </a:rPr>
              <a:t>Lính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cứu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hoả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dưỡng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làm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trong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môi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trường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nhiễm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khói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độc</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2" name="Rounded Rectangle 11">
            <a:extLst>
              <a:ext uri="{FF2B5EF4-FFF2-40B4-BE49-F238E27FC236}">
                <a16:creationId xmlns:a16="http://schemas.microsoft.com/office/drawing/2014/main" id="{61DEC8BC-1C1E-6334-DE1A-E868035010CD}"/>
              </a:ext>
            </a:extLst>
          </p:cNvPr>
          <p:cNvSpPr/>
          <p:nvPr/>
        </p:nvSpPr>
        <p:spPr>
          <a:xfrm>
            <a:off x="2377189" y="141089"/>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a:solidFill>
                  <a:schemeClr val="tx1"/>
                </a:solidFill>
                <a:latin typeface="Times New Roman" pitchFamily="18" charset="0"/>
                <a:cs typeface="Times New Roman" pitchFamily="18" charset="0"/>
              </a:rPr>
              <a:t>Tầm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3771439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49" y="1219200"/>
            <a:ext cx="2551638" cy="310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7149" y="4433728"/>
            <a:ext cx="2306831" cy="923330"/>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Oxygen </a:t>
            </a:r>
            <a:r>
              <a:rPr lang="en-US" dirty="0" err="1">
                <a:latin typeface="Tahoma" panose="020B0604030504040204" pitchFamily="34" charset="0"/>
                <a:ea typeface="Tahoma" panose="020B0604030504040204" pitchFamily="34" charset="0"/>
                <a:cs typeface="Tahoma" panose="020B0604030504040204" pitchFamily="34" charset="0"/>
              </a:rPr>
              <a:t>lỏng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đốt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nhiên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tên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lửa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tàu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vũ</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trụ</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AutoShape 4" descr="CẮT PHÔI BẰNG KHÍ OXY-AXETILEN - WELDTEC"/>
          <p:cNvSpPr>
            <a:spLocks noChangeAspect="1" noChangeArrowheads="1"/>
          </p:cNvSpPr>
          <p:nvPr/>
        </p:nvSpPr>
        <p:spPr bwMode="auto">
          <a:xfrm>
            <a:off x="1259682" y="748904"/>
            <a:ext cx="183356" cy="1833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722" y="1219201"/>
            <a:ext cx="2615731" cy="310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525364" y="4488697"/>
            <a:ext cx="1916444" cy="646331"/>
          </a:xfrm>
          <a:prstGeom prst="rect">
            <a:avLst/>
          </a:prstGeom>
          <a:noFill/>
        </p:spPr>
        <p:txBody>
          <a:bodyPr wrap="square" rtlCol="0">
            <a:spAutoFit/>
          </a:bodyPr>
          <a:lstStyle/>
          <a:p>
            <a:pPr algn="ctr"/>
            <a:r>
              <a:rPr lang="en-US" dirty="0" err="1">
                <a:latin typeface="Tahoma" panose="020B0604030504040204" pitchFamily="34" charset="0"/>
                <a:ea typeface="Tahoma" panose="020B0604030504040204" pitchFamily="34" charset="0"/>
                <a:cs typeface="Tahoma" panose="020B0604030504040204" pitchFamily="34" charset="0"/>
              </a:rPr>
              <a:t>Đèn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xì</a:t>
            </a:r>
            <a:r>
              <a:rPr lang="en-US" dirty="0">
                <a:latin typeface="Tahoma" panose="020B0604030504040204" pitchFamily="34" charset="0"/>
                <a:ea typeface="Tahoma" panose="020B0604030504040204" pitchFamily="34" charset="0"/>
                <a:cs typeface="Tahoma" panose="020B0604030504040204" pitchFamily="34" charset="0"/>
              </a:rPr>
              <a:t> oxygen- </a:t>
            </a:r>
            <a:r>
              <a:rPr lang="en-US" dirty="0" err="1">
                <a:latin typeface="Tahoma" panose="020B0604030504040204" pitchFamily="34" charset="0"/>
                <a:ea typeface="Tahoma" panose="020B0604030504040204" pitchFamily="34" charset="0"/>
                <a:cs typeface="Tahoma" panose="020B0604030504040204" pitchFamily="34" charset="0"/>
              </a:rPr>
              <a:t>axetilen</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353" y="1219201"/>
            <a:ext cx="2361472" cy="310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623912" y="4488697"/>
            <a:ext cx="2172903" cy="923330"/>
          </a:xfrm>
          <a:prstGeom prst="rect">
            <a:avLst/>
          </a:prstGeom>
          <a:noFill/>
        </p:spPr>
        <p:txBody>
          <a:bodyPr wrap="square" rtlCol="0">
            <a:spAutoFit/>
          </a:bodyPr>
          <a:lstStyle/>
          <a:p>
            <a:pPr algn="ctr"/>
            <a:r>
              <a:rPr lang="en-US" dirty="0" err="1">
                <a:latin typeface="Tahoma" panose="020B0604030504040204" pitchFamily="34" charset="0"/>
                <a:ea typeface="Tahoma" panose="020B0604030504040204" pitchFamily="34" charset="0"/>
                <a:cs typeface="Tahoma" panose="020B0604030504040204" pitchFamily="34" charset="0"/>
              </a:rPr>
              <a:t>Lò</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luyện</a:t>
            </a:r>
            <a:r>
              <a:rPr lang="en-US" dirty="0">
                <a:latin typeface="Tahoma" panose="020B0604030504040204" pitchFamily="34" charset="0"/>
                <a:ea typeface="Tahoma" panose="020B0604030504040204" pitchFamily="34" charset="0"/>
                <a:cs typeface="Tahoma" panose="020B0604030504040204" pitchFamily="34" charset="0"/>
              </a:rPr>
              <a:t> gang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giàu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oxi</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11">
            <a:extLst>
              <a:ext uri="{FF2B5EF4-FFF2-40B4-BE49-F238E27FC236}">
                <a16:creationId xmlns:a16="http://schemas.microsoft.com/office/drawing/2014/main" id="{DF08BD28-558A-F2E0-E966-9430A0506216}"/>
              </a:ext>
            </a:extLst>
          </p:cNvPr>
          <p:cNvSpPr/>
          <p:nvPr/>
        </p:nvSpPr>
        <p:spPr>
          <a:xfrm>
            <a:off x="2362200" y="248560"/>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vi-VN" sz="2000" b="1">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191343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t="13718"/>
          <a:stretch>
            <a:fillRect/>
          </a:stretch>
        </p:blipFill>
        <p:spPr bwMode="auto">
          <a:xfrm>
            <a:off x="1371600" y="990599"/>
            <a:ext cx="5867399" cy="55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11">
            <a:extLst>
              <a:ext uri="{FF2B5EF4-FFF2-40B4-BE49-F238E27FC236}">
                <a16:creationId xmlns:a16="http://schemas.microsoft.com/office/drawing/2014/main" id="{B4DB92A8-82C9-8C75-F635-4EB57A4F3D3E}"/>
              </a:ext>
            </a:extLst>
          </p:cNvPr>
          <p:cNvSpPr/>
          <p:nvPr/>
        </p:nvSpPr>
        <p:spPr>
          <a:xfrm>
            <a:off x="2590800" y="152400"/>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vi-VN" sz="2000" b="1">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586055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90500" y="1608234"/>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2</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
        <p:nvSpPr>
          <p:cNvPr id="2" name="Rounded Rectangle 3">
            <a:extLst>
              <a:ext uri="{FF2B5EF4-FFF2-40B4-BE49-F238E27FC236}">
                <a16:creationId xmlns:a16="http://schemas.microsoft.com/office/drawing/2014/main" id="{271F08C4-13E2-5080-71A6-C318E5ED9392}"/>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ounded Rectangle 2">
            <a:extLst>
              <a:ext uri="{FF2B5EF4-FFF2-40B4-BE49-F238E27FC236}">
                <a16:creationId xmlns:a16="http://schemas.microsoft.com/office/drawing/2014/main" id="{E50FBD4E-2E78-B814-B04C-9719012EC48E}"/>
              </a:ext>
            </a:extLst>
          </p:cNvPr>
          <p:cNvSpPr/>
          <p:nvPr/>
        </p:nvSpPr>
        <p:spPr>
          <a:xfrm>
            <a:off x="194511" y="980405"/>
            <a:ext cx="54102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prstClr val="black"/>
                </a:solidFill>
                <a:latin typeface="Times New Roman" pitchFamily="18" charset="0"/>
                <a:cs typeface="Times New Roman" pitchFamily="18" charset="0"/>
              </a:rPr>
              <a:t>1.Tính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4" name="Rounded Rectangle 9">
            <a:extLst>
              <a:ext uri="{FF2B5EF4-FFF2-40B4-BE49-F238E27FC236}">
                <a16:creationId xmlns:a16="http://schemas.microsoft.com/office/drawing/2014/main" id="{CDEFA340-C7C9-60F5-26EC-ED4D0D17C187}"/>
              </a:ext>
            </a:extLst>
          </p:cNvPr>
          <p:cNvSpPr/>
          <p:nvPr/>
        </p:nvSpPr>
        <p:spPr>
          <a:xfrm>
            <a:off x="533400" y="2362200"/>
            <a:ext cx="6324600" cy="508000"/>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sym typeface="Wingdings" pitchFamily="2" charset="2"/>
              </a:rPr>
              <a:t></a:t>
            </a:r>
            <a:r>
              <a:rPr lang="en-US" sz="2400" dirty="0">
                <a:solidFill>
                  <a:schemeClr val="tx1"/>
                </a:solidFill>
                <a:latin typeface="Times New Roman" pitchFamily="18" charset="0"/>
                <a:cs typeface="Times New Roman" pitchFamily="18" charset="0"/>
              </a:rPr>
              <a:t>Oxygen </a:t>
            </a:r>
            <a:r>
              <a:rPr lang="en-US" sz="2400" dirty="0" err="1">
                <a:solidFill>
                  <a:schemeClr val="tx1"/>
                </a:solidFill>
                <a:latin typeface="Times New Roman" pitchFamily="18" charset="0"/>
                <a:cs typeface="Times New Roman" pitchFamily="18" charset="0"/>
              </a:rPr>
              <a:t>duy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cháy</a:t>
            </a:r>
            <a:endParaRPr lang="vi-VN"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0390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33DB-D887-BDB0-09B6-C851CB7F47BB}"/>
              </a:ext>
            </a:extLst>
          </p:cNvPr>
          <p:cNvSpPr>
            <a:spLocks noGrp="1"/>
          </p:cNvSpPr>
          <p:nvPr>
            <p:ph type="title"/>
          </p:nvPr>
        </p:nvSpPr>
        <p:spPr/>
        <p:txBody>
          <a:bodyPr/>
          <a:lstStyle/>
          <a:p>
            <a:r>
              <a:rPr lang="vi-VN"/>
              <a:t>Tổng kết </a:t>
            </a:r>
            <a:endParaRPr lang="en-US"/>
          </a:p>
        </p:txBody>
      </p:sp>
      <p:pic>
        <p:nvPicPr>
          <p:cNvPr id="4" name="Content Placeholder 3">
            <a:extLst>
              <a:ext uri="{FF2B5EF4-FFF2-40B4-BE49-F238E27FC236}">
                <a16:creationId xmlns:a16="http://schemas.microsoft.com/office/drawing/2014/main" id="{AE0827EE-3BB0-07C8-E559-13C15478BB32}"/>
              </a:ext>
            </a:extLst>
          </p:cNvPr>
          <p:cNvPicPr>
            <a:picLocks noGrp="1" noChangeAspect="1"/>
          </p:cNvPicPr>
          <p:nvPr>
            <p:ph idx="1"/>
          </p:nvPr>
        </p:nvPicPr>
        <p:blipFill rotWithShape="1">
          <a:blip r:embed="rId2"/>
          <a:srcRect l="8337" t="24007" r="6670"/>
          <a:stretch/>
        </p:blipFill>
        <p:spPr>
          <a:xfrm>
            <a:off x="152400" y="1676400"/>
            <a:ext cx="4038600" cy="4906962"/>
          </a:xfrm>
          <a:prstGeom prst="rect">
            <a:avLst/>
          </a:prstGeom>
        </p:spPr>
      </p:pic>
      <p:pic>
        <p:nvPicPr>
          <p:cNvPr id="5" name="Picture 4">
            <a:extLst>
              <a:ext uri="{FF2B5EF4-FFF2-40B4-BE49-F238E27FC236}">
                <a16:creationId xmlns:a16="http://schemas.microsoft.com/office/drawing/2014/main" id="{7EA17537-4AF6-B942-F5FE-E7C0C198FE96}"/>
              </a:ext>
            </a:extLst>
          </p:cNvPr>
          <p:cNvPicPr>
            <a:picLocks noChangeAspect="1"/>
          </p:cNvPicPr>
          <p:nvPr/>
        </p:nvPicPr>
        <p:blipFill>
          <a:blip r:embed="rId3"/>
          <a:stretch>
            <a:fillRect/>
          </a:stretch>
        </p:blipFill>
        <p:spPr>
          <a:xfrm>
            <a:off x="4383344" y="1594021"/>
            <a:ext cx="3886200" cy="3669958"/>
          </a:xfrm>
          <a:prstGeom prst="rect">
            <a:avLst/>
          </a:prstGeom>
        </p:spPr>
      </p:pic>
      <p:sp>
        <p:nvSpPr>
          <p:cNvPr id="6" name="Rounded Rectangle 9">
            <a:extLst>
              <a:ext uri="{FF2B5EF4-FFF2-40B4-BE49-F238E27FC236}">
                <a16:creationId xmlns:a16="http://schemas.microsoft.com/office/drawing/2014/main" id="{BEA21D07-0F6B-868B-5B2D-D25DF5E2358C}"/>
              </a:ext>
            </a:extLst>
          </p:cNvPr>
          <p:cNvSpPr/>
          <p:nvPr/>
        </p:nvSpPr>
        <p:spPr>
          <a:xfrm>
            <a:off x="4383344" y="5378442"/>
            <a:ext cx="4303456" cy="946158"/>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sym typeface="Wingdings" pitchFamily="2" charset="2"/>
              </a:rPr>
              <a:t></a:t>
            </a:r>
            <a:r>
              <a:rPr lang="en-US" sz="2400" dirty="0">
                <a:solidFill>
                  <a:srgbClr val="FF0000"/>
                </a:solidFill>
                <a:latin typeface="Times New Roman" pitchFamily="18" charset="0"/>
                <a:cs typeface="Times New Roman" pitchFamily="18" charset="0"/>
              </a:rPr>
              <a:t>Oxygen </a:t>
            </a:r>
            <a:r>
              <a:rPr lang="en-US" sz="2400" dirty="0" err="1">
                <a:solidFill>
                  <a:srgbClr val="FF0000"/>
                </a:solidFill>
                <a:latin typeface="Times New Roman" pitchFamily="18" charset="0"/>
                <a:cs typeface="Times New Roman" pitchFamily="18" charset="0"/>
              </a:rPr>
              <a:t>duy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cháy</a:t>
            </a:r>
            <a:endParaRPr lang="vi-VN"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72811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93" y="335267"/>
            <a:ext cx="5354607" cy="1583170"/>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Thành </a:t>
            </a:r>
            <a:r>
              <a:rPr lang="en-US" sz="2400" b="1" dirty="0" err="1">
                <a:latin typeface="Tahoma" panose="020B0604030504040204" pitchFamily="34" charset="0"/>
                <a:ea typeface="Tahoma" panose="020B0604030504040204" pitchFamily="34" charset="0"/>
                <a:cs typeface="Tahoma" panose="020B0604030504040204" pitchFamily="34" charset="0"/>
              </a:rPr>
              <a:t>phần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err="1">
                <a:latin typeface="Tahoma" panose="020B0604030504040204" pitchFamily="34" charset="0"/>
                <a:ea typeface="Tahoma" panose="020B0604030504040204" pitchFamily="34" charset="0"/>
                <a:cs typeface="Tahoma" panose="020B0604030504040204" pitchFamily="34" charset="0"/>
              </a:rPr>
              <a:t>không</a:t>
            </a:r>
            <a:r>
              <a:rPr lang="en-US" sz="2400" b="1">
                <a:latin typeface="Tahoma" panose="020B0604030504040204" pitchFamily="34" charset="0"/>
                <a:ea typeface="Tahoma" panose="020B0604030504040204" pitchFamily="34" charset="0"/>
                <a:cs typeface="Tahoma" panose="020B0604030504040204" pitchFamily="34" charset="0"/>
              </a:rPr>
              <a:t> khí</a:t>
            </a:r>
            <a:r>
              <a:rPr lang="vi-VN" sz="2400" b="1">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571501" y="2152650"/>
            <a:ext cx="1612900" cy="482600"/>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Tahoma" panose="020B0604030504040204" pitchFamily="34" charset="0"/>
                <a:ea typeface="Tahoma" panose="020B0604030504040204" pitchFamily="34" charset="0"/>
                <a:cs typeface="Tahoma" panose="020B0604030504040204" pitchFamily="34" charset="0"/>
              </a:rPr>
              <a:t>Năm</a:t>
            </a:r>
            <a:r>
              <a:rPr lang="en-US" sz="2100" dirty="0">
                <a:latin typeface="Tahoma" panose="020B0604030504040204" pitchFamily="34" charset="0"/>
                <a:ea typeface="Tahoma" panose="020B0604030504040204" pitchFamily="34" charset="0"/>
                <a:cs typeface="Tahoma" panose="020B0604030504040204" pitchFamily="34" charset="0"/>
              </a:rPr>
              <a:t> 1674</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7127"/>
          <a:stretch/>
        </p:blipFill>
        <p:spPr>
          <a:xfrm>
            <a:off x="1110059" y="2869464"/>
            <a:ext cx="1864334" cy="2115286"/>
          </a:xfrm>
          <a:prstGeom prst="rect">
            <a:avLst/>
          </a:prstGeom>
        </p:spPr>
      </p:pic>
      <p:sp>
        <p:nvSpPr>
          <p:cNvPr id="7" name="TextBox 6"/>
          <p:cNvSpPr txBox="1"/>
          <p:nvPr/>
        </p:nvSpPr>
        <p:spPr>
          <a:xfrm>
            <a:off x="1223076" y="5168164"/>
            <a:ext cx="1638300" cy="646331"/>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John </a:t>
            </a:r>
            <a:r>
              <a:rPr lang="en-US" dirty="0" err="1">
                <a:latin typeface="Tahoma" panose="020B0604030504040204" pitchFamily="34" charset="0"/>
                <a:ea typeface="Tahoma" panose="020B0604030504040204" pitchFamily="34" charset="0"/>
                <a:cs typeface="Tahoma" panose="020B0604030504040204" pitchFamily="34" charset="0"/>
              </a:rPr>
              <a:t>Mayow</a:t>
            </a:r>
            <a:r>
              <a:rPr lang="en-US" dirty="0">
                <a:latin typeface="Tahoma" panose="020B0604030504040204" pitchFamily="34" charset="0"/>
                <a:ea typeface="Tahoma" panose="020B0604030504040204" pitchFamily="34" charset="0"/>
                <a:cs typeface="Tahoma" panose="020B0604030504040204" pitchFamily="34" charset="0"/>
              </a:rPr>
              <a:t> </a:t>
            </a:r>
          </a:p>
          <a:p>
            <a:pPr algn="ctr"/>
            <a:r>
              <a:rPr lang="en-US" dirty="0">
                <a:latin typeface="Tahoma" panose="020B0604030504040204" pitchFamily="34" charset="0"/>
                <a:ea typeface="Tahoma" panose="020B0604030504040204" pitchFamily="34" charset="0"/>
                <a:cs typeface="Tahoma" panose="020B0604030504040204" pitchFamily="34" charset="0"/>
              </a:rPr>
              <a:t>(1941 – 1679)</a:t>
            </a:r>
          </a:p>
        </p:txBody>
      </p:sp>
      <p:sp>
        <p:nvSpPr>
          <p:cNvPr id="8" name="Cloud 7"/>
          <p:cNvSpPr/>
          <p:nvPr/>
        </p:nvSpPr>
        <p:spPr>
          <a:xfrm>
            <a:off x="4927600" y="2152650"/>
            <a:ext cx="2349500" cy="1028701"/>
          </a:xfrm>
          <a:prstGeom prst="cloud">
            <a:avLst/>
          </a:prstGeom>
          <a:solidFill>
            <a:srgbClr val="FBB1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khí</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3581400" y="3460750"/>
            <a:ext cx="1930400" cy="1130300"/>
          </a:xfrm>
          <a:prstGeom prst="ellipse">
            <a:avLst/>
          </a:prstGeom>
          <a:solidFill>
            <a:srgbClr val="92A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phần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dễ</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cháy</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6489700" y="3460750"/>
            <a:ext cx="2169107" cy="1130300"/>
          </a:xfrm>
          <a:prstGeom prst="ellipse">
            <a:avLst/>
          </a:prstGeom>
          <a:solidFill>
            <a:srgbClr val="92A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phần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cháy</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1" name="Right Arrow 10"/>
          <p:cNvSpPr/>
          <p:nvPr/>
        </p:nvSpPr>
        <p:spPr>
          <a:xfrm>
            <a:off x="4048774" y="5107328"/>
            <a:ext cx="652754" cy="234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4927600" y="4998735"/>
            <a:ext cx="4089401" cy="415498"/>
          </a:xfrm>
          <a:prstGeom prst="rect">
            <a:avLst/>
          </a:prstGeom>
          <a:noFill/>
        </p:spPr>
        <p:txBody>
          <a:bodyPr wrap="square" rtlCol="0">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Không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khí</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có</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nhiều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thành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phần</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3753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677"/>
          <a:stretch/>
        </p:blipFill>
        <p:spPr>
          <a:xfrm>
            <a:off x="1143000" y="533400"/>
            <a:ext cx="7239000" cy="5257799"/>
          </a:xfrm>
          <a:prstGeom prst="rect">
            <a:avLst/>
          </a:prstGeom>
        </p:spPr>
      </p:pic>
      <p:sp>
        <p:nvSpPr>
          <p:cNvPr id="7" name="TextBox 6"/>
          <p:cNvSpPr txBox="1"/>
          <p:nvPr/>
        </p:nvSpPr>
        <p:spPr>
          <a:xfrm>
            <a:off x="1930400" y="5963289"/>
            <a:ext cx="5664200" cy="369332"/>
          </a:xfrm>
          <a:prstGeom prst="rect">
            <a:avLst/>
          </a:prstGeom>
          <a:noFill/>
        </p:spPr>
        <p:txBody>
          <a:bodyPr wrap="square" rtlCol="0">
            <a:spAutoFit/>
          </a:bodyPr>
          <a:lstStyle/>
          <a:p>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Thành</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trăm</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thể</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tích</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khí</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32528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91110" y="5822739"/>
            <a:ext cx="977900" cy="890588"/>
            <a:chOff x="914464" y="1391443"/>
            <a:chExt cx="977900" cy="890588"/>
          </a:xfrm>
        </p:grpSpPr>
        <p:grpSp>
          <p:nvGrpSpPr>
            <p:cNvPr id="39943" name="Group 7"/>
            <p:cNvGrpSpPr>
              <a:grpSpLocks/>
            </p:cNvGrpSpPr>
            <p:nvPr/>
          </p:nvGrpSpPr>
          <p:grpSpPr bwMode="auto">
            <a:xfrm>
              <a:off x="914464" y="1391443"/>
              <a:ext cx="977900" cy="890588"/>
              <a:chOff x="720" y="1488"/>
              <a:chExt cx="806" cy="808"/>
            </a:xfrm>
          </p:grpSpPr>
          <p:sp>
            <p:nvSpPr>
              <p:cNvPr id="39944"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39945" name="Picture 9"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39946"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39950" name="Text Box 14"/>
          <p:cNvSpPr txBox="1">
            <a:spLocks noChangeArrowheads="1"/>
          </p:cNvSpPr>
          <p:nvPr/>
        </p:nvSpPr>
        <p:spPr bwMode="gray">
          <a:xfrm>
            <a:off x="1113848" y="2987786"/>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a:solidFill>
                  <a:srgbClr val="FFFFFF"/>
                </a:solidFill>
                <a:latin typeface="Arial" panose="020B0604020202020204" pitchFamily="34" charset="0"/>
              </a:rPr>
              <a:t>2</a:t>
            </a:r>
          </a:p>
        </p:txBody>
      </p:sp>
      <p:sp>
        <p:nvSpPr>
          <p:cNvPr id="39954" name="Text Box 18"/>
          <p:cNvSpPr txBox="1">
            <a:spLocks noChangeArrowheads="1"/>
          </p:cNvSpPr>
          <p:nvPr/>
        </p:nvSpPr>
        <p:spPr bwMode="gray">
          <a:xfrm>
            <a:off x="2365942" y="5085948"/>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latin typeface="Arial" panose="020B0604020202020204" pitchFamily="34" charset="0"/>
              </a:rPr>
              <a:t>3</a:t>
            </a:r>
          </a:p>
        </p:txBody>
      </p:sp>
      <p:sp>
        <p:nvSpPr>
          <p:cNvPr id="39958" name="Text Box 22"/>
          <p:cNvSpPr txBox="1">
            <a:spLocks noChangeArrowheads="1"/>
          </p:cNvSpPr>
          <p:nvPr/>
        </p:nvSpPr>
        <p:spPr bwMode="gray">
          <a:xfrm>
            <a:off x="1146668" y="5140077"/>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sp>
        <p:nvSpPr>
          <p:cNvPr id="6" name="Flowchart: Alternate Process 5"/>
          <p:cNvSpPr/>
          <p:nvPr/>
        </p:nvSpPr>
        <p:spPr>
          <a:xfrm>
            <a:off x="2554255" y="5861206"/>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sp>
        <p:nvSpPr>
          <p:cNvPr id="2" name="Rectangle 1"/>
          <p:cNvSpPr/>
          <p:nvPr/>
        </p:nvSpPr>
        <p:spPr>
          <a:xfrm>
            <a:off x="3352800" y="259288"/>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956"/>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91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83C4D7-CB32-A82E-F570-0CE7575D62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872" y="2807780"/>
            <a:ext cx="1821666" cy="1216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a:extLst>
              <a:ext uri="{FF2B5EF4-FFF2-40B4-BE49-F238E27FC236}">
                <a16:creationId xmlns:a16="http://schemas.microsoft.com/office/drawing/2014/main" id="{4D16C202-F6A5-2D1C-F0A0-FBE72A9062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728" y="975735"/>
            <a:ext cx="2154544" cy="1435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a:extLst>
              <a:ext uri="{FF2B5EF4-FFF2-40B4-BE49-F238E27FC236}">
                <a16:creationId xmlns:a16="http://schemas.microsoft.com/office/drawing/2014/main" id="{A0EB2344-09F3-5FAD-D507-45AF729608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6346" y="4394165"/>
            <a:ext cx="2262618" cy="1449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a:extLst>
              <a:ext uri="{FF2B5EF4-FFF2-40B4-BE49-F238E27FC236}">
                <a16:creationId xmlns:a16="http://schemas.microsoft.com/office/drawing/2014/main" id="{A7BDEF70-614B-F7EC-867A-A9D72E1F7A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969" y="2592956"/>
            <a:ext cx="2824426" cy="167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0326CB92-BB4F-6BAB-EAE3-42C31F1CF485}"/>
              </a:ext>
            </a:extLst>
          </p:cNvPr>
          <p:cNvSpPr/>
          <p:nvPr/>
        </p:nvSpPr>
        <p:spPr>
          <a:xfrm>
            <a:off x="4056703" y="2861695"/>
            <a:ext cx="1081904" cy="1081904"/>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4F6228"/>
                </a:solidFill>
              </a:rPr>
              <a:t>HÔ       HẤP</a:t>
            </a:r>
            <a:endParaRPr lang="en-US" sz="2000" b="1">
              <a:solidFill>
                <a:srgbClr val="4F6228"/>
              </a:solidFill>
            </a:endParaRPr>
          </a:p>
        </p:txBody>
      </p:sp>
      <p:cxnSp>
        <p:nvCxnSpPr>
          <p:cNvPr id="11" name="Straight Connector 10">
            <a:extLst>
              <a:ext uri="{FF2B5EF4-FFF2-40B4-BE49-F238E27FC236}">
                <a16:creationId xmlns:a16="http://schemas.microsoft.com/office/drawing/2014/main" id="{473B973D-9799-9607-DD15-B30273810BEA}"/>
              </a:ext>
            </a:extLst>
          </p:cNvPr>
          <p:cNvCxnSpPr>
            <a:cxnSpLocks/>
            <a:stCxn id="8" idx="0"/>
            <a:endCxn id="1028" idx="2"/>
          </p:cNvCxnSpPr>
          <p:nvPr/>
        </p:nvCxnSpPr>
        <p:spPr>
          <a:xfrm flipH="1" flipV="1">
            <a:off x="4572000" y="2411129"/>
            <a:ext cx="25655" cy="4505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933CC-AE62-E732-673B-910A643B67B1}"/>
              </a:ext>
            </a:extLst>
          </p:cNvPr>
          <p:cNvCxnSpPr>
            <a:cxnSpLocks/>
            <a:stCxn id="8" idx="6"/>
            <a:endCxn id="1026" idx="1"/>
          </p:cNvCxnSpPr>
          <p:nvPr/>
        </p:nvCxnSpPr>
        <p:spPr>
          <a:xfrm>
            <a:off x="5138607" y="3402647"/>
            <a:ext cx="789265" cy="1317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B18995-6776-621E-533D-93FF94AD2131}"/>
              </a:ext>
            </a:extLst>
          </p:cNvPr>
          <p:cNvCxnSpPr>
            <a:cxnSpLocks/>
            <a:stCxn id="8" idx="4"/>
            <a:endCxn id="1030" idx="0"/>
          </p:cNvCxnSpPr>
          <p:nvPr/>
        </p:nvCxnSpPr>
        <p:spPr>
          <a:xfrm>
            <a:off x="4597655" y="3943599"/>
            <a:ext cx="0" cy="4505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5AB60A-5F45-93A8-369A-F7D9113EBF5E}"/>
              </a:ext>
            </a:extLst>
          </p:cNvPr>
          <p:cNvCxnSpPr>
            <a:cxnSpLocks/>
            <a:stCxn id="1032" idx="3"/>
            <a:endCxn id="8" idx="2"/>
          </p:cNvCxnSpPr>
          <p:nvPr/>
        </p:nvCxnSpPr>
        <p:spPr>
          <a:xfrm flipV="1">
            <a:off x="3324395" y="3402647"/>
            <a:ext cx="732308" cy="263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57" name="Rounded Rectangle 4">
            <a:extLst>
              <a:ext uri="{FF2B5EF4-FFF2-40B4-BE49-F238E27FC236}">
                <a16:creationId xmlns:a16="http://schemas.microsoft.com/office/drawing/2014/main" id="{F3977AE1-D4C5-43EE-0217-78D59573DB07}"/>
              </a:ext>
            </a:extLst>
          </p:cNvPr>
          <p:cNvSpPr/>
          <p:nvPr/>
        </p:nvSpPr>
        <p:spPr>
          <a:xfrm>
            <a:off x="1333062" y="8258084"/>
            <a:ext cx="7239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800" b="1">
                <a:effectLst>
                  <a:outerShdw blurRad="38100" dist="38100" dir="2700000" algn="tl">
                    <a:srgbClr val="000000">
                      <a:alpha val="43137"/>
                    </a:srgbClr>
                  </a:outerShdw>
                </a:effectLst>
                <a:latin typeface="Times New Roman" pitchFamily="18" charset="0"/>
                <a:cs typeface="Times New Roman" pitchFamily="18" charset="0"/>
              </a:rPr>
              <a:t>Nêu vai trò của khí Oxygen mà e biết? </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58" name="Rounded Rectangle 11">
            <a:extLst>
              <a:ext uri="{FF2B5EF4-FFF2-40B4-BE49-F238E27FC236}">
                <a16:creationId xmlns:a16="http://schemas.microsoft.com/office/drawing/2014/main" id="{C2A92A75-D508-AE58-A1F1-886CCDB820AA}"/>
              </a:ext>
            </a:extLst>
          </p:cNvPr>
          <p:cNvSpPr/>
          <p:nvPr/>
        </p:nvSpPr>
        <p:spPr>
          <a:xfrm>
            <a:off x="10364693" y="1793926"/>
            <a:ext cx="3962400" cy="518997"/>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2</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
        <p:nvSpPr>
          <p:cNvPr id="1059" name="Rounded Rectangle 3">
            <a:extLst>
              <a:ext uri="{FF2B5EF4-FFF2-40B4-BE49-F238E27FC236}">
                <a16:creationId xmlns:a16="http://schemas.microsoft.com/office/drawing/2014/main" id="{FC4CE4C5-DEE2-8E16-AA74-D451A8512633}"/>
              </a:ext>
            </a:extLst>
          </p:cNvPr>
          <p:cNvSpPr/>
          <p:nvPr/>
        </p:nvSpPr>
        <p:spPr>
          <a:xfrm>
            <a:off x="1986670" y="-2325441"/>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60" name="Rounded Rectangle 2">
            <a:extLst>
              <a:ext uri="{FF2B5EF4-FFF2-40B4-BE49-F238E27FC236}">
                <a16:creationId xmlns:a16="http://schemas.microsoft.com/office/drawing/2014/main" id="{DDCB6A6B-525D-13D2-2542-82237BBF9623}"/>
              </a:ext>
            </a:extLst>
          </p:cNvPr>
          <p:cNvSpPr/>
          <p:nvPr/>
        </p:nvSpPr>
        <p:spPr>
          <a:xfrm>
            <a:off x="-6250768" y="553804"/>
            <a:ext cx="54102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prstClr val="black"/>
                </a:solidFill>
                <a:latin typeface="Times New Roman" pitchFamily="18" charset="0"/>
                <a:cs typeface="Times New Roman" pitchFamily="18" charset="0"/>
              </a:rPr>
              <a:t>1.Tính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1061" name="Rounded Rectangle 4">
            <a:extLst>
              <a:ext uri="{FF2B5EF4-FFF2-40B4-BE49-F238E27FC236}">
                <a16:creationId xmlns:a16="http://schemas.microsoft.com/office/drawing/2014/main" id="{F283AAFF-6D02-003D-7916-FE96E36CF097}"/>
              </a:ext>
            </a:extLst>
          </p:cNvPr>
          <p:cNvSpPr/>
          <p:nvPr/>
        </p:nvSpPr>
        <p:spPr>
          <a:xfrm>
            <a:off x="-9372600" y="8344541"/>
            <a:ext cx="7239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r>
              <a:rPr lang="vi-VN" sz="2800" b="1">
                <a:latin typeface="Times New Roman" panose="02020603050405020304" pitchFamily="18" charset="0"/>
                <a:cs typeface="Times New Roman" panose="02020603050405020304" pitchFamily="18" charset="0"/>
              </a:rPr>
              <a:t>Nêu một số ví dụ cho thấy vai trò của oxygen đối với sự sống và sự cháy.</a:t>
            </a:r>
            <a:br>
              <a:rPr lang="en-US" sz="2800">
                <a:latin typeface="Times New Roman" panose="02020603050405020304" pitchFamily="18" charset="0"/>
                <a:cs typeface="Times New Roman" panose="02020603050405020304" pitchFamily="18" charset="0"/>
              </a:rPr>
            </a:br>
            <a:endParaRPr lang="en-US" sz="2800"/>
          </a:p>
        </p:txBody>
      </p:sp>
    </p:spTree>
    <p:extLst>
      <p:ext uri="{BB962C8B-B14F-4D97-AF65-F5344CB8AC3E}">
        <p14:creationId xmlns:p14="http://schemas.microsoft.com/office/powerpoint/2010/main" val="1768961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xi can cho su c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0519" y="1494059"/>
            <a:ext cx="7634033" cy="4290791"/>
          </a:xfrm>
          <a:prstGeom prst="rect">
            <a:avLst/>
          </a:prstGeom>
        </p:spPr>
      </p:pic>
      <p:pic>
        <p:nvPicPr>
          <p:cNvPr id="2" name="Picture 2">
            <a:extLst>
              <a:ext uri="{FF2B5EF4-FFF2-40B4-BE49-F238E27FC236}">
                <a16:creationId xmlns:a16="http://schemas.microsoft.com/office/drawing/2014/main" id="{6C994F47-7527-23BB-1F19-C8CB6B799F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1272" y="9426472"/>
            <a:ext cx="1821666" cy="1216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a:extLst>
              <a:ext uri="{FF2B5EF4-FFF2-40B4-BE49-F238E27FC236}">
                <a16:creationId xmlns:a16="http://schemas.microsoft.com/office/drawing/2014/main" id="{B4CBEEA8-4BCC-02E9-7672-05FB57EDFE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6728" y="-4191000"/>
            <a:ext cx="2154544" cy="1435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6">
            <a:extLst>
              <a:ext uri="{FF2B5EF4-FFF2-40B4-BE49-F238E27FC236}">
                <a16:creationId xmlns:a16="http://schemas.microsoft.com/office/drawing/2014/main" id="{C3E2F6B0-C91C-2B18-2C74-0C9FDC2182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88200" y="4110746"/>
            <a:ext cx="2262618" cy="1449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a:extLst>
              <a:ext uri="{FF2B5EF4-FFF2-40B4-BE49-F238E27FC236}">
                <a16:creationId xmlns:a16="http://schemas.microsoft.com/office/drawing/2014/main" id="{47521C7E-D888-791A-DD94-5A2C4ACF5D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48874" y="2651467"/>
            <a:ext cx="2824426" cy="167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67394FA-40D6-1112-9A53-D446D5C27BE9}"/>
              </a:ext>
            </a:extLst>
          </p:cNvPr>
          <p:cNvSpPr/>
          <p:nvPr/>
        </p:nvSpPr>
        <p:spPr>
          <a:xfrm>
            <a:off x="6138786" y="-2771374"/>
            <a:ext cx="397816" cy="397816"/>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97B6C5-3712-B374-2A30-3A4F95603AA3}"/>
              </a:ext>
            </a:extLst>
          </p:cNvPr>
          <p:cNvSpPr/>
          <p:nvPr/>
        </p:nvSpPr>
        <p:spPr>
          <a:xfrm>
            <a:off x="8627764" y="9804092"/>
            <a:ext cx="397816" cy="397816"/>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502A95-AF97-02D1-6D01-FEABB61CCC28}"/>
              </a:ext>
            </a:extLst>
          </p:cNvPr>
          <p:cNvSpPr/>
          <p:nvPr/>
        </p:nvSpPr>
        <p:spPr>
          <a:xfrm>
            <a:off x="18117352" y="3660937"/>
            <a:ext cx="397816" cy="397816"/>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B9012EF-867E-AA7A-E600-B64CBB26DF26}"/>
              </a:ext>
            </a:extLst>
          </p:cNvPr>
          <p:cNvCxnSpPr>
            <a:stCxn id="7" idx="7"/>
            <a:endCxn id="3" idx="1"/>
          </p:cNvCxnSpPr>
          <p:nvPr/>
        </p:nvCxnSpPr>
        <p:spPr>
          <a:xfrm flipV="1">
            <a:off x="6478343" y="-3473303"/>
            <a:ext cx="1588385" cy="7601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858681-8BB0-EA18-6252-675980CC061B}"/>
              </a:ext>
            </a:extLst>
          </p:cNvPr>
          <p:cNvCxnSpPr>
            <a:stCxn id="8" idx="6"/>
            <a:endCxn id="2" idx="1"/>
          </p:cNvCxnSpPr>
          <p:nvPr/>
        </p:nvCxnSpPr>
        <p:spPr>
          <a:xfrm>
            <a:off x="9025580" y="10003000"/>
            <a:ext cx="1195692" cy="315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80D90A-197D-ECE7-A8E3-F8FEC644A0D1}"/>
              </a:ext>
            </a:extLst>
          </p:cNvPr>
          <p:cNvCxnSpPr>
            <a:cxnSpLocks/>
            <a:stCxn id="9" idx="5"/>
            <a:endCxn id="4" idx="1"/>
          </p:cNvCxnSpPr>
          <p:nvPr/>
        </p:nvCxnSpPr>
        <p:spPr>
          <a:xfrm>
            <a:off x="18456909" y="4000494"/>
            <a:ext cx="1431291" cy="8349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A5CFEF-8C12-11E1-6DCB-DBB480847902}"/>
              </a:ext>
            </a:extLst>
          </p:cNvPr>
          <p:cNvCxnSpPr>
            <a:endCxn id="7" idx="2"/>
          </p:cNvCxnSpPr>
          <p:nvPr/>
        </p:nvCxnSpPr>
        <p:spPr>
          <a:xfrm flipV="1">
            <a:off x="5936223" y="-2572466"/>
            <a:ext cx="202563" cy="6375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3C5FE5-1B9F-4300-21BE-914E11BF4AB5}"/>
              </a:ext>
            </a:extLst>
          </p:cNvPr>
          <p:cNvCxnSpPr>
            <a:endCxn id="8" idx="2"/>
          </p:cNvCxnSpPr>
          <p:nvPr/>
        </p:nvCxnSpPr>
        <p:spPr>
          <a:xfrm flipV="1">
            <a:off x="7924328" y="10003000"/>
            <a:ext cx="703436" cy="315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11DB42-EC88-8231-ED2C-85B55ACBBC97}"/>
              </a:ext>
            </a:extLst>
          </p:cNvPr>
          <p:cNvCxnSpPr>
            <a:endCxn id="9" idx="2"/>
          </p:cNvCxnSpPr>
          <p:nvPr/>
        </p:nvCxnSpPr>
        <p:spPr>
          <a:xfrm>
            <a:off x="17811732" y="3222709"/>
            <a:ext cx="305620" cy="6371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6D7B14F-3B24-7AED-D1D1-52591D17F281}"/>
              </a:ext>
            </a:extLst>
          </p:cNvPr>
          <p:cNvSpPr/>
          <p:nvPr/>
        </p:nvSpPr>
        <p:spPr>
          <a:xfrm>
            <a:off x="-4724400" y="8722188"/>
            <a:ext cx="1081904" cy="1081904"/>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4F6228"/>
                </a:solidFill>
              </a:rPr>
              <a:t>HÔ       HẤP</a:t>
            </a:r>
            <a:endParaRPr lang="en-US" sz="2000" b="1">
              <a:solidFill>
                <a:srgbClr val="4F6228"/>
              </a:solidFill>
            </a:endParaRPr>
          </a:p>
        </p:txBody>
      </p:sp>
      <p:cxnSp>
        <p:nvCxnSpPr>
          <p:cNvPr id="22" name="Straight Connector 21">
            <a:extLst>
              <a:ext uri="{FF2B5EF4-FFF2-40B4-BE49-F238E27FC236}">
                <a16:creationId xmlns:a16="http://schemas.microsoft.com/office/drawing/2014/main" id="{DA9ED058-7756-862D-14E5-FFFDDDF634E1}"/>
              </a:ext>
            </a:extLst>
          </p:cNvPr>
          <p:cNvCxnSpPr>
            <a:cxnSpLocks/>
          </p:cNvCxnSpPr>
          <p:nvPr/>
        </p:nvCxnSpPr>
        <p:spPr>
          <a:xfrm flipH="1" flipV="1">
            <a:off x="13317193" y="3315994"/>
            <a:ext cx="25655" cy="4505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BDF2E7-62FF-CA90-7B6F-9A43A5D396D9}"/>
              </a:ext>
            </a:extLst>
          </p:cNvPr>
          <p:cNvCxnSpPr>
            <a:cxnSpLocks/>
          </p:cNvCxnSpPr>
          <p:nvPr/>
        </p:nvCxnSpPr>
        <p:spPr>
          <a:xfrm>
            <a:off x="9826639" y="914400"/>
            <a:ext cx="789265" cy="1317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0FA1EE-18E8-E16D-2577-D2352BA56983}"/>
              </a:ext>
            </a:extLst>
          </p:cNvPr>
          <p:cNvCxnSpPr>
            <a:cxnSpLocks/>
          </p:cNvCxnSpPr>
          <p:nvPr/>
        </p:nvCxnSpPr>
        <p:spPr>
          <a:xfrm>
            <a:off x="4621021" y="10642558"/>
            <a:ext cx="0" cy="4505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ABDF33-1FAF-18FA-6DA5-BDE5817E1D1A}"/>
              </a:ext>
            </a:extLst>
          </p:cNvPr>
          <p:cNvCxnSpPr>
            <a:cxnSpLocks/>
          </p:cNvCxnSpPr>
          <p:nvPr/>
        </p:nvCxnSpPr>
        <p:spPr>
          <a:xfrm flipV="1">
            <a:off x="-1676400" y="-1524000"/>
            <a:ext cx="732308" cy="263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0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12192" y="5866412"/>
            <a:ext cx="944563" cy="867980"/>
            <a:chOff x="829725" y="2526421"/>
            <a:chExt cx="944563" cy="867980"/>
          </a:xfrm>
        </p:grpSpPr>
        <p:grpSp>
          <p:nvGrpSpPr>
            <p:cNvPr id="8" name="Group 11"/>
            <p:cNvGrpSpPr>
              <a:grpSpLocks/>
            </p:cNvGrpSpPr>
            <p:nvPr/>
          </p:nvGrpSpPr>
          <p:grpSpPr bwMode="auto">
            <a:xfrm>
              <a:off x="829725" y="2526421"/>
              <a:ext cx="944563" cy="867980"/>
              <a:chOff x="1188" y="1705"/>
              <a:chExt cx="330" cy="332"/>
            </a:xfrm>
          </p:grpSpPr>
          <p:sp>
            <p:nvSpPr>
              <p:cNvPr id="10"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1"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2" name="Flowchart: Alternate Process 11"/>
          <p:cNvSpPr/>
          <p:nvPr/>
        </p:nvSpPr>
        <p:spPr>
          <a:xfrm>
            <a:off x="2345383" y="5953684"/>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sp>
        <p:nvSpPr>
          <p:cNvPr id="13" name="Rectangle 12"/>
          <p:cNvSpPr/>
          <p:nvPr/>
        </p:nvSpPr>
        <p:spPr>
          <a:xfrm>
            <a:off x="3159850" y="312859"/>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 y="1190578"/>
            <a:ext cx="7848599" cy="466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66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1600" y="5807630"/>
            <a:ext cx="905754" cy="808037"/>
            <a:chOff x="875796" y="3592999"/>
            <a:chExt cx="905754" cy="808037"/>
          </a:xfrm>
        </p:grpSpPr>
        <p:grpSp>
          <p:nvGrpSpPr>
            <p:cNvPr id="5" name="Group 15"/>
            <p:cNvGrpSpPr>
              <a:grpSpLocks/>
            </p:cNvGrpSpPr>
            <p:nvPr/>
          </p:nvGrpSpPr>
          <p:grpSpPr bwMode="auto">
            <a:xfrm>
              <a:off x="875796" y="3592999"/>
              <a:ext cx="905754" cy="808037"/>
              <a:chOff x="1188" y="2112"/>
              <a:chExt cx="330" cy="332"/>
            </a:xfrm>
          </p:grpSpPr>
          <p:sp>
            <p:nvSpPr>
              <p:cNvPr id="7"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17"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9" name="Flowchart: Alternate Process 8"/>
          <p:cNvSpPr/>
          <p:nvPr/>
        </p:nvSpPr>
        <p:spPr>
          <a:xfrm>
            <a:off x="2531153" y="5775727"/>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sp>
        <p:nvSpPr>
          <p:cNvPr id="16" name="Rectangle 15"/>
          <p:cNvSpPr/>
          <p:nvPr/>
        </p:nvSpPr>
        <p:spPr>
          <a:xfrm>
            <a:off x="3276600" y="56181"/>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17" name="Picture 3" descr="C:\Users\Public\Documents\khong k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977906"/>
            <a:ext cx="9039726" cy="45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333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5973606"/>
            <a:ext cx="867632" cy="855663"/>
            <a:chOff x="858430" y="4723358"/>
            <a:chExt cx="867632" cy="855663"/>
          </a:xfrm>
        </p:grpSpPr>
        <p:grpSp>
          <p:nvGrpSpPr>
            <p:cNvPr id="5" name="Group 19"/>
            <p:cNvGrpSpPr>
              <a:grpSpLocks/>
            </p:cNvGrpSpPr>
            <p:nvPr/>
          </p:nvGrpSpPr>
          <p:grpSpPr bwMode="auto">
            <a:xfrm>
              <a:off x="858430" y="4723358"/>
              <a:ext cx="867632" cy="855663"/>
              <a:chOff x="1188" y="2532"/>
              <a:chExt cx="330" cy="332"/>
            </a:xfrm>
          </p:grpSpPr>
          <p:sp>
            <p:nvSpPr>
              <p:cNvPr id="7"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9" name="Flowchart: Alternate Process 8"/>
          <p:cNvSpPr/>
          <p:nvPr/>
        </p:nvSpPr>
        <p:spPr>
          <a:xfrm>
            <a:off x="2001626" y="6034034"/>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10" name="Rectangle 9"/>
          <p:cNvSpPr/>
          <p:nvPr/>
        </p:nvSpPr>
        <p:spPr>
          <a:xfrm>
            <a:off x="2895600" y="428469"/>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sp>
        <p:nvSpPr>
          <p:cNvPr id="11" name="AutoShape 2" descr="Liệu pháp oxy là gì? | Vinmec"/>
          <p:cNvSpPr>
            <a:spLocks noChangeAspect="1" noChangeArrowheads="1"/>
          </p:cNvSpPr>
          <p:nvPr/>
        </p:nvSpPr>
        <p:spPr bwMode="auto">
          <a:xfrm>
            <a:off x="155575" y="20780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Liệu pháp oxy là gì? | Vinmec"/>
          <p:cNvSpPr>
            <a:spLocks noChangeAspect="1" noChangeArrowheads="1"/>
          </p:cNvSpPr>
          <p:nvPr/>
        </p:nvSpPr>
        <p:spPr bwMode="auto">
          <a:xfrm>
            <a:off x="307975" y="36020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351799"/>
            <a:ext cx="8302625" cy="448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580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esktop\1279_cr_542fd7f92d1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90"/>
            <a:ext cx="9144000" cy="6773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470304" y="2122242"/>
            <a:ext cx="977900" cy="890588"/>
            <a:chOff x="914464" y="1391443"/>
            <a:chExt cx="977900" cy="890588"/>
          </a:xfrm>
        </p:grpSpPr>
        <p:grpSp>
          <p:nvGrpSpPr>
            <p:cNvPr id="6" name="Group 7"/>
            <p:cNvGrpSpPr>
              <a:grpSpLocks/>
            </p:cNvGrpSpPr>
            <p:nvPr/>
          </p:nvGrpSpPr>
          <p:grpSpPr bwMode="auto">
            <a:xfrm>
              <a:off x="914464" y="1391443"/>
              <a:ext cx="977900" cy="890588"/>
              <a:chOff x="720" y="1488"/>
              <a:chExt cx="806" cy="808"/>
            </a:xfrm>
          </p:grpSpPr>
          <p:sp>
            <p:nvSpPr>
              <p:cNvPr id="8"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9"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10" name="Flowchart: Alternate Process 9"/>
          <p:cNvSpPr/>
          <p:nvPr/>
        </p:nvSpPr>
        <p:spPr>
          <a:xfrm>
            <a:off x="1568790" y="2218358"/>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grpSp>
        <p:nvGrpSpPr>
          <p:cNvPr id="11" name="Group 10"/>
          <p:cNvGrpSpPr/>
          <p:nvPr/>
        </p:nvGrpSpPr>
        <p:grpSpPr>
          <a:xfrm>
            <a:off x="646886" y="3357092"/>
            <a:ext cx="944563" cy="867980"/>
            <a:chOff x="829725" y="2526421"/>
            <a:chExt cx="944563" cy="867980"/>
          </a:xfrm>
        </p:grpSpPr>
        <p:grpSp>
          <p:nvGrpSpPr>
            <p:cNvPr id="12" name="Group 11"/>
            <p:cNvGrpSpPr>
              <a:grpSpLocks/>
            </p:cNvGrpSpPr>
            <p:nvPr/>
          </p:nvGrpSpPr>
          <p:grpSpPr bwMode="auto">
            <a:xfrm>
              <a:off x="829725" y="2526421"/>
              <a:ext cx="944563" cy="867980"/>
              <a:chOff x="1188" y="1705"/>
              <a:chExt cx="330" cy="332"/>
            </a:xfrm>
          </p:grpSpPr>
          <p:sp>
            <p:nvSpPr>
              <p:cNvPr id="14"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5"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6" name="Flowchart: Alternate Process 15"/>
          <p:cNvSpPr/>
          <p:nvPr/>
        </p:nvSpPr>
        <p:spPr>
          <a:xfrm>
            <a:off x="1830111" y="3445113"/>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grpSp>
        <p:nvGrpSpPr>
          <p:cNvPr id="17" name="Group 16"/>
          <p:cNvGrpSpPr/>
          <p:nvPr/>
        </p:nvGrpSpPr>
        <p:grpSpPr>
          <a:xfrm>
            <a:off x="1701115" y="4599639"/>
            <a:ext cx="905754" cy="808037"/>
            <a:chOff x="875796" y="3592999"/>
            <a:chExt cx="905754" cy="808037"/>
          </a:xfrm>
        </p:grpSpPr>
        <p:grpSp>
          <p:nvGrpSpPr>
            <p:cNvPr id="18" name="Group 15"/>
            <p:cNvGrpSpPr>
              <a:grpSpLocks/>
            </p:cNvGrpSpPr>
            <p:nvPr/>
          </p:nvGrpSpPr>
          <p:grpSpPr bwMode="auto">
            <a:xfrm>
              <a:off x="875796" y="3592999"/>
              <a:ext cx="905754" cy="808037"/>
              <a:chOff x="1188" y="2112"/>
              <a:chExt cx="330" cy="332"/>
            </a:xfrm>
          </p:grpSpPr>
          <p:sp>
            <p:nvSpPr>
              <p:cNvPr id="20"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9"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22" name="Flowchart: Alternate Process 21"/>
          <p:cNvSpPr/>
          <p:nvPr/>
        </p:nvSpPr>
        <p:spPr>
          <a:xfrm>
            <a:off x="2724182" y="4550139"/>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grpSp>
        <p:nvGrpSpPr>
          <p:cNvPr id="23" name="Group 22"/>
          <p:cNvGrpSpPr/>
          <p:nvPr/>
        </p:nvGrpSpPr>
        <p:grpSpPr>
          <a:xfrm>
            <a:off x="1844518" y="5740705"/>
            <a:ext cx="867632" cy="855663"/>
            <a:chOff x="858430" y="4723358"/>
            <a:chExt cx="867632" cy="855663"/>
          </a:xfrm>
        </p:grpSpPr>
        <p:grpSp>
          <p:nvGrpSpPr>
            <p:cNvPr id="24" name="Group 19"/>
            <p:cNvGrpSpPr>
              <a:grpSpLocks/>
            </p:cNvGrpSpPr>
            <p:nvPr/>
          </p:nvGrpSpPr>
          <p:grpSpPr bwMode="auto">
            <a:xfrm>
              <a:off x="858430" y="4723358"/>
              <a:ext cx="867632" cy="855663"/>
              <a:chOff x="1188" y="2532"/>
              <a:chExt cx="330" cy="332"/>
            </a:xfrm>
          </p:grpSpPr>
          <p:sp>
            <p:nvSpPr>
              <p:cNvPr id="26"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7"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28" name="Flowchart: Alternate Process 27"/>
          <p:cNvSpPr/>
          <p:nvPr/>
        </p:nvSpPr>
        <p:spPr>
          <a:xfrm>
            <a:off x="2971800" y="5740705"/>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30" name="Rectangle 29"/>
          <p:cNvSpPr/>
          <p:nvPr/>
        </p:nvSpPr>
        <p:spPr>
          <a:xfrm>
            <a:off x="279527" y="646531"/>
            <a:ext cx="257852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B0F0"/>
                </a:solidFill>
                <a:effectLst>
                  <a:outerShdw blurRad="80000" dist="40000" dir="5040000" algn="tl">
                    <a:srgbClr val="000000">
                      <a:alpha val="30000"/>
                    </a:srgbClr>
                  </a:outerShdw>
                </a:effectLst>
              </a:rPr>
              <a:t>OXYGEN</a:t>
            </a:r>
            <a:endParaRPr lang="en-US" sz="5400" b="1" cap="none" spc="0" dirty="0">
              <a:ln w="11430"/>
              <a:solidFill>
                <a:srgbClr val="00B0F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92497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heel(1)">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32343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 </a:t>
            </a:r>
          </a:p>
          <a:p>
            <a:pPr algn="ctr"/>
            <a:r>
              <a:rPr lang="en-US" sz="4000" b="1" dirty="0">
                <a:solidFill>
                  <a:srgbClr val="FF0000"/>
                </a:solidFill>
                <a:latin typeface="Times New Roman" pitchFamily="18" charset="0"/>
                <a:cs typeface="Times New Roman" pitchFamily="18" charset="0"/>
              </a:rPr>
              <a:t>     BÀI 11: OXYGEN-KHÔNG KHÍ</a:t>
            </a:r>
          </a:p>
        </p:txBody>
      </p:sp>
    </p:spTree>
    <p:extLst>
      <p:ext uri="{BB962C8B-B14F-4D97-AF65-F5344CB8AC3E}">
        <p14:creationId xmlns:p14="http://schemas.microsoft.com/office/powerpoint/2010/main" val="22096921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8458200" cy="1676400"/>
          </a:xfrm>
        </p:spPr>
        <p:txBody>
          <a:bodyPr>
            <a:noAutofit/>
          </a:bodyPr>
          <a:lstStyle/>
          <a:p>
            <a:pPr algn="l"/>
            <a:r>
              <a:rPr lang="vi-VN" sz="2000" dirty="0"/>
              <a:t> </a:t>
            </a:r>
            <a:r>
              <a:rPr lang="vi-VN" sz="3200" dirty="0">
                <a:solidFill>
                  <a:schemeClr val="tx2">
                    <a:lumMod val="50000"/>
                  </a:schemeClr>
                </a:solidFill>
              </a:rPr>
              <a:t>Em đã biết không khí xung quanh ta cần thiết cho sự sống và sự cháy. Em có thể giải thích tại sao con người phải sử dụng bình dưỡng khí khi lặn dưới nước, khi lên núi cao hoặc khi đi du hành tới Mặt Trăng</a:t>
            </a:r>
            <a:r>
              <a:rPr lang="en-US" sz="3200" dirty="0">
                <a:solidFill>
                  <a:schemeClr val="tx2">
                    <a:lumMod val="50000"/>
                  </a:schemeClr>
                </a:solidFill>
              </a:rPr>
              <a:t> </a:t>
            </a:r>
            <a:r>
              <a:rPr lang="en-US" sz="3200" dirty="0" err="1">
                <a:solidFill>
                  <a:schemeClr val="tx2">
                    <a:lumMod val="50000"/>
                  </a:schemeClr>
                </a:solidFill>
                <a:latin typeface="Times New Roman" pitchFamily="18" charset="0"/>
                <a:cs typeface="Times New Roman" pitchFamily="18" charset="0"/>
              </a:rPr>
              <a:t>không</a:t>
            </a:r>
            <a:r>
              <a:rPr lang="vi-VN" sz="3200" dirty="0">
                <a:solidFill>
                  <a:schemeClr val="tx2">
                    <a:lumMod val="50000"/>
                  </a:schemeClr>
                </a:solidFill>
              </a:rPr>
              <a:t>?</a:t>
            </a:r>
            <a:endParaRPr lang="en-US" sz="3200" dirty="0">
              <a:solidFill>
                <a:schemeClr val="tx2">
                  <a:lumMod val="50000"/>
                </a:schemeClr>
              </a:solidFill>
            </a:endParaRPr>
          </a:p>
        </p:txBody>
      </p:sp>
      <p:sp>
        <p:nvSpPr>
          <p:cNvPr id="3" name="Content Placeholder 2"/>
          <p:cNvSpPr>
            <a:spLocks noGrp="1"/>
          </p:cNvSpPr>
          <p:nvPr>
            <p:ph idx="1"/>
          </p:nvPr>
        </p:nvSpPr>
        <p:spPr>
          <a:xfrm>
            <a:off x="533400" y="3810001"/>
            <a:ext cx="8229600" cy="1904999"/>
          </a:xfrm>
        </p:spPr>
        <p:txBody>
          <a:bodyPr/>
          <a:lstStyle/>
          <a:p>
            <a:r>
              <a:rPr lang="vi-VN">
                <a:latin typeface="+mj-lt"/>
              </a:rPr>
              <a:t>Vì ở </a:t>
            </a:r>
            <a:r>
              <a:rPr lang="vi-VN" dirty="0">
                <a:latin typeface="+mj-lt"/>
              </a:rPr>
              <a:t>những nơi đó không đủ hoặc không có không khí để con người hô hấp do đó cần phải dùng tới bình dưỡng khí để hỗ trợ hô hấp.</a:t>
            </a:r>
            <a:endParaRPr lang="en-US" dirty="0">
              <a:latin typeface="+mj-lt"/>
            </a:endParaRPr>
          </a:p>
        </p:txBody>
      </p:sp>
      <p:pic>
        <p:nvPicPr>
          <p:cNvPr id="4" name="Picture 2"/>
          <p:cNvPicPr>
            <a:picLocks noChangeAspect="1" noChangeArrowheads="1"/>
          </p:cNvPicPr>
          <p:nvPr/>
        </p:nvPicPr>
        <p:blipFill>
          <a:blip r:embed="rId2"/>
          <a:srcRect l="23426" t="31250" r="74682" b="65224"/>
          <a:stretch>
            <a:fillRect/>
          </a:stretch>
        </p:blipFill>
        <p:spPr bwMode="auto">
          <a:xfrm>
            <a:off x="0" y="1371600"/>
            <a:ext cx="692045" cy="878174"/>
          </a:xfrm>
          <a:prstGeom prst="rect">
            <a:avLst/>
          </a:prstGeom>
          <a:noFill/>
          <a:ln w="9525">
            <a:noFill/>
            <a:miter lim="800000"/>
            <a:headEnd/>
            <a:tailEnd/>
          </a:ln>
          <a:effectLst/>
        </p:spPr>
      </p:pic>
      <p:sp>
        <p:nvSpPr>
          <p:cNvPr id="6" name="Rounded Rectangle 3">
            <a:extLst>
              <a:ext uri="{FF2B5EF4-FFF2-40B4-BE49-F238E27FC236}">
                <a16:creationId xmlns:a16="http://schemas.microsoft.com/office/drawing/2014/main" id="{5D3EA094-E30E-88F8-AB68-CEFCA310E5C9}"/>
              </a:ext>
            </a:extLst>
          </p:cNvPr>
          <p:cNvSpPr/>
          <p:nvPr/>
        </p:nvSpPr>
        <p:spPr>
          <a:xfrm>
            <a:off x="2171700" y="25120"/>
            <a:ext cx="43434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OXYGEN-KHÔNG KHÍ</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1277</Words>
  <Application>Microsoft Office PowerPoint</Application>
  <PresentationFormat>On-screen Show (4:3)</PresentationFormat>
  <Paragraphs>157</Paragraphs>
  <Slides>31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Tahoma</vt:lpstr>
      <vt:lpstr>Times New Roman</vt:lpstr>
      <vt:lpstr>Office Theme</vt:lpstr>
      <vt:lpstr>PowerPoint Presentation</vt:lpstr>
      <vt:lpstr>1.Thế nào là sự đông đặc, sự nóng chảy?   </vt:lpstr>
      <vt:lpstr>PowerPoint Presentation</vt:lpstr>
      <vt:lpstr>PowerPoint Presentation</vt:lpstr>
      <vt:lpstr>PowerPoint Presentation</vt:lpstr>
      <vt:lpstr>PowerPoint Presentation</vt:lpstr>
      <vt:lpstr>PowerPoint Presentation</vt:lpstr>
      <vt:lpstr>PowerPoint Presentation</vt:lpstr>
      <vt:lpstr> Em đã biết không khí xung quanh ta cần thiết cho sự sống và sự cháy. Em có thể giải thích tại sao con người phải sử dụng bình dưỡng khí khi lặn dưới nước, khi lên núi cao hoặc khi đi du hành tới Mặt Trăng không?</vt:lpstr>
      <vt:lpstr>Oxygen có ở đâu? Nêu dẫn chứng.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các ứng dụng của khí oxygen trong đời sống và trong sản xuất mà em biết.    </vt:lpstr>
      <vt:lpstr>PowerPoint Presentation</vt:lpstr>
      <vt:lpstr>PowerPoint Presentation</vt:lpstr>
      <vt:lpstr>PowerPoint Presentation</vt:lpstr>
      <vt:lpstr>PowerPoint Presentation</vt:lpstr>
      <vt:lpstr>Tổng kết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Admin</cp:lastModifiedBy>
  <cp:revision>141</cp:revision>
  <dcterms:created xsi:type="dcterms:W3CDTF">2021-04-18T08:12:15Z</dcterms:created>
  <dcterms:modified xsi:type="dcterms:W3CDTF">2022-11-01T13:20:16Z</dcterms:modified>
</cp:coreProperties>
</file>