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65" r:id="rId3"/>
    <p:sldId id="266" r:id="rId4"/>
    <p:sldId id="257" r:id="rId5"/>
    <p:sldId id="267" r:id="rId6"/>
    <p:sldId id="268" r:id="rId7"/>
    <p:sldId id="270" r:id="rId8"/>
    <p:sldId id="269" r:id="rId9"/>
    <p:sldId id="272" r:id="rId10"/>
    <p:sldId id="256" r:id="rId11"/>
    <p:sldId id="258" r:id="rId12"/>
    <p:sldId id="276" r:id="rId13"/>
    <p:sldId id="259" r:id="rId14"/>
    <p:sldId id="260" r:id="rId15"/>
    <p:sldId id="275" r:id="rId16"/>
    <p:sldId id="277" r:id="rId17"/>
    <p:sldId id="286" r:id="rId18"/>
    <p:sldId id="261" r:id="rId19"/>
    <p:sldId id="262" r:id="rId20"/>
    <p:sldId id="263" r:id="rId21"/>
    <p:sldId id="278" r:id="rId22"/>
    <p:sldId id="279" r:id="rId23"/>
    <p:sldId id="280" r:id="rId24"/>
    <p:sldId id="281" r:id="rId25"/>
    <p:sldId id="282" r:id="rId26"/>
    <p:sldId id="264" r:id="rId27"/>
    <p:sldId id="283" r:id="rId28"/>
    <p:sldId id="284" r:id="rId29"/>
    <p:sldId id="285" r:id="rId30"/>
    <p:sldId id="27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7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88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188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19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8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3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7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92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05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7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0976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67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93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98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8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8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81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8309" y="1800497"/>
            <a:ext cx="57868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102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86"/>
            <a:ext cx="5042261" cy="50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95574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8330" y="26126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22: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502" y="783773"/>
            <a:ext cx="3540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CƠ THỂ LÀ GÌ?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96442" y="1191400"/>
            <a:ext cx="4284617" cy="4475200"/>
            <a:chOff x="-196442" y="1191400"/>
            <a:chExt cx="4284617" cy="4475200"/>
          </a:xfrm>
        </p:grpSpPr>
        <p:sp>
          <p:nvSpPr>
            <p:cNvPr id="4" name="Cloud Callout 3"/>
            <p:cNvSpPr/>
            <p:nvPr/>
          </p:nvSpPr>
          <p:spPr>
            <a:xfrm>
              <a:off x="-196442" y="1191400"/>
              <a:ext cx="4284617" cy="4475200"/>
            </a:xfrm>
            <a:prstGeom prst="cloudCallout">
              <a:avLst>
                <a:gd name="adj1" fmla="val 53850"/>
                <a:gd name="adj2" fmla="val 48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752" y="1866320"/>
              <a:ext cx="3788228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22.1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tin </a:t>
              </a:r>
              <a:r>
                <a:rPr lang="en-US" sz="2800" b="1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75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sgk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gồm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chủ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652" y="1637325"/>
            <a:ext cx="3330259" cy="2677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từ dùng để chỉ </a:t>
            </a:r>
            <a:r>
              <a:rPr lang="en-US" sz="2800" b="1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thể sinh vật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EEA47F-A00F-6703-37C6-09D49324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174" y="783773"/>
            <a:ext cx="8103825" cy="56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F1C6A8-B0E3-0AE0-BA64-DF220BF6E517}"/>
              </a:ext>
            </a:extLst>
          </p:cNvPr>
          <p:cNvGrpSpPr/>
          <p:nvPr/>
        </p:nvGrpSpPr>
        <p:grpSpPr>
          <a:xfrm>
            <a:off x="2657951" y="734261"/>
            <a:ext cx="5715000" cy="4411495"/>
            <a:chOff x="3011897" y="857840"/>
            <a:chExt cx="5715000" cy="4411495"/>
          </a:xfrm>
        </p:grpSpPr>
        <p:pic>
          <p:nvPicPr>
            <p:cNvPr id="3" name="Picture 2" descr="Bí ẩn không ai giải thích được quanh viên đá 250 tấn chống lại mọi quy tắc  vật lý">
              <a:extLst>
                <a:ext uri="{FF2B5EF4-FFF2-40B4-BE49-F238E27FC236}">
                  <a16:creationId xmlns:a16="http://schemas.microsoft.com/office/drawing/2014/main" id="{B290FAE3-AD6A-15CB-374F-B1812C1C8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897" y="857840"/>
              <a:ext cx="5715000" cy="381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239943-311E-3E9C-6DCE-8E3C2F8B98FE}"/>
                </a:ext>
              </a:extLst>
            </p:cNvPr>
            <p:cNvSpPr txBox="1"/>
            <p:nvPr/>
          </p:nvSpPr>
          <p:spPr>
            <a:xfrm>
              <a:off x="3168617" y="4807670"/>
              <a:ext cx="5401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2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6D10D0-DABD-91E8-8942-8645B72D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19" y="783773"/>
            <a:ext cx="7802881" cy="504184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8330" y="26126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22: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502" y="783773"/>
            <a:ext cx="3540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CƠ THỂ LÀ GÌ?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69542" y="1416760"/>
            <a:ext cx="4284617" cy="3242820"/>
            <a:chOff x="-1" y="1337771"/>
            <a:chExt cx="4284617" cy="4475200"/>
          </a:xfrm>
        </p:grpSpPr>
        <p:sp>
          <p:nvSpPr>
            <p:cNvPr id="6" name="Cloud Callout 5"/>
            <p:cNvSpPr/>
            <p:nvPr/>
          </p:nvSpPr>
          <p:spPr>
            <a:xfrm>
              <a:off x="-1" y="1337771"/>
              <a:ext cx="4284617" cy="4475200"/>
            </a:xfrm>
            <a:prstGeom prst="cloudCallout">
              <a:avLst>
                <a:gd name="adj1" fmla="val 66045"/>
                <a:gd name="adj2" fmla="val 569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764" y="1966341"/>
              <a:ext cx="3788228" cy="360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số vật sống và vật không sống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31973" y="1554101"/>
            <a:ext cx="4284617" cy="2790092"/>
            <a:chOff x="-171436" y="-2790444"/>
            <a:chExt cx="4284617" cy="4475200"/>
          </a:xfrm>
        </p:grpSpPr>
        <p:sp>
          <p:nvSpPr>
            <p:cNvPr id="10" name="Cloud Callout 9"/>
            <p:cNvSpPr/>
            <p:nvPr/>
          </p:nvSpPr>
          <p:spPr>
            <a:xfrm>
              <a:off x="-171436" y="-2790444"/>
              <a:ext cx="4284617" cy="4475200"/>
            </a:xfrm>
            <a:prstGeom prst="cloudCallout">
              <a:avLst>
                <a:gd name="adj1" fmla="val 66045"/>
                <a:gd name="adj2" fmla="val 569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039" y="-1866357"/>
              <a:ext cx="3788228" cy="2912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Thảo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luận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267218"/>
              </p:ext>
            </p:extLst>
          </p:nvPr>
        </p:nvGraphicFramePr>
        <p:xfrm>
          <a:off x="4371702" y="736157"/>
          <a:ext cx="7837714" cy="6035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170">
                  <a:extLst>
                    <a:ext uri="{9D8B030D-6E8A-4147-A177-3AD203B41FA5}">
                      <a16:colId xmlns:a16="http://schemas.microsoft.com/office/drawing/2014/main" val="1324452679"/>
                    </a:ext>
                  </a:extLst>
                </a:gridCol>
                <a:gridCol w="3031707">
                  <a:extLst>
                    <a:ext uri="{9D8B030D-6E8A-4147-A177-3AD203B41FA5}">
                      <a16:colId xmlns:a16="http://schemas.microsoft.com/office/drawing/2014/main" val="4125618998"/>
                    </a:ext>
                  </a:extLst>
                </a:gridCol>
                <a:gridCol w="3107837">
                  <a:extLst>
                    <a:ext uri="{9D8B030D-6E8A-4147-A177-3AD203B41FA5}">
                      <a16:colId xmlns:a16="http://schemas.microsoft.com/office/drawing/2014/main" val="3440511584"/>
                    </a:ext>
                  </a:extLst>
                </a:gridCol>
              </a:tblGrid>
              <a:tr h="9770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Nội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sống</a:t>
                      </a:r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không</a:t>
                      </a:r>
                      <a:r>
                        <a:rPr lang="en-US" sz="2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sống</a:t>
                      </a:r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5746481"/>
                  </a:ext>
                </a:extLst>
              </a:tr>
              <a:tr h="252905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Ví</a:t>
                      </a:r>
                      <a:r>
                        <a:rPr lang="en-US" sz="28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dụ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56095"/>
                  </a:ext>
                </a:extLst>
              </a:tr>
              <a:tr h="252905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phân</a:t>
                      </a:r>
                      <a:r>
                        <a:rPr lang="en-US" sz="28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biệt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74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907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8330" y="26126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22: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6974"/>
            <a:ext cx="3540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CƠ THỂ LÀ GÌ?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76411"/>
              </p:ext>
            </p:extLst>
          </p:nvPr>
        </p:nvGraphicFramePr>
        <p:xfrm>
          <a:off x="83051" y="1247866"/>
          <a:ext cx="12025898" cy="5122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1324452679"/>
                    </a:ext>
                  </a:extLst>
                </a:gridCol>
                <a:gridCol w="4863772">
                  <a:extLst>
                    <a:ext uri="{9D8B030D-6E8A-4147-A177-3AD203B41FA5}">
                      <a16:colId xmlns:a16="http://schemas.microsoft.com/office/drawing/2014/main" val="4125618998"/>
                    </a:ext>
                  </a:extLst>
                </a:gridCol>
                <a:gridCol w="4768550">
                  <a:extLst>
                    <a:ext uri="{9D8B030D-6E8A-4147-A177-3AD203B41FA5}">
                      <a16:colId xmlns:a16="http://schemas.microsoft.com/office/drawing/2014/main" val="3440511584"/>
                    </a:ext>
                  </a:extLst>
                </a:gridCol>
              </a:tblGrid>
              <a:tr h="10485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Nội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sống</a:t>
                      </a:r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không</a:t>
                      </a:r>
                      <a:r>
                        <a:rPr lang="en-US" sz="2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sống</a:t>
                      </a:r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5746481"/>
                  </a:ext>
                </a:extLst>
              </a:tr>
              <a:tr h="173965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Ví</a:t>
                      </a:r>
                      <a:r>
                        <a:rPr lang="en-US" sz="28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dụ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56095"/>
                  </a:ext>
                </a:extLst>
              </a:tr>
              <a:tr h="233443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phân</a:t>
                      </a:r>
                      <a:r>
                        <a:rPr lang="en-US" sz="28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biệt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7465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83541" y="2393577"/>
            <a:ext cx="4020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Em bé, con khỉ, cây,…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8623" y="2393576"/>
            <a:ext cx="4020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Khung sắt, hàng rào,…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3540" y="4180114"/>
            <a:ext cx="4020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quá trình sống cơ bản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3285" y="4180114"/>
            <a:ext cx="4020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các quá trình sống cơ bản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7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39D43-6D02-E639-20EA-0F5970356255}"/>
              </a:ext>
            </a:extLst>
          </p:cNvPr>
          <p:cNvSpPr txBox="1"/>
          <p:nvPr/>
        </p:nvSpPr>
        <p:spPr>
          <a:xfrm>
            <a:off x="228600" y="584418"/>
            <a:ext cx="11215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chuyển động trên đường, một chiếc xe ô tô hoặc xe máy cần lấy khí oxygen để đốt cháy xăng và thải ra khí carbon dioxide. Vậy vật sống giống với xe máy và ô tô ở điểm nào? Tại sao ô tô và xe máy không phải là vật sống?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45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59D7F4-C4D7-A5DB-0D49-D4C9B2813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477460"/>
              </p:ext>
            </p:extLst>
          </p:nvPr>
        </p:nvGraphicFramePr>
        <p:xfrm>
          <a:off x="1277149" y="591424"/>
          <a:ext cx="8903624" cy="5168408"/>
        </p:xfrm>
        <a:graphic>
          <a:graphicData uri="http://schemas.openxmlformats.org/drawingml/2006/table">
            <a:tbl>
              <a:tblPr firstRow="1" bandRow="1"/>
              <a:tblGrid>
                <a:gridCol w="3457413">
                  <a:extLst>
                    <a:ext uri="{9D8B030D-6E8A-4147-A177-3AD203B41FA5}">
                      <a16:colId xmlns:a16="http://schemas.microsoft.com/office/drawing/2014/main" val="832979381"/>
                    </a:ext>
                  </a:extLst>
                </a:gridCol>
                <a:gridCol w="2852548">
                  <a:extLst>
                    <a:ext uri="{9D8B030D-6E8A-4147-A177-3AD203B41FA5}">
                      <a16:colId xmlns:a16="http://schemas.microsoft.com/office/drawing/2014/main" val="669959306"/>
                    </a:ext>
                  </a:extLst>
                </a:gridCol>
                <a:gridCol w="2593663">
                  <a:extLst>
                    <a:ext uri="{9D8B030D-6E8A-4147-A177-3AD203B41FA5}">
                      <a16:colId xmlns:a16="http://schemas.microsoft.com/office/drawing/2014/main" val="3416942995"/>
                    </a:ext>
                  </a:extLst>
                </a:gridCol>
              </a:tblGrid>
              <a:tr h="1116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13449"/>
                  </a:ext>
                </a:extLst>
              </a:tr>
              <a:tr h="675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90792"/>
                  </a:ext>
                </a:extLst>
              </a:tr>
              <a:tr h="675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648662"/>
                  </a:ext>
                </a:extLst>
              </a:tr>
              <a:tr h="675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71827"/>
                  </a:ext>
                </a:extLst>
              </a:tr>
              <a:tr h="675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388859"/>
                  </a:ext>
                </a:extLst>
              </a:tr>
              <a:tr h="675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dừa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27210"/>
                  </a:ext>
                </a:extLst>
              </a:tr>
              <a:tr h="675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A3E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051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20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plobatrachus rugulosus 2.jpg">
            <a:extLst>
              <a:ext uri="{FF2B5EF4-FFF2-40B4-BE49-F238E27FC236}">
                <a16:creationId xmlns:a16="http://schemas.microsoft.com/office/drawing/2014/main" id="{7D5632B8-5DBA-CCDE-EDDF-2DFBF8D2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314325"/>
            <a:ext cx="4649180" cy="277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DFE403-0793-A1D1-CDA3-C37794438F64}"/>
              </a:ext>
            </a:extLst>
          </p:cNvPr>
          <p:cNvGrpSpPr/>
          <p:nvPr/>
        </p:nvGrpSpPr>
        <p:grpSpPr>
          <a:xfrm>
            <a:off x="5942358" y="474169"/>
            <a:ext cx="4705469" cy="2457450"/>
            <a:chOff x="6142383" y="983974"/>
            <a:chExt cx="4705469" cy="4063921"/>
          </a:xfrm>
        </p:grpSpPr>
        <p:pic>
          <p:nvPicPr>
            <p:cNvPr id="5" name="Picture 4" descr="Vi khuẩn Gram âm gây bệnh gì? Có nguy hiểm không - Bác sĩ Hà Thị Huệ">
              <a:extLst>
                <a:ext uri="{FF2B5EF4-FFF2-40B4-BE49-F238E27FC236}">
                  <a16:creationId xmlns:a16="http://schemas.microsoft.com/office/drawing/2014/main" id="{71967821-493D-E0E4-710A-781D4C2F53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0" b="24711"/>
            <a:stretch/>
          </p:blipFill>
          <p:spPr bwMode="auto">
            <a:xfrm>
              <a:off x="6142383" y="983974"/>
              <a:ext cx="4705469" cy="3574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6184B9-7A71-C2A4-EB5B-BB7B3EA7CE5F}"/>
                </a:ext>
              </a:extLst>
            </p:cNvPr>
            <p:cNvSpPr txBox="1"/>
            <p:nvPr/>
          </p:nvSpPr>
          <p:spPr>
            <a:xfrm>
              <a:off x="7895973" y="4647785"/>
              <a:ext cx="1198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 </a:t>
              </a:r>
              <a:r>
                <a:rPr lang="en-US" sz="2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1D62B0F-13DA-7466-C73B-750338284A84}"/>
              </a:ext>
            </a:extLst>
          </p:cNvPr>
          <p:cNvSpPr txBox="1"/>
          <p:nvPr/>
        </p:nvSpPr>
        <p:spPr>
          <a:xfrm>
            <a:off x="1640653" y="3183062"/>
            <a:ext cx="119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ếch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D8D4A-4406-193C-963F-CC09EDD3D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4729162"/>
            <a:ext cx="2762250" cy="16573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E00F3CF-2EAC-AED7-52F5-3EB63028B166}"/>
              </a:ext>
            </a:extLst>
          </p:cNvPr>
          <p:cNvSpPr txBox="1">
            <a:spLocks/>
          </p:cNvSpPr>
          <p:nvPr/>
        </p:nvSpPr>
        <p:spPr>
          <a:xfrm>
            <a:off x="3395666" y="3494739"/>
            <a:ext cx="6100761" cy="8632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cơ thể con ếch và vi khuẩn được cấu tạo từ đơn vị nào?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5713CF-5B49-B0D0-42FF-4EFB297ECEE4}"/>
              </a:ext>
            </a:extLst>
          </p:cNvPr>
          <p:cNvSpPr txBox="1">
            <a:spLocks/>
          </p:cNvSpPr>
          <p:nvPr/>
        </p:nvSpPr>
        <p:spPr>
          <a:xfrm>
            <a:off x="3395666" y="3429000"/>
            <a:ext cx="6100761" cy="247173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ếch và vi khuẩn đều được cấu tạo từ tế bào.</a:t>
            </a:r>
          </a:p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tại sao bằng mắt thường chúng ta dễ dàng nhìn thấy con ếch, còn vi khuẩn chúng ta phải quan sát dưới kính hiển vi mới nhìn thấy được?</a:t>
            </a:r>
          </a:p>
        </p:txBody>
      </p:sp>
    </p:spTree>
    <p:extLst>
      <p:ext uri="{BB962C8B-B14F-4D97-AF65-F5344CB8AC3E}">
        <p14:creationId xmlns:p14="http://schemas.microsoft.com/office/powerpoint/2010/main" val="27281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8330" y="26126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22: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66974"/>
            <a:ext cx="8046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ĐƠN BÀO VÀ CƠ THỂ ĐA BÀO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90" y="2585574"/>
            <a:ext cx="7850777" cy="3876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0661" y="1477578"/>
            <a:ext cx="4689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2775" y="1487775"/>
            <a:ext cx="974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b="1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600" b="1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2776" y="2537520"/>
            <a:ext cx="9744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sắp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sẵn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cơ thể đơn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cơ thể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776" y="4997691"/>
            <a:ext cx="97448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HS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121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8330" y="26126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22: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" y="776014"/>
            <a:ext cx="4417289" cy="2450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019" y="776014"/>
            <a:ext cx="2619375" cy="2084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394" y="776014"/>
            <a:ext cx="2375083" cy="2084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834" y="776014"/>
            <a:ext cx="2795166" cy="2084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0" y="4062549"/>
            <a:ext cx="2379483" cy="22206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503" y="4062548"/>
            <a:ext cx="2194560" cy="22206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064" y="4062547"/>
            <a:ext cx="2625634" cy="2220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242" y="4062545"/>
            <a:ext cx="2259875" cy="2220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3635" y="4062544"/>
            <a:ext cx="2708365" cy="22206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1123" y="2860766"/>
            <a:ext cx="148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tức</a:t>
            </a:r>
            <a:endParaRPr lang="en-US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6296" y="2830174"/>
            <a:ext cx="85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Voi</a:t>
            </a:r>
            <a:endParaRPr lang="en-US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1768" y="2830173"/>
            <a:ext cx="114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Sư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tử</a:t>
            </a:r>
            <a:endParaRPr lang="en-US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452" y="6283231"/>
            <a:ext cx="1489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Sán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endParaRPr lang="en-US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2" y="6283231"/>
            <a:ext cx="2050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Trùng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giày</a:t>
            </a:r>
            <a:endParaRPr lang="en-US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9986" y="628323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Trùng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roi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xanh</a:t>
            </a:r>
            <a:endParaRPr lang="en-US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49468" y="6283230"/>
            <a:ext cx="2341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Trùng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endParaRPr lang="en-US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90725" y="6283229"/>
            <a:ext cx="2613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Dương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xỉ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sừng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hươu</a:t>
            </a:r>
            <a:endParaRPr lang="en-US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8330" y="26126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22: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  <p:sp>
        <p:nvSpPr>
          <p:cNvPr id="7" name="Freeform 6"/>
          <p:cNvSpPr/>
          <p:nvPr/>
        </p:nvSpPr>
        <p:spPr>
          <a:xfrm>
            <a:off x="1060992" y="3120331"/>
            <a:ext cx="4627723" cy="3620105"/>
          </a:xfrm>
          <a:custGeom>
            <a:avLst/>
            <a:gdLst>
              <a:gd name="connsiteX0" fmla="*/ 250698 w 2387600"/>
              <a:gd name="connsiteY0" fmla="*/ 0 h 2980266"/>
              <a:gd name="connsiteX1" fmla="*/ 2136902 w 2387600"/>
              <a:gd name="connsiteY1" fmla="*/ 0 h 2980266"/>
              <a:gd name="connsiteX2" fmla="*/ 2387600 w 2387600"/>
              <a:gd name="connsiteY2" fmla="*/ 250698 h 2980266"/>
              <a:gd name="connsiteX3" fmla="*/ 2387600 w 2387600"/>
              <a:gd name="connsiteY3" fmla="*/ 2980266 h 2980266"/>
              <a:gd name="connsiteX4" fmla="*/ 2387600 w 2387600"/>
              <a:gd name="connsiteY4" fmla="*/ 2980266 h 2980266"/>
              <a:gd name="connsiteX5" fmla="*/ 0 w 2387600"/>
              <a:gd name="connsiteY5" fmla="*/ 2980266 h 2980266"/>
              <a:gd name="connsiteX6" fmla="*/ 0 w 2387600"/>
              <a:gd name="connsiteY6" fmla="*/ 2980266 h 2980266"/>
              <a:gd name="connsiteX7" fmla="*/ 0 w 2387600"/>
              <a:gd name="connsiteY7" fmla="*/ 250698 h 2980266"/>
              <a:gd name="connsiteX8" fmla="*/ 250698 w 2387600"/>
              <a:gd name="connsiteY8" fmla="*/ 0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600" h="2980266">
                <a:moveTo>
                  <a:pt x="2136902" y="2980266"/>
                </a:moveTo>
                <a:lnTo>
                  <a:pt x="250698" y="2980266"/>
                </a:lnTo>
                <a:cubicBezTo>
                  <a:pt x="112241" y="2980266"/>
                  <a:pt x="0" y="2868025"/>
                  <a:pt x="0" y="2729568"/>
                </a:cubicBezTo>
                <a:lnTo>
                  <a:pt x="0" y="0"/>
                </a:lnTo>
                <a:lnTo>
                  <a:pt x="0" y="0"/>
                </a:lnTo>
                <a:lnTo>
                  <a:pt x="2387600" y="0"/>
                </a:lnTo>
                <a:lnTo>
                  <a:pt x="2387600" y="0"/>
                </a:lnTo>
                <a:lnTo>
                  <a:pt x="2387600" y="2729568"/>
                </a:lnTo>
                <a:cubicBezTo>
                  <a:pt x="2387600" y="2868025"/>
                  <a:pt x="2275359" y="2980266"/>
                  <a:pt x="2136902" y="2980266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0579" tIns="327152" rIns="400579" bIns="400579" numCol="1" spcCol="1270" anchor="t" anchorCtr="0">
            <a:noAutofit/>
          </a:bodyPr>
          <a:lstStyle/>
          <a:p>
            <a:pPr lvl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600" kern="1200"/>
          </a:p>
        </p:txBody>
      </p:sp>
      <p:sp>
        <p:nvSpPr>
          <p:cNvPr id="11" name="Freeform 10"/>
          <p:cNvSpPr/>
          <p:nvPr/>
        </p:nvSpPr>
        <p:spPr>
          <a:xfrm>
            <a:off x="6113417" y="3094205"/>
            <a:ext cx="4781006" cy="3620105"/>
          </a:xfrm>
          <a:custGeom>
            <a:avLst/>
            <a:gdLst>
              <a:gd name="connsiteX0" fmla="*/ 250698 w 2387600"/>
              <a:gd name="connsiteY0" fmla="*/ 0 h 2980266"/>
              <a:gd name="connsiteX1" fmla="*/ 2136902 w 2387600"/>
              <a:gd name="connsiteY1" fmla="*/ 0 h 2980266"/>
              <a:gd name="connsiteX2" fmla="*/ 2387600 w 2387600"/>
              <a:gd name="connsiteY2" fmla="*/ 250698 h 2980266"/>
              <a:gd name="connsiteX3" fmla="*/ 2387600 w 2387600"/>
              <a:gd name="connsiteY3" fmla="*/ 2980266 h 2980266"/>
              <a:gd name="connsiteX4" fmla="*/ 2387600 w 2387600"/>
              <a:gd name="connsiteY4" fmla="*/ 2980266 h 2980266"/>
              <a:gd name="connsiteX5" fmla="*/ 0 w 2387600"/>
              <a:gd name="connsiteY5" fmla="*/ 2980266 h 2980266"/>
              <a:gd name="connsiteX6" fmla="*/ 0 w 2387600"/>
              <a:gd name="connsiteY6" fmla="*/ 2980266 h 2980266"/>
              <a:gd name="connsiteX7" fmla="*/ 0 w 2387600"/>
              <a:gd name="connsiteY7" fmla="*/ 250698 h 2980266"/>
              <a:gd name="connsiteX8" fmla="*/ 250698 w 2387600"/>
              <a:gd name="connsiteY8" fmla="*/ 0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600" h="2980266">
                <a:moveTo>
                  <a:pt x="2136902" y="2980266"/>
                </a:moveTo>
                <a:lnTo>
                  <a:pt x="250698" y="2980266"/>
                </a:lnTo>
                <a:cubicBezTo>
                  <a:pt x="112241" y="2980266"/>
                  <a:pt x="0" y="2868025"/>
                  <a:pt x="0" y="2729568"/>
                </a:cubicBezTo>
                <a:lnTo>
                  <a:pt x="0" y="0"/>
                </a:lnTo>
                <a:lnTo>
                  <a:pt x="0" y="0"/>
                </a:lnTo>
                <a:lnTo>
                  <a:pt x="2387600" y="0"/>
                </a:lnTo>
                <a:lnTo>
                  <a:pt x="2387600" y="0"/>
                </a:lnTo>
                <a:lnTo>
                  <a:pt x="2387600" y="2729568"/>
                </a:lnTo>
                <a:cubicBezTo>
                  <a:pt x="2387600" y="2868025"/>
                  <a:pt x="2275359" y="2980266"/>
                  <a:pt x="2136902" y="2980266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0579" tIns="327152" rIns="400580" bIns="400579" numCol="1" spcCol="1270" anchor="t" anchorCtr="0">
            <a:noAutofit/>
          </a:bodyPr>
          <a:lstStyle/>
          <a:p>
            <a:pPr lvl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600" kern="1200"/>
          </a:p>
        </p:txBody>
      </p:sp>
      <p:grpSp>
        <p:nvGrpSpPr>
          <p:cNvPr id="15" name="Group 14"/>
          <p:cNvGrpSpPr/>
          <p:nvPr/>
        </p:nvGrpSpPr>
        <p:grpSpPr>
          <a:xfrm>
            <a:off x="1060992" y="1070912"/>
            <a:ext cx="4627724" cy="1958418"/>
            <a:chOff x="1060992" y="1070912"/>
            <a:chExt cx="4627724" cy="1958418"/>
          </a:xfrm>
        </p:grpSpPr>
        <p:sp>
          <p:nvSpPr>
            <p:cNvPr id="6" name="Rounded Rectangle 5"/>
            <p:cNvSpPr/>
            <p:nvPr/>
          </p:nvSpPr>
          <p:spPr>
            <a:xfrm>
              <a:off x="1060992" y="1070912"/>
              <a:ext cx="4627724" cy="1958418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1712685" y="1095375"/>
              <a:ext cx="3422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 thể đơn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bào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13416" y="1044786"/>
            <a:ext cx="4781005" cy="1958418"/>
            <a:chOff x="6113416" y="1044786"/>
            <a:chExt cx="4781005" cy="1958418"/>
          </a:xfrm>
        </p:grpSpPr>
        <p:sp>
          <p:nvSpPr>
            <p:cNvPr id="10" name="Rounded Rectangle 9"/>
            <p:cNvSpPr/>
            <p:nvPr/>
          </p:nvSpPr>
          <p:spPr>
            <a:xfrm>
              <a:off x="6113416" y="1044786"/>
              <a:ext cx="4781005" cy="1958418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7014751" y="1044786"/>
              <a:ext cx="3422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 thể đa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bào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18324" y="1568006"/>
            <a:ext cx="4513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0185" y="1568006"/>
            <a:ext cx="4513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xỉ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sừng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0992" y="3410931"/>
            <a:ext cx="4513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0185" y="3399449"/>
            <a:ext cx="4513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8323" y="4597830"/>
            <a:ext cx="4513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7389" y="4467541"/>
            <a:ext cx="4513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299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1863" y="653453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24235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THÔNG TIN, ĐOÁN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6651" y="4501303"/>
            <a:ext cx="8007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2209" y="983974"/>
            <a:ext cx="9575643" cy="4733571"/>
            <a:chOff x="1272209" y="983974"/>
            <a:chExt cx="9575643" cy="4733571"/>
          </a:xfrm>
        </p:grpSpPr>
        <p:pic>
          <p:nvPicPr>
            <p:cNvPr id="11266" name="Picture 2" descr="Nấm men Saccharomyc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209" y="983974"/>
              <a:ext cx="4501717" cy="3574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Vi khuẩn Gram âm gây bệnh gì? Có nguy hiểm không - Bác sĩ Hà Thị Huệ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0" b="24711"/>
            <a:stretch/>
          </p:blipFill>
          <p:spPr bwMode="auto">
            <a:xfrm>
              <a:off x="6142383" y="983974"/>
              <a:ext cx="4705469" cy="3574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059779" y="5317435"/>
              <a:ext cx="36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22.3.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đơn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46845" y="4647785"/>
              <a:ext cx="2152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Nấm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men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95973" y="4647785"/>
              <a:ext cx="1198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khuẩn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38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99232" y="1192695"/>
            <a:ext cx="11328334" cy="4704906"/>
            <a:chOff x="370023" y="1152104"/>
            <a:chExt cx="11328334" cy="4389083"/>
          </a:xfrm>
        </p:grpSpPr>
        <p:pic>
          <p:nvPicPr>
            <p:cNvPr id="12290" name="Picture 2" descr="hình ảnh : thiên nhiên, rừng, cỏ, Mùa thu, Đất, nấm, Động vật, Đóng lên,  Rừng cây, Agaric, Bolete, Agaricus, Chụp macro, Matsutake, Nấm ăn được,  Thân cây, Nấm thuốc, Agaricomycetes, Họ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23" y="1152104"/>
              <a:ext cx="3526113" cy="339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Cây quất | Cây cảnh - Hoa cảnh - Bonsai - Hòn non bộ - Sân vườn tiểu cảnh -  Blog Cây cảnh .V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2" b="341"/>
            <a:stretch/>
          </p:blipFill>
          <p:spPr bwMode="auto">
            <a:xfrm>
              <a:off x="4578486" y="1152104"/>
              <a:ext cx="3124339" cy="339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VÌ SAO MẮT CỦA LOÀI THỎ TRẮNG LẠI CÓ MÀU ĐỎ? - DaoHieu.c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5175" y="1158104"/>
              <a:ext cx="3313182" cy="3384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11883" y="4641575"/>
              <a:ext cx="1340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nấm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20471" y="4641575"/>
              <a:ext cx="11226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quất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527035" y="4613343"/>
              <a:ext cx="11226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thỏ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87699" y="5141077"/>
              <a:ext cx="318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H22.4.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904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218" name="Picture 2" descr="Top Hình nền Powerpoint chủ đề giáo dục - Hedieuhanh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490211" y="1112568"/>
              <a:ext cx="9065146" cy="3231654"/>
              <a:chOff x="1810791" y="1291473"/>
              <a:chExt cx="9181886" cy="3040787"/>
            </a:xfrm>
          </p:grpSpPr>
          <p:pic>
            <p:nvPicPr>
              <p:cNvPr id="10" name="Picture 2" descr="Tay Cầm Bút Hình ảnh PNG | Vector và các tập tin PSD | Tải về miễn phí trên  Pngtre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0" t="11599" r="7178" b="11050"/>
              <a:stretch/>
            </p:blipFill>
            <p:spPr bwMode="auto">
              <a:xfrm>
                <a:off x="1810791" y="1385572"/>
                <a:ext cx="1041739" cy="840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852530" y="1291473"/>
                <a:ext cx="8140147" cy="304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thể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cấu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từ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tế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tế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này</a:t>
                </a: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thực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tất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cả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sống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bản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thể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đa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cấu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từ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nhiều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tế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tế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phối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nhau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sống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thể</a:t>
                </a:r>
                <a:endPara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6614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08513" y="751714"/>
            <a:ext cx="9746975" cy="3724668"/>
            <a:chOff x="1537113" y="1805262"/>
            <a:chExt cx="9746975" cy="3724668"/>
          </a:xfrm>
        </p:grpSpPr>
        <p:grpSp>
          <p:nvGrpSpPr>
            <p:cNvPr id="4" name="Group 3"/>
            <p:cNvGrpSpPr/>
            <p:nvPr/>
          </p:nvGrpSpPr>
          <p:grpSpPr>
            <a:xfrm>
              <a:off x="1537113" y="1805262"/>
              <a:ext cx="4499876" cy="3720044"/>
              <a:chOff x="1537113" y="1805262"/>
              <a:chExt cx="4499876" cy="3720044"/>
            </a:xfrm>
          </p:grpSpPr>
          <p:pic>
            <p:nvPicPr>
              <p:cNvPr id="7170" name="Picture 2" descr="Ếch đồng – Wikipedia tiếng Việ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7113" y="1805262"/>
                <a:ext cx="4499876" cy="3238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544418" y="5063641"/>
                <a:ext cx="20772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Cơ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thể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407288" y="1805263"/>
              <a:ext cx="4876800" cy="3724667"/>
              <a:chOff x="6407288" y="1805263"/>
              <a:chExt cx="4876800" cy="3724667"/>
            </a:xfrm>
          </p:grpSpPr>
          <p:pic>
            <p:nvPicPr>
              <p:cNvPr id="7174" name="Picture 6" descr="Bài 5-Trùng biến hình và trùng già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7288" y="1805263"/>
                <a:ext cx="4876800" cy="3238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807049" y="5068265"/>
                <a:ext cx="20772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Cơ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thể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077278" y="4830418"/>
            <a:ext cx="7336597" cy="830997"/>
            <a:chOff x="2077278" y="4830418"/>
            <a:chExt cx="7336597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943501" y="4830418"/>
              <a:ext cx="64703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hưởng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" name="Action Button: Help 8">
              <a:hlinkClick r:id="" action="ppaction://noaction" highlightClick="1"/>
            </p:cNvPr>
            <p:cNvSpPr/>
            <p:nvPr/>
          </p:nvSpPr>
          <p:spPr>
            <a:xfrm>
              <a:off x="2077278" y="4975616"/>
              <a:ext cx="765313" cy="685799"/>
            </a:xfrm>
            <a:prstGeom prst="actionButtonHel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309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0AA4-88CB-703D-F603-9A7E214E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BD0461-C943-40DB-3729-D6D4F1C950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23570" t="15159" r="21302" b="7650"/>
          <a:stretch/>
        </p:blipFill>
        <p:spPr>
          <a:xfrm>
            <a:off x="228600" y="0"/>
            <a:ext cx="11336001" cy="7158038"/>
          </a:xfrm>
        </p:spPr>
      </p:pic>
    </p:spTree>
    <p:extLst>
      <p:ext uri="{BB962C8B-B14F-4D97-AF65-F5344CB8AC3E}">
        <p14:creationId xmlns:p14="http://schemas.microsoft.com/office/powerpoint/2010/main" val="3056342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8330" y="26126"/>
            <a:ext cx="6479177" cy="61395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22: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4452" y="1554480"/>
            <a:ext cx="5708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100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Ảnh Archives - Trang 3 trên 5 - 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9"/>
            <a:ext cx="12192000" cy="68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CE25B5E-D852-454F-8CD0-E116D5586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6555" y="685801"/>
            <a:ext cx="1421674" cy="799692"/>
          </a:xfrm>
          <a:prstGeom prst="roundRect">
            <a:avLst>
              <a:gd name="adj" fmla="val 301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9" y="19539"/>
            <a:ext cx="9158286" cy="663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0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hild, Students, group of children studying illustration, class, reading,  people png | PNGWing">
            <a:extLst>
              <a:ext uri="{FF2B5EF4-FFF2-40B4-BE49-F238E27FC236}">
                <a16:creationId xmlns:a16="http://schemas.microsoft.com/office/drawing/2014/main" id="{9E332007-459C-4B54-8943-A39B45E9F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3" b="98287" l="435" r="95870">
                        <a14:foregroundMark x1="4714" y1="65743" x2="5870" y2="85867"/>
                        <a14:foregroundMark x1="2653" y1="29842" x2="4042" y2="54039"/>
                        <a14:foregroundMark x1="5870" y1="85867" x2="34457" y2="91221"/>
                        <a14:foregroundMark x1="34457" y1="91221" x2="56087" y2="90364"/>
                        <a14:foregroundMark x1="56087" y1="90364" x2="75652" y2="92077"/>
                        <a14:foregroundMark x1="75652" y1="92077" x2="90435" y2="91221"/>
                        <a14:foregroundMark x1="90435" y1="91221" x2="93152" y2="68737"/>
                        <a14:foregroundMark x1="93152" y1="68737" x2="92424" y2="50750"/>
                        <a14:foregroundMark x1="37010" y1="7609" x2="28839" y2="7872"/>
                        <a14:foregroundMark x1="43203" y1="7409" x2="37037" y2="7608"/>
                        <a14:foregroundMark x1="73231" y1="6442" x2="60143" y2="6863"/>
                        <a14:foregroundMark x1="44655" y1="37687" x2="36304" y2="41328"/>
                        <a14:foregroundMark x1="36304" y1="41328" x2="45435" y2="85011"/>
                        <a14:foregroundMark x1="45435" y1="85011" x2="57717" y2="41542"/>
                        <a14:foregroundMark x1="44397" y1="29252" x2="40543" y2="25696"/>
                        <a14:foregroundMark x1="57717" y1="41542" x2="51941" y2="36212"/>
                        <a14:foregroundMark x1="77609" y1="52034" x2="67935" y2="62741"/>
                        <a14:foregroundMark x1="67935" y1="62741" x2="75000" y2="85225"/>
                        <a14:foregroundMark x1="75000" y1="85225" x2="89022" y2="72805"/>
                        <a14:foregroundMark x1="89022" y1="72805" x2="74130" y2="61242"/>
                        <a14:foregroundMark x1="74130" y1="61242" x2="69565" y2="61242"/>
                        <a14:foregroundMark x1="65217" y1="45182" x2="58261" y2="64668"/>
                        <a14:foregroundMark x1="58261" y1="64668" x2="65435" y2="90578"/>
                        <a14:foregroundMark x1="65435" y1="90578" x2="68043" y2="49251"/>
                        <a14:foregroundMark x1="68043" y1="49251" x2="50744" y2="39891"/>
                        <a14:foregroundMark x1="78913" y1="33619" x2="73478" y2="25910"/>
                        <a14:foregroundMark x1="73478" y1="25910" x2="63696" y2="49465"/>
                        <a14:foregroundMark x1="63696" y1="49465" x2="87283" y2="65096"/>
                        <a14:foregroundMark x1="87283" y1="65096" x2="77609" y2="37687"/>
                        <a14:foregroundMark x1="77609" y1="37687" x2="68913" y2="34261"/>
                        <a14:foregroundMark x1="73478" y1="44540" x2="67500" y2="52891"/>
                        <a14:foregroundMark x1="67500" y1="52891" x2="67500" y2="52891"/>
                        <a14:foregroundMark x1="62283" y1="37901" x2="64348" y2="35118"/>
                        <a14:foregroundMark x1="56304" y1="76874" x2="61196" y2="85225"/>
                        <a14:foregroundMark x1="59674" y1="70021" x2="56630" y2="70450"/>
                        <a14:foregroundMark x1="30217" y1="72163" x2="24130" y2="77944"/>
                        <a14:foregroundMark x1="24130" y1="77944" x2="21848" y2="96574"/>
                        <a14:foregroundMark x1="21848" y1="96574" x2="32826" y2="82655"/>
                        <a14:foregroundMark x1="32826" y1="82655" x2="31304" y2="75375"/>
                        <a14:foregroundMark x1="79022" y1="76017" x2="77065" y2="75161"/>
                        <a14:foregroundMark x1="93043" y1="78587" x2="92283" y2="84368"/>
                        <a14:foregroundMark x1="94348" y1="63597" x2="95870" y2="88223"/>
                        <a14:foregroundMark x1="95870" y1="88223" x2="94565" y2="92505"/>
                        <a14:foregroundMark x1="68587" y1="47537" x2="77065" y2="38758"/>
                        <a14:foregroundMark x1="83587" y1="97216" x2="61957" y2="98287"/>
                        <a14:foregroundMark x1="69130" y1="85867" x2="71087" y2="92719"/>
                        <a14:foregroundMark x1="12717" y1="53105" x2="17717" y2="53533"/>
                        <a14:foregroundMark x1="6957" y1="68308" x2="9239" y2="95075"/>
                        <a14:foregroundMark x1="9565" y1="96574" x2="33370" y2="93790"/>
                        <a14:foregroundMark x1="31957" y1="98287" x2="55761" y2="97645"/>
                        <a14:foregroundMark x1="47826" y1="93576" x2="60435" y2="85439"/>
                        <a14:foregroundMark x1="43478" y1="88865" x2="31848" y2="88865"/>
                        <a14:foregroundMark x1="24674" y1="74732" x2="27174" y2="87366"/>
                        <a14:foregroundMark x1="28261" y1="50535" x2="35435" y2="47537"/>
                        <a14:foregroundMark x1="35435" y1="47537" x2="34891" y2="46253"/>
                        <a14:foregroundMark x1="31087" y1="45182" x2="30652" y2="61884"/>
                        <a14:foregroundMark x1="30652" y1="61884" x2="28913" y2="49893"/>
                        <a14:foregroundMark x1="36413" y1="52463" x2="38370" y2="61242"/>
                        <a14:foregroundMark x1="27174" y1="46681" x2="28587" y2="63812"/>
                        <a14:foregroundMark x1="25761" y1="45824" x2="32717" y2="43683"/>
                        <a14:foregroundMark x1="47717" y1="56745" x2="52283" y2="49893"/>
                        <a14:foregroundMark x1="52283" y1="49893" x2="52500" y2="47966"/>
                        <a14:backgroundMark x1="79348" y1="3426" x2="92935" y2="28908"/>
                        <a14:backgroundMark x1="92935" y1="28908" x2="90978" y2="11135"/>
                        <a14:backgroundMark x1="90978" y1="11135" x2="87717" y2="9850"/>
                        <a14:backgroundMark x1="54457" y1="15203" x2="48696" y2="6424"/>
                        <a14:backgroundMark x1="19891" y1="10278" x2="1196" y2="16702"/>
                        <a14:backgroundMark x1="1739" y1="11991" x2="6087" y2="4925"/>
                        <a14:backgroundMark x1="6087" y1="4925" x2="7174" y2="6210"/>
                        <a14:backgroundMark x1="7065" y1="13062" x2="435" y2="26552"/>
                        <a14:backgroundMark x1="10978" y1="7281" x2="543" y2="5567"/>
                        <a14:backgroundMark x1="3043" y1="11349" x2="870" y2="7923"/>
                        <a14:backgroundMark x1="18370" y1="9422" x2="27500" y2="7495"/>
                        <a14:backgroundMark x1="27500" y1="7495" x2="27500" y2="7495"/>
                        <a14:backgroundMark x1="46087" y1="5567" x2="56304" y2="7066"/>
                        <a14:backgroundMark x1="56304" y1="7066" x2="49783" y2="3212"/>
                        <a14:backgroundMark x1="49783" y1="3212" x2="45870" y2="5782"/>
                        <a14:backgroundMark x1="85326" y1="8351" x2="95217" y2="47109"/>
                        <a14:backgroundMark x1="91739" y1="42827" x2="92826" y2="50535"/>
                        <a14:backgroundMark x1="78696" y1="8351" x2="74348" y2="6210"/>
                        <a14:backgroundMark x1="58696" y1="4283" x2="55652" y2="8994"/>
                        <a14:backgroundMark x1="43913" y1="6210" x2="45543" y2="8994"/>
                        <a14:backgroundMark x1="49565" y1="33405" x2="47099" y2="40986"/>
                        <a14:backgroundMark x1="47065" y1="30835" x2="45978" y2="35974"/>
                        <a14:backgroundMark x1="4348" y1="61670" x2="6522" y2="60814"/>
                        <a14:backgroundMark x1="3804" y1="57602" x2="4783" y2="59101"/>
                        <a14:backgroundMark x1="3261" y1="54604" x2="4891" y2="62955"/>
                        <a14:backgroundMark x1="543" y1="8351" x2="1304" y2="12206"/>
                        <a14:backgroundMark x1="26630" y1="9850" x2="29130" y2="6638"/>
                        <a14:backgroundMark x1="36196" y1="2570" x2="36196" y2="1285"/>
                        <a14:backgroundMark x1="73587" y1="5782" x2="74783" y2="7495"/>
                        <a14:backgroundMark x1="99783" y1="89936" x2="98913" y2="98287"/>
                        <a14:backgroundMark x1="44130" y1="40257" x2="45543" y2="36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43" y="2163337"/>
            <a:ext cx="9248587" cy="46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17468-0B9A-4EEE-8734-E9D501630FC5}"/>
              </a:ext>
            </a:extLst>
          </p:cNvPr>
          <p:cNvSpPr txBox="1"/>
          <p:nvPr/>
        </p:nvSpPr>
        <p:spPr>
          <a:xfrm>
            <a:off x="1569534" y="423277"/>
            <a:ext cx="9146788" cy="145096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5207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Ảnh Archives - Trang 3 trên 5 - 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24367" y="611065"/>
            <a:ext cx="9771256" cy="4569476"/>
            <a:chOff x="923248" y="531743"/>
            <a:chExt cx="9771256" cy="4569476"/>
          </a:xfrm>
        </p:grpSpPr>
        <p:sp>
          <p:nvSpPr>
            <p:cNvPr id="3" name="TextBox 2"/>
            <p:cNvSpPr txBox="1"/>
            <p:nvPr/>
          </p:nvSpPr>
          <p:spPr>
            <a:xfrm>
              <a:off x="4055166" y="2792895"/>
              <a:ext cx="6639338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Dựa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sóc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8" descr="Child, Students, group of children studying illustration, class, reading,  people png | PNGWing">
              <a:extLst>
                <a:ext uri="{FF2B5EF4-FFF2-40B4-BE49-F238E27FC236}">
                  <a16:creationId xmlns:a16="http://schemas.microsoft.com/office/drawing/2014/main" id="{9E332007-459C-4B54-8943-A39B45E9F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23" b="98287" l="435" r="95870">
                          <a14:foregroundMark x1="4714" y1="65743" x2="5870" y2="85867"/>
                          <a14:foregroundMark x1="2653" y1="29842" x2="4042" y2="54039"/>
                          <a14:foregroundMark x1="5870" y1="85867" x2="34457" y2="91221"/>
                          <a14:foregroundMark x1="34457" y1="91221" x2="56087" y2="90364"/>
                          <a14:foregroundMark x1="56087" y1="90364" x2="75652" y2="92077"/>
                          <a14:foregroundMark x1="75652" y1="92077" x2="90435" y2="91221"/>
                          <a14:foregroundMark x1="90435" y1="91221" x2="93152" y2="68737"/>
                          <a14:foregroundMark x1="93152" y1="68737" x2="92424" y2="50750"/>
                          <a14:foregroundMark x1="37010" y1="7609" x2="28839" y2="7872"/>
                          <a14:foregroundMark x1="43203" y1="7409" x2="37037" y2="7608"/>
                          <a14:foregroundMark x1="73231" y1="6442" x2="60143" y2="6863"/>
                          <a14:foregroundMark x1="44655" y1="37687" x2="36304" y2="41328"/>
                          <a14:foregroundMark x1="36304" y1="41328" x2="45435" y2="85011"/>
                          <a14:foregroundMark x1="45435" y1="85011" x2="57717" y2="41542"/>
                          <a14:foregroundMark x1="44397" y1="29252" x2="40543" y2="25696"/>
                          <a14:foregroundMark x1="57717" y1="41542" x2="51941" y2="36212"/>
                          <a14:foregroundMark x1="77609" y1="52034" x2="67935" y2="62741"/>
                          <a14:foregroundMark x1="67935" y1="62741" x2="75000" y2="85225"/>
                          <a14:foregroundMark x1="75000" y1="85225" x2="89022" y2="72805"/>
                          <a14:foregroundMark x1="89022" y1="72805" x2="74130" y2="61242"/>
                          <a14:foregroundMark x1="74130" y1="61242" x2="69565" y2="61242"/>
                          <a14:foregroundMark x1="65217" y1="45182" x2="58261" y2="64668"/>
                          <a14:foregroundMark x1="58261" y1="64668" x2="65435" y2="90578"/>
                          <a14:foregroundMark x1="65435" y1="90578" x2="68043" y2="49251"/>
                          <a14:foregroundMark x1="68043" y1="49251" x2="50744" y2="39891"/>
                          <a14:foregroundMark x1="78913" y1="33619" x2="73478" y2="25910"/>
                          <a14:foregroundMark x1="73478" y1="25910" x2="63696" y2="49465"/>
                          <a14:foregroundMark x1="63696" y1="49465" x2="87283" y2="65096"/>
                          <a14:foregroundMark x1="87283" y1="65096" x2="77609" y2="37687"/>
                          <a14:foregroundMark x1="77609" y1="37687" x2="68913" y2="34261"/>
                          <a14:foregroundMark x1="73478" y1="44540" x2="67500" y2="52891"/>
                          <a14:foregroundMark x1="67500" y1="52891" x2="67500" y2="52891"/>
                          <a14:foregroundMark x1="62283" y1="37901" x2="64348" y2="35118"/>
                          <a14:foregroundMark x1="56304" y1="76874" x2="61196" y2="85225"/>
                          <a14:foregroundMark x1="59674" y1="70021" x2="56630" y2="70450"/>
                          <a14:foregroundMark x1="30217" y1="72163" x2="24130" y2="77944"/>
                          <a14:foregroundMark x1="24130" y1="77944" x2="21848" y2="96574"/>
                          <a14:foregroundMark x1="21848" y1="96574" x2="32826" y2="82655"/>
                          <a14:foregroundMark x1="32826" y1="82655" x2="31304" y2="75375"/>
                          <a14:foregroundMark x1="79022" y1="76017" x2="77065" y2="75161"/>
                          <a14:foregroundMark x1="93043" y1="78587" x2="92283" y2="84368"/>
                          <a14:foregroundMark x1="94348" y1="63597" x2="95870" y2="88223"/>
                          <a14:foregroundMark x1="95870" y1="88223" x2="94565" y2="92505"/>
                          <a14:foregroundMark x1="68587" y1="47537" x2="77065" y2="38758"/>
                          <a14:foregroundMark x1="83587" y1="97216" x2="61957" y2="98287"/>
                          <a14:foregroundMark x1="69130" y1="85867" x2="71087" y2="92719"/>
                          <a14:foregroundMark x1="12717" y1="53105" x2="17717" y2="53533"/>
                          <a14:foregroundMark x1="6957" y1="68308" x2="9239" y2="95075"/>
                          <a14:foregroundMark x1="9565" y1="96574" x2="33370" y2="93790"/>
                          <a14:foregroundMark x1="31957" y1="98287" x2="55761" y2="97645"/>
                          <a14:foregroundMark x1="47826" y1="93576" x2="60435" y2="85439"/>
                          <a14:foregroundMark x1="43478" y1="88865" x2="31848" y2="88865"/>
                          <a14:foregroundMark x1="24674" y1="74732" x2="27174" y2="87366"/>
                          <a14:foregroundMark x1="28261" y1="50535" x2="35435" y2="47537"/>
                          <a14:foregroundMark x1="35435" y1="47537" x2="34891" y2="46253"/>
                          <a14:foregroundMark x1="31087" y1="45182" x2="30652" y2="61884"/>
                          <a14:foregroundMark x1="30652" y1="61884" x2="28913" y2="49893"/>
                          <a14:foregroundMark x1="36413" y1="52463" x2="38370" y2="61242"/>
                          <a14:foregroundMark x1="27174" y1="46681" x2="28587" y2="63812"/>
                          <a14:foregroundMark x1="25761" y1="45824" x2="32717" y2="43683"/>
                          <a14:foregroundMark x1="47717" y1="56745" x2="52283" y2="49893"/>
                          <a14:foregroundMark x1="52283" y1="49893" x2="52500" y2="47966"/>
                          <a14:backgroundMark x1="79348" y1="3426" x2="92935" y2="28908"/>
                          <a14:backgroundMark x1="92935" y1="28908" x2="90978" y2="11135"/>
                          <a14:backgroundMark x1="90978" y1="11135" x2="87717" y2="9850"/>
                          <a14:backgroundMark x1="54457" y1="15203" x2="48696" y2="6424"/>
                          <a14:backgroundMark x1="19891" y1="10278" x2="1196" y2="16702"/>
                          <a14:backgroundMark x1="1739" y1="11991" x2="6087" y2="4925"/>
                          <a14:backgroundMark x1="6087" y1="4925" x2="7174" y2="6210"/>
                          <a14:backgroundMark x1="7065" y1="13062" x2="435" y2="26552"/>
                          <a14:backgroundMark x1="10978" y1="7281" x2="543" y2="5567"/>
                          <a14:backgroundMark x1="3043" y1="11349" x2="870" y2="7923"/>
                          <a14:backgroundMark x1="18370" y1="9422" x2="27500" y2="7495"/>
                          <a14:backgroundMark x1="27500" y1="7495" x2="27500" y2="7495"/>
                          <a14:backgroundMark x1="46087" y1="5567" x2="56304" y2="7066"/>
                          <a14:backgroundMark x1="56304" y1="7066" x2="49783" y2="3212"/>
                          <a14:backgroundMark x1="49783" y1="3212" x2="45870" y2="5782"/>
                          <a14:backgroundMark x1="85326" y1="8351" x2="95217" y2="47109"/>
                          <a14:backgroundMark x1="91739" y1="42827" x2="92826" y2="50535"/>
                          <a14:backgroundMark x1="78696" y1="8351" x2="74348" y2="6210"/>
                          <a14:backgroundMark x1="58696" y1="4283" x2="55652" y2="8994"/>
                          <a14:backgroundMark x1="43913" y1="6210" x2="45543" y2="8994"/>
                          <a14:backgroundMark x1="49565" y1="33405" x2="47099" y2="40986"/>
                          <a14:backgroundMark x1="47065" y1="30835" x2="45978" y2="35974"/>
                          <a14:backgroundMark x1="4348" y1="61670" x2="6522" y2="60814"/>
                          <a14:backgroundMark x1="3804" y1="57602" x2="4783" y2="59101"/>
                          <a14:backgroundMark x1="3261" y1="54604" x2="4891" y2="62955"/>
                          <a14:backgroundMark x1="543" y1="8351" x2="1304" y2="12206"/>
                          <a14:backgroundMark x1="26630" y1="9850" x2="29130" y2="6638"/>
                          <a14:backgroundMark x1="36196" y1="2570" x2="36196" y2="1285"/>
                          <a14:backgroundMark x1="73587" y1="5782" x2="74783" y2="7495"/>
                          <a14:backgroundMark x1="99783" y1="89936" x2="98913" y2="98287"/>
                          <a14:backgroundMark x1="44130" y1="40257" x2="45543" y2="36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248" y="531743"/>
              <a:ext cx="4026440" cy="2122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5520" y="3419230"/>
            <a:ext cx="1293053" cy="102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647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5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6" y="2586447"/>
            <a:ext cx="49508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màng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bẹt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Hay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cạp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cạp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957353" y="1490447"/>
            <a:ext cx="7208521" cy="4583782"/>
            <a:chOff x="5290458" y="1490447"/>
            <a:chExt cx="6901542" cy="43094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0458" y="1490447"/>
              <a:ext cx="6895138" cy="430946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363201" y="1490447"/>
              <a:ext cx="1828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endParaRPr lang="en-US" sz="3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65183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Hai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xíu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dịu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“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Chiếp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chiếp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69654" y="1214845"/>
            <a:ext cx="5469799" cy="5469799"/>
            <a:chOff x="6469654" y="1188719"/>
            <a:chExt cx="5469799" cy="54697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9654" y="1188719"/>
              <a:ext cx="5469799" cy="54697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88184" y="1385944"/>
              <a:ext cx="24079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gà</a:t>
              </a:r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2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6518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sừng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Lỗ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thừng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42015" y="1490448"/>
            <a:ext cx="6846325" cy="5120497"/>
            <a:chOff x="5342015" y="1490448"/>
            <a:chExt cx="6846325" cy="51204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2015" y="1490448"/>
              <a:ext cx="6846325" cy="45664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59486" y="6056947"/>
              <a:ext cx="22642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trâu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9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7027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 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 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xịt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55266" y="1751103"/>
            <a:ext cx="5201603" cy="4253776"/>
            <a:chOff x="6716077" y="1751103"/>
            <a:chExt cx="5201603" cy="42537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6077" y="1751103"/>
              <a:ext cx="5201603" cy="35248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16685" y="5450881"/>
              <a:ext cx="2512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Hòn</a:t>
              </a:r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2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6518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veo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sưởi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trèo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46124" y="1642236"/>
            <a:ext cx="6745876" cy="4223993"/>
            <a:chOff x="5446124" y="1642236"/>
            <a:chExt cx="6745876" cy="42239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6124" y="1642236"/>
              <a:ext cx="6745876" cy="4114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07234" y="5312231"/>
              <a:ext cx="2355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mèo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3570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80252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205" y="0"/>
            <a:ext cx="3670664" cy="4006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1" y="39189"/>
            <a:ext cx="4206934" cy="3507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52" y="3751994"/>
            <a:ext cx="4654731" cy="24823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468" y="3641872"/>
            <a:ext cx="4197532" cy="290293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5754383" y="2474524"/>
            <a:ext cx="4020671" cy="2554941"/>
          </a:xfrm>
          <a:prstGeom prst="wedgeRoundRectCallout">
            <a:avLst>
              <a:gd name="adj1" fmla="val -80365"/>
              <a:gd name="adj2" fmla="val 20395"/>
              <a:gd name="adj3" fmla="val 16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4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171" y="1267097"/>
            <a:ext cx="880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 VI: TỪ TẾ BÀO ĐẾN CƠ THỂ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1678" y="2259874"/>
            <a:ext cx="87085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22: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THỂ SINH VẬT</a:t>
            </a:r>
          </a:p>
        </p:txBody>
      </p:sp>
    </p:spTree>
    <p:extLst>
      <p:ext uri="{BB962C8B-B14F-4D97-AF65-F5344CB8AC3E}">
        <p14:creationId xmlns:p14="http://schemas.microsoft.com/office/powerpoint/2010/main" val="330574075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585</TotalTime>
  <Words>976</Words>
  <Application>Microsoft Office PowerPoint</Application>
  <PresentationFormat>Widescreen</PresentationFormat>
  <Paragraphs>120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 Light</vt:lpstr>
      <vt:lpstr>Rockwell</vt:lpstr>
      <vt:lpstr>Tahoma</vt:lpstr>
      <vt:lpstr>Times New Roman</vt:lpstr>
      <vt:lpstr>Tw Cen MT</vt:lpstr>
      <vt:lpstr>Wingdings</vt:lpstr>
      <vt:lpstr>Atlas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LUONG-TUOI</cp:lastModifiedBy>
  <cp:revision>43</cp:revision>
  <dcterms:created xsi:type="dcterms:W3CDTF">2021-04-19T03:59:13Z</dcterms:created>
  <dcterms:modified xsi:type="dcterms:W3CDTF">2024-10-07T14:26:23Z</dcterms:modified>
</cp:coreProperties>
</file>