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390" r:id="rId2"/>
    <p:sldId id="399" r:id="rId3"/>
    <p:sldId id="400" r:id="rId4"/>
    <p:sldId id="401" r:id="rId5"/>
    <p:sldId id="402" r:id="rId6"/>
    <p:sldId id="403" r:id="rId7"/>
    <p:sldId id="405" r:id="rId8"/>
    <p:sldId id="404" r:id="rId9"/>
    <p:sldId id="411" r:id="rId10"/>
    <p:sldId id="412" r:id="rId11"/>
    <p:sldId id="408" r:id="rId12"/>
    <p:sldId id="407" r:id="rId13"/>
    <p:sldId id="409" r:id="rId14"/>
    <p:sldId id="4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F9B439"/>
    <a:srgbClr val="FF9900"/>
    <a:srgbClr val="FF00FF"/>
    <a:srgbClr val="FF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5253" autoAdjust="0"/>
  </p:normalViewPr>
  <p:slideViewPr>
    <p:cSldViewPr snapToGrid="0">
      <p:cViewPr varScale="1">
        <p:scale>
          <a:sx n="68" d="100"/>
          <a:sy n="68"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5F0-E1F5-4B3C-8736-7F23A709EA71}"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D02C1-1F3F-4CFE-8BEC-31F3A1E57F15}" type="slidenum">
              <a:rPr lang="en-US" smtClean="0"/>
              <a:t>‹#›</a:t>
            </a:fld>
            <a:endParaRPr lang="en-US"/>
          </a:p>
        </p:txBody>
      </p:sp>
    </p:spTree>
    <p:extLst>
      <p:ext uri="{BB962C8B-B14F-4D97-AF65-F5344CB8AC3E}">
        <p14:creationId xmlns:p14="http://schemas.microsoft.com/office/powerpoint/2010/main" val="2311064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769-C0F1-86A9-27B2-4A4A0490F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236BF-5683-E486-CED2-A67EADAC5A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922568-AA58-1D0C-A955-C161D5CD759D}"/>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D41EE7FF-46D9-0E06-A81C-1887CB20A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D4C2C-72EC-1137-CF01-4E738D4AF3E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3016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38D5-1C17-8B76-6335-C97A6D089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F5BED5-47B2-A5B7-2E49-6B424D2EC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1480E-7AD1-E58A-ED41-858713836B9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5D65B9EE-24AF-392A-79F1-572AA2A3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88E06-B240-4032-A086-EA46674E197A}"/>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384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92333-81FD-6B29-DC9E-362AA1440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13DE5-56E4-D1C7-DAF7-EB4FA7503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B10D-5BEC-65E0-A35C-973534B387B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420DB7D9-85C2-2398-2CE8-DABD0C96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660A2-3247-FA0D-AA3F-EC44C39813C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0816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0B35-CE4A-9638-29C2-5AE85942F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0FCC2-222D-B2FF-0282-9F6F72D6F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21926-409A-46D5-5343-059C12D1AAF5}"/>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09718F22-F2BC-AEB0-BC1E-B97C8E549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6AAC-C766-CABF-722F-60536160FDD4}"/>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30739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D9A9-9E18-ACE5-F90D-86BA76943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7A3D1E-754C-5956-64B4-D03611985F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FEAF3-5001-D717-697C-ED3D26771AE0}"/>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37F4A436-76D9-C18B-142C-A4FDAE02F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0EFA2-D7F6-22DE-3A2D-49FC9ECE6656}"/>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9060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4F5-17B5-11FB-4379-69557B74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D777F-2E0C-CF5B-035D-1A034F00E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5E000-E4E0-054F-5E7A-2C4F675AD6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1A47B-EF8F-958C-1F6A-F0EDF599BEB4}"/>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33CA4EBC-C384-8C51-4D23-BB2FA7C42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E4A00-48C2-12AD-81D1-A0F85E7EC34D}"/>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2760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4934-09DB-B3CF-9DB7-FE624E3744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923E4-A236-34FC-E99A-654F27CCE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1C5B4-C003-6982-C763-80829F2BA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BBEAE3-8155-58F3-F1BB-F6AD95A3E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A3F7A-D731-5198-6442-C1AD48790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08433-8BCF-A40D-B605-8F2CFC14528C}"/>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8" name="Footer Placeholder 7">
            <a:extLst>
              <a:ext uri="{FF2B5EF4-FFF2-40B4-BE49-F238E27FC236}">
                <a16:creationId xmlns:a16="http://schemas.microsoft.com/office/drawing/2014/main" id="{331BAAC4-3E0E-4302-7D51-ABC0E58C4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7760A8-2616-E55C-2712-D6DF407B7EC9}"/>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42191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441E-DFB0-5325-40ED-16F832E7B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2FFF4-7C45-BAF6-BF66-DF4E180314AE}"/>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4" name="Footer Placeholder 3">
            <a:extLst>
              <a:ext uri="{FF2B5EF4-FFF2-40B4-BE49-F238E27FC236}">
                <a16:creationId xmlns:a16="http://schemas.microsoft.com/office/drawing/2014/main" id="{8701A84D-9055-8C39-E75F-FE6588A3B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60396-67AC-6908-D1C2-FB00315716B2}"/>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62246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C19E7-C911-A07E-7450-A27FE22B163E}"/>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3" name="Footer Placeholder 2">
            <a:extLst>
              <a:ext uri="{FF2B5EF4-FFF2-40B4-BE49-F238E27FC236}">
                <a16:creationId xmlns:a16="http://schemas.microsoft.com/office/drawing/2014/main" id="{6E995687-423E-54B2-1182-A11A51F99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67506-AD1E-43FE-20B3-9C6BD620F1C8}"/>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245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AC64-9219-A900-D57F-A091970F9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875BCD-AEEE-9606-84CD-6051B8695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263A5-7A09-991C-AD03-BDC5159E5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CC54D-99B1-87BA-E4C5-63EA902077AC}"/>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8B7CA0C4-16F6-0084-7A74-BD4853205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04B04-60CF-1E08-77DE-3E1CBB593565}"/>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113012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E791-354E-37F2-088E-55A83AA88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13A9D-746E-2C19-38F4-CA9D390BB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36396A-7E30-D21B-9AC2-EBC4D4D88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B779D-2C73-18E5-518E-33E84D26FF4D}"/>
              </a:ext>
            </a:extLst>
          </p:cNvPr>
          <p:cNvSpPr>
            <a:spLocks noGrp="1"/>
          </p:cNvSpPr>
          <p:nvPr>
            <p:ph type="dt" sz="half" idx="10"/>
          </p:nvPr>
        </p:nvSpPr>
        <p:spPr/>
        <p:txBody>
          <a:bodyPr/>
          <a:lstStyle/>
          <a:p>
            <a:fld id="{210ED726-C818-499D-97DB-BC765DDBA4E8}" type="datetimeFigureOut">
              <a:rPr lang="en-US" smtClean="0"/>
              <a:t>8/27/2024</a:t>
            </a:fld>
            <a:endParaRPr lang="en-US"/>
          </a:p>
        </p:txBody>
      </p:sp>
      <p:sp>
        <p:nvSpPr>
          <p:cNvPr id="6" name="Footer Placeholder 5">
            <a:extLst>
              <a:ext uri="{FF2B5EF4-FFF2-40B4-BE49-F238E27FC236}">
                <a16:creationId xmlns:a16="http://schemas.microsoft.com/office/drawing/2014/main" id="{778EF713-02FE-FBF2-D827-88F86149B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92F00-BC7C-3447-D63B-12987EFAEDA3}"/>
              </a:ext>
            </a:extLst>
          </p:cNvPr>
          <p:cNvSpPr>
            <a:spLocks noGrp="1"/>
          </p:cNvSpPr>
          <p:nvPr>
            <p:ph type="sldNum" sz="quarter" idx="12"/>
          </p:nvPr>
        </p:nvSpPr>
        <p:spPr/>
        <p:txBody>
          <a:bodyPr/>
          <a:lstStyle/>
          <a:p>
            <a:fld id="{D044913E-6550-46F9-BAA7-CDFA554CAAA9}" type="slidenum">
              <a:rPr lang="en-US" smtClean="0"/>
              <a:t>‹#›</a:t>
            </a:fld>
            <a:endParaRPr lang="en-US"/>
          </a:p>
        </p:txBody>
      </p:sp>
    </p:spTree>
    <p:extLst>
      <p:ext uri="{BB962C8B-B14F-4D97-AF65-F5344CB8AC3E}">
        <p14:creationId xmlns:p14="http://schemas.microsoft.com/office/powerpoint/2010/main" val="265841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FA-073A-7A33-B5E6-305C7827B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B94FC-AD0F-7629-C370-15B5A9E35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30D80-806B-3498-4B6C-3327A541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D726-C818-499D-97DB-BC765DDBA4E8}" type="datetimeFigureOut">
              <a:rPr lang="en-US" smtClean="0"/>
              <a:t>8/27/2024</a:t>
            </a:fld>
            <a:endParaRPr lang="en-US"/>
          </a:p>
        </p:txBody>
      </p:sp>
      <p:sp>
        <p:nvSpPr>
          <p:cNvPr id="5" name="Footer Placeholder 4">
            <a:extLst>
              <a:ext uri="{FF2B5EF4-FFF2-40B4-BE49-F238E27FC236}">
                <a16:creationId xmlns:a16="http://schemas.microsoft.com/office/drawing/2014/main" id="{7D7721AB-71B0-8699-F375-C83152D4E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78EC7-E71D-50AF-62E0-F6636E391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4913E-6550-46F9-BAA7-CDFA554CAAA9}" type="slidenum">
              <a:rPr lang="en-US" smtClean="0"/>
              <a:t>‹#›</a:t>
            </a:fld>
            <a:endParaRPr lang="en-US"/>
          </a:p>
        </p:txBody>
      </p:sp>
    </p:spTree>
    <p:extLst>
      <p:ext uri="{BB962C8B-B14F-4D97-AF65-F5344CB8AC3E}">
        <p14:creationId xmlns:p14="http://schemas.microsoft.com/office/powerpoint/2010/main" val="311846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B8378B-5D25-4C1F-B6C2-6D6EC37FDB82}"/>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200" b="1" u="sng" dirty="0" err="1">
                <a:solidFill>
                  <a:srgbClr val="FF0000"/>
                </a:solidFill>
                <a:effectLst/>
                <a:latin typeface="Times New Roman" panose="02020603050405020304" pitchFamily="18" charset="0"/>
                <a:ea typeface="Calibri" panose="020F0502020204030204" pitchFamily="34" charset="0"/>
              </a:rPr>
              <a:t>Bài</a:t>
            </a:r>
            <a:r>
              <a:rPr lang="en-US" sz="2200" b="1" u="sng" dirty="0">
                <a:solidFill>
                  <a:srgbClr val="FF0000"/>
                </a:solidFill>
                <a:effectLst/>
                <a:latin typeface="Times New Roman" panose="02020603050405020304" pitchFamily="18" charset="0"/>
                <a:ea typeface="Calibri" panose="020F0502020204030204" pitchFamily="34" charset="0"/>
              </a:rPr>
              <a:t> 4:</a:t>
            </a:r>
            <a:r>
              <a:rPr lang="en-US" sz="2200" b="1" dirty="0">
                <a:solidFill>
                  <a:srgbClr val="FF0000"/>
                </a:solidFill>
                <a:effectLst/>
                <a:latin typeface="Times New Roman" panose="02020603050405020304" pitchFamily="18" charset="0"/>
                <a:ea typeface="Calibri" panose="020F0502020204030204" pitchFamily="34" charset="0"/>
              </a:rPr>
              <a:t> BẢO TỒN VÀ PHÁT HUY GIÁ TRỊ DI SẢN VĂN HÓA ĐỊA PHƯƠNG </a:t>
            </a:r>
            <a:r>
              <a:rPr lang="en-US" sz="2200" dirty="0">
                <a:effectLst/>
                <a:latin typeface="Times New Roman" panose="02020603050405020304" pitchFamily="18" charset="0"/>
                <a:ea typeface="Calibri" panose="020F0502020204030204" pitchFamily="34" charset="0"/>
              </a:rPr>
              <a:t> </a:t>
            </a:r>
            <a:r>
              <a:rPr lang="en-US" sz="2200" i="1" dirty="0">
                <a:effectLst/>
                <a:latin typeface="Times New Roman" panose="02020603050405020304" pitchFamily="18" charset="0"/>
                <a:ea typeface="Calibri" panose="020F0502020204030204" pitchFamily="34" charset="0"/>
              </a:rPr>
              <a:t>(3 </a:t>
            </a:r>
            <a:r>
              <a:rPr lang="en-US" sz="2200" i="1" dirty="0" err="1">
                <a:effectLst/>
                <a:latin typeface="Times New Roman" panose="02020603050405020304" pitchFamily="18" charset="0"/>
                <a:ea typeface="Calibri" panose="020F0502020204030204" pitchFamily="34" charset="0"/>
              </a:rPr>
              <a:t>tiết</a:t>
            </a:r>
            <a:r>
              <a:rPr lang="en-US" sz="2200" i="1"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Calibri" panose="020F0502020204030204" pitchFamily="34" charset="0"/>
            </a:endParaRPr>
          </a:p>
        </p:txBody>
      </p:sp>
      <p:sp>
        <p:nvSpPr>
          <p:cNvPr id="7" name="TextBox 6">
            <a:extLst>
              <a:ext uri="{FF2B5EF4-FFF2-40B4-BE49-F238E27FC236}">
                <a16:creationId xmlns:a16="http://schemas.microsoft.com/office/drawing/2014/main" id="{730FE2DD-AB16-46AC-93EF-A576B2E56A05}"/>
              </a:ext>
            </a:extLst>
          </p:cNvPr>
          <p:cNvSpPr txBox="1"/>
          <p:nvPr/>
        </p:nvSpPr>
        <p:spPr>
          <a:xfrm>
            <a:off x="4046581" y="2010317"/>
            <a:ext cx="3506088"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just"/>
            <a:r>
              <a:rPr lang="en-US" sz="2800" b="1" dirty="0" err="1">
                <a:solidFill>
                  <a:srgbClr val="0041C4"/>
                </a:solidFill>
                <a:latin typeface="Times New Roman" panose="02020603050405020304" pitchFamily="18" charset="0"/>
                <a:cs typeface="Times New Roman" panose="02020603050405020304" pitchFamily="18" charset="0"/>
              </a:rPr>
              <a:t>Dạy</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học</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tại</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các</a:t>
            </a:r>
            <a:r>
              <a:rPr lang="en-US" sz="2800" b="1" dirty="0">
                <a:solidFill>
                  <a:srgbClr val="0041C4"/>
                </a:solidFill>
                <a:latin typeface="Times New Roman" panose="02020603050405020304" pitchFamily="18" charset="0"/>
                <a:cs typeface="Times New Roman" panose="02020603050405020304" pitchFamily="18" charset="0"/>
              </a:rPr>
              <a:t> di </a:t>
            </a:r>
            <a:r>
              <a:rPr lang="en-US" sz="2800" b="1" dirty="0" err="1">
                <a:solidFill>
                  <a:srgbClr val="0041C4"/>
                </a:solidFill>
                <a:latin typeface="Times New Roman" panose="02020603050405020304" pitchFamily="18" charset="0"/>
                <a:cs typeface="Times New Roman" panose="02020603050405020304" pitchFamily="18" charset="0"/>
              </a:rPr>
              <a:t>sản</a:t>
            </a:r>
            <a:endParaRPr lang="en-US" sz="2800" b="1" dirty="0">
              <a:solidFill>
                <a:srgbClr val="0041C4"/>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0613DE-C63D-4AE9-9541-694C98B1BBB7}"/>
              </a:ext>
            </a:extLst>
          </p:cNvPr>
          <p:cNvSpPr txBox="1"/>
          <p:nvPr/>
        </p:nvSpPr>
        <p:spPr>
          <a:xfrm>
            <a:off x="801125" y="875869"/>
            <a:ext cx="2395207"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just"/>
            <a:r>
              <a:rPr lang="en-US" sz="3200" b="1" dirty="0" err="1">
                <a:solidFill>
                  <a:srgbClr val="0041C4"/>
                </a:solidFill>
                <a:latin typeface="Times New Roman" panose="02020603050405020304" pitchFamily="18" charset="0"/>
                <a:cs typeface="Times New Roman" panose="02020603050405020304" pitchFamily="18" charset="0"/>
              </a:rPr>
              <a:t>Dạy</a:t>
            </a:r>
            <a:r>
              <a:rPr lang="en-US" sz="3200" b="1" dirty="0">
                <a:solidFill>
                  <a:srgbClr val="0041C4"/>
                </a:solidFill>
                <a:latin typeface="Times New Roman" panose="02020603050405020304" pitchFamily="18" charset="0"/>
                <a:cs typeface="Times New Roman" panose="02020603050405020304" pitchFamily="18" charset="0"/>
              </a:rPr>
              <a:t> </a:t>
            </a:r>
            <a:r>
              <a:rPr lang="en-US" sz="3200" b="1" dirty="0" err="1">
                <a:solidFill>
                  <a:srgbClr val="0041C4"/>
                </a:solidFill>
                <a:latin typeface="Times New Roman" panose="02020603050405020304" pitchFamily="18" charset="0"/>
                <a:cs typeface="Times New Roman" panose="02020603050405020304" pitchFamily="18" charset="0"/>
              </a:rPr>
              <a:t>trên</a:t>
            </a:r>
            <a:r>
              <a:rPr lang="en-US" sz="3200" b="1" dirty="0">
                <a:solidFill>
                  <a:srgbClr val="0041C4"/>
                </a:solidFill>
                <a:latin typeface="Times New Roman" panose="02020603050405020304" pitchFamily="18" charset="0"/>
                <a:cs typeface="Times New Roman" panose="02020603050405020304" pitchFamily="18" charset="0"/>
              </a:rPr>
              <a:t> </a:t>
            </a:r>
            <a:r>
              <a:rPr lang="en-US" sz="3200" b="1" dirty="0" err="1">
                <a:solidFill>
                  <a:srgbClr val="0041C4"/>
                </a:solidFill>
                <a:latin typeface="Times New Roman" panose="02020603050405020304" pitchFamily="18" charset="0"/>
                <a:cs typeface="Times New Roman" panose="02020603050405020304" pitchFamily="18" charset="0"/>
              </a:rPr>
              <a:t>lớp</a:t>
            </a:r>
            <a:endParaRPr lang="en-US" sz="3200" b="1" dirty="0">
              <a:solidFill>
                <a:srgbClr val="0041C4"/>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19B5110-13DD-4E14-8F66-5C02C8FD5E94}"/>
              </a:ext>
            </a:extLst>
          </p:cNvPr>
          <p:cNvSpPr txBox="1"/>
          <p:nvPr/>
        </p:nvSpPr>
        <p:spPr>
          <a:xfrm>
            <a:off x="8054775" y="3155558"/>
            <a:ext cx="4027064"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just"/>
            <a:r>
              <a:rPr lang="en-US" sz="2800" b="1" dirty="0" err="1">
                <a:solidFill>
                  <a:srgbClr val="0041C4"/>
                </a:solidFill>
                <a:latin typeface="Times New Roman" panose="02020603050405020304" pitchFamily="18" charset="0"/>
                <a:cs typeface="Times New Roman" panose="02020603050405020304" pitchFamily="18" charset="0"/>
              </a:rPr>
              <a:t>Hoạt</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động</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trải</a:t>
            </a:r>
            <a:r>
              <a:rPr lang="en-US" sz="2800" b="1" dirty="0">
                <a:solidFill>
                  <a:srgbClr val="0041C4"/>
                </a:solidFill>
                <a:latin typeface="Times New Roman" panose="02020603050405020304" pitchFamily="18" charset="0"/>
                <a:cs typeface="Times New Roman" panose="02020603050405020304" pitchFamily="18" charset="0"/>
              </a:rPr>
              <a:t> </a:t>
            </a:r>
            <a:r>
              <a:rPr lang="en-US" sz="2800" b="1" dirty="0" err="1">
                <a:solidFill>
                  <a:srgbClr val="0041C4"/>
                </a:solidFill>
                <a:latin typeface="Times New Roman" panose="02020603050405020304" pitchFamily="18" charset="0"/>
                <a:cs typeface="Times New Roman" panose="02020603050405020304" pitchFamily="18" charset="0"/>
              </a:rPr>
              <a:t>nghiệm</a:t>
            </a:r>
            <a:r>
              <a:rPr lang="en-US" sz="2800" b="1" dirty="0">
                <a:solidFill>
                  <a:srgbClr val="0041C4"/>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99A78C76-0DBC-4AFF-818C-FE7C03A1557E}"/>
              </a:ext>
            </a:extLst>
          </p:cNvPr>
          <p:cNvPicPr>
            <a:picLocks noChangeAspect="1"/>
          </p:cNvPicPr>
          <p:nvPr/>
        </p:nvPicPr>
        <p:blipFill>
          <a:blip r:embed="rId3"/>
          <a:stretch>
            <a:fillRect/>
          </a:stretch>
        </p:blipFill>
        <p:spPr>
          <a:xfrm>
            <a:off x="8177404" y="3922010"/>
            <a:ext cx="3627717" cy="2244506"/>
          </a:xfrm>
          <a:prstGeom prst="rect">
            <a:avLst/>
          </a:prstGeom>
        </p:spPr>
      </p:pic>
      <p:pic>
        <p:nvPicPr>
          <p:cNvPr id="13" name="Picture 12">
            <a:extLst>
              <a:ext uri="{FF2B5EF4-FFF2-40B4-BE49-F238E27FC236}">
                <a16:creationId xmlns:a16="http://schemas.microsoft.com/office/drawing/2014/main" id="{2F0D382E-00F3-46B5-A8CD-AC74E7DC099C}"/>
              </a:ext>
            </a:extLst>
          </p:cNvPr>
          <p:cNvPicPr>
            <a:picLocks noChangeAspect="1"/>
          </p:cNvPicPr>
          <p:nvPr/>
        </p:nvPicPr>
        <p:blipFill>
          <a:blip r:embed="rId4"/>
          <a:stretch>
            <a:fillRect/>
          </a:stretch>
        </p:blipFill>
        <p:spPr>
          <a:xfrm>
            <a:off x="324678" y="1460644"/>
            <a:ext cx="3469865" cy="3461045"/>
          </a:xfrm>
          <a:prstGeom prst="rect">
            <a:avLst/>
          </a:prstGeom>
        </p:spPr>
      </p:pic>
      <p:pic>
        <p:nvPicPr>
          <p:cNvPr id="14" name="Picture 13">
            <a:extLst>
              <a:ext uri="{FF2B5EF4-FFF2-40B4-BE49-F238E27FC236}">
                <a16:creationId xmlns:a16="http://schemas.microsoft.com/office/drawing/2014/main" id="{EF01985F-0A19-405F-BD02-906A10274E14}"/>
              </a:ext>
            </a:extLst>
          </p:cNvPr>
          <p:cNvPicPr>
            <a:picLocks noChangeAspect="1"/>
          </p:cNvPicPr>
          <p:nvPr/>
        </p:nvPicPr>
        <p:blipFill>
          <a:blip r:embed="rId5"/>
          <a:stretch>
            <a:fillRect/>
          </a:stretch>
        </p:blipFill>
        <p:spPr>
          <a:xfrm>
            <a:off x="3897500" y="2740963"/>
            <a:ext cx="4075395" cy="2628646"/>
          </a:xfrm>
          <a:prstGeom prst="rect">
            <a:avLst/>
          </a:prstGeom>
        </p:spPr>
      </p:pic>
    </p:spTree>
    <p:extLst>
      <p:ext uri="{BB962C8B-B14F-4D97-AF65-F5344CB8AC3E}">
        <p14:creationId xmlns:p14="http://schemas.microsoft.com/office/powerpoint/2010/main" val="3534861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II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MỘT SỐ 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480767" y="1753386"/>
            <a:ext cx="11386555" cy="282833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lịch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Minh(</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ngầm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Sêrêpôk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nằm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địa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Krông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Buôn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tỉnh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Đắk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Lắk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2013</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Buôn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2018</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Lắk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lam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cảnh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quốc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gia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1993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di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tỉnh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2009</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87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00110"/>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3. Ý NGHĨA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CỦA DI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SẢN VĂN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HÓA</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7" name="TextBox 6">
            <a:extLst>
              <a:ext uri="{FF2B5EF4-FFF2-40B4-BE49-F238E27FC236}">
                <a16:creationId xmlns:a16="http://schemas.microsoft.com/office/drawing/2014/main" id="{FBA50EA9-2C77-474A-BEE4-0F7ACF8E39C3}"/>
              </a:ext>
            </a:extLst>
          </p:cNvPr>
          <p:cNvSpPr txBox="1"/>
          <p:nvPr/>
        </p:nvSpPr>
        <p:spPr>
          <a:xfrm>
            <a:off x="1678382" y="1359869"/>
            <a:ext cx="7908678" cy="856068"/>
          </a:xfrm>
          <a:prstGeom prst="rect">
            <a:avLst/>
          </a:prstGeom>
          <a:noFill/>
          <a:ln>
            <a:solidFill>
              <a:srgbClr val="FF0000"/>
            </a:solidFill>
          </a:ln>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Hoạt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động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cặp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đôi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Yêu</a:t>
            </a:r>
            <a:r>
              <a:rPr kumimoji="0" lang="en-US" sz="2400" b="0"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cầu</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HS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cả</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lớp</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đọc</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tài</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liệu</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trả</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lời</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câu</a:t>
            </a:r>
            <a:r>
              <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hỏi</a:t>
            </a:r>
            <a:r>
              <a:rPr kumimoji="0" lang="en-US" sz="2400" b="1" i="0" u="none" strike="noStrike" kern="1200" cap="none" spc="0" normalizeH="0" baseline="0" noProof="0" dirty="0" smtClean="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dirty="0" err="1" smtClean="0">
                <a:ln>
                  <a:noFill/>
                </a:ln>
                <a:solidFill>
                  <a:srgbClr val="0041C4"/>
                </a:solidFill>
                <a:effectLst/>
                <a:uLnTx/>
                <a:uFillTx/>
                <a:latin typeface="Times New Roman" panose="02020603050405020304" pitchFamily="18" charset="0"/>
                <a:ea typeface="Calibri" panose="020F0502020204030204" pitchFamily="34" charset="0"/>
                <a:cs typeface="+mn-cs"/>
              </a:rPr>
              <a:t>sau</a:t>
            </a:r>
            <a:endPar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1964019" y="2374249"/>
            <a:ext cx="7929035" cy="4158526"/>
          </a:xfrm>
          <a:prstGeom prst="rect">
            <a:avLst/>
          </a:prstGeom>
        </p:spPr>
      </p:pic>
    </p:spTree>
    <p:extLst>
      <p:ext uri="{BB962C8B-B14F-4D97-AF65-F5344CB8AC3E}">
        <p14:creationId xmlns:p14="http://schemas.microsoft.com/office/powerpoint/2010/main" val="645959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00110"/>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3. Ý NGHĨA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CỦA DI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SẢN VĂN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HÓA</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575035" y="1517715"/>
            <a:ext cx="11067068" cy="2308324"/>
          </a:xfrm>
          <a:prstGeom prst="rect">
            <a:avLst/>
          </a:prstGeom>
        </p:spPr>
        <p:txBody>
          <a:bodyPr wrap="square">
            <a:spAutoFit/>
          </a:bodyPr>
          <a:lstStyle/>
          <a:p>
            <a:r>
              <a:rPr lang="vi-VN" sz="2400" dirty="0"/>
              <a:t>Di sản văn hoá là tài sản vô giá của cha ông để lại, có ý nghĩa rất quan trọng trong việc giáo dục thế hệ trẻ về truyền thống lịch sử văn hoá. Việc giới thiệu về hình ảnh địa phương cho du khách trong và ngoài nước sẽ tạo tiền đề cho các chiến lược phát triển du lịch góp phần tăng trưởng kinh tế – xã hội của tỉnh. Bảo tồn và phát huy các giá trị di sản văn hoá trong giai đoạn hiện nay là việc làm hết sức cần thiết và quan trọng nhằm giữ gìn vốn di sản văn hoá của cha ông.</a:t>
            </a:r>
            <a:endParaRPr lang="en-US" sz="2400" dirty="0"/>
          </a:p>
        </p:txBody>
      </p:sp>
    </p:spTree>
    <p:extLst>
      <p:ext uri="{BB962C8B-B14F-4D97-AF65-F5344CB8AC3E}">
        <p14:creationId xmlns:p14="http://schemas.microsoft.com/office/powerpoint/2010/main" val="323740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200" b="1" u="sng" dirty="0">
                <a:solidFill>
                  <a:srgbClr val="FF0000"/>
                </a:solidFill>
                <a:latin typeface="Times New Roman" panose="02020603050405020304" pitchFamily="18" charset="0"/>
                <a:ea typeface="Calibri" panose="020F0502020204030204" pitchFamily="34" charset="0"/>
              </a:rPr>
              <a:t>LUYỆN TẬP</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2901101" y="744718"/>
            <a:ext cx="6770799" cy="5688673"/>
          </a:xfrm>
          <a:prstGeom prst="rect">
            <a:avLst/>
          </a:prstGeom>
        </p:spPr>
      </p:pic>
    </p:spTree>
    <p:extLst>
      <p:ext uri="{BB962C8B-B14F-4D97-AF65-F5344CB8AC3E}">
        <p14:creationId xmlns:p14="http://schemas.microsoft.com/office/powerpoint/2010/main" val="78476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lvl="0" algn="ctr">
              <a:lnSpc>
                <a:spcPct val="107000"/>
              </a:lnSpc>
              <a:spcAft>
                <a:spcPts val="800"/>
              </a:spcAft>
            </a:pPr>
            <a:r>
              <a:rPr lang="en-US" sz="2200" b="1" u="sng" dirty="0">
                <a:solidFill>
                  <a:srgbClr val="FF0000"/>
                </a:solidFill>
                <a:latin typeface="Times New Roman" panose="02020603050405020304" pitchFamily="18" charset="0"/>
                <a:ea typeface="Calibri" panose="020F0502020204030204" pitchFamily="34" charset="0"/>
              </a:rPr>
              <a:t>VẬN DỤNG</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 name="Picture 1"/>
          <p:cNvPicPr>
            <a:picLocks noChangeAspect="1"/>
          </p:cNvPicPr>
          <p:nvPr/>
        </p:nvPicPr>
        <p:blipFill>
          <a:blip r:embed="rId3"/>
          <a:stretch>
            <a:fillRect/>
          </a:stretch>
        </p:blipFill>
        <p:spPr>
          <a:xfrm>
            <a:off x="1313602" y="1819373"/>
            <a:ext cx="9093590" cy="3280527"/>
          </a:xfrm>
          <a:prstGeom prst="rect">
            <a:avLst/>
          </a:prstGeom>
        </p:spPr>
      </p:pic>
    </p:spTree>
    <p:extLst>
      <p:ext uri="{BB962C8B-B14F-4D97-AF65-F5344CB8AC3E}">
        <p14:creationId xmlns:p14="http://schemas.microsoft.com/office/powerpoint/2010/main" val="1112067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6672470" cy="3416320"/>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I. MỤC TIÊU.</a:t>
            </a:r>
          </a:p>
          <a:p>
            <a:pPr algn="just">
              <a:tabLst>
                <a:tab pos="5088890" algn="l"/>
              </a:tabLst>
            </a:pPr>
            <a:r>
              <a:rPr lang="en-US" sz="2400" b="1" dirty="0">
                <a:solidFill>
                  <a:srgbClr val="C00000"/>
                </a:solidFill>
                <a:effectLst/>
                <a:latin typeface="Times New Roman" panose="02020603050405020304" pitchFamily="18" charset="0"/>
                <a:ea typeface="Calibri" panose="020F0502020204030204" pitchFamily="34" charset="0"/>
              </a:rPr>
              <a:t>1. </a:t>
            </a:r>
            <a:r>
              <a:rPr lang="en-US" sz="2400" b="1" dirty="0" err="1">
                <a:solidFill>
                  <a:srgbClr val="C00000"/>
                </a:solidFill>
                <a:effectLst/>
                <a:latin typeface="Times New Roman" panose="02020603050405020304" pitchFamily="18" charset="0"/>
                <a:ea typeface="Calibri" panose="020F0502020204030204" pitchFamily="34" charset="0"/>
              </a:rPr>
              <a:t>Về</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năng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lực</a:t>
            </a:r>
            <a:r>
              <a:rPr lang="en-US" sz="2400" b="1" dirty="0">
                <a:effectLst/>
                <a:latin typeface="Times New Roman" panose="02020603050405020304" pitchFamily="18" charset="0"/>
                <a:ea typeface="Calibri" panose="020F0502020204030204" pitchFamily="34" charset="0"/>
              </a:rPr>
              <a:t>.	</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Kể</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tên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được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một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số</a:t>
            </a:r>
            <a:r>
              <a:rPr lang="en-US" sz="2400" b="1" dirty="0">
                <a:solidFill>
                  <a:srgbClr val="0041C4"/>
                </a:solidFill>
                <a:effectLst/>
                <a:latin typeface="Times New Roman" panose="02020603050405020304" pitchFamily="18" charset="0"/>
                <a:ea typeface="Calibri" panose="020F0502020204030204" pitchFamily="34" charset="0"/>
              </a:rPr>
              <a:t> di </a:t>
            </a:r>
            <a:r>
              <a:rPr lang="en-US" sz="2400" b="1" dirty="0" err="1">
                <a:solidFill>
                  <a:srgbClr val="0041C4"/>
                </a:solidFill>
                <a:effectLst/>
                <a:latin typeface="Times New Roman" panose="02020603050405020304" pitchFamily="18" charset="0"/>
                <a:ea typeface="Calibri" panose="020F0502020204030204" pitchFamily="34" charset="0"/>
              </a:rPr>
              <a:t>sản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hóa</a:t>
            </a:r>
            <a:r>
              <a:rPr lang="en-US" sz="2400" b="1" dirty="0">
                <a:solidFill>
                  <a:srgbClr val="0041C4"/>
                </a:solidFill>
                <a:effectLst/>
                <a:latin typeface="Times New Roman" panose="02020603050405020304" pitchFamily="18" charset="0"/>
                <a:ea typeface="Calibri" panose="020F0502020204030204" pitchFamily="34" charset="0"/>
              </a:rPr>
              <a:t> ở </a:t>
            </a:r>
            <a:r>
              <a:rPr lang="en-US" sz="2400" b="1" dirty="0" err="1">
                <a:solidFill>
                  <a:srgbClr val="0041C4"/>
                </a:solidFill>
                <a:effectLst/>
                <a:latin typeface="Times New Roman" panose="02020603050405020304" pitchFamily="18" charset="0"/>
                <a:ea typeface="Times New Roman" panose="02020603050405020304" pitchFamily="18" charset="0"/>
              </a:rPr>
              <a:t>Đắk</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Lắk</a:t>
            </a:r>
            <a:r>
              <a:rPr lang="en-US" sz="2400" b="1" dirty="0">
                <a:solidFill>
                  <a:srgbClr val="0041C4"/>
                </a:solidFill>
                <a:effectLst/>
                <a:latin typeface="Times New Roman" panose="02020603050405020304" pitchFamily="18" charset="0"/>
                <a:ea typeface="Times New Roman" panose="02020603050405020304" pitchFamily="18" charset="0"/>
              </a:rPr>
              <a:t>.</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Trình</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bày</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khái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quát</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được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một</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số</a:t>
            </a:r>
            <a:r>
              <a:rPr lang="en-US" sz="2400" b="1" dirty="0">
                <a:solidFill>
                  <a:srgbClr val="0041C4"/>
                </a:solidFill>
                <a:effectLst/>
                <a:latin typeface="Times New Roman" panose="02020603050405020304" pitchFamily="18" charset="0"/>
                <a:ea typeface="Times New Roman" panose="02020603050405020304" pitchFamily="18" charset="0"/>
              </a:rPr>
              <a:t> di </a:t>
            </a:r>
            <a:r>
              <a:rPr lang="en-US" sz="2400" b="1" dirty="0" err="1">
                <a:solidFill>
                  <a:srgbClr val="0041C4"/>
                </a:solidFill>
                <a:effectLst/>
                <a:latin typeface="Times New Roman" panose="02020603050405020304" pitchFamily="18" charset="0"/>
                <a:ea typeface="Times New Roman" panose="02020603050405020304" pitchFamily="18" charset="0"/>
              </a:rPr>
              <a:t>sản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văn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hóa</a:t>
            </a:r>
            <a:r>
              <a:rPr lang="en-US" sz="2400" b="1" dirty="0">
                <a:solidFill>
                  <a:srgbClr val="0041C4"/>
                </a:solidFill>
                <a:effectLst/>
                <a:latin typeface="Times New Roman" panose="02020603050405020304" pitchFamily="18" charset="0"/>
                <a:ea typeface="Times New Roman" panose="02020603050405020304" pitchFamily="18" charset="0"/>
              </a:rPr>
              <a:t> ở </a:t>
            </a:r>
            <a:r>
              <a:rPr lang="en-US" sz="2400" b="1" dirty="0" err="1">
                <a:solidFill>
                  <a:srgbClr val="0041C4"/>
                </a:solidFill>
                <a:effectLst/>
                <a:latin typeface="Times New Roman" panose="02020603050405020304" pitchFamily="18" charset="0"/>
                <a:ea typeface="Times New Roman" panose="02020603050405020304" pitchFamily="18" charset="0"/>
              </a:rPr>
              <a:t>Đắk</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Lắk</a:t>
            </a:r>
            <a:r>
              <a:rPr lang="en-US" sz="2400" b="1" dirty="0">
                <a:solidFill>
                  <a:srgbClr val="0041C4"/>
                </a:solidFill>
                <a:effectLst/>
                <a:latin typeface="Times New Roman" panose="02020603050405020304" pitchFamily="18" charset="0"/>
                <a:ea typeface="Times New Roman" panose="02020603050405020304" pitchFamily="18" charset="0"/>
              </a:rPr>
              <a:t>.</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Hiểu</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được</a:t>
            </a:r>
            <a:r>
              <a:rPr lang="en-US" sz="2400" b="1" dirty="0">
                <a:solidFill>
                  <a:srgbClr val="0041C4"/>
                </a:solidFill>
                <a:effectLst/>
                <a:latin typeface="Times New Roman" panose="02020603050405020304" pitchFamily="18" charset="0"/>
                <a:ea typeface="Times New Roman" panose="02020603050405020304" pitchFamily="18" charset="0"/>
              </a:rPr>
              <a:t> ý nghĩa </a:t>
            </a:r>
            <a:r>
              <a:rPr lang="en-US" sz="2400" b="1" dirty="0" err="1">
                <a:solidFill>
                  <a:srgbClr val="0041C4"/>
                </a:solidFill>
                <a:effectLst/>
                <a:latin typeface="Times New Roman" panose="02020603050405020304" pitchFamily="18" charset="0"/>
                <a:ea typeface="Times New Roman" panose="02020603050405020304" pitchFamily="18" charset="0"/>
              </a:rPr>
              <a:t>của</a:t>
            </a:r>
            <a:r>
              <a:rPr lang="en-US" sz="2400" b="1" dirty="0">
                <a:solidFill>
                  <a:srgbClr val="0041C4"/>
                </a:solidFill>
                <a:effectLst/>
                <a:latin typeface="Times New Roman" panose="02020603050405020304" pitchFamily="18" charset="0"/>
                <a:ea typeface="Times New Roman" panose="02020603050405020304" pitchFamily="18" charset="0"/>
              </a:rPr>
              <a:t> di </a:t>
            </a:r>
            <a:r>
              <a:rPr lang="en-US" sz="2400" b="1" dirty="0" err="1">
                <a:solidFill>
                  <a:srgbClr val="0041C4"/>
                </a:solidFill>
                <a:effectLst/>
                <a:latin typeface="Times New Roman" panose="02020603050405020304" pitchFamily="18" charset="0"/>
                <a:ea typeface="Times New Roman" panose="02020603050405020304" pitchFamily="18" charset="0"/>
              </a:rPr>
              <a:t>sản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văn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hóa</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đối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với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người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dân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địa</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phương</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và</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người</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dân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cả</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nước</a:t>
            </a:r>
            <a:r>
              <a:rPr lang="en-US" sz="2400" b="1" dirty="0">
                <a:solidFill>
                  <a:srgbClr val="0041C4"/>
                </a:solidFill>
                <a:effectLst/>
                <a:latin typeface="Times New Roman" panose="02020603050405020304" pitchFamily="18" charset="0"/>
                <a:ea typeface="Times New Roman" panose="02020603050405020304" pitchFamily="18" charset="0"/>
              </a:rPr>
              <a:t>.</a:t>
            </a:r>
            <a:endParaRPr lang="en-US" sz="2400" b="1" dirty="0">
              <a:solidFill>
                <a:srgbClr val="0041C4"/>
              </a:solidFill>
              <a:effectLst/>
              <a:latin typeface="Times New Roman" panose="02020603050405020304" pitchFamily="18" charset="0"/>
              <a:ea typeface="Calibri" panose="020F0502020204030204" pitchFamily="34" charset="0"/>
            </a:endParaRPr>
          </a:p>
          <a:p>
            <a:pPr algn="just"/>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Thực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hiện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được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một</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số</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việc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làm</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góp</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phần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gìn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giữ</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và</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phá</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huy</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các</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giá</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trị</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của</a:t>
            </a:r>
            <a:r>
              <a:rPr lang="en-US" sz="2400" b="1" dirty="0">
                <a:solidFill>
                  <a:srgbClr val="0041C4"/>
                </a:solidFill>
                <a:effectLst/>
                <a:latin typeface="Times New Roman" panose="02020603050405020304" pitchFamily="18" charset="0"/>
                <a:ea typeface="Times New Roman" panose="02020603050405020304" pitchFamily="18" charset="0"/>
              </a:rPr>
              <a:t> di </a:t>
            </a:r>
            <a:r>
              <a:rPr lang="en-US" sz="2400" b="1" dirty="0" err="1">
                <a:solidFill>
                  <a:srgbClr val="0041C4"/>
                </a:solidFill>
                <a:effectLst/>
                <a:latin typeface="Times New Roman" panose="02020603050405020304" pitchFamily="18" charset="0"/>
                <a:ea typeface="Times New Roman" panose="02020603050405020304" pitchFamily="18" charset="0"/>
              </a:rPr>
              <a:t>sản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văn</a:t>
            </a:r>
            <a:r>
              <a:rPr lang="en-US" sz="2400" b="1" dirty="0">
                <a:solidFill>
                  <a:srgbClr val="0041C4"/>
                </a:solidFill>
                <a:effectLst/>
                <a:latin typeface="Times New Roman" panose="02020603050405020304" pitchFamily="18" charset="0"/>
                <a:ea typeface="Times New Roman" panose="02020603050405020304" pitchFamily="18" charset="0"/>
              </a:rPr>
              <a:t> </a:t>
            </a:r>
            <a:r>
              <a:rPr lang="en-US" sz="2400" b="1" dirty="0" err="1">
                <a:solidFill>
                  <a:srgbClr val="0041C4"/>
                </a:solidFill>
                <a:effectLst/>
                <a:latin typeface="Times New Roman" panose="02020603050405020304" pitchFamily="18" charset="0"/>
                <a:ea typeface="Times New Roman" panose="02020603050405020304" pitchFamily="18" charset="0"/>
              </a:rPr>
              <a:t>hóa</a:t>
            </a:r>
            <a:r>
              <a:rPr lang="en-US" sz="2400" b="1" dirty="0">
                <a:solidFill>
                  <a:srgbClr val="0041C4"/>
                </a:solidFill>
                <a:effectLst/>
                <a:latin typeface="Times New Roman" panose="02020603050405020304" pitchFamily="18" charset="0"/>
                <a:ea typeface="Times New Roman" panose="02020603050405020304" pitchFamily="18" charset="0"/>
              </a:rPr>
              <a:t>.</a:t>
            </a:r>
            <a:endParaRPr lang="en-US" sz="2400" b="1" dirty="0">
              <a:solidFill>
                <a:srgbClr val="0041C4"/>
              </a:solidFill>
              <a:effectLst/>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algn="ctr">
              <a:lnSpc>
                <a:spcPct val="107000"/>
              </a:lnSpc>
              <a:spcAft>
                <a:spcPts val="800"/>
              </a:spcAft>
            </a:pPr>
            <a:r>
              <a:rPr lang="en-US" sz="2200" b="1" u="sng" dirty="0" err="1">
                <a:solidFill>
                  <a:srgbClr val="FF0000"/>
                </a:solidFill>
                <a:effectLst/>
                <a:latin typeface="Times New Roman" panose="02020603050405020304" pitchFamily="18" charset="0"/>
                <a:ea typeface="Calibri" panose="020F0502020204030204" pitchFamily="34" charset="0"/>
              </a:rPr>
              <a:t>Bài</a:t>
            </a:r>
            <a:r>
              <a:rPr lang="en-US" sz="2200" b="1" u="sng" dirty="0">
                <a:solidFill>
                  <a:srgbClr val="FF0000"/>
                </a:solidFill>
                <a:effectLst/>
                <a:latin typeface="Times New Roman" panose="02020603050405020304" pitchFamily="18" charset="0"/>
                <a:ea typeface="Calibri" panose="020F0502020204030204" pitchFamily="34" charset="0"/>
              </a:rPr>
              <a:t> 4:</a:t>
            </a:r>
            <a:r>
              <a:rPr lang="en-US" sz="2200" b="1" dirty="0">
                <a:solidFill>
                  <a:srgbClr val="FF0000"/>
                </a:solidFill>
                <a:effectLst/>
                <a:latin typeface="Times New Roman" panose="02020603050405020304" pitchFamily="18" charset="0"/>
                <a:ea typeface="Calibri" panose="020F0502020204030204" pitchFamily="34" charset="0"/>
              </a:rPr>
              <a:t> BẢO TỒN VÀ PHÁT HUY GIÁ TRỊ DI SẢN VĂN HÓA ĐỊA PHƯƠNG </a:t>
            </a:r>
            <a:r>
              <a:rPr lang="en-US" sz="2200" dirty="0">
                <a:effectLst/>
                <a:latin typeface="Times New Roman" panose="02020603050405020304" pitchFamily="18" charset="0"/>
                <a:ea typeface="Calibri" panose="020F0502020204030204" pitchFamily="34" charset="0"/>
              </a:rPr>
              <a:t> </a:t>
            </a:r>
            <a:r>
              <a:rPr lang="en-US" sz="2200" i="1" dirty="0">
                <a:effectLst/>
                <a:latin typeface="Times New Roman" panose="02020603050405020304" pitchFamily="18" charset="0"/>
                <a:ea typeface="Calibri" panose="020F0502020204030204" pitchFamily="34" charset="0"/>
              </a:rPr>
              <a:t>(3 </a:t>
            </a:r>
            <a:r>
              <a:rPr lang="en-US" sz="2200" i="1" dirty="0" err="1">
                <a:effectLst/>
                <a:latin typeface="Times New Roman" panose="02020603050405020304" pitchFamily="18" charset="0"/>
                <a:ea typeface="Calibri" panose="020F0502020204030204" pitchFamily="34" charset="0"/>
              </a:rPr>
              <a:t>tiết</a:t>
            </a:r>
            <a:r>
              <a:rPr lang="en-US" sz="2200" i="1"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B8347DF5-F413-446F-8A96-1E2ADE2A77E3}"/>
              </a:ext>
            </a:extLst>
          </p:cNvPr>
          <p:cNvSpPr txBox="1"/>
          <p:nvPr/>
        </p:nvSpPr>
        <p:spPr>
          <a:xfrm>
            <a:off x="424069" y="4412206"/>
            <a:ext cx="6573080" cy="2015936"/>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400" b="1" dirty="0">
                <a:solidFill>
                  <a:srgbClr val="C00000"/>
                </a:solidFill>
                <a:effectLst/>
                <a:latin typeface="Times New Roman" panose="02020603050405020304" pitchFamily="18" charset="0"/>
                <a:ea typeface="Calibri" panose="020F0502020204030204" pitchFamily="34" charset="0"/>
              </a:rPr>
              <a:t>2. </a:t>
            </a:r>
            <a:r>
              <a:rPr lang="en-US" sz="2400" b="1" dirty="0" err="1">
                <a:solidFill>
                  <a:srgbClr val="C00000"/>
                </a:solidFill>
                <a:effectLst/>
                <a:latin typeface="Times New Roman" panose="02020603050405020304" pitchFamily="18" charset="0"/>
                <a:ea typeface="Calibri" panose="020F0502020204030204" pitchFamily="34" charset="0"/>
              </a:rPr>
              <a:t>Về</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phẩm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chất</a:t>
            </a:r>
            <a:r>
              <a:rPr lang="en-US" sz="2400" b="1" dirty="0">
                <a:solidFill>
                  <a:srgbClr val="C00000"/>
                </a:solidFill>
                <a:effectLst/>
                <a:latin typeface="Times New Roman" panose="02020603050405020304" pitchFamily="18" charset="0"/>
                <a:ea typeface="Calibri" panose="020F0502020204030204" pitchFamily="34" charset="0"/>
              </a:rPr>
              <a:t>.</a:t>
            </a:r>
          </a:p>
          <a:p>
            <a:pPr algn="just"/>
            <a:r>
              <a:rPr lang="en-US" sz="2400" b="1" dirty="0">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Yêu</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quê</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hương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biết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trân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trọng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những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giá</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trị</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của</a:t>
            </a:r>
            <a:r>
              <a:rPr lang="en-US" sz="2400" b="1" dirty="0">
                <a:solidFill>
                  <a:srgbClr val="0041C4"/>
                </a:solidFill>
                <a:effectLst/>
                <a:latin typeface="Times New Roman" panose="02020603050405020304" pitchFamily="18" charset="0"/>
                <a:ea typeface="Calibri" panose="020F0502020204030204" pitchFamily="34" charset="0"/>
              </a:rPr>
              <a:t> di </a:t>
            </a:r>
            <a:r>
              <a:rPr lang="en-US" sz="2400" b="1" dirty="0" err="1">
                <a:solidFill>
                  <a:srgbClr val="0041C4"/>
                </a:solidFill>
                <a:effectLst/>
                <a:latin typeface="Times New Roman" panose="02020603050405020304" pitchFamily="18" charset="0"/>
                <a:ea typeface="Calibri" panose="020F0502020204030204" pitchFamily="34" charset="0"/>
              </a:rPr>
              <a:t>sản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hóa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quê</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hương</a:t>
            </a:r>
            <a:r>
              <a:rPr lang="en-US" sz="2400" b="1" dirty="0">
                <a:solidFill>
                  <a:srgbClr val="0041C4"/>
                </a:solidFill>
                <a:effectLst/>
                <a:latin typeface="Times New Roman" panose="02020603050405020304" pitchFamily="18" charset="0"/>
                <a:ea typeface="Calibri" panose="020F0502020204030204" pitchFamily="34" charset="0"/>
              </a:rPr>
              <a:t>.</a:t>
            </a:r>
          </a:p>
          <a:p>
            <a:pPr algn="just"/>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Chăm</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chỉ</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học</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tập</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để</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bảo</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tồn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và</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phát</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huy</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những</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giá</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trị</a:t>
            </a:r>
            <a:r>
              <a:rPr lang="en-US" sz="2400" b="1" dirty="0">
                <a:solidFill>
                  <a:srgbClr val="0041C4"/>
                </a:solidFill>
                <a:effectLst/>
                <a:latin typeface="Times New Roman" panose="02020603050405020304" pitchFamily="18" charset="0"/>
                <a:ea typeface="Calibri" panose="020F0502020204030204" pitchFamily="34" charset="0"/>
              </a:rPr>
              <a:t> di </a:t>
            </a:r>
            <a:r>
              <a:rPr lang="en-US" sz="2400" b="1" dirty="0" err="1">
                <a:solidFill>
                  <a:srgbClr val="0041C4"/>
                </a:solidFill>
                <a:effectLst/>
                <a:latin typeface="Times New Roman" panose="02020603050405020304" pitchFamily="18" charset="0"/>
                <a:ea typeface="Calibri" panose="020F0502020204030204" pitchFamily="34" charset="0"/>
              </a:rPr>
              <a:t>sản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văn</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hóa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của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địa</a:t>
            </a:r>
            <a:r>
              <a:rPr lang="en-US" sz="2400" b="1" dirty="0">
                <a:solidFill>
                  <a:srgbClr val="0041C4"/>
                </a:solidFill>
                <a:effectLst/>
                <a:latin typeface="Times New Roman" panose="02020603050405020304" pitchFamily="18" charset="0"/>
                <a:ea typeface="Calibri" panose="020F0502020204030204" pitchFamily="34" charset="0"/>
              </a:rPr>
              <a:t> </a:t>
            </a:r>
            <a:r>
              <a:rPr lang="en-US" sz="2400" b="1" dirty="0" err="1">
                <a:solidFill>
                  <a:srgbClr val="0041C4"/>
                </a:solidFill>
                <a:effectLst/>
                <a:latin typeface="Times New Roman" panose="02020603050405020304" pitchFamily="18" charset="0"/>
                <a:ea typeface="Calibri" panose="020F0502020204030204" pitchFamily="34" charset="0"/>
              </a:rPr>
              <a:t>phương</a:t>
            </a:r>
            <a:r>
              <a:rPr lang="en-US" sz="2400" b="1" dirty="0">
                <a:solidFill>
                  <a:srgbClr val="0041C4"/>
                </a:solidFill>
                <a:effectLst/>
                <a:latin typeface="Times New Roman" panose="02020603050405020304" pitchFamily="18" charset="0"/>
                <a:ea typeface="Calibri" panose="020F0502020204030204" pitchFamily="34" charset="0"/>
              </a:rPr>
              <a:t>.</a:t>
            </a:r>
          </a:p>
        </p:txBody>
      </p:sp>
      <p:pic>
        <p:nvPicPr>
          <p:cNvPr id="7" name="Picture 6">
            <a:extLst>
              <a:ext uri="{FF2B5EF4-FFF2-40B4-BE49-F238E27FC236}">
                <a16:creationId xmlns:a16="http://schemas.microsoft.com/office/drawing/2014/main" id="{B0743C0B-A8E1-4FBF-94C3-4D170747E66B}"/>
              </a:ext>
            </a:extLst>
          </p:cNvPr>
          <p:cNvPicPr>
            <a:picLocks noChangeAspect="1"/>
          </p:cNvPicPr>
          <p:nvPr/>
        </p:nvPicPr>
        <p:blipFill>
          <a:blip r:embed="rId3"/>
          <a:stretch>
            <a:fillRect/>
          </a:stretch>
        </p:blipFill>
        <p:spPr>
          <a:xfrm>
            <a:off x="7446894" y="813898"/>
            <a:ext cx="4321036" cy="2764190"/>
          </a:xfrm>
          <a:prstGeom prst="rect">
            <a:avLst/>
          </a:prstGeom>
        </p:spPr>
      </p:pic>
      <p:pic>
        <p:nvPicPr>
          <p:cNvPr id="8" name="Picture 7">
            <a:extLst>
              <a:ext uri="{FF2B5EF4-FFF2-40B4-BE49-F238E27FC236}">
                <a16:creationId xmlns:a16="http://schemas.microsoft.com/office/drawing/2014/main" id="{CD1A7D11-7FA6-401D-A3F0-36E8FB0D9A07}"/>
              </a:ext>
            </a:extLst>
          </p:cNvPr>
          <p:cNvPicPr>
            <a:picLocks noChangeAspect="1"/>
          </p:cNvPicPr>
          <p:nvPr/>
        </p:nvPicPr>
        <p:blipFill>
          <a:blip r:embed="rId4"/>
          <a:stretch>
            <a:fillRect/>
          </a:stretch>
        </p:blipFill>
        <p:spPr>
          <a:xfrm>
            <a:off x="7446894" y="3816716"/>
            <a:ext cx="4519819" cy="2501140"/>
          </a:xfrm>
          <a:prstGeom prst="rect">
            <a:avLst/>
          </a:prstGeom>
        </p:spPr>
      </p:pic>
    </p:spTree>
    <p:extLst>
      <p:ext uri="{BB962C8B-B14F-4D97-AF65-F5344CB8AC3E}">
        <p14:creationId xmlns:p14="http://schemas.microsoft.com/office/powerpoint/2010/main" val="2892495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824300" y="813898"/>
            <a:ext cx="2512789"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400" b="1" dirty="0" smtClean="0">
                <a:solidFill>
                  <a:srgbClr val="FF0000"/>
                </a:solidFill>
                <a:latin typeface="Times New Roman" panose="02020603050405020304" pitchFamily="18" charset="0"/>
                <a:ea typeface="Calibri" panose="020F0502020204030204" pitchFamily="34" charset="0"/>
              </a:rPr>
              <a:t>KHỞI ĐỘNG</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 name="Picture 1"/>
          <p:cNvPicPr>
            <a:picLocks noChangeAspect="1"/>
          </p:cNvPicPr>
          <p:nvPr/>
        </p:nvPicPr>
        <p:blipFill>
          <a:blip r:embed="rId3"/>
          <a:stretch>
            <a:fillRect/>
          </a:stretch>
        </p:blipFill>
        <p:spPr>
          <a:xfrm>
            <a:off x="3968685" y="813898"/>
            <a:ext cx="6843859" cy="5662661"/>
          </a:xfrm>
          <a:prstGeom prst="rect">
            <a:avLst/>
          </a:prstGeom>
        </p:spPr>
      </p:pic>
      <p:sp>
        <p:nvSpPr>
          <p:cNvPr id="3" name="Rectangle 2"/>
          <p:cNvSpPr/>
          <p:nvPr/>
        </p:nvSpPr>
        <p:spPr>
          <a:xfrm>
            <a:off x="324677" y="2480295"/>
            <a:ext cx="3644007" cy="1277850"/>
          </a:xfrm>
          <a:prstGeom prst="rect">
            <a:avLst/>
          </a:prstGeom>
        </p:spPr>
        <p:txBody>
          <a:bodyPr wrap="square">
            <a:spAutoFit/>
          </a:bodyPr>
          <a:lstStyle/>
          <a:p>
            <a:pPr>
              <a:lnSpc>
                <a:spcPct val="107000"/>
              </a:lnSpc>
              <a:spcAft>
                <a:spcPts val="0"/>
              </a:spcAft>
              <a:tabLst>
                <a:tab pos="5168265" algn="l"/>
              </a:tabLst>
            </a:pPr>
            <a:r>
              <a:rPr lang="en-US" sz="2400" dirty="0">
                <a:latin typeface="Times New Roman" panose="02020603050405020304" pitchFamily="18" charset="0"/>
                <a:ea typeface="Calibri" panose="020F0502020204030204" pitchFamily="34" charset="0"/>
              </a:rPr>
              <a:t>H4.1: </a:t>
            </a:r>
            <a:r>
              <a:rPr lang="en-US" sz="2400" dirty="0" err="1">
                <a:latin typeface="Times New Roman" panose="02020603050405020304" pitchFamily="18" charset="0"/>
                <a:ea typeface="Calibri" panose="020F0502020204030204" pitchFamily="34" charset="0"/>
              </a:rPr>
              <a:t>Biệt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Bảo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Đại</a:t>
            </a:r>
            <a:endParaRPr lang="en-US" sz="2400" dirty="0">
              <a:latin typeface="Times New Roman" panose="02020603050405020304" pitchFamily="18" charset="0"/>
              <a:ea typeface="Calibri" panose="020F0502020204030204" pitchFamily="34" charset="0"/>
            </a:endParaRPr>
          </a:p>
          <a:p>
            <a:pPr>
              <a:lnSpc>
                <a:spcPct val="107000"/>
              </a:lnSpc>
              <a:spcAft>
                <a:spcPts val="0"/>
              </a:spcAft>
              <a:tabLst>
                <a:tab pos="5168265" algn="l"/>
              </a:tabLst>
            </a:pPr>
            <a:r>
              <a:rPr lang="en-US" sz="2400" dirty="0">
                <a:latin typeface="Times New Roman" panose="02020603050405020304" pitchFamily="18" charset="0"/>
                <a:ea typeface="Calibri" panose="020F0502020204030204" pitchFamily="34" charset="0"/>
              </a:rPr>
              <a:t>H4.2: </a:t>
            </a:r>
            <a:r>
              <a:rPr lang="en-US" sz="2400" dirty="0" err="1">
                <a:latin typeface="Times New Roman" panose="02020603050405020304" pitchFamily="18" charset="0"/>
                <a:ea typeface="Calibri" panose="020F0502020204030204" pitchFamily="34" charset="0"/>
              </a:rPr>
              <a:t>Đình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Giao</a:t>
            </a:r>
            <a:endParaRPr lang="en-US" sz="2400" dirty="0">
              <a:latin typeface="Times New Roman" panose="02020603050405020304" pitchFamily="18" charset="0"/>
              <a:ea typeface="Calibri" panose="020F0502020204030204" pitchFamily="34" charset="0"/>
            </a:endParaRPr>
          </a:p>
          <a:p>
            <a:pPr>
              <a:lnSpc>
                <a:spcPct val="107000"/>
              </a:lnSpc>
              <a:spcAft>
                <a:spcPts val="0"/>
              </a:spcAft>
              <a:tabLst>
                <a:tab pos="5168265" algn="l"/>
              </a:tabLst>
            </a:pPr>
            <a:r>
              <a:rPr lang="en-US" sz="2400" dirty="0">
                <a:latin typeface="Times New Roman" panose="02020603050405020304" pitchFamily="18" charset="0"/>
                <a:ea typeface="Calibri" panose="020F0502020204030204" pitchFamily="34" charset="0"/>
              </a:rPr>
              <a:t>H4.3: </a:t>
            </a:r>
            <a:r>
              <a:rPr lang="en-US" sz="2400" dirty="0" err="1" smtClean="0">
                <a:latin typeface="Times New Roman" panose="02020603050405020304" pitchFamily="18" charset="0"/>
                <a:ea typeface="Calibri" panose="020F0502020204030204" pitchFamily="34" charset="0"/>
              </a:rPr>
              <a:t>Tượng</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Mậu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Thân</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31965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8" y="817052"/>
            <a:ext cx="6896253"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400" b="1" dirty="0">
                <a:solidFill>
                  <a:srgbClr val="FF0000"/>
                </a:solidFill>
                <a:latin typeface="Times New Roman" panose="02020603050405020304" pitchFamily="18" charset="0"/>
                <a:ea typeface="Calibri" panose="020F0502020204030204" pitchFamily="34" charset="0"/>
              </a:rPr>
              <a:t>1</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KHÁI QUÁT VỀ DI SẢN VĂN HÓA Ở TỈNH ĐẮK </a:t>
            </a:r>
            <a:r>
              <a:rPr lang="en-US" sz="2000" b="1" dirty="0" smtClean="0">
                <a:solidFill>
                  <a:srgbClr val="FF0000"/>
                </a:solidFill>
                <a:latin typeface="Times New Roman" panose="02020603050405020304" pitchFamily="18" charset="0"/>
                <a:ea typeface="Calibri" panose="020F0502020204030204" pitchFamily="34" charset="0"/>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7" name="Picture 6">
            <a:extLst>
              <a:ext uri="{FF2B5EF4-FFF2-40B4-BE49-F238E27FC236}">
                <a16:creationId xmlns:a16="http://schemas.microsoft.com/office/drawing/2014/main" id="{B0743C0B-A8E1-4FBF-94C3-4D170747E66B}"/>
              </a:ext>
            </a:extLst>
          </p:cNvPr>
          <p:cNvPicPr>
            <a:picLocks noChangeAspect="1"/>
          </p:cNvPicPr>
          <p:nvPr/>
        </p:nvPicPr>
        <p:blipFill>
          <a:blip r:embed="rId3"/>
          <a:stretch>
            <a:fillRect/>
          </a:stretch>
        </p:blipFill>
        <p:spPr>
          <a:xfrm>
            <a:off x="7446894" y="813898"/>
            <a:ext cx="4321036" cy="2764190"/>
          </a:xfrm>
          <a:prstGeom prst="rect">
            <a:avLst/>
          </a:prstGeom>
        </p:spPr>
      </p:pic>
      <p:pic>
        <p:nvPicPr>
          <p:cNvPr id="8" name="Picture 7">
            <a:extLst>
              <a:ext uri="{FF2B5EF4-FFF2-40B4-BE49-F238E27FC236}">
                <a16:creationId xmlns:a16="http://schemas.microsoft.com/office/drawing/2014/main" id="{CD1A7D11-7FA6-401D-A3F0-36E8FB0D9A07}"/>
              </a:ext>
            </a:extLst>
          </p:cNvPr>
          <p:cNvPicPr>
            <a:picLocks noChangeAspect="1"/>
          </p:cNvPicPr>
          <p:nvPr/>
        </p:nvPicPr>
        <p:blipFill>
          <a:blip r:embed="rId4"/>
          <a:stretch>
            <a:fillRect/>
          </a:stretch>
        </p:blipFill>
        <p:spPr>
          <a:xfrm>
            <a:off x="7446894" y="3816716"/>
            <a:ext cx="4519819" cy="2501140"/>
          </a:xfrm>
          <a:prstGeom prst="rect">
            <a:avLst/>
          </a:prstGeom>
        </p:spPr>
      </p:pic>
      <p:sp>
        <p:nvSpPr>
          <p:cNvPr id="10" name="TextBox 9">
            <a:extLst>
              <a:ext uri="{FF2B5EF4-FFF2-40B4-BE49-F238E27FC236}">
                <a16:creationId xmlns:a16="http://schemas.microsoft.com/office/drawing/2014/main" id="{A91770F2-62AC-4771-97FC-C74C021EB803}"/>
              </a:ext>
            </a:extLst>
          </p:cNvPr>
          <p:cNvSpPr txBox="1"/>
          <p:nvPr/>
        </p:nvSpPr>
        <p:spPr>
          <a:xfrm>
            <a:off x="324678" y="1939971"/>
            <a:ext cx="6281529" cy="1692771"/>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FF0000"/>
                </a:solidFill>
                <a:effectLst/>
                <a:latin typeface="Times New Roman" panose="02020603050405020304" pitchFamily="18" charset="0"/>
                <a:ea typeface="Calibri" panose="020F0502020204030204" pitchFamily="34" charset="0"/>
              </a:rPr>
              <a:t>Hoạt</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động</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cá</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nhân</a:t>
            </a:r>
            <a:r>
              <a:rPr lang="en-US" sz="2600" b="1" dirty="0">
                <a:solidFill>
                  <a:srgbClr val="FF0000"/>
                </a:solidFill>
                <a:effectLst/>
                <a:latin typeface="Times New Roman" panose="02020603050405020304" pitchFamily="18" charset="0"/>
                <a:ea typeface="Calibri" panose="020F0502020204030204" pitchFamily="34" charset="0"/>
              </a:rPr>
              <a:t>:</a:t>
            </a:r>
          </a:p>
          <a:p>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a:solidFill>
                  <a:srgbClr val="0041C4"/>
                </a:solidFill>
                <a:latin typeface="Times New Roman" panose="02020603050405020304" pitchFamily="18" charset="0"/>
                <a:ea typeface="Calibri" panose="020F0502020204030204" pitchFamily="34" charset="0"/>
              </a:rPr>
              <a:t>Y</a:t>
            </a:r>
            <a:r>
              <a:rPr lang="en-US" sz="2600" b="1" dirty="0" err="1">
                <a:solidFill>
                  <a:srgbClr val="0041C4"/>
                </a:solidFill>
                <a:effectLst/>
                <a:latin typeface="Times New Roman" panose="02020603050405020304" pitchFamily="18" charset="0"/>
                <a:ea typeface="Calibri" panose="020F0502020204030204" pitchFamily="34" charset="0"/>
              </a:rPr>
              <a:t>êu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cầu</a:t>
            </a:r>
            <a:r>
              <a:rPr lang="en-US" sz="2600" b="1" dirty="0">
                <a:solidFill>
                  <a:srgbClr val="0041C4"/>
                </a:solidFill>
                <a:effectLst/>
                <a:latin typeface="Times New Roman" panose="02020603050405020304" pitchFamily="18" charset="0"/>
                <a:ea typeface="Calibri" panose="020F0502020204030204" pitchFamily="34" charset="0"/>
              </a:rPr>
              <a:t> HS </a:t>
            </a:r>
            <a:r>
              <a:rPr lang="en-US" sz="2600" b="1" dirty="0" err="1">
                <a:solidFill>
                  <a:srgbClr val="0041C4"/>
                </a:solidFill>
                <a:effectLst/>
                <a:latin typeface="Times New Roman" panose="02020603050405020304" pitchFamily="18" charset="0"/>
                <a:ea typeface="Calibri" panose="020F0502020204030204" pitchFamily="34" charset="0"/>
              </a:rPr>
              <a:t>cả</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lớp</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đọc</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tài</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liệu</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trình</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a:solidFill>
                  <a:srgbClr val="0041C4"/>
                </a:solidFill>
                <a:effectLst/>
                <a:latin typeface="Times New Roman" panose="02020603050405020304" pitchFamily="18" charset="0"/>
                <a:ea typeface="Calibri" panose="020F0502020204030204" pitchFamily="34" charset="0"/>
              </a:rPr>
              <a:t>bày</a:t>
            </a:r>
            <a:r>
              <a:rPr lang="en-US" sz="2600" b="1" dirty="0">
                <a:solidFill>
                  <a:srgbClr val="0041C4"/>
                </a:solidFill>
                <a:effectLst/>
                <a:latin typeface="Times New Roman" panose="02020603050405020304" pitchFamily="18" charset="0"/>
                <a:ea typeface="Calibri" panose="020F0502020204030204" pitchFamily="34" charset="0"/>
              </a:rPr>
              <a:t> </a:t>
            </a:r>
            <a:r>
              <a:rPr lang="en-US" sz="2600" b="1" dirty="0" err="1" smtClean="0">
                <a:solidFill>
                  <a:srgbClr val="0041C4"/>
                </a:solidFill>
                <a:latin typeface="Times New Roman" panose="02020603050405020304" pitchFamily="18" charset="0"/>
                <a:ea typeface="Calibri" panose="020F0502020204030204" pitchFamily="34" charset="0"/>
              </a:rPr>
              <a:t>Khái</a:t>
            </a:r>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smtClean="0">
                <a:solidFill>
                  <a:srgbClr val="0041C4"/>
                </a:solidFill>
                <a:latin typeface="Times New Roman" panose="02020603050405020304" pitchFamily="18" charset="0"/>
                <a:ea typeface="Calibri" panose="020F0502020204030204" pitchFamily="34" charset="0"/>
              </a:rPr>
              <a:t>quát</a:t>
            </a:r>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smtClean="0">
                <a:solidFill>
                  <a:srgbClr val="0041C4"/>
                </a:solidFill>
                <a:latin typeface="Times New Roman" panose="02020603050405020304" pitchFamily="18" charset="0"/>
                <a:ea typeface="Calibri" panose="020F0502020204030204" pitchFamily="34" charset="0"/>
              </a:rPr>
              <a:t>về</a:t>
            </a:r>
            <a:r>
              <a:rPr lang="en-US" sz="2600" b="1" dirty="0" smtClean="0">
                <a:solidFill>
                  <a:srgbClr val="0041C4"/>
                </a:solidFill>
                <a:latin typeface="Times New Roman" panose="02020603050405020304" pitchFamily="18" charset="0"/>
                <a:ea typeface="Calibri" panose="020F0502020204030204" pitchFamily="34" charset="0"/>
              </a:rPr>
              <a:t> </a:t>
            </a:r>
            <a:r>
              <a:rPr lang="en-US" sz="2600" b="1" dirty="0">
                <a:solidFill>
                  <a:srgbClr val="0041C4"/>
                </a:solidFill>
                <a:latin typeface="Times New Roman" panose="02020603050405020304" pitchFamily="18" charset="0"/>
                <a:ea typeface="Calibri" panose="020F0502020204030204" pitchFamily="34" charset="0"/>
              </a:rPr>
              <a:t>di </a:t>
            </a:r>
            <a:r>
              <a:rPr lang="en-US" sz="2600" b="1" dirty="0" err="1" smtClean="0">
                <a:solidFill>
                  <a:srgbClr val="0041C4"/>
                </a:solidFill>
                <a:latin typeface="Times New Roman" panose="02020603050405020304" pitchFamily="18" charset="0"/>
                <a:ea typeface="Calibri" panose="020F0502020204030204" pitchFamily="34" charset="0"/>
              </a:rPr>
              <a:t>sản</a:t>
            </a:r>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smtClean="0">
                <a:solidFill>
                  <a:srgbClr val="0041C4"/>
                </a:solidFill>
                <a:latin typeface="Times New Roman" panose="02020603050405020304" pitchFamily="18" charset="0"/>
                <a:ea typeface="Calibri" panose="020F0502020204030204" pitchFamily="34" charset="0"/>
              </a:rPr>
              <a:t>văn</a:t>
            </a:r>
            <a:r>
              <a:rPr lang="en-US" sz="2600" b="1" dirty="0">
                <a:solidFill>
                  <a:srgbClr val="0041C4"/>
                </a:solidFill>
                <a:latin typeface="Times New Roman" panose="02020603050405020304" pitchFamily="18" charset="0"/>
                <a:ea typeface="Calibri" panose="020F0502020204030204" pitchFamily="34" charset="0"/>
              </a:rPr>
              <a:t> </a:t>
            </a:r>
            <a:r>
              <a:rPr lang="en-US" sz="2600" b="1" dirty="0" err="1" smtClean="0">
                <a:solidFill>
                  <a:srgbClr val="0041C4"/>
                </a:solidFill>
                <a:latin typeface="Times New Roman" panose="02020603050405020304" pitchFamily="18" charset="0"/>
                <a:ea typeface="Calibri" panose="020F0502020204030204" pitchFamily="34" charset="0"/>
              </a:rPr>
              <a:t>hóa</a:t>
            </a:r>
            <a:r>
              <a:rPr lang="en-US" sz="2600" b="1" dirty="0">
                <a:solidFill>
                  <a:srgbClr val="0041C4"/>
                </a:solidFill>
                <a:latin typeface="Times New Roman" panose="02020603050405020304" pitchFamily="18" charset="0"/>
                <a:ea typeface="Calibri" panose="020F0502020204030204" pitchFamily="34" charset="0"/>
              </a:rPr>
              <a:t> ở </a:t>
            </a:r>
            <a:r>
              <a:rPr lang="en-US" sz="2600" b="1" dirty="0" err="1" smtClean="0">
                <a:solidFill>
                  <a:srgbClr val="0041C4"/>
                </a:solidFill>
                <a:latin typeface="Times New Roman" panose="02020603050405020304" pitchFamily="18" charset="0"/>
                <a:ea typeface="Calibri" panose="020F0502020204030204" pitchFamily="34" charset="0"/>
              </a:rPr>
              <a:t>tỉnh</a:t>
            </a:r>
            <a:r>
              <a:rPr lang="en-US" sz="2600" b="1" dirty="0" smtClean="0">
                <a:solidFill>
                  <a:srgbClr val="0041C4"/>
                </a:solidFill>
                <a:latin typeface="Times New Roman" panose="02020603050405020304" pitchFamily="18" charset="0"/>
                <a:ea typeface="Calibri" panose="020F0502020204030204" pitchFamily="34" charset="0"/>
              </a:rPr>
              <a:t> </a:t>
            </a:r>
            <a:r>
              <a:rPr lang="en-US" sz="2600" b="1" i="1" dirty="0" err="1" smtClean="0">
                <a:solidFill>
                  <a:srgbClr val="0041C4"/>
                </a:solidFill>
                <a:effectLst/>
                <a:latin typeface="Times New Roman" panose="02020603050405020304" pitchFamily="18" charset="0"/>
                <a:ea typeface="Calibri" panose="020F0502020204030204" pitchFamily="34" charset="0"/>
              </a:rPr>
              <a:t>Đắk</a:t>
            </a:r>
            <a:r>
              <a:rPr lang="en-US" sz="2600" b="1" i="1" dirty="0" smtClean="0">
                <a:solidFill>
                  <a:srgbClr val="0041C4"/>
                </a:solidFill>
                <a:effectLst/>
                <a:latin typeface="Times New Roman" panose="02020603050405020304" pitchFamily="18" charset="0"/>
                <a:ea typeface="Calibri" panose="020F0502020204030204" pitchFamily="34" charset="0"/>
              </a:rPr>
              <a:t> </a:t>
            </a:r>
            <a:r>
              <a:rPr lang="en-US" sz="2600" b="1" i="1" dirty="0" err="1" smtClean="0">
                <a:solidFill>
                  <a:srgbClr val="0041C4"/>
                </a:solidFill>
                <a:effectLst/>
                <a:latin typeface="Times New Roman" panose="02020603050405020304" pitchFamily="18" charset="0"/>
                <a:ea typeface="Calibri" panose="020F0502020204030204" pitchFamily="34" charset="0"/>
              </a:rPr>
              <a:t>Lắk</a:t>
            </a:r>
            <a:endParaRPr lang="en-US" sz="2600" b="1" dirty="0"/>
          </a:p>
        </p:txBody>
      </p:sp>
    </p:spTree>
    <p:extLst>
      <p:ext uri="{BB962C8B-B14F-4D97-AF65-F5344CB8AC3E}">
        <p14:creationId xmlns:p14="http://schemas.microsoft.com/office/powerpoint/2010/main" val="1638537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KHÁI QUÁT VỀ 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324678" y="1457551"/>
            <a:ext cx="10996915" cy="1938992"/>
          </a:xfrm>
          <a:prstGeom prst="rect">
            <a:avLst/>
          </a:prstGeom>
        </p:spPr>
        <p:txBody>
          <a:bodyPr wrap="square">
            <a:spAutoFit/>
          </a:bodyPr>
          <a:lstStyle/>
          <a:p>
            <a:r>
              <a:rPr lang="vi-VN" sz="2000" dirty="0"/>
              <a:t>Theo thống kê tháng 12 năm 2021 của Sở Văn hoá, Thể thao và Du lịch, tỉnh Đắk Lắk hiện có 41 di tích đã được xếp hạng, trong đó có: </a:t>
            </a:r>
            <a:endParaRPr lang="en-US" sz="2000" dirty="0" smtClean="0"/>
          </a:p>
          <a:p>
            <a:r>
              <a:rPr lang="vi-VN" sz="2000" dirty="0" smtClean="0"/>
              <a:t>– </a:t>
            </a:r>
            <a:r>
              <a:rPr lang="vi-VN" sz="2000" dirty="0"/>
              <a:t>02 di tích quốc gia đặc biệt: Đường Trường Sơn – Đường Hồ Chí Minh, Nhà đày Buôn Ma Thuột. </a:t>
            </a:r>
            <a:endParaRPr lang="en-US" sz="2000" dirty="0" smtClean="0"/>
          </a:p>
          <a:p>
            <a:r>
              <a:rPr lang="vi-VN" sz="2000" dirty="0" smtClean="0"/>
              <a:t>– </a:t>
            </a:r>
            <a:r>
              <a:rPr lang="vi-VN" sz="2000" dirty="0"/>
              <a:t>17 di tích quốc gia</a:t>
            </a:r>
            <a:r>
              <a:rPr lang="vi-VN" sz="2000" dirty="0" smtClean="0"/>
              <a:t>:</a:t>
            </a:r>
            <a:endParaRPr lang="en-US" sz="2000" dirty="0" smtClean="0"/>
          </a:p>
          <a:p>
            <a:r>
              <a:rPr lang="vi-VN" sz="2000" dirty="0" smtClean="0"/>
              <a:t>– </a:t>
            </a:r>
            <a:r>
              <a:rPr lang="vi-VN" sz="2000" dirty="0"/>
              <a:t>22 di tích cấp tỉnh</a:t>
            </a:r>
            <a:r>
              <a:rPr lang="vi-VN" sz="2000" dirty="0" smtClean="0"/>
              <a:t>:</a:t>
            </a:r>
            <a:endParaRPr lang="en-US" sz="2000" dirty="0"/>
          </a:p>
        </p:txBody>
      </p:sp>
    </p:spTree>
    <p:extLst>
      <p:ext uri="{BB962C8B-B14F-4D97-AF65-F5344CB8AC3E}">
        <p14:creationId xmlns:p14="http://schemas.microsoft.com/office/powerpoint/2010/main" val="1746419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00110"/>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lvl="0"/>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2. </a:t>
            </a:r>
            <a:r>
              <a:rPr lang="en-US" sz="2000" b="1" dirty="0">
                <a:solidFill>
                  <a:srgbClr val="FF0000"/>
                </a:solidFill>
                <a:latin typeface="Times New Roman" panose="02020603050405020304" pitchFamily="18" charset="0"/>
                <a:ea typeface="Calibri" panose="020F0502020204030204" pitchFamily="34" charset="0"/>
              </a:rPr>
              <a:t>MỘT SỐ </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7" name="TextBox 6">
            <a:extLst>
              <a:ext uri="{FF2B5EF4-FFF2-40B4-BE49-F238E27FC236}">
                <a16:creationId xmlns:a16="http://schemas.microsoft.com/office/drawing/2014/main" id="{FBA50EA9-2C77-474A-BEE4-0F7ACF8E39C3}"/>
              </a:ext>
            </a:extLst>
          </p:cNvPr>
          <p:cNvSpPr txBox="1"/>
          <p:nvPr/>
        </p:nvSpPr>
        <p:spPr>
          <a:xfrm>
            <a:off x="1650102" y="1971161"/>
            <a:ext cx="7908678" cy="1475404"/>
          </a:xfrm>
          <a:prstGeom prst="rect">
            <a:avLst/>
          </a:prstGeom>
          <a:noFill/>
          <a:ln>
            <a:solidFill>
              <a:srgbClr val="FF0000"/>
            </a:solidFill>
          </a:ln>
        </p:spPr>
        <p:txBody>
          <a:bodyPr wrap="square">
            <a:spAutoFit/>
          </a:bodyPr>
          <a:lstStyle/>
          <a:p>
            <a:pPr lvl="0">
              <a:lnSpc>
                <a:spcPct val="107000"/>
              </a:lnSpc>
              <a:spcAft>
                <a:spcPts val="800"/>
              </a:spcAf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Hoạt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động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nhân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hoặc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cặp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đôi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Yêu</a:t>
            </a:r>
            <a:r>
              <a:rPr kumimoji="0" lang="en-US" sz="2800" b="0"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cầu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HS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cả</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lớp</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tài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liệu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trả</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lời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41C4"/>
                </a:solidFill>
                <a:effectLst/>
                <a:uLnTx/>
                <a:uFillTx/>
                <a:latin typeface="Times New Roman" panose="02020603050405020304" pitchFamily="18" charset="0"/>
                <a:ea typeface="Calibri" panose="020F0502020204030204" pitchFamily="34" charset="0"/>
                <a:cs typeface="+mn-cs"/>
              </a:rPr>
              <a:t>hỏi</a:t>
            </a:r>
            <a:r>
              <a:rPr kumimoji="0" lang="en-US" sz="28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rPr>
              <a:t>: </a:t>
            </a:r>
            <a:r>
              <a:rPr lang="en-US" sz="2800" b="1" i="1" dirty="0" err="1" smtClean="0">
                <a:solidFill>
                  <a:srgbClr val="0041C4"/>
                </a:solidFill>
                <a:latin typeface="Times New Roman" panose="02020603050405020304" pitchFamily="18" charset="0"/>
                <a:ea typeface="Calibri" panose="020F0502020204030204" pitchFamily="34" charset="0"/>
              </a:rPr>
              <a:t>Nêu</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những</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hiểu</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biết</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của</a:t>
            </a:r>
            <a:r>
              <a:rPr lang="en-US" sz="2800" b="1" i="1" dirty="0" smtClean="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em</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về</a:t>
            </a:r>
            <a:r>
              <a:rPr lang="en-US" sz="2800" b="1" i="1" dirty="0" smtClean="0">
                <a:solidFill>
                  <a:srgbClr val="0041C4"/>
                </a:solidFill>
                <a:latin typeface="Times New Roman" panose="02020603050405020304" pitchFamily="18" charset="0"/>
                <a:ea typeface="Calibri" panose="020F0502020204030204" pitchFamily="34" charset="0"/>
              </a:rPr>
              <a:t> 1 </a:t>
            </a:r>
            <a:r>
              <a:rPr lang="en-US" sz="2800" b="1" i="1" dirty="0" err="1" smtClean="0">
                <a:solidFill>
                  <a:srgbClr val="0041C4"/>
                </a:solidFill>
                <a:latin typeface="Times New Roman" panose="02020603050405020304" pitchFamily="18" charset="0"/>
                <a:ea typeface="Calibri" panose="020F0502020204030204" pitchFamily="34" charset="0"/>
              </a:rPr>
              <a:t>số</a:t>
            </a:r>
            <a:r>
              <a:rPr lang="en-US" sz="2800" b="1" i="1" dirty="0" smtClean="0">
                <a:solidFill>
                  <a:srgbClr val="0041C4"/>
                </a:solidFill>
                <a:latin typeface="Times New Roman" panose="02020603050405020304" pitchFamily="18" charset="0"/>
                <a:ea typeface="Calibri" panose="020F0502020204030204" pitchFamily="34" charset="0"/>
              </a:rPr>
              <a:t> </a:t>
            </a:r>
            <a:r>
              <a:rPr lang="en-US" sz="2800" b="1" i="1" dirty="0">
                <a:solidFill>
                  <a:srgbClr val="0041C4"/>
                </a:solidFill>
                <a:latin typeface="Times New Roman" panose="02020603050405020304" pitchFamily="18" charset="0"/>
                <a:ea typeface="Calibri" panose="020F0502020204030204" pitchFamily="34" charset="0"/>
              </a:rPr>
              <a:t>di </a:t>
            </a:r>
            <a:r>
              <a:rPr lang="en-US" sz="2800" b="1" i="1" dirty="0" err="1" smtClean="0">
                <a:solidFill>
                  <a:srgbClr val="0041C4"/>
                </a:solidFill>
                <a:latin typeface="Times New Roman" panose="02020603050405020304" pitchFamily="18" charset="0"/>
                <a:ea typeface="Calibri" panose="020F0502020204030204" pitchFamily="34" charset="0"/>
              </a:rPr>
              <a:t>sản</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văn</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hóa</a:t>
            </a:r>
            <a:r>
              <a:rPr lang="en-US" sz="2800" b="1" i="1" dirty="0">
                <a:solidFill>
                  <a:srgbClr val="0041C4"/>
                </a:solidFill>
                <a:latin typeface="Times New Roman" panose="02020603050405020304" pitchFamily="18" charset="0"/>
                <a:ea typeface="Calibri" panose="020F0502020204030204" pitchFamily="34" charset="0"/>
              </a:rPr>
              <a:t> ở </a:t>
            </a:r>
            <a:r>
              <a:rPr lang="en-US" sz="2800" b="1" i="1" dirty="0" err="1" smtClean="0">
                <a:solidFill>
                  <a:srgbClr val="0041C4"/>
                </a:solidFill>
                <a:latin typeface="Times New Roman" panose="02020603050405020304" pitchFamily="18" charset="0"/>
                <a:ea typeface="Calibri" panose="020F0502020204030204" pitchFamily="34" charset="0"/>
              </a:rPr>
              <a:t>tỉnh</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Đắk</a:t>
            </a:r>
            <a:r>
              <a:rPr lang="en-US" sz="2800" b="1" i="1" dirty="0">
                <a:solidFill>
                  <a:srgbClr val="0041C4"/>
                </a:solidFill>
                <a:latin typeface="Times New Roman" panose="02020603050405020304" pitchFamily="18" charset="0"/>
                <a:ea typeface="Calibri" panose="020F0502020204030204" pitchFamily="34" charset="0"/>
              </a:rPr>
              <a:t> </a:t>
            </a:r>
            <a:r>
              <a:rPr lang="en-US" sz="2800" b="1" i="1" dirty="0" err="1" smtClean="0">
                <a:solidFill>
                  <a:srgbClr val="0041C4"/>
                </a:solidFill>
                <a:latin typeface="Times New Roman" panose="02020603050405020304" pitchFamily="18" charset="0"/>
                <a:ea typeface="Calibri" panose="020F0502020204030204" pitchFamily="34" charset="0"/>
              </a:rPr>
              <a:t>Lắk</a:t>
            </a:r>
            <a:endParaRPr kumimoji="0" lang="en-US" sz="2400" b="1" i="0" u="none" strike="noStrike" kern="1200" cap="none" spc="0" normalizeH="0" baseline="0" noProof="0" dirty="0">
              <a:ln>
                <a:noFill/>
              </a:ln>
              <a:solidFill>
                <a:srgbClr val="0041C4"/>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955741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II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MỘT SỐ 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 name="Picture 2"/>
          <p:cNvPicPr>
            <a:picLocks noChangeAspect="1"/>
          </p:cNvPicPr>
          <p:nvPr/>
        </p:nvPicPr>
        <p:blipFill>
          <a:blip r:embed="rId3"/>
          <a:stretch>
            <a:fillRect/>
          </a:stretch>
        </p:blipFill>
        <p:spPr>
          <a:xfrm>
            <a:off x="402001" y="1464620"/>
            <a:ext cx="5786988" cy="3993500"/>
          </a:xfrm>
          <a:prstGeom prst="rect">
            <a:avLst/>
          </a:prstGeom>
        </p:spPr>
      </p:pic>
      <p:pic>
        <p:nvPicPr>
          <p:cNvPr id="6" name="Picture 5"/>
          <p:cNvPicPr>
            <a:picLocks noChangeAspect="1"/>
          </p:cNvPicPr>
          <p:nvPr/>
        </p:nvPicPr>
        <p:blipFill>
          <a:blip r:embed="rId4"/>
          <a:stretch>
            <a:fillRect/>
          </a:stretch>
        </p:blipFill>
        <p:spPr>
          <a:xfrm>
            <a:off x="6005124" y="1464620"/>
            <a:ext cx="5556664" cy="3823817"/>
          </a:xfrm>
          <a:prstGeom prst="rect">
            <a:avLst/>
          </a:prstGeom>
        </p:spPr>
      </p:pic>
    </p:spTree>
    <p:extLst>
      <p:ext uri="{BB962C8B-B14F-4D97-AF65-F5344CB8AC3E}">
        <p14:creationId xmlns:p14="http://schemas.microsoft.com/office/powerpoint/2010/main" val="3679711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II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MỘT SỐ 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 name="Picture 1"/>
          <p:cNvPicPr>
            <a:picLocks noChangeAspect="1"/>
          </p:cNvPicPr>
          <p:nvPr/>
        </p:nvPicPr>
        <p:blipFill>
          <a:blip r:embed="rId3"/>
          <a:stretch>
            <a:fillRect/>
          </a:stretch>
        </p:blipFill>
        <p:spPr>
          <a:xfrm>
            <a:off x="324678" y="1457551"/>
            <a:ext cx="5761102" cy="3642350"/>
          </a:xfrm>
          <a:prstGeom prst="rect">
            <a:avLst/>
          </a:prstGeom>
        </p:spPr>
      </p:pic>
      <p:pic>
        <p:nvPicPr>
          <p:cNvPr id="7" name="Picture 6"/>
          <p:cNvPicPr>
            <a:picLocks noChangeAspect="1"/>
          </p:cNvPicPr>
          <p:nvPr/>
        </p:nvPicPr>
        <p:blipFill>
          <a:blip r:embed="rId4"/>
          <a:stretch>
            <a:fillRect/>
          </a:stretch>
        </p:blipFill>
        <p:spPr>
          <a:xfrm>
            <a:off x="6302597" y="1508817"/>
            <a:ext cx="4817803" cy="3539818"/>
          </a:xfrm>
          <a:prstGeom prst="rect">
            <a:avLst/>
          </a:prstGeom>
        </p:spPr>
      </p:pic>
    </p:spTree>
    <p:extLst>
      <p:ext uri="{BB962C8B-B14F-4D97-AF65-F5344CB8AC3E}">
        <p14:creationId xmlns:p14="http://schemas.microsoft.com/office/powerpoint/2010/main" val="2657394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753775-607C-4267-ACF3-B9C28EC08547}"/>
              </a:ext>
            </a:extLst>
          </p:cNvPr>
          <p:cNvSpPr txBox="1"/>
          <p:nvPr/>
        </p:nvSpPr>
        <p:spPr>
          <a:xfrm>
            <a:off x="324679" y="817052"/>
            <a:ext cx="8319700" cy="461665"/>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II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MỘT SỐ DI SẢN VĂN HÓA Ở TỈNH ĐẮK </a:t>
            </a:r>
            <a:r>
              <a:rPr kumimoji="0" lang="en-US"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mn-cs"/>
              </a:rPr>
              <a:t>LẮK.</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0751EF7C-4B32-4F54-A38D-A10105322CEB}"/>
              </a:ext>
            </a:extLst>
          </p:cNvPr>
          <p:cNvSpPr txBox="1"/>
          <p:nvPr/>
        </p:nvSpPr>
        <p:spPr>
          <a:xfrm>
            <a:off x="324678" y="207972"/>
            <a:ext cx="11542644" cy="430246"/>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Bài</a:t>
            </a:r>
            <a:r>
              <a:rPr kumimoji="0" lang="en-US" sz="2200" b="1" i="0" u="sng"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4:</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BẢO TỒN VÀ PHÁT HUY GIÁ TRỊ DI SẢN VĂN HÓA ĐỊA PHƯƠNG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2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tiết</a:t>
            </a:r>
            <a:r>
              <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8" name="Picture 7"/>
          <p:cNvPicPr>
            <a:picLocks noChangeAspect="1"/>
          </p:cNvPicPr>
          <p:nvPr/>
        </p:nvPicPr>
        <p:blipFill>
          <a:blip r:embed="rId3"/>
          <a:stretch>
            <a:fillRect/>
          </a:stretch>
        </p:blipFill>
        <p:spPr>
          <a:xfrm>
            <a:off x="1725576" y="1866507"/>
            <a:ext cx="8258784" cy="3992844"/>
          </a:xfrm>
          <a:prstGeom prst="rect">
            <a:avLst/>
          </a:prstGeom>
        </p:spPr>
      </p:pic>
    </p:spTree>
    <p:extLst>
      <p:ext uri="{BB962C8B-B14F-4D97-AF65-F5344CB8AC3E}">
        <p14:creationId xmlns:p14="http://schemas.microsoft.com/office/powerpoint/2010/main" val="1536715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816</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nguyenhue71bmt@outlook.com</dc:creator>
  <cp:lastModifiedBy>admin</cp:lastModifiedBy>
  <cp:revision>199</cp:revision>
  <dcterms:created xsi:type="dcterms:W3CDTF">2022-11-06T10:19:49Z</dcterms:created>
  <dcterms:modified xsi:type="dcterms:W3CDTF">2024-08-27T12:16:49Z</dcterms:modified>
</cp:coreProperties>
</file>