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
  </p:notesMasterIdLst>
  <p:sldIdLst>
    <p:sldId id="384" r:id="rId2"/>
    <p:sldId id="386" r:id="rId3"/>
    <p:sldId id="388" r:id="rId4"/>
    <p:sldId id="390" r:id="rId5"/>
    <p:sldId id="391" r:id="rId6"/>
    <p:sldId id="389" r:id="rId7"/>
    <p:sldId id="392" r:id="rId8"/>
    <p:sldId id="393" r:id="rId9"/>
    <p:sldId id="394" r:id="rId10"/>
    <p:sldId id="395" r:id="rId11"/>
    <p:sldId id="396" r:id="rId12"/>
    <p:sldId id="3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C4"/>
    <a:srgbClr val="F9B439"/>
    <a:srgbClr val="FF9900"/>
    <a:srgbClr val="FF00FF"/>
    <a:srgbClr val="FF99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5253" autoAdjust="0"/>
  </p:normalViewPr>
  <p:slideViewPr>
    <p:cSldViewPr snapToGrid="0">
      <p:cViewPr varScale="1">
        <p:scale>
          <a:sx n="68" d="100"/>
          <a:sy n="68" d="100"/>
        </p:scale>
        <p:origin x="5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CF5F0-E1F5-4B3C-8736-7F23A709EA71}" type="datetimeFigureOut">
              <a:rPr lang="en-US" smtClean="0"/>
              <a:t>8/25/2024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D02C1-1F3F-4CFE-8BEC-31F3A1E57F15}" type="slidenum">
              <a:rPr lang="en-US" smtClean="0"/>
              <a:t>‹#›</a:t>
            </a:fld>
            <a:endParaRPr lang="en-US"/>
          </a:p>
        </p:txBody>
      </p:sp>
    </p:spTree>
    <p:extLst>
      <p:ext uri="{BB962C8B-B14F-4D97-AF65-F5344CB8AC3E}">
        <p14:creationId xmlns:p14="http://schemas.microsoft.com/office/powerpoint/2010/main" val="231106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3769-C0F1-86A9-27B2-4A4A0490F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D236BF-5683-E486-CED2-A67EADAC5A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922568-AA58-1D0C-A955-C161D5CD759D}"/>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5" name="Footer Placeholder 4">
            <a:extLst>
              <a:ext uri="{FF2B5EF4-FFF2-40B4-BE49-F238E27FC236}">
                <a16:creationId xmlns:a16="http://schemas.microsoft.com/office/drawing/2014/main" id="{D41EE7FF-46D9-0E06-A81C-1887CB20A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D4C2C-72EC-1137-CF01-4E738D4AF3ED}"/>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43016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38D5-1C17-8B76-6335-C97A6D089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F5BED5-47B2-A5B7-2E49-6B424D2EC4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1480E-7AD1-E58A-ED41-858713836B94}"/>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5" name="Footer Placeholder 4">
            <a:extLst>
              <a:ext uri="{FF2B5EF4-FFF2-40B4-BE49-F238E27FC236}">
                <a16:creationId xmlns:a16="http://schemas.microsoft.com/office/drawing/2014/main" id="{5D65B9EE-24AF-392A-79F1-572AA2A32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88E06-B240-4032-A086-EA46674E197A}"/>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38417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992333-81FD-6B29-DC9E-362AA1440C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B13DE5-56E4-D1C7-DAF7-EB4FA75039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FB10D-5BEC-65E0-A35C-973534B387B4}"/>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5" name="Footer Placeholder 4">
            <a:extLst>
              <a:ext uri="{FF2B5EF4-FFF2-40B4-BE49-F238E27FC236}">
                <a16:creationId xmlns:a16="http://schemas.microsoft.com/office/drawing/2014/main" id="{420DB7D9-85C2-2398-2CE8-DABD0C968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660A2-3247-FA0D-AA3F-EC44C39813C5}"/>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408168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0B35-CE4A-9638-29C2-5AE85942F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0FCC2-222D-B2FF-0282-9F6F72D6F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21926-409A-46D5-5343-059C12D1AAF5}"/>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5" name="Footer Placeholder 4">
            <a:extLst>
              <a:ext uri="{FF2B5EF4-FFF2-40B4-BE49-F238E27FC236}">
                <a16:creationId xmlns:a16="http://schemas.microsoft.com/office/drawing/2014/main" id="{09718F22-F2BC-AEB0-BC1E-B97C8E549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86AAC-C766-CABF-722F-60536160FDD4}"/>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30739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D9A9-9E18-ACE5-F90D-86BA769434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7A3D1E-754C-5956-64B4-D03611985F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6FEAF3-5001-D717-697C-ED3D26771AE0}"/>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5" name="Footer Placeholder 4">
            <a:extLst>
              <a:ext uri="{FF2B5EF4-FFF2-40B4-BE49-F238E27FC236}">
                <a16:creationId xmlns:a16="http://schemas.microsoft.com/office/drawing/2014/main" id="{37F4A436-76D9-C18B-142C-A4FDAE02F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0EFA2-D7F6-22DE-3A2D-49FC9ECE6656}"/>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90607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34F5-17B5-11FB-4379-69557B748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AD777F-2E0C-CF5B-035D-1A034F00E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5E000-E4E0-054F-5E7A-2C4F675AD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A1A47B-EF8F-958C-1F6A-F0EDF599BEB4}"/>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6" name="Footer Placeholder 5">
            <a:extLst>
              <a:ext uri="{FF2B5EF4-FFF2-40B4-BE49-F238E27FC236}">
                <a16:creationId xmlns:a16="http://schemas.microsoft.com/office/drawing/2014/main" id="{33CA4EBC-C384-8C51-4D23-BB2FA7C42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E4A00-48C2-12AD-81D1-A0F85E7EC34D}"/>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22760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4934-09DB-B3CF-9DB7-FE624E3744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D923E4-A236-34FC-E99A-654F27CCE2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1C5B4-C003-6982-C763-80829F2BA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BBEAE3-8155-58F3-F1BB-F6AD95A3EC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A3F7A-D731-5198-6442-C1AD48790C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108433-8BCF-A40D-B605-8F2CFC14528C}"/>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8" name="Footer Placeholder 7">
            <a:extLst>
              <a:ext uri="{FF2B5EF4-FFF2-40B4-BE49-F238E27FC236}">
                <a16:creationId xmlns:a16="http://schemas.microsoft.com/office/drawing/2014/main" id="{331BAAC4-3E0E-4302-7D51-ABC0E58C4F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7760A8-2616-E55C-2712-D6DF407B7EC9}"/>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421914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441E-DFB0-5325-40ED-16F832E7B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32FFF4-7C45-BAF6-BF66-DF4E180314AE}"/>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4" name="Footer Placeholder 3">
            <a:extLst>
              <a:ext uri="{FF2B5EF4-FFF2-40B4-BE49-F238E27FC236}">
                <a16:creationId xmlns:a16="http://schemas.microsoft.com/office/drawing/2014/main" id="{8701A84D-9055-8C39-E75F-FE6588A3B9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160396-67AC-6908-D1C2-FB00315716B2}"/>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162246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C19E7-C911-A07E-7450-A27FE22B163E}"/>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3" name="Footer Placeholder 2">
            <a:extLst>
              <a:ext uri="{FF2B5EF4-FFF2-40B4-BE49-F238E27FC236}">
                <a16:creationId xmlns:a16="http://schemas.microsoft.com/office/drawing/2014/main" id="{6E995687-423E-54B2-1182-A11A51F99D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367506-AD1E-43FE-20B3-9C6BD620F1C8}"/>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2456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AC64-9219-A900-D57F-A091970F9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875BCD-AEEE-9606-84CD-6051B8695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F263A5-7A09-991C-AD03-BDC5159E5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CC54D-99B1-87BA-E4C5-63EA902077AC}"/>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6" name="Footer Placeholder 5">
            <a:extLst>
              <a:ext uri="{FF2B5EF4-FFF2-40B4-BE49-F238E27FC236}">
                <a16:creationId xmlns:a16="http://schemas.microsoft.com/office/drawing/2014/main" id="{8B7CA0C4-16F6-0084-7A74-BD4853205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904B04-60CF-1E08-77DE-3E1CBB593565}"/>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113012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E791-354E-37F2-088E-55A83AA88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313A9D-746E-2C19-38F4-CA9D390BB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36396A-7E30-D21B-9AC2-EBC4D4D88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B779D-2C73-18E5-518E-33E84D26FF4D}"/>
              </a:ext>
            </a:extLst>
          </p:cNvPr>
          <p:cNvSpPr>
            <a:spLocks noGrp="1"/>
          </p:cNvSpPr>
          <p:nvPr>
            <p:ph type="dt" sz="half" idx="10"/>
          </p:nvPr>
        </p:nvSpPr>
        <p:spPr/>
        <p:txBody>
          <a:bodyPr/>
          <a:lstStyle/>
          <a:p>
            <a:fld id="{210ED726-C818-499D-97DB-BC765DDBA4E8}" type="datetimeFigureOut">
              <a:rPr lang="en-US" smtClean="0"/>
              <a:t>8/25/2024</a:t>
            </a:fld>
            <a:endParaRPr lang="en-US"/>
          </a:p>
        </p:txBody>
      </p:sp>
      <p:sp>
        <p:nvSpPr>
          <p:cNvPr id="6" name="Footer Placeholder 5">
            <a:extLst>
              <a:ext uri="{FF2B5EF4-FFF2-40B4-BE49-F238E27FC236}">
                <a16:creationId xmlns:a16="http://schemas.microsoft.com/office/drawing/2014/main" id="{778EF713-02FE-FBF2-D827-88F86149B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92F00-BC7C-3447-D63B-12987EFAEDA3}"/>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65841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8FDFA-073A-7A33-B5E6-305C7827B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AB94FC-AD0F-7629-C370-15B5A9E35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30D80-806B-3498-4B6C-3327A541C1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ED726-C818-499D-97DB-BC765DDBA4E8}" type="datetimeFigureOut">
              <a:rPr lang="en-US" smtClean="0"/>
              <a:t>8/25/2024</a:t>
            </a:fld>
            <a:endParaRPr lang="en-US"/>
          </a:p>
        </p:txBody>
      </p:sp>
      <p:sp>
        <p:nvSpPr>
          <p:cNvPr id="5" name="Footer Placeholder 4">
            <a:extLst>
              <a:ext uri="{FF2B5EF4-FFF2-40B4-BE49-F238E27FC236}">
                <a16:creationId xmlns:a16="http://schemas.microsoft.com/office/drawing/2014/main" id="{7D7721AB-71B0-8699-F375-C83152D4EC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178EC7-E71D-50AF-62E0-F6636E391B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4913E-6550-46F9-BAA7-CDFA554CAAA9}" type="slidenum">
              <a:rPr lang="en-US" smtClean="0"/>
              <a:t>‹#›</a:t>
            </a:fld>
            <a:endParaRPr lang="en-US"/>
          </a:p>
        </p:txBody>
      </p:sp>
    </p:spTree>
    <p:extLst>
      <p:ext uri="{BB962C8B-B14F-4D97-AF65-F5344CB8AC3E}">
        <p14:creationId xmlns:p14="http://schemas.microsoft.com/office/powerpoint/2010/main" val="3118467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D9331B5-2646-4BD0-93B3-0C36157095A7}"/>
              </a:ext>
            </a:extLst>
          </p:cNvPr>
          <p:cNvSpPr txBox="1"/>
          <p:nvPr/>
        </p:nvSpPr>
        <p:spPr>
          <a:xfrm>
            <a:off x="1749286" y="61117"/>
            <a:ext cx="8945218" cy="522259"/>
          </a:xfrm>
          <a:prstGeom prst="rect">
            <a:avLst/>
          </a:prstGeom>
          <a:blipFill>
            <a:blip r:embed="rId2"/>
            <a:tile tx="0" ty="0" sx="100000" sy="100000" flip="none" algn="tl"/>
          </a:blipFill>
          <a:ln>
            <a:solidFill>
              <a:srgbClr val="FF0000"/>
            </a:solidFill>
          </a:ln>
        </p:spPr>
        <p:txBody>
          <a:bodyPr wrap="square">
            <a:spAutoFit/>
          </a:bodyPr>
          <a:lstStyle/>
          <a:p>
            <a:pPr algn="ctr">
              <a:lnSpc>
                <a:spcPct val="107000"/>
              </a:lnSpc>
              <a:spcAft>
                <a:spcPts val="800"/>
              </a:spcAft>
            </a:pPr>
            <a:r>
              <a:rPr lang="en-US" sz="2800" b="1" u="sng" dirty="0" err="1">
                <a:solidFill>
                  <a:srgbClr val="FF0000"/>
                </a:solidFill>
                <a:effectLst/>
                <a:latin typeface="Times New Roman" panose="02020603050405020304" pitchFamily="18" charset="0"/>
                <a:ea typeface="Calibri" panose="020F0502020204030204" pitchFamily="34" charset="0"/>
              </a:rPr>
              <a:t>Bài</a:t>
            </a:r>
            <a:r>
              <a:rPr lang="en-US" sz="2800" b="1" u="sng" dirty="0">
                <a:solidFill>
                  <a:srgbClr val="FF0000"/>
                </a:solidFill>
                <a:effectLst/>
                <a:latin typeface="Times New Roman" panose="02020603050405020304" pitchFamily="18" charset="0"/>
                <a:ea typeface="Calibri" panose="020F0502020204030204" pitchFamily="34" charset="0"/>
              </a:rPr>
              <a:t> 3:</a:t>
            </a:r>
            <a:r>
              <a:rPr lang="en-US" sz="2800" b="1" dirty="0">
                <a:solidFill>
                  <a:srgbClr val="FF0000"/>
                </a:solidFill>
                <a:effectLst/>
                <a:latin typeface="Times New Roman" panose="02020603050405020304" pitchFamily="18" charset="0"/>
                <a:ea typeface="Calibri" panose="020F0502020204030204" pitchFamily="34" charset="0"/>
              </a:rPr>
              <a:t> </a:t>
            </a:r>
            <a:r>
              <a:rPr lang="en-US" sz="2400" b="1" dirty="0">
                <a:solidFill>
                  <a:srgbClr val="FF0000"/>
                </a:solidFill>
                <a:effectLst/>
                <a:latin typeface="Times New Roman" panose="02020603050405020304" pitchFamily="18" charset="0"/>
                <a:ea typeface="Calibri" panose="020F0502020204030204" pitchFamily="34" charset="0"/>
              </a:rPr>
              <a:t>ĐẮK LẮK T</a:t>
            </a:r>
            <a:r>
              <a:rPr lang="vi-VN" sz="2400" b="1" dirty="0">
                <a:solidFill>
                  <a:srgbClr val="FF0000"/>
                </a:solidFill>
                <a:effectLst/>
                <a:latin typeface="Times New Roman" panose="02020603050405020304" pitchFamily="18" charset="0"/>
                <a:ea typeface="Calibri" panose="020F0502020204030204" pitchFamily="34" charset="0"/>
              </a:rPr>
              <a:t>Ừ </a:t>
            </a:r>
            <a:r>
              <a:rPr lang="en-US" sz="2400" b="1" dirty="0">
                <a:solidFill>
                  <a:srgbClr val="FF0000"/>
                </a:solidFill>
                <a:effectLst/>
                <a:latin typeface="Times New Roman" panose="02020603050405020304" pitchFamily="18" charset="0"/>
                <a:ea typeface="Calibri" panose="020F0502020204030204" pitchFamily="34" charset="0"/>
              </a:rPr>
              <a:t>NĂM 1975 ĐẾN NAY</a:t>
            </a:r>
            <a:r>
              <a:rPr lang="en-US" sz="2400" dirty="0">
                <a:effectLst/>
                <a:latin typeface="Times New Roman" panose="02020603050405020304" pitchFamily="18" charset="0"/>
                <a:ea typeface="Calibri" panose="020F0502020204030204" pitchFamily="34" charset="0"/>
              </a:rPr>
              <a:t> </a:t>
            </a:r>
            <a:r>
              <a:rPr lang="en-US" sz="2400" i="1" dirty="0">
                <a:effectLst/>
                <a:latin typeface="Times New Roman" panose="02020603050405020304" pitchFamily="18" charset="0"/>
                <a:ea typeface="Calibri" panose="020F0502020204030204" pitchFamily="34" charset="0"/>
              </a:rPr>
              <a:t>(</a:t>
            </a:r>
            <a:r>
              <a:rPr lang="en-US" sz="2400" i="1" dirty="0" err="1">
                <a:effectLst/>
                <a:latin typeface="Times New Roman" panose="02020603050405020304" pitchFamily="18" charset="0"/>
                <a:ea typeface="Calibri" panose="020F0502020204030204" pitchFamily="34" charset="0"/>
              </a:rPr>
              <a:t>Thời</a:t>
            </a:r>
            <a:r>
              <a:rPr lang="en-US" sz="2400" i="1" dirty="0">
                <a:effectLst/>
                <a:latin typeface="Times New Roman" panose="02020603050405020304" pitchFamily="18" charset="0"/>
                <a:ea typeface="Calibri" panose="020F0502020204030204" pitchFamily="34" charset="0"/>
              </a:rPr>
              <a:t> lượng:2 </a:t>
            </a:r>
            <a:r>
              <a:rPr lang="en-US" sz="2400" i="1" dirty="0" err="1">
                <a:effectLst/>
                <a:latin typeface="Times New Roman" panose="02020603050405020304" pitchFamily="18" charset="0"/>
                <a:ea typeface="Calibri" panose="020F0502020204030204" pitchFamily="34" charset="0"/>
              </a:rPr>
              <a:t>tiết</a:t>
            </a:r>
            <a:r>
              <a:rPr lang="en-US" sz="2400" i="1"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CE98D90E-7B6C-43AA-88FC-741812C33C70}"/>
              </a:ext>
            </a:extLst>
          </p:cNvPr>
          <p:cNvSpPr txBox="1"/>
          <p:nvPr/>
        </p:nvSpPr>
        <p:spPr>
          <a:xfrm>
            <a:off x="182162" y="719856"/>
            <a:ext cx="6709953" cy="3046988"/>
          </a:xfrm>
          <a:prstGeom prst="rect">
            <a:avLst/>
          </a:prstGeom>
          <a:solidFill>
            <a:schemeClr val="accent4">
              <a:lumMod val="20000"/>
              <a:lumOff val="80000"/>
            </a:schemeClr>
          </a:solidFill>
        </p:spPr>
        <p:txBody>
          <a:bodyPr wrap="square">
            <a:spAutoFit/>
          </a:bodyPr>
          <a:lstStyle/>
          <a:p>
            <a:pPr algn="just"/>
            <a:r>
              <a:rPr lang="en-US" sz="2400" b="1" dirty="0">
                <a:solidFill>
                  <a:srgbClr val="FF0000"/>
                </a:solidFill>
                <a:effectLst/>
                <a:latin typeface="Times New Roman" panose="02020603050405020304" pitchFamily="18" charset="0"/>
                <a:ea typeface="Calibri" panose="020F0502020204030204" pitchFamily="34" charset="0"/>
              </a:rPr>
              <a:t>I. MỤC TIÊU.</a:t>
            </a:r>
          </a:p>
          <a:p>
            <a:pPr algn="just">
              <a:tabLst>
                <a:tab pos="5088890" algn="l"/>
              </a:tabLst>
            </a:pPr>
            <a:r>
              <a:rPr lang="en-US" sz="2400" b="1" dirty="0">
                <a:solidFill>
                  <a:srgbClr val="C00000"/>
                </a:solidFill>
                <a:effectLst/>
                <a:latin typeface="Times New Roman" panose="02020603050405020304" pitchFamily="18" charset="0"/>
                <a:ea typeface="Calibri" panose="020F0502020204030204" pitchFamily="34" charset="0"/>
              </a:rPr>
              <a:t>1. </a:t>
            </a:r>
            <a:r>
              <a:rPr lang="en-US" sz="2400" b="1" dirty="0" err="1">
                <a:solidFill>
                  <a:srgbClr val="C00000"/>
                </a:solidFill>
                <a:effectLst/>
                <a:latin typeface="Times New Roman" panose="02020603050405020304" pitchFamily="18" charset="0"/>
                <a:ea typeface="Calibri" panose="020F0502020204030204" pitchFamily="34" charset="0"/>
              </a:rPr>
              <a:t>Về</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năng</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lực</a:t>
            </a:r>
            <a:r>
              <a:rPr lang="en-US" sz="2400" b="1" dirty="0">
                <a:solidFill>
                  <a:srgbClr val="C00000"/>
                </a:solidFill>
                <a:effectLst/>
                <a:latin typeface="Times New Roman" panose="02020603050405020304" pitchFamily="18" charset="0"/>
                <a:ea typeface="Calibri" panose="020F0502020204030204" pitchFamily="34" charset="0"/>
              </a:rPr>
              <a:t>.</a:t>
            </a:r>
            <a:r>
              <a:rPr lang="en-US" sz="2400" b="1" dirty="0">
                <a:effectLst/>
                <a:latin typeface="Times New Roman" panose="02020603050405020304" pitchFamily="18" charset="0"/>
                <a:ea typeface="Calibri" panose="020F0502020204030204" pitchFamily="34" charset="0"/>
              </a:rPr>
              <a:t>	</a:t>
            </a:r>
          </a:p>
          <a:p>
            <a:pPr algn="just"/>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Nêu</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được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tình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hình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kinh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tế</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xã</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hội</a:t>
            </a:r>
            <a:r>
              <a:rPr lang="en-US" sz="2400" b="1" dirty="0">
                <a:solidFill>
                  <a:srgbClr val="0041C4"/>
                </a:solidFill>
                <a:effectLst/>
                <a:latin typeface="Times New Roman" panose="02020603050405020304" pitchFamily="18" charset="0"/>
                <a:ea typeface="Calibri" panose="020F0502020204030204" pitchFamily="34" charset="0"/>
              </a:rPr>
              <a:t> ở </a:t>
            </a:r>
            <a:r>
              <a:rPr lang="en-US" sz="2400" b="1" dirty="0" err="1">
                <a:solidFill>
                  <a:srgbClr val="0041C4"/>
                </a:solidFill>
                <a:effectLst/>
                <a:latin typeface="Times New Roman" panose="02020603050405020304" pitchFamily="18" charset="0"/>
                <a:ea typeface="Times New Roman" panose="02020603050405020304" pitchFamily="18" charset="0"/>
              </a:rPr>
              <a:t>Đắk</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Lắk</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sau</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năm</a:t>
            </a:r>
            <a:r>
              <a:rPr lang="en-US" sz="2400" b="1" dirty="0">
                <a:solidFill>
                  <a:srgbClr val="0041C4"/>
                </a:solidFill>
                <a:effectLst/>
                <a:latin typeface="Times New Roman" panose="02020603050405020304" pitchFamily="18" charset="0"/>
                <a:ea typeface="Times New Roman" panose="02020603050405020304" pitchFamily="18" charset="0"/>
              </a:rPr>
              <a:t> 1975.</a:t>
            </a:r>
            <a:endParaRPr lang="en-US" sz="2400" b="1" dirty="0">
              <a:solidFill>
                <a:srgbClr val="0041C4"/>
              </a:solidFill>
              <a:effectLst/>
              <a:latin typeface="Times New Roman" panose="02020603050405020304" pitchFamily="18" charset="0"/>
              <a:ea typeface="Calibri" panose="020F0502020204030204" pitchFamily="34" charset="0"/>
            </a:endParaRPr>
          </a:p>
          <a:p>
            <a:pPr algn="just"/>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Giới</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thiệu</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được</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những</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thành</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tựu</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tiêu</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biểu</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trên</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các</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lĩnh</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vực</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kinh</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tế</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xã</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hội</a:t>
            </a:r>
            <a:r>
              <a:rPr lang="en-US" sz="2400" b="1" dirty="0">
                <a:solidFill>
                  <a:srgbClr val="0041C4"/>
                </a:solidFill>
                <a:effectLst/>
                <a:latin typeface="Times New Roman" panose="02020603050405020304" pitchFamily="18" charset="0"/>
                <a:ea typeface="Times New Roman" panose="02020603050405020304" pitchFamily="18" charset="0"/>
              </a:rPr>
              <a:t>, an </a:t>
            </a:r>
            <a:r>
              <a:rPr lang="en-US" sz="2400" b="1" dirty="0" err="1">
                <a:solidFill>
                  <a:srgbClr val="0041C4"/>
                </a:solidFill>
                <a:effectLst/>
                <a:latin typeface="Times New Roman" panose="02020603050405020304" pitchFamily="18" charset="0"/>
                <a:ea typeface="Times New Roman" panose="02020603050405020304" pitchFamily="18" charset="0"/>
              </a:rPr>
              <a:t>ninh</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quốc</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phòng</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của</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công</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cuộc</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Đổi</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mới</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đất</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nước</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từ</a:t>
            </a:r>
            <a:r>
              <a:rPr lang="en-US" sz="2400" b="1" dirty="0">
                <a:solidFill>
                  <a:srgbClr val="0041C4"/>
                </a:solidFill>
                <a:effectLst/>
                <a:latin typeface="Times New Roman" panose="02020603050405020304" pitchFamily="18" charset="0"/>
                <a:ea typeface="Times New Roman" panose="02020603050405020304" pitchFamily="18" charset="0"/>
              </a:rPr>
              <a:t> 1986 </a:t>
            </a:r>
            <a:r>
              <a:rPr lang="en-US" sz="2400" b="1" dirty="0" err="1">
                <a:solidFill>
                  <a:srgbClr val="0041C4"/>
                </a:solidFill>
                <a:effectLst/>
                <a:latin typeface="Times New Roman" panose="02020603050405020304" pitchFamily="18" charset="0"/>
                <a:ea typeface="Times New Roman" panose="02020603050405020304" pitchFamily="18" charset="0"/>
              </a:rPr>
              <a:t>đến</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năm</a:t>
            </a:r>
            <a:r>
              <a:rPr lang="en-US" sz="2400" b="1" dirty="0">
                <a:solidFill>
                  <a:srgbClr val="0041C4"/>
                </a:solidFill>
                <a:effectLst/>
                <a:latin typeface="Times New Roman" panose="02020603050405020304" pitchFamily="18" charset="0"/>
                <a:ea typeface="Times New Roman" panose="02020603050405020304" pitchFamily="18" charset="0"/>
              </a:rPr>
              <a:t> 2020.</a:t>
            </a:r>
            <a:endParaRPr lang="en-US" sz="2400" b="1" dirty="0">
              <a:solidFill>
                <a:srgbClr val="0041C4"/>
              </a:solidFill>
              <a:effectLst/>
              <a:latin typeface="Times New Roman" panose="02020603050405020304" pitchFamily="18" charset="0"/>
              <a:ea typeface="Calibri" panose="020F0502020204030204" pitchFamily="34" charset="0"/>
            </a:endParaRPr>
          </a:p>
        </p:txBody>
      </p:sp>
      <p:sp>
        <p:nvSpPr>
          <p:cNvPr id="4" name="TextBox 3">
            <a:extLst>
              <a:ext uri="{FF2B5EF4-FFF2-40B4-BE49-F238E27FC236}">
                <a16:creationId xmlns:a16="http://schemas.microsoft.com/office/drawing/2014/main" id="{608583F3-76F7-43EE-8DD9-6318C79A9523}"/>
              </a:ext>
            </a:extLst>
          </p:cNvPr>
          <p:cNvSpPr txBox="1"/>
          <p:nvPr/>
        </p:nvSpPr>
        <p:spPr>
          <a:xfrm>
            <a:off x="329920" y="3916972"/>
            <a:ext cx="6548548" cy="2308324"/>
          </a:xfrm>
          <a:prstGeom prst="rect">
            <a:avLst/>
          </a:prstGeom>
          <a:solidFill>
            <a:schemeClr val="accent4">
              <a:lumMod val="20000"/>
              <a:lumOff val="80000"/>
            </a:schemeClr>
          </a:solidFill>
        </p:spPr>
        <p:txBody>
          <a:bodyPr wrap="square">
            <a:spAutoFit/>
          </a:bodyPr>
          <a:lstStyle/>
          <a:p>
            <a:pPr algn="just"/>
            <a:r>
              <a:rPr lang="en-US" sz="2400" b="1" dirty="0">
                <a:solidFill>
                  <a:srgbClr val="C00000"/>
                </a:solidFill>
                <a:effectLst/>
                <a:latin typeface="Times New Roman" panose="02020603050405020304" pitchFamily="18" charset="0"/>
                <a:ea typeface="Calibri" panose="020F0502020204030204" pitchFamily="34" charset="0"/>
              </a:rPr>
              <a:t>2. </a:t>
            </a:r>
            <a:r>
              <a:rPr lang="en-US" sz="2400" b="1" dirty="0" err="1">
                <a:solidFill>
                  <a:srgbClr val="C00000"/>
                </a:solidFill>
                <a:effectLst/>
                <a:latin typeface="Times New Roman" panose="02020603050405020304" pitchFamily="18" charset="0"/>
                <a:ea typeface="Calibri" panose="020F0502020204030204" pitchFamily="34" charset="0"/>
              </a:rPr>
              <a:t>Về</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phẩm</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chất</a:t>
            </a:r>
            <a:r>
              <a:rPr lang="en-US" sz="2400" b="1" dirty="0">
                <a:solidFill>
                  <a:srgbClr val="C00000"/>
                </a:solidFill>
                <a:effectLst/>
                <a:latin typeface="Times New Roman" panose="02020603050405020304" pitchFamily="18" charset="0"/>
                <a:ea typeface="Calibri" panose="020F0502020204030204" pitchFamily="34" charset="0"/>
              </a:rPr>
              <a:t>.</a:t>
            </a:r>
          </a:p>
          <a:p>
            <a:pPr algn="just"/>
            <a:r>
              <a:rPr lang="en-US" sz="2400" b="1" dirty="0">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Chăm</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chỉ</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tích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cực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học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tập</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để</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góp</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phần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phát</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triển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quê</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hương</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Đắk</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Lắk</a:t>
            </a:r>
            <a:endParaRPr lang="en-US" sz="2400" b="1" dirty="0">
              <a:solidFill>
                <a:srgbClr val="0041C4"/>
              </a:solidFill>
              <a:effectLst/>
              <a:latin typeface="Times New Roman" panose="02020603050405020304" pitchFamily="18" charset="0"/>
              <a:ea typeface="Calibri" panose="020F0502020204030204" pitchFamily="34" charset="0"/>
            </a:endParaRPr>
          </a:p>
          <a:p>
            <a:pPr algn="just"/>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Trân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trọng</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những</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thành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tựu</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về</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kinh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tế</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văn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hóa</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xã</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hội</a:t>
            </a:r>
            <a:r>
              <a:rPr lang="en-US" sz="2400" b="1" dirty="0">
                <a:solidFill>
                  <a:srgbClr val="0041C4"/>
                </a:solidFill>
                <a:effectLst/>
                <a:latin typeface="Times New Roman" panose="02020603050405020304" pitchFamily="18" charset="0"/>
                <a:ea typeface="Calibri" panose="020F0502020204030204" pitchFamily="34" charset="0"/>
              </a:rPr>
              <a:t>, an </a:t>
            </a:r>
            <a:r>
              <a:rPr lang="en-US" sz="2400" b="1" dirty="0" err="1">
                <a:solidFill>
                  <a:srgbClr val="0041C4"/>
                </a:solidFill>
                <a:effectLst/>
                <a:latin typeface="Times New Roman" panose="02020603050405020304" pitchFamily="18" charset="0"/>
                <a:ea typeface="Calibri" panose="020F0502020204030204" pitchFamily="34" charset="0"/>
              </a:rPr>
              <a:t>ninh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quốc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phòng</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mà</a:t>
            </a:r>
            <a:r>
              <a:rPr lang="en-US" sz="2400" b="1" dirty="0">
                <a:solidFill>
                  <a:srgbClr val="0041C4"/>
                </a:solidFill>
                <a:effectLst/>
                <a:latin typeface="Times New Roman" panose="02020603050405020304" pitchFamily="18" charset="0"/>
                <a:ea typeface="Calibri" panose="020F0502020204030204" pitchFamily="34" charset="0"/>
              </a:rPr>
              <a:t> cha </a:t>
            </a:r>
            <a:r>
              <a:rPr lang="en-US" sz="2400" b="1" dirty="0" err="1">
                <a:solidFill>
                  <a:srgbClr val="0041C4"/>
                </a:solidFill>
                <a:effectLst/>
                <a:latin typeface="Times New Roman" panose="02020603050405020304" pitchFamily="18" charset="0"/>
                <a:ea typeface="Calibri" panose="020F0502020204030204" pitchFamily="34" charset="0"/>
              </a:rPr>
              <a:t>ông</a:t>
            </a:r>
            <a:r>
              <a:rPr lang="en-US" sz="2400" b="1" dirty="0">
                <a:solidFill>
                  <a:srgbClr val="0041C4"/>
                </a:solidFill>
                <a:effectLst/>
                <a:latin typeface="Times New Roman" panose="02020603050405020304" pitchFamily="18" charset="0"/>
                <a:ea typeface="Calibri" panose="020F0502020204030204" pitchFamily="34" charset="0"/>
              </a:rPr>
              <a:t> ta </a:t>
            </a:r>
            <a:r>
              <a:rPr lang="en-US" sz="2400" b="1" dirty="0" err="1">
                <a:solidFill>
                  <a:srgbClr val="0041C4"/>
                </a:solidFill>
                <a:effectLst/>
                <a:latin typeface="Times New Roman" panose="02020603050405020304" pitchFamily="18" charset="0"/>
                <a:ea typeface="Calibri" panose="020F0502020204030204" pitchFamily="34" charset="0"/>
              </a:rPr>
              <a:t>đã</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xây</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dựng</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trên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quê</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hướng</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Đắk</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Lắk</a:t>
            </a:r>
            <a:r>
              <a:rPr lang="en-US" sz="2400" b="1" dirty="0">
                <a:solidFill>
                  <a:srgbClr val="0041C4"/>
                </a:solidFill>
                <a:effectLst/>
                <a:latin typeface="Times New Roman" panose="02020603050405020304" pitchFamily="18" charset="0"/>
                <a:ea typeface="Calibri" panose="020F0502020204030204" pitchFamily="34" charset="0"/>
              </a:rPr>
              <a:t>.</a:t>
            </a:r>
          </a:p>
        </p:txBody>
      </p:sp>
      <p:pic>
        <p:nvPicPr>
          <p:cNvPr id="2" name="Picture 1">
            <a:extLst>
              <a:ext uri="{FF2B5EF4-FFF2-40B4-BE49-F238E27FC236}">
                <a16:creationId xmlns:a16="http://schemas.microsoft.com/office/drawing/2014/main" id="{3E4D5D59-FA4F-49AF-B03D-1AF422F4FB14}"/>
              </a:ext>
            </a:extLst>
          </p:cNvPr>
          <p:cNvPicPr>
            <a:picLocks noChangeAspect="1"/>
          </p:cNvPicPr>
          <p:nvPr/>
        </p:nvPicPr>
        <p:blipFill>
          <a:blip r:embed="rId3"/>
          <a:stretch>
            <a:fillRect/>
          </a:stretch>
        </p:blipFill>
        <p:spPr>
          <a:xfrm>
            <a:off x="7070251" y="1484068"/>
            <a:ext cx="4939587" cy="3046988"/>
          </a:xfrm>
          <a:prstGeom prst="rect">
            <a:avLst/>
          </a:prstGeom>
        </p:spPr>
      </p:pic>
    </p:spTree>
    <p:extLst>
      <p:ext uri="{BB962C8B-B14F-4D97-AF65-F5344CB8AC3E}">
        <p14:creationId xmlns:p14="http://schemas.microsoft.com/office/powerpoint/2010/main" val="419958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AA0A9C-8F31-4CDD-AD61-EC5396AAABFC}"/>
              </a:ext>
            </a:extLst>
          </p:cNvPr>
          <p:cNvSpPr txBox="1"/>
          <p:nvPr/>
        </p:nvSpPr>
        <p:spPr>
          <a:xfrm>
            <a:off x="1391477" y="316797"/>
            <a:ext cx="9356035" cy="46089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II/ĐẮK LẮK TRONG THỜI KÌ ĐỔI MỚI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1986 – 2000)</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2" name="Rectangle 1"/>
          <p:cNvSpPr/>
          <p:nvPr/>
        </p:nvSpPr>
        <p:spPr>
          <a:xfrm>
            <a:off x="677363" y="1140645"/>
            <a:ext cx="5392131" cy="4154984"/>
          </a:xfrm>
          <a:prstGeom prst="rect">
            <a:avLst/>
          </a:prstGeom>
        </p:spPr>
        <p:txBody>
          <a:bodyPr wrap="square">
            <a:spAutoFit/>
          </a:bodyPr>
          <a:lstStyle/>
          <a:p>
            <a:r>
              <a:rPr lang="vi-VN" sz="2400" dirty="0">
                <a:solidFill>
                  <a:srgbClr val="0070C0"/>
                </a:solidFill>
              </a:rPr>
              <a:t>c. Quốc phòng, an ninh </a:t>
            </a:r>
            <a:endParaRPr lang="en-US" sz="2400" dirty="0" smtClean="0">
              <a:solidFill>
                <a:srgbClr val="0070C0"/>
              </a:solidFill>
            </a:endParaRPr>
          </a:p>
          <a:p>
            <a:r>
              <a:rPr lang="vi-VN" sz="2400" dirty="0" smtClean="0"/>
              <a:t>Thế </a:t>
            </a:r>
            <a:r>
              <a:rPr lang="vi-VN" sz="2400" dirty="0"/>
              <a:t>trận quốc phòng toàn dân gắn với thế trận an ninh nhân dân tiếp tục được tăng cường. Hệ thống quốc phòng, an ninh Đắk Lắk được củng cố, đấu tranh có hiệu quả các 21 loại tội phạm. Quốc phòng, an ninh trên địa bàn tỉnh được giữ vững, ngăn chặn và làm thất bại âm mưu, hoạt động chống phá của bọn phản động và các thế lực thù địch</a:t>
            </a:r>
            <a:endParaRPr lang="en-US" sz="2400" dirty="0"/>
          </a:p>
        </p:txBody>
      </p:sp>
      <p:grpSp>
        <p:nvGrpSpPr>
          <p:cNvPr id="7" name="Group 6">
            <a:extLst>
              <a:ext uri="{FF2B5EF4-FFF2-40B4-BE49-F238E27FC236}">
                <a16:creationId xmlns:a16="http://schemas.microsoft.com/office/drawing/2014/main" id="{AF91D3BC-A3B8-4170-96E0-811CD901E12D}"/>
              </a:ext>
            </a:extLst>
          </p:cNvPr>
          <p:cNvGrpSpPr/>
          <p:nvPr/>
        </p:nvGrpSpPr>
        <p:grpSpPr>
          <a:xfrm>
            <a:off x="6334812" y="1050148"/>
            <a:ext cx="5280718" cy="5262979"/>
            <a:chOff x="7575688" y="1050148"/>
            <a:chExt cx="4039842" cy="5262979"/>
          </a:xfrm>
        </p:grpSpPr>
        <p:pic>
          <p:nvPicPr>
            <p:cNvPr id="8" name="Picture 7">
              <a:extLst>
                <a:ext uri="{FF2B5EF4-FFF2-40B4-BE49-F238E27FC236}">
                  <a16:creationId xmlns:a16="http://schemas.microsoft.com/office/drawing/2014/main" id="{7092EC24-93E4-42B7-AA18-F2A080EF6CCC}"/>
                </a:ext>
              </a:extLst>
            </p:cNvPr>
            <p:cNvPicPr>
              <a:picLocks noChangeAspect="1"/>
            </p:cNvPicPr>
            <p:nvPr/>
          </p:nvPicPr>
          <p:blipFill>
            <a:blip r:embed="rId3"/>
            <a:stretch>
              <a:fillRect/>
            </a:stretch>
          </p:blipFill>
          <p:spPr>
            <a:xfrm>
              <a:off x="7575688" y="1050148"/>
              <a:ext cx="3905250" cy="2438400"/>
            </a:xfrm>
            <a:prstGeom prst="rect">
              <a:avLst/>
            </a:prstGeom>
          </p:spPr>
        </p:pic>
        <p:pic>
          <p:nvPicPr>
            <p:cNvPr id="9" name="Picture 8">
              <a:extLst>
                <a:ext uri="{FF2B5EF4-FFF2-40B4-BE49-F238E27FC236}">
                  <a16:creationId xmlns:a16="http://schemas.microsoft.com/office/drawing/2014/main" id="{FD195597-85AB-4121-99DD-1549253B78D5}"/>
                </a:ext>
              </a:extLst>
            </p:cNvPr>
            <p:cNvPicPr>
              <a:picLocks noChangeAspect="1"/>
            </p:cNvPicPr>
            <p:nvPr/>
          </p:nvPicPr>
          <p:blipFill>
            <a:blip r:embed="rId4"/>
            <a:stretch>
              <a:fillRect/>
            </a:stretch>
          </p:blipFill>
          <p:spPr>
            <a:xfrm>
              <a:off x="7710280" y="3671611"/>
              <a:ext cx="3905250" cy="2641516"/>
            </a:xfrm>
            <a:prstGeom prst="rect">
              <a:avLst/>
            </a:prstGeom>
          </p:spPr>
        </p:pic>
      </p:grpSp>
    </p:spTree>
    <p:extLst>
      <p:ext uri="{BB962C8B-B14F-4D97-AF65-F5344CB8AC3E}">
        <p14:creationId xmlns:p14="http://schemas.microsoft.com/office/powerpoint/2010/main" val="1498826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AA0A9C-8F31-4CDD-AD61-EC5396AAABFC}"/>
              </a:ext>
            </a:extLst>
          </p:cNvPr>
          <p:cNvSpPr txBox="1"/>
          <p:nvPr/>
        </p:nvSpPr>
        <p:spPr>
          <a:xfrm>
            <a:off x="1391477" y="316797"/>
            <a:ext cx="9356035" cy="460895"/>
          </a:xfrm>
          <a:prstGeom prst="rect">
            <a:avLst/>
          </a:prstGeom>
          <a:blipFill>
            <a:blip r:embed="rId2"/>
            <a:tile tx="0" ty="0" sx="100000" sy="100000" flip="none" algn="tl"/>
          </a:blipFill>
        </p:spPr>
        <p:txBody>
          <a:bodyPr wrap="square">
            <a:spAutoFit/>
          </a:bodyPr>
          <a:lstStyle/>
          <a:p>
            <a:pPr lvl="0" algn="ct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rPr>
              <a:t>LUYỆN TẬP</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grpSp>
        <p:nvGrpSpPr>
          <p:cNvPr id="7" name="Group 6">
            <a:extLst>
              <a:ext uri="{FF2B5EF4-FFF2-40B4-BE49-F238E27FC236}">
                <a16:creationId xmlns:a16="http://schemas.microsoft.com/office/drawing/2014/main" id="{AF91D3BC-A3B8-4170-96E0-811CD901E12D}"/>
              </a:ext>
            </a:extLst>
          </p:cNvPr>
          <p:cNvGrpSpPr/>
          <p:nvPr/>
        </p:nvGrpSpPr>
        <p:grpSpPr>
          <a:xfrm>
            <a:off x="7230358" y="1050148"/>
            <a:ext cx="4385171" cy="5262979"/>
            <a:chOff x="7575688" y="1050148"/>
            <a:chExt cx="4039842" cy="5262979"/>
          </a:xfrm>
        </p:grpSpPr>
        <p:pic>
          <p:nvPicPr>
            <p:cNvPr id="8" name="Picture 7">
              <a:extLst>
                <a:ext uri="{FF2B5EF4-FFF2-40B4-BE49-F238E27FC236}">
                  <a16:creationId xmlns:a16="http://schemas.microsoft.com/office/drawing/2014/main" id="{7092EC24-93E4-42B7-AA18-F2A080EF6CCC}"/>
                </a:ext>
              </a:extLst>
            </p:cNvPr>
            <p:cNvPicPr>
              <a:picLocks noChangeAspect="1"/>
            </p:cNvPicPr>
            <p:nvPr/>
          </p:nvPicPr>
          <p:blipFill>
            <a:blip r:embed="rId3"/>
            <a:stretch>
              <a:fillRect/>
            </a:stretch>
          </p:blipFill>
          <p:spPr>
            <a:xfrm>
              <a:off x="7575688" y="1050148"/>
              <a:ext cx="3905250" cy="2438400"/>
            </a:xfrm>
            <a:prstGeom prst="rect">
              <a:avLst/>
            </a:prstGeom>
          </p:spPr>
        </p:pic>
        <p:pic>
          <p:nvPicPr>
            <p:cNvPr id="9" name="Picture 8">
              <a:extLst>
                <a:ext uri="{FF2B5EF4-FFF2-40B4-BE49-F238E27FC236}">
                  <a16:creationId xmlns:a16="http://schemas.microsoft.com/office/drawing/2014/main" id="{FD195597-85AB-4121-99DD-1549253B78D5}"/>
                </a:ext>
              </a:extLst>
            </p:cNvPr>
            <p:cNvPicPr>
              <a:picLocks noChangeAspect="1"/>
            </p:cNvPicPr>
            <p:nvPr/>
          </p:nvPicPr>
          <p:blipFill>
            <a:blip r:embed="rId4"/>
            <a:stretch>
              <a:fillRect/>
            </a:stretch>
          </p:blipFill>
          <p:spPr>
            <a:xfrm>
              <a:off x="7710280" y="3671611"/>
              <a:ext cx="3905250" cy="2641516"/>
            </a:xfrm>
            <a:prstGeom prst="rect">
              <a:avLst/>
            </a:prstGeom>
          </p:spPr>
        </p:pic>
      </p:grpSp>
      <p:pic>
        <p:nvPicPr>
          <p:cNvPr id="4" name="Picture 3"/>
          <p:cNvPicPr>
            <a:picLocks noChangeAspect="1"/>
          </p:cNvPicPr>
          <p:nvPr/>
        </p:nvPicPr>
        <p:blipFill>
          <a:blip r:embed="rId5"/>
          <a:stretch>
            <a:fillRect/>
          </a:stretch>
        </p:blipFill>
        <p:spPr>
          <a:xfrm>
            <a:off x="207391" y="1342764"/>
            <a:ext cx="6909846" cy="4209624"/>
          </a:xfrm>
          <a:prstGeom prst="rect">
            <a:avLst/>
          </a:prstGeom>
        </p:spPr>
      </p:pic>
    </p:spTree>
    <p:extLst>
      <p:ext uri="{BB962C8B-B14F-4D97-AF65-F5344CB8AC3E}">
        <p14:creationId xmlns:p14="http://schemas.microsoft.com/office/powerpoint/2010/main" val="2236487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AA0A9C-8F31-4CDD-AD61-EC5396AAABFC}"/>
              </a:ext>
            </a:extLst>
          </p:cNvPr>
          <p:cNvSpPr txBox="1"/>
          <p:nvPr/>
        </p:nvSpPr>
        <p:spPr>
          <a:xfrm>
            <a:off x="1391477" y="316797"/>
            <a:ext cx="9356035" cy="460895"/>
          </a:xfrm>
          <a:prstGeom prst="rect">
            <a:avLst/>
          </a:prstGeom>
          <a:blipFill>
            <a:blip r:embed="rId2"/>
            <a:tile tx="0" ty="0" sx="100000" sy="100000" flip="none" algn="tl"/>
          </a:blipFill>
        </p:spPr>
        <p:txBody>
          <a:bodyPr wrap="square">
            <a:spAutoFit/>
          </a:bodyPr>
          <a:lstStyle/>
          <a:p>
            <a:pPr lvl="0" algn="ct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rPr>
              <a:t>VẬN DỤNG</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grpSp>
        <p:nvGrpSpPr>
          <p:cNvPr id="7" name="Group 6">
            <a:extLst>
              <a:ext uri="{FF2B5EF4-FFF2-40B4-BE49-F238E27FC236}">
                <a16:creationId xmlns:a16="http://schemas.microsoft.com/office/drawing/2014/main" id="{AF91D3BC-A3B8-4170-96E0-811CD901E12D}"/>
              </a:ext>
            </a:extLst>
          </p:cNvPr>
          <p:cNvGrpSpPr/>
          <p:nvPr/>
        </p:nvGrpSpPr>
        <p:grpSpPr>
          <a:xfrm>
            <a:off x="7230358" y="1050148"/>
            <a:ext cx="4385171" cy="5262979"/>
            <a:chOff x="7575688" y="1050148"/>
            <a:chExt cx="4039842" cy="5262979"/>
          </a:xfrm>
        </p:grpSpPr>
        <p:pic>
          <p:nvPicPr>
            <p:cNvPr id="8" name="Picture 7">
              <a:extLst>
                <a:ext uri="{FF2B5EF4-FFF2-40B4-BE49-F238E27FC236}">
                  <a16:creationId xmlns:a16="http://schemas.microsoft.com/office/drawing/2014/main" id="{7092EC24-93E4-42B7-AA18-F2A080EF6CCC}"/>
                </a:ext>
              </a:extLst>
            </p:cNvPr>
            <p:cNvPicPr>
              <a:picLocks noChangeAspect="1"/>
            </p:cNvPicPr>
            <p:nvPr/>
          </p:nvPicPr>
          <p:blipFill>
            <a:blip r:embed="rId3"/>
            <a:stretch>
              <a:fillRect/>
            </a:stretch>
          </p:blipFill>
          <p:spPr>
            <a:xfrm>
              <a:off x="7575688" y="1050148"/>
              <a:ext cx="3905250" cy="2438400"/>
            </a:xfrm>
            <a:prstGeom prst="rect">
              <a:avLst/>
            </a:prstGeom>
          </p:spPr>
        </p:pic>
        <p:pic>
          <p:nvPicPr>
            <p:cNvPr id="9" name="Picture 8">
              <a:extLst>
                <a:ext uri="{FF2B5EF4-FFF2-40B4-BE49-F238E27FC236}">
                  <a16:creationId xmlns:a16="http://schemas.microsoft.com/office/drawing/2014/main" id="{FD195597-85AB-4121-99DD-1549253B78D5}"/>
                </a:ext>
              </a:extLst>
            </p:cNvPr>
            <p:cNvPicPr>
              <a:picLocks noChangeAspect="1"/>
            </p:cNvPicPr>
            <p:nvPr/>
          </p:nvPicPr>
          <p:blipFill>
            <a:blip r:embed="rId4"/>
            <a:stretch>
              <a:fillRect/>
            </a:stretch>
          </p:blipFill>
          <p:spPr>
            <a:xfrm>
              <a:off x="7710280" y="3671611"/>
              <a:ext cx="3905250" cy="2641516"/>
            </a:xfrm>
            <a:prstGeom prst="rect">
              <a:avLst/>
            </a:prstGeom>
          </p:spPr>
        </p:pic>
      </p:grpSp>
      <p:pic>
        <p:nvPicPr>
          <p:cNvPr id="2" name="Picture 1"/>
          <p:cNvPicPr>
            <a:picLocks noChangeAspect="1"/>
          </p:cNvPicPr>
          <p:nvPr/>
        </p:nvPicPr>
        <p:blipFill>
          <a:blip r:embed="rId5"/>
          <a:stretch>
            <a:fillRect/>
          </a:stretch>
        </p:blipFill>
        <p:spPr>
          <a:xfrm>
            <a:off x="372209" y="1786724"/>
            <a:ext cx="6367956" cy="1390109"/>
          </a:xfrm>
          <a:prstGeom prst="rect">
            <a:avLst/>
          </a:prstGeom>
        </p:spPr>
      </p:pic>
    </p:spTree>
    <p:extLst>
      <p:ext uri="{BB962C8B-B14F-4D97-AF65-F5344CB8AC3E}">
        <p14:creationId xmlns:p14="http://schemas.microsoft.com/office/powerpoint/2010/main" val="1407585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7FEA35-1A75-420C-ACD7-B647849685C2}"/>
              </a:ext>
            </a:extLst>
          </p:cNvPr>
          <p:cNvSpPr txBox="1"/>
          <p:nvPr/>
        </p:nvSpPr>
        <p:spPr>
          <a:xfrm>
            <a:off x="3531013" y="46801"/>
            <a:ext cx="4611756" cy="522259"/>
          </a:xfrm>
          <a:prstGeom prst="rect">
            <a:avLst/>
          </a:prstGeom>
          <a:noFill/>
        </p:spPr>
        <p:txBody>
          <a:bodyPr wrap="square">
            <a:spAutoFit/>
          </a:bodyPr>
          <a:lstStyle/>
          <a:p>
            <a:pPr>
              <a:lnSpc>
                <a:spcPct val="107000"/>
              </a:lnSpc>
              <a:spcAft>
                <a:spcPts val="800"/>
              </a:spcAft>
            </a:pPr>
            <a:r>
              <a:rPr lang="en-US" sz="2800" b="1" u="sng" dirty="0">
                <a:solidFill>
                  <a:srgbClr val="FF0000"/>
                </a:solidFill>
                <a:effectLst/>
                <a:latin typeface="Times New Roman" panose="02020603050405020304" pitchFamily="18" charset="0"/>
                <a:ea typeface="Calibri" panose="020F0502020204030204" pitchFamily="34" charset="0"/>
              </a:rPr>
              <a:t>1. HOẠT ĐỘNG MỞ ĐẦU</a:t>
            </a:r>
            <a:endParaRPr lang="en-US" sz="2400" dirty="0">
              <a:solidFill>
                <a:srgbClr val="FF0000"/>
              </a:solidFill>
              <a:effectLst/>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EE57A4A0-DB63-4D85-A94C-F0D2DF0AA590}"/>
              </a:ext>
            </a:extLst>
          </p:cNvPr>
          <p:cNvSpPr txBox="1"/>
          <p:nvPr/>
        </p:nvSpPr>
        <p:spPr>
          <a:xfrm>
            <a:off x="1329346" y="4468856"/>
            <a:ext cx="9770512"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Hoạt</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động</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chung</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cả</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lớp</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a:solidFill>
                  <a:srgbClr val="0041C4"/>
                </a:solidFill>
                <a:effectLst/>
                <a:latin typeface="Times New Roman" panose="02020603050405020304" pitchFamily="18" charset="0"/>
                <a:ea typeface="Calibri" panose="020F0502020204030204" pitchFamily="34" charset="0"/>
              </a:rPr>
              <a:t>GV </a:t>
            </a:r>
            <a:r>
              <a:rPr lang="en-US" sz="2400" b="1" dirty="0" err="1">
                <a:solidFill>
                  <a:srgbClr val="0041C4"/>
                </a:solidFill>
                <a:effectLst/>
                <a:latin typeface="Times New Roman" panose="02020603050405020304" pitchFamily="18" charset="0"/>
                <a:ea typeface="Calibri" panose="020F0502020204030204" pitchFamily="34" charset="0"/>
              </a:rPr>
              <a:t>yêu</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cầu</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học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sinh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thực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hiện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nhiệm</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vụ</a:t>
            </a:r>
            <a:r>
              <a:rPr lang="en-US" sz="2400" b="1" dirty="0">
                <a:solidFill>
                  <a:srgbClr val="0041C4"/>
                </a:solidFill>
                <a:effectLst/>
                <a:latin typeface="Times New Roman" panose="02020603050405020304" pitchFamily="18" charset="0"/>
                <a:ea typeface="Calibri" panose="020F0502020204030204" pitchFamily="34" charset="0"/>
              </a:rPr>
              <a:t>:</a:t>
            </a:r>
            <a:endParaRPr lang="en-US" sz="2000" b="1" dirty="0">
              <a:solidFill>
                <a:srgbClr val="0041C4"/>
              </a:solidFill>
              <a:effectLst/>
              <a:latin typeface="Times New Roman" panose="02020603050405020304" pitchFamily="18" charset="0"/>
              <a:ea typeface="Calibri" panose="020F0502020204030204" pitchFamily="34" charset="0"/>
            </a:endParaRPr>
          </a:p>
          <a:p>
            <a:r>
              <a:rPr lang="en-US" sz="2400" b="1" dirty="0">
                <a:solidFill>
                  <a:srgbClr val="0041C4"/>
                </a:solidFill>
                <a:effectLst/>
                <a:latin typeface="Times New Roman" panose="02020603050405020304" pitchFamily="18" charset="0"/>
                <a:ea typeface="Calibri" panose="020F0502020204030204" pitchFamily="34" charset="0"/>
              </a:rPr>
              <a:t> 1) Quan </a:t>
            </a:r>
            <a:r>
              <a:rPr lang="en-US" sz="2400" b="1" dirty="0" err="1">
                <a:solidFill>
                  <a:srgbClr val="0041C4"/>
                </a:solidFill>
                <a:effectLst/>
                <a:latin typeface="Times New Roman" panose="02020603050405020304" pitchFamily="18" charset="0"/>
                <a:ea typeface="Calibri" panose="020F0502020204030204" pitchFamily="34" charset="0"/>
              </a:rPr>
              <a:t>sát</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hình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ảnh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Buôn</a:t>
            </a:r>
            <a:r>
              <a:rPr lang="en-US" sz="2400" b="1" dirty="0">
                <a:solidFill>
                  <a:srgbClr val="0041C4"/>
                </a:solidFill>
                <a:effectLst/>
                <a:latin typeface="Times New Roman" panose="02020603050405020304" pitchFamily="18" charset="0"/>
                <a:ea typeface="Calibri" panose="020F0502020204030204" pitchFamily="34" charset="0"/>
              </a:rPr>
              <a:t> Ma </a:t>
            </a:r>
            <a:r>
              <a:rPr lang="en-US" sz="2400" b="1" dirty="0" err="1">
                <a:solidFill>
                  <a:srgbClr val="0041C4"/>
                </a:solidFill>
                <a:effectLst/>
                <a:latin typeface="Times New Roman" panose="02020603050405020304" pitchFamily="18" charset="0"/>
                <a:ea typeface="Calibri" panose="020F0502020204030204" pitchFamily="34" charset="0"/>
              </a:rPr>
              <a:t>Thuột</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trước</a:t>
            </a:r>
            <a:r>
              <a:rPr lang="en-US" sz="2400" b="1" dirty="0">
                <a:solidFill>
                  <a:srgbClr val="0041C4"/>
                </a:solidFill>
                <a:effectLst/>
                <a:latin typeface="Times New Roman" panose="02020603050405020304" pitchFamily="18" charset="0"/>
                <a:ea typeface="Calibri" panose="020F0502020204030204" pitchFamily="34" charset="0"/>
              </a:rPr>
              <a:t> 1975 </a:t>
            </a:r>
            <a:r>
              <a:rPr lang="en-US" sz="2400" b="1" dirty="0" err="1">
                <a:solidFill>
                  <a:srgbClr val="0041C4"/>
                </a:solidFill>
                <a:effectLst/>
                <a:latin typeface="Times New Roman" panose="02020603050405020304" pitchFamily="18" charset="0"/>
                <a:ea typeface="Calibri" panose="020F0502020204030204" pitchFamily="34" charset="0"/>
              </a:rPr>
              <a:t>và</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sau</a:t>
            </a:r>
            <a:r>
              <a:rPr lang="en-US" sz="2400" b="1" dirty="0">
                <a:solidFill>
                  <a:srgbClr val="0041C4"/>
                </a:solidFill>
                <a:effectLst/>
                <a:latin typeface="Times New Roman" panose="02020603050405020304" pitchFamily="18" charset="0"/>
                <a:ea typeface="Calibri" panose="020F0502020204030204" pitchFamily="34" charset="0"/>
              </a:rPr>
              <a:t> 1975 </a:t>
            </a:r>
            <a:r>
              <a:rPr lang="en-US" sz="2400" b="1" dirty="0" err="1">
                <a:solidFill>
                  <a:srgbClr val="0041C4"/>
                </a:solidFill>
                <a:effectLst/>
                <a:latin typeface="Times New Roman" panose="02020603050405020304" pitchFamily="18" charset="0"/>
                <a:ea typeface="Calibri" panose="020F0502020204030204" pitchFamily="34" charset="0"/>
              </a:rPr>
              <a:t>đến</a:t>
            </a:r>
            <a:r>
              <a:rPr lang="en-US" sz="2400" b="1" dirty="0">
                <a:solidFill>
                  <a:srgbClr val="0041C4"/>
                </a:solidFill>
                <a:effectLst/>
                <a:latin typeface="Times New Roman" panose="02020603050405020304" pitchFamily="18" charset="0"/>
                <a:ea typeface="Calibri" panose="020F0502020204030204" pitchFamily="34" charset="0"/>
              </a:rPr>
              <a:t> nay (</a:t>
            </a:r>
            <a:r>
              <a:rPr lang="en-US" sz="2400" b="1" dirty="0" err="1">
                <a:solidFill>
                  <a:srgbClr val="0041C4"/>
                </a:solidFill>
                <a:effectLst/>
                <a:latin typeface="Times New Roman" panose="02020603050405020304" pitchFamily="18" charset="0"/>
                <a:ea typeface="Calibri" panose="020F0502020204030204" pitchFamily="34" charset="0"/>
              </a:rPr>
              <a:t>ảnh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sưu</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tầm</a:t>
            </a:r>
            <a:r>
              <a:rPr lang="en-US" sz="2400" b="1" dirty="0">
                <a:solidFill>
                  <a:srgbClr val="0041C4"/>
                </a:solidFill>
                <a:effectLst/>
                <a:latin typeface="Times New Roman" panose="02020603050405020304" pitchFamily="18" charset="0"/>
                <a:ea typeface="Calibri" panose="020F0502020204030204" pitchFamily="34" charset="0"/>
              </a:rPr>
              <a:t>)</a:t>
            </a:r>
            <a:endParaRPr lang="en-US" sz="2000" b="1" dirty="0">
              <a:solidFill>
                <a:srgbClr val="0041C4"/>
              </a:solidFill>
              <a:effectLst/>
              <a:latin typeface="Times New Roman" panose="02020603050405020304" pitchFamily="18" charset="0"/>
              <a:ea typeface="Calibri" panose="020F0502020204030204" pitchFamily="34" charset="0"/>
            </a:endParaRPr>
          </a:p>
          <a:p>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Nêu</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cảm</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nhận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của</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mình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về</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sự</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thay</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đổi</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của</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Buôn</a:t>
            </a:r>
            <a:r>
              <a:rPr lang="en-US" sz="2400" b="1" dirty="0">
                <a:solidFill>
                  <a:srgbClr val="0041C4"/>
                </a:solidFill>
                <a:effectLst/>
                <a:latin typeface="Times New Roman" panose="02020603050405020304" pitchFamily="18" charset="0"/>
                <a:ea typeface="Calibri" panose="020F0502020204030204" pitchFamily="34" charset="0"/>
              </a:rPr>
              <a:t> Ma </a:t>
            </a:r>
            <a:r>
              <a:rPr lang="en-US" sz="2400" b="1" dirty="0" err="1">
                <a:solidFill>
                  <a:srgbClr val="0041C4"/>
                </a:solidFill>
                <a:effectLst/>
                <a:latin typeface="Times New Roman" panose="02020603050405020304" pitchFamily="18" charset="0"/>
                <a:ea typeface="Calibri" panose="020F0502020204030204" pitchFamily="34" charset="0"/>
              </a:rPr>
              <a:t>Thuột</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trước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và</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sau</a:t>
            </a:r>
            <a:r>
              <a:rPr lang="en-US" sz="2400" b="1" dirty="0">
                <a:solidFill>
                  <a:srgbClr val="0041C4"/>
                </a:solidFill>
                <a:effectLst/>
                <a:latin typeface="Times New Roman" panose="02020603050405020304" pitchFamily="18" charset="0"/>
                <a:ea typeface="Calibri" panose="020F0502020204030204" pitchFamily="34" charset="0"/>
              </a:rPr>
              <a:t> 1975 </a:t>
            </a:r>
            <a:r>
              <a:rPr lang="en-US" sz="2400" b="1" dirty="0" err="1">
                <a:solidFill>
                  <a:srgbClr val="0041C4"/>
                </a:solidFill>
                <a:effectLst/>
                <a:latin typeface="Times New Roman" panose="02020603050405020304" pitchFamily="18" charset="0"/>
                <a:ea typeface="Calibri" panose="020F0502020204030204" pitchFamily="34" charset="0"/>
              </a:rPr>
              <a:t>đến</a:t>
            </a:r>
            <a:r>
              <a:rPr lang="en-US" sz="2400" b="1" dirty="0">
                <a:solidFill>
                  <a:srgbClr val="0041C4"/>
                </a:solidFill>
                <a:effectLst/>
                <a:latin typeface="Times New Roman" panose="02020603050405020304" pitchFamily="18" charset="0"/>
                <a:ea typeface="Calibri" panose="020F0502020204030204" pitchFamily="34" charset="0"/>
              </a:rPr>
              <a:t> nay.</a:t>
            </a:r>
            <a:endParaRPr lang="en-US" sz="2400" b="1" dirty="0">
              <a:solidFill>
                <a:srgbClr val="0041C4"/>
              </a:solidFill>
            </a:endParaRPr>
          </a:p>
        </p:txBody>
      </p:sp>
      <p:pic>
        <p:nvPicPr>
          <p:cNvPr id="4" name="Picture 3">
            <a:extLst>
              <a:ext uri="{FF2B5EF4-FFF2-40B4-BE49-F238E27FC236}">
                <a16:creationId xmlns:a16="http://schemas.microsoft.com/office/drawing/2014/main" id="{341673A5-1081-4221-B25F-1D5F9E7F7479}"/>
              </a:ext>
            </a:extLst>
          </p:cNvPr>
          <p:cNvPicPr>
            <a:picLocks noChangeAspect="1"/>
          </p:cNvPicPr>
          <p:nvPr/>
        </p:nvPicPr>
        <p:blipFill>
          <a:blip r:embed="rId2"/>
          <a:stretch>
            <a:fillRect/>
          </a:stretch>
        </p:blipFill>
        <p:spPr>
          <a:xfrm>
            <a:off x="1702064" y="654194"/>
            <a:ext cx="9025076" cy="3814662"/>
          </a:xfrm>
          <a:prstGeom prst="rect">
            <a:avLst/>
          </a:prstGeom>
        </p:spPr>
      </p:pic>
    </p:spTree>
    <p:extLst>
      <p:ext uri="{BB962C8B-B14F-4D97-AF65-F5344CB8AC3E}">
        <p14:creationId xmlns:p14="http://schemas.microsoft.com/office/powerpoint/2010/main" val="217875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ABF51C-C695-494D-B1A1-C47C0F130258}"/>
              </a:ext>
            </a:extLst>
          </p:cNvPr>
          <p:cNvSpPr txBox="1"/>
          <p:nvPr/>
        </p:nvSpPr>
        <p:spPr>
          <a:xfrm>
            <a:off x="824602" y="599854"/>
            <a:ext cx="10734261" cy="461665"/>
          </a:xfrm>
          <a:prstGeom prst="rect">
            <a:avLst/>
          </a:prstGeom>
          <a:blipFill>
            <a:blip r:embed="rId2"/>
            <a:tile tx="0" ty="0" sx="100000" sy="100000" flip="none" algn="tl"/>
          </a:blipFill>
        </p:spPr>
        <p:txBody>
          <a:bodyPr wrap="square">
            <a:spAutoFit/>
          </a:bodyPr>
          <a:lstStyle/>
          <a:p>
            <a:pPr algn="ctr"/>
            <a:r>
              <a:rPr lang="en-US" sz="2400" b="1" dirty="0">
                <a:solidFill>
                  <a:srgbClr val="FF0000"/>
                </a:solidFill>
                <a:effectLst/>
                <a:latin typeface="Times New Roman" panose="02020603050405020304" pitchFamily="18" charset="0"/>
                <a:ea typeface="Calibri" panose="020F0502020204030204" pitchFamily="34" charset="0"/>
              </a:rPr>
              <a:t>I/ĐẮK LẮK 10 NĂM ĐẦU SAU NGÀY GIẢI PHÓNG MIỀN NAM (1975- 1985)</a:t>
            </a:r>
            <a:endParaRPr lang="en-US" sz="2000" dirty="0">
              <a:solidFill>
                <a:srgbClr val="FF0000"/>
              </a:solidFill>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40F56A30-331E-4567-9DAC-EFF59CB2DAE0}"/>
              </a:ext>
            </a:extLst>
          </p:cNvPr>
          <p:cNvSpPr txBox="1"/>
          <p:nvPr/>
        </p:nvSpPr>
        <p:spPr>
          <a:xfrm>
            <a:off x="2179983" y="107171"/>
            <a:ext cx="7832034" cy="460895"/>
          </a:xfrm>
          <a:prstGeom prst="rect">
            <a:avLst/>
          </a:prstGeom>
          <a:noFill/>
        </p:spPr>
        <p:txBody>
          <a:bodyPr wrap="square">
            <a:spAutoFit/>
          </a:bodyPr>
          <a:lstStyle/>
          <a:p>
            <a:pPr>
              <a:lnSpc>
                <a:spcPct val="107000"/>
              </a:lnSpc>
              <a:spcAft>
                <a:spcPts val="800"/>
              </a:spcAft>
            </a:pPr>
            <a:r>
              <a:rPr lang="en-US" sz="2400" b="1" u="sng" dirty="0">
                <a:solidFill>
                  <a:srgbClr val="C00000"/>
                </a:solidFill>
                <a:latin typeface="Times New Roman" panose="02020603050405020304" pitchFamily="18" charset="0"/>
                <a:ea typeface="Calibri" panose="020F0502020204030204" pitchFamily="34" charset="0"/>
              </a:rPr>
              <a:t>2</a:t>
            </a:r>
            <a:r>
              <a:rPr lang="en-US" sz="2400" b="1" u="sng" dirty="0">
                <a:solidFill>
                  <a:srgbClr val="C00000"/>
                </a:solidFill>
                <a:effectLst/>
                <a:latin typeface="Times New Roman" panose="02020603050405020304" pitchFamily="18" charset="0"/>
                <a:ea typeface="Calibri" panose="020F0502020204030204" pitchFamily="34" charset="0"/>
              </a:rPr>
              <a:t>. HOẠT ĐỘNG HÌNH THÀNH KIẾN THỨC</a:t>
            </a:r>
            <a:endParaRPr lang="en-US" sz="2000" dirty="0">
              <a:solidFill>
                <a:srgbClr val="C00000"/>
              </a:solidFill>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E060153C-E5E9-45BA-AF96-1D55193EC8EC}"/>
              </a:ext>
            </a:extLst>
          </p:cNvPr>
          <p:cNvSpPr txBox="1"/>
          <p:nvPr/>
        </p:nvSpPr>
        <p:spPr>
          <a:xfrm>
            <a:off x="200761" y="1784625"/>
            <a:ext cx="5458511" cy="3539430"/>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3200" b="1" dirty="0">
                <a:solidFill>
                  <a:srgbClr val="FF0000"/>
                </a:solidFill>
                <a:effectLst/>
                <a:latin typeface="Times New Roman" panose="02020603050405020304" pitchFamily="18" charset="0"/>
                <a:ea typeface="Calibri" panose="020F0502020204030204" pitchFamily="34" charset="0"/>
              </a:rPr>
              <a:t>THẢO LUẬN CẶP ĐÔI.</a:t>
            </a:r>
          </a:p>
          <a:p>
            <a:pPr algn="just"/>
            <a:r>
              <a:rPr lang="en-US" sz="3200" dirty="0" err="1">
                <a:solidFill>
                  <a:srgbClr val="0041C4"/>
                </a:solidFill>
                <a:effectLst/>
                <a:latin typeface="Times New Roman" panose="02020603050405020304" pitchFamily="18" charset="0"/>
                <a:ea typeface="Calibri" panose="020F0502020204030204" pitchFamily="34" charset="0"/>
              </a:rPr>
              <a:t>Yêu</a:t>
            </a:r>
            <a:r>
              <a:rPr lang="en-US" sz="3200" dirty="0">
                <a:solidFill>
                  <a:srgbClr val="0041C4"/>
                </a:solidFill>
                <a:effectLst/>
                <a:latin typeface="Times New Roman" panose="02020603050405020304" pitchFamily="18" charset="0"/>
                <a:ea typeface="Calibri" panose="020F0502020204030204" pitchFamily="34" charset="0"/>
              </a:rPr>
              <a:t> </a:t>
            </a:r>
            <a:r>
              <a:rPr lang="en-US" sz="3200" dirty="0" err="1">
                <a:solidFill>
                  <a:srgbClr val="0041C4"/>
                </a:solidFill>
                <a:effectLst/>
                <a:latin typeface="Times New Roman" panose="02020603050405020304" pitchFamily="18" charset="0"/>
                <a:ea typeface="Calibri" panose="020F0502020204030204" pitchFamily="34" charset="0"/>
              </a:rPr>
              <a:t>cầu</a:t>
            </a:r>
            <a:r>
              <a:rPr lang="en-US" sz="3200" dirty="0">
                <a:solidFill>
                  <a:srgbClr val="0041C4"/>
                </a:solidFill>
                <a:effectLst/>
                <a:latin typeface="Times New Roman" panose="02020603050405020304" pitchFamily="18" charset="0"/>
                <a:ea typeface="Calibri" panose="020F0502020204030204" pitchFamily="34" charset="0"/>
              </a:rPr>
              <a:t> </a:t>
            </a:r>
            <a:r>
              <a:rPr lang="en-US" sz="3200" dirty="0" err="1">
                <a:solidFill>
                  <a:srgbClr val="0041C4"/>
                </a:solidFill>
                <a:effectLst/>
                <a:latin typeface="Times New Roman" panose="02020603050405020304" pitchFamily="18" charset="0"/>
                <a:ea typeface="Calibri" panose="020F0502020204030204" pitchFamily="34" charset="0"/>
              </a:rPr>
              <a:t>học</a:t>
            </a:r>
            <a:r>
              <a:rPr lang="en-US" sz="3200" dirty="0">
                <a:solidFill>
                  <a:srgbClr val="0041C4"/>
                </a:solidFill>
                <a:effectLst/>
                <a:latin typeface="Times New Roman" panose="02020603050405020304" pitchFamily="18" charset="0"/>
                <a:ea typeface="Calibri" panose="020F0502020204030204" pitchFamily="34" charset="0"/>
              </a:rPr>
              <a:t> </a:t>
            </a:r>
            <a:r>
              <a:rPr lang="en-US" sz="3200" dirty="0" err="1">
                <a:solidFill>
                  <a:srgbClr val="0041C4"/>
                </a:solidFill>
                <a:effectLst/>
                <a:latin typeface="Times New Roman" panose="02020603050405020304" pitchFamily="18" charset="0"/>
                <a:ea typeface="Calibri" panose="020F0502020204030204" pitchFamily="34" charset="0"/>
              </a:rPr>
              <a:t>sinh</a:t>
            </a:r>
            <a:r>
              <a:rPr lang="en-US" sz="3200" dirty="0">
                <a:solidFill>
                  <a:srgbClr val="0041C4"/>
                </a:solidFill>
                <a:effectLst/>
                <a:latin typeface="Times New Roman" panose="02020603050405020304" pitchFamily="18" charset="0"/>
                <a:ea typeface="Calibri" panose="020F0502020204030204" pitchFamily="34" charset="0"/>
              </a:rPr>
              <a:t> </a:t>
            </a:r>
            <a:r>
              <a:rPr lang="en-US" sz="3200" dirty="0" err="1">
                <a:solidFill>
                  <a:srgbClr val="0041C4"/>
                </a:solidFill>
                <a:effectLst/>
                <a:latin typeface="Times New Roman" panose="02020603050405020304" pitchFamily="18" charset="0"/>
                <a:ea typeface="Calibri" panose="020F0502020204030204" pitchFamily="34" charset="0"/>
              </a:rPr>
              <a:t>đọc</a:t>
            </a:r>
            <a:r>
              <a:rPr lang="en-US" sz="3200" dirty="0">
                <a:solidFill>
                  <a:srgbClr val="0041C4"/>
                </a:solidFill>
                <a:effectLst/>
                <a:latin typeface="Times New Roman" panose="02020603050405020304" pitchFamily="18" charset="0"/>
                <a:ea typeface="Calibri" panose="020F0502020204030204" pitchFamily="34" charset="0"/>
              </a:rPr>
              <a:t> </a:t>
            </a:r>
            <a:r>
              <a:rPr lang="en-US" sz="3200" dirty="0" err="1">
                <a:solidFill>
                  <a:srgbClr val="0041C4"/>
                </a:solidFill>
                <a:effectLst/>
                <a:latin typeface="Times New Roman" panose="02020603050405020304" pitchFamily="18" charset="0"/>
                <a:ea typeface="Calibri" panose="020F0502020204030204" pitchFamily="34" charset="0"/>
              </a:rPr>
              <a:t>tài</a:t>
            </a:r>
            <a:r>
              <a:rPr lang="en-US" sz="3200" dirty="0">
                <a:solidFill>
                  <a:srgbClr val="0041C4"/>
                </a:solidFill>
                <a:effectLst/>
                <a:latin typeface="Times New Roman" panose="02020603050405020304" pitchFamily="18" charset="0"/>
                <a:ea typeface="Calibri" panose="020F0502020204030204" pitchFamily="34" charset="0"/>
              </a:rPr>
              <a:t> </a:t>
            </a:r>
            <a:r>
              <a:rPr lang="en-US" sz="3200" dirty="0" err="1">
                <a:solidFill>
                  <a:srgbClr val="0041C4"/>
                </a:solidFill>
                <a:effectLst/>
                <a:latin typeface="Times New Roman" panose="02020603050405020304" pitchFamily="18" charset="0"/>
                <a:ea typeface="Calibri" panose="020F0502020204030204" pitchFamily="34" charset="0"/>
              </a:rPr>
              <a:t>liệu</a:t>
            </a:r>
            <a:r>
              <a:rPr lang="en-US" sz="3200" dirty="0">
                <a:solidFill>
                  <a:srgbClr val="0041C4"/>
                </a:solidFill>
                <a:effectLst/>
                <a:latin typeface="Times New Roman" panose="02020603050405020304" pitchFamily="18" charset="0"/>
                <a:ea typeface="Calibri" panose="020F0502020204030204" pitchFamily="34" charset="0"/>
              </a:rPr>
              <a:t>, </a:t>
            </a:r>
            <a:r>
              <a:rPr lang="en-US" sz="3200" dirty="0" err="1">
                <a:solidFill>
                  <a:srgbClr val="0041C4"/>
                </a:solidFill>
                <a:effectLst/>
                <a:latin typeface="Times New Roman" panose="02020603050405020304" pitchFamily="18" charset="0"/>
                <a:ea typeface="Calibri" panose="020F0502020204030204" pitchFamily="34" charset="0"/>
              </a:rPr>
              <a:t>thảo</a:t>
            </a:r>
            <a:r>
              <a:rPr lang="en-US" sz="3200" dirty="0">
                <a:solidFill>
                  <a:srgbClr val="0041C4"/>
                </a:solidFill>
                <a:effectLst/>
                <a:latin typeface="Times New Roman" panose="02020603050405020304" pitchFamily="18" charset="0"/>
                <a:ea typeface="Calibri" panose="020F0502020204030204" pitchFamily="34" charset="0"/>
              </a:rPr>
              <a:t> </a:t>
            </a:r>
            <a:r>
              <a:rPr lang="en-US" sz="3200" dirty="0" err="1">
                <a:solidFill>
                  <a:srgbClr val="0041C4"/>
                </a:solidFill>
                <a:effectLst/>
                <a:latin typeface="Times New Roman" panose="02020603050405020304" pitchFamily="18" charset="0"/>
                <a:ea typeface="Calibri" panose="020F0502020204030204" pitchFamily="34" charset="0"/>
              </a:rPr>
              <a:t>luận</a:t>
            </a:r>
            <a:r>
              <a:rPr lang="en-US" sz="3200" dirty="0">
                <a:solidFill>
                  <a:srgbClr val="0041C4"/>
                </a:solidFill>
                <a:effectLst/>
                <a:latin typeface="Times New Roman" panose="02020603050405020304" pitchFamily="18" charset="0"/>
                <a:ea typeface="Calibri" panose="020F0502020204030204" pitchFamily="34" charset="0"/>
              </a:rPr>
              <a:t> </a:t>
            </a:r>
            <a:r>
              <a:rPr lang="en-US" sz="3200" dirty="0" err="1">
                <a:solidFill>
                  <a:srgbClr val="0041C4"/>
                </a:solidFill>
                <a:effectLst/>
                <a:latin typeface="Times New Roman" panose="02020603050405020304" pitchFamily="18" charset="0"/>
                <a:ea typeface="Calibri" panose="020F0502020204030204" pitchFamily="34" charset="0"/>
              </a:rPr>
              <a:t>cặp</a:t>
            </a:r>
            <a:r>
              <a:rPr lang="en-US" sz="3200" dirty="0">
                <a:solidFill>
                  <a:srgbClr val="0041C4"/>
                </a:solidFill>
                <a:effectLst/>
                <a:latin typeface="Times New Roman" panose="02020603050405020304" pitchFamily="18" charset="0"/>
                <a:ea typeface="Calibri" panose="020F0502020204030204" pitchFamily="34" charset="0"/>
              </a:rPr>
              <a:t> </a:t>
            </a:r>
            <a:r>
              <a:rPr lang="en-US" sz="3200" dirty="0" err="1">
                <a:solidFill>
                  <a:srgbClr val="0041C4"/>
                </a:solidFill>
                <a:effectLst/>
                <a:latin typeface="Times New Roman" panose="02020603050405020304" pitchFamily="18" charset="0"/>
                <a:ea typeface="Calibri" panose="020F0502020204030204" pitchFamily="34" charset="0"/>
              </a:rPr>
              <a:t>đôi</a:t>
            </a:r>
            <a:r>
              <a:rPr lang="en-US" sz="3200" dirty="0">
                <a:solidFill>
                  <a:srgbClr val="0041C4"/>
                </a:solidFill>
                <a:effectLst/>
                <a:latin typeface="Times New Roman" panose="02020603050405020304" pitchFamily="18" charset="0"/>
                <a:ea typeface="Calibri" panose="020F0502020204030204" pitchFamily="34" charset="0"/>
              </a:rPr>
              <a:t> </a:t>
            </a:r>
            <a:r>
              <a:rPr lang="en-US" sz="3200" dirty="0" err="1">
                <a:solidFill>
                  <a:srgbClr val="0041C4"/>
                </a:solidFill>
                <a:effectLst/>
                <a:latin typeface="Times New Roman" panose="02020603050405020304" pitchFamily="18" charset="0"/>
                <a:ea typeface="Calibri" panose="020F0502020204030204" pitchFamily="34" charset="0"/>
              </a:rPr>
              <a:t>và</a:t>
            </a:r>
            <a:r>
              <a:rPr lang="en-US" sz="3200" dirty="0">
                <a:solidFill>
                  <a:srgbClr val="0041C4"/>
                </a:solidFill>
                <a:effectLst/>
                <a:latin typeface="Times New Roman" panose="02020603050405020304" pitchFamily="18" charset="0"/>
                <a:ea typeface="Calibri" panose="020F0502020204030204" pitchFamily="34" charset="0"/>
              </a:rPr>
              <a:t> </a:t>
            </a:r>
            <a:r>
              <a:rPr lang="en-US" sz="3200" i="1" dirty="0" err="1">
                <a:solidFill>
                  <a:srgbClr val="0041C4"/>
                </a:solidFill>
                <a:effectLst/>
                <a:latin typeface="Times New Roman" panose="02020603050405020304" pitchFamily="18" charset="0"/>
                <a:ea typeface="Calibri" panose="020F0502020204030204" pitchFamily="34" charset="0"/>
              </a:rPr>
              <a:t>nêu</a:t>
            </a:r>
            <a:r>
              <a:rPr lang="en-US" sz="3200" i="1" dirty="0">
                <a:solidFill>
                  <a:srgbClr val="0041C4"/>
                </a:solidFill>
                <a:effectLst/>
                <a:latin typeface="Times New Roman" panose="02020603050405020304" pitchFamily="18" charset="0"/>
                <a:ea typeface="Calibri" panose="020F0502020204030204" pitchFamily="34" charset="0"/>
              </a:rPr>
              <a:t> </a:t>
            </a:r>
            <a:r>
              <a:rPr lang="en-US" sz="3200" i="1" dirty="0" err="1">
                <a:solidFill>
                  <a:srgbClr val="0041C4"/>
                </a:solidFill>
                <a:effectLst/>
                <a:latin typeface="Times New Roman" panose="02020603050405020304" pitchFamily="18" charset="0"/>
                <a:ea typeface="Calibri" panose="020F0502020204030204" pitchFamily="34" charset="0"/>
              </a:rPr>
              <a:t>được</a:t>
            </a:r>
            <a:r>
              <a:rPr lang="en-US" sz="3200" i="1" dirty="0">
                <a:solidFill>
                  <a:srgbClr val="0041C4"/>
                </a:solidFill>
                <a:effectLst/>
                <a:latin typeface="Times New Roman" panose="02020603050405020304" pitchFamily="18" charset="0"/>
                <a:ea typeface="Calibri" panose="020F0502020204030204" pitchFamily="34" charset="0"/>
              </a:rPr>
              <a:t> </a:t>
            </a:r>
            <a:r>
              <a:rPr lang="en-US" sz="3200" i="1" dirty="0" err="1">
                <a:solidFill>
                  <a:srgbClr val="0041C4"/>
                </a:solidFill>
                <a:effectLst/>
                <a:latin typeface="Times New Roman" panose="02020603050405020304" pitchFamily="18" charset="0"/>
                <a:ea typeface="Calibri" panose="020F0502020204030204" pitchFamily="34" charset="0"/>
              </a:rPr>
              <a:t>những</a:t>
            </a:r>
            <a:r>
              <a:rPr lang="en-US" sz="3200" i="1" dirty="0">
                <a:solidFill>
                  <a:srgbClr val="0041C4"/>
                </a:solidFill>
                <a:effectLst/>
                <a:latin typeface="Times New Roman" panose="02020603050405020304" pitchFamily="18" charset="0"/>
                <a:ea typeface="Calibri" panose="020F0502020204030204" pitchFamily="34" charset="0"/>
              </a:rPr>
              <a:t> </a:t>
            </a:r>
            <a:r>
              <a:rPr lang="en-US" sz="3200" i="1" dirty="0" err="1">
                <a:solidFill>
                  <a:srgbClr val="0041C4"/>
                </a:solidFill>
                <a:effectLst/>
                <a:latin typeface="Times New Roman" panose="02020603050405020304" pitchFamily="18" charset="0"/>
                <a:ea typeface="Calibri" panose="020F0502020204030204" pitchFamily="34" charset="0"/>
              </a:rPr>
              <a:t>thuận</a:t>
            </a:r>
            <a:r>
              <a:rPr lang="en-US" sz="3200" i="1" dirty="0">
                <a:solidFill>
                  <a:srgbClr val="0041C4"/>
                </a:solidFill>
                <a:effectLst/>
                <a:latin typeface="Times New Roman" panose="02020603050405020304" pitchFamily="18" charset="0"/>
                <a:ea typeface="Calibri" panose="020F0502020204030204" pitchFamily="34" charset="0"/>
              </a:rPr>
              <a:t> </a:t>
            </a:r>
            <a:r>
              <a:rPr lang="en-US" sz="3200" i="1" dirty="0" err="1">
                <a:solidFill>
                  <a:srgbClr val="0041C4"/>
                </a:solidFill>
                <a:effectLst/>
                <a:latin typeface="Times New Roman" panose="02020603050405020304" pitchFamily="18" charset="0"/>
                <a:ea typeface="Calibri" panose="020F0502020204030204" pitchFamily="34" charset="0"/>
              </a:rPr>
              <a:t>lợi</a:t>
            </a:r>
            <a:r>
              <a:rPr lang="en-US" sz="3200" i="1" dirty="0">
                <a:solidFill>
                  <a:srgbClr val="0041C4"/>
                </a:solidFill>
                <a:effectLst/>
                <a:latin typeface="Times New Roman" panose="02020603050405020304" pitchFamily="18" charset="0"/>
                <a:ea typeface="Calibri" panose="020F0502020204030204" pitchFamily="34" charset="0"/>
              </a:rPr>
              <a:t>, </a:t>
            </a:r>
            <a:r>
              <a:rPr lang="en-US" sz="3200" i="1" dirty="0" err="1">
                <a:solidFill>
                  <a:srgbClr val="0041C4"/>
                </a:solidFill>
                <a:effectLst/>
                <a:latin typeface="Times New Roman" panose="02020603050405020304" pitchFamily="18" charset="0"/>
                <a:ea typeface="Calibri" panose="020F0502020204030204" pitchFamily="34" charset="0"/>
              </a:rPr>
              <a:t>khó</a:t>
            </a:r>
            <a:r>
              <a:rPr lang="en-US" sz="3200" i="1" dirty="0">
                <a:solidFill>
                  <a:srgbClr val="0041C4"/>
                </a:solidFill>
                <a:effectLst/>
                <a:latin typeface="Times New Roman" panose="02020603050405020304" pitchFamily="18" charset="0"/>
                <a:ea typeface="Calibri" panose="020F0502020204030204" pitchFamily="34" charset="0"/>
              </a:rPr>
              <a:t> </a:t>
            </a:r>
            <a:r>
              <a:rPr lang="en-US" sz="3200" i="1" dirty="0" err="1">
                <a:solidFill>
                  <a:srgbClr val="0041C4"/>
                </a:solidFill>
                <a:effectLst/>
                <a:latin typeface="Times New Roman" panose="02020603050405020304" pitchFamily="18" charset="0"/>
                <a:ea typeface="Calibri" panose="020F0502020204030204" pitchFamily="34" charset="0"/>
              </a:rPr>
              <a:t>khăn</a:t>
            </a:r>
            <a:r>
              <a:rPr lang="en-US" sz="3200" i="1" dirty="0">
                <a:solidFill>
                  <a:srgbClr val="0041C4"/>
                </a:solidFill>
                <a:effectLst/>
                <a:latin typeface="Times New Roman" panose="02020603050405020304" pitchFamily="18" charset="0"/>
                <a:ea typeface="Calibri" panose="020F0502020204030204" pitchFamily="34" charset="0"/>
              </a:rPr>
              <a:t> </a:t>
            </a:r>
            <a:r>
              <a:rPr lang="en-US" sz="3200" i="1" dirty="0" err="1">
                <a:solidFill>
                  <a:srgbClr val="0041C4"/>
                </a:solidFill>
                <a:effectLst/>
                <a:latin typeface="Times New Roman" panose="02020603050405020304" pitchFamily="18" charset="0"/>
                <a:ea typeface="Calibri" panose="020F0502020204030204" pitchFamily="34" charset="0"/>
              </a:rPr>
              <a:t>thách</a:t>
            </a:r>
            <a:r>
              <a:rPr lang="en-US" sz="3200" i="1" dirty="0">
                <a:solidFill>
                  <a:srgbClr val="0041C4"/>
                </a:solidFill>
                <a:effectLst/>
                <a:latin typeface="Times New Roman" panose="02020603050405020304" pitchFamily="18" charset="0"/>
                <a:ea typeface="Calibri" panose="020F0502020204030204" pitchFamily="34" charset="0"/>
              </a:rPr>
              <a:t> </a:t>
            </a:r>
            <a:r>
              <a:rPr lang="en-US" sz="3200" i="1" dirty="0" err="1">
                <a:solidFill>
                  <a:srgbClr val="0041C4"/>
                </a:solidFill>
                <a:effectLst/>
                <a:latin typeface="Times New Roman" panose="02020603050405020304" pitchFamily="18" charset="0"/>
                <a:ea typeface="Calibri" panose="020F0502020204030204" pitchFamily="34" charset="0"/>
              </a:rPr>
              <a:t>thức</a:t>
            </a:r>
            <a:r>
              <a:rPr lang="en-US" sz="3200" i="1" dirty="0">
                <a:solidFill>
                  <a:srgbClr val="0041C4"/>
                </a:solidFill>
                <a:effectLst/>
                <a:latin typeface="Times New Roman" panose="02020603050405020304" pitchFamily="18" charset="0"/>
                <a:ea typeface="Calibri" panose="020F0502020204030204" pitchFamily="34" charset="0"/>
              </a:rPr>
              <a:t> </a:t>
            </a:r>
            <a:r>
              <a:rPr lang="en-US" sz="3200" i="1" dirty="0" err="1">
                <a:solidFill>
                  <a:srgbClr val="0041C4"/>
                </a:solidFill>
                <a:effectLst/>
                <a:latin typeface="Times New Roman" panose="02020603050405020304" pitchFamily="18" charset="0"/>
                <a:ea typeface="Calibri" panose="020F0502020204030204" pitchFamily="34" charset="0"/>
              </a:rPr>
              <a:t>và</a:t>
            </a:r>
            <a:r>
              <a:rPr lang="en-US" sz="3200" i="1" dirty="0">
                <a:solidFill>
                  <a:srgbClr val="0041C4"/>
                </a:solidFill>
                <a:effectLst/>
                <a:latin typeface="Times New Roman" panose="02020603050405020304" pitchFamily="18" charset="0"/>
                <a:ea typeface="Calibri" panose="020F0502020204030204" pitchFamily="34" charset="0"/>
              </a:rPr>
              <a:t> </a:t>
            </a:r>
            <a:r>
              <a:rPr lang="en-US" sz="3200" i="1" dirty="0" err="1">
                <a:solidFill>
                  <a:srgbClr val="0041C4"/>
                </a:solidFill>
                <a:effectLst/>
                <a:latin typeface="Times New Roman" panose="02020603050405020304" pitchFamily="18" charset="0"/>
                <a:ea typeface="Calibri" panose="020F0502020204030204" pitchFamily="34" charset="0"/>
              </a:rPr>
              <a:t>thành</a:t>
            </a:r>
            <a:r>
              <a:rPr lang="en-US" sz="3200" i="1" dirty="0">
                <a:solidFill>
                  <a:srgbClr val="0041C4"/>
                </a:solidFill>
                <a:effectLst/>
                <a:latin typeface="Times New Roman" panose="02020603050405020304" pitchFamily="18" charset="0"/>
                <a:ea typeface="Calibri" panose="020F0502020204030204" pitchFamily="34" charset="0"/>
              </a:rPr>
              <a:t> </a:t>
            </a:r>
            <a:r>
              <a:rPr lang="en-US" sz="3200" i="1" dirty="0" err="1">
                <a:solidFill>
                  <a:srgbClr val="0041C4"/>
                </a:solidFill>
                <a:effectLst/>
                <a:latin typeface="Times New Roman" panose="02020603050405020304" pitchFamily="18" charset="0"/>
                <a:ea typeface="Calibri" panose="020F0502020204030204" pitchFamily="34" charset="0"/>
              </a:rPr>
              <a:t>tựu</a:t>
            </a:r>
            <a:r>
              <a:rPr lang="en-US" sz="3200" i="1" dirty="0">
                <a:solidFill>
                  <a:srgbClr val="0041C4"/>
                </a:solidFill>
                <a:effectLst/>
                <a:latin typeface="Times New Roman" panose="02020603050405020304" pitchFamily="18" charset="0"/>
                <a:ea typeface="Calibri" panose="020F0502020204030204" pitchFamily="34" charset="0"/>
              </a:rPr>
              <a:t> </a:t>
            </a:r>
            <a:r>
              <a:rPr lang="en-US" sz="3200" i="1" dirty="0" err="1">
                <a:solidFill>
                  <a:srgbClr val="0041C4"/>
                </a:solidFill>
                <a:effectLst/>
                <a:latin typeface="Times New Roman" panose="02020603050405020304" pitchFamily="18" charset="0"/>
                <a:ea typeface="Calibri" panose="020F0502020204030204" pitchFamily="34" charset="0"/>
              </a:rPr>
              <a:t>của</a:t>
            </a:r>
            <a:r>
              <a:rPr lang="en-US" sz="3200" i="1" dirty="0">
                <a:solidFill>
                  <a:srgbClr val="0041C4"/>
                </a:solidFill>
                <a:effectLst/>
                <a:latin typeface="Times New Roman" panose="02020603050405020304" pitchFamily="18" charset="0"/>
                <a:ea typeface="Calibri" panose="020F0502020204030204" pitchFamily="34" charset="0"/>
              </a:rPr>
              <a:t> </a:t>
            </a:r>
            <a:r>
              <a:rPr lang="en-US" sz="3200" i="1" dirty="0" err="1">
                <a:solidFill>
                  <a:srgbClr val="0041C4"/>
                </a:solidFill>
                <a:effectLst/>
                <a:latin typeface="Times New Roman" panose="02020603050405020304" pitchFamily="18" charset="0"/>
                <a:ea typeface="Times New Roman" panose="02020603050405020304" pitchFamily="18" charset="0"/>
              </a:rPr>
              <a:t>Đắk</a:t>
            </a:r>
            <a:r>
              <a:rPr lang="en-US" sz="3200" i="1" dirty="0">
                <a:solidFill>
                  <a:srgbClr val="0041C4"/>
                </a:solidFill>
                <a:effectLst/>
                <a:latin typeface="Times New Roman" panose="02020603050405020304" pitchFamily="18" charset="0"/>
                <a:ea typeface="Times New Roman" panose="02020603050405020304" pitchFamily="18" charset="0"/>
              </a:rPr>
              <a:t> </a:t>
            </a:r>
            <a:r>
              <a:rPr lang="en-US" sz="3200" i="1" dirty="0" err="1">
                <a:solidFill>
                  <a:srgbClr val="0041C4"/>
                </a:solidFill>
                <a:effectLst/>
                <a:latin typeface="Times New Roman" panose="02020603050405020304" pitchFamily="18" charset="0"/>
                <a:ea typeface="Times New Roman" panose="02020603050405020304" pitchFamily="18" charset="0"/>
              </a:rPr>
              <a:t>Lắk</a:t>
            </a:r>
            <a:r>
              <a:rPr lang="en-US" sz="3200" i="1" dirty="0">
                <a:solidFill>
                  <a:srgbClr val="0041C4"/>
                </a:solidFill>
                <a:effectLst/>
                <a:latin typeface="Times New Roman" panose="02020603050405020304" pitchFamily="18" charset="0"/>
                <a:ea typeface="Times New Roman" panose="02020603050405020304" pitchFamily="18" charset="0"/>
              </a:rPr>
              <a:t> </a:t>
            </a:r>
            <a:r>
              <a:rPr lang="en-US" sz="3200" i="1" dirty="0" err="1">
                <a:solidFill>
                  <a:srgbClr val="0041C4"/>
                </a:solidFill>
                <a:effectLst/>
                <a:latin typeface="Times New Roman" panose="02020603050405020304" pitchFamily="18" charset="0"/>
                <a:ea typeface="Times New Roman" panose="02020603050405020304" pitchFamily="18" charset="0"/>
              </a:rPr>
              <a:t>sau</a:t>
            </a:r>
            <a:r>
              <a:rPr lang="en-US" sz="3200" i="1" dirty="0">
                <a:solidFill>
                  <a:srgbClr val="0041C4"/>
                </a:solidFill>
                <a:effectLst/>
                <a:latin typeface="Times New Roman" panose="02020603050405020304" pitchFamily="18" charset="0"/>
                <a:ea typeface="Times New Roman" panose="02020603050405020304" pitchFamily="18" charset="0"/>
              </a:rPr>
              <a:t> 10 </a:t>
            </a:r>
            <a:r>
              <a:rPr lang="en-US" sz="3200" i="1" dirty="0" err="1">
                <a:solidFill>
                  <a:srgbClr val="0041C4"/>
                </a:solidFill>
                <a:effectLst/>
                <a:latin typeface="Times New Roman" panose="02020603050405020304" pitchFamily="18" charset="0"/>
                <a:ea typeface="Times New Roman" panose="02020603050405020304" pitchFamily="18" charset="0"/>
              </a:rPr>
              <a:t>năm</a:t>
            </a:r>
            <a:r>
              <a:rPr lang="en-US" sz="3200" i="1" dirty="0">
                <a:solidFill>
                  <a:srgbClr val="0041C4"/>
                </a:solidFill>
                <a:effectLst/>
                <a:latin typeface="Times New Roman" panose="02020603050405020304" pitchFamily="18" charset="0"/>
                <a:ea typeface="Times New Roman" panose="02020603050405020304" pitchFamily="18" charset="0"/>
              </a:rPr>
              <a:t> </a:t>
            </a:r>
            <a:r>
              <a:rPr lang="en-US" sz="3200" i="1" dirty="0" err="1">
                <a:solidFill>
                  <a:srgbClr val="0041C4"/>
                </a:solidFill>
                <a:effectLst/>
                <a:latin typeface="Times New Roman" panose="02020603050405020304" pitchFamily="18" charset="0"/>
                <a:ea typeface="Times New Roman" panose="02020603050405020304" pitchFamily="18" charset="0"/>
              </a:rPr>
              <a:t>giải</a:t>
            </a:r>
            <a:r>
              <a:rPr lang="en-US" sz="3200" i="1" dirty="0">
                <a:solidFill>
                  <a:srgbClr val="0041C4"/>
                </a:solidFill>
                <a:effectLst/>
                <a:latin typeface="Times New Roman" panose="02020603050405020304" pitchFamily="18" charset="0"/>
                <a:ea typeface="Times New Roman" panose="02020603050405020304" pitchFamily="18" charset="0"/>
              </a:rPr>
              <a:t> </a:t>
            </a:r>
            <a:r>
              <a:rPr lang="en-US" sz="3200" i="1" dirty="0" err="1">
                <a:solidFill>
                  <a:srgbClr val="0041C4"/>
                </a:solidFill>
                <a:effectLst/>
                <a:latin typeface="Times New Roman" panose="02020603050405020304" pitchFamily="18" charset="0"/>
                <a:ea typeface="Times New Roman" panose="02020603050405020304" pitchFamily="18" charset="0"/>
              </a:rPr>
              <a:t>phóng</a:t>
            </a:r>
            <a:r>
              <a:rPr lang="en-US" sz="3200" i="1" dirty="0">
                <a:solidFill>
                  <a:srgbClr val="0041C4"/>
                </a:solidFill>
                <a:effectLst/>
                <a:latin typeface="Times New Roman" panose="02020603050405020304" pitchFamily="18" charset="0"/>
                <a:ea typeface="Times New Roman" panose="02020603050405020304" pitchFamily="18" charset="0"/>
              </a:rPr>
              <a:t> </a:t>
            </a:r>
            <a:r>
              <a:rPr lang="en-US" sz="3200" i="1" dirty="0" err="1">
                <a:solidFill>
                  <a:srgbClr val="0041C4"/>
                </a:solidFill>
                <a:effectLst/>
                <a:latin typeface="Times New Roman" panose="02020603050405020304" pitchFamily="18" charset="0"/>
                <a:ea typeface="Times New Roman" panose="02020603050405020304" pitchFamily="18" charset="0"/>
              </a:rPr>
              <a:t>Miền</a:t>
            </a:r>
            <a:r>
              <a:rPr lang="en-US" sz="3200" i="1" dirty="0">
                <a:solidFill>
                  <a:srgbClr val="0041C4"/>
                </a:solidFill>
                <a:effectLst/>
                <a:latin typeface="Times New Roman" panose="02020603050405020304" pitchFamily="18" charset="0"/>
                <a:ea typeface="Times New Roman" panose="02020603050405020304" pitchFamily="18" charset="0"/>
              </a:rPr>
              <a:t> Nam.</a:t>
            </a:r>
            <a:endParaRPr lang="en-US" sz="3200" dirty="0">
              <a:solidFill>
                <a:srgbClr val="0041C4"/>
              </a:solidFill>
            </a:endParaRPr>
          </a:p>
        </p:txBody>
      </p:sp>
      <p:grpSp>
        <p:nvGrpSpPr>
          <p:cNvPr id="4" name="Group 3">
            <a:extLst>
              <a:ext uri="{FF2B5EF4-FFF2-40B4-BE49-F238E27FC236}">
                <a16:creationId xmlns:a16="http://schemas.microsoft.com/office/drawing/2014/main" id="{1710F50B-4FEE-4E1A-82AA-6D4DC1E64222}"/>
              </a:ext>
            </a:extLst>
          </p:cNvPr>
          <p:cNvGrpSpPr/>
          <p:nvPr/>
        </p:nvGrpSpPr>
        <p:grpSpPr>
          <a:xfrm>
            <a:off x="6532729" y="1436852"/>
            <a:ext cx="5116229" cy="4632088"/>
            <a:chOff x="6532729" y="1436852"/>
            <a:chExt cx="5116229" cy="4632088"/>
          </a:xfrm>
        </p:grpSpPr>
        <p:pic>
          <p:nvPicPr>
            <p:cNvPr id="2" name="Picture 1">
              <a:extLst>
                <a:ext uri="{FF2B5EF4-FFF2-40B4-BE49-F238E27FC236}">
                  <a16:creationId xmlns:a16="http://schemas.microsoft.com/office/drawing/2014/main" id="{2EC48E2E-CDC1-416D-B048-AD7EF7F7FF08}"/>
                </a:ext>
              </a:extLst>
            </p:cNvPr>
            <p:cNvPicPr>
              <a:picLocks noChangeAspect="1"/>
            </p:cNvPicPr>
            <p:nvPr/>
          </p:nvPicPr>
          <p:blipFill>
            <a:blip r:embed="rId3"/>
            <a:stretch>
              <a:fillRect/>
            </a:stretch>
          </p:blipFill>
          <p:spPr>
            <a:xfrm>
              <a:off x="6532729" y="1436852"/>
              <a:ext cx="5026133" cy="2117487"/>
            </a:xfrm>
            <a:prstGeom prst="rect">
              <a:avLst/>
            </a:prstGeom>
          </p:spPr>
        </p:pic>
        <p:pic>
          <p:nvPicPr>
            <p:cNvPr id="3" name="Picture 2">
              <a:extLst>
                <a:ext uri="{FF2B5EF4-FFF2-40B4-BE49-F238E27FC236}">
                  <a16:creationId xmlns:a16="http://schemas.microsoft.com/office/drawing/2014/main" id="{3EC92DA3-9BCD-4EA9-99D3-84B3CFC1627C}"/>
                </a:ext>
              </a:extLst>
            </p:cNvPr>
            <p:cNvPicPr>
              <a:picLocks noChangeAspect="1"/>
            </p:cNvPicPr>
            <p:nvPr/>
          </p:nvPicPr>
          <p:blipFill>
            <a:blip r:embed="rId4"/>
            <a:stretch>
              <a:fillRect/>
            </a:stretch>
          </p:blipFill>
          <p:spPr>
            <a:xfrm>
              <a:off x="6555747" y="3554340"/>
              <a:ext cx="5093211" cy="2514600"/>
            </a:xfrm>
            <a:prstGeom prst="rect">
              <a:avLst/>
            </a:prstGeom>
          </p:spPr>
        </p:pic>
      </p:grpSp>
    </p:spTree>
    <p:extLst>
      <p:ext uri="{BB962C8B-B14F-4D97-AF65-F5344CB8AC3E}">
        <p14:creationId xmlns:p14="http://schemas.microsoft.com/office/powerpoint/2010/main" val="577558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ABF51C-C695-494D-B1A1-C47C0F130258}"/>
              </a:ext>
            </a:extLst>
          </p:cNvPr>
          <p:cNvSpPr txBox="1"/>
          <p:nvPr/>
        </p:nvSpPr>
        <p:spPr>
          <a:xfrm>
            <a:off x="824602" y="599854"/>
            <a:ext cx="10734261" cy="46166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I/ĐẮK LẮK 10 NĂM ĐẦU SAU NGÀY GIẢI PHÓNG MIỀN NAM (1975- 1985)</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7" name="TextBox 6">
            <a:extLst>
              <a:ext uri="{FF2B5EF4-FFF2-40B4-BE49-F238E27FC236}">
                <a16:creationId xmlns:a16="http://schemas.microsoft.com/office/drawing/2014/main" id="{40F56A30-331E-4567-9DAC-EFF59CB2DAE0}"/>
              </a:ext>
            </a:extLst>
          </p:cNvPr>
          <p:cNvSpPr txBox="1"/>
          <p:nvPr/>
        </p:nvSpPr>
        <p:spPr>
          <a:xfrm>
            <a:off x="2179983" y="107171"/>
            <a:ext cx="7832034" cy="4608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2. HOẠT ĐỘNG HÌNH THÀNH KIẾN THỨC</a:t>
            </a:r>
            <a:endPar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p:txBody>
      </p:sp>
      <p:grpSp>
        <p:nvGrpSpPr>
          <p:cNvPr id="4" name="Group 3">
            <a:extLst>
              <a:ext uri="{FF2B5EF4-FFF2-40B4-BE49-F238E27FC236}">
                <a16:creationId xmlns:a16="http://schemas.microsoft.com/office/drawing/2014/main" id="{1710F50B-4FEE-4E1A-82AA-6D4DC1E64222}"/>
              </a:ext>
            </a:extLst>
          </p:cNvPr>
          <p:cNvGrpSpPr/>
          <p:nvPr/>
        </p:nvGrpSpPr>
        <p:grpSpPr>
          <a:xfrm>
            <a:off x="6532729" y="1436852"/>
            <a:ext cx="5116229" cy="4632088"/>
            <a:chOff x="6532729" y="1436852"/>
            <a:chExt cx="5116229" cy="4632088"/>
          </a:xfrm>
        </p:grpSpPr>
        <p:pic>
          <p:nvPicPr>
            <p:cNvPr id="2" name="Picture 1">
              <a:extLst>
                <a:ext uri="{FF2B5EF4-FFF2-40B4-BE49-F238E27FC236}">
                  <a16:creationId xmlns:a16="http://schemas.microsoft.com/office/drawing/2014/main" id="{2EC48E2E-CDC1-416D-B048-AD7EF7F7FF08}"/>
                </a:ext>
              </a:extLst>
            </p:cNvPr>
            <p:cNvPicPr>
              <a:picLocks noChangeAspect="1"/>
            </p:cNvPicPr>
            <p:nvPr/>
          </p:nvPicPr>
          <p:blipFill>
            <a:blip r:embed="rId3"/>
            <a:stretch>
              <a:fillRect/>
            </a:stretch>
          </p:blipFill>
          <p:spPr>
            <a:xfrm>
              <a:off x="6532729" y="1436852"/>
              <a:ext cx="5026133" cy="2117487"/>
            </a:xfrm>
            <a:prstGeom prst="rect">
              <a:avLst/>
            </a:prstGeom>
          </p:spPr>
        </p:pic>
        <p:pic>
          <p:nvPicPr>
            <p:cNvPr id="3" name="Picture 2">
              <a:extLst>
                <a:ext uri="{FF2B5EF4-FFF2-40B4-BE49-F238E27FC236}">
                  <a16:creationId xmlns:a16="http://schemas.microsoft.com/office/drawing/2014/main" id="{3EC92DA3-9BCD-4EA9-99D3-84B3CFC1627C}"/>
                </a:ext>
              </a:extLst>
            </p:cNvPr>
            <p:cNvPicPr>
              <a:picLocks noChangeAspect="1"/>
            </p:cNvPicPr>
            <p:nvPr/>
          </p:nvPicPr>
          <p:blipFill>
            <a:blip r:embed="rId4"/>
            <a:stretch>
              <a:fillRect/>
            </a:stretch>
          </p:blipFill>
          <p:spPr>
            <a:xfrm>
              <a:off x="6555747" y="3554340"/>
              <a:ext cx="5093211" cy="2514600"/>
            </a:xfrm>
            <a:prstGeom prst="rect">
              <a:avLst/>
            </a:prstGeom>
          </p:spPr>
        </p:pic>
      </p:grpSp>
      <p:sp>
        <p:nvSpPr>
          <p:cNvPr id="5" name="Rectangle 4"/>
          <p:cNvSpPr/>
          <p:nvPr/>
        </p:nvSpPr>
        <p:spPr>
          <a:xfrm>
            <a:off x="443060" y="1536570"/>
            <a:ext cx="5999573" cy="4493538"/>
          </a:xfrm>
          <a:prstGeom prst="rect">
            <a:avLst/>
          </a:prstGeom>
        </p:spPr>
        <p:txBody>
          <a:bodyPr wrap="square">
            <a:spAutoFit/>
          </a:bodyPr>
          <a:lstStyle/>
          <a:p>
            <a:r>
              <a:rPr lang="vi-VN" sz="2200" dirty="0"/>
              <a:t>Thuận lợi là cả nước đã thống nhất, có hoà bình, độc lập và tự do. Thường vụ Tỉnh uỷ sâu sát, lãnh đạo nhân dân thực hiện các nhiệm vụ phát triển kinh tế – xã hội. Nhân dân phấn khởi, tự hào bắt tay vào xây dựng quê hương. Đắk Lắk cũng đứng trước những khó khăn, thử thách to lớn. Đời sống kinh tế của người dân còn thấp. Cơ sở vật chất kĩ thuật nghèo nàn, lạc hậu. Tình hình an ninh chính trị 3 Bài 18 và </a:t>
            </a:r>
            <a:r>
              <a:rPr lang="vi-VN" sz="2200" dirty="0" smtClean="0"/>
              <a:t>trật </a:t>
            </a:r>
            <a:r>
              <a:rPr lang="vi-VN" sz="2200" dirty="0"/>
              <a:t>tự xã hội trong những năm đầu sau giải phóng hết sức phức tạp. Lực lượng phản động, đặc biệt là tổ chức FULRO tiếp tục chống phá cách mạng quyết liệt</a:t>
            </a:r>
            <a:endParaRPr lang="en-US" sz="2200" dirty="0"/>
          </a:p>
        </p:txBody>
      </p:sp>
    </p:spTree>
    <p:extLst>
      <p:ext uri="{BB962C8B-B14F-4D97-AF65-F5344CB8AC3E}">
        <p14:creationId xmlns:p14="http://schemas.microsoft.com/office/powerpoint/2010/main" val="3326416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ABF51C-C695-494D-B1A1-C47C0F130258}"/>
              </a:ext>
            </a:extLst>
          </p:cNvPr>
          <p:cNvSpPr txBox="1"/>
          <p:nvPr/>
        </p:nvSpPr>
        <p:spPr>
          <a:xfrm>
            <a:off x="824602" y="599854"/>
            <a:ext cx="10734261" cy="46166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I/ĐẮK LẮK 10 NĂM ĐẦU SAU NGÀY GIẢI PHÓNG MIỀN NAM (1975- 1985)</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7" name="TextBox 6">
            <a:extLst>
              <a:ext uri="{FF2B5EF4-FFF2-40B4-BE49-F238E27FC236}">
                <a16:creationId xmlns:a16="http://schemas.microsoft.com/office/drawing/2014/main" id="{40F56A30-331E-4567-9DAC-EFF59CB2DAE0}"/>
              </a:ext>
            </a:extLst>
          </p:cNvPr>
          <p:cNvSpPr txBox="1"/>
          <p:nvPr/>
        </p:nvSpPr>
        <p:spPr>
          <a:xfrm>
            <a:off x="2179983" y="107171"/>
            <a:ext cx="7832034" cy="4608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rPr>
              <a:t>2. HOẠT ĐỘNG HÌNH THÀNH KIẾN THỨC</a:t>
            </a:r>
            <a:endParaRPr kumimoji="0" lang="en-US" sz="20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mn-cs"/>
            </a:endParaRPr>
          </a:p>
        </p:txBody>
      </p:sp>
      <p:grpSp>
        <p:nvGrpSpPr>
          <p:cNvPr id="4" name="Group 3">
            <a:extLst>
              <a:ext uri="{FF2B5EF4-FFF2-40B4-BE49-F238E27FC236}">
                <a16:creationId xmlns:a16="http://schemas.microsoft.com/office/drawing/2014/main" id="{1710F50B-4FEE-4E1A-82AA-6D4DC1E64222}"/>
              </a:ext>
            </a:extLst>
          </p:cNvPr>
          <p:cNvGrpSpPr/>
          <p:nvPr/>
        </p:nvGrpSpPr>
        <p:grpSpPr>
          <a:xfrm>
            <a:off x="6532729" y="1436852"/>
            <a:ext cx="5116229" cy="4632088"/>
            <a:chOff x="6532729" y="1436852"/>
            <a:chExt cx="5116229" cy="4632088"/>
          </a:xfrm>
        </p:grpSpPr>
        <p:pic>
          <p:nvPicPr>
            <p:cNvPr id="2" name="Picture 1">
              <a:extLst>
                <a:ext uri="{FF2B5EF4-FFF2-40B4-BE49-F238E27FC236}">
                  <a16:creationId xmlns:a16="http://schemas.microsoft.com/office/drawing/2014/main" id="{2EC48E2E-CDC1-416D-B048-AD7EF7F7FF08}"/>
                </a:ext>
              </a:extLst>
            </p:cNvPr>
            <p:cNvPicPr>
              <a:picLocks noChangeAspect="1"/>
            </p:cNvPicPr>
            <p:nvPr/>
          </p:nvPicPr>
          <p:blipFill>
            <a:blip r:embed="rId3"/>
            <a:stretch>
              <a:fillRect/>
            </a:stretch>
          </p:blipFill>
          <p:spPr>
            <a:xfrm>
              <a:off x="6532729" y="1436852"/>
              <a:ext cx="5026133" cy="2117487"/>
            </a:xfrm>
            <a:prstGeom prst="rect">
              <a:avLst/>
            </a:prstGeom>
          </p:spPr>
        </p:pic>
        <p:pic>
          <p:nvPicPr>
            <p:cNvPr id="3" name="Picture 2">
              <a:extLst>
                <a:ext uri="{FF2B5EF4-FFF2-40B4-BE49-F238E27FC236}">
                  <a16:creationId xmlns:a16="http://schemas.microsoft.com/office/drawing/2014/main" id="{3EC92DA3-9BCD-4EA9-99D3-84B3CFC1627C}"/>
                </a:ext>
              </a:extLst>
            </p:cNvPr>
            <p:cNvPicPr>
              <a:picLocks noChangeAspect="1"/>
            </p:cNvPicPr>
            <p:nvPr/>
          </p:nvPicPr>
          <p:blipFill>
            <a:blip r:embed="rId4"/>
            <a:stretch>
              <a:fillRect/>
            </a:stretch>
          </p:blipFill>
          <p:spPr>
            <a:xfrm>
              <a:off x="6555747" y="3554340"/>
              <a:ext cx="5093211" cy="2514600"/>
            </a:xfrm>
            <a:prstGeom prst="rect">
              <a:avLst/>
            </a:prstGeom>
          </p:spPr>
        </p:pic>
      </p:grpSp>
      <p:sp>
        <p:nvSpPr>
          <p:cNvPr id="8" name="Rectangle 7"/>
          <p:cNvSpPr/>
          <p:nvPr/>
        </p:nvSpPr>
        <p:spPr>
          <a:xfrm>
            <a:off x="459747" y="1575181"/>
            <a:ext cx="6096000" cy="4708981"/>
          </a:xfrm>
          <a:prstGeom prst="rect">
            <a:avLst/>
          </a:prstGeom>
        </p:spPr>
        <p:txBody>
          <a:bodyPr>
            <a:spAutoFit/>
          </a:bodyPr>
          <a:lstStyle/>
          <a:p>
            <a:r>
              <a:rPr lang="vi-VN" sz="2000" dirty="0"/>
              <a:t>Về kinh tế, diện tích sản xuất nông nghiệp, khai hoang không ngừng mở rộng. Sản lượng lương thực hằng nằm được nâng cao, cơ bản đáp ứng nhu cầu về lương thực cho nhân dân, đặc biệt đã giải quyết được nạn đói kinh niên của đồng bào các dân tộc tại chỗ. Mức đóng góp lương thực cho nhà nước hằng năm đều tăng. </a:t>
            </a:r>
            <a:endParaRPr lang="en-US" sz="2000" dirty="0" smtClean="0"/>
          </a:p>
          <a:p>
            <a:r>
              <a:rPr lang="vi-VN" sz="2000" dirty="0" smtClean="0"/>
              <a:t>Văn </a:t>
            </a:r>
            <a:r>
              <a:rPr lang="vi-VN" sz="2000" dirty="0"/>
              <a:t>hoá, xã hội và y tế có bước phát triển. Nạn mù chữ cơ bản được xoá bỏ trong nhân dân. Năm 1981, ngành giáo dục của tỉnh Đắk Lắk được nhận Huân chương Lao động hạng Ba. Hệ thống khám chữa bệnh từ tỉnh đến các xã, thôn, buôn được cải thiện, giảm được tỉ lệ tử vong do các bệnh sốt rét, dịch hạch và đường ruột. Hệ thống chính trị các cấp ngày càng vững mạnh</a:t>
            </a:r>
            <a:endParaRPr lang="en-US" sz="2000" dirty="0"/>
          </a:p>
        </p:txBody>
      </p:sp>
    </p:spTree>
    <p:extLst>
      <p:ext uri="{BB962C8B-B14F-4D97-AF65-F5344CB8AC3E}">
        <p14:creationId xmlns:p14="http://schemas.microsoft.com/office/powerpoint/2010/main" val="2691882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AA0A9C-8F31-4CDD-AD61-EC5396AAABFC}"/>
              </a:ext>
            </a:extLst>
          </p:cNvPr>
          <p:cNvSpPr txBox="1"/>
          <p:nvPr/>
        </p:nvSpPr>
        <p:spPr>
          <a:xfrm>
            <a:off x="1391477" y="316797"/>
            <a:ext cx="9356035" cy="460895"/>
          </a:xfrm>
          <a:prstGeom prst="rect">
            <a:avLst/>
          </a:prstGeom>
          <a:blipFill>
            <a:blip r:embed="rId2"/>
            <a:tile tx="0" ty="0" sx="100000" sy="100000" flip="none" algn="tl"/>
          </a:blipFill>
        </p:spPr>
        <p:txBody>
          <a:bodyPr wrap="square">
            <a:spAutoFit/>
          </a:bodyPr>
          <a:lstStyle/>
          <a:p>
            <a:pPr algn="ctr">
              <a:lnSpc>
                <a:spcPct val="107000"/>
              </a:lnSpc>
              <a:spcAft>
                <a:spcPts val="800"/>
              </a:spcAft>
            </a:pPr>
            <a:r>
              <a:rPr lang="en-US" sz="2400" b="1" dirty="0">
                <a:solidFill>
                  <a:srgbClr val="FF0000"/>
                </a:solidFill>
                <a:effectLst/>
                <a:latin typeface="Times New Roman" panose="02020603050405020304" pitchFamily="18" charset="0"/>
                <a:ea typeface="Calibri" panose="020F0502020204030204" pitchFamily="34" charset="0"/>
              </a:rPr>
              <a:t>II/ĐẮK LẮK TRONG THỜI KÌ ĐỔI MỚI (</a:t>
            </a:r>
            <a:r>
              <a:rPr lang="en-US" sz="2400" b="1" dirty="0" err="1">
                <a:solidFill>
                  <a:srgbClr val="FF0000"/>
                </a:solidFill>
                <a:effectLst/>
                <a:latin typeface="Times New Roman" panose="02020603050405020304" pitchFamily="18" charset="0"/>
                <a:ea typeface="Calibri" panose="020F0502020204030204" pitchFamily="34" charset="0"/>
              </a:rPr>
              <a:t>Từ</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năm</a:t>
            </a:r>
            <a:r>
              <a:rPr lang="en-US" sz="2400" b="1" dirty="0">
                <a:solidFill>
                  <a:srgbClr val="FF0000"/>
                </a:solidFill>
                <a:effectLst/>
                <a:latin typeface="Times New Roman" panose="02020603050405020304" pitchFamily="18" charset="0"/>
                <a:ea typeface="Calibri" panose="020F0502020204030204" pitchFamily="34" charset="0"/>
              </a:rPr>
              <a:t> 1986 – 2000)</a:t>
            </a:r>
            <a:endParaRPr lang="en-US" sz="2000" dirty="0">
              <a:solidFill>
                <a:srgbClr val="FF0000"/>
              </a:solidFill>
              <a:effectLst/>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0875BA1C-8328-4850-B3AB-378C0CE1A0E0}"/>
              </a:ext>
            </a:extLst>
          </p:cNvPr>
          <p:cNvSpPr txBox="1"/>
          <p:nvPr/>
        </p:nvSpPr>
        <p:spPr>
          <a:xfrm>
            <a:off x="364434" y="1050148"/>
            <a:ext cx="7056783" cy="5262979"/>
          </a:xfrm>
          <a:prstGeom prst="rect">
            <a:avLst/>
          </a:prstGeom>
          <a:solidFill>
            <a:schemeClr val="accent4">
              <a:lumMod val="20000"/>
              <a:lumOff val="80000"/>
            </a:schemeClr>
          </a:solidFill>
        </p:spPr>
        <p:txBody>
          <a:bodyPr wrap="square">
            <a:spAutoFit/>
          </a:bodyPr>
          <a:lstStyle/>
          <a:p>
            <a:pPr algn="just"/>
            <a:r>
              <a:rPr lang="en-US" sz="2400" b="1" dirty="0">
                <a:solidFill>
                  <a:srgbClr val="FF0000"/>
                </a:solidFill>
                <a:latin typeface="Times New Roman" panose="02020603050405020304" pitchFamily="18" charset="0"/>
                <a:ea typeface="Calibri" panose="020F0502020204030204" pitchFamily="34" charset="0"/>
              </a:rPr>
              <a:t>HOẠT ĐỘNG NHÓM</a:t>
            </a:r>
            <a:endParaRPr lang="en-US" sz="2400" b="1" dirty="0">
              <a:solidFill>
                <a:srgbClr val="FF0000"/>
              </a:solidFill>
              <a:effectLst/>
              <a:latin typeface="Times New Roman" panose="02020603050405020304" pitchFamily="18" charset="0"/>
              <a:ea typeface="Calibri" panose="020F0502020204030204" pitchFamily="34" charset="0"/>
            </a:endParaRPr>
          </a:p>
          <a:p>
            <a:pPr algn="just"/>
            <a:r>
              <a:rPr lang="en-US" sz="2400" dirty="0">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Yêu</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cầu</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các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nhóm</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thực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hiện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nhiệm</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vụ</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sau</a:t>
            </a:r>
            <a:r>
              <a:rPr lang="en-US" sz="2400" b="1" dirty="0">
                <a:solidFill>
                  <a:srgbClr val="0041C4"/>
                </a:solidFill>
                <a:effectLst/>
                <a:latin typeface="Times New Roman" panose="02020603050405020304" pitchFamily="18" charset="0"/>
                <a:ea typeface="Calibri" panose="020F0502020204030204" pitchFamily="34" charset="0"/>
              </a:rPr>
              <a:t>: </a:t>
            </a:r>
          </a:p>
          <a:p>
            <a:pPr algn="just"/>
            <a:r>
              <a:rPr lang="en-US" sz="2400" b="1" i="1" dirty="0">
                <a:solidFill>
                  <a:srgbClr val="C00000"/>
                </a:solidFill>
                <a:effectLst/>
                <a:latin typeface="Times New Roman" panose="02020603050405020304" pitchFamily="18" charset="0"/>
                <a:ea typeface="Calibri" panose="020F0502020204030204" pitchFamily="34" charset="0"/>
              </a:rPr>
              <a:t>1) </a:t>
            </a:r>
            <a:r>
              <a:rPr lang="en-US" sz="2400" b="1" i="1" dirty="0" err="1">
                <a:solidFill>
                  <a:srgbClr val="C00000"/>
                </a:solidFill>
                <a:effectLst/>
                <a:latin typeface="Times New Roman" panose="02020603050405020304" pitchFamily="18" charset="0"/>
                <a:ea typeface="Calibri" panose="020F0502020204030204" pitchFamily="34" charset="0"/>
              </a:rPr>
              <a:t>Nghiên</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cứu</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tài</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liệu</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tìm</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hiểu</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thực</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tế</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sưu</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tầm</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những</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hình</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ảnh</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thông</a:t>
            </a:r>
            <a:r>
              <a:rPr lang="en-US" sz="2400" b="1" i="1" dirty="0">
                <a:solidFill>
                  <a:srgbClr val="0041C4"/>
                </a:solidFill>
                <a:effectLst/>
                <a:latin typeface="Times New Roman" panose="02020603050405020304" pitchFamily="18" charset="0"/>
                <a:ea typeface="Calibri" panose="020F0502020204030204" pitchFamily="34" charset="0"/>
              </a:rPr>
              <a:t> tin, </a:t>
            </a:r>
            <a:r>
              <a:rPr lang="en-US" sz="2400" b="1" i="1" dirty="0" err="1">
                <a:solidFill>
                  <a:srgbClr val="0041C4"/>
                </a:solidFill>
                <a:effectLst/>
                <a:latin typeface="Times New Roman" panose="02020603050405020304" pitchFamily="18" charset="0"/>
                <a:ea typeface="Calibri" panose="020F0502020204030204" pitchFamily="34" charset="0"/>
              </a:rPr>
              <a:t>tư</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liệu</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về</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công</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cuộc</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đổi</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mới</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của</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tỉnh</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nhà</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trong</a:t>
            </a:r>
            <a:r>
              <a:rPr lang="en-US" sz="2400" b="1" i="1" dirty="0">
                <a:solidFill>
                  <a:srgbClr val="0041C4"/>
                </a:solidFill>
                <a:effectLst/>
                <a:latin typeface="Times New Roman" panose="02020603050405020304" pitchFamily="18" charset="0"/>
                <a:ea typeface="Calibri" panose="020F0502020204030204" pitchFamily="34" charset="0"/>
              </a:rPr>
              <a:t> 35 </a:t>
            </a:r>
            <a:r>
              <a:rPr lang="en-US" sz="2400" b="1" i="1" dirty="0" err="1">
                <a:solidFill>
                  <a:srgbClr val="0041C4"/>
                </a:solidFill>
                <a:effectLst/>
                <a:latin typeface="Times New Roman" panose="02020603050405020304" pitchFamily="18" charset="0"/>
                <a:ea typeface="Calibri" panose="020F0502020204030204" pitchFamily="34" charset="0"/>
              </a:rPr>
              <a:t>năm</a:t>
            </a:r>
            <a:r>
              <a:rPr lang="en-US" sz="2400" b="1" i="1" dirty="0">
                <a:solidFill>
                  <a:srgbClr val="0041C4"/>
                </a:solidFill>
                <a:effectLst/>
                <a:latin typeface="Times New Roman" panose="02020603050405020304" pitchFamily="18" charset="0"/>
                <a:ea typeface="Calibri" panose="020F0502020204030204" pitchFamily="34" charset="0"/>
              </a:rPr>
              <a:t> (1986 – 2000)</a:t>
            </a:r>
            <a:endParaRPr lang="en-US" sz="2400" b="1" dirty="0">
              <a:solidFill>
                <a:srgbClr val="0041C4"/>
              </a:solidFill>
              <a:effectLst/>
              <a:latin typeface="Times New Roman" panose="02020603050405020304" pitchFamily="18" charset="0"/>
              <a:ea typeface="Calibri" panose="020F0502020204030204" pitchFamily="34" charset="0"/>
            </a:endParaRPr>
          </a:p>
          <a:p>
            <a:pPr algn="just"/>
            <a:r>
              <a:rPr lang="en-US" sz="2400" b="1" i="1" dirty="0">
                <a:solidFill>
                  <a:srgbClr val="C00000"/>
                </a:solidFill>
                <a:effectLst/>
                <a:latin typeface="Times New Roman" panose="02020603050405020304" pitchFamily="18" charset="0"/>
                <a:ea typeface="Calibri" panose="020F0502020204030204" pitchFamily="34" charset="0"/>
              </a:rPr>
              <a:t>2) </a:t>
            </a:r>
            <a:r>
              <a:rPr lang="en-US" sz="2400" b="1" i="1" dirty="0" err="1">
                <a:solidFill>
                  <a:srgbClr val="C00000"/>
                </a:solidFill>
                <a:effectLst/>
                <a:latin typeface="Times New Roman" panose="02020603050405020304" pitchFamily="18" charset="0"/>
                <a:ea typeface="Calibri" panose="020F0502020204030204" pitchFamily="34" charset="0"/>
              </a:rPr>
              <a:t>Thuyết</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trình</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thành</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tựu</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đổi</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mới</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về</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kinh</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tế</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văn</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C00000"/>
                </a:solidFill>
                <a:effectLst/>
                <a:latin typeface="Times New Roman" panose="02020603050405020304" pitchFamily="18" charset="0"/>
                <a:ea typeface="Calibri" panose="020F0502020204030204" pitchFamily="34" charset="0"/>
              </a:rPr>
              <a:t>hóa</a:t>
            </a:r>
            <a:r>
              <a:rPr lang="en-US" sz="2400" b="1" i="1" dirty="0">
                <a:solidFill>
                  <a:srgbClr val="C00000"/>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xã</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hội</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quốc</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phòng</a:t>
            </a:r>
            <a:r>
              <a:rPr lang="en-US" sz="2400" b="1" i="1" dirty="0">
                <a:solidFill>
                  <a:srgbClr val="0041C4"/>
                </a:solidFill>
                <a:effectLst/>
                <a:latin typeface="Times New Roman" panose="02020603050405020304" pitchFamily="18" charset="0"/>
                <a:ea typeface="Calibri" panose="020F0502020204030204" pitchFamily="34" charset="0"/>
              </a:rPr>
              <a:t>, an </a:t>
            </a:r>
            <a:r>
              <a:rPr lang="en-US" sz="2400" b="1" i="1" dirty="0" err="1">
                <a:solidFill>
                  <a:srgbClr val="0041C4"/>
                </a:solidFill>
                <a:effectLst/>
                <a:latin typeface="Times New Roman" panose="02020603050405020304" pitchFamily="18" charset="0"/>
                <a:ea typeface="Calibri" panose="020F0502020204030204" pitchFamily="34" charset="0"/>
              </a:rPr>
              <a:t>ninh</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của</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tỉnh</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nhà</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từ</a:t>
            </a:r>
            <a:r>
              <a:rPr lang="en-US" sz="2400" b="1" i="1" dirty="0">
                <a:solidFill>
                  <a:srgbClr val="0041C4"/>
                </a:solidFill>
                <a:effectLst/>
                <a:latin typeface="Times New Roman" panose="02020603050405020304" pitchFamily="18" charset="0"/>
                <a:ea typeface="Calibri" panose="020F0502020204030204" pitchFamily="34" charset="0"/>
              </a:rPr>
              <a:t> </a:t>
            </a:r>
            <a:r>
              <a:rPr lang="en-US" sz="2400" b="1" i="1" dirty="0" err="1">
                <a:solidFill>
                  <a:srgbClr val="0041C4"/>
                </a:solidFill>
                <a:effectLst/>
                <a:latin typeface="Times New Roman" panose="02020603050405020304" pitchFamily="18" charset="0"/>
                <a:ea typeface="Calibri" panose="020F0502020204030204" pitchFamily="34" charset="0"/>
              </a:rPr>
              <a:t>năm</a:t>
            </a:r>
            <a:r>
              <a:rPr lang="en-US" sz="2400" b="1" i="1" dirty="0">
                <a:solidFill>
                  <a:srgbClr val="0041C4"/>
                </a:solidFill>
                <a:effectLst/>
                <a:latin typeface="Times New Roman" panose="02020603050405020304" pitchFamily="18" charset="0"/>
                <a:ea typeface="Calibri" panose="020F0502020204030204" pitchFamily="34" charset="0"/>
              </a:rPr>
              <a:t> 1986 – 2000), </a:t>
            </a:r>
            <a:r>
              <a:rPr lang="en-US" sz="2400" b="1" dirty="0" err="1">
                <a:solidFill>
                  <a:srgbClr val="0041C4"/>
                </a:solidFill>
                <a:effectLst/>
                <a:latin typeface="Times New Roman" panose="02020603050405020304" pitchFamily="18" charset="0"/>
                <a:ea typeface="Calibri" panose="020F0502020204030204" pitchFamily="34" charset="0"/>
              </a:rPr>
              <a:t>theo</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phân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công</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sau</a:t>
            </a:r>
            <a:r>
              <a:rPr lang="en-US" sz="2400" b="1" dirty="0">
                <a:solidFill>
                  <a:srgbClr val="0041C4"/>
                </a:solidFill>
                <a:effectLst/>
                <a:latin typeface="Times New Roman" panose="02020603050405020304" pitchFamily="18" charset="0"/>
                <a:ea typeface="Calibri" panose="020F0502020204030204" pitchFamily="34" charset="0"/>
              </a:rPr>
              <a:t>:</a:t>
            </a:r>
          </a:p>
          <a:p>
            <a:pPr algn="just"/>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Nhóm</a:t>
            </a:r>
            <a:r>
              <a:rPr lang="en-US" sz="2400" b="1" dirty="0">
                <a:solidFill>
                  <a:srgbClr val="0041C4"/>
                </a:solidFill>
                <a:effectLst/>
                <a:latin typeface="Times New Roman" panose="02020603050405020304" pitchFamily="18" charset="0"/>
                <a:ea typeface="Calibri" panose="020F0502020204030204" pitchFamily="34" charset="0"/>
              </a:rPr>
              <a:t> 1:  </a:t>
            </a:r>
            <a:r>
              <a:rPr lang="en-US" sz="2400" b="1" dirty="0" err="1">
                <a:solidFill>
                  <a:srgbClr val="0041C4"/>
                </a:solidFill>
                <a:effectLst/>
                <a:latin typeface="Times New Roman" panose="02020603050405020304" pitchFamily="18" charset="0"/>
                <a:ea typeface="Calibri" panose="020F0502020204030204" pitchFamily="34" charset="0"/>
              </a:rPr>
              <a:t>Thành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tựu</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đổi</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mới</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về</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kinh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tế</a:t>
            </a:r>
            <a:endParaRPr lang="en-US" sz="2400" b="1" dirty="0">
              <a:solidFill>
                <a:srgbClr val="0041C4"/>
              </a:solidFill>
              <a:effectLst/>
              <a:latin typeface="Times New Roman" panose="02020603050405020304" pitchFamily="18" charset="0"/>
              <a:ea typeface="Calibri" panose="020F0502020204030204" pitchFamily="34" charset="0"/>
            </a:endParaRPr>
          </a:p>
          <a:p>
            <a:pPr algn="just"/>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Nhóm</a:t>
            </a:r>
            <a:r>
              <a:rPr lang="en-US" sz="2400" b="1" dirty="0">
                <a:solidFill>
                  <a:srgbClr val="0041C4"/>
                </a:solidFill>
                <a:effectLst/>
                <a:latin typeface="Times New Roman" panose="02020603050405020304" pitchFamily="18" charset="0"/>
                <a:ea typeface="Calibri" panose="020F0502020204030204" pitchFamily="34" charset="0"/>
              </a:rPr>
              <a:t> 2,3: </a:t>
            </a:r>
            <a:r>
              <a:rPr lang="en-US" sz="2400" b="1" dirty="0" err="1">
                <a:solidFill>
                  <a:srgbClr val="0041C4"/>
                </a:solidFill>
                <a:effectLst/>
                <a:latin typeface="Times New Roman" panose="02020603050405020304" pitchFamily="18" charset="0"/>
                <a:ea typeface="Calibri" panose="020F0502020204030204" pitchFamily="34" charset="0"/>
              </a:rPr>
              <a:t>Thành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tựu</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đổi</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mới</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về</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văn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hóa</a:t>
            </a:r>
            <a:r>
              <a:rPr lang="en-US" sz="2400" b="1" dirty="0">
                <a:solidFill>
                  <a:srgbClr val="0041C4"/>
                </a:solidFill>
                <a:effectLst/>
                <a:latin typeface="Times New Roman" panose="02020603050405020304" pitchFamily="18" charset="0"/>
                <a:ea typeface="Calibri" panose="020F0502020204030204" pitchFamily="34" charset="0"/>
              </a:rPr>
              <a:t> – </a:t>
            </a:r>
            <a:r>
              <a:rPr lang="en-US" sz="2400" b="1" dirty="0" err="1">
                <a:solidFill>
                  <a:srgbClr val="0041C4"/>
                </a:solidFill>
                <a:effectLst/>
                <a:latin typeface="Times New Roman" panose="02020603050405020304" pitchFamily="18" charset="0"/>
                <a:ea typeface="Calibri" panose="020F0502020204030204" pitchFamily="34" charset="0"/>
              </a:rPr>
              <a:t>xã</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hội</a:t>
            </a:r>
            <a:r>
              <a:rPr lang="en-US" sz="2400" b="1" dirty="0">
                <a:solidFill>
                  <a:srgbClr val="0041C4"/>
                </a:solidFill>
                <a:effectLst/>
                <a:latin typeface="Times New Roman" panose="02020603050405020304" pitchFamily="18" charset="0"/>
                <a:ea typeface="Calibri" panose="020F0502020204030204" pitchFamily="34" charset="0"/>
              </a:rPr>
              <a:t>.</a:t>
            </a:r>
          </a:p>
          <a:p>
            <a:pPr algn="just"/>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Nhóm</a:t>
            </a:r>
            <a:r>
              <a:rPr lang="en-US" sz="2400" b="1" dirty="0">
                <a:solidFill>
                  <a:srgbClr val="0041C4"/>
                </a:solidFill>
                <a:effectLst/>
                <a:latin typeface="Times New Roman" panose="02020603050405020304" pitchFamily="18" charset="0"/>
                <a:ea typeface="Calibri" panose="020F0502020204030204" pitchFamily="34" charset="0"/>
              </a:rPr>
              <a:t> 4: </a:t>
            </a:r>
            <a:r>
              <a:rPr lang="en-US" sz="2400" b="1" dirty="0" err="1">
                <a:solidFill>
                  <a:srgbClr val="0041C4"/>
                </a:solidFill>
                <a:effectLst/>
                <a:latin typeface="Times New Roman" panose="02020603050405020304" pitchFamily="18" charset="0"/>
                <a:ea typeface="Calibri" panose="020F0502020204030204" pitchFamily="34" charset="0"/>
              </a:rPr>
              <a:t>Thành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tựu</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đổi</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mới</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về</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quốc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phòng</a:t>
            </a:r>
            <a:r>
              <a:rPr lang="en-US" sz="2400" b="1" dirty="0">
                <a:solidFill>
                  <a:srgbClr val="0041C4"/>
                </a:solidFill>
                <a:effectLst/>
                <a:latin typeface="Times New Roman" panose="02020603050405020304" pitchFamily="18" charset="0"/>
                <a:ea typeface="Calibri" panose="020F0502020204030204" pitchFamily="34" charset="0"/>
              </a:rPr>
              <a:t>, an </a:t>
            </a:r>
            <a:r>
              <a:rPr lang="en-US" sz="2400" b="1" dirty="0" err="1">
                <a:solidFill>
                  <a:srgbClr val="0041C4"/>
                </a:solidFill>
                <a:effectLst/>
                <a:latin typeface="Times New Roman" panose="02020603050405020304" pitchFamily="18" charset="0"/>
                <a:ea typeface="Calibri" panose="020F0502020204030204" pitchFamily="34" charset="0"/>
              </a:rPr>
              <a:t>ninh</a:t>
            </a:r>
            <a:r>
              <a:rPr lang="en-US" sz="2400" b="1" dirty="0">
                <a:solidFill>
                  <a:srgbClr val="0041C4"/>
                </a:solidFill>
                <a:effectLst/>
                <a:latin typeface="Times New Roman" panose="02020603050405020304" pitchFamily="18" charset="0"/>
                <a:ea typeface="Calibri" panose="020F0502020204030204" pitchFamily="34" charset="0"/>
              </a:rPr>
              <a:t>.</a:t>
            </a:r>
          </a:p>
          <a:p>
            <a:pPr algn="just"/>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Hình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thức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thuyết</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trình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Lựa</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chọn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trong</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các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hình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thức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sau</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Tranh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ảnh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báo</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tường</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trình</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chiếu</a:t>
            </a:r>
            <a:r>
              <a:rPr lang="en-US" sz="2400" b="1" dirty="0">
                <a:solidFill>
                  <a:srgbClr val="0041C4"/>
                </a:solidFill>
                <a:effectLst/>
                <a:latin typeface="Times New Roman" panose="02020603050405020304" pitchFamily="18" charset="0"/>
                <a:ea typeface="Calibri" panose="020F0502020204030204" pitchFamily="34" charset="0"/>
              </a:rPr>
              <a:t> </a:t>
            </a:r>
          </a:p>
        </p:txBody>
      </p:sp>
      <p:grpSp>
        <p:nvGrpSpPr>
          <p:cNvPr id="4" name="Group 3">
            <a:extLst>
              <a:ext uri="{FF2B5EF4-FFF2-40B4-BE49-F238E27FC236}">
                <a16:creationId xmlns:a16="http://schemas.microsoft.com/office/drawing/2014/main" id="{AF91D3BC-A3B8-4170-96E0-811CD901E12D}"/>
              </a:ext>
            </a:extLst>
          </p:cNvPr>
          <p:cNvGrpSpPr/>
          <p:nvPr/>
        </p:nvGrpSpPr>
        <p:grpSpPr>
          <a:xfrm>
            <a:off x="7575688" y="1050148"/>
            <a:ext cx="4039842" cy="5262979"/>
            <a:chOff x="7575688" y="1050148"/>
            <a:chExt cx="4039842" cy="5262979"/>
          </a:xfrm>
        </p:grpSpPr>
        <p:pic>
          <p:nvPicPr>
            <p:cNvPr id="2" name="Picture 1">
              <a:extLst>
                <a:ext uri="{FF2B5EF4-FFF2-40B4-BE49-F238E27FC236}">
                  <a16:creationId xmlns:a16="http://schemas.microsoft.com/office/drawing/2014/main" id="{7092EC24-93E4-42B7-AA18-F2A080EF6CCC}"/>
                </a:ext>
              </a:extLst>
            </p:cNvPr>
            <p:cNvPicPr>
              <a:picLocks noChangeAspect="1"/>
            </p:cNvPicPr>
            <p:nvPr/>
          </p:nvPicPr>
          <p:blipFill>
            <a:blip r:embed="rId3"/>
            <a:stretch>
              <a:fillRect/>
            </a:stretch>
          </p:blipFill>
          <p:spPr>
            <a:xfrm>
              <a:off x="7575688" y="1050148"/>
              <a:ext cx="3905250" cy="2438400"/>
            </a:xfrm>
            <a:prstGeom prst="rect">
              <a:avLst/>
            </a:prstGeom>
          </p:spPr>
        </p:pic>
        <p:pic>
          <p:nvPicPr>
            <p:cNvPr id="3" name="Picture 2">
              <a:extLst>
                <a:ext uri="{FF2B5EF4-FFF2-40B4-BE49-F238E27FC236}">
                  <a16:creationId xmlns:a16="http://schemas.microsoft.com/office/drawing/2014/main" id="{FD195597-85AB-4121-99DD-1549253B78D5}"/>
                </a:ext>
              </a:extLst>
            </p:cNvPr>
            <p:cNvPicPr>
              <a:picLocks noChangeAspect="1"/>
            </p:cNvPicPr>
            <p:nvPr/>
          </p:nvPicPr>
          <p:blipFill>
            <a:blip r:embed="rId4"/>
            <a:stretch>
              <a:fillRect/>
            </a:stretch>
          </p:blipFill>
          <p:spPr>
            <a:xfrm>
              <a:off x="7710280" y="3671611"/>
              <a:ext cx="3905250" cy="2641516"/>
            </a:xfrm>
            <a:prstGeom prst="rect">
              <a:avLst/>
            </a:prstGeom>
          </p:spPr>
        </p:pic>
      </p:grpSp>
    </p:spTree>
    <p:extLst>
      <p:ext uri="{BB962C8B-B14F-4D97-AF65-F5344CB8AC3E}">
        <p14:creationId xmlns:p14="http://schemas.microsoft.com/office/powerpoint/2010/main" val="11888644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AA0A9C-8F31-4CDD-AD61-EC5396AAABFC}"/>
              </a:ext>
            </a:extLst>
          </p:cNvPr>
          <p:cNvSpPr txBox="1"/>
          <p:nvPr/>
        </p:nvSpPr>
        <p:spPr>
          <a:xfrm>
            <a:off x="1391477" y="316797"/>
            <a:ext cx="9356035" cy="46089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II/ĐẮK LẮK TRONG THỜI KÌ ĐỔI MỚI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1986 – 2000)</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5" name="Rectangle 4"/>
          <p:cNvSpPr/>
          <p:nvPr/>
        </p:nvSpPr>
        <p:spPr>
          <a:xfrm>
            <a:off x="405352" y="1083902"/>
            <a:ext cx="4496586" cy="5539978"/>
          </a:xfrm>
          <a:prstGeom prst="rect">
            <a:avLst/>
          </a:prstGeom>
        </p:spPr>
        <p:txBody>
          <a:bodyPr wrap="square">
            <a:spAutoFit/>
          </a:bodyPr>
          <a:lstStyle/>
          <a:p>
            <a:pPr marL="342900" indent="-342900">
              <a:buAutoNum type="alphaLcPeriod"/>
            </a:pPr>
            <a:r>
              <a:rPr lang="vi-VN" sz="2400" dirty="0" smtClean="0">
                <a:solidFill>
                  <a:srgbClr val="0070C0"/>
                </a:solidFill>
              </a:rPr>
              <a:t>Kinh </a:t>
            </a:r>
            <a:r>
              <a:rPr lang="vi-VN" sz="2400" dirty="0">
                <a:solidFill>
                  <a:srgbClr val="0070C0"/>
                </a:solidFill>
              </a:rPr>
              <a:t>tế </a:t>
            </a:r>
            <a:endParaRPr lang="en-US" sz="2400" dirty="0" smtClean="0">
              <a:solidFill>
                <a:srgbClr val="0070C0"/>
              </a:solidFill>
            </a:endParaRPr>
          </a:p>
          <a:p>
            <a:r>
              <a:rPr lang="vi-VN" sz="2200" dirty="0" smtClean="0"/>
              <a:t>Đắk </a:t>
            </a:r>
            <a:r>
              <a:rPr lang="vi-VN" sz="2200" dirty="0"/>
              <a:t>Lắk đã hình thành các vùng sản xuất hàng hoá tập trung, tạo nên những sản phẩm đặc thù có giá trị kinh tế cao như: cao su, cà phê, tiêu, cây ăn trái. Ngành nông nghiệp được triển khai theo hướng ứng dụng công nghệ cao, đưa Đắk Lắk trở thành vùng chuyên canh cây công nghiệp và cây ăn trái lớn của cả nước. Các ngành kinh tế công nghiệp năng lượng, du lịch, dịch vụ có bước phát triển đáng kể. Thu ngân sách, vốn đầu tư toàn xã hội tăng nhanh.</a:t>
            </a:r>
            <a:endParaRPr lang="en-US" sz="2200" dirty="0"/>
          </a:p>
        </p:txBody>
      </p:sp>
      <p:pic>
        <p:nvPicPr>
          <p:cNvPr id="7" name="Picture 6"/>
          <p:cNvPicPr>
            <a:picLocks noChangeAspect="1"/>
          </p:cNvPicPr>
          <p:nvPr/>
        </p:nvPicPr>
        <p:blipFill>
          <a:blip r:embed="rId3"/>
          <a:stretch>
            <a:fillRect/>
          </a:stretch>
        </p:blipFill>
        <p:spPr>
          <a:xfrm>
            <a:off x="4732256" y="1083902"/>
            <a:ext cx="7129806" cy="5150199"/>
          </a:xfrm>
          <a:prstGeom prst="rect">
            <a:avLst/>
          </a:prstGeom>
        </p:spPr>
      </p:pic>
    </p:spTree>
    <p:extLst>
      <p:ext uri="{BB962C8B-B14F-4D97-AF65-F5344CB8AC3E}">
        <p14:creationId xmlns:p14="http://schemas.microsoft.com/office/powerpoint/2010/main" val="13380982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AA0A9C-8F31-4CDD-AD61-EC5396AAABFC}"/>
              </a:ext>
            </a:extLst>
          </p:cNvPr>
          <p:cNvSpPr txBox="1"/>
          <p:nvPr/>
        </p:nvSpPr>
        <p:spPr>
          <a:xfrm>
            <a:off x="1391477" y="316797"/>
            <a:ext cx="9356035" cy="46089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II/ĐẮK LẮK TRONG THỜI KÌ ĐỔI MỚI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1986 – 2000)</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pic>
        <p:nvPicPr>
          <p:cNvPr id="2" name="Picture 1"/>
          <p:cNvPicPr>
            <a:picLocks noChangeAspect="1"/>
          </p:cNvPicPr>
          <p:nvPr/>
        </p:nvPicPr>
        <p:blipFill>
          <a:blip r:embed="rId3"/>
          <a:stretch>
            <a:fillRect/>
          </a:stretch>
        </p:blipFill>
        <p:spPr>
          <a:xfrm>
            <a:off x="1206631" y="1116809"/>
            <a:ext cx="9116584" cy="4803224"/>
          </a:xfrm>
          <a:prstGeom prst="rect">
            <a:avLst/>
          </a:prstGeom>
        </p:spPr>
      </p:pic>
    </p:spTree>
    <p:extLst>
      <p:ext uri="{BB962C8B-B14F-4D97-AF65-F5344CB8AC3E}">
        <p14:creationId xmlns:p14="http://schemas.microsoft.com/office/powerpoint/2010/main" val="13123674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AA0A9C-8F31-4CDD-AD61-EC5396AAABFC}"/>
              </a:ext>
            </a:extLst>
          </p:cNvPr>
          <p:cNvSpPr txBox="1"/>
          <p:nvPr/>
        </p:nvSpPr>
        <p:spPr>
          <a:xfrm>
            <a:off x="1391477" y="316797"/>
            <a:ext cx="9356035" cy="46089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II/ĐẮK LẮK TRONG THỜI KÌ ĐỔI MỚI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1986 – 2000)</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3" name="Rectangle 2"/>
          <p:cNvSpPr/>
          <p:nvPr/>
        </p:nvSpPr>
        <p:spPr>
          <a:xfrm>
            <a:off x="388253" y="1022789"/>
            <a:ext cx="3965543" cy="5262979"/>
          </a:xfrm>
          <a:prstGeom prst="rect">
            <a:avLst/>
          </a:prstGeom>
        </p:spPr>
        <p:txBody>
          <a:bodyPr wrap="square">
            <a:spAutoFit/>
          </a:bodyPr>
          <a:lstStyle/>
          <a:p>
            <a:r>
              <a:rPr lang="vi-VN" sz="2400" dirty="0" smtClean="0">
                <a:solidFill>
                  <a:srgbClr val="0070C0"/>
                </a:solidFill>
              </a:rPr>
              <a:t>b</a:t>
            </a:r>
            <a:r>
              <a:rPr lang="vi-VN" sz="2400" dirty="0">
                <a:solidFill>
                  <a:srgbClr val="0070C0"/>
                </a:solidFill>
              </a:rPr>
              <a:t>. Văn hoá – xã hội</a:t>
            </a:r>
            <a:endParaRPr lang="en-US" sz="2400" dirty="0">
              <a:solidFill>
                <a:srgbClr val="0070C0"/>
              </a:solidFill>
            </a:endParaRPr>
          </a:p>
          <a:p>
            <a:r>
              <a:rPr lang="vi-VN" sz="2400" dirty="0" smtClean="0"/>
              <a:t>Chất </a:t>
            </a:r>
            <a:r>
              <a:rPr lang="vi-VN" sz="2400" dirty="0"/>
              <a:t>lượng giáo dục và đào tạo có nhiều chuyển biến. Tỉ lệ trẻ đi mẫu giáo, học sinh tiểu học, học sinh dân tộc thiểu số tăng khá. Các huyện, thị xã và thành phố đều có trường 20 dân tộc nội trú. Tỉ lệ giáo viên đạt chuẩn là 98,41%. Năm 2010 tỉnh được công nhận đạt chuẩn phổ cập giáo dục trung học cơ sở. Tỉ lệ lao động qua đào tạo tăng</a:t>
            </a:r>
            <a:endParaRPr lang="en-US" sz="2400" dirty="0"/>
          </a:p>
        </p:txBody>
      </p:sp>
      <p:pic>
        <p:nvPicPr>
          <p:cNvPr id="4" name="Picture 3"/>
          <p:cNvPicPr>
            <a:picLocks noChangeAspect="1"/>
          </p:cNvPicPr>
          <p:nvPr/>
        </p:nvPicPr>
        <p:blipFill>
          <a:blip r:embed="rId3"/>
          <a:stretch>
            <a:fillRect/>
          </a:stretch>
        </p:blipFill>
        <p:spPr>
          <a:xfrm>
            <a:off x="4353796" y="777692"/>
            <a:ext cx="4550834" cy="2943571"/>
          </a:xfrm>
          <a:prstGeom prst="rect">
            <a:avLst/>
          </a:prstGeom>
        </p:spPr>
      </p:pic>
      <p:pic>
        <p:nvPicPr>
          <p:cNvPr id="5" name="Picture 4"/>
          <p:cNvPicPr>
            <a:picLocks noChangeAspect="1"/>
          </p:cNvPicPr>
          <p:nvPr/>
        </p:nvPicPr>
        <p:blipFill>
          <a:blip r:embed="rId4"/>
          <a:stretch>
            <a:fillRect/>
          </a:stretch>
        </p:blipFill>
        <p:spPr>
          <a:xfrm>
            <a:off x="7040298" y="3721263"/>
            <a:ext cx="4540483" cy="2762392"/>
          </a:xfrm>
          <a:prstGeom prst="rect">
            <a:avLst/>
          </a:prstGeom>
        </p:spPr>
      </p:pic>
    </p:spTree>
    <p:extLst>
      <p:ext uri="{BB962C8B-B14F-4D97-AF65-F5344CB8AC3E}">
        <p14:creationId xmlns:p14="http://schemas.microsoft.com/office/powerpoint/2010/main" val="1978567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TotalTime>
  <Words>1079</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nguyenhue71bmt@outlook.com</dc:creator>
  <cp:lastModifiedBy>admin</cp:lastModifiedBy>
  <cp:revision>198</cp:revision>
  <dcterms:created xsi:type="dcterms:W3CDTF">2022-11-06T10:19:49Z</dcterms:created>
  <dcterms:modified xsi:type="dcterms:W3CDTF">2024-08-25T13:06:44Z</dcterms:modified>
</cp:coreProperties>
</file>