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92" r:id="rId3"/>
    <p:sldId id="293" r:id="rId4"/>
    <p:sldId id="257" r:id="rId5"/>
    <p:sldId id="279" r:id="rId6"/>
    <p:sldId id="260" r:id="rId7"/>
    <p:sldId id="261" r:id="rId8"/>
    <p:sldId id="263" r:id="rId9"/>
    <p:sldId id="287" r:id="rId10"/>
    <p:sldId id="285" r:id="rId11"/>
    <p:sldId id="286" r:id="rId12"/>
    <p:sldId id="289" r:id="rId13"/>
    <p:sldId id="290" r:id="rId14"/>
    <p:sldId id="291" r:id="rId15"/>
    <p:sldId id="288" r:id="rId16"/>
    <p:sldId id="281" r:id="rId17"/>
    <p:sldId id="273" r:id="rId18"/>
    <p:sldId id="298" r:id="rId19"/>
    <p:sldId id="295" r:id="rId20"/>
    <p:sldId id="296" r:id="rId21"/>
    <p:sldId id="297" r:id="rId22"/>
    <p:sldId id="270" r:id="rId23"/>
    <p:sldId id="271" r:id="rId24"/>
    <p:sldId id="274" r:id="rId25"/>
    <p:sldId id="278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Thành phần phần trăm về khối lượng các nguyên tố.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hueOff val="-1670000"/>
                  </a:schemeClr>
                </a:gs>
              </a:gsLst>
              <a:lin ang="5400000" scaled="0"/>
            </a:gradFill>
            <a:ln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75000"/>
                      <a:hueOff val="-1670000"/>
                    </a:schemeClr>
                  </a:gs>
                </a:gsLst>
                <a:lin ang="4620000" scaled="0"/>
              </a:gra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O</c:v>
                </c:pt>
                <c:pt idx="1">
                  <c:v>Si</c:v>
                </c:pt>
                <c:pt idx="2">
                  <c:v>Al</c:v>
                </c:pt>
                <c:pt idx="3">
                  <c:v>Fe</c:v>
                </c:pt>
                <c:pt idx="4">
                  <c:v>Ca</c:v>
                </c:pt>
                <c:pt idx="5">
                  <c:v>Na</c:v>
                </c:pt>
                <c:pt idx="6">
                  <c:v>K</c:v>
                </c:pt>
                <c:pt idx="7">
                  <c:v>Mg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40.1</c:v>
                </c:pt>
                <c:pt idx="1">
                  <c:v>28.2</c:v>
                </c:pt>
                <c:pt idx="2">
                  <c:v>8.23</c:v>
                </c:pt>
                <c:pt idx="3">
                  <c:v>5.63</c:v>
                </c:pt>
                <c:pt idx="4">
                  <c:v>4.1500000000000004</c:v>
                </c:pt>
                <c:pt idx="5">
                  <c:v>2.36</c:v>
                </c:pt>
                <c:pt idx="6">
                  <c:v>2.09</c:v>
                </c:pt>
                <c:pt idx="7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A-4156-83DA-B262CB1DDF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50"/>
        <c:axId val="567346110"/>
        <c:axId val="398558089"/>
      </c:barChart>
      <c:catAx>
        <c:axId val="56734611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558089"/>
        <c:crosses val="autoZero"/>
        <c:auto val="1"/>
        <c:lblAlgn val="ctr"/>
        <c:lblOffset val="100"/>
        <c:noMultiLvlLbl val="0"/>
      </c:catAx>
      <c:valAx>
        <c:axId val="39855808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34611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>
        <a:lumMod val="96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Sheet1!$B$7</c:f>
              <c:strCache>
                <c:ptCount val="1"/>
                <c:pt idx="0">
                  <c:v>Thành phần phần trăm khối lượng các nguyên tố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>
                      <a:hueOff val="-167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1">
                        <a:lumMod val="75000"/>
                        <a:hueOff val="-167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4D-440A-BEB0-5F474A815CE6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2">
                      <a:hueOff val="-1670000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2">
                        <a:lumMod val="75000"/>
                        <a:hueOff val="-167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4D-440A-BEB0-5F474A815CE6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3">
                      <a:hueOff val="-1670000"/>
                    </a:schemeClr>
                  </a:gs>
                  <a:gs pos="100000">
                    <a:schemeClr val="accent3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3">
                        <a:lumMod val="75000"/>
                        <a:hueOff val="-167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4D-440A-BEB0-5F474A815CE6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chemeClr val="accent4">
                      <a:hueOff val="-1670000"/>
                    </a:schemeClr>
                  </a:gs>
                  <a:gs pos="100000">
                    <a:schemeClr val="accent4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4">
                        <a:lumMod val="75000"/>
                        <a:hueOff val="-167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4D-440A-BEB0-5F474A815CE6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accent5">
                      <a:hueOff val="-1670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5">
                        <a:lumMod val="75000"/>
                        <a:hueOff val="-167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4D-440A-BEB0-5F474A815CE6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chemeClr val="accent6">
                      <a:hueOff val="-1670000"/>
                    </a:schemeClr>
                  </a:gs>
                  <a:gs pos="100000">
                    <a:schemeClr val="accent6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6">
                        <a:lumMod val="75000"/>
                        <a:hueOff val="-167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4D-440A-BEB0-5F474A815CE6}"/>
              </c:ext>
            </c:extLst>
          </c:dPt>
          <c:dPt>
            <c:idx val="6"/>
            <c:bubble3D val="0"/>
            <c:spPr>
              <a:gradFill>
                <a:gsLst>
                  <a:gs pos="0">
                    <a:schemeClr val="accent1">
                      <a:lumMod val="60000"/>
                      <a:hueOff val="-1670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1">
                        <a:lumMod val="60000"/>
                        <a:lumMod val="75000"/>
                        <a:hueOff val="-1670000"/>
                      </a:schemeClr>
                    </a:gs>
                    <a:gs pos="100000">
                      <a:schemeClr val="accent1">
                        <a:lumMod val="60000"/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4D-440A-BEB0-5F474A815CE6}"/>
              </c:ext>
            </c:extLst>
          </c:dPt>
          <c:dPt>
            <c:idx val="7"/>
            <c:bubble3D val="0"/>
            <c:spPr>
              <a:gradFill>
                <a:gsLst>
                  <a:gs pos="0">
                    <a:schemeClr val="accent2">
                      <a:lumMod val="60000"/>
                      <a:hueOff val="-1670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2">
                        <a:lumMod val="60000"/>
                        <a:lumMod val="75000"/>
                        <a:hueOff val="-1670000"/>
                      </a:schemeClr>
                    </a:gs>
                    <a:gs pos="100000">
                      <a:schemeClr val="accent2">
                        <a:lumMod val="60000"/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4D-440A-BEB0-5F474A815C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Sheet1!$A$8:$A$15</c:f>
              <c:strCache>
                <c:ptCount val="8"/>
                <c:pt idx="0">
                  <c:v>O</c:v>
                </c:pt>
                <c:pt idx="1">
                  <c:v>Si</c:v>
                </c:pt>
                <c:pt idx="2">
                  <c:v>Al</c:v>
                </c:pt>
                <c:pt idx="3">
                  <c:v>Fe</c:v>
                </c:pt>
                <c:pt idx="4">
                  <c:v>Ca</c:v>
                </c:pt>
                <c:pt idx="5">
                  <c:v>Na</c:v>
                </c:pt>
                <c:pt idx="6">
                  <c:v>K</c:v>
                </c:pt>
                <c:pt idx="7">
                  <c:v>Mg</c:v>
                </c:pt>
              </c:strCache>
            </c:strRef>
          </c:cat>
          <c:val>
            <c:numRef>
              <c:f>Sheet1!$B$8:$B$15</c:f>
              <c:numCache>
                <c:formatCode>General</c:formatCode>
                <c:ptCount val="8"/>
                <c:pt idx="0">
                  <c:v>40.1</c:v>
                </c:pt>
                <c:pt idx="1">
                  <c:v>28.2</c:v>
                </c:pt>
                <c:pt idx="2">
                  <c:v>8.23</c:v>
                </c:pt>
                <c:pt idx="3">
                  <c:v>5.63</c:v>
                </c:pt>
                <c:pt idx="4">
                  <c:v>4.1500000000000004</c:v>
                </c:pt>
                <c:pt idx="5">
                  <c:v>2.36</c:v>
                </c:pt>
                <c:pt idx="6">
                  <c:v>2.09</c:v>
                </c:pt>
                <c:pt idx="7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44D-440A-BEB0-5F474A815CE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>
        <a:lumMod val="96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0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lt1">
          <a:lumMod val="96000"/>
        </a:schemeClr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hueOff val="-1670000"/>
            </a:schemeClr>
          </a:gs>
        </a:gsLst>
        <a:lin ang="5400000" scaled="0"/>
      </a:gradFill>
      <a:ln>
        <a:gradFill>
          <a:gsLst>
            <a:gs pos="100000">
              <a:schemeClr val="phClr">
                <a:lumMod val="75000"/>
              </a:schemeClr>
            </a:gs>
            <a:gs pos="0">
              <a:schemeClr val="phClr">
                <a:lumMod val="75000"/>
                <a:hueOff val="-1670000"/>
              </a:schemeClr>
            </a:gs>
          </a:gsLst>
          <a:lin ang="4620000" scaled="0"/>
        </a:gra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89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lt1">
          <a:lumMod val="96000"/>
        </a:schemeClr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>
              <a:hueOff val="-1670000"/>
            </a:schemeClr>
          </a:gs>
          <a:gs pos="100000">
            <a:schemeClr val="phClr"/>
          </a:gs>
        </a:gsLst>
        <a:lin ang="5400000" scaled="0"/>
      </a:gradFill>
      <a:ln>
        <a:gradFill>
          <a:gsLst>
            <a:gs pos="0">
              <a:schemeClr val="phClr">
                <a:lumMod val="75000"/>
                <a:hueOff val="-1670000"/>
              </a:schemeClr>
            </a:gs>
            <a:gs pos="100000">
              <a:schemeClr val="phClr">
                <a:lumMod val="75000"/>
              </a:schemeClr>
            </a:gs>
          </a:gsLst>
          <a:lin ang="5160000" scaled="1"/>
        </a:gra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8185" y="747713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u="sng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CHƯƠNG X</a:t>
            </a:r>
            <a:br>
              <a:rPr lang="en-US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KHAI THÁC TÀI NGUYÊN TỪ VỎ TRÁI ĐẤT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6845" y="3632200"/>
            <a:ext cx="9144000" cy="206565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33: SƠ LƯỢC VỀ HOÁ HỌC VỎ TRÁI ĐẤT VÀ KHAI THÁC TÀI NGUYÊN TỪ VỎ TRÁI ĐẤT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napedit_171808020923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578" y="-53858"/>
            <a:ext cx="2886523" cy="1923361"/>
          </a:xfrm>
          <a:prstGeom prst="rect">
            <a:avLst/>
          </a:prstGeom>
        </p:spPr>
      </p:pic>
      <p:pic>
        <p:nvPicPr>
          <p:cNvPr id="7" name="Content Placeholder 6" descr="snapedit_17180802269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62799" y="2912581"/>
            <a:ext cx="2551442" cy="1618717"/>
          </a:xfrm>
          <a:prstGeom prst="rect">
            <a:avLst/>
          </a:prstGeom>
        </p:spPr>
      </p:pic>
      <p:pic>
        <p:nvPicPr>
          <p:cNvPr id="10" name="Picture 9" descr="snapedit_17180802360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858" y="134896"/>
            <a:ext cx="2233964" cy="1734607"/>
          </a:xfrm>
          <a:prstGeom prst="rect">
            <a:avLst/>
          </a:prstGeom>
        </p:spPr>
      </p:pic>
      <p:pic>
        <p:nvPicPr>
          <p:cNvPr id="11" name="Picture 10" descr="snapedit_17180802469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44" y="2689539"/>
            <a:ext cx="2886523" cy="1841759"/>
          </a:xfrm>
          <a:prstGeom prst="rect">
            <a:avLst/>
          </a:prstGeom>
        </p:spPr>
      </p:pic>
      <p:pic>
        <p:nvPicPr>
          <p:cNvPr id="12" name="Picture 11" descr="snapedit_17180802601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372" y="101251"/>
            <a:ext cx="2521847" cy="1710156"/>
          </a:xfrm>
          <a:prstGeom prst="rect">
            <a:avLst/>
          </a:prstGeom>
        </p:spPr>
      </p:pic>
      <p:pic>
        <p:nvPicPr>
          <p:cNvPr id="13" name="Picture 12" descr="quặng sắ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1821" y="2728014"/>
            <a:ext cx="2438376" cy="1730291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234257" y="1969226"/>
            <a:ext cx="2712707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Thạch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anh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( SiO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2989722" y="4730419"/>
            <a:ext cx="4482248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cương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: (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muối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silicate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Al, Na, K, Ca...)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7606075" y="1969225"/>
            <a:ext cx="3742228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Quặng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Nhôm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boxit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( Al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106344" y="4741283"/>
            <a:ext cx="2755208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cẩm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thạch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( CaCO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3408263" y="2006454"/>
            <a:ext cx="3869863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Dolomite (CaCO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7590336" y="4617584"/>
            <a:ext cx="3869863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Quặng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sắt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( Fe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Fe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</p:spTree>
    <p:extLst>
      <p:ext uri="{BB962C8B-B14F-4D97-AF65-F5344CB8AC3E}">
        <p14:creationId xmlns:p14="http://schemas.microsoft.com/office/powerpoint/2010/main" val="2152747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15" y="1034415"/>
            <a:ext cx="11551285" cy="19720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CH1: 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tạo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tố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0" indent="0">
              <a:buNone/>
            </a:pP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......................................................................................................................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..................................................................................................</a:t>
            </a:r>
            <a:endParaRPr lang="en-US" sz="3200" i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3200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" y="3006435"/>
            <a:ext cx="11418570" cy="18405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CH2: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thuộc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0" indent="0">
              <a:buNone/>
            </a:pPr>
            <a:r>
              <a:rPr lang="en-US" sz="31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45740" y="234315"/>
            <a:ext cx="6381115" cy="62420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PHIẾU HỌC TẬP SỐ 02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386715" y="5030470"/>
            <a:ext cx="11396980" cy="1656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CH3: 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0" indent="0">
              <a:buNone/>
            </a:pP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</a:rPr>
              <a:t>......................................................................................................................</a:t>
            </a:r>
            <a:r>
              <a:rPr lang="en-US" sz="32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..........................................................................................</a:t>
            </a:r>
            <a:endParaRPr lang="en-US" sz="3200" i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3200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82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napedit_171808020923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8594" y="722090"/>
            <a:ext cx="2603247" cy="1734607"/>
          </a:xfrm>
          <a:prstGeom prst="rect">
            <a:avLst/>
          </a:prstGeom>
        </p:spPr>
      </p:pic>
      <p:pic>
        <p:nvPicPr>
          <p:cNvPr id="7" name="Content Placeholder 6" descr="snapedit_17180802269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72249" y="3579332"/>
            <a:ext cx="2212779" cy="1403858"/>
          </a:xfrm>
          <a:prstGeom prst="rect">
            <a:avLst/>
          </a:prstGeom>
        </p:spPr>
      </p:pic>
      <p:pic>
        <p:nvPicPr>
          <p:cNvPr id="10" name="Picture 9" descr="snapedit_17180802360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336" y="815594"/>
            <a:ext cx="2113542" cy="1641103"/>
          </a:xfrm>
          <a:prstGeom prst="rect">
            <a:avLst/>
          </a:prstGeom>
        </p:spPr>
      </p:pic>
      <p:pic>
        <p:nvPicPr>
          <p:cNvPr id="11" name="Picture 10" descr="snapedit_17180802469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55" y="3356289"/>
            <a:ext cx="2718588" cy="1734607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98085" y="2649924"/>
            <a:ext cx="2712707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Thạch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anh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( SiO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2684922" y="5397169"/>
            <a:ext cx="3103456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cương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muối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silicate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Al, Na, K, Ca...)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-7956" y="5408033"/>
            <a:ext cx="2755208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cẩm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thạch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( CaCO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3005391" y="2687152"/>
            <a:ext cx="2687737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Dolomite</a:t>
            </a:r>
          </a:p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(CaCO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E77D998-9E54-DD4C-FC27-6B6F510130FB}"/>
              </a:ext>
            </a:extLst>
          </p:cNvPr>
          <p:cNvSpPr txBox="1">
            <a:spLocks/>
          </p:cNvSpPr>
          <p:nvPr/>
        </p:nvSpPr>
        <p:spPr>
          <a:xfrm>
            <a:off x="5788378" y="1073452"/>
            <a:ext cx="6323311" cy="15590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1/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tạo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tố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3200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872DA72-B0F0-06BB-0477-96563C79ED0B}"/>
              </a:ext>
            </a:extLst>
          </p:cNvPr>
          <p:cNvSpPr txBox="1">
            <a:spLocks/>
          </p:cNvSpPr>
          <p:nvPr/>
        </p:nvSpPr>
        <p:spPr>
          <a:xfrm>
            <a:off x="5846645" y="2771860"/>
            <a:ext cx="6247272" cy="2147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2/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thuộc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350C052F-440F-F848-5675-C6F18EFA3689}"/>
              </a:ext>
            </a:extLst>
          </p:cNvPr>
          <p:cNvSpPr/>
          <p:nvPr/>
        </p:nvSpPr>
        <p:spPr>
          <a:xfrm>
            <a:off x="2810792" y="21917"/>
            <a:ext cx="6381115" cy="62420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PHIẾU HỌC TẬP SỐ 02 (3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phút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70E246-1384-5AAD-50DB-F5B0B2C74CBF}"/>
              </a:ext>
            </a:extLst>
          </p:cNvPr>
          <p:cNvSpPr>
            <a:spLocks noGrp="1"/>
          </p:cNvSpPr>
          <p:nvPr/>
        </p:nvSpPr>
        <p:spPr>
          <a:xfrm>
            <a:off x="5846645" y="5088629"/>
            <a:ext cx="6247271" cy="1656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3/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3200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3050D-DE67-D882-7763-E4C425537E66}"/>
              </a:ext>
            </a:extLst>
          </p:cNvPr>
          <p:cNvSpPr txBox="1">
            <a:spLocks/>
          </p:cNvSpPr>
          <p:nvPr/>
        </p:nvSpPr>
        <p:spPr>
          <a:xfrm>
            <a:off x="5609780" y="2801676"/>
            <a:ext cx="6721000" cy="3675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+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Thạch anh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: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Si, O.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+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Dolomite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: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Ca, Mg, C, O.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+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Đá hoa cương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: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Al, Na, K, Ca, Si, O…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+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Đá cẩm thạch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: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Ca, Mg, C, O.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F89192-48CF-A307-5103-4EB7ADAA5067}"/>
              </a:ext>
            </a:extLst>
          </p:cNvPr>
          <p:cNvCxnSpPr/>
          <p:nvPr/>
        </p:nvCxnSpPr>
        <p:spPr>
          <a:xfrm>
            <a:off x="5609780" y="722090"/>
            <a:ext cx="0" cy="61359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9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 animBg="1"/>
      <p:bldP spid="5" grpId="1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napedit_171808020923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8594" y="722090"/>
            <a:ext cx="2603247" cy="1734607"/>
          </a:xfrm>
          <a:prstGeom prst="rect">
            <a:avLst/>
          </a:prstGeom>
        </p:spPr>
      </p:pic>
      <p:pic>
        <p:nvPicPr>
          <p:cNvPr id="7" name="Content Placeholder 6" descr="snapedit_17180802269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72249" y="3579332"/>
            <a:ext cx="2212779" cy="1403858"/>
          </a:xfrm>
          <a:prstGeom prst="rect">
            <a:avLst/>
          </a:prstGeom>
        </p:spPr>
      </p:pic>
      <p:pic>
        <p:nvPicPr>
          <p:cNvPr id="10" name="Picture 9" descr="snapedit_17180802360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336" y="815594"/>
            <a:ext cx="2113542" cy="1641103"/>
          </a:xfrm>
          <a:prstGeom prst="rect">
            <a:avLst/>
          </a:prstGeom>
        </p:spPr>
      </p:pic>
      <p:pic>
        <p:nvPicPr>
          <p:cNvPr id="11" name="Picture 10" descr="snapedit_17180802469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55" y="3356289"/>
            <a:ext cx="2718588" cy="1734607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98085" y="2649924"/>
            <a:ext cx="2712707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Thạch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anh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( SiO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2684922" y="5397169"/>
            <a:ext cx="3103456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cương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muối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silicate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Al, Na, K, Ca...)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-7956" y="5408033"/>
            <a:ext cx="2755208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cẩm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thạch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( CaCO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3100641" y="2687152"/>
            <a:ext cx="2687737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Dolomite</a:t>
            </a:r>
          </a:p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(CaCO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872DA72-B0F0-06BB-0477-96563C79ED0B}"/>
              </a:ext>
            </a:extLst>
          </p:cNvPr>
          <p:cNvSpPr txBox="1">
            <a:spLocks/>
          </p:cNvSpPr>
          <p:nvPr/>
        </p:nvSpPr>
        <p:spPr>
          <a:xfrm>
            <a:off x="5788378" y="945700"/>
            <a:ext cx="6247272" cy="2147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2/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thuộc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1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350C052F-440F-F848-5675-C6F18EFA3689}"/>
              </a:ext>
            </a:extLst>
          </p:cNvPr>
          <p:cNvSpPr/>
          <p:nvPr/>
        </p:nvSpPr>
        <p:spPr>
          <a:xfrm>
            <a:off x="2810792" y="21917"/>
            <a:ext cx="6381115" cy="62420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PHIẾU HỌC TẬP SỐ 02 (3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phút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ACDE87-04E5-8358-532F-F8F785FC228B}"/>
              </a:ext>
            </a:extLst>
          </p:cNvPr>
          <p:cNvSpPr>
            <a:spLocks noGrp="1"/>
          </p:cNvSpPr>
          <p:nvPr/>
        </p:nvSpPr>
        <p:spPr>
          <a:xfrm>
            <a:off x="5788378" y="3696573"/>
            <a:ext cx="6126653" cy="1656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O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xide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uối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(silicate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carbonate).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55BD92-BF23-B2D8-BA6A-42071E9855D0}"/>
              </a:ext>
            </a:extLst>
          </p:cNvPr>
          <p:cNvCxnSpPr/>
          <p:nvPr/>
        </p:nvCxnSpPr>
        <p:spPr>
          <a:xfrm>
            <a:off x="5724080" y="722090"/>
            <a:ext cx="0" cy="61359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9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napedit_171808020923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8594" y="722090"/>
            <a:ext cx="2603247" cy="1734607"/>
          </a:xfrm>
          <a:prstGeom prst="rect">
            <a:avLst/>
          </a:prstGeom>
        </p:spPr>
      </p:pic>
      <p:pic>
        <p:nvPicPr>
          <p:cNvPr id="7" name="Content Placeholder 6" descr="snapedit_17180802269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96049" y="3579332"/>
            <a:ext cx="2212779" cy="1403858"/>
          </a:xfrm>
          <a:prstGeom prst="rect">
            <a:avLst/>
          </a:prstGeom>
        </p:spPr>
      </p:pic>
      <p:pic>
        <p:nvPicPr>
          <p:cNvPr id="10" name="Picture 9" descr="snapedit_17180802360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136" y="815594"/>
            <a:ext cx="2113542" cy="1641103"/>
          </a:xfrm>
          <a:prstGeom prst="rect">
            <a:avLst/>
          </a:prstGeom>
        </p:spPr>
      </p:pic>
      <p:pic>
        <p:nvPicPr>
          <p:cNvPr id="11" name="Picture 10" descr="snapedit_17180802469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55" y="3356289"/>
            <a:ext cx="2718588" cy="1734607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98085" y="2649924"/>
            <a:ext cx="2712707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Thạch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anh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( SiO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2608722" y="5397169"/>
            <a:ext cx="3103456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cương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muối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silicate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Al, Na, K, Ca...)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-7956" y="5408033"/>
            <a:ext cx="2755208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cẩm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thạch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( CaCO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2929191" y="2687152"/>
            <a:ext cx="2687737" cy="4866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Dolomite</a:t>
            </a:r>
          </a:p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(CaCO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350C052F-440F-F848-5675-C6F18EFA3689}"/>
              </a:ext>
            </a:extLst>
          </p:cNvPr>
          <p:cNvSpPr/>
          <p:nvPr/>
        </p:nvSpPr>
        <p:spPr>
          <a:xfrm>
            <a:off x="2810792" y="21917"/>
            <a:ext cx="6381115" cy="62420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PHIẾU HỌC TẬP SỐ 02 (3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phút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70E246-1384-5AAD-50DB-F5B0B2C74CBF}"/>
              </a:ext>
            </a:extLst>
          </p:cNvPr>
          <p:cNvSpPr>
            <a:spLocks noGrp="1"/>
          </p:cNvSpPr>
          <p:nvPr/>
        </p:nvSpPr>
        <p:spPr>
          <a:xfrm>
            <a:off x="5735650" y="839937"/>
            <a:ext cx="6247271" cy="1656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3/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3200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F89192-48CF-A307-5103-4EB7ADAA5067}"/>
              </a:ext>
            </a:extLst>
          </p:cNvPr>
          <p:cNvCxnSpPr/>
          <p:nvPr/>
        </p:nvCxnSpPr>
        <p:spPr>
          <a:xfrm>
            <a:off x="5609780" y="722090"/>
            <a:ext cx="0" cy="61359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6987C46-48B0-4C5A-1418-4CADCE862696}"/>
              </a:ext>
            </a:extLst>
          </p:cNvPr>
          <p:cNvSpPr>
            <a:spLocks noGrp="1"/>
          </p:cNvSpPr>
          <p:nvPr/>
        </p:nvSpPr>
        <p:spPr>
          <a:xfrm>
            <a:off x="5634611" y="2501182"/>
            <a:ext cx="6381114" cy="4334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SiO</a:t>
            </a:r>
            <a:r>
              <a:rPr lang="en-US" sz="3200" b="0" i="0" baseline="-25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silicate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carbonate.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61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54000" y="198120"/>
            <a:ext cx="11364595" cy="65024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54000" y="861060"/>
            <a:ext cx="110032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Vỏ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trái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đất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chứa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nhiều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khoáng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chất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được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tạo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nên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nguyên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như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: O, Si, Al, Fe, Ca, Na, K,....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trong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đó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nguyên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Oxygen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silicate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chứa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hàm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lượng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lớn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trong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vỏ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trái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đất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254000" y="2865755"/>
            <a:ext cx="7511415" cy="760095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endParaRPr lang="en-US" sz="3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54000" y="3742690"/>
            <a:ext cx="11671300" cy="2621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Lớp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đất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tạo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thành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vỏ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trái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đất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thành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phần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hóa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oxide ( SiO</a:t>
            </a:r>
            <a:r>
              <a:rPr lang="en-US" sz="3200" baseline="-25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Al</a:t>
            </a:r>
            <a:r>
              <a:rPr lang="en-US" sz="3200" baseline="-25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en-US" sz="3200" baseline="-25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...),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muối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 silicate, Carbonate..),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loại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quặng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giàu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nguyên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kim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loại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phi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kim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,...</a:t>
            </a:r>
          </a:p>
          <a:p>
            <a:pPr algn="just"/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mỏ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dầu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mỏ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than,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khí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thiên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nhiên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nguồn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năng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lượng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quý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con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người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endParaRPr lang="vi-VN" altLang="en-US" sz="32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671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547495"/>
            <a:ext cx="1858645" cy="388366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33: </a:t>
            </a:r>
            <a:b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SƠ LƯỢC VỀ HOÁ HỌC VỎ TRÁI ĐẤT VÀ KHAI THÁC TÀI NGUYÊN TỪ VỎ TRÁI ĐẤT</a:t>
            </a:r>
            <a:endParaRPr lang="en-US" sz="2665" dirty="0"/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2353310" y="1873885"/>
            <a:ext cx="992505" cy="15449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Flowchart: Alternate Process 7"/>
          <p:cNvSpPr/>
          <p:nvPr/>
        </p:nvSpPr>
        <p:spPr>
          <a:xfrm>
            <a:off x="3442335" y="1079182"/>
            <a:ext cx="8330565" cy="154495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hứa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nhiều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khoáng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chất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được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tạo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nguyên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như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: O, Si, Al, Fe, Ca, Na, K,...</a:t>
            </a:r>
            <a:endParaRPr lang="en-US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Straight Arrow Connector 6"/>
          <p:cNvCxnSpPr>
            <a:cxnSpLocks/>
            <a:endCxn id="9" idx="1"/>
          </p:cNvCxnSpPr>
          <p:nvPr/>
        </p:nvCxnSpPr>
        <p:spPr>
          <a:xfrm>
            <a:off x="2376170" y="3489325"/>
            <a:ext cx="1039495" cy="8820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Flowchart: Alternate Process 8"/>
          <p:cNvSpPr/>
          <p:nvPr/>
        </p:nvSpPr>
        <p:spPr>
          <a:xfrm>
            <a:off x="3415665" y="3311525"/>
            <a:ext cx="8338185" cy="211963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Lớp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đất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tạo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thành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vỏ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đất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oxide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muối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Mỏ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mỏ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than,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khí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thiên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nhiên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nguồn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năng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lượng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quý</a:t>
            </a:r>
            <a:endParaRPr lang="en-US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Explosion 1 11"/>
          <p:cNvSpPr/>
          <p:nvPr/>
        </p:nvSpPr>
        <p:spPr>
          <a:xfrm>
            <a:off x="842962" y="-138748"/>
            <a:ext cx="2907665" cy="2195195"/>
          </a:xfrm>
          <a:prstGeom prst="irregularSeal1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18134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43534" y="167005"/>
            <a:ext cx="8551083" cy="760095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1980" y="2425065"/>
            <a:ext cx="4196715" cy="9531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3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3: Khai thác than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1980" y="1032510"/>
            <a:ext cx="4196080" cy="106680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NHÓM CHUYÊN GIA 1</a:t>
            </a:r>
          </a:p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Vấn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Khai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dầu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khí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17335" y="1031875"/>
            <a:ext cx="4071620" cy="10674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NHÓM CHUYÊN GIA 2</a:t>
            </a:r>
          </a:p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Vấn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Khai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dầu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mỏ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3535" y="3558540"/>
            <a:ext cx="11410315" cy="302641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Nội dung cần tìm hiểu bao gồm: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Thành phần hoá học của quặng.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Vai trò của quặng này đối với phát triển kinh tế xã hội, những ứng dụng của quặng trên trong đời sống.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Trữ lượng hiện nay tại Việt Nam.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Tình hình khai thác tại Việt Nam.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+Những tác động của việc khai thác quặng này đối với môi trường.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Cách sử dụng hợp lí nguồn tài nguyên này và cách bảo vệ môi trường.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C936CC-2407-E9F9-E17A-4012C5D61227}"/>
              </a:ext>
            </a:extLst>
          </p:cNvPr>
          <p:cNvSpPr>
            <a:spLocks noGrp="1"/>
          </p:cNvSpPr>
          <p:nvPr/>
        </p:nvSpPr>
        <p:spPr>
          <a:xfrm>
            <a:off x="637020" y="595803"/>
            <a:ext cx="10865254" cy="1512224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33. SƠ LƯỢC HOÁ HỌC VỎ TRÁI ĐẤT VÀ KHAI THÁC TÀI NGUYÊN TỪ VỎ TRÁI ĐẤT</a:t>
            </a:r>
            <a:endParaRPr lang="en-US" sz="3800" b="1" dirty="0">
              <a:ln w="15875"/>
              <a:solidFill>
                <a:srgbClr val="7030A0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75778643-3731-7E18-0067-BD8A9AC0E741}"/>
              </a:ext>
            </a:extLst>
          </p:cNvPr>
          <p:cNvSpPr/>
          <p:nvPr/>
        </p:nvSpPr>
        <p:spPr>
          <a:xfrm>
            <a:off x="637020" y="2248477"/>
            <a:ext cx="6478155" cy="760095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endParaRPr lang="en-US" sz="32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72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ẦU MỎ VÀ KHÍ THIÊN NHIÊN (phần 2- KHÍ THIÊN NHIÊN) - KHTN 9">
            <a:hlinkClick r:id="" action="ppaction://media"/>
            <a:extLst>
              <a:ext uri="{FF2B5EF4-FFF2-40B4-BE49-F238E27FC236}">
                <a16:creationId xmlns:a16="http://schemas.microsoft.com/office/drawing/2014/main" id="{84CC4C07-6910-0246-B842-3DC5D8BF17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1776364" cy="66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70088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u="sng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CHƯƠNG X</a:t>
            </a:r>
            <a:br>
              <a:rPr lang="en-US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KHAI THÁC TÀI NGUYÊN TỪ VỎ TRÁI ĐẤT</a:t>
            </a:r>
          </a:p>
        </p:txBody>
      </p:sp>
    </p:spTree>
    <p:extLst>
      <p:ext uri="{BB962C8B-B14F-4D97-AF65-F5344CB8AC3E}">
        <p14:creationId xmlns:p14="http://schemas.microsoft.com/office/powerpoint/2010/main" val="28795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ẦU MỎ VÀ KHÍ THIÊN NHIÊN (phần 1- DẦU MỎ) - KHTN 9">
            <a:hlinkClick r:id="" action="ppaction://media"/>
            <a:extLst>
              <a:ext uri="{FF2B5EF4-FFF2-40B4-BE49-F238E27FC236}">
                <a16:creationId xmlns:a16="http://schemas.microsoft.com/office/drawing/2014/main" id="{72E599E2-BF53-2F4C-48C4-CA5C0EFF0E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55" y="36367"/>
            <a:ext cx="11679382" cy="656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6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5616D-9FC7-D961-D8A3-12EDC1241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370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NHỮNG MỎ DẦU LỚN NHẤT VIỆT NAM - TÀI SẢN QUAN TRỌNG CỦA CHÚNG TA">
            <a:hlinkClick r:id="" action="ppaction://media"/>
            <a:extLst>
              <a:ext uri="{FF2B5EF4-FFF2-40B4-BE49-F238E27FC236}">
                <a16:creationId xmlns:a16="http://schemas.microsoft.com/office/drawing/2014/main" id="{93680CC6-D68E-524A-17D4-7A867232D43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454" y="123392"/>
            <a:ext cx="11700163" cy="658134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1F70D-4CCA-53C3-5BE3-B9D2932518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4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43535" y="167005"/>
            <a:ext cx="6902450" cy="6731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3877" y="1398617"/>
            <a:ext cx="11104245" cy="240855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CÂU HỎI THẢO LUẬN</a:t>
            </a:r>
          </a:p>
          <a:p>
            <a:pPr algn="ctr"/>
            <a:endParaRPr 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CH1.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Tài nguyên trong vỏ Trái Đất là hữu hạn hay vô hạn?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CH2.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Khai thác tài nguyên từ vỏ trái đất có lợi ích gì?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CH3. Cần khai tác tài nguyên như thế nào để đảm bảo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cho sự phát triển bền vững cho mỗi quốc gia?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43535" y="167005"/>
            <a:ext cx="6902450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1160" y="1339850"/>
            <a:ext cx="11410315" cy="72644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- Tài nguyên trong vỏ Trái Đất là hữu hạn.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3535" y="2479040"/>
            <a:ext cx="11410315" cy="125349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- Khai thác tài nguyên từ vỏ trái đất để làm nhiên liệu, vật liệu, nguyên liệu đem lại nguồn lợi ích kinh tế khổng lồ.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3535" y="4145280"/>
            <a:ext cx="11410315" cy="10928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- Cần tiết kiệm và bảo vệ nguồn tài nguyên, sử dụng các vật liệu tái chế,...phục vụ cho sự phát triển bền vững.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547495"/>
            <a:ext cx="1858645" cy="388366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32: </a:t>
            </a:r>
            <a:b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SƠ LƯỢC VỀ HOÁ HỌC VỎ TRÁI ĐẤT VÀ KHAI THÁC TÀI NGUYÊN TỪ VỎ TRÁI ĐẤT</a:t>
            </a:r>
            <a:endParaRPr lang="en-US" sz="2665"/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 flipV="1">
            <a:off x="2296795" y="807085"/>
            <a:ext cx="1005840" cy="2682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Flowchart: Alternate Process 7"/>
          <p:cNvSpPr/>
          <p:nvPr/>
        </p:nvSpPr>
        <p:spPr>
          <a:xfrm>
            <a:off x="3302635" y="330200"/>
            <a:ext cx="8330565" cy="9366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Hàm lượng: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C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hứa nhiều khoáng chất được tạo nên từ các nguyên tố như : O, Si, Al, Fe, Ca, Na, K,...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Straight Arrow Connector 6"/>
          <p:cNvCxnSpPr>
            <a:endCxn id="9" idx="1"/>
          </p:cNvCxnSpPr>
          <p:nvPr/>
        </p:nvCxnSpPr>
        <p:spPr>
          <a:xfrm flipV="1">
            <a:off x="2315845" y="2664460"/>
            <a:ext cx="986790" cy="826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Flowchart: Alternate Process 8"/>
          <p:cNvSpPr/>
          <p:nvPr/>
        </p:nvSpPr>
        <p:spPr>
          <a:xfrm>
            <a:off x="3302635" y="1767840"/>
            <a:ext cx="8338185" cy="179324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 dạng chất chủ yếu trong vỏ trái đất: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Lớp đất, đá tạo thành vỏ trái đất là các oxide và muối.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Mỏ dầu, mỏ than, khí thiên nhiên là nguồn năng lượng quý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3302635" y="4062095"/>
            <a:ext cx="8330565" cy="248793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Khai thác tài nguyên từ vỏ trái đất: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Tài nguyên trong vỏ Trái Đất là hữu hạn.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Khai thác tài nguyên từ vỏ trái đất để làm nhiên liệu, vật liệu, nguyên liệu đem lại nguồn lợi ích kinh tế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Cần tiết kiệm và bảo vệ nguồn tài nguyên, sử dụng các vật liệu tái chế,...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1" name="Straight Arrow Connector 10"/>
          <p:cNvCxnSpPr>
            <a:endCxn id="10" idx="1"/>
          </p:cNvCxnSpPr>
          <p:nvPr/>
        </p:nvCxnSpPr>
        <p:spPr>
          <a:xfrm>
            <a:off x="2315845" y="3491230"/>
            <a:ext cx="986790" cy="1814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Explosion 1 11"/>
          <p:cNvSpPr/>
          <p:nvPr/>
        </p:nvSpPr>
        <p:spPr>
          <a:xfrm>
            <a:off x="243205" y="-74295"/>
            <a:ext cx="2907665" cy="1621790"/>
          </a:xfrm>
          <a:prstGeom prst="irregularSeal1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TỔNG KẾT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59435" y="193040"/>
            <a:ext cx="2985770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LUYỆN TẬP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1125855" y="981075"/>
            <a:ext cx="9632950" cy="9366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1: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Nguyên tố hóa học chiếm hàm lượng lớn nhất trong vỏ trái đất là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A. oxygen.               B. silicate.           C. sođium.                D. aluminium.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1125855" y="2081530"/>
            <a:ext cx="9632950" cy="9366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2: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Thành phần chủ yếu của các khoáng chất trong vỏ trái đất là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A. Oxide.               B. Muối.           C. Nước.                D. Cả A và B đúng.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1125855" y="3181985"/>
            <a:ext cx="9632950" cy="109982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3: 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Thành phần chính của cát trắng là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A. Aluminium oxide .             B. Silican oxide.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C. Magnesium Carbonate.       D. Calcium Carbonat.</a:t>
            </a:r>
          </a:p>
        </p:txBody>
      </p:sp>
      <p:sp>
        <p:nvSpPr>
          <p:cNvPr id="11" name="Oval 10"/>
          <p:cNvSpPr/>
          <p:nvPr/>
        </p:nvSpPr>
        <p:spPr>
          <a:xfrm>
            <a:off x="1389380" y="1481455"/>
            <a:ext cx="424180" cy="35496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20685" y="2552700"/>
            <a:ext cx="382270" cy="334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14720" y="3564890"/>
            <a:ext cx="382270" cy="334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95935" y="128270"/>
            <a:ext cx="2985770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VẬN DỤNG</a:t>
            </a:r>
          </a:p>
        </p:txBody>
      </p:sp>
      <p:pic>
        <p:nvPicPr>
          <p:cNvPr id="6" name="Content Placeholder 5" descr="cá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" y="817245"/>
            <a:ext cx="4078605" cy="271399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357505" y="3829685"/>
            <a:ext cx="5271770" cy="27787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Thành phần hoá học của cát: SiO2.</a:t>
            </a: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Ứng cụng của cát: là vật liệu xây dựng, là nguyên liệu cho công nghiệp sản xuất gốm sứ, xi măng, thuỷ tinh,...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4808220" y="879475"/>
            <a:ext cx="6417310" cy="27787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Cát là vật liệu được xử dụng nhiều trong xây dựng:</a:t>
            </a: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Hãy cho biết thành phần hóa học và ứng dụng của cát?</a:t>
            </a: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Việc khai thác trái phép ở các lòng sông, bãi biển có thể gây ra hậu quả gì?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6087110" y="3829685"/>
            <a:ext cx="5271770" cy="27787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Việc khai thác cát trái phép ở các lòng sông, bãi biển có thể gây tình trạng xói mòn, sạt lở bờ sông,...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366962" y="1474789"/>
            <a:ext cx="2033588" cy="71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33: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C663943-3F96-3EF4-B74D-94E556D938D2}"/>
              </a:ext>
            </a:extLst>
          </p:cNvPr>
          <p:cNvSpPr txBox="1">
            <a:spLocks/>
          </p:cNvSpPr>
          <p:nvPr/>
        </p:nvSpPr>
        <p:spPr>
          <a:xfrm>
            <a:off x="2164556" y="2292033"/>
            <a:ext cx="7862888" cy="2065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SƠ LƯỢC VỀ HOÁ HỌC VỎ TRÁI ĐẤT VÀ KHAI THÁC TÀI NGUYÊN TỪ VỎ TRÁI ĐẤT</a:t>
            </a:r>
          </a:p>
        </p:txBody>
      </p:sp>
    </p:spTree>
    <p:extLst>
      <p:ext uri="{BB962C8B-B14F-4D97-AF65-F5344CB8AC3E}">
        <p14:creationId xmlns:p14="http://schemas.microsoft.com/office/powerpoint/2010/main" val="19244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u tạo của Trái Đất - Địa lí 6 - Học 10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075" y="330200"/>
            <a:ext cx="10766425" cy="5523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28788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C936CC-2407-E9F9-E17A-4012C5D61227}"/>
              </a:ext>
            </a:extLst>
          </p:cNvPr>
          <p:cNvSpPr>
            <a:spLocks noGrp="1"/>
          </p:cNvSpPr>
          <p:nvPr/>
        </p:nvSpPr>
        <p:spPr>
          <a:xfrm>
            <a:off x="637020" y="595803"/>
            <a:ext cx="10865254" cy="1512224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33. SƠ LƯỢC HOÁ HỌC VỎ TRÁI ĐẤT VÀ KHAI THÁC TÀI NGUYÊN TỪ VỎ TRÁI ĐẤT</a:t>
            </a:r>
            <a:endParaRPr lang="en-US" sz="3800" b="1" dirty="0">
              <a:ln w="15875"/>
              <a:solidFill>
                <a:srgbClr val="7030A0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E5EF893-964D-C456-6FDB-F65D963D0E3D}"/>
              </a:ext>
            </a:extLst>
          </p:cNvPr>
          <p:cNvSpPr/>
          <p:nvPr/>
        </p:nvSpPr>
        <p:spPr>
          <a:xfrm>
            <a:off x="637020" y="2567940"/>
            <a:ext cx="11139344" cy="972185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F2F96D5A-34E6-FB26-B82C-BF01BA4CABFA}"/>
              </a:ext>
            </a:extLst>
          </p:cNvPr>
          <p:cNvSpPr/>
          <p:nvPr/>
        </p:nvSpPr>
        <p:spPr>
          <a:xfrm>
            <a:off x="637021" y="3768090"/>
            <a:ext cx="7206818" cy="76009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endParaRPr lang="en-US" sz="32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75778643-3731-7E18-0067-BD8A9AC0E741}"/>
              </a:ext>
            </a:extLst>
          </p:cNvPr>
          <p:cNvSpPr/>
          <p:nvPr/>
        </p:nvSpPr>
        <p:spPr>
          <a:xfrm>
            <a:off x="637020" y="4756150"/>
            <a:ext cx="6478155" cy="760095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endParaRPr lang="en-US" sz="32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8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/>
      <p:bldP spid="7" grpId="0" animBg="1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159098" y="-124548"/>
            <a:ext cx="11364595" cy="972185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Hàm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tố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endParaRPr lang="en-US" sz="3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Content Placeholder 5" descr="snapedit_1718080209237">
            <a:extLst>
              <a:ext uri="{FF2B5EF4-FFF2-40B4-BE49-F238E27FC236}">
                <a16:creationId xmlns:a16="http://schemas.microsoft.com/office/drawing/2014/main" id="{38E10A98-C516-7D1B-A903-EFCC545DB5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977" y="842476"/>
            <a:ext cx="3094355" cy="2061845"/>
          </a:xfrm>
          <a:prstGeom prst="rect">
            <a:avLst/>
          </a:prstGeom>
        </p:spPr>
      </p:pic>
      <p:pic>
        <p:nvPicPr>
          <p:cNvPr id="20" name="Content Placeholder 6" descr="snapedit_1718080226914">
            <a:extLst>
              <a:ext uri="{FF2B5EF4-FFF2-40B4-BE49-F238E27FC236}">
                <a16:creationId xmlns:a16="http://schemas.microsoft.com/office/drawing/2014/main" id="{030D56FE-B145-4523-30C9-55C3F0F9DA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54922" y="842476"/>
            <a:ext cx="2600325" cy="1649730"/>
          </a:xfrm>
          <a:prstGeom prst="rect">
            <a:avLst/>
          </a:prstGeom>
        </p:spPr>
      </p:pic>
      <p:pic>
        <p:nvPicPr>
          <p:cNvPr id="22" name="Picture 21" descr="snapedit_1718080236024">
            <a:extLst>
              <a:ext uri="{FF2B5EF4-FFF2-40B4-BE49-F238E27FC236}">
                <a16:creationId xmlns:a16="http://schemas.microsoft.com/office/drawing/2014/main" id="{66501F28-E180-0D9E-6627-3D169071C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139" y="3538892"/>
            <a:ext cx="2428875" cy="1885950"/>
          </a:xfrm>
          <a:prstGeom prst="rect">
            <a:avLst/>
          </a:prstGeom>
        </p:spPr>
      </p:pic>
      <p:pic>
        <p:nvPicPr>
          <p:cNvPr id="23" name="Picture 22" descr="snapedit_1718080246918">
            <a:extLst>
              <a:ext uri="{FF2B5EF4-FFF2-40B4-BE49-F238E27FC236}">
                <a16:creationId xmlns:a16="http://schemas.microsoft.com/office/drawing/2014/main" id="{C9A866BD-C277-8895-CA40-74B5E2B53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33" y="3448083"/>
            <a:ext cx="3277235" cy="2091055"/>
          </a:xfrm>
          <a:prstGeom prst="rect">
            <a:avLst/>
          </a:prstGeom>
        </p:spPr>
      </p:pic>
      <p:sp>
        <p:nvSpPr>
          <p:cNvPr id="24" name="Rectangles 13">
            <a:extLst>
              <a:ext uri="{FF2B5EF4-FFF2-40B4-BE49-F238E27FC236}">
                <a16:creationId xmlns:a16="http://schemas.microsoft.com/office/drawing/2014/main" id="{C6A98A9F-BA98-F673-043B-31A503DF90E9}"/>
              </a:ext>
            </a:extLst>
          </p:cNvPr>
          <p:cNvSpPr/>
          <p:nvPr/>
        </p:nvSpPr>
        <p:spPr>
          <a:xfrm>
            <a:off x="390017" y="2863681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 SiO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25" name="Rectangles 14">
            <a:extLst>
              <a:ext uri="{FF2B5EF4-FFF2-40B4-BE49-F238E27FC236}">
                <a16:creationId xmlns:a16="http://schemas.microsoft.com/office/drawing/2014/main" id="{5F5830FF-1B64-F932-BC88-AC7C842BCF0B}"/>
              </a:ext>
            </a:extLst>
          </p:cNvPr>
          <p:cNvSpPr/>
          <p:nvPr/>
        </p:nvSpPr>
        <p:spPr>
          <a:xfrm>
            <a:off x="2712871" y="2745340"/>
            <a:ext cx="4736413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muối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silicate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Al, Na, K, Ca...)</a:t>
            </a:r>
          </a:p>
        </p:txBody>
      </p:sp>
      <p:sp>
        <p:nvSpPr>
          <p:cNvPr id="26" name="Rectangles 16">
            <a:extLst>
              <a:ext uri="{FF2B5EF4-FFF2-40B4-BE49-F238E27FC236}">
                <a16:creationId xmlns:a16="http://schemas.microsoft.com/office/drawing/2014/main" id="{D1192084-8975-4292-F296-DE06871041FC}"/>
              </a:ext>
            </a:extLst>
          </p:cNvPr>
          <p:cNvSpPr/>
          <p:nvPr/>
        </p:nvSpPr>
        <p:spPr>
          <a:xfrm>
            <a:off x="170333" y="5561998"/>
            <a:ext cx="290830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 CaCO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27" name="Rectangles 17">
            <a:extLst>
              <a:ext uri="{FF2B5EF4-FFF2-40B4-BE49-F238E27FC236}">
                <a16:creationId xmlns:a16="http://schemas.microsoft.com/office/drawing/2014/main" id="{42CE1495-14BA-7CB0-86C9-DC6EE63FD15A}"/>
              </a:ext>
            </a:extLst>
          </p:cNvPr>
          <p:cNvSpPr/>
          <p:nvPr/>
        </p:nvSpPr>
        <p:spPr>
          <a:xfrm>
            <a:off x="3516294" y="5506122"/>
            <a:ext cx="4216226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Dolomite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(CaCO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28" name="Rectangles 13">
            <a:extLst>
              <a:ext uri="{FF2B5EF4-FFF2-40B4-BE49-F238E27FC236}">
                <a16:creationId xmlns:a16="http://schemas.microsoft.com/office/drawing/2014/main" id="{630BB182-9066-2993-4F1B-6FFC65DEC5F3}"/>
              </a:ext>
            </a:extLst>
          </p:cNvPr>
          <p:cNvSpPr/>
          <p:nvPr/>
        </p:nvSpPr>
        <p:spPr>
          <a:xfrm>
            <a:off x="1719899" y="6293485"/>
            <a:ext cx="4031672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33.1.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đá</a:t>
            </a:r>
            <a:endParaRPr lang="en-US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0E37FFFB-250C-D0EE-6F6C-B66A9066A963}"/>
              </a:ext>
            </a:extLst>
          </p:cNvPr>
          <p:cNvSpPr/>
          <p:nvPr/>
        </p:nvSpPr>
        <p:spPr>
          <a:xfrm rot="648682">
            <a:off x="7041119" y="1202062"/>
            <a:ext cx="4978082" cy="231350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s 13">
            <a:extLst>
              <a:ext uri="{FF2B5EF4-FFF2-40B4-BE49-F238E27FC236}">
                <a16:creationId xmlns:a16="http://schemas.microsoft.com/office/drawing/2014/main" id="{7D6DDF28-2506-8A43-5705-D3B1E2810676}"/>
              </a:ext>
            </a:extLst>
          </p:cNvPr>
          <p:cNvSpPr/>
          <p:nvPr/>
        </p:nvSpPr>
        <p:spPr>
          <a:xfrm>
            <a:off x="7449284" y="1932594"/>
            <a:ext cx="4338690" cy="68617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tố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hoá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7444836" y="3496055"/>
            <a:ext cx="4386504" cy="1592915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tố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phổ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biến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: O, Si, Al, Fe, Ca, Na, K,....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1"/>
      <p:bldP spid="31" grpId="2"/>
      <p:bldP spid="31" grpId="3"/>
      <p:bldP spid="32" grpId="1"/>
      <p:bldP spid="3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54000" y="168910"/>
            <a:ext cx="11364595" cy="65024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4181" y="5105400"/>
            <a:ext cx="11263746" cy="14331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CH1.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Dự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liệu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trăm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khối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tố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cột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CH2.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rút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ra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hàm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tố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089967" y="819150"/>
            <a:ext cx="6190439" cy="61751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PHIẾU HỌC TẬP SỐ 01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C97E3F69-541C-8903-E544-15DC123560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279752"/>
              </p:ext>
            </p:extLst>
          </p:nvPr>
        </p:nvGraphicFramePr>
        <p:xfrm>
          <a:off x="2227638" y="1497351"/>
          <a:ext cx="824639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8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53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</a:t>
                      </a:r>
                      <a:r>
                        <a:rPr lang="en-US" sz="3200" dirty="0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phần</a:t>
                      </a:r>
                      <a:r>
                        <a:rPr lang="en-US" sz="32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9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46,10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4,15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9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28,20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2,36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9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8,23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2,09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9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5,63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2,33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22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CH1: Biểu đồ thành phần phần trăm về khối lượng các nguyên tố dưới dạng cột và hình tròn. </a:t>
            </a:r>
            <a:endParaRPr lang="en-US" sz="400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838200" y="1562100"/>
          <a:ext cx="5181600" cy="3719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6172200" y="1562100"/>
          <a:ext cx="5181600" cy="3763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965200" y="5429885"/>
            <a:ext cx="10515600" cy="118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CH2: </a:t>
            </a:r>
            <a:r>
              <a:rPr lang="en-US" sz="35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sz="3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5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sz="3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oxygen (O) </a:t>
            </a:r>
            <a:r>
              <a:rPr lang="en-US" sz="35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chiếm</a:t>
            </a:r>
            <a:r>
              <a:rPr lang="en-US" sz="3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5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gần</a:t>
            </a:r>
            <a:r>
              <a:rPr lang="en-US" sz="3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1/2, silicon (Si) </a:t>
            </a:r>
            <a:r>
              <a:rPr lang="en-US" sz="35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chiếm</a:t>
            </a:r>
            <a:r>
              <a:rPr lang="en-US" sz="3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5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hơn</a:t>
            </a:r>
            <a:r>
              <a:rPr lang="en-US" sz="3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1/4 </a:t>
            </a:r>
            <a:r>
              <a:rPr lang="en-US" sz="35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khối</a:t>
            </a:r>
            <a:r>
              <a:rPr lang="en-US" sz="3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5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lượng</a:t>
            </a:r>
            <a:r>
              <a:rPr lang="en-US" sz="3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5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vỏ</a:t>
            </a:r>
            <a:r>
              <a:rPr lang="en-US" sz="3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5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Trái</a:t>
            </a:r>
            <a:r>
              <a:rPr lang="en-US" sz="3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5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Đất</a:t>
            </a:r>
            <a:r>
              <a:rPr lang="en-US" sz="3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54000" y="198120"/>
            <a:ext cx="11364595" cy="65024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Hàm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tố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hóa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endParaRPr lang="en-US" sz="3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38200" y="970915"/>
            <a:ext cx="10901045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Vỏ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trái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đất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chứa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nhiều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khoáng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chất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được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tạo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nên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nguyên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như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: O, Si, Al, Fe, Ca, Na, K,....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Nguyên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Oxygen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silicate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chứa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hàm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lượng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lớn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trong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vỏ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trái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đất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254000" y="3155573"/>
            <a:ext cx="7511415" cy="760095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yếu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vỏ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endParaRPr lang="en-US" sz="3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8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1803</Words>
  <Application>Microsoft Office PowerPoint</Application>
  <PresentationFormat>Widescreen</PresentationFormat>
  <Paragraphs>166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CHƯƠNG X KHAI THÁC TÀI NGUYÊN TỪ VỎ TRÁI ĐẤT</vt:lpstr>
      <vt:lpstr>CHƯƠNG X KHAI THÁC TÀI NGUYÊN TỪ VỎ TRÁI ĐẤT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CH1: Biểu đồ thành phần phần trăm về khối lượng các nguyên tố dưới dạng cột và hình tròn.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33:  SƠ LƯỢC VỀ HOÁ HỌC VỎ TRÁI ĐẤT VÀ KHAI THÁC TÀI NGUYÊN TỪ VỎ TRÁI ĐẤT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32:  SƠ LƯỢC VỀ HOÁ HỌC VỎ TRÁI ĐẤT VÀ KHAI THÁC TÀI NGUYÊN TỪ VỎ TRÁI ĐẤT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X KHAI THÁC TÀI NGUYÊN TỪ VỎ TRÁI ĐẤT</dc:title>
  <dc:creator>VnTeach.Com</dc:creator>
  <cp:keywords>VnTeach.Com</cp:keywords>
  <cp:lastModifiedBy>Admin</cp:lastModifiedBy>
  <cp:revision>11</cp:revision>
  <dcterms:created xsi:type="dcterms:W3CDTF">2024-06-11T05:10:00Z</dcterms:created>
  <dcterms:modified xsi:type="dcterms:W3CDTF">2024-09-16T00:38:18Z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F8F0BAE9A3414AAFADD1B388D01C0FA3_11</vt:lpwstr>
  </property>
  <property fmtid="{D5CDD505-2E9C-101B-9397-08002B2CF9AE}" pid="3" name="KSOProductBuildVer">
    <vt:lpwstr>1033-12.2.0.16909</vt:lpwstr>
  </property>
</Properties>
</file>