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7" r:id="rId2"/>
    <p:sldId id="305" r:id="rId3"/>
    <p:sldId id="298" r:id="rId4"/>
    <p:sldId id="297" r:id="rId5"/>
    <p:sldId id="299" r:id="rId6"/>
    <p:sldId id="275" r:id="rId7"/>
    <p:sldId id="276" r:id="rId8"/>
    <p:sldId id="300" r:id="rId9"/>
    <p:sldId id="304" r:id="rId10"/>
    <p:sldId id="310" r:id="rId11"/>
    <p:sldId id="301" r:id="rId12"/>
    <p:sldId id="318" r:id="rId13"/>
    <p:sldId id="319" r:id="rId14"/>
    <p:sldId id="320" r:id="rId15"/>
    <p:sldId id="321" r:id="rId16"/>
    <p:sldId id="311" r:id="rId17"/>
    <p:sldId id="303" r:id="rId18"/>
    <p:sldId id="312" r:id="rId19"/>
    <p:sldId id="279" r:id="rId20"/>
    <p:sldId id="313" r:id="rId21"/>
    <p:sldId id="280" r:id="rId22"/>
    <p:sldId id="314" r:id="rId23"/>
    <p:sldId id="281" r:id="rId24"/>
    <p:sldId id="315" r:id="rId25"/>
    <p:sldId id="261" r:id="rId26"/>
    <p:sldId id="291" r:id="rId27"/>
    <p:sldId id="292" r:id="rId28"/>
    <p:sldId id="293" r:id="rId29"/>
    <p:sldId id="294" r:id="rId30"/>
    <p:sldId id="316" r:id="rId31"/>
    <p:sldId id="264" r:id="rId32"/>
    <p:sldId id="269" r:id="rId33"/>
  </p:sldIdLst>
  <p:sldSz cx="18288000" cy="10287000"/>
  <p:notesSz cx="6858000" cy="9144000"/>
  <p:embeddedFontLst>
    <p:embeddedFont>
      <p:font typeface="等线 Light" panose="02010600030101010101" pitchFamily="2" charset="-122"/>
      <p:regular r:id="rId35"/>
    </p:embeddedFont>
    <p:embeddedFont>
      <p:font typeface="Barlow Medium" panose="00000600000000000000" pitchFamily="2" charset="0"/>
      <p:regular r:id="rId36"/>
      <p:italic r:id="rId37"/>
    </p:embeddedFont>
    <p:embeddedFont>
      <p:font typeface="Quicksand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D3"/>
    <a:srgbClr val="FFF6EF"/>
    <a:srgbClr val="A5A355"/>
    <a:srgbClr val="242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4" autoAdjust="0"/>
    <p:restoredTop sz="94622" autoAdjust="0"/>
  </p:normalViewPr>
  <p:slideViewPr>
    <p:cSldViewPr>
      <p:cViewPr varScale="1">
        <p:scale>
          <a:sx n="43" d="100"/>
          <a:sy n="43" d="100"/>
        </p:scale>
        <p:origin x="1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EFD55-A679-4339-BE25-EDD35159234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F7817-DA8E-42EB-BBB8-2FC7320F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7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5.jf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svg"/><Relationship Id="rId7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8.svg"/><Relationship Id="rId5" Type="http://schemas.openxmlformats.org/officeDocument/2006/relationships/image" Target="../media/image6.svg"/><Relationship Id="rId15" Type="http://schemas.openxmlformats.org/officeDocument/2006/relationships/image" Target="../media/image22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.svg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7.png"/><Relationship Id="rId3" Type="http://schemas.openxmlformats.org/officeDocument/2006/relationships/image" Target="../media/image55.svg"/><Relationship Id="rId7" Type="http://schemas.openxmlformats.org/officeDocument/2006/relationships/image" Target="../media/image7.png"/><Relationship Id="rId12" Type="http://schemas.openxmlformats.org/officeDocument/2006/relationships/image" Target="../media/image6.svg"/><Relationship Id="rId2" Type="http://schemas.openxmlformats.org/officeDocument/2006/relationships/image" Target="../media/image54.png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5.png"/><Relationship Id="rId5" Type="http://schemas.openxmlformats.org/officeDocument/2006/relationships/image" Target="../media/image57.png"/><Relationship Id="rId15" Type="http://schemas.openxmlformats.org/officeDocument/2006/relationships/image" Target="../media/image1.png"/><Relationship Id="rId10" Type="http://schemas.openxmlformats.org/officeDocument/2006/relationships/image" Target="../media/image60.png"/><Relationship Id="rId4" Type="http://schemas.openxmlformats.org/officeDocument/2006/relationships/image" Target="../media/image56.jpeg"/><Relationship Id="rId9" Type="http://schemas.openxmlformats.org/officeDocument/2006/relationships/image" Target="../media/image59.png"/><Relationship Id="rId14" Type="http://schemas.openxmlformats.org/officeDocument/2006/relationships/image" Target="../media/image1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svg"/><Relationship Id="rId7" Type="http://schemas.openxmlformats.org/officeDocument/2006/relationships/image" Target="../media/image6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6.svg"/><Relationship Id="rId3" Type="http://schemas.openxmlformats.org/officeDocument/2006/relationships/image" Target="../media/image68.svg"/><Relationship Id="rId7" Type="http://schemas.openxmlformats.org/officeDocument/2006/relationships/image" Target="../media/image4.svg"/><Relationship Id="rId12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8.svg"/><Relationship Id="rId5" Type="http://schemas.openxmlformats.org/officeDocument/2006/relationships/image" Target="../media/image6.svg"/><Relationship Id="rId15" Type="http://schemas.openxmlformats.org/officeDocument/2006/relationships/image" Target="../media/image22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8.svg"/><Relationship Id="rId5" Type="http://schemas.openxmlformats.org/officeDocument/2006/relationships/image" Target="../media/image6.svg"/><Relationship Id="rId15" Type="http://schemas.openxmlformats.org/officeDocument/2006/relationships/image" Target="../media/image22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.sv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6.svg"/><Relationship Id="rId7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6.svg"/><Relationship Id="rId7" Type="http://schemas.openxmlformats.org/officeDocument/2006/relationships/image" Target="../media/image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0" y="2857500"/>
            <a:ext cx="13716000" cy="297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1F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br>
              <a:rPr lang="en-US" sz="6600" b="1" dirty="0">
                <a:solidFill>
                  <a:srgbClr val="1F507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srgbClr val="1F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</a:t>
            </a:r>
            <a:endParaRPr lang="en-US" sz="6600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3F8E887-9520-7EF4-CA5D-F7D2A2FC5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4640" y="6483306"/>
            <a:ext cx="3968392" cy="414158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643C2D8-427E-0F7C-4D95-2822863B6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79972" y="6657884"/>
            <a:ext cx="2411526" cy="3674071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53A17F3-AB92-A586-7BD0-92FAC5F78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646494" y="8171876"/>
            <a:ext cx="3101130" cy="283048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C0ED74C-B7CE-2DCC-034A-1ABD671477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97059" y="6767293"/>
            <a:ext cx="652285" cy="100211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D5844B5-9363-174F-0B1D-1CD55E19C7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754948">
            <a:off x="0" y="2163277"/>
            <a:ext cx="2850839" cy="2591672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61DBB5C9-4035-4DE0-B19B-926AA0143D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100000">
            <a:off x="15457198" y="-834376"/>
            <a:ext cx="3604204" cy="3726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819198-1CFA-3C70-C631-780CF3A990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53439" y="-21334"/>
            <a:ext cx="1528162" cy="1389238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5020E5EA-2378-B086-5CB3-5DF5D9911D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96785" y="3653671"/>
            <a:ext cx="2850839" cy="2591672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76771DB1-2D34-6CDC-74E1-4F4CCE2809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1519" y="-105880"/>
            <a:ext cx="2496073" cy="2269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92A7A-9A47-F247-78D9-85B9E3CD5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>
            <a:extLst>
              <a:ext uri="{FF2B5EF4-FFF2-40B4-BE49-F238E27FC236}">
                <a16:creationId xmlns:a16="http://schemas.microsoft.com/office/drawing/2014/main" id="{12BBD0F9-F2DB-DECE-8767-0CBDBD10F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2406">
            <a:off x="355584" y="8897007"/>
            <a:ext cx="3579719" cy="1946065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C6605414-823B-0B56-8FBF-E4884F797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95624" y="8171876"/>
            <a:ext cx="3101130" cy="2830486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3EB7E054-602F-8E50-B35C-78D334273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35563" y="6936182"/>
            <a:ext cx="652285" cy="10021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10383F0-9C18-30D6-13E8-7878A4FAC555}"/>
              </a:ext>
            </a:extLst>
          </p:cNvPr>
          <p:cNvSpPr txBox="1"/>
          <p:nvPr/>
        </p:nvSpPr>
        <p:spPr>
          <a:xfrm>
            <a:off x="5021654" y="503332"/>
            <a:ext cx="7865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3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E11705-211B-C30D-0F7E-114B1BF38669}"/>
              </a:ext>
            </a:extLst>
          </p:cNvPr>
          <p:cNvSpPr/>
          <p:nvPr/>
        </p:nvSpPr>
        <p:spPr>
          <a:xfrm>
            <a:off x="304800" y="176313"/>
            <a:ext cx="17823553" cy="25287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199BAD6-2418-5292-F612-71829A6B7FC6}"/>
              </a:ext>
            </a:extLst>
          </p:cNvPr>
          <p:cNvSpPr/>
          <p:nvPr/>
        </p:nvSpPr>
        <p:spPr>
          <a:xfrm>
            <a:off x="304800" y="2933700"/>
            <a:ext cx="17819589" cy="25017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7908C2F2-09C9-05AA-B080-C49874398813}"/>
              </a:ext>
            </a:extLst>
          </p:cNvPr>
          <p:cNvSpPr txBox="1"/>
          <p:nvPr/>
        </p:nvSpPr>
        <p:spPr>
          <a:xfrm>
            <a:off x="2055237" y="435187"/>
            <a:ext cx="15314037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ảnh hưởng như thế nào đến hô hấp tế bào?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kết quả thí nghiệm trong bảng 26.1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113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hãy nhận xét về mối liên quan giữa hàm lượng nước và cường độ hô hấp của hạt.</a:t>
            </a:r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id="{5182CD8F-ECBB-866D-5FAB-DE4A899EB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9322" y="986373"/>
            <a:ext cx="1067797" cy="1273757"/>
          </a:xfrm>
          <a:prstGeom prst="rect">
            <a:avLst/>
          </a:prstGeom>
        </p:spPr>
      </p:pic>
      <p:sp>
        <p:nvSpPr>
          <p:cNvPr id="24" name="TextBox 11">
            <a:extLst>
              <a:ext uri="{FF2B5EF4-FFF2-40B4-BE49-F238E27FC236}">
                <a16:creationId xmlns:a16="http://schemas.microsoft.com/office/drawing/2014/main" id="{3A93FF03-1B6D-6E3A-D2E1-CCD0E7AA9DF1}"/>
              </a:ext>
            </a:extLst>
          </p:cNvPr>
          <p:cNvSpPr txBox="1"/>
          <p:nvPr/>
        </p:nvSpPr>
        <p:spPr>
          <a:xfrm>
            <a:off x="778680" y="986374"/>
            <a:ext cx="672535" cy="1110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7"/>
              </a:lnSpc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B4AAF2E6-2E1B-9A85-1F22-10A52EFA31FD}"/>
              </a:ext>
            </a:extLst>
          </p:cNvPr>
          <p:cNvSpPr txBox="1"/>
          <p:nvPr/>
        </p:nvSpPr>
        <p:spPr>
          <a:xfrm>
            <a:off x="2055237" y="3116697"/>
            <a:ext cx="16446110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Nồng độ khí oxygen sẽ ảnh hưởng tới hô hấp tế bào ra sao?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trong trồng trọt, người ta thường làm đất tơi xốp trước khi gieo trồng và tháo nước khi cây bị ngập úng?</a:t>
            </a:r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1A9CB920-622F-0038-06AC-EE3C4B238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1708" y="3475844"/>
            <a:ext cx="1060892" cy="1273757"/>
          </a:xfrm>
          <a:prstGeom prst="rect">
            <a:avLst/>
          </a:prstGeom>
        </p:spPr>
      </p:pic>
      <p:sp>
        <p:nvSpPr>
          <p:cNvPr id="27" name="TextBox 10">
            <a:extLst>
              <a:ext uri="{FF2B5EF4-FFF2-40B4-BE49-F238E27FC236}">
                <a16:creationId xmlns:a16="http://schemas.microsoft.com/office/drawing/2014/main" id="{ADF52E0B-91A5-67DE-CDE7-BEF3F8887B4B}"/>
              </a:ext>
            </a:extLst>
          </p:cNvPr>
          <p:cNvSpPr txBox="1"/>
          <p:nvPr/>
        </p:nvSpPr>
        <p:spPr>
          <a:xfrm>
            <a:off x="797054" y="3464676"/>
            <a:ext cx="830066" cy="1110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7"/>
              </a:lnSpc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B0A6F4-7D48-2527-A0E5-26CEE60417DF}"/>
              </a:ext>
            </a:extLst>
          </p:cNvPr>
          <p:cNvSpPr/>
          <p:nvPr/>
        </p:nvSpPr>
        <p:spPr>
          <a:xfrm>
            <a:off x="308764" y="5676900"/>
            <a:ext cx="17826836" cy="18069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8CE3FA-A520-F7DB-68E4-5A1D4DF4C445}"/>
              </a:ext>
            </a:extLst>
          </p:cNvPr>
          <p:cNvSpPr/>
          <p:nvPr/>
        </p:nvSpPr>
        <p:spPr>
          <a:xfrm>
            <a:off x="308764" y="7734300"/>
            <a:ext cx="17819589" cy="23494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3F410B82-57D4-FA21-9A63-E53D4A16A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5731282"/>
            <a:ext cx="1067796" cy="1202390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14BC2409-5637-0AF9-12D8-54CC84024D35}"/>
              </a:ext>
            </a:extLst>
          </p:cNvPr>
          <p:cNvSpPr txBox="1"/>
          <p:nvPr/>
        </p:nvSpPr>
        <p:spPr>
          <a:xfrm>
            <a:off x="862322" y="5834297"/>
            <a:ext cx="650226" cy="1039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2EF3FB5-C186-DB80-FCDA-36832854FFB9}"/>
              </a:ext>
            </a:extLst>
          </p:cNvPr>
          <p:cNvSpPr txBox="1"/>
          <p:nvPr/>
        </p:nvSpPr>
        <p:spPr>
          <a:xfrm>
            <a:off x="2061948" y="5902760"/>
            <a:ext cx="15920179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 hấp tế bào s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ẽ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 nồng độ khí carbon dioxide ảnh hưởng như thế nào?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không nên để nhiều hoa hoặc cây xanh trong phòng ngủ kín?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C550853F-6DA3-2915-242F-112C35DBE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0934" y="8119870"/>
            <a:ext cx="1141666" cy="1311360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05334EC8-1760-5653-3CA2-E247728EBD96}"/>
              </a:ext>
            </a:extLst>
          </p:cNvPr>
          <p:cNvSpPr txBox="1"/>
          <p:nvPr/>
        </p:nvSpPr>
        <p:spPr>
          <a:xfrm>
            <a:off x="663659" y="8248871"/>
            <a:ext cx="878013" cy="1039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647824-669F-800D-B35D-CB398A680A31}"/>
              </a:ext>
            </a:extLst>
          </p:cNvPr>
          <p:cNvSpPr/>
          <p:nvPr/>
        </p:nvSpPr>
        <p:spPr>
          <a:xfrm>
            <a:off x="1805325" y="7924187"/>
            <a:ext cx="15716979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1000"/>
              </a:spcAft>
              <a:buFontTx/>
              <a:buChar char="-"/>
            </a:pPr>
            <a:r>
              <a:rPr lang="vi-VN" sz="42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Nhiệt độ ảnh hưởng như thế nào tới hô hấp tế bào?</a:t>
            </a:r>
            <a:endParaRPr lang="en-US" sz="4200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571500" indent="-571500" algn="just">
              <a:spcAft>
                <a:spcPts val="1000"/>
              </a:spcAft>
              <a:buFontTx/>
              <a:buChar char="-"/>
            </a:pPr>
            <a:r>
              <a:rPr lang="vi-VN" sz="42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Có phải tất cả các loại nông sản đều chịu ảnh hưởng của bốn yếu tố trên không?</a:t>
            </a:r>
            <a:endParaRPr lang="vi-VN" sz="4200" i="1" dirty="0"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4" grpId="0"/>
      <p:bldP spid="25" grpId="0"/>
      <p:bldP spid="27" grpId="0"/>
      <p:bldP spid="2" grpId="0" animBg="1"/>
      <p:bldP spid="3" grpId="0" animBg="1"/>
      <p:bldP spid="5" grpId="0"/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A66AD-C65B-8A32-DEAF-26A20487E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>
            <a:extLst>
              <a:ext uri="{FF2B5EF4-FFF2-40B4-BE49-F238E27FC236}">
                <a16:creationId xmlns:a16="http://schemas.microsoft.com/office/drawing/2014/main" id="{C7EBFB08-95E5-2FCD-61DC-61A53D9BD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2406">
            <a:off x="355584" y="8897007"/>
            <a:ext cx="3579719" cy="1946065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87B7D528-53AE-BB11-C8F1-105090D2E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95624" y="8171876"/>
            <a:ext cx="3101130" cy="28304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3DDA96E-0D5C-66AF-FBB7-1375EA6E98D5}"/>
              </a:ext>
            </a:extLst>
          </p:cNvPr>
          <p:cNvSpPr txBox="1"/>
          <p:nvPr/>
        </p:nvSpPr>
        <p:spPr>
          <a:xfrm>
            <a:off x="5021654" y="503332"/>
            <a:ext cx="7865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Digit 180">
            <a:extLst>
              <a:ext uri="{FF2B5EF4-FFF2-40B4-BE49-F238E27FC236}">
                <a16:creationId xmlns:a16="http://schemas.microsoft.com/office/drawing/2014/main" id="{3B863E37-8D4E-4EB1-45F6-DB99522605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95500"/>
            <a:ext cx="3876681" cy="212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8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D3D07-6D8A-5C68-63B1-91A85FDD4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>
            <a:extLst>
              <a:ext uri="{FF2B5EF4-FFF2-40B4-BE49-F238E27FC236}">
                <a16:creationId xmlns:a16="http://schemas.microsoft.com/office/drawing/2014/main" id="{CC177D6C-E805-2554-4D9A-306E5E83A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2406">
            <a:off x="355584" y="8897007"/>
            <a:ext cx="3579719" cy="1946065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53DFF81C-740B-24C9-6DC6-9708FA440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95624" y="8171876"/>
            <a:ext cx="3101130" cy="28304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4EBD7F1-E7EB-2E56-671E-FC90E789E733}"/>
              </a:ext>
            </a:extLst>
          </p:cNvPr>
          <p:cNvSpPr txBox="1"/>
          <p:nvPr/>
        </p:nvSpPr>
        <p:spPr>
          <a:xfrm>
            <a:off x="5021654" y="503332"/>
            <a:ext cx="7865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Digit 180">
            <a:extLst>
              <a:ext uri="{FF2B5EF4-FFF2-40B4-BE49-F238E27FC236}">
                <a16:creationId xmlns:a16="http://schemas.microsoft.com/office/drawing/2014/main" id="{1D2D5E8C-4A57-F512-DFC8-F603C136D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95500"/>
            <a:ext cx="3876681" cy="212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4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A90C6-3989-8364-3E46-FEAF2D24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>
            <a:extLst>
              <a:ext uri="{FF2B5EF4-FFF2-40B4-BE49-F238E27FC236}">
                <a16:creationId xmlns:a16="http://schemas.microsoft.com/office/drawing/2014/main" id="{F71F27F6-81E2-2646-7286-7835162A6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2406">
            <a:off x="355584" y="8897007"/>
            <a:ext cx="3579719" cy="1946065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C35491A6-7AFA-85B9-1DF3-68790D402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95624" y="8171876"/>
            <a:ext cx="3101130" cy="28304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3677A06-99F6-2F59-8DC7-211E89DE072A}"/>
              </a:ext>
            </a:extLst>
          </p:cNvPr>
          <p:cNvSpPr txBox="1"/>
          <p:nvPr/>
        </p:nvSpPr>
        <p:spPr>
          <a:xfrm>
            <a:off x="5021654" y="503332"/>
            <a:ext cx="7865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Digit 180">
            <a:extLst>
              <a:ext uri="{FF2B5EF4-FFF2-40B4-BE49-F238E27FC236}">
                <a16:creationId xmlns:a16="http://schemas.microsoft.com/office/drawing/2014/main" id="{2C60CA60-557A-3D94-97F4-0367D3DE63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95500"/>
            <a:ext cx="3876681" cy="212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6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7392F-15C4-C1CD-5056-96739B79F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>
            <a:extLst>
              <a:ext uri="{FF2B5EF4-FFF2-40B4-BE49-F238E27FC236}">
                <a16:creationId xmlns:a16="http://schemas.microsoft.com/office/drawing/2014/main" id="{DF1B3D9A-ECA7-09D2-B8BE-F2E8B2407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2406">
            <a:off x="355584" y="8897007"/>
            <a:ext cx="3579719" cy="1946065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1C11F745-8E44-3CF8-7392-78449BD49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95624" y="8171876"/>
            <a:ext cx="3101130" cy="28304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E01851-09C1-2CEB-50CD-9C827A9296D1}"/>
              </a:ext>
            </a:extLst>
          </p:cNvPr>
          <p:cNvSpPr txBox="1"/>
          <p:nvPr/>
        </p:nvSpPr>
        <p:spPr>
          <a:xfrm>
            <a:off x="5021654" y="503332"/>
            <a:ext cx="7865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Digit 180">
            <a:extLst>
              <a:ext uri="{FF2B5EF4-FFF2-40B4-BE49-F238E27FC236}">
                <a16:creationId xmlns:a16="http://schemas.microsoft.com/office/drawing/2014/main" id="{34A6979C-7A1E-B7B0-9B7C-1EC006B283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95500"/>
            <a:ext cx="3876681" cy="212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9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3DD55-7E38-D449-EC14-06F5B84CF37C}"/>
              </a:ext>
            </a:extLst>
          </p:cNvPr>
          <p:cNvSpPr/>
          <p:nvPr/>
        </p:nvSpPr>
        <p:spPr>
          <a:xfrm>
            <a:off x="304800" y="760935"/>
            <a:ext cx="17823553" cy="25287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1EE091D-C8D2-3B2E-C614-41248CE38FAC}"/>
              </a:ext>
            </a:extLst>
          </p:cNvPr>
          <p:cNvSpPr txBox="1"/>
          <p:nvPr/>
        </p:nvSpPr>
        <p:spPr>
          <a:xfrm>
            <a:off x="2055237" y="1019809"/>
            <a:ext cx="15314037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ảnh hưởng như thế nào đến hô hấp tế bào?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kết quả thí nghiệm trong bảng 26.1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113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hãy nhận xét về mối liên quan giữa hàm lượng nước và cường độ hô hấp của hạt.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9AE52742-599B-E02C-7096-4E665B1F0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9322" y="1570995"/>
            <a:ext cx="1067797" cy="1273757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E169C13C-6F77-27AE-AC7E-76B786A33DF8}"/>
              </a:ext>
            </a:extLst>
          </p:cNvPr>
          <p:cNvSpPr txBox="1"/>
          <p:nvPr/>
        </p:nvSpPr>
        <p:spPr>
          <a:xfrm>
            <a:off x="778680" y="1570996"/>
            <a:ext cx="672535" cy="1110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7"/>
              </a:lnSpc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5AD3F-75E8-E4C2-F19D-F5CEAA3C9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62" y="4671032"/>
            <a:ext cx="17036585" cy="3368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3CD7D6-0DF8-AA64-F6E9-F1B771E89793}"/>
              </a:ext>
            </a:extLst>
          </p:cNvPr>
          <p:cNvSpPr txBox="1"/>
          <p:nvPr/>
        </p:nvSpPr>
        <p:spPr>
          <a:xfrm>
            <a:off x="2417248" y="4004027"/>
            <a:ext cx="16761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26.1.Cường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6517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C0069-C4C3-4EB9-520E-73AB03A2D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9">
            <a:extLst>
              <a:ext uri="{FF2B5EF4-FFF2-40B4-BE49-F238E27FC236}">
                <a16:creationId xmlns:a16="http://schemas.microsoft.com/office/drawing/2014/main" id="{114B05D8-F8CB-90CC-F95C-CC4E44C4C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5701" y="106938"/>
            <a:ext cx="1392832" cy="1601998"/>
          </a:xfrm>
          <a:prstGeom prst="rect">
            <a:avLst/>
          </a:prstGeom>
        </p:spPr>
      </p:pic>
      <p:sp>
        <p:nvSpPr>
          <p:cNvPr id="24" name="TextBox 11">
            <a:extLst>
              <a:ext uri="{FF2B5EF4-FFF2-40B4-BE49-F238E27FC236}">
                <a16:creationId xmlns:a16="http://schemas.microsoft.com/office/drawing/2014/main" id="{FF3EBEBB-2747-E02F-7730-7B28C4A71E4C}"/>
              </a:ext>
            </a:extLst>
          </p:cNvPr>
          <p:cNvSpPr txBox="1"/>
          <p:nvPr/>
        </p:nvSpPr>
        <p:spPr>
          <a:xfrm>
            <a:off x="578699" y="269813"/>
            <a:ext cx="672535" cy="1110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7"/>
              </a:lnSpc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473EB-19DE-580C-2EDF-9DAEE3C8E5B9}"/>
              </a:ext>
            </a:extLst>
          </p:cNvPr>
          <p:cNvSpPr txBox="1"/>
          <p:nvPr/>
        </p:nvSpPr>
        <p:spPr>
          <a:xfrm>
            <a:off x="666553" y="4603402"/>
            <a:ext cx="161051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Trong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6B084-0C50-3442-F052-0AA75087E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18" y="1207621"/>
            <a:ext cx="16105105" cy="3183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76CB7-BB72-8105-1200-342DD333097F}"/>
              </a:ext>
            </a:extLst>
          </p:cNvPr>
          <p:cNvSpPr txBox="1"/>
          <p:nvPr/>
        </p:nvSpPr>
        <p:spPr>
          <a:xfrm>
            <a:off x="2514600" y="575027"/>
            <a:ext cx="16761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26.1.Cường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0629C-A2E9-C650-4442-75EB1154B99A}"/>
              </a:ext>
            </a:extLst>
          </p:cNvPr>
          <p:cNvSpPr txBox="1"/>
          <p:nvPr/>
        </p:nvSpPr>
        <p:spPr>
          <a:xfrm>
            <a:off x="666553" y="6200260"/>
            <a:ext cx="16761838" cy="958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cường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4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endParaRPr lang="en-US" sz="4200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21E0D4E5-C50C-9EB5-E6FF-2E584D16C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374" y="8398999"/>
            <a:ext cx="2163324" cy="1974525"/>
          </a:xfrm>
          <a:prstGeom prst="rect">
            <a:avLst/>
          </a:prstGeom>
        </p:spPr>
      </p:pic>
      <p:sp>
        <p:nvSpPr>
          <p:cNvPr id="4" name="AutoShape 2" descr="Hình ảnh Tế Bào Thực Vật Tế Bào Thực Vật PNG , Tế Bào Thực Vật, Sinh Học, Tế  Bào PNG miễn phí tải tập tin PSDComment và Vector">
            <a:extLst>
              <a:ext uri="{FF2B5EF4-FFF2-40B4-BE49-F238E27FC236}">
                <a16:creationId xmlns:a16="http://schemas.microsoft.com/office/drawing/2014/main" id="{656960FC-D6DD-158F-4C3E-C6404B44A9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9F4676-B944-00EA-C7D8-A931F8BF2B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6299984"/>
            <a:ext cx="47244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B9666-C58F-EA5B-D0A6-3E871DDBC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D88074E-3D4F-9F53-2984-4D857A03D616}"/>
              </a:ext>
            </a:extLst>
          </p:cNvPr>
          <p:cNvSpPr/>
          <p:nvPr/>
        </p:nvSpPr>
        <p:spPr>
          <a:xfrm>
            <a:off x="304800" y="571500"/>
            <a:ext cx="17819589" cy="25017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E63DE68D-216F-9F23-19A4-F7C54B0F7E2E}"/>
              </a:ext>
            </a:extLst>
          </p:cNvPr>
          <p:cNvSpPr txBox="1"/>
          <p:nvPr/>
        </p:nvSpPr>
        <p:spPr>
          <a:xfrm>
            <a:off x="2055237" y="754497"/>
            <a:ext cx="16446110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Nồng độ khí oxygen sẽ ảnh hưởng tới hô hấp tế bào ra sao?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trong trồng trọt, người ta thường làm đất tơi xốp trước khi gieo trồng và tháo nước khi cây bị ngập úng?</a:t>
            </a:r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3C8F3FAA-40A6-3C9A-7903-795A01B02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1708" y="1113644"/>
            <a:ext cx="1060892" cy="1273757"/>
          </a:xfrm>
          <a:prstGeom prst="rect">
            <a:avLst/>
          </a:prstGeom>
        </p:spPr>
      </p:pic>
      <p:sp>
        <p:nvSpPr>
          <p:cNvPr id="27" name="TextBox 10">
            <a:extLst>
              <a:ext uri="{FF2B5EF4-FFF2-40B4-BE49-F238E27FC236}">
                <a16:creationId xmlns:a16="http://schemas.microsoft.com/office/drawing/2014/main" id="{44EF292E-93DF-A2E2-695D-8852C68BECEB}"/>
              </a:ext>
            </a:extLst>
          </p:cNvPr>
          <p:cNvSpPr txBox="1"/>
          <p:nvPr/>
        </p:nvSpPr>
        <p:spPr>
          <a:xfrm>
            <a:off x="797054" y="1102476"/>
            <a:ext cx="830066" cy="1110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7"/>
              </a:lnSpc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4943BA-47CC-BAC8-9C1F-49923AEC4D5F}"/>
              </a:ext>
            </a:extLst>
          </p:cNvPr>
          <p:cNvSpPr/>
          <p:nvPr/>
        </p:nvSpPr>
        <p:spPr>
          <a:xfrm>
            <a:off x="797053" y="3744393"/>
            <a:ext cx="173273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>
                <a:latin typeface="+mj-lt"/>
              </a:rPr>
              <a:t>- </a:t>
            </a:r>
            <a:r>
              <a:rPr lang="vi-VN" sz="4200" dirty="0">
                <a:latin typeface="+mj-lt"/>
              </a:rPr>
              <a:t>Oxygen là nguyên liệu của hô hấp tế bào</a:t>
            </a:r>
            <a:r>
              <a:rPr lang="en-US" sz="4200" dirty="0">
                <a:latin typeface="+mj-lt"/>
              </a:rPr>
              <a:t> </a:t>
            </a:r>
            <a:r>
              <a:rPr lang="vi-VN" sz="4200" dirty="0">
                <a:latin typeface="+mj-lt"/>
              </a:rPr>
              <a:t>→ ảnh hưởng trực tiếp đến hô hấp.</a:t>
            </a:r>
            <a:endParaRPr lang="en-US" sz="4200" dirty="0">
              <a:latin typeface="+mj-lt"/>
            </a:endParaRPr>
          </a:p>
          <a:p>
            <a:r>
              <a:rPr lang="en-US" sz="4200" dirty="0">
                <a:latin typeface="+mj-lt"/>
              </a:rPr>
              <a:t>   </a:t>
            </a:r>
            <a:r>
              <a:rPr lang="vi-VN" sz="4200" dirty="0">
                <a:latin typeface="+mj-lt"/>
              </a:rPr>
              <a:t>Ở thực vật, nồng độ oxygen &lt; 5% → cường độ hô hấp giảm.</a:t>
            </a:r>
          </a:p>
        </p:txBody>
      </p:sp>
    </p:spTree>
    <p:extLst>
      <p:ext uri="{BB962C8B-B14F-4D97-AF65-F5344CB8AC3E}">
        <p14:creationId xmlns:p14="http://schemas.microsoft.com/office/powerpoint/2010/main" val="10280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ương pháp làm đất hiệu quả trong nông nghiệp hữu cơ - đg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" b="12658"/>
          <a:stretch/>
        </p:blipFill>
        <p:spPr bwMode="auto">
          <a:xfrm>
            <a:off x="2808226" y="304356"/>
            <a:ext cx="6089233" cy="532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AE8E12C-7EAB-BCF1-7035-DD999BD87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3128" y="295753"/>
            <a:ext cx="1392832" cy="1601998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AA9FB8E2-36C1-813F-F5EF-A5DE8768EC1A}"/>
              </a:ext>
            </a:extLst>
          </p:cNvPr>
          <p:cNvSpPr txBox="1"/>
          <p:nvPr/>
        </p:nvSpPr>
        <p:spPr>
          <a:xfrm>
            <a:off x="776782" y="458628"/>
            <a:ext cx="830066" cy="1110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7"/>
              </a:lnSpc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6" name="Picture 2" descr="Tại sao bà con nên mua máy xới đất AHM? - Máy nông nghiệp đa năng Hòa Phát">
            <a:extLst>
              <a:ext uri="{FF2B5EF4-FFF2-40B4-BE49-F238E27FC236}">
                <a16:creationId xmlns:a16="http://schemas.microsoft.com/office/drawing/2014/main" id="{D17759F1-4C57-DF6B-6A8B-6CB5D42C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403" y="335082"/>
            <a:ext cx="7100397" cy="532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ện pháp hồi phục, giải độc cho cây trồng sau ngập úng, lũ lụt">
            <a:extLst>
              <a:ext uri="{FF2B5EF4-FFF2-40B4-BE49-F238E27FC236}">
                <a16:creationId xmlns:a16="http://schemas.microsoft.com/office/drawing/2014/main" id="{6FA39CE1-7411-31EB-94BF-6C31363FF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66" y="6116006"/>
            <a:ext cx="6849985" cy="420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B7C945-8C19-A782-C991-6FA6455BED20}"/>
              </a:ext>
            </a:extLst>
          </p:cNvPr>
          <p:cNvSpPr txBox="1"/>
          <p:nvPr/>
        </p:nvSpPr>
        <p:spPr>
          <a:xfrm>
            <a:off x="5852842" y="5075605"/>
            <a:ext cx="710039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tơi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xốp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gieo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359D6-1E96-8044-AF4A-C5A647E9ACDE}"/>
              </a:ext>
            </a:extLst>
          </p:cNvPr>
          <p:cNvSpPr txBox="1"/>
          <p:nvPr/>
        </p:nvSpPr>
        <p:spPr>
          <a:xfrm>
            <a:off x="5472466" y="9735409"/>
            <a:ext cx="710039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Tháo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ngập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426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5E4A3-B7D1-B0A1-54B1-09F4FE48C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24"/>
            <a:ext cx="16383000" cy="10239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B24DC1-24B2-D55A-34C2-14F096E8E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52" y="-9524"/>
            <a:ext cx="14908696" cy="1028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878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9AFEC-6EC1-08A1-A847-98955D3ED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C33240-9766-5CE2-EFC8-F731F08F81FC}"/>
              </a:ext>
            </a:extLst>
          </p:cNvPr>
          <p:cNvSpPr/>
          <p:nvPr/>
        </p:nvSpPr>
        <p:spPr>
          <a:xfrm>
            <a:off x="230582" y="342900"/>
            <a:ext cx="17826836" cy="18069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148D622-7A76-1E16-131E-B8BFE0A7D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1418" y="397282"/>
            <a:ext cx="1067796" cy="1202390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30DE1566-9EF5-1F2F-1416-3F2C541FE3B7}"/>
              </a:ext>
            </a:extLst>
          </p:cNvPr>
          <p:cNvSpPr txBox="1"/>
          <p:nvPr/>
        </p:nvSpPr>
        <p:spPr>
          <a:xfrm>
            <a:off x="784140" y="500297"/>
            <a:ext cx="650226" cy="1039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DEE0A41-A03F-9D98-27D5-A85BF51A2328}"/>
              </a:ext>
            </a:extLst>
          </p:cNvPr>
          <p:cNvSpPr txBox="1"/>
          <p:nvPr/>
        </p:nvSpPr>
        <p:spPr>
          <a:xfrm>
            <a:off x="1983766" y="568760"/>
            <a:ext cx="15920179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 hấp tế bào s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ẽ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 nồng độ khí carbon dioxide ảnh hưởng như thế nào?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không nên để nhiều hoa hoặc cây xanh trong phòng ngủ kín?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324100"/>
            <a:ext cx="187358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>
                <a:latin typeface="+mj-lt"/>
              </a:rPr>
              <a:t>  </a:t>
            </a:r>
            <a:r>
              <a:rPr lang="vi-VN" sz="4200" dirty="0">
                <a:latin typeface="+mj-lt"/>
              </a:rPr>
              <a:t>Nồng độ khí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200" dirty="0">
                <a:latin typeface="+mj-lt"/>
              </a:rPr>
              <a:t> từ 3% - 5% </a:t>
            </a:r>
            <a:r>
              <a:rPr lang="en-US" sz="4200" dirty="0">
                <a:latin typeface="+mj-lt"/>
              </a:rPr>
              <a:t> </a:t>
            </a:r>
            <a:r>
              <a:rPr lang="vi-VN" sz="4200" dirty="0">
                <a:latin typeface="+mj-lt"/>
              </a:rPr>
              <a:t>→ gây ức chế hô hấp.</a:t>
            </a:r>
            <a:endParaRPr lang="en-US" sz="4200" dirty="0">
              <a:latin typeface="+mj-lt"/>
            </a:endParaRPr>
          </a:p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200" dirty="0">
                <a:latin typeface="+mj-lt"/>
              </a:rPr>
              <a:t>.</a:t>
            </a:r>
            <a:endParaRPr lang="vi-VN" sz="4200" dirty="0">
              <a:latin typeface="+mj-lt"/>
            </a:endParaRPr>
          </a:p>
        </p:txBody>
      </p:sp>
      <p:pic>
        <p:nvPicPr>
          <p:cNvPr id="8" name="Picture 2" descr="Hồng cầu: cấu tạo, chức năng và các chỉ số đánh giá tế bào hồng cầu">
            <a:extLst>
              <a:ext uri="{FF2B5EF4-FFF2-40B4-BE49-F238E27FC236}">
                <a16:creationId xmlns:a16="http://schemas.microsoft.com/office/drawing/2014/main" id="{0EF1A651-F33A-095D-7470-5C5BB37F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10364"/>
            <a:ext cx="9286180" cy="61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14668" y="2654531"/>
            <a:ext cx="156541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 ban đêm hoa hoặc cây xanh hô hấp mạnh sẽ lấy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không khí và thải rất nhiều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endParaRPr lang="vi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77E8DDEE-10AB-1CED-A54A-3C5F06F3F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1676" y="7923275"/>
            <a:ext cx="2601857" cy="237478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4A6D6B-2A6B-72AC-C857-1D662EB5AF4B}"/>
              </a:ext>
            </a:extLst>
          </p:cNvPr>
          <p:cNvSpPr/>
          <p:nvPr/>
        </p:nvSpPr>
        <p:spPr>
          <a:xfrm>
            <a:off x="230582" y="342900"/>
            <a:ext cx="17826836" cy="18069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EFBAFA6E-E4AC-FCDA-AED4-795014650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1418" y="397282"/>
            <a:ext cx="1067796" cy="1202390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028F5F80-54DA-812F-CF6A-95686DAF20AF}"/>
              </a:ext>
            </a:extLst>
          </p:cNvPr>
          <p:cNvSpPr txBox="1"/>
          <p:nvPr/>
        </p:nvSpPr>
        <p:spPr>
          <a:xfrm>
            <a:off x="784140" y="500297"/>
            <a:ext cx="650226" cy="1039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9FEAA-CDF7-2EC8-F170-30E07D49F364}"/>
              </a:ext>
            </a:extLst>
          </p:cNvPr>
          <p:cNvSpPr txBox="1"/>
          <p:nvPr/>
        </p:nvSpPr>
        <p:spPr>
          <a:xfrm>
            <a:off x="1983766" y="568760"/>
            <a:ext cx="15920179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 hấp tế bào s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ẽ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 nồng độ khí carbon dioxide ảnh hưởng như thế nào? 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không nên để nhiều hoa hoặc cây xanh trong phòng ngủ kín?</a:t>
            </a:r>
          </a:p>
        </p:txBody>
      </p:sp>
      <p:pic>
        <p:nvPicPr>
          <p:cNvPr id="2050" name="Picture 2" descr="Sự thật về trồng cây trong phòng ngủ bạn nên biết - Green living">
            <a:extLst>
              <a:ext uri="{FF2B5EF4-FFF2-40B4-BE49-F238E27FC236}">
                <a16:creationId xmlns:a16="http://schemas.microsoft.com/office/drawing/2014/main" id="{FA083FF0-7ABB-8FBA-8891-CCDAEB172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b="31017"/>
          <a:stretch/>
        </p:blipFill>
        <p:spPr bwMode="auto">
          <a:xfrm>
            <a:off x="2743200" y="4569567"/>
            <a:ext cx="12801600" cy="572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FF0E6-C6B1-35A0-AD41-7C27D29C7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5E0FAF-3EC1-8707-6584-999A857992E3}"/>
              </a:ext>
            </a:extLst>
          </p:cNvPr>
          <p:cNvSpPr/>
          <p:nvPr/>
        </p:nvSpPr>
        <p:spPr>
          <a:xfrm>
            <a:off x="239811" y="190500"/>
            <a:ext cx="17819589" cy="23494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B62363B4-9E1F-68E1-98D9-3DDC2254B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1981" y="576070"/>
            <a:ext cx="1141666" cy="1311360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6A916330-0686-A249-38DF-DE7426770332}"/>
              </a:ext>
            </a:extLst>
          </p:cNvPr>
          <p:cNvSpPr txBox="1"/>
          <p:nvPr/>
        </p:nvSpPr>
        <p:spPr>
          <a:xfrm>
            <a:off x="594706" y="705071"/>
            <a:ext cx="878013" cy="1039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B169FE-3563-6905-936D-8BDB4D710128}"/>
              </a:ext>
            </a:extLst>
          </p:cNvPr>
          <p:cNvSpPr/>
          <p:nvPr/>
        </p:nvSpPr>
        <p:spPr>
          <a:xfrm>
            <a:off x="1736372" y="380387"/>
            <a:ext cx="15716979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1000"/>
              </a:spcAft>
              <a:buFontTx/>
              <a:buChar char="-"/>
            </a:pPr>
            <a:r>
              <a:rPr lang="vi-VN" sz="42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Nhiệt độ ảnh hưởng như thế nào tới hô hấp tế bào?</a:t>
            </a:r>
            <a:endParaRPr lang="en-US" sz="4200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571500" indent="-571500" algn="just">
              <a:spcAft>
                <a:spcPts val="1000"/>
              </a:spcAft>
              <a:buFontTx/>
              <a:buChar char="-"/>
            </a:pPr>
            <a:r>
              <a:rPr lang="vi-VN" sz="42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Có phải tất cả các loại nông sản đều chịu ảnh hưởng của bốn yếu tố trên không?</a:t>
            </a:r>
            <a:endParaRPr lang="vi-VN" sz="4200" i="1" dirty="0"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5DFD8-EA99-B7DD-8267-74780DAF5968}"/>
              </a:ext>
            </a:extLst>
          </p:cNvPr>
          <p:cNvSpPr/>
          <p:nvPr/>
        </p:nvSpPr>
        <p:spPr>
          <a:xfrm>
            <a:off x="1050439" y="2788277"/>
            <a:ext cx="154635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>
                <a:latin typeface="+mj-lt"/>
              </a:rPr>
              <a:t>- </a:t>
            </a:r>
            <a:r>
              <a:rPr lang="vi-VN" sz="4200" dirty="0">
                <a:latin typeface="+mj-lt"/>
              </a:rPr>
              <a:t>Nhiệt độ quá cao hoặc quá thấp đều ảnh hưởng đến hô hấp tế bào.</a:t>
            </a:r>
          </a:p>
          <a:p>
            <a:endParaRPr lang="vi-VN" sz="4200" dirty="0">
              <a:latin typeface="+mj-lt"/>
            </a:endParaRPr>
          </a:p>
        </p:txBody>
      </p:sp>
      <p:pic>
        <p:nvPicPr>
          <p:cNvPr id="3074" name="Picture 2" descr="Tổng hợp 99+ ảnh cặp nhiệt độ sốt 40 độ tự chụp THẬT NHẤT">
            <a:extLst>
              <a:ext uri="{FF2B5EF4-FFF2-40B4-BE49-F238E27FC236}">
                <a16:creationId xmlns:a16="http://schemas.microsoft.com/office/drawing/2014/main" id="{2DB27417-D8A8-70FB-B566-42B6F816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8" y="4851143"/>
            <a:ext cx="8170127" cy="54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AF1CB5-B3BE-967A-3D5A-1A04CEE8E9E7}"/>
              </a:ext>
            </a:extLst>
          </p:cNvPr>
          <p:cNvSpPr/>
          <p:nvPr/>
        </p:nvSpPr>
        <p:spPr>
          <a:xfrm>
            <a:off x="980437" y="3732610"/>
            <a:ext cx="16472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200" dirty="0">
                <a:latin typeface="+mj-lt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200" dirty="0">
                <a:latin typeface="+mj-lt"/>
              </a:rPr>
              <a:t>Ở người, khi nhiệt độ cơ thể &gt;40</a:t>
            </a:r>
            <a:r>
              <a:rPr lang="vi-VN" sz="4200" baseline="30000" dirty="0">
                <a:latin typeface="+mj-lt"/>
              </a:rPr>
              <a:t>o</a:t>
            </a:r>
            <a:r>
              <a:rPr lang="vi-VN" sz="4200" dirty="0">
                <a:latin typeface="+mj-lt"/>
              </a:rPr>
              <a:t>C → hô hấp tế bào gặp khó khăn.</a:t>
            </a:r>
          </a:p>
        </p:txBody>
      </p:sp>
      <p:pic>
        <p:nvPicPr>
          <p:cNvPr id="3076" name="Picture 4" descr="Tăng thân nhiệt là gì? Nguyên nhân, dấu hiệu và cách điều trị">
            <a:extLst>
              <a:ext uri="{FF2B5EF4-FFF2-40B4-BE49-F238E27FC236}">
                <a16:creationId xmlns:a16="http://schemas.microsoft.com/office/drawing/2014/main" id="{193D0897-F201-98C8-3122-1BABA1CAE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81676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FDC1724E-EE6A-0ACA-82FC-DF622FA83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1183" y="1104900"/>
            <a:ext cx="1304285" cy="1601998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44C6BF1F-B391-1A51-857E-A826D386DFB6}"/>
              </a:ext>
            </a:extLst>
          </p:cNvPr>
          <p:cNvSpPr txBox="1"/>
          <p:nvPr/>
        </p:nvSpPr>
        <p:spPr>
          <a:xfrm>
            <a:off x="864837" y="1378518"/>
            <a:ext cx="777296" cy="1110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57"/>
              </a:lnSpc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4098" name="Picture 2" descr="Nông Sản Là Gì? Nông Sản Bao Gồm Những Gì? | NSG">
            <a:extLst>
              <a:ext uri="{FF2B5EF4-FFF2-40B4-BE49-F238E27FC236}">
                <a16:creationId xmlns:a16="http://schemas.microsoft.com/office/drawing/2014/main" id="{822BD97B-299E-4066-D98D-2E0D1C3BA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67250"/>
            <a:ext cx="5791200" cy="4591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21DD22-9CEC-8376-078B-746CF7511A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237895"/>
            <a:ext cx="3595963" cy="359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8F5E07-0686-42FB-826F-B3648FBC2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93489"/>
            <a:ext cx="3459811" cy="3459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6EF0F1-AEB2-369E-44F7-5B89EFCBC9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05" y="1459800"/>
            <a:ext cx="3459811" cy="3475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CEB0B-5F19-6BC1-4806-231CEB8C9C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7500" r="8832" b="8750"/>
          <a:stretch/>
        </p:blipFill>
        <p:spPr>
          <a:xfrm>
            <a:off x="11811000" y="3582765"/>
            <a:ext cx="3595963" cy="3597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61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0AD4E-EDC1-99C5-CC12-BA1BC04B9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>
            <a:extLst>
              <a:ext uri="{FF2B5EF4-FFF2-40B4-BE49-F238E27FC236}">
                <a16:creationId xmlns:a16="http://schemas.microsoft.com/office/drawing/2014/main" id="{91FAA7A3-B0F7-EEE6-DB52-1C4D9EA30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" r="20091" b="73545"/>
          <a:stretch>
            <a:fillRect/>
          </a:stretch>
        </p:blipFill>
        <p:spPr>
          <a:xfrm>
            <a:off x="4118871" y="9607789"/>
            <a:ext cx="14330923" cy="966977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A13D984-F1E1-A57F-AB0C-494CDA8A0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8783" y="8472272"/>
            <a:ext cx="2794658" cy="2550761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74BB112-626A-5275-A1DC-013EE6C0F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0772" y="8472272"/>
            <a:ext cx="3625127" cy="3401028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8287D66-5706-EEF2-E9F7-79F1506032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77720" y="6303893"/>
            <a:ext cx="4016984" cy="4192298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0A56F94E-1832-9D64-9729-8E9935B154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6863637" y="8049055"/>
            <a:ext cx="652285" cy="1002113"/>
          </a:xfrm>
          <a:prstGeom prst="rect">
            <a:avLst/>
          </a:prstGeom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4B677960-27D0-6B4B-81D5-7607C172FE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225762" y="7288363"/>
            <a:ext cx="1852347" cy="1751667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F81BE699-A45F-D491-BE80-3FA5BB80DD1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721814" y="8103975"/>
            <a:ext cx="1729056" cy="18943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7D46CC-AA8F-1824-F06E-54ED10144995}"/>
              </a:ext>
            </a:extLst>
          </p:cNvPr>
          <p:cNvSpPr txBox="1"/>
          <p:nvPr/>
        </p:nvSpPr>
        <p:spPr>
          <a:xfrm>
            <a:off x="1371600" y="774167"/>
            <a:ext cx="1379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015C4-55C0-BC07-EBC1-EFA3C0B97B4F}"/>
              </a:ext>
            </a:extLst>
          </p:cNvPr>
          <p:cNvSpPr txBox="1"/>
          <p:nvPr/>
        </p:nvSpPr>
        <p:spPr>
          <a:xfrm>
            <a:off x="1753074" y="1552608"/>
            <a:ext cx="15521256" cy="482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</a:t>
            </a:r>
          </a:p>
        </p:txBody>
      </p:sp>
    </p:spTree>
    <p:extLst>
      <p:ext uri="{BB962C8B-B14F-4D97-AF65-F5344CB8AC3E}">
        <p14:creationId xmlns:p14="http://schemas.microsoft.com/office/powerpoint/2010/main" val="42579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941">
            <a:off x="10349165" y="1485306"/>
            <a:ext cx="6731077" cy="7316388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989616" y="2265731"/>
            <a:ext cx="5636357" cy="5773579"/>
            <a:chOff x="0" y="0"/>
            <a:chExt cx="2086610" cy="2137410"/>
          </a:xfrm>
        </p:grpSpPr>
        <p:sp>
          <p:nvSpPr>
            <p:cNvPr id="7" name="Freeform 7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4"/>
              <a:stretch>
                <a:fillRect t="-33372" b="-19505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227616" y="6179569"/>
            <a:ext cx="2142762" cy="22405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5155169" y="1633549"/>
            <a:ext cx="1470804" cy="2259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75832" y="3603598"/>
            <a:ext cx="6065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40125">
            <a:off x="1702464" y="-416327"/>
            <a:ext cx="3530423" cy="329653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2" y="2753331"/>
            <a:ext cx="1462697" cy="1365793"/>
          </a:xfrm>
          <a:prstGeom prst="rect">
            <a:avLst/>
          </a:prstGeom>
        </p:spPr>
      </p:pic>
      <p:pic>
        <p:nvPicPr>
          <p:cNvPr id="13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578783" y="8472272"/>
            <a:ext cx="2794658" cy="2550761"/>
          </a:xfrm>
          <a:prstGeom prst="rect">
            <a:avLst/>
          </a:prstGeom>
        </p:spPr>
      </p:pic>
      <p:pic>
        <p:nvPicPr>
          <p:cNvPr id="14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30772" y="8472272"/>
            <a:ext cx="3625127" cy="3401028"/>
          </a:xfrm>
          <a:prstGeom prst="rect">
            <a:avLst/>
          </a:prstGeom>
        </p:spPr>
      </p:pic>
      <p:pic>
        <p:nvPicPr>
          <p:cNvPr id="15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277720" y="6303893"/>
            <a:ext cx="4016984" cy="4192298"/>
          </a:xfrm>
          <a:prstGeom prst="rect">
            <a:avLst/>
          </a:prstGeom>
        </p:spPr>
      </p:pic>
      <p:pic>
        <p:nvPicPr>
          <p:cNvPr id="16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6863637" y="8049055"/>
            <a:ext cx="652285" cy="1002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087245" y="4612121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12235" y="4764521"/>
            <a:ext cx="4545965" cy="10058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  <a:scene3d>
            <a:camera prst="orthographicFront"/>
            <a:lightRig rig="threePt" dir="t"/>
          </a:scene3d>
          <a:sp3d prstMaterial="fla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93265" y="2082725"/>
            <a:ext cx="16066770" cy="15685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1363579" y="2510549"/>
            <a:ext cx="1592453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9716135" y="4764521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383645" y="4855326"/>
            <a:ext cx="4220210" cy="9575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38680" y="7028238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06190" y="7125393"/>
            <a:ext cx="4652010" cy="9886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716135" y="7047288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430000" y="7181908"/>
            <a:ext cx="4173855" cy="9728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64080" y="7047288"/>
            <a:ext cx="1103630" cy="11963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2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40125">
            <a:off x="-51460" y="8188519"/>
            <a:ext cx="2350558" cy="2194833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8802098"/>
            <a:ext cx="1462697" cy="13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00" grpId="0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011045" y="3960632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36035" y="3507101"/>
            <a:ext cx="4926965" cy="2017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  <a:scene3d>
            <a:camera prst="orthographicFront"/>
            <a:lightRig rig="threePt" dir="t"/>
          </a:scene3d>
          <a:sp3d prstMaterial="fla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3 % -5 %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29360" y="1121923"/>
            <a:ext cx="16066770" cy="15685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1371600" y="1336605"/>
            <a:ext cx="1592453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/>
              <a:t>Nồng</a:t>
            </a:r>
            <a:r>
              <a:rPr lang="en-US" sz="4000" dirty="0"/>
              <a:t> </a:t>
            </a:r>
            <a:r>
              <a:rPr lang="en-US" sz="4000" dirty="0" err="1"/>
              <a:t>độ</a:t>
            </a:r>
            <a:r>
              <a:rPr lang="en-US" sz="4000" dirty="0"/>
              <a:t> </a:t>
            </a:r>
            <a:r>
              <a:rPr lang="en-US" sz="4000" dirty="0" err="1"/>
              <a:t>khí</a:t>
            </a:r>
            <a:r>
              <a:rPr lang="en-US" sz="4000" dirty="0"/>
              <a:t> Carbon dioxide </a:t>
            </a:r>
            <a:r>
              <a:rPr lang="en-US" sz="4000" dirty="0" err="1"/>
              <a:t>gây</a:t>
            </a:r>
            <a:r>
              <a:rPr lang="en-US" sz="4000" dirty="0"/>
              <a:t> </a:t>
            </a:r>
            <a:r>
              <a:rPr lang="en-US" sz="4000" dirty="0" err="1"/>
              <a:t>ức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hô</a:t>
            </a:r>
            <a:r>
              <a:rPr lang="en-US" sz="4000" dirty="0"/>
              <a:t> </a:t>
            </a:r>
            <a:r>
              <a:rPr lang="en-US" sz="4000" dirty="0" err="1"/>
              <a:t>hấp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235688" y="3504379"/>
            <a:ext cx="5075555" cy="2017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2 % -4 %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062480" y="6376749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282044" y="6335642"/>
            <a:ext cx="5029199" cy="19435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8 % -10 %</a:t>
            </a:r>
          </a:p>
        </p:txBody>
      </p:sp>
      <p:sp>
        <p:nvSpPr>
          <p:cNvPr id="4" name="Oval 3"/>
          <p:cNvSpPr/>
          <p:nvPr/>
        </p:nvSpPr>
        <p:spPr>
          <a:xfrm>
            <a:off x="2062480" y="3944987"/>
            <a:ext cx="1103630" cy="11963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2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40125">
            <a:off x="-51460" y="8188519"/>
            <a:ext cx="2350558" cy="2194833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8802098"/>
            <a:ext cx="1462697" cy="136579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9588499" y="3977086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29990" y="6335642"/>
            <a:ext cx="5033010" cy="19435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2 % -5 %</a:t>
            </a:r>
          </a:p>
        </p:txBody>
      </p:sp>
      <p:sp>
        <p:nvSpPr>
          <p:cNvPr id="20" name="Oval 19"/>
          <p:cNvSpPr/>
          <p:nvPr/>
        </p:nvSpPr>
        <p:spPr>
          <a:xfrm>
            <a:off x="9588499" y="6709243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339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00" grpId="0"/>
      <p:bldP spid="19" grpId="0" animBg="1"/>
      <p:bldP spid="21" grpId="0" animBg="1"/>
      <p:bldP spid="25" grpId="0" animBg="1"/>
      <p:bldP spid="4" grpId="0" bldLvl="0" animBg="1"/>
      <p:bldP spid="16" grpId="0" animBg="1"/>
      <p:bldP spid="17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81000" y="2039918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49192" y="1943100"/>
            <a:ext cx="16445377" cy="13043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  <a:scene3d>
            <a:camera prst="orthographicFront"/>
            <a:lightRig rig="threePt" dir="t"/>
          </a:scene3d>
          <a:sp3d prstMaterial="fla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xanh</a:t>
            </a:r>
            <a:r>
              <a:rPr lang="en-US" sz="4000" dirty="0"/>
              <a:t> </a:t>
            </a:r>
            <a:r>
              <a:rPr lang="en-US" sz="4000" dirty="0" err="1"/>
              <a:t>quang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r>
              <a:rPr lang="en-US" sz="4000" dirty="0"/>
              <a:t> </a:t>
            </a:r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dirty="0" err="1"/>
              <a:t>ra</a:t>
            </a:r>
            <a:r>
              <a:rPr lang="en-US" sz="4000" dirty="0"/>
              <a:t> </a:t>
            </a:r>
            <a:r>
              <a:rPr lang="en-US" sz="4000" dirty="0" err="1"/>
              <a:t>nhiều</a:t>
            </a:r>
            <a:r>
              <a:rPr lang="en-US" sz="4000" dirty="0"/>
              <a:t> O2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tăng</a:t>
            </a:r>
            <a:r>
              <a:rPr lang="en-US" sz="4000" dirty="0"/>
              <a:t> </a:t>
            </a:r>
            <a:r>
              <a:rPr lang="en-US" sz="4000" dirty="0" err="1"/>
              <a:t>cường</a:t>
            </a:r>
            <a:r>
              <a:rPr lang="en-US" sz="4000" dirty="0"/>
              <a:t> </a:t>
            </a:r>
            <a:r>
              <a:rPr lang="en-US" sz="4000" dirty="0" err="1"/>
              <a:t>độ</a:t>
            </a:r>
            <a:r>
              <a:rPr lang="en-US" sz="4000" dirty="0"/>
              <a:t> </a:t>
            </a:r>
            <a:r>
              <a:rPr lang="en-US" sz="4000" dirty="0" err="1"/>
              <a:t>hô</a:t>
            </a:r>
            <a:r>
              <a:rPr lang="en-US" sz="4000" dirty="0"/>
              <a:t> </a:t>
            </a:r>
            <a:r>
              <a:rPr lang="en-US" sz="4000" dirty="0" err="1"/>
              <a:t>hấp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lúc</a:t>
            </a:r>
            <a:r>
              <a:rPr lang="en-US" sz="4000" dirty="0"/>
              <a:t> </a:t>
            </a:r>
            <a:r>
              <a:rPr lang="en-US" sz="4000" dirty="0" err="1"/>
              <a:t>ngủ</a:t>
            </a:r>
            <a:r>
              <a:rPr lang="en-US" sz="4000" dirty="0"/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342900"/>
            <a:ext cx="17449800" cy="12332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626892" y="342900"/>
            <a:ext cx="16916400" cy="9986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dirty="0" err="1"/>
              <a:t>Tại</a:t>
            </a:r>
            <a:r>
              <a:rPr lang="en-US" sz="4400" dirty="0"/>
              <a:t> </a:t>
            </a:r>
            <a:r>
              <a:rPr lang="en-US" sz="4400" dirty="0" err="1"/>
              <a:t>sao</a:t>
            </a:r>
            <a:r>
              <a:rPr lang="en-US" sz="4400" dirty="0"/>
              <a:t> </a:t>
            </a:r>
            <a:r>
              <a:rPr lang="en-US" sz="4400" dirty="0" err="1"/>
              <a:t>không</a:t>
            </a:r>
            <a:r>
              <a:rPr lang="en-US" sz="4400" dirty="0"/>
              <a:t> </a:t>
            </a:r>
            <a:r>
              <a:rPr lang="en-US" sz="4400" dirty="0" err="1"/>
              <a:t>nên</a:t>
            </a:r>
            <a:r>
              <a:rPr lang="en-US" sz="4400" dirty="0"/>
              <a:t>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nhiều</a:t>
            </a:r>
            <a:r>
              <a:rPr lang="en-US" sz="4400" dirty="0"/>
              <a:t> </a:t>
            </a:r>
            <a:r>
              <a:rPr lang="en-US" sz="4400" dirty="0" err="1"/>
              <a:t>hoa</a:t>
            </a:r>
            <a:r>
              <a:rPr lang="en-US" sz="4400" dirty="0"/>
              <a:t> </a:t>
            </a:r>
            <a:r>
              <a:rPr lang="en-US" sz="4400" dirty="0" err="1"/>
              <a:t>hoặc</a:t>
            </a:r>
            <a:r>
              <a:rPr lang="en-US" sz="4400" dirty="0"/>
              <a:t> </a:t>
            </a:r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dirty="0" err="1"/>
              <a:t>xanh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phòng</a:t>
            </a:r>
            <a:r>
              <a:rPr lang="en-US" sz="4400" dirty="0"/>
              <a:t> </a:t>
            </a:r>
            <a:r>
              <a:rPr lang="en-US" sz="4400" dirty="0" err="1"/>
              <a:t>ngủ</a:t>
            </a:r>
            <a:r>
              <a:rPr lang="en-US" sz="4400" dirty="0"/>
              <a:t>?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4800" y="3904870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565177" y="3619500"/>
            <a:ext cx="16570423" cy="18739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/>
              <a:t>Quá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hô</a:t>
            </a:r>
            <a:r>
              <a:rPr lang="en-US" sz="4000" dirty="0"/>
              <a:t> </a:t>
            </a:r>
            <a:r>
              <a:rPr lang="en-US" sz="4000" dirty="0" err="1"/>
              <a:t>hấp</a:t>
            </a:r>
            <a:r>
              <a:rPr lang="en-US" sz="4000" dirty="0"/>
              <a:t> ở </a:t>
            </a:r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xanh</a:t>
            </a:r>
            <a:r>
              <a:rPr lang="en-US" sz="4000" dirty="0"/>
              <a:t> </a:t>
            </a:r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dirty="0" err="1"/>
              <a:t>ra</a:t>
            </a:r>
            <a:r>
              <a:rPr lang="en-US" sz="4000" dirty="0"/>
              <a:t> </a:t>
            </a:r>
            <a:r>
              <a:rPr lang="en-US" sz="4000" dirty="0" err="1"/>
              <a:t>nhiều</a:t>
            </a:r>
            <a:r>
              <a:rPr lang="en-US" sz="4000" dirty="0"/>
              <a:t> CO2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tăng</a:t>
            </a:r>
            <a:r>
              <a:rPr lang="en-US" sz="4000" dirty="0"/>
              <a:t> </a:t>
            </a:r>
            <a:r>
              <a:rPr lang="en-US" sz="4000" dirty="0" err="1"/>
              <a:t>nồng</a:t>
            </a:r>
            <a:r>
              <a:rPr lang="en-US" sz="4000" dirty="0"/>
              <a:t> </a:t>
            </a:r>
            <a:r>
              <a:rPr lang="en-US" sz="4000" dirty="0" err="1"/>
              <a:t>độ</a:t>
            </a:r>
            <a:r>
              <a:rPr lang="en-US" sz="4000" dirty="0"/>
              <a:t> CO2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môi</a:t>
            </a:r>
            <a:r>
              <a:rPr lang="en-US" sz="4000" dirty="0"/>
              <a:t> </a:t>
            </a:r>
            <a:r>
              <a:rPr lang="en-US" sz="4000" dirty="0" err="1"/>
              <a:t>trường</a:t>
            </a:r>
            <a:r>
              <a:rPr lang="en-US" sz="4000" dirty="0"/>
              <a:t>, </a:t>
            </a:r>
            <a:r>
              <a:rPr lang="en-US" sz="4000" dirty="0" err="1"/>
              <a:t>dễ</a:t>
            </a:r>
            <a:r>
              <a:rPr lang="en-US" sz="4000" dirty="0"/>
              <a:t> </a:t>
            </a:r>
            <a:r>
              <a:rPr lang="en-US" sz="4000" dirty="0" err="1"/>
              <a:t>gây</a:t>
            </a:r>
            <a:r>
              <a:rPr lang="en-US" sz="4000" dirty="0"/>
              <a:t> </a:t>
            </a:r>
            <a:r>
              <a:rPr lang="en-US" sz="4000" dirty="0" err="1"/>
              <a:t>ngạt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cơ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lúc</a:t>
            </a:r>
            <a:r>
              <a:rPr lang="en-US" sz="4000" dirty="0"/>
              <a:t> </a:t>
            </a:r>
            <a:r>
              <a:rPr lang="en-US" sz="4000" dirty="0" err="1"/>
              <a:t>ngủ</a:t>
            </a:r>
            <a:r>
              <a:rPr lang="en-US" sz="4000" dirty="0"/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1000" y="6125386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49192" y="5860397"/>
            <a:ext cx="16257808" cy="18739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/>
              <a:t>Quá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hô</a:t>
            </a:r>
            <a:r>
              <a:rPr lang="en-US" sz="4000" dirty="0"/>
              <a:t> </a:t>
            </a:r>
            <a:r>
              <a:rPr lang="en-US" sz="4000" dirty="0" err="1"/>
              <a:t>hấp</a:t>
            </a:r>
            <a:r>
              <a:rPr lang="en-US" sz="4000" dirty="0"/>
              <a:t> ở </a:t>
            </a:r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xanh</a:t>
            </a:r>
            <a:r>
              <a:rPr lang="en-US" sz="4000" dirty="0"/>
              <a:t> </a:t>
            </a:r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dirty="0" err="1"/>
              <a:t>ra</a:t>
            </a:r>
            <a:r>
              <a:rPr lang="en-US" sz="4000" dirty="0"/>
              <a:t> </a:t>
            </a:r>
            <a:r>
              <a:rPr lang="en-US" sz="4000" dirty="0" err="1"/>
              <a:t>nhiều</a:t>
            </a:r>
            <a:r>
              <a:rPr lang="en-US" sz="4000" dirty="0"/>
              <a:t> O2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tăng</a:t>
            </a:r>
            <a:r>
              <a:rPr lang="en-US" sz="4000" dirty="0"/>
              <a:t> </a:t>
            </a:r>
            <a:r>
              <a:rPr lang="en-US" sz="4000" dirty="0" err="1"/>
              <a:t>nồng</a:t>
            </a:r>
            <a:r>
              <a:rPr lang="en-US" sz="4000" dirty="0"/>
              <a:t> </a:t>
            </a:r>
            <a:r>
              <a:rPr lang="en-US" sz="4000" dirty="0" err="1"/>
              <a:t>độ</a:t>
            </a:r>
            <a:r>
              <a:rPr lang="en-US" sz="4000" dirty="0"/>
              <a:t> O2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môi</a:t>
            </a:r>
            <a:r>
              <a:rPr lang="en-US" sz="4000" dirty="0"/>
              <a:t> </a:t>
            </a:r>
            <a:r>
              <a:rPr lang="en-US" sz="4000" dirty="0" err="1"/>
              <a:t>trường</a:t>
            </a:r>
            <a:r>
              <a:rPr lang="en-US" sz="4000" dirty="0"/>
              <a:t>, </a:t>
            </a:r>
            <a:r>
              <a:rPr lang="en-US" sz="4000" dirty="0" err="1"/>
              <a:t>dễ</a:t>
            </a:r>
            <a:r>
              <a:rPr lang="en-US" sz="4000" dirty="0"/>
              <a:t> </a:t>
            </a:r>
            <a:r>
              <a:rPr lang="en-US" sz="4000" dirty="0" err="1"/>
              <a:t>gây</a:t>
            </a:r>
            <a:r>
              <a:rPr lang="en-US" sz="4000" dirty="0"/>
              <a:t> </a:t>
            </a:r>
            <a:r>
              <a:rPr lang="en-US" sz="4000" dirty="0" err="1"/>
              <a:t>ngạt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cơ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lúc</a:t>
            </a:r>
            <a:r>
              <a:rPr lang="en-US" sz="4000" dirty="0"/>
              <a:t> </a:t>
            </a:r>
            <a:r>
              <a:rPr lang="en-US" sz="4000" dirty="0" err="1"/>
              <a:t>ngủ</a:t>
            </a:r>
            <a:r>
              <a:rPr lang="en-US" sz="4000" dirty="0"/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1000" y="8442960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76400" y="8078911"/>
            <a:ext cx="16230600" cy="18739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/>
              <a:t>Quá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quang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r>
              <a:rPr lang="en-US" sz="4000" dirty="0"/>
              <a:t> ở </a:t>
            </a:r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xanh</a:t>
            </a:r>
            <a:r>
              <a:rPr lang="en-US" sz="4000" dirty="0"/>
              <a:t> </a:t>
            </a:r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dirty="0" err="1"/>
              <a:t>ra</a:t>
            </a:r>
            <a:r>
              <a:rPr lang="en-US" sz="4000" dirty="0"/>
              <a:t> </a:t>
            </a:r>
            <a:r>
              <a:rPr lang="en-US" sz="4000" dirty="0" err="1"/>
              <a:t>nhiều</a:t>
            </a:r>
            <a:r>
              <a:rPr lang="en-US" sz="4000" dirty="0"/>
              <a:t> CO2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tăng</a:t>
            </a:r>
            <a:r>
              <a:rPr lang="en-US" sz="4000" dirty="0"/>
              <a:t> </a:t>
            </a:r>
            <a:r>
              <a:rPr lang="en-US" sz="4000" dirty="0" err="1"/>
              <a:t>nồng</a:t>
            </a:r>
            <a:r>
              <a:rPr lang="en-US" sz="4000" dirty="0"/>
              <a:t> </a:t>
            </a:r>
            <a:r>
              <a:rPr lang="en-US" sz="4000" dirty="0" err="1"/>
              <a:t>độ</a:t>
            </a:r>
            <a:r>
              <a:rPr lang="en-US" sz="4000" dirty="0"/>
              <a:t> CO2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môi</a:t>
            </a:r>
            <a:r>
              <a:rPr lang="en-US" sz="4000" dirty="0"/>
              <a:t> </a:t>
            </a:r>
            <a:r>
              <a:rPr lang="en-US" sz="4000" dirty="0" err="1"/>
              <a:t>trường</a:t>
            </a:r>
            <a:r>
              <a:rPr lang="en-US" sz="4000" dirty="0"/>
              <a:t>, </a:t>
            </a:r>
            <a:r>
              <a:rPr lang="en-US" sz="4000" dirty="0" err="1"/>
              <a:t>dễ</a:t>
            </a:r>
            <a:r>
              <a:rPr lang="en-US" sz="4000" dirty="0"/>
              <a:t> </a:t>
            </a:r>
            <a:r>
              <a:rPr lang="en-US" sz="4000" dirty="0" err="1"/>
              <a:t>gây</a:t>
            </a:r>
            <a:r>
              <a:rPr lang="en-US" sz="4000" dirty="0"/>
              <a:t> </a:t>
            </a:r>
            <a:r>
              <a:rPr lang="en-US" sz="4000" dirty="0" err="1"/>
              <a:t>ngạt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cơ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lúc</a:t>
            </a:r>
            <a:r>
              <a:rPr lang="en-US" sz="4000" dirty="0"/>
              <a:t> </a:t>
            </a:r>
            <a:r>
              <a:rPr lang="en-US" sz="4000" dirty="0" err="1"/>
              <a:t>ngủ</a:t>
            </a:r>
            <a:r>
              <a:rPr lang="en-US" sz="4000" dirty="0"/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DBCD65-7194-BDBD-C46C-2B560D7654F0}"/>
              </a:ext>
            </a:extLst>
          </p:cNvPr>
          <p:cNvSpPr/>
          <p:nvPr/>
        </p:nvSpPr>
        <p:spPr>
          <a:xfrm>
            <a:off x="343829" y="3904870"/>
            <a:ext cx="1103630" cy="11963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599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00" grpId="0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011045" y="3960632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36035" y="3507101"/>
            <a:ext cx="4926965" cy="2017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  <a:scene3d>
            <a:camera prst="orthographicFront"/>
            <a:lightRig rig="threePt" dir="t"/>
          </a:scene3d>
          <a:sp3d prstMaterial="fla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/>
              <a:t>&lt; 5 %</a:t>
            </a:r>
            <a:endParaRPr lang="vi-VN" sz="4800" dirty="0"/>
          </a:p>
        </p:txBody>
      </p:sp>
      <p:sp>
        <p:nvSpPr>
          <p:cNvPr id="100" name="Text Box 99"/>
          <p:cNvSpPr txBox="1"/>
          <p:nvPr/>
        </p:nvSpPr>
        <p:spPr>
          <a:xfrm>
            <a:off x="457200" y="572058"/>
            <a:ext cx="17373600" cy="10810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/>
              <a:t>Nồng</a:t>
            </a:r>
            <a:r>
              <a:rPr lang="en-US" sz="4800" dirty="0"/>
              <a:t> </a:t>
            </a: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khí</a:t>
            </a:r>
            <a:r>
              <a:rPr lang="en-US" sz="4800" dirty="0"/>
              <a:t> Oxygen </a:t>
            </a:r>
            <a:r>
              <a:rPr lang="en-US" sz="4800" dirty="0" err="1"/>
              <a:t>mà</a:t>
            </a:r>
            <a:r>
              <a:rPr lang="en-US" sz="4800" dirty="0"/>
              <a:t> ở </a:t>
            </a:r>
            <a:r>
              <a:rPr lang="en-US" sz="4800" dirty="0" err="1"/>
              <a:t>đó</a:t>
            </a:r>
            <a:r>
              <a:rPr lang="en-US" sz="4800" dirty="0"/>
              <a:t> </a:t>
            </a:r>
            <a:r>
              <a:rPr lang="en-US" sz="4800" dirty="0" err="1"/>
              <a:t>thực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giảm</a:t>
            </a:r>
            <a:r>
              <a:rPr lang="en-US" sz="4800" dirty="0"/>
              <a:t> </a:t>
            </a:r>
            <a:r>
              <a:rPr lang="en-US" sz="4800" dirty="0" err="1"/>
              <a:t>hô</a:t>
            </a:r>
            <a:r>
              <a:rPr lang="en-US" sz="4800" dirty="0"/>
              <a:t> </a:t>
            </a:r>
            <a:r>
              <a:rPr lang="en-US" sz="4800" dirty="0" err="1"/>
              <a:t>hấp</a:t>
            </a:r>
            <a:r>
              <a:rPr lang="en-US" sz="4800" dirty="0"/>
              <a:t> </a:t>
            </a:r>
            <a:r>
              <a:rPr lang="en-US" sz="4800" dirty="0" err="1"/>
              <a:t>tế</a:t>
            </a:r>
            <a:r>
              <a:rPr lang="en-US" sz="4800" dirty="0"/>
              <a:t> </a:t>
            </a:r>
            <a:r>
              <a:rPr lang="en-US" sz="4800" dirty="0" err="1"/>
              <a:t>bào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 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639935" y="4113032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307444" y="3507100"/>
            <a:ext cx="5075555" cy="2017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/>
              <a:t> &gt; 5 %</a:t>
            </a:r>
            <a:endParaRPr lang="vi-VN" sz="4800" dirty="0"/>
          </a:p>
        </p:txBody>
      </p:sp>
      <p:sp>
        <p:nvSpPr>
          <p:cNvPr id="21" name="Oval 20"/>
          <p:cNvSpPr/>
          <p:nvPr/>
        </p:nvSpPr>
        <p:spPr>
          <a:xfrm>
            <a:off x="2062480" y="6376749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29990" y="6335642"/>
            <a:ext cx="5033010" cy="19435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/>
              <a:t>&lt; 0,5 %</a:t>
            </a:r>
            <a:endParaRPr lang="vi-VN" sz="4800" dirty="0"/>
          </a:p>
        </p:txBody>
      </p:sp>
      <p:sp>
        <p:nvSpPr>
          <p:cNvPr id="24" name="Oval 23"/>
          <p:cNvSpPr/>
          <p:nvPr/>
        </p:nvSpPr>
        <p:spPr>
          <a:xfrm>
            <a:off x="9639935" y="6395799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353800" y="6335642"/>
            <a:ext cx="5029199" cy="21606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/>
              <a:t>&gt; 15 %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96770" y="4023360"/>
            <a:ext cx="1103630" cy="11963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2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40125">
            <a:off x="-51460" y="8188519"/>
            <a:ext cx="2350558" cy="2194833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8802098"/>
            <a:ext cx="1462697" cy="13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00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03DBAAE-48E5-0631-4653-4D0C86A0B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4640" y="6483306"/>
            <a:ext cx="3968392" cy="414158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45096A7-015C-36D3-3DC1-13C14615F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79972" y="6657884"/>
            <a:ext cx="2411526" cy="3674071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C2A5783-B55E-D595-D6A1-F08C3B057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646494" y="8171876"/>
            <a:ext cx="3101130" cy="283048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E4853C1-A70C-335A-DBFF-433DC00484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97059" y="6767293"/>
            <a:ext cx="652285" cy="100211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5AD6047-5BD2-64AB-1655-A7AC2AC052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160877" cy="1964434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3C6D8E3-E2F4-4C61-9634-018EAF3233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100000">
            <a:off x="15457198" y="-834376"/>
            <a:ext cx="3604204" cy="37261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06B560-BBD8-A235-202E-7C4B7E758BD9}"/>
              </a:ext>
            </a:extLst>
          </p:cNvPr>
          <p:cNvSpPr/>
          <p:nvPr/>
        </p:nvSpPr>
        <p:spPr>
          <a:xfrm>
            <a:off x="1689556" y="2923227"/>
            <a:ext cx="1475833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6600" b="1" dirty="0">
                <a:solidFill>
                  <a:srgbClr val="FF0000"/>
                </a:solidFill>
                <a:ea typeface="等线 Light"/>
              </a:rPr>
              <a:t>BÀI 26. MỘT SỐ YẾU TỐ</a:t>
            </a:r>
            <a:endParaRPr lang="en-US" sz="6600" b="1" dirty="0">
              <a:solidFill>
                <a:srgbClr val="FF0000"/>
              </a:solidFill>
              <a:ea typeface="等线 Light"/>
            </a:endParaRPr>
          </a:p>
          <a:p>
            <a:pPr algn="ctr">
              <a:spcAft>
                <a:spcPts val="0"/>
              </a:spcAft>
            </a:pPr>
            <a:r>
              <a:rPr lang="vi-VN" sz="6600" b="1" dirty="0">
                <a:solidFill>
                  <a:srgbClr val="FF0000"/>
                </a:solidFill>
                <a:ea typeface="等线 Light"/>
              </a:rPr>
              <a:t> ẢNH HƯỞNG ĐẾN HÔ HẤP TẾ BÀO</a:t>
            </a:r>
            <a:endParaRPr lang="vi-VN" sz="6600" b="1" dirty="0">
              <a:solidFill>
                <a:srgbClr val="FF0000"/>
              </a:solidFill>
              <a:effectLst/>
              <a:ea typeface="等线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C13E95-B705-F61B-900D-5E20C105BE7F}"/>
              </a:ext>
            </a:extLst>
          </p:cNvPr>
          <p:cNvSpPr txBox="1"/>
          <p:nvPr/>
        </p:nvSpPr>
        <p:spPr>
          <a:xfrm>
            <a:off x="7010400" y="5150034"/>
            <a:ext cx="7297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991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20C01-AFB6-FD3B-730C-1FEBEE2C1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8D51338-BBA1-1B92-B4B1-255782FF67A3}"/>
              </a:ext>
            </a:extLst>
          </p:cNvPr>
          <p:cNvSpPr/>
          <p:nvPr/>
        </p:nvSpPr>
        <p:spPr>
          <a:xfrm>
            <a:off x="381000" y="2039918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909284D-D4F6-662C-639A-9C1148CD8A19}"/>
              </a:ext>
            </a:extLst>
          </p:cNvPr>
          <p:cNvSpPr/>
          <p:nvPr/>
        </p:nvSpPr>
        <p:spPr>
          <a:xfrm>
            <a:off x="1649192" y="1943100"/>
            <a:ext cx="16445377" cy="13043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  <a:scene3d>
            <a:camera prst="orthographicFront"/>
            <a:lightRig rig="threePt" dir="t"/>
          </a:scene3d>
          <a:sp3d prstMaterial="fla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/>
              <a:t>Giúp</a:t>
            </a:r>
            <a:r>
              <a:rPr lang="en-US" sz="4400" dirty="0"/>
              <a:t> </a:t>
            </a:r>
            <a:r>
              <a:rPr lang="en-US" sz="4400" dirty="0" err="1"/>
              <a:t>nước</a:t>
            </a:r>
            <a:r>
              <a:rPr lang="en-US" sz="4400" dirty="0"/>
              <a:t> </a:t>
            </a:r>
            <a:r>
              <a:rPr lang="en-US" sz="4400" dirty="0" err="1"/>
              <a:t>mưa</a:t>
            </a:r>
            <a:r>
              <a:rPr lang="en-US" sz="4400" dirty="0"/>
              <a:t> </a:t>
            </a:r>
            <a:r>
              <a:rPr lang="en-US" sz="4400" dirty="0" err="1"/>
              <a:t>dễ</a:t>
            </a:r>
            <a:r>
              <a:rPr lang="en-US" sz="4400" dirty="0"/>
              <a:t> </a:t>
            </a:r>
            <a:r>
              <a:rPr lang="en-US" sz="4400" dirty="0" err="1"/>
              <a:t>thẩm</a:t>
            </a:r>
            <a:r>
              <a:rPr lang="en-US" sz="4400" dirty="0"/>
              <a:t> </a:t>
            </a:r>
            <a:r>
              <a:rPr lang="en-US" sz="4400" dirty="0" err="1"/>
              <a:t>vào</a:t>
            </a:r>
            <a:r>
              <a:rPr lang="en-US" sz="4400" dirty="0"/>
              <a:t> </a:t>
            </a:r>
            <a:r>
              <a:rPr lang="en-US" sz="4400" dirty="0" err="1"/>
              <a:t>đất</a:t>
            </a:r>
            <a:r>
              <a:rPr lang="en-US" sz="4400" dirty="0"/>
              <a:t>, </a:t>
            </a:r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dirty="0" err="1"/>
              <a:t>không</a:t>
            </a:r>
            <a:r>
              <a:rPr lang="en-US" sz="4400" dirty="0"/>
              <a:t> </a:t>
            </a:r>
            <a:r>
              <a:rPr lang="en-US" sz="4400" dirty="0" err="1"/>
              <a:t>bị</a:t>
            </a:r>
            <a:r>
              <a:rPr lang="en-US" sz="4400" dirty="0"/>
              <a:t> </a:t>
            </a:r>
            <a:r>
              <a:rPr lang="en-US" sz="4400" dirty="0" err="1"/>
              <a:t>mất</a:t>
            </a:r>
            <a:r>
              <a:rPr lang="en-US" sz="4400" dirty="0"/>
              <a:t> </a:t>
            </a:r>
            <a:r>
              <a:rPr lang="en-US" sz="4400" dirty="0" err="1"/>
              <a:t>nước</a:t>
            </a:r>
            <a:r>
              <a:rPr lang="en-US" sz="4400" dirty="0"/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F7999C0-B975-AE1E-35E9-8FF2AB090C15}"/>
              </a:ext>
            </a:extLst>
          </p:cNvPr>
          <p:cNvSpPr/>
          <p:nvPr/>
        </p:nvSpPr>
        <p:spPr>
          <a:xfrm>
            <a:off x="609600" y="342900"/>
            <a:ext cx="17449800" cy="12332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 Box 99">
            <a:extLst>
              <a:ext uri="{FF2B5EF4-FFF2-40B4-BE49-F238E27FC236}">
                <a16:creationId xmlns:a16="http://schemas.microsoft.com/office/drawing/2014/main" id="{337503F0-E5ED-7E44-7638-C22F1910843D}"/>
              </a:ext>
            </a:extLst>
          </p:cNvPr>
          <p:cNvSpPr txBox="1"/>
          <p:nvPr/>
        </p:nvSpPr>
        <p:spPr>
          <a:xfrm>
            <a:off x="626892" y="342900"/>
            <a:ext cx="16916400" cy="10810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4800" dirty="0"/>
              <a:t>Khi </a:t>
            </a:r>
            <a:r>
              <a:rPr lang="en-US" sz="4800" dirty="0" err="1"/>
              <a:t>trồng</a:t>
            </a:r>
            <a:r>
              <a:rPr lang="en-US" sz="4800" dirty="0"/>
              <a:t> </a:t>
            </a:r>
            <a:r>
              <a:rPr lang="en-US" sz="4800" dirty="0" err="1"/>
              <a:t>trọt</a:t>
            </a:r>
            <a:r>
              <a:rPr lang="en-US" sz="4800" dirty="0"/>
              <a:t> </a:t>
            </a:r>
            <a:r>
              <a:rPr lang="en-US" sz="4800" dirty="0" err="1"/>
              <a:t>cần</a:t>
            </a:r>
            <a:r>
              <a:rPr lang="en-US" sz="4800" dirty="0"/>
              <a:t> </a:t>
            </a:r>
            <a:r>
              <a:rPr lang="en-US" sz="4800" dirty="0" err="1"/>
              <a:t>xới</a:t>
            </a:r>
            <a:r>
              <a:rPr lang="en-US" sz="4800" dirty="0"/>
              <a:t> </a:t>
            </a:r>
            <a:r>
              <a:rPr lang="en-US" sz="4800" dirty="0" err="1"/>
              <a:t>tơi</a:t>
            </a:r>
            <a:r>
              <a:rPr lang="en-US" sz="4800" dirty="0"/>
              <a:t> </a:t>
            </a:r>
            <a:r>
              <a:rPr lang="en-US" sz="4800" dirty="0" err="1"/>
              <a:t>đất</a:t>
            </a:r>
            <a:r>
              <a:rPr lang="en-US" sz="4800" dirty="0"/>
              <a:t> </a:t>
            </a:r>
            <a:r>
              <a:rPr lang="en-US" sz="4800" dirty="0" err="1"/>
              <a:t>trồng</a:t>
            </a:r>
            <a:r>
              <a:rPr lang="en-US" sz="4800" dirty="0"/>
              <a:t> </a:t>
            </a:r>
            <a:r>
              <a:rPr lang="en-US" sz="4800" dirty="0" err="1"/>
              <a:t>giúp</a:t>
            </a:r>
            <a:r>
              <a:rPr lang="en-US" sz="4800" dirty="0"/>
              <a:t> 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25F550-1070-BB69-33F1-B6FF8C9F944F}"/>
              </a:ext>
            </a:extLst>
          </p:cNvPr>
          <p:cNvSpPr/>
          <p:nvPr/>
        </p:nvSpPr>
        <p:spPr>
          <a:xfrm>
            <a:off x="304800" y="3904870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35A8F89-4025-1EBB-36BB-A3D97D3D0534}"/>
              </a:ext>
            </a:extLst>
          </p:cNvPr>
          <p:cNvSpPr/>
          <p:nvPr/>
        </p:nvSpPr>
        <p:spPr>
          <a:xfrm>
            <a:off x="1565177" y="3848100"/>
            <a:ext cx="16570423" cy="14565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/>
              <a:t>Giúp</a:t>
            </a:r>
            <a:r>
              <a:rPr lang="en-US" sz="4400" dirty="0"/>
              <a:t> </a:t>
            </a:r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dirty="0" err="1"/>
              <a:t>hấp</a:t>
            </a:r>
            <a:r>
              <a:rPr lang="en-US" sz="4400" dirty="0"/>
              <a:t> </a:t>
            </a:r>
            <a:r>
              <a:rPr lang="en-US" sz="4400" dirty="0" err="1"/>
              <a:t>thu</a:t>
            </a:r>
            <a:r>
              <a:rPr lang="en-US" sz="4400" dirty="0"/>
              <a:t> </a:t>
            </a:r>
            <a:r>
              <a:rPr lang="en-US" sz="4400" dirty="0" err="1"/>
              <a:t>tốt</a:t>
            </a:r>
            <a:r>
              <a:rPr lang="en-US" sz="4400" dirty="0"/>
              <a:t> </a:t>
            </a:r>
            <a:r>
              <a:rPr lang="en-US" sz="4400" dirty="0" err="1"/>
              <a:t>phân</a:t>
            </a:r>
            <a:r>
              <a:rPr lang="en-US" sz="4400" dirty="0"/>
              <a:t> </a:t>
            </a:r>
            <a:r>
              <a:rPr lang="en-US" sz="4400" dirty="0" err="1"/>
              <a:t>bón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1A3ECD4-E737-7317-BE82-C5DD216DA375}"/>
              </a:ext>
            </a:extLst>
          </p:cNvPr>
          <p:cNvSpPr/>
          <p:nvPr/>
        </p:nvSpPr>
        <p:spPr>
          <a:xfrm>
            <a:off x="381000" y="6125386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D103906-A38D-223A-B31A-BF5DE3A86F82}"/>
              </a:ext>
            </a:extLst>
          </p:cNvPr>
          <p:cNvSpPr/>
          <p:nvPr/>
        </p:nvSpPr>
        <p:spPr>
          <a:xfrm>
            <a:off x="1649192" y="6057900"/>
            <a:ext cx="16257808" cy="15773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/>
              <a:t>Giúp</a:t>
            </a:r>
            <a:r>
              <a:rPr lang="en-US" sz="4400" dirty="0"/>
              <a:t> </a:t>
            </a:r>
            <a:r>
              <a:rPr lang="en-US" sz="4400" dirty="0" err="1"/>
              <a:t>đất</a:t>
            </a:r>
            <a:r>
              <a:rPr lang="en-US" sz="4400" dirty="0"/>
              <a:t> </a:t>
            </a:r>
            <a:r>
              <a:rPr lang="en-US" sz="4400" dirty="0" err="1"/>
              <a:t>thoáng</a:t>
            </a:r>
            <a:r>
              <a:rPr lang="en-US" sz="4400" dirty="0"/>
              <a:t> </a:t>
            </a:r>
            <a:r>
              <a:rPr lang="en-US" sz="4400" dirty="0" err="1"/>
              <a:t>khí</a:t>
            </a:r>
            <a:r>
              <a:rPr lang="en-US" sz="4400" dirty="0"/>
              <a:t>, </a:t>
            </a:r>
            <a:r>
              <a:rPr lang="en-US" sz="4400" dirty="0" err="1"/>
              <a:t>tăng</a:t>
            </a:r>
            <a:r>
              <a:rPr lang="en-US" sz="4400" dirty="0"/>
              <a:t> </a:t>
            </a:r>
            <a:r>
              <a:rPr lang="en-US" sz="4400" dirty="0" err="1"/>
              <a:t>khả</a:t>
            </a:r>
            <a:r>
              <a:rPr lang="en-US" sz="4400" dirty="0"/>
              <a:t> </a:t>
            </a:r>
            <a:r>
              <a:rPr lang="en-US" sz="4400" dirty="0" err="1"/>
              <a:t>năng</a:t>
            </a:r>
            <a:r>
              <a:rPr lang="en-US" sz="4400" dirty="0"/>
              <a:t> </a:t>
            </a:r>
            <a:r>
              <a:rPr lang="en-US" sz="4400" dirty="0" err="1"/>
              <a:t>hô</a:t>
            </a:r>
            <a:r>
              <a:rPr lang="en-US" sz="4400" dirty="0"/>
              <a:t> </a:t>
            </a:r>
            <a:r>
              <a:rPr lang="en-US" sz="4400" dirty="0" err="1"/>
              <a:t>hấp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dirty="0" err="1"/>
              <a:t>trồng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CA80906-9EC7-7383-9A07-34995A79EAE0}"/>
              </a:ext>
            </a:extLst>
          </p:cNvPr>
          <p:cNvSpPr/>
          <p:nvPr/>
        </p:nvSpPr>
        <p:spPr>
          <a:xfrm>
            <a:off x="381000" y="8442960"/>
            <a:ext cx="1103630" cy="11963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7D2B7FA-2D0E-3778-2918-5F317A9593D1}"/>
              </a:ext>
            </a:extLst>
          </p:cNvPr>
          <p:cNvSpPr/>
          <p:nvPr/>
        </p:nvSpPr>
        <p:spPr>
          <a:xfrm>
            <a:off x="1676400" y="8078911"/>
            <a:ext cx="16230600" cy="18739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7B5D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/>
              <a:t>Tạo</a:t>
            </a:r>
            <a:r>
              <a:rPr lang="en-US" sz="4400" dirty="0"/>
              <a:t> </a:t>
            </a:r>
            <a:r>
              <a:rPr lang="en-US" sz="4400" dirty="0" err="1"/>
              <a:t>điều</a:t>
            </a:r>
            <a:r>
              <a:rPr lang="en-US" sz="4400" dirty="0"/>
              <a:t> </a:t>
            </a:r>
            <a:r>
              <a:rPr lang="en-US" sz="4400" dirty="0" err="1"/>
              <a:t>kiện</a:t>
            </a:r>
            <a:r>
              <a:rPr lang="en-US" sz="4400" dirty="0"/>
              <a:t> </a:t>
            </a:r>
            <a:r>
              <a:rPr lang="en-US" sz="4400" dirty="0" err="1"/>
              <a:t>thuận</a:t>
            </a:r>
            <a:r>
              <a:rPr lang="en-US" sz="4400" dirty="0"/>
              <a:t> </a:t>
            </a:r>
            <a:r>
              <a:rPr lang="en-US" sz="4400" dirty="0" err="1"/>
              <a:t>lợi</a:t>
            </a:r>
            <a:r>
              <a:rPr lang="en-US" sz="4400" dirty="0"/>
              <a:t> </a:t>
            </a:r>
            <a:r>
              <a:rPr lang="en-US" sz="4400" dirty="0" err="1"/>
              <a:t>giúp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loài</a:t>
            </a:r>
            <a:r>
              <a:rPr lang="en-US" sz="4400" dirty="0"/>
              <a:t> </a:t>
            </a:r>
            <a:r>
              <a:rPr lang="en-US" sz="4400" dirty="0" err="1"/>
              <a:t>động</a:t>
            </a:r>
            <a:r>
              <a:rPr lang="en-US" sz="4400" dirty="0"/>
              <a:t> </a:t>
            </a:r>
            <a:r>
              <a:rPr lang="en-US" sz="4400" dirty="0" err="1"/>
              <a:t>vật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lợi</a:t>
            </a:r>
            <a:r>
              <a:rPr lang="en-US" sz="4400" dirty="0"/>
              <a:t> </a:t>
            </a:r>
            <a:r>
              <a:rPr lang="en-US" sz="4400" dirty="0" err="1"/>
              <a:t>cho</a:t>
            </a:r>
            <a:r>
              <a:rPr lang="en-US" sz="4400" dirty="0"/>
              <a:t> </a:t>
            </a:r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dirty="0" err="1"/>
              <a:t>trồng</a:t>
            </a:r>
            <a:r>
              <a:rPr lang="en-US" sz="4400" dirty="0"/>
              <a:t> </a:t>
            </a:r>
            <a:r>
              <a:rPr lang="en-US" sz="4400" dirty="0" err="1"/>
              <a:t>phát</a:t>
            </a:r>
            <a:r>
              <a:rPr lang="en-US" sz="4400" dirty="0"/>
              <a:t> </a:t>
            </a:r>
            <a:r>
              <a:rPr lang="en-US" sz="4400" dirty="0" err="1"/>
              <a:t>triển</a:t>
            </a:r>
            <a:r>
              <a:rPr lang="en-US" sz="4400" dirty="0"/>
              <a:t> (VD  </a:t>
            </a:r>
            <a:r>
              <a:rPr lang="en-US" sz="4400" dirty="0" err="1"/>
              <a:t>giun</a:t>
            </a:r>
            <a:r>
              <a:rPr lang="en-US" sz="4400" dirty="0"/>
              <a:t> </a:t>
            </a:r>
            <a:r>
              <a:rPr lang="en-US" sz="4400" dirty="0" err="1"/>
              <a:t>đất</a:t>
            </a:r>
            <a:r>
              <a:rPr lang="en-US" sz="4400" dirty="0"/>
              <a:t>, </a:t>
            </a:r>
            <a:r>
              <a:rPr lang="en-US" sz="4400" dirty="0" err="1"/>
              <a:t>trùng</a:t>
            </a:r>
            <a:r>
              <a:rPr lang="en-US" sz="4400" dirty="0"/>
              <a:t> que).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ED6A32-5A95-21C2-555D-716B4803F4CF}"/>
              </a:ext>
            </a:extLst>
          </p:cNvPr>
          <p:cNvSpPr/>
          <p:nvPr/>
        </p:nvSpPr>
        <p:spPr>
          <a:xfrm>
            <a:off x="343829" y="6156960"/>
            <a:ext cx="1103630" cy="11963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047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00" grpId="0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8" r="12815" b="67703"/>
          <a:stretch>
            <a:fillRect/>
          </a:stretch>
        </p:blipFill>
        <p:spPr>
          <a:xfrm>
            <a:off x="0" y="9511501"/>
            <a:ext cx="18510070" cy="14687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616944" y="-2108266"/>
            <a:ext cx="4655014" cy="55999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29499" y="3720102"/>
            <a:ext cx="1149967" cy="10642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33586" y="3750628"/>
            <a:ext cx="1149967" cy="10642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29856" y="3789929"/>
            <a:ext cx="1149967" cy="106424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131162" y="4064001"/>
            <a:ext cx="546646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5"/>
              </a:lnSpc>
              <a:spcBef>
                <a:spcPct val="0"/>
              </a:spcBef>
            </a:pPr>
            <a:r>
              <a:rPr lang="en-US" sz="3904" b="1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653471" y="4064001"/>
            <a:ext cx="510197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5"/>
              </a:lnSpc>
              <a:spcBef>
                <a:spcPct val="0"/>
              </a:spcBef>
            </a:pPr>
            <a:r>
              <a:rPr lang="en-US" sz="3904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224224" y="4103302"/>
            <a:ext cx="561231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5"/>
              </a:lnSpc>
              <a:spcBef>
                <a:spcPct val="0"/>
              </a:spcBef>
            </a:pPr>
            <a:r>
              <a:rPr lang="en-US" sz="3904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58889" y="8626007"/>
            <a:ext cx="3101130" cy="283048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555959" y="8626007"/>
            <a:ext cx="3101130" cy="283048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75276" y="1234604"/>
            <a:ext cx="1338286" cy="149301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00721" y="66635"/>
            <a:ext cx="724106" cy="807826"/>
          </a:xfrm>
          <a:prstGeom prst="rect">
            <a:avLst/>
          </a:prstGeom>
        </p:spPr>
      </p:pic>
      <p:sp>
        <p:nvSpPr>
          <p:cNvPr id="29" name="Google Shape;1563;p29"/>
          <p:cNvSpPr txBox="1">
            <a:spLocks noGrp="1"/>
          </p:cNvSpPr>
          <p:nvPr/>
        </p:nvSpPr>
        <p:spPr>
          <a:xfrm>
            <a:off x="3784532" y="1593455"/>
            <a:ext cx="10248074" cy="9148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 panose="02000000000000000000"/>
              <a:buNone/>
              <a:defRPr sz="2800" b="0" i="0" u="none" strike="noStrike" cap="none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 panose="02000000000000000000"/>
              <a:buNone/>
              <a:defRPr sz="2800" b="0" i="0" u="none" strike="noStrike" cap="none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 panose="02000000000000000000"/>
              <a:buNone/>
              <a:defRPr sz="2800" b="0" i="0" u="none" strike="noStrike" cap="none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 panose="02000000000000000000"/>
              <a:buNone/>
              <a:defRPr sz="2800" b="0" i="0" u="none" strike="noStrike" cap="none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 panose="02000000000000000000"/>
              <a:buNone/>
              <a:defRPr sz="2800" b="0" i="0" u="none" strike="noStrike" cap="none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 panose="02000000000000000000"/>
              <a:buNone/>
              <a:defRPr sz="2800" b="0" i="0" u="none" strike="noStrike" cap="none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 panose="02000000000000000000"/>
              <a:buNone/>
              <a:defRPr sz="2800" b="0" i="0" u="none" strike="noStrike" cap="none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 panose="02000000000000000000"/>
              <a:buNone/>
              <a:defRPr sz="2800" b="0" i="0" u="none" strike="noStrike" cap="none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 panose="02000000000000000000"/>
              <a:buNone/>
              <a:defRPr sz="2800" b="0" i="0" u="none" strike="noStrike" cap="none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6000" b="1" dirty="0">
                <a:solidFill>
                  <a:srgbClr val="24225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HƯỚNG DẪN VỀ NHÀ</a:t>
            </a:r>
            <a:endParaRPr sz="6000" b="1" dirty="0">
              <a:solidFill>
                <a:srgbClr val="24225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Google Shape;1570;p29"/>
          <p:cNvSpPr txBox="1">
            <a:spLocks noGrp="1"/>
          </p:cNvSpPr>
          <p:nvPr/>
        </p:nvSpPr>
        <p:spPr>
          <a:xfrm>
            <a:off x="1544776" y="5501291"/>
            <a:ext cx="3719415" cy="16089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 panose="00000500000000000000"/>
              <a:buChar char="●"/>
              <a:defRPr sz="18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○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■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●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○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■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●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○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■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9pPr>
          </a:lstStyle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 panose="00000500000000000000"/>
              <a:buNone/>
            </a:pPr>
            <a:r>
              <a:rPr lang="en-US" sz="4400" b="0" i="0" u="none" strike="noStrike" cap="none" dirty="0" err="1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Ôn</a:t>
            </a:r>
            <a:r>
              <a:rPr lang="en-US" sz="4400" b="0" i="0" u="none" strike="noStrike" cap="none" dirty="0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0" i="0" u="none" strike="noStrike" cap="none" dirty="0" err="1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lại</a:t>
            </a:r>
            <a:r>
              <a:rPr lang="en-US" sz="4400" b="0" i="0" u="none" strike="noStrike" cap="none" dirty="0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0" i="0" u="none" strike="noStrike" cap="none" dirty="0" err="1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kiến</a:t>
            </a:r>
            <a:r>
              <a:rPr lang="en-US" sz="4400" b="0" i="0" u="none" strike="noStrike" cap="none" dirty="0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0" i="0" u="none" strike="noStrike" cap="none" dirty="0" err="1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thức</a:t>
            </a:r>
            <a:r>
              <a:rPr lang="en-US" sz="4400" b="0" i="0" u="none" strike="noStrike" cap="none" dirty="0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0" i="0" u="none" strike="noStrike" cap="none" dirty="0" err="1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đã</a:t>
            </a:r>
            <a:r>
              <a:rPr lang="en-US" sz="4400" b="0" i="0" u="none" strike="noStrike" cap="none" dirty="0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0" i="0" u="none" strike="noStrike" cap="none" dirty="0" err="1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học</a:t>
            </a:r>
            <a:endParaRPr sz="4400" b="0" i="0" u="none" strike="noStrike" cap="none" dirty="0">
              <a:solidFill>
                <a:srgbClr val="3E2E2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1571;p29"/>
          <p:cNvSpPr txBox="1">
            <a:spLocks noGrp="1"/>
          </p:cNvSpPr>
          <p:nvPr/>
        </p:nvSpPr>
        <p:spPr>
          <a:xfrm>
            <a:off x="6533094" y="5866288"/>
            <a:ext cx="4750950" cy="7895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 panose="00000500000000000000"/>
              <a:buChar char="●"/>
              <a:defRPr sz="18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○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■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●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○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■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●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○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■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9pPr>
          </a:lstStyle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 panose="00000500000000000000"/>
              <a:buNone/>
            </a:pPr>
            <a:r>
              <a:rPr lang="en-US" sz="4400" b="0" i="0" u="none" strike="noStrike" cap="none" dirty="0" err="1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Hoàn</a:t>
            </a:r>
            <a:r>
              <a:rPr lang="en-US" sz="4400" b="0" i="0" u="none" strike="noStrike" cap="none" dirty="0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0" i="0" u="none" strike="noStrike" cap="none" dirty="0" err="1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thành</a:t>
            </a:r>
            <a:r>
              <a:rPr lang="en-US" sz="4400" b="0" i="0" u="none" strike="noStrike" cap="none" dirty="0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0" i="0" u="none" strike="noStrike" cap="none" dirty="0" err="1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lang="en-US" sz="4400" b="0" i="0" u="none" strike="noStrike" cap="none" dirty="0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0" i="0" u="none" strike="noStrike" cap="none" dirty="0" err="1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tập</a:t>
            </a:r>
            <a:r>
              <a:rPr lang="en-US" sz="4400" b="0" i="0" u="none" strike="noStrike" cap="none" dirty="0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0" i="0" u="none" strike="noStrike" cap="none" dirty="0" err="1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trong</a:t>
            </a:r>
            <a:r>
              <a:rPr lang="en-US" sz="4400" b="0" i="0" u="none" strike="noStrike" cap="none" dirty="0">
                <a:solidFill>
                  <a:srgbClr val="3E2E2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SBT</a:t>
            </a:r>
            <a:endParaRPr sz="4400" b="0" i="0" u="none" strike="noStrike" cap="none" dirty="0">
              <a:solidFill>
                <a:srgbClr val="3E2E2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1572;p29"/>
          <p:cNvSpPr txBox="1">
            <a:spLocks noGrp="1"/>
          </p:cNvSpPr>
          <p:nvPr/>
        </p:nvSpPr>
        <p:spPr>
          <a:xfrm>
            <a:off x="12573000" y="5437823"/>
            <a:ext cx="4440159" cy="14564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 panose="00000500000000000000"/>
              <a:buChar char="●"/>
              <a:defRPr sz="18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○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■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●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○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■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●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○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 panose="00000500000000000000"/>
              <a:buChar char="■"/>
              <a:defRPr sz="1400" b="0" i="0" u="none" strike="noStrike" cap="none">
                <a:solidFill>
                  <a:schemeClr val="accent6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9pPr>
          </a:lstStyle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 panose="00000500000000000000"/>
              <a:buNone/>
            </a:pPr>
            <a:r>
              <a:rPr lang="en-US" sz="4000" b="0" i="0" u="none" strike="noStrike" cap="none" dirty="0" err="1">
                <a:solidFill>
                  <a:srgbClr val="3E2E27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Đọc</a:t>
            </a:r>
            <a:r>
              <a:rPr lang="en-US" sz="4000" b="0" i="0" u="none" strike="noStrike" cap="none" dirty="0">
                <a:solidFill>
                  <a:srgbClr val="3E2E27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4000" b="0" i="0" u="none" strike="noStrike" cap="none" dirty="0" err="1">
                <a:solidFill>
                  <a:srgbClr val="3E2E27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trước</a:t>
            </a:r>
            <a:r>
              <a:rPr lang="en-US" sz="4000" b="0" i="0" u="none" strike="noStrike" cap="none" dirty="0">
                <a:solidFill>
                  <a:srgbClr val="3E2E27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4000" b="0" i="0" u="none" strike="noStrike" cap="none" dirty="0" err="1">
                <a:solidFill>
                  <a:srgbClr val="3E2E27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phần</a:t>
            </a:r>
            <a:r>
              <a:rPr lang="en-US" sz="4000" b="0" i="0" u="none" strike="noStrike" cap="none" dirty="0">
                <a:solidFill>
                  <a:srgbClr val="3E2E27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II. Tr 114 </a:t>
            </a:r>
            <a:r>
              <a:rPr lang="en-US" sz="4000" b="0" i="0" u="none" strike="noStrike" cap="none" dirty="0" err="1">
                <a:solidFill>
                  <a:srgbClr val="3E2E27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Bài</a:t>
            </a:r>
            <a:r>
              <a:rPr lang="en-US" sz="4000" b="0" i="0" u="none" strike="noStrike" cap="none" dirty="0">
                <a:solidFill>
                  <a:srgbClr val="3E2E27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26</a:t>
            </a:r>
            <a:endParaRPr sz="4000" b="0" i="0" u="none" strike="noStrike" cap="none" dirty="0">
              <a:solidFill>
                <a:srgbClr val="3E2E27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9" grpId="0"/>
      <p:bldP spid="30" grpId="0"/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15" r="26868"/>
          <a:stretch>
            <a:fillRect/>
          </a:stretch>
        </p:blipFill>
        <p:spPr>
          <a:xfrm>
            <a:off x="7736441" y="1954481"/>
            <a:ext cx="7885015" cy="15339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15" r="26868"/>
          <a:stretch>
            <a:fillRect/>
          </a:stretch>
        </p:blipFill>
        <p:spPr>
          <a:xfrm>
            <a:off x="6942748" y="3572442"/>
            <a:ext cx="9313308" cy="19499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06" r="2631" b="58484"/>
          <a:stretch>
            <a:fillRect/>
          </a:stretch>
        </p:blipFill>
        <p:spPr>
          <a:xfrm>
            <a:off x="-26437" y="8881271"/>
            <a:ext cx="18374713" cy="16427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78366" y="2566217"/>
            <a:ext cx="4419240" cy="9803912"/>
            <a:chOff x="0" y="0"/>
            <a:chExt cx="5892320" cy="1307188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892320" cy="8977218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0" y="5528082"/>
              <a:ext cx="5892320" cy="7543800"/>
              <a:chOff x="0" y="0"/>
              <a:chExt cx="1494903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9490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94903" h="1913890">
                    <a:moveTo>
                      <a:pt x="0" y="0"/>
                    </a:moveTo>
                    <a:lnTo>
                      <a:pt x="1494903" y="0"/>
                    </a:lnTo>
                    <a:lnTo>
                      <a:pt x="149490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2BCD6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035351" y="5340680"/>
            <a:ext cx="5866335" cy="535436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8174135" y="1846179"/>
            <a:ext cx="8875615" cy="4176706"/>
            <a:chOff x="0" y="152400"/>
            <a:chExt cx="11834154" cy="556894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52400"/>
              <a:ext cx="11834154" cy="2137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15"/>
                </a:lnSpc>
              </a:pPr>
              <a:endParaRPr lang="en-US" sz="12771" dirty="0">
                <a:solidFill>
                  <a:srgbClr val="242254"/>
                </a:solidFill>
                <a:latin typeface="Jingleberry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106302"/>
              <a:ext cx="9929763" cy="615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20"/>
                </a:lnSpc>
                <a:spcBef>
                  <a:spcPct val="0"/>
                </a:spcBef>
              </a:pPr>
              <a:endParaRPr lang="en-US" sz="2800" u="none" dirty="0">
                <a:solidFill>
                  <a:srgbClr val="242254"/>
                </a:solidFill>
                <a:latin typeface="Quicksand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01701" y="1028700"/>
            <a:ext cx="2141849" cy="19471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01701" y="3492156"/>
            <a:ext cx="899339" cy="100331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15" r="26868"/>
          <a:stretch>
            <a:fillRect/>
          </a:stretch>
        </p:blipFill>
        <p:spPr>
          <a:xfrm>
            <a:off x="7936138" y="5455826"/>
            <a:ext cx="7326528" cy="1533947"/>
          </a:xfrm>
          <a:prstGeom prst="rect">
            <a:avLst/>
          </a:prstGeom>
        </p:spPr>
      </p:pic>
      <p:sp>
        <p:nvSpPr>
          <p:cNvPr id="19" name="Google Shape;1621;p30"/>
          <p:cNvSpPr txBox="1"/>
          <p:nvPr/>
        </p:nvSpPr>
        <p:spPr>
          <a:xfrm>
            <a:off x="7760654" y="1832194"/>
            <a:ext cx="7935074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7200" b="1" cap="none" dirty="0">
                <a:solidFill>
                  <a:srgbClr val="24225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CẢM ƠN CÁC EM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cap="none" dirty="0">
                <a:solidFill>
                  <a:srgbClr val="24225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ĐÃ LẮNG NGHE BÀI GIẢNG!</a:t>
            </a:r>
            <a:endParaRPr sz="7200" b="1" cap="none" dirty="0">
              <a:solidFill>
                <a:srgbClr val="24225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" r="20091" b="73545"/>
          <a:stretch>
            <a:fillRect/>
          </a:stretch>
        </p:blipFill>
        <p:spPr>
          <a:xfrm>
            <a:off x="4118871" y="9607789"/>
            <a:ext cx="14330923" cy="9669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8783" y="8472272"/>
            <a:ext cx="2794658" cy="255076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0772" y="8472272"/>
            <a:ext cx="3625127" cy="340102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77720" y="6303893"/>
            <a:ext cx="4016984" cy="41922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6863637" y="8049055"/>
            <a:ext cx="652285" cy="1002113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225762" y="7288363"/>
            <a:ext cx="1852347" cy="1751667"/>
          </a:xfrm>
          <a:prstGeom prst="rect">
            <a:avLst/>
          </a:prstGeom>
        </p:spPr>
      </p:pic>
      <p:pic>
        <p:nvPicPr>
          <p:cNvPr id="21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721814" y="8103975"/>
            <a:ext cx="1729056" cy="1894385"/>
          </a:xfrm>
          <a:prstGeom prst="rect">
            <a:avLst/>
          </a:prstGeom>
        </p:spPr>
      </p:pic>
      <p:grpSp>
        <p:nvGrpSpPr>
          <p:cNvPr id="11" name="Group 7"/>
          <p:cNvGrpSpPr/>
          <p:nvPr/>
        </p:nvGrpSpPr>
        <p:grpSpPr>
          <a:xfrm>
            <a:off x="2286001" y="2705100"/>
            <a:ext cx="11506200" cy="1228373"/>
            <a:chOff x="0" y="0"/>
            <a:chExt cx="6559518" cy="2403302"/>
          </a:xfrm>
          <a:solidFill>
            <a:srgbClr val="92D050"/>
          </a:solidFill>
        </p:grpSpPr>
        <p:sp>
          <p:nvSpPr>
            <p:cNvPr id="12" name="Freeform 8"/>
            <p:cNvSpPr/>
            <p:nvPr/>
          </p:nvSpPr>
          <p:spPr>
            <a:xfrm>
              <a:off x="0" y="0"/>
              <a:ext cx="6559517" cy="2403302"/>
            </a:xfrm>
            <a:custGeom>
              <a:avLst/>
              <a:gdLst/>
              <a:ahLst/>
              <a:cxnLst/>
              <a:rect l="l" t="t" r="r" b="b"/>
              <a:pathLst>
                <a:path w="6559517" h="2403302">
                  <a:moveTo>
                    <a:pt x="6435058" y="2403302"/>
                  </a:moveTo>
                  <a:lnTo>
                    <a:pt x="124460" y="2403302"/>
                  </a:lnTo>
                  <a:cubicBezTo>
                    <a:pt x="55880" y="2403302"/>
                    <a:pt x="0" y="2347422"/>
                    <a:pt x="0" y="22788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35058" y="0"/>
                  </a:lnTo>
                  <a:cubicBezTo>
                    <a:pt x="6503638" y="0"/>
                    <a:pt x="6559517" y="55880"/>
                    <a:pt x="6559517" y="124460"/>
                  </a:cubicBezTo>
                  <a:lnTo>
                    <a:pt x="6559517" y="2278842"/>
                  </a:lnTo>
                  <a:cubicBezTo>
                    <a:pt x="6559517" y="2347422"/>
                    <a:pt x="6503638" y="2403302"/>
                    <a:pt x="6435058" y="2403302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2" name="Group 11"/>
          <p:cNvGrpSpPr/>
          <p:nvPr/>
        </p:nvGrpSpPr>
        <p:grpSpPr>
          <a:xfrm>
            <a:off x="2286002" y="4589028"/>
            <a:ext cx="13254908" cy="1316472"/>
            <a:chOff x="0" y="0"/>
            <a:chExt cx="6559518" cy="2403302"/>
          </a:xfrm>
          <a:solidFill>
            <a:srgbClr val="92D050"/>
          </a:solidFill>
        </p:grpSpPr>
        <p:sp>
          <p:nvSpPr>
            <p:cNvPr id="23" name="Freeform 12"/>
            <p:cNvSpPr/>
            <p:nvPr/>
          </p:nvSpPr>
          <p:spPr>
            <a:xfrm>
              <a:off x="0" y="0"/>
              <a:ext cx="6559517" cy="2403302"/>
            </a:xfrm>
            <a:custGeom>
              <a:avLst/>
              <a:gdLst/>
              <a:ahLst/>
              <a:cxnLst/>
              <a:rect l="l" t="t" r="r" b="b"/>
              <a:pathLst>
                <a:path w="6559517" h="2403302">
                  <a:moveTo>
                    <a:pt x="6435058" y="2403302"/>
                  </a:moveTo>
                  <a:lnTo>
                    <a:pt x="124460" y="2403302"/>
                  </a:lnTo>
                  <a:cubicBezTo>
                    <a:pt x="55880" y="2403302"/>
                    <a:pt x="0" y="2347422"/>
                    <a:pt x="0" y="22788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35058" y="0"/>
                  </a:lnTo>
                  <a:cubicBezTo>
                    <a:pt x="6503638" y="0"/>
                    <a:pt x="6559517" y="55880"/>
                    <a:pt x="6559517" y="124460"/>
                  </a:cubicBezTo>
                  <a:lnTo>
                    <a:pt x="6559517" y="2278842"/>
                  </a:lnTo>
                  <a:cubicBezTo>
                    <a:pt x="6559517" y="2347422"/>
                    <a:pt x="6503638" y="2403302"/>
                    <a:pt x="6435058" y="240330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5" name="TextBox 24"/>
          <p:cNvSpPr txBox="1"/>
          <p:nvPr/>
        </p:nvSpPr>
        <p:spPr>
          <a:xfrm>
            <a:off x="2514600" y="4654601"/>
            <a:ext cx="13756895" cy="99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b="1" dirty="0">
                <a:solidFill>
                  <a:schemeClr val="bg1"/>
                </a:solidFill>
                <a:latin typeface="+mj-lt"/>
              </a:rPr>
              <a:t>II.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vi-VN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3672" y="1070645"/>
            <a:ext cx="7494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527C4-DA79-94BA-D7DA-022A3BB578E1}"/>
              </a:ext>
            </a:extLst>
          </p:cNvPr>
          <p:cNvSpPr txBox="1"/>
          <p:nvPr/>
        </p:nvSpPr>
        <p:spPr>
          <a:xfrm>
            <a:off x="2514600" y="2933700"/>
            <a:ext cx="130263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251F4-C569-2473-953E-8C52E4DCF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>
            <a:extLst>
              <a:ext uri="{FF2B5EF4-FFF2-40B4-BE49-F238E27FC236}">
                <a16:creationId xmlns:a16="http://schemas.microsoft.com/office/drawing/2014/main" id="{C782DBEA-28B6-4E60-99D0-3414D865F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" r="20091" b="73545"/>
          <a:stretch>
            <a:fillRect/>
          </a:stretch>
        </p:blipFill>
        <p:spPr>
          <a:xfrm>
            <a:off x="4118871" y="9607789"/>
            <a:ext cx="14330923" cy="966977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816EFE3-8325-D72A-9A14-B9583E66E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8783" y="8472272"/>
            <a:ext cx="2794658" cy="2550761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47FBA59-B760-BF76-C698-60E74D036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0772" y="8472272"/>
            <a:ext cx="3625127" cy="3401028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8C1BC6E-145D-DB06-C92F-FD9AF5C08A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77720" y="6303893"/>
            <a:ext cx="4016984" cy="4192298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D77C4B76-E2AF-93D3-CFD8-ACC4983E67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6863637" y="8049055"/>
            <a:ext cx="652285" cy="1002113"/>
          </a:xfrm>
          <a:prstGeom prst="rect">
            <a:avLst/>
          </a:prstGeom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0E379F41-BBFF-4D08-9B04-24C9B09CD4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225762" y="7288363"/>
            <a:ext cx="1852347" cy="1751667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D09F84F0-AAD2-7899-5EFF-EC2A10266C2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721814" y="8103975"/>
            <a:ext cx="1729056" cy="18943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774167"/>
            <a:ext cx="1379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5" r="13269" b="72539"/>
          <a:stretch>
            <a:fillRect/>
          </a:stretch>
        </p:blipFill>
        <p:spPr>
          <a:xfrm>
            <a:off x="-685800" y="9038213"/>
            <a:ext cx="19271453" cy="124878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20324" y="7782341"/>
            <a:ext cx="3336980" cy="304575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986714" y="7782341"/>
            <a:ext cx="3670375" cy="3350052"/>
          </a:xfrm>
          <a:prstGeom prst="rect">
            <a:avLst/>
          </a:prstGeom>
        </p:spPr>
      </p:pic>
      <p:pic>
        <p:nvPicPr>
          <p:cNvPr id="23" name="Picture 22" descr="A picture containing text, table, counter, several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21" y="176643"/>
            <a:ext cx="7238379" cy="4706790"/>
          </a:xfrm>
          <a:prstGeom prst="rect">
            <a:avLst/>
          </a:prstGeom>
        </p:spPr>
      </p:pic>
      <p:pic>
        <p:nvPicPr>
          <p:cNvPr id="24" name="Picture 23" descr="A picture containing indoor, cluttered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28" y="207122"/>
            <a:ext cx="7053471" cy="4693033"/>
          </a:xfrm>
          <a:prstGeom prst="rect">
            <a:avLst/>
          </a:prstGeom>
        </p:spPr>
      </p:pic>
      <p:pic>
        <p:nvPicPr>
          <p:cNvPr id="25" name="Picture 24" descr="A picture containing food, vegetable, plant, meal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00" y="5275286"/>
            <a:ext cx="7207899" cy="4382509"/>
          </a:xfrm>
          <a:prstGeom prst="rect">
            <a:avLst/>
          </a:prstGeom>
        </p:spPr>
      </p:pic>
      <p:pic>
        <p:nvPicPr>
          <p:cNvPr id="26" name="Picture 25" descr="A picture containing indoor, donut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28" y="5386846"/>
            <a:ext cx="7067560" cy="427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5" r="13269" b="72539"/>
          <a:stretch>
            <a:fillRect/>
          </a:stretch>
        </p:blipFill>
        <p:spPr>
          <a:xfrm>
            <a:off x="-1020324" y="9225631"/>
            <a:ext cx="19271453" cy="124878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20324" y="7782341"/>
            <a:ext cx="3336980" cy="304575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986714" y="7782341"/>
            <a:ext cx="3670375" cy="3350052"/>
          </a:xfrm>
          <a:prstGeom prst="rect">
            <a:avLst/>
          </a:prstGeom>
        </p:spPr>
      </p:pic>
      <p:pic>
        <p:nvPicPr>
          <p:cNvPr id="12" name="Picture 11" descr="A picture containing food, plate, indoor, nut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69" y="119494"/>
            <a:ext cx="7364134" cy="4976696"/>
          </a:xfrm>
          <a:prstGeom prst="rect">
            <a:avLst/>
          </a:prstGeom>
        </p:spPr>
      </p:pic>
      <p:pic>
        <p:nvPicPr>
          <p:cNvPr id="13" name="Picture 12" descr="A picture containing rock, vegetable, garlic, stone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51" y="92797"/>
            <a:ext cx="7585389" cy="4976697"/>
          </a:xfrm>
          <a:prstGeom prst="rect">
            <a:avLst/>
          </a:prstGeom>
        </p:spPr>
      </p:pic>
      <p:pic>
        <p:nvPicPr>
          <p:cNvPr id="14" name="Picture 13" descr="A picture containing vegetable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36" y="5207427"/>
            <a:ext cx="6925164" cy="5193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r="15120"/>
          <a:stretch/>
        </p:blipFill>
        <p:spPr>
          <a:xfrm>
            <a:off x="9525000" y="5207427"/>
            <a:ext cx="7010400" cy="519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able, counter, several&#10;&#10;Description automatically generated">
            <a:extLst>
              <a:ext uri="{FF2B5EF4-FFF2-40B4-BE49-F238E27FC236}">
                <a16:creationId xmlns:a16="http://schemas.microsoft.com/office/drawing/2014/main" id="{7DB617E3-71F7-3F1D-5409-44943A27A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9" y="656019"/>
            <a:ext cx="4373437" cy="2982670"/>
          </a:xfrm>
          <a:prstGeom prst="rect">
            <a:avLst/>
          </a:prstGeom>
        </p:spPr>
      </p:pic>
      <p:pic>
        <p:nvPicPr>
          <p:cNvPr id="3" name="Picture 2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0E4D9CB6-1C4F-5761-7DDF-9D148D8BF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56019"/>
            <a:ext cx="4274208" cy="2936646"/>
          </a:xfrm>
          <a:prstGeom prst="rect">
            <a:avLst/>
          </a:prstGeom>
        </p:spPr>
      </p:pic>
      <p:pic>
        <p:nvPicPr>
          <p:cNvPr id="4" name="Picture 3" descr="A picture containing food, vegetable, plant, meal&#10;&#10;Description automatically generated">
            <a:extLst>
              <a:ext uri="{FF2B5EF4-FFF2-40B4-BE49-F238E27FC236}">
                <a16:creationId xmlns:a16="http://schemas.microsoft.com/office/drawing/2014/main" id="{A64ABAD3-55D9-E233-724C-87DF5185FC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5" y="6388282"/>
            <a:ext cx="4449070" cy="3236695"/>
          </a:xfrm>
          <a:prstGeom prst="rect">
            <a:avLst/>
          </a:prstGeom>
        </p:spPr>
      </p:pic>
      <p:pic>
        <p:nvPicPr>
          <p:cNvPr id="5" name="Picture 4" descr="A picture containing indoor, donut&#10;&#10;Description automatically generated">
            <a:extLst>
              <a:ext uri="{FF2B5EF4-FFF2-40B4-BE49-F238E27FC236}">
                <a16:creationId xmlns:a16="http://schemas.microsoft.com/office/drawing/2014/main" id="{CDEB1FEC-F099-8A34-8D9C-217D5F7910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66" y="6413227"/>
            <a:ext cx="4274208" cy="3236694"/>
          </a:xfrm>
          <a:prstGeom prst="rect">
            <a:avLst/>
          </a:prstGeom>
        </p:spPr>
      </p:pic>
      <p:pic>
        <p:nvPicPr>
          <p:cNvPr id="6" name="Picture 5" descr="A picture containing food, plate, indoor, nut&#10;&#10;Description automatically generated">
            <a:extLst>
              <a:ext uri="{FF2B5EF4-FFF2-40B4-BE49-F238E27FC236}">
                <a16:creationId xmlns:a16="http://schemas.microsoft.com/office/drawing/2014/main" id="{6C9060BF-165E-0B54-164D-CDC649AE7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913" y="647700"/>
            <a:ext cx="4290687" cy="2936646"/>
          </a:xfrm>
          <a:prstGeom prst="rect">
            <a:avLst/>
          </a:prstGeom>
        </p:spPr>
      </p:pic>
      <p:pic>
        <p:nvPicPr>
          <p:cNvPr id="7" name="Picture 6" descr="A picture containing rock, vegetable, garlic, stone&#10;&#10;Description automatically generated">
            <a:extLst>
              <a:ext uri="{FF2B5EF4-FFF2-40B4-BE49-F238E27FC236}">
                <a16:creationId xmlns:a16="http://schemas.microsoft.com/office/drawing/2014/main" id="{286A8454-AC18-391B-9DDE-12C69AD989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0" y="647700"/>
            <a:ext cx="4419600" cy="2899655"/>
          </a:xfrm>
          <a:prstGeom prst="rect">
            <a:avLst/>
          </a:prstGeom>
        </p:spPr>
      </p:pic>
      <p:pic>
        <p:nvPicPr>
          <p:cNvPr id="8" name="Picture 7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F0255D18-6CCD-75F0-E760-D1D01D0469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601" y="6380986"/>
            <a:ext cx="4365864" cy="3274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987A35-E232-F9EA-A2D4-658786EAFB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r="15120"/>
          <a:stretch/>
        </p:blipFill>
        <p:spPr>
          <a:xfrm>
            <a:off x="13682665" y="6388282"/>
            <a:ext cx="4419600" cy="3229645"/>
          </a:xfrm>
          <a:prstGeom prst="rect">
            <a:avLst/>
          </a:prstGeom>
        </p:spPr>
      </p:pic>
      <p:sp>
        <p:nvSpPr>
          <p:cNvPr id="10" name="Rounded Rectangle 2"/>
          <p:cNvSpPr/>
          <p:nvPr/>
        </p:nvSpPr>
        <p:spPr>
          <a:xfrm>
            <a:off x="2300613" y="3865410"/>
            <a:ext cx="13944600" cy="204009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vi-VN" sz="4200" b="1" i="1" dirty="0">
                <a:solidFill>
                  <a:schemeClr val="tx1"/>
                </a:solidFill>
                <a:latin typeface="+mj-lt"/>
              </a:rPr>
              <a:t>những điều kiện ngoại cảnh nào ảnh hưởng đến hô hấp tế bào?</a:t>
            </a:r>
            <a:endParaRPr lang="en-US" sz="4200" b="1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79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4DF94-C1D6-1425-A989-890C22B0F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175" y="2990746"/>
            <a:ext cx="4151083" cy="4151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DCB397-F2DC-9E4D-B9D2-8830F23FC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5" y="2990747"/>
            <a:ext cx="4151083" cy="4151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E14647-E111-E79B-5DD6-E3A55C9FC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29" y="3040495"/>
            <a:ext cx="4132273" cy="4151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0A1E23-8704-EC03-BD05-EEBD5FB35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7500" r="8832" b="8750"/>
          <a:stretch/>
        </p:blipFill>
        <p:spPr>
          <a:xfrm>
            <a:off x="13590731" y="3026060"/>
            <a:ext cx="4163869" cy="4165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C3DB88-6ED1-D85F-F0A5-0C3BF7AFFA8E}"/>
              </a:ext>
            </a:extLst>
          </p:cNvPr>
          <p:cNvSpPr txBox="1"/>
          <p:nvPr/>
        </p:nvSpPr>
        <p:spPr>
          <a:xfrm>
            <a:off x="789131" y="772537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D7CEB-D466-CD4C-6E9A-040013F4A92E}"/>
              </a:ext>
            </a:extLst>
          </p:cNvPr>
          <p:cNvSpPr txBox="1"/>
          <p:nvPr/>
        </p:nvSpPr>
        <p:spPr>
          <a:xfrm>
            <a:off x="4980131" y="77253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49035-6D43-6C78-605C-71231686F162}"/>
              </a:ext>
            </a:extLst>
          </p:cNvPr>
          <p:cNvSpPr txBox="1"/>
          <p:nvPr/>
        </p:nvSpPr>
        <p:spPr>
          <a:xfrm>
            <a:off x="8738702" y="7670543"/>
            <a:ext cx="4852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Carbondioxide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26505-B09E-3E6F-578E-A65ADCEC90CC}"/>
              </a:ext>
            </a:extLst>
          </p:cNvPr>
          <p:cNvSpPr txBox="1"/>
          <p:nvPr/>
        </p:nvSpPr>
        <p:spPr>
          <a:xfrm>
            <a:off x="14567765" y="7670543"/>
            <a:ext cx="2909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F48AA98E-B311-4B7E-90E5-07638B30FF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7694" y="950702"/>
            <a:ext cx="1392832" cy="1601998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99A318AB-39F0-6557-2DAF-AFB0FD681F96}"/>
              </a:ext>
            </a:extLst>
          </p:cNvPr>
          <p:cNvSpPr txBox="1"/>
          <p:nvPr/>
        </p:nvSpPr>
        <p:spPr>
          <a:xfrm>
            <a:off x="1940692" y="1113577"/>
            <a:ext cx="672535" cy="1110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7"/>
              </a:lnSpc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3DE2049B-66FD-0F7A-44FB-8B1B253967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98712" y="950702"/>
            <a:ext cx="1392832" cy="1601998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4810DB27-739D-DAA6-AB93-179D7A0800BD}"/>
              </a:ext>
            </a:extLst>
          </p:cNvPr>
          <p:cNvSpPr txBox="1"/>
          <p:nvPr/>
        </p:nvSpPr>
        <p:spPr>
          <a:xfrm>
            <a:off x="6362366" y="1113577"/>
            <a:ext cx="830066" cy="1110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7"/>
              </a:lnSpc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0F311FCC-DB18-6EFF-D6B7-FE9C173FC7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08053" y="982297"/>
            <a:ext cx="1346631" cy="1601998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51D5BFA7-60D3-DED5-8579-7315DED904C5}"/>
              </a:ext>
            </a:extLst>
          </p:cNvPr>
          <p:cNvSpPr txBox="1"/>
          <p:nvPr/>
        </p:nvSpPr>
        <p:spPr>
          <a:xfrm>
            <a:off x="10911052" y="1145172"/>
            <a:ext cx="650226" cy="1110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57"/>
              </a:lnSpc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29E81B0A-210C-7510-BEE8-B6FB1A1000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46021" y="982297"/>
            <a:ext cx="1304285" cy="1601998"/>
          </a:xfrm>
          <a:prstGeom prst="rect">
            <a:avLst/>
          </a:prstGeom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6323CE56-F2F5-54A1-5CDD-AED73A80B7D0}"/>
              </a:ext>
            </a:extLst>
          </p:cNvPr>
          <p:cNvSpPr txBox="1"/>
          <p:nvPr/>
        </p:nvSpPr>
        <p:spPr>
          <a:xfrm>
            <a:off x="15609675" y="1145172"/>
            <a:ext cx="777296" cy="1110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57"/>
              </a:lnSpc>
              <a:spcBef>
                <a:spcPct val="0"/>
              </a:spcBef>
            </a:pPr>
            <a:r>
              <a:rPr lang="en-US" sz="6755" b="1" dirty="0">
                <a:solidFill>
                  <a:srgbClr val="FFE7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1817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1122</Words>
  <Application>Microsoft Office PowerPoint</Application>
  <PresentationFormat>Custom</PresentationFormat>
  <Paragraphs>131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Quicksand</vt:lpstr>
      <vt:lpstr>Arial</vt:lpstr>
      <vt:lpstr>Barlow Medium</vt:lpstr>
      <vt:lpstr>Jingleberry Bold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Yellow Illustration Science Class Education Presentation</dc:title>
  <dc:creator>ThisPC</dc:creator>
  <cp:lastModifiedBy>Admin</cp:lastModifiedBy>
  <cp:revision>39</cp:revision>
  <dcterms:created xsi:type="dcterms:W3CDTF">2006-08-16T00:00:00Z</dcterms:created>
  <dcterms:modified xsi:type="dcterms:W3CDTF">2024-11-26T16:28:30Z</dcterms:modified>
  <dc:identifier>DAFKukKoukc</dc:identifier>
</cp:coreProperties>
</file>