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420" r:id="rId2"/>
    <p:sldId id="291" r:id="rId3"/>
    <p:sldId id="365" r:id="rId4"/>
    <p:sldId id="294" r:id="rId5"/>
    <p:sldId id="295" r:id="rId6"/>
    <p:sldId id="371" r:id="rId7"/>
    <p:sldId id="296" r:id="rId8"/>
    <p:sldId id="372" r:id="rId9"/>
    <p:sldId id="349" r:id="rId10"/>
    <p:sldId id="373" r:id="rId11"/>
    <p:sldId id="366" r:id="rId12"/>
    <p:sldId id="367" r:id="rId13"/>
    <p:sldId id="364" r:id="rId14"/>
    <p:sldId id="374" r:id="rId15"/>
    <p:sldId id="287" r:id="rId16"/>
    <p:sldId id="375" r:id="rId17"/>
    <p:sldId id="376" r:id="rId18"/>
    <p:sldId id="377" r:id="rId19"/>
    <p:sldId id="378" r:id="rId20"/>
    <p:sldId id="382" r:id="rId21"/>
    <p:sldId id="379" r:id="rId22"/>
    <p:sldId id="380" r:id="rId23"/>
    <p:sldId id="283" r:id="rId24"/>
    <p:sldId id="383" r:id="rId25"/>
    <p:sldId id="381" r:id="rId26"/>
    <p:sldId id="384" r:id="rId27"/>
    <p:sldId id="278" r:id="rId28"/>
    <p:sldId id="385" r:id="rId29"/>
    <p:sldId id="403" r:id="rId30"/>
    <p:sldId id="390" r:id="rId31"/>
    <p:sldId id="392" r:id="rId32"/>
    <p:sldId id="394" r:id="rId33"/>
    <p:sldId id="395" r:id="rId34"/>
    <p:sldId id="393" r:id="rId35"/>
    <p:sldId id="398" r:id="rId36"/>
    <p:sldId id="280" r:id="rId37"/>
    <p:sldId id="396" r:id="rId38"/>
    <p:sldId id="399" r:id="rId39"/>
    <p:sldId id="400" r:id="rId40"/>
    <p:sldId id="257" r:id="rId41"/>
    <p:sldId id="266" r:id="rId42"/>
    <p:sldId id="404" r:id="rId43"/>
    <p:sldId id="401" r:id="rId44"/>
    <p:sldId id="402" r:id="rId45"/>
  </p:sldIdLst>
  <p:sldSz cx="18288000" cy="10287000"/>
  <p:notesSz cx="6858000" cy="9144000"/>
  <p:embeddedFontLst>
    <p:embeddedFont>
      <p:font typeface="#9Slide05 Good Vibes Pro" panose="020B0604020202020204" charset="0"/>
      <p:regular r:id="rId47"/>
    </p:embeddedFont>
    <p:embeddedFont>
      <p:font typeface="#9Slide05 Braxton Regular" panose="020B0604020202020204" charset="0"/>
      <p:regular r:id="rId48"/>
    </p:embeddedFont>
    <p:embeddedFont>
      <p:font typeface="Cambria" panose="02040503050406030204" pitchFamily="18" charset="0"/>
      <p:regular r:id="rId49"/>
      <p:bold r:id="rId50"/>
      <p:italic r:id="rId51"/>
      <p:boldItalic r:id="rId52"/>
    </p:embeddedFont>
    <p:embeddedFont>
      <p:font typeface="#9Slide03 SVNNexa Rust Sans Bla" panose="020B0606040200020203" charset="0"/>
      <p:bold r:id="rId53"/>
    </p:embeddedFont>
    <p:embeddedFont>
      <p:font typeface="#9Slide05 Aphrodite Pro" panose="020B0604020202020204" charset="0"/>
      <p:regular r:id="rId54"/>
    </p:embeddedFont>
    <p:embeddedFont>
      <p:font typeface="Roboto Condensed Bold" panose="020B0604020202020204" charset="0"/>
      <p:bold r:id="rId55"/>
    </p:embeddedFont>
    <p:embeddedFont>
      <p:font typeface="Calibri" panose="020F0502020204030204" pitchFamily="34" charset="0"/>
      <p:regular r:id="rId56"/>
      <p:bold r:id="rId57"/>
      <p:italic r:id="rId58"/>
      <p:boldItalic r:id="rId59"/>
    </p:embeddedFont>
    <p:embeddedFont>
      <p:font typeface="#9Slide07 SVNGuerrilla" panose="00000500000000000000"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CF6"/>
    <a:srgbClr val="F0A290"/>
    <a:srgbClr val="E4D2BF"/>
    <a:srgbClr val="713E31"/>
    <a:srgbClr val="51341D"/>
    <a:srgbClr val="EEB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721" autoAdjust="0"/>
  </p:normalViewPr>
  <p:slideViewPr>
    <p:cSldViewPr showGuides="1">
      <p:cViewPr varScale="1">
        <p:scale>
          <a:sx n="48" d="100"/>
          <a:sy n="48" d="100"/>
        </p:scale>
        <p:origin x="5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F0947-BA26-4DDC-B721-EB27ACC3E13F}"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73D69-D3B0-4A69-ACD9-435B91C4C70C}" type="slidenum">
              <a:rPr lang="en-US" smtClean="0"/>
              <a:t>‹#›</a:t>
            </a:fld>
            <a:endParaRPr lang="en-US"/>
          </a:p>
        </p:txBody>
      </p:sp>
    </p:spTree>
    <p:extLst>
      <p:ext uri="{BB962C8B-B14F-4D97-AF65-F5344CB8AC3E}">
        <p14:creationId xmlns:p14="http://schemas.microsoft.com/office/powerpoint/2010/main" val="2370590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a:t>
            </a:fld>
            <a:endParaRPr lang="en-US"/>
          </a:p>
        </p:txBody>
      </p:sp>
    </p:spTree>
    <p:extLst>
      <p:ext uri="{BB962C8B-B14F-4D97-AF65-F5344CB8AC3E}">
        <p14:creationId xmlns:p14="http://schemas.microsoft.com/office/powerpoint/2010/main" val="3839101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r>
              <a:rPr lang="en-US" sz="1200" dirty="0"/>
              <a:t> </a:t>
            </a:r>
            <a:r>
              <a:rPr lang="en-US" sz="1200" dirty="0" err="1"/>
              <a:t>được</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sau</a:t>
            </a:r>
            <a:r>
              <a:rPr lang="en-US" sz="1200" dirty="0"/>
              <a:t> </a:t>
            </a:r>
            <a:r>
              <a:rPr lang="en-US" sz="1200" dirty="0" err="1"/>
              <a:t>chuyến</a:t>
            </a:r>
            <a:r>
              <a:rPr lang="en-US" sz="1200" dirty="0"/>
              <a:t> </a:t>
            </a:r>
            <a:r>
              <a:rPr lang="en-US" sz="1200" dirty="0" err="1"/>
              <a:t>đi</a:t>
            </a:r>
            <a:r>
              <a:rPr lang="en-US" sz="1200" dirty="0"/>
              <a:t> </a:t>
            </a:r>
            <a:r>
              <a:rPr lang="en-US" sz="1200" dirty="0" err="1"/>
              <a:t>thực</a:t>
            </a:r>
            <a:r>
              <a:rPr lang="en-US" sz="1200" dirty="0"/>
              <a:t> </a:t>
            </a:r>
            <a:r>
              <a:rPr lang="en-US" sz="1200" dirty="0" err="1"/>
              <a:t>tế</a:t>
            </a:r>
            <a:r>
              <a:rPr lang="en-US" sz="1200" dirty="0"/>
              <a:t> </a:t>
            </a:r>
            <a:r>
              <a:rPr lang="en-US" sz="1200" dirty="0" err="1"/>
              <a:t>Lào</a:t>
            </a:r>
            <a:r>
              <a:rPr lang="en-US" sz="1200" dirty="0"/>
              <a:t> Cai 1970. </a:t>
            </a:r>
            <a:r>
              <a:rPr lang="en-US" sz="1200" dirty="0" err="1"/>
              <a:t>Truyện</a:t>
            </a:r>
            <a:r>
              <a:rPr lang="en-US" sz="1200" dirty="0"/>
              <a:t> </a:t>
            </a:r>
            <a:r>
              <a:rPr lang="en-US" sz="1200" dirty="0" err="1"/>
              <a:t>được</a:t>
            </a:r>
            <a:r>
              <a:rPr lang="en-US" sz="1200" dirty="0"/>
              <a:t> in </a:t>
            </a:r>
            <a:r>
              <a:rPr lang="en-US" sz="1200" dirty="0" err="1"/>
              <a:t>lần</a:t>
            </a:r>
            <a:r>
              <a:rPr lang="en-US" sz="1200" dirty="0"/>
              <a:t> </a:t>
            </a:r>
            <a:r>
              <a:rPr lang="en-US" sz="1200" dirty="0" err="1"/>
              <a:t>đầu</a:t>
            </a:r>
            <a:r>
              <a:rPr lang="en-US" sz="1200" dirty="0"/>
              <a:t> </a:t>
            </a:r>
            <a:r>
              <a:rPr lang="en-US" sz="1200" dirty="0" err="1"/>
              <a:t>trong</a:t>
            </a:r>
            <a:r>
              <a:rPr lang="en-US" sz="1200" dirty="0"/>
              <a:t> </a:t>
            </a:r>
            <a:r>
              <a:rPr lang="en-US" sz="1200" dirty="0" err="1"/>
              <a:t>tập</a:t>
            </a:r>
            <a:r>
              <a:rPr lang="en-US" sz="1200" dirty="0"/>
              <a:t> </a:t>
            </a:r>
            <a:r>
              <a:rPr lang="en-US" sz="1200" i="1" dirty="0" err="1"/>
              <a:t>Giữa</a:t>
            </a:r>
            <a:r>
              <a:rPr lang="en-US" sz="1200" i="1" dirty="0"/>
              <a:t> </a:t>
            </a:r>
            <a:r>
              <a:rPr lang="en-US" sz="1200" i="1" dirty="0" err="1"/>
              <a:t>trong</a:t>
            </a:r>
            <a:r>
              <a:rPr lang="en-US" sz="1200" i="1" dirty="0"/>
              <a:t> </a:t>
            </a:r>
            <a:r>
              <a:rPr lang="en-US" sz="1200" i="1" dirty="0" err="1"/>
              <a:t>xanh</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168850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11</a:t>
            </a:fld>
            <a:endParaRPr lang="en-US"/>
          </a:p>
        </p:txBody>
      </p:sp>
    </p:spTree>
    <p:extLst>
      <p:ext uri="{BB962C8B-B14F-4D97-AF65-F5344CB8AC3E}">
        <p14:creationId xmlns:p14="http://schemas.microsoft.com/office/powerpoint/2010/main" val="344536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12</a:t>
            </a:fld>
            <a:endParaRPr lang="en-US"/>
          </a:p>
        </p:txBody>
      </p:sp>
    </p:spTree>
    <p:extLst>
      <p:ext uri="{BB962C8B-B14F-4D97-AF65-F5344CB8AC3E}">
        <p14:creationId xmlns:p14="http://schemas.microsoft.com/office/powerpoint/2010/main" val="32374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9BE7D012-51E8-4302-B715-5134CD6A47C7}" type="slidenum">
              <a:rPr lang="en-US" smtClean="0"/>
              <a:t>13</a:t>
            </a:fld>
            <a:endParaRPr lang="en-US"/>
          </a:p>
        </p:txBody>
      </p:sp>
    </p:spTree>
    <p:extLst>
      <p:ext uri="{BB962C8B-B14F-4D97-AF65-F5344CB8AC3E}">
        <p14:creationId xmlns:p14="http://schemas.microsoft.com/office/powerpoint/2010/main" val="327452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1. </a:t>
            </a:r>
            <a:r>
              <a:rPr lang="en-US" sz="1200" dirty="0" err="1"/>
              <a:t>Xác</a:t>
            </a:r>
            <a:r>
              <a:rPr lang="en-US" sz="1200" dirty="0"/>
              <a:t> </a:t>
            </a:r>
            <a:r>
              <a:rPr lang="en-US" sz="1200" dirty="0" err="1"/>
              <a:t>định</a:t>
            </a:r>
            <a:r>
              <a:rPr lang="en-US" sz="1200" dirty="0"/>
              <a:t> </a:t>
            </a:r>
            <a:r>
              <a:rPr lang="en-US" sz="1200" dirty="0" err="1"/>
              <a:t>đề</a:t>
            </a:r>
            <a:r>
              <a:rPr lang="en-US" sz="1200" dirty="0"/>
              <a:t> </a:t>
            </a:r>
            <a:r>
              <a:rPr lang="en-US" sz="1200" dirty="0" err="1"/>
              <a:t>tài</a:t>
            </a:r>
            <a:r>
              <a:rPr lang="en-US" sz="1200" dirty="0"/>
              <a:t> </a:t>
            </a:r>
            <a:r>
              <a:rPr lang="en-US" sz="1200" dirty="0" err="1"/>
              <a:t>của</a:t>
            </a:r>
            <a:r>
              <a:rPr lang="en-US" sz="1200" dirty="0"/>
              <a:t> </a:t>
            </a:r>
            <a:r>
              <a:rPr lang="en-US" sz="1200" dirty="0" err="1"/>
              <a:t>truyện</a:t>
            </a:r>
            <a:r>
              <a:rPr lang="en-US" sz="1200" dirty="0"/>
              <a:t> </a:t>
            </a:r>
            <a:r>
              <a:rPr lang="en-US" sz="1200" dirty="0" err="1"/>
              <a:t>ngắn</a:t>
            </a:r>
            <a:r>
              <a:rPr lang="en-US" sz="1200" dirty="0"/>
              <a:t> </a:t>
            </a:r>
            <a:r>
              <a:rPr lang="en-US" sz="1200" i="1" dirty="0" err="1"/>
              <a:t>Lặng</a:t>
            </a:r>
            <a:r>
              <a:rPr lang="en-US" sz="1200" i="1" dirty="0"/>
              <a:t> </a:t>
            </a:r>
            <a:r>
              <a:rPr lang="en-US" sz="1200" i="1" dirty="0" err="1"/>
              <a:t>lẽ</a:t>
            </a:r>
            <a:r>
              <a:rPr lang="en-US" sz="1200" i="1" dirty="0"/>
              <a:t> Sa Pa.</a:t>
            </a: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t>Theo </a:t>
            </a:r>
            <a:r>
              <a:rPr lang="en-US" sz="1200" dirty="0" err="1"/>
              <a:t>tiêu</a:t>
            </a:r>
            <a:r>
              <a:rPr lang="en-US" sz="1200" dirty="0"/>
              <a:t> </a:t>
            </a:r>
            <a:r>
              <a:rPr lang="en-US" sz="1200" dirty="0" err="1"/>
              <a:t>chí</a:t>
            </a:r>
            <a:r>
              <a:rPr lang="en-US" sz="1200" dirty="0"/>
              <a:t> </a:t>
            </a:r>
            <a:r>
              <a:rPr lang="en-US" sz="1200" dirty="0" err="1"/>
              <a:t>loại</a:t>
            </a:r>
            <a:r>
              <a:rPr lang="en-US" sz="1200" dirty="0"/>
              <a:t> </a:t>
            </a:r>
            <a:r>
              <a:rPr lang="en-US" sz="1200" dirty="0" err="1"/>
              <a:t>nhân</a:t>
            </a:r>
            <a:r>
              <a:rPr lang="en-US" sz="1200" dirty="0"/>
              <a:t> </a:t>
            </a:r>
            <a:r>
              <a:rPr lang="en-US" sz="1200" dirty="0" err="1"/>
              <a:t>vật</a:t>
            </a:r>
            <a:r>
              <a:rPr lang="en-US" sz="1200" dirty="0"/>
              <a:t>, </a:t>
            </a:r>
            <a:r>
              <a:rPr lang="en-US" sz="1200" dirty="0" err="1"/>
              <a:t>tác</a:t>
            </a:r>
            <a:r>
              <a:rPr lang="en-US" sz="1200" dirty="0"/>
              <a:t> </a:t>
            </a:r>
            <a:r>
              <a:rPr lang="en-US" sz="1200" dirty="0" err="1"/>
              <a:t>phẩm</a:t>
            </a:r>
            <a:r>
              <a:rPr lang="en-US" sz="1200" dirty="0"/>
              <a:t> </a:t>
            </a:r>
            <a:r>
              <a:rPr lang="en-US" sz="1200" dirty="0" err="1"/>
              <a:t>có</a:t>
            </a:r>
            <a:r>
              <a:rPr lang="en-US" sz="1200" dirty="0"/>
              <a:t> </a:t>
            </a:r>
            <a:r>
              <a:rPr lang="en-US" sz="1200" dirty="0" err="1"/>
              <a:t>đề</a:t>
            </a:r>
            <a:r>
              <a:rPr lang="en-US" sz="1200" dirty="0"/>
              <a:t> </a:t>
            </a:r>
            <a:r>
              <a:rPr lang="en-US" sz="1200" dirty="0" err="1"/>
              <a:t>tài</a:t>
            </a:r>
            <a:r>
              <a:rPr lang="en-US" sz="1200" dirty="0"/>
              <a:t> </a:t>
            </a:r>
            <a:r>
              <a:rPr lang="en-US" sz="1200" dirty="0" err="1"/>
              <a:t>là</a:t>
            </a:r>
            <a:r>
              <a:rPr lang="en-US" sz="1200" dirty="0"/>
              <a:t> </a:t>
            </a:r>
            <a:r>
              <a:rPr lang="en-US" sz="1200" dirty="0" err="1"/>
              <a:t>những</a:t>
            </a:r>
            <a:r>
              <a:rPr lang="en-US" sz="1200" dirty="0"/>
              <a:t> </a:t>
            </a:r>
            <a:r>
              <a:rPr lang="en-US" sz="1200" dirty="0" err="1"/>
              <a:t>người</a:t>
            </a:r>
            <a:r>
              <a:rPr lang="en-US" sz="1200" dirty="0"/>
              <a:t> </a:t>
            </a:r>
            <a:r>
              <a:rPr lang="en-US" sz="1200" dirty="0" err="1"/>
              <a:t>lao</a:t>
            </a:r>
            <a:r>
              <a:rPr lang="en-US" sz="1200" dirty="0"/>
              <a:t> </a:t>
            </a:r>
            <a:r>
              <a:rPr lang="en-US" sz="1200" dirty="0" err="1"/>
              <a:t>động</a:t>
            </a:r>
            <a:r>
              <a:rPr lang="en-US" sz="1200" dirty="0"/>
              <a:t> </a:t>
            </a:r>
            <a:r>
              <a:rPr lang="en-US" sz="1200" dirty="0" err="1"/>
              <a:t>đảm</a:t>
            </a:r>
            <a:r>
              <a:rPr lang="en-US" sz="1200" dirty="0"/>
              <a:t> </a:t>
            </a:r>
            <a:r>
              <a:rPr lang="en-US" sz="1200" dirty="0" err="1"/>
              <a:t>nhận</a:t>
            </a:r>
            <a:r>
              <a:rPr lang="en-US" sz="1200" dirty="0"/>
              <a:t> </a:t>
            </a:r>
            <a:r>
              <a:rPr lang="en-US" sz="1200" dirty="0" err="1"/>
              <a:t>các</a:t>
            </a:r>
            <a:r>
              <a:rPr lang="en-US" sz="1200" dirty="0"/>
              <a:t> </a:t>
            </a:r>
            <a:r>
              <a:rPr lang="en-US" sz="1200" dirty="0" err="1"/>
              <a:t>công</a:t>
            </a:r>
            <a:r>
              <a:rPr lang="en-US" sz="1200" dirty="0"/>
              <a:t> </a:t>
            </a:r>
            <a:r>
              <a:rPr lang="en-US" sz="1200" dirty="0" err="1"/>
              <a:t>việc</a:t>
            </a:r>
            <a:r>
              <a:rPr lang="en-US" sz="1200" dirty="0"/>
              <a:t> </a:t>
            </a:r>
            <a:r>
              <a:rPr lang="en-US" sz="1200" dirty="0" err="1"/>
              <a:t>thầm</a:t>
            </a:r>
            <a:r>
              <a:rPr lang="en-US" sz="1200" dirty="0"/>
              <a:t> </a:t>
            </a:r>
            <a:r>
              <a:rPr lang="en-US" sz="1200" dirty="0" err="1"/>
              <a:t>lặng</a:t>
            </a:r>
            <a:r>
              <a:rPr lang="en-US" sz="1200" dirty="0"/>
              <a:t>, </a:t>
            </a:r>
            <a:r>
              <a:rPr lang="en-US" sz="1200" dirty="0" err="1"/>
              <a:t>đóng</a:t>
            </a:r>
            <a:r>
              <a:rPr lang="en-US" sz="1200" dirty="0"/>
              <a:t> </a:t>
            </a:r>
            <a:r>
              <a:rPr lang="en-US" sz="1200" dirty="0" err="1"/>
              <a:t>góp</a:t>
            </a:r>
            <a:r>
              <a:rPr lang="en-US" sz="1200" dirty="0"/>
              <a:t> </a:t>
            </a:r>
            <a:r>
              <a:rPr lang="en-US" sz="1200" dirty="0" err="1"/>
              <a:t>vào</a:t>
            </a:r>
            <a:r>
              <a:rPr lang="en-US" sz="1200" dirty="0"/>
              <a:t> </a:t>
            </a:r>
            <a:r>
              <a:rPr lang="en-US" sz="1200" dirty="0" err="1"/>
              <a:t>công</a:t>
            </a:r>
            <a:r>
              <a:rPr lang="en-US" sz="1200" dirty="0"/>
              <a:t> </a:t>
            </a:r>
            <a:r>
              <a:rPr lang="en-US" sz="1200" dirty="0" err="1"/>
              <a:t>cuộc</a:t>
            </a:r>
            <a:r>
              <a:rPr lang="en-US" sz="1200" dirty="0"/>
              <a:t> </a:t>
            </a:r>
            <a:r>
              <a:rPr lang="en-US" sz="1200" dirty="0" err="1"/>
              <a:t>xây</a:t>
            </a:r>
            <a:r>
              <a:rPr lang="en-US" sz="1200" dirty="0"/>
              <a:t> </a:t>
            </a:r>
            <a:r>
              <a:rPr lang="en-US" sz="1200" dirty="0" err="1"/>
              <a:t>dựng</a:t>
            </a:r>
            <a:r>
              <a:rPr lang="en-US" sz="1200" dirty="0"/>
              <a:t> </a:t>
            </a:r>
            <a:r>
              <a:rPr lang="en-US" sz="1200" dirty="0" err="1"/>
              <a:t>đất</a:t>
            </a:r>
            <a:r>
              <a:rPr lang="en-US" sz="1200" dirty="0"/>
              <a:t> </a:t>
            </a:r>
            <a:r>
              <a:rPr lang="en-US" sz="1200" dirty="0" err="1"/>
              <a:t>nước</a:t>
            </a:r>
            <a:r>
              <a:rPr lang="en-US" sz="1200" dirty="0"/>
              <a:t> </a:t>
            </a:r>
            <a:r>
              <a:rPr lang="en-US" sz="1200" dirty="0" err="1"/>
              <a:t>trong</a:t>
            </a:r>
            <a:r>
              <a:rPr lang="en-US" sz="1200" dirty="0"/>
              <a:t> </a:t>
            </a:r>
            <a:r>
              <a:rPr lang="en-US" sz="1200" dirty="0" err="1"/>
              <a:t>những</a:t>
            </a:r>
            <a:r>
              <a:rPr lang="en-US" sz="1200" dirty="0"/>
              <a:t> </a:t>
            </a:r>
            <a:r>
              <a:rPr lang="en-US" sz="1200" dirty="0" err="1"/>
              <a:t>năm</a:t>
            </a:r>
            <a:r>
              <a:rPr lang="en-US" sz="1200" dirty="0"/>
              <a:t> 1970</a:t>
            </a:r>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14</a:t>
            </a:fld>
            <a:endParaRPr lang="en-US"/>
          </a:p>
        </p:txBody>
      </p:sp>
    </p:spTree>
    <p:extLst>
      <p:ext uri="{BB962C8B-B14F-4D97-AF65-F5344CB8AC3E}">
        <p14:creationId xmlns:p14="http://schemas.microsoft.com/office/powerpoint/2010/main" val="331502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2. </a:t>
            </a:r>
            <a:r>
              <a:rPr lang="en-US" sz="1200" dirty="0" err="1"/>
              <a:t>Tóm</a:t>
            </a:r>
            <a:r>
              <a:rPr lang="en-US" sz="1200" dirty="0"/>
              <a:t> </a:t>
            </a:r>
            <a:r>
              <a:rPr lang="en-US" sz="1200" dirty="0" err="1"/>
              <a:t>tắt</a:t>
            </a:r>
            <a:r>
              <a:rPr lang="en-US" sz="1200" dirty="0"/>
              <a:t> </a:t>
            </a:r>
            <a:r>
              <a:rPr lang="en-US" sz="1200" dirty="0" err="1"/>
              <a:t>tác</a:t>
            </a:r>
            <a:r>
              <a:rPr lang="en-US" sz="1200" dirty="0"/>
              <a:t> </a:t>
            </a:r>
            <a:r>
              <a:rPr lang="en-US" sz="1200" dirty="0" err="1"/>
              <a:t>phẩm</a:t>
            </a:r>
            <a:r>
              <a:rPr lang="en-US" sz="1200" dirty="0"/>
              <a:t> </a:t>
            </a:r>
            <a:r>
              <a:rPr lang="en-US" sz="1200" dirty="0" err="1"/>
              <a:t>và</a:t>
            </a:r>
            <a:r>
              <a:rPr lang="en-US" sz="1200" dirty="0"/>
              <a:t> </a:t>
            </a:r>
            <a:r>
              <a:rPr lang="en-US" sz="1200" dirty="0" err="1"/>
              <a:t>nêu</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kiểu</a:t>
            </a:r>
            <a:r>
              <a:rPr lang="en-US" sz="1200" dirty="0"/>
              <a:t> </a:t>
            </a:r>
            <a:r>
              <a:rPr lang="en-US" sz="1200" dirty="0" err="1"/>
              <a:t>cốt</a:t>
            </a:r>
            <a:r>
              <a:rPr lang="en-US" sz="1200" dirty="0"/>
              <a:t> </a:t>
            </a:r>
            <a:r>
              <a:rPr lang="en-US" sz="1200" dirty="0" err="1"/>
              <a:t>truyện</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15</a:t>
            </a:fld>
            <a:endParaRPr lang="en-US"/>
          </a:p>
        </p:txBody>
      </p:sp>
    </p:spTree>
    <p:extLst>
      <p:ext uri="{BB962C8B-B14F-4D97-AF65-F5344CB8AC3E}">
        <p14:creationId xmlns:p14="http://schemas.microsoft.com/office/powerpoint/2010/main" val="3396950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16</a:t>
            </a:fld>
            <a:endParaRPr lang="en-US"/>
          </a:p>
        </p:txBody>
      </p:sp>
    </p:spTree>
    <p:extLst>
      <p:ext uri="{BB962C8B-B14F-4D97-AF65-F5344CB8AC3E}">
        <p14:creationId xmlns:p14="http://schemas.microsoft.com/office/powerpoint/2010/main" val="765861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17</a:t>
            </a:fld>
            <a:endParaRPr lang="en-US"/>
          </a:p>
        </p:txBody>
      </p:sp>
    </p:spTree>
    <p:extLst>
      <p:ext uri="{BB962C8B-B14F-4D97-AF65-F5344CB8AC3E}">
        <p14:creationId xmlns:p14="http://schemas.microsoft.com/office/powerpoint/2010/main" val="2763580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 </a:t>
            </a:r>
            <a:r>
              <a:rPr lang="en-US" dirty="0" err="1"/>
              <a:t>lớn</a:t>
            </a:r>
            <a:endParaRPr lang="en-US" dirty="0"/>
          </a:p>
          <a:p>
            <a:r>
              <a:rPr lang="en-US" dirty="0" err="1"/>
              <a:t>Thời</a:t>
            </a:r>
            <a:r>
              <a:rPr lang="en-US" dirty="0"/>
              <a:t> </a:t>
            </a:r>
            <a:r>
              <a:rPr lang="en-US" dirty="0" err="1"/>
              <a:t>gian</a:t>
            </a:r>
            <a:r>
              <a:rPr lang="en-US" dirty="0"/>
              <a:t> 10 </a:t>
            </a:r>
            <a:r>
              <a:rPr lang="en-US" dirty="0" err="1"/>
              <a:t>phút</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được</a:t>
            </a:r>
            <a:r>
              <a:rPr lang="en-US" sz="1200" dirty="0"/>
              <a:t> </a:t>
            </a:r>
            <a:r>
              <a:rPr lang="en-US" sz="1200" dirty="0" err="1"/>
              <a:t>nhà</a:t>
            </a:r>
            <a:r>
              <a:rPr lang="en-US" sz="1200" dirty="0"/>
              <a:t> </a:t>
            </a:r>
            <a:r>
              <a:rPr lang="en-US" sz="1200" dirty="0" err="1"/>
              <a:t>văn</a:t>
            </a:r>
            <a:r>
              <a:rPr lang="en-US" sz="1200" dirty="0"/>
              <a:t> </a:t>
            </a:r>
            <a:r>
              <a:rPr lang="en-US" sz="1200" dirty="0" err="1"/>
              <a:t>miêu</a:t>
            </a:r>
            <a:r>
              <a:rPr lang="en-US" sz="1200" dirty="0"/>
              <a:t> </a:t>
            </a:r>
            <a:r>
              <a:rPr lang="en-US" sz="1200" dirty="0" err="1"/>
              <a:t>tả</a:t>
            </a:r>
            <a:r>
              <a:rPr lang="en-US" sz="1200" dirty="0"/>
              <a:t> qua </a:t>
            </a:r>
            <a:r>
              <a:rPr lang="en-US" sz="1200" dirty="0" err="1"/>
              <a:t>những</a:t>
            </a:r>
            <a:r>
              <a:rPr lang="en-US" sz="1200" dirty="0"/>
              <a:t> chi </a:t>
            </a:r>
            <a:r>
              <a:rPr lang="en-US" sz="1200" dirty="0" err="1"/>
              <a:t>tiết</a:t>
            </a:r>
            <a:r>
              <a:rPr lang="en-US" sz="1200" dirty="0"/>
              <a:t> </a:t>
            </a:r>
            <a:r>
              <a:rPr lang="en-US" sz="1200" dirty="0" err="1"/>
              <a:t>nào</a:t>
            </a:r>
            <a:r>
              <a:rPr lang="en-US" sz="1200" dirty="0"/>
              <a:t> (</a:t>
            </a:r>
            <a:r>
              <a:rPr lang="en-US" sz="1200" dirty="0" err="1"/>
              <a:t>ngoại</a:t>
            </a:r>
            <a:r>
              <a:rPr lang="en-US" sz="1200" dirty="0"/>
              <a:t> </a:t>
            </a:r>
            <a:r>
              <a:rPr lang="en-US" sz="1200" dirty="0" err="1"/>
              <a:t>hình</a:t>
            </a:r>
            <a:r>
              <a:rPr lang="en-US" sz="1200" dirty="0"/>
              <a:t>, </a:t>
            </a:r>
            <a:r>
              <a:rPr lang="en-US" sz="1200" dirty="0" err="1"/>
              <a:t>lời</a:t>
            </a:r>
            <a:r>
              <a:rPr lang="en-US" sz="1200" dirty="0"/>
              <a:t> </a:t>
            </a:r>
            <a:r>
              <a:rPr lang="en-US" sz="1200" dirty="0" err="1"/>
              <a:t>nói</a:t>
            </a:r>
            <a:r>
              <a:rPr lang="en-US" sz="1200" dirty="0"/>
              <a:t>, </a:t>
            </a:r>
            <a:r>
              <a:rPr lang="en-US" sz="1200" dirty="0" err="1"/>
              <a:t>hành</a:t>
            </a:r>
            <a:r>
              <a:rPr lang="en-US" sz="1200" dirty="0"/>
              <a:t> </a:t>
            </a:r>
            <a:r>
              <a:rPr lang="en-US" sz="1200" dirty="0" err="1"/>
              <a:t>động</a:t>
            </a:r>
            <a:r>
              <a:rPr lang="en-US" sz="1200" dirty="0"/>
              <a:t>, </a:t>
            </a:r>
            <a:r>
              <a:rPr lang="en-US" sz="1200" dirty="0" err="1"/>
              <a:t>suy</a:t>
            </a:r>
            <a:r>
              <a:rPr lang="en-US" sz="1200" dirty="0"/>
              <a:t> </a:t>
            </a:r>
            <a:r>
              <a:rPr lang="en-US" sz="1200" dirty="0" err="1"/>
              <a:t>nghĩ</a:t>
            </a:r>
            <a:r>
              <a:rPr lang="en-US" sz="1200" dirty="0"/>
              <a:t>, </a:t>
            </a:r>
            <a:r>
              <a:rPr lang="en-US" sz="1200" dirty="0" err="1"/>
              <a:t>hoàn</a:t>
            </a:r>
            <a:r>
              <a:rPr lang="en-US" sz="1200" dirty="0"/>
              <a:t> </a:t>
            </a:r>
            <a:r>
              <a:rPr lang="en-US" sz="1200" dirty="0" err="1"/>
              <a:t>cảnh</a:t>
            </a:r>
            <a:r>
              <a:rPr lang="en-US" sz="1200" dirty="0"/>
              <a:t> </a:t>
            </a:r>
            <a:r>
              <a:rPr lang="en-US" sz="1200" dirty="0" err="1"/>
              <a:t>sống</a:t>
            </a:r>
            <a:r>
              <a:rPr lang="en-US" sz="1200" dirty="0"/>
              <a:t>, </a:t>
            </a:r>
            <a:r>
              <a:rPr lang="en-US" sz="1200" dirty="0" err="1"/>
              <a:t>công</a:t>
            </a:r>
            <a:r>
              <a:rPr lang="en-US" sz="1200" dirty="0"/>
              <a:t> </a:t>
            </a:r>
            <a:r>
              <a:rPr lang="en-US" sz="1200" dirty="0" err="1"/>
              <a:t>việc</a:t>
            </a:r>
            <a:r>
              <a:rPr lang="en-US" sz="1200" dirty="0"/>
              <a:t>, </a:t>
            </a:r>
            <a:r>
              <a:rPr lang="en-US" sz="1200" dirty="0" err="1"/>
              <a:t>mối</a:t>
            </a:r>
            <a:r>
              <a:rPr lang="en-US" sz="1200" dirty="0"/>
              <a:t> </a:t>
            </a:r>
            <a:r>
              <a:rPr lang="en-US" sz="1200" dirty="0" err="1"/>
              <a:t>quan</a:t>
            </a:r>
            <a:r>
              <a:rPr lang="en-US" sz="1200" dirty="0"/>
              <a:t> </a:t>
            </a:r>
            <a:r>
              <a:rPr lang="en-US" sz="1200" dirty="0" err="1"/>
              <a:t>hệ</a:t>
            </a:r>
            <a:r>
              <a:rPr lang="en-US" sz="1200" dirty="0"/>
              <a:t> </a:t>
            </a:r>
            <a:r>
              <a:rPr lang="en-US" sz="1200" dirty="0" err="1"/>
              <a:t>với</a:t>
            </a:r>
            <a:r>
              <a:rPr lang="en-US" sz="1200" dirty="0"/>
              <a:t> </a:t>
            </a:r>
            <a:r>
              <a:rPr lang="en-US" sz="1200" dirty="0" err="1"/>
              <a:t>các</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Hãy</a:t>
            </a:r>
            <a:r>
              <a:rPr lang="en-US" sz="1200" dirty="0"/>
              <a:t> </a:t>
            </a:r>
            <a:r>
              <a:rPr lang="en-US" sz="1200" dirty="0" err="1"/>
              <a:t>dựa</a:t>
            </a:r>
            <a:r>
              <a:rPr lang="en-US" sz="1200" dirty="0"/>
              <a:t> </a:t>
            </a:r>
            <a:r>
              <a:rPr lang="en-US" sz="1200" dirty="0" err="1"/>
              <a:t>vào</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tiêu</a:t>
            </a:r>
            <a:r>
              <a:rPr lang="en-US" sz="1200" dirty="0"/>
              <a:t> </a:t>
            </a:r>
            <a:r>
              <a:rPr lang="en-US" sz="1200" dirty="0" err="1"/>
              <a:t>biểu</a:t>
            </a:r>
            <a:r>
              <a:rPr lang="en-US" sz="1200" dirty="0"/>
              <a:t> </a:t>
            </a:r>
            <a:r>
              <a:rPr lang="en-US" sz="1200" dirty="0" err="1"/>
              <a:t>để</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tính</a:t>
            </a:r>
            <a:r>
              <a:rPr lang="en-US" sz="1200" dirty="0"/>
              <a:t> </a:t>
            </a:r>
            <a:r>
              <a:rPr lang="en-US" sz="1200" dirty="0" err="1"/>
              <a:t>cách</a:t>
            </a:r>
            <a:r>
              <a:rPr lang="en-US" sz="1200" dirty="0"/>
              <a:t> </a:t>
            </a:r>
            <a:r>
              <a:rPr lang="en-US" sz="1200" dirty="0" err="1"/>
              <a:t>nhân</a:t>
            </a:r>
            <a:r>
              <a:rPr lang="en-US" sz="1200" dirty="0"/>
              <a:t> </a:t>
            </a:r>
            <a:r>
              <a:rPr lang="en-US" sz="1200" dirty="0" err="1"/>
              <a:t>vật</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18</a:t>
            </a:fld>
            <a:endParaRPr lang="en-US"/>
          </a:p>
        </p:txBody>
      </p:sp>
    </p:spTree>
    <p:extLst>
      <p:ext uri="{BB962C8B-B14F-4D97-AF65-F5344CB8AC3E}">
        <p14:creationId xmlns:p14="http://schemas.microsoft.com/office/powerpoint/2010/main" val="378259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19</a:t>
            </a:fld>
            <a:endParaRPr lang="en-US"/>
          </a:p>
        </p:txBody>
      </p:sp>
    </p:spTree>
    <p:extLst>
      <p:ext uri="{BB962C8B-B14F-4D97-AF65-F5344CB8AC3E}">
        <p14:creationId xmlns:p14="http://schemas.microsoft.com/office/powerpoint/2010/main" val="394344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a:t>
            </a:fld>
            <a:endParaRPr lang="en-US"/>
          </a:p>
        </p:txBody>
      </p:sp>
    </p:spTree>
    <p:extLst>
      <p:ext uri="{BB962C8B-B14F-4D97-AF65-F5344CB8AC3E}">
        <p14:creationId xmlns:p14="http://schemas.microsoft.com/office/powerpoint/2010/main" val="2500942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20</a:t>
            </a:fld>
            <a:endParaRPr lang="en-US"/>
          </a:p>
        </p:txBody>
      </p:sp>
    </p:spTree>
    <p:extLst>
      <p:ext uri="{BB962C8B-B14F-4D97-AF65-F5344CB8AC3E}">
        <p14:creationId xmlns:p14="http://schemas.microsoft.com/office/powerpoint/2010/main" val="2827751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21</a:t>
            </a:fld>
            <a:endParaRPr lang="en-US"/>
          </a:p>
        </p:txBody>
      </p:sp>
    </p:spTree>
    <p:extLst>
      <p:ext uri="{BB962C8B-B14F-4D97-AF65-F5344CB8AC3E}">
        <p14:creationId xmlns:p14="http://schemas.microsoft.com/office/powerpoint/2010/main" val="928190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22</a:t>
            </a:fld>
            <a:endParaRPr lang="en-US"/>
          </a:p>
        </p:txBody>
      </p:sp>
    </p:spTree>
    <p:extLst>
      <p:ext uri="{BB962C8B-B14F-4D97-AF65-F5344CB8AC3E}">
        <p14:creationId xmlns:p14="http://schemas.microsoft.com/office/powerpoint/2010/main" val="121368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23</a:t>
            </a:fld>
            <a:endParaRPr lang="en-US"/>
          </a:p>
        </p:txBody>
      </p:sp>
    </p:spTree>
    <p:extLst>
      <p:ext uri="{BB962C8B-B14F-4D97-AF65-F5344CB8AC3E}">
        <p14:creationId xmlns:p14="http://schemas.microsoft.com/office/powerpoint/2010/main" val="147344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Qua </a:t>
            </a:r>
            <a:r>
              <a:rPr lang="en-US" sz="1200" dirty="0" err="1"/>
              <a:t>lời</a:t>
            </a:r>
            <a:r>
              <a:rPr lang="en-US" sz="1200" dirty="0"/>
              <a:t> </a:t>
            </a:r>
            <a:r>
              <a:rPr lang="en-US" sz="1200" dirty="0" err="1"/>
              <a:t>giới</a:t>
            </a:r>
            <a:r>
              <a:rPr lang="en-US" sz="1200" dirty="0"/>
              <a:t> </a:t>
            </a:r>
            <a:r>
              <a:rPr lang="en-US" sz="1200" dirty="0" err="1"/>
              <a:t>thiệu</a:t>
            </a:r>
            <a:r>
              <a:rPr lang="en-US" sz="1200" dirty="0"/>
              <a:t> ban </a:t>
            </a:r>
            <a:r>
              <a:rPr lang="en-US" sz="1200" dirty="0" err="1"/>
              <a:t>đầu</a:t>
            </a:r>
            <a:r>
              <a:rPr lang="en-US" sz="1200" dirty="0"/>
              <a:t> </a:t>
            </a:r>
            <a:r>
              <a:rPr lang="en-US" sz="1200" dirty="0" err="1"/>
              <a:t>của</a:t>
            </a:r>
            <a:r>
              <a:rPr lang="en-US" sz="1200" dirty="0"/>
              <a:t> </a:t>
            </a:r>
            <a:r>
              <a:rPr lang="en-US" sz="1200" dirty="0" err="1"/>
              <a:t>bác</a:t>
            </a:r>
            <a:r>
              <a:rPr lang="en-US" sz="1200" dirty="0"/>
              <a:t> </a:t>
            </a:r>
            <a:r>
              <a:rPr lang="en-US" sz="1200" dirty="0" err="1"/>
              <a:t>lái</a:t>
            </a:r>
            <a:r>
              <a:rPr lang="en-US" sz="1200" dirty="0"/>
              <a:t> </a:t>
            </a:r>
            <a:r>
              <a:rPr lang="en-US" sz="1200" dirty="0" err="1"/>
              <a:t>xe</a:t>
            </a:r>
            <a:r>
              <a:rPr lang="en-US" sz="1200" dirty="0"/>
              <a:t>, ta </a:t>
            </a:r>
            <a:r>
              <a:rPr lang="en-US" sz="1200" dirty="0" err="1"/>
              <a:t>biết</a:t>
            </a:r>
            <a:r>
              <a:rPr lang="en-US" sz="1200" dirty="0"/>
              <a:t> </a:t>
            </a:r>
            <a:r>
              <a:rPr lang="en-US" sz="1200" dirty="0" err="1"/>
              <a:t>được</a:t>
            </a:r>
            <a:r>
              <a:rPr lang="en-US" sz="1200" dirty="0"/>
              <a:t> </a:t>
            </a:r>
            <a:r>
              <a:rPr lang="en-US" sz="1200" dirty="0" err="1"/>
              <a:t>những</a:t>
            </a:r>
            <a:r>
              <a:rPr lang="en-US" sz="1200" dirty="0"/>
              <a:t> </a:t>
            </a:r>
            <a:r>
              <a:rPr lang="en-US" sz="1200" dirty="0" err="1"/>
              <a:t>nét</a:t>
            </a:r>
            <a:r>
              <a:rPr lang="en-US" sz="1200" dirty="0"/>
              <a:t> </a:t>
            </a:r>
            <a:r>
              <a:rPr lang="en-US" sz="1200" dirty="0" err="1"/>
              <a:t>sơ</a:t>
            </a:r>
            <a:r>
              <a:rPr lang="en-US" sz="1200" dirty="0"/>
              <a:t> </a:t>
            </a:r>
            <a:r>
              <a:rPr lang="en-US" sz="1200" dirty="0" err="1"/>
              <a:t>lược</a:t>
            </a:r>
            <a:r>
              <a:rPr lang="en-US" sz="1200" dirty="0"/>
              <a:t> </a:t>
            </a:r>
            <a:r>
              <a:rPr lang="en-US" sz="1200" dirty="0" err="1"/>
              <a:t>về</a:t>
            </a:r>
            <a:r>
              <a:rPr lang="en-US" sz="1200" dirty="0"/>
              <a:t> </a:t>
            </a:r>
            <a:r>
              <a:rPr lang="en-US" sz="1200" dirty="0" err="1"/>
              <a:t>công</a:t>
            </a:r>
            <a:r>
              <a:rPr lang="en-US" sz="1200" dirty="0"/>
              <a:t> </a:t>
            </a:r>
            <a:r>
              <a:rPr lang="en-US" sz="1200" dirty="0" err="1"/>
              <a:t>việc</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và</a:t>
            </a:r>
            <a:r>
              <a:rPr lang="en-US" sz="1200" dirty="0"/>
              <a:t> </a:t>
            </a:r>
            <a:r>
              <a:rPr lang="en-US" sz="1200" dirty="0" err="1"/>
              <a:t>việc</a:t>
            </a:r>
            <a:r>
              <a:rPr lang="en-US" sz="1200" dirty="0"/>
              <a:t> “</a:t>
            </a:r>
            <a:r>
              <a:rPr lang="en-US" sz="1200" dirty="0" err="1"/>
              <a:t>thèm</a:t>
            </a:r>
            <a:r>
              <a:rPr lang="en-US" sz="1200" dirty="0"/>
              <a:t>” </a:t>
            </a:r>
            <a:r>
              <a:rPr lang="en-US" sz="1200" dirty="0" err="1"/>
              <a:t>được</a:t>
            </a:r>
            <a:r>
              <a:rPr lang="en-US" sz="1200" dirty="0"/>
              <a:t> </a:t>
            </a:r>
            <a:r>
              <a:rPr lang="en-US" sz="1200" dirty="0" err="1"/>
              <a:t>gặp</a:t>
            </a:r>
            <a:r>
              <a:rPr lang="en-US" sz="1200" dirty="0"/>
              <a:t> </a:t>
            </a:r>
            <a:r>
              <a:rPr lang="en-US" sz="1200" dirty="0" err="1"/>
              <a:t>người</a:t>
            </a:r>
            <a:r>
              <a:rPr lang="en-US" sz="1200" dirty="0"/>
              <a:t> </a:t>
            </a:r>
            <a:r>
              <a:rPr lang="en-US" sz="1200" dirty="0" err="1"/>
              <a:t>của</a:t>
            </a:r>
            <a:r>
              <a:rPr lang="en-US" sz="1200" dirty="0"/>
              <a:t> </a:t>
            </a:r>
            <a:r>
              <a:rPr lang="en-US" sz="1200" dirty="0" err="1"/>
              <a:t>anh</a:t>
            </a:r>
            <a:r>
              <a:rPr lang="en-US" sz="1200" dirty="0"/>
              <a:t>. </a:t>
            </a:r>
            <a:r>
              <a:rPr lang="en-US" sz="1200" i="1" dirty="0"/>
              <a:t>(</a:t>
            </a:r>
            <a:r>
              <a:rPr lang="en-US" sz="1200" i="1" dirty="0" err="1"/>
              <a:t>Tôi</a:t>
            </a:r>
            <a:r>
              <a:rPr lang="en-US" sz="1200" i="1" dirty="0"/>
              <a:t> </a:t>
            </a:r>
            <a:r>
              <a:rPr lang="en-US" sz="1200" i="1" dirty="0" err="1"/>
              <a:t>sắp</a:t>
            </a:r>
            <a:r>
              <a:rPr lang="en-US" sz="1200" i="1" dirty="0"/>
              <a:t> </a:t>
            </a:r>
            <a:r>
              <a:rPr lang="en-US" sz="1200" i="1" dirty="0" err="1"/>
              <a:t>giới</a:t>
            </a:r>
            <a:r>
              <a:rPr lang="en-US" sz="1200" i="1" dirty="0"/>
              <a:t> </a:t>
            </a:r>
            <a:r>
              <a:rPr lang="en-US" sz="1200" i="1" dirty="0" err="1"/>
              <a:t>thiệu</a:t>
            </a:r>
            <a:r>
              <a:rPr lang="en-US" sz="1200" i="1" dirty="0"/>
              <a:t> </a:t>
            </a:r>
            <a:r>
              <a:rPr lang="en-US" sz="1200" i="1" dirty="0" err="1"/>
              <a:t>với</a:t>
            </a:r>
            <a:r>
              <a:rPr lang="en-US" sz="1200" i="1" dirty="0"/>
              <a:t> </a:t>
            </a:r>
            <a:r>
              <a:rPr lang="en-US" sz="1200" i="1" dirty="0" err="1"/>
              <a:t>bác</a:t>
            </a:r>
            <a:r>
              <a:rPr lang="en-US" sz="1200" i="1" dirty="0"/>
              <a:t> </a:t>
            </a:r>
            <a:r>
              <a:rPr lang="en-US" sz="1200" i="1" dirty="0" err="1"/>
              <a:t>một</a:t>
            </a:r>
            <a:r>
              <a:rPr lang="en-US" sz="1200" i="1" dirty="0"/>
              <a:t> </a:t>
            </a:r>
            <a:r>
              <a:rPr lang="en-US" sz="1200" i="1" dirty="0" err="1"/>
              <a:t>trong</a:t>
            </a:r>
            <a:r>
              <a:rPr lang="en-US" sz="1200" i="1" dirty="0"/>
              <a:t> </a:t>
            </a:r>
            <a:r>
              <a:rPr lang="en-US" sz="1200" i="1" dirty="0" err="1"/>
              <a:t>những</a:t>
            </a:r>
            <a:r>
              <a:rPr lang="en-US" sz="1200" i="1" dirty="0"/>
              <a:t> </a:t>
            </a:r>
            <a:r>
              <a:rPr lang="en-US" sz="1200" i="1" dirty="0" err="1"/>
              <a:t>người</a:t>
            </a:r>
            <a:r>
              <a:rPr lang="en-US" sz="1200" i="1" dirty="0"/>
              <a:t> </a:t>
            </a:r>
            <a:r>
              <a:rPr lang="en-US" sz="1200" i="1" dirty="0" err="1"/>
              <a:t>cô</a:t>
            </a:r>
            <a:r>
              <a:rPr lang="en-US" sz="1200" i="1" dirty="0"/>
              <a:t> </a:t>
            </a:r>
            <a:r>
              <a:rPr lang="en-US" sz="1200" i="1" dirty="0" err="1"/>
              <a:t>độc</a:t>
            </a:r>
            <a:r>
              <a:rPr lang="en-US" sz="1200" i="1" dirty="0"/>
              <a:t> </a:t>
            </a:r>
            <a:r>
              <a:rPr lang="en-US" sz="1200" i="1" dirty="0" err="1"/>
              <a:t>nhất</a:t>
            </a:r>
            <a:r>
              <a:rPr lang="en-US" sz="1200" i="1" dirty="0"/>
              <a:t> </a:t>
            </a:r>
            <a:r>
              <a:rPr lang="en-US" sz="1200" i="1" dirty="0" err="1"/>
              <a:t>thế</a:t>
            </a:r>
            <a:r>
              <a:rPr lang="en-US" sz="1200" i="1" dirty="0"/>
              <a:t> </a:t>
            </a:r>
            <a:r>
              <a:rPr lang="en-US" sz="1200" i="1" dirty="0" err="1"/>
              <a:t>gian</a:t>
            </a:r>
            <a:r>
              <a:rPr lang="en-US" sz="1200" i="1" dirty="0"/>
              <a:t>. </a:t>
            </a:r>
            <a:r>
              <a:rPr lang="en-US" sz="1200" i="1" dirty="0" err="1"/>
              <a:t>Thế</a:t>
            </a:r>
            <a:r>
              <a:rPr lang="en-US" sz="1200" i="1" dirty="0"/>
              <a:t> </a:t>
            </a:r>
            <a:r>
              <a:rPr lang="en-US" sz="1200" i="1" dirty="0" err="1"/>
              <a:t>nào</a:t>
            </a:r>
            <a:r>
              <a:rPr lang="en-US" sz="1200" i="1" dirty="0"/>
              <a:t> </a:t>
            </a:r>
            <a:r>
              <a:rPr lang="en-US" sz="1200" i="1" dirty="0" err="1"/>
              <a:t>bác</a:t>
            </a:r>
            <a:r>
              <a:rPr lang="en-US" sz="1200" i="1" dirty="0"/>
              <a:t> </a:t>
            </a:r>
            <a:r>
              <a:rPr lang="en-US" sz="1200" i="1" dirty="0" err="1"/>
              <a:t>cũng</a:t>
            </a:r>
            <a:r>
              <a:rPr lang="en-US" sz="1200" i="1" dirty="0"/>
              <a:t> </a:t>
            </a:r>
            <a:r>
              <a:rPr lang="en-US" sz="1200" i="1" dirty="0" err="1"/>
              <a:t>thích</a:t>
            </a:r>
            <a:r>
              <a:rPr lang="en-US" sz="1200" i="1" dirty="0"/>
              <a:t> </a:t>
            </a:r>
            <a:r>
              <a:rPr lang="en-US" sz="1200" i="1" dirty="0" err="1"/>
              <a:t>vẽ</a:t>
            </a:r>
            <a:r>
              <a:rPr lang="en-US" sz="1200" i="1" dirty="0"/>
              <a:t> </a:t>
            </a:r>
            <a:r>
              <a:rPr lang="en-US" sz="1200" i="1" dirty="0" err="1"/>
              <a:t>hắn</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già</a:t>
            </a:r>
            <a:r>
              <a:rPr lang="en-US" sz="1200" dirty="0"/>
              <a:t> </a:t>
            </a:r>
            <a:r>
              <a:rPr lang="en-US" sz="1200" dirty="0" err="1"/>
              <a:t>xúc</a:t>
            </a:r>
            <a:r>
              <a:rPr lang="en-US" sz="1200" dirty="0"/>
              <a:t> </a:t>
            </a:r>
            <a:r>
              <a:rPr lang="en-US" sz="1200" dirty="0" err="1"/>
              <a:t>động</a:t>
            </a:r>
            <a:r>
              <a:rPr lang="en-US" sz="1200" dirty="0"/>
              <a:t> </a:t>
            </a:r>
            <a:r>
              <a:rPr lang="en-US" sz="1200" dirty="0" err="1"/>
              <a:t>mạnh</a:t>
            </a:r>
            <a:r>
              <a:rPr lang="en-US" sz="1200" dirty="0"/>
              <a:t> </a:t>
            </a:r>
            <a:r>
              <a:rPr lang="en-US" sz="1200" dirty="0" err="1"/>
              <a:t>khi</a:t>
            </a:r>
            <a:r>
              <a:rPr lang="en-US" sz="1200" dirty="0"/>
              <a:t> </a:t>
            </a:r>
            <a:r>
              <a:rPr lang="en-US" sz="1200" dirty="0" err="1"/>
              <a:t>lần</a:t>
            </a:r>
            <a:r>
              <a:rPr lang="en-US" sz="1200" dirty="0"/>
              <a:t> </a:t>
            </a:r>
            <a:r>
              <a:rPr lang="en-US" sz="1200" dirty="0" err="1"/>
              <a:t>đầu</a:t>
            </a:r>
            <a:r>
              <a:rPr lang="en-US" sz="1200" dirty="0"/>
              <a:t> </a:t>
            </a:r>
            <a:r>
              <a:rPr lang="en-US" sz="1200" dirty="0" err="1"/>
              <a:t>nhìn</a:t>
            </a:r>
            <a:r>
              <a:rPr lang="en-US" sz="1200" dirty="0"/>
              <a:t> </a:t>
            </a:r>
            <a:r>
              <a:rPr lang="en-US" sz="1200" dirty="0" err="1"/>
              <a:t>thấy</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Ông</a:t>
            </a:r>
            <a:r>
              <a:rPr lang="en-US" sz="1200" dirty="0"/>
              <a:t> </a:t>
            </a:r>
            <a:r>
              <a:rPr lang="en-US" sz="1200" dirty="0" err="1"/>
              <a:t>rất</a:t>
            </a:r>
            <a:r>
              <a:rPr lang="en-US" sz="1200" dirty="0"/>
              <a:t> </a:t>
            </a:r>
            <a:r>
              <a:rPr lang="en-US" sz="1200" dirty="0" err="1"/>
              <a:t>ngạc</a:t>
            </a:r>
            <a:r>
              <a:rPr lang="en-US" sz="1200" dirty="0"/>
              <a:t> </a:t>
            </a:r>
            <a:r>
              <a:rPr lang="en-US" sz="1200" dirty="0" err="1"/>
              <a:t>nhiên</a:t>
            </a:r>
            <a:r>
              <a:rPr lang="en-US" sz="1200" dirty="0"/>
              <a:t> </a:t>
            </a:r>
            <a:r>
              <a:rPr lang="en-US" sz="1200" dirty="0" err="1"/>
              <a:t>khi</a:t>
            </a:r>
            <a:r>
              <a:rPr lang="en-US" sz="1200" dirty="0"/>
              <a:t> </a:t>
            </a:r>
            <a:r>
              <a:rPr lang="en-US" sz="1200" dirty="0" err="1"/>
              <a:t>bước</a:t>
            </a:r>
            <a:r>
              <a:rPr lang="en-US" sz="1200" dirty="0"/>
              <a:t> </a:t>
            </a:r>
            <a:r>
              <a:rPr lang="en-US" sz="1200" dirty="0" err="1"/>
              <a:t>lên</a:t>
            </a:r>
            <a:r>
              <a:rPr lang="en-US" sz="1200" dirty="0"/>
              <a:t> </a:t>
            </a:r>
            <a:r>
              <a:rPr lang="en-US" sz="1200" dirty="0" err="1"/>
              <a:t>bậc</a:t>
            </a:r>
            <a:r>
              <a:rPr lang="en-US" sz="1200" dirty="0"/>
              <a:t> thang </a:t>
            </a:r>
            <a:r>
              <a:rPr lang="en-US" sz="1200" dirty="0" err="1"/>
              <a:t>bằng</a:t>
            </a:r>
            <a:r>
              <a:rPr lang="en-US" sz="1200" dirty="0"/>
              <a:t> </a:t>
            </a:r>
            <a:r>
              <a:rPr lang="en-US" sz="1200" dirty="0" err="1"/>
              <a:t>đất</a:t>
            </a:r>
            <a:r>
              <a:rPr lang="en-US" sz="1200" dirty="0"/>
              <a:t>, </a:t>
            </a:r>
            <a:r>
              <a:rPr lang="en-US" sz="1200" dirty="0" err="1"/>
              <a:t>thấy</a:t>
            </a:r>
            <a:r>
              <a:rPr lang="en-US" sz="1200" dirty="0"/>
              <a:t> </a:t>
            </a:r>
            <a:r>
              <a:rPr lang="en-US" sz="1200" dirty="0" err="1"/>
              <a:t>người</a:t>
            </a:r>
            <a:r>
              <a:rPr lang="en-US" sz="1200" dirty="0"/>
              <a:t> con </a:t>
            </a:r>
            <a:r>
              <a:rPr lang="en-US" sz="1200" dirty="0" err="1"/>
              <a:t>trai</a:t>
            </a:r>
            <a:r>
              <a:rPr lang="en-US" sz="1200" dirty="0"/>
              <a:t> </a:t>
            </a:r>
            <a:r>
              <a:rPr lang="en-US" sz="1200" dirty="0" err="1"/>
              <a:t>đang</a:t>
            </a:r>
            <a:r>
              <a:rPr lang="en-US" sz="1200" dirty="0"/>
              <a:t> </a:t>
            </a:r>
            <a:r>
              <a:rPr lang="en-US" sz="1200" dirty="0" err="1"/>
              <a:t>hái</a:t>
            </a:r>
            <a:r>
              <a:rPr lang="en-US" sz="1200" dirty="0"/>
              <a:t> </a:t>
            </a:r>
            <a:r>
              <a:rPr lang="en-US" sz="1200" dirty="0" err="1"/>
              <a:t>hoa</a:t>
            </a:r>
            <a:r>
              <a:rPr lang="en-US" sz="1200" dirty="0"/>
              <a:t>. </a:t>
            </a:r>
            <a:r>
              <a:rPr lang="en-US" sz="1200" dirty="0" err="1"/>
              <a:t>Căn</a:t>
            </a:r>
            <a:r>
              <a:rPr lang="en-US" sz="1200" dirty="0"/>
              <a:t> </a:t>
            </a:r>
            <a:r>
              <a:rPr lang="en-US" sz="1200" dirty="0" err="1"/>
              <a:t>nhà</a:t>
            </a:r>
            <a:r>
              <a:rPr lang="en-US" sz="1200" dirty="0"/>
              <a:t> </a:t>
            </a:r>
            <a:r>
              <a:rPr lang="en-US" sz="1200" dirty="0" err="1"/>
              <a:t>của</a:t>
            </a:r>
            <a:r>
              <a:rPr lang="en-US" sz="1200" dirty="0"/>
              <a:t> </a:t>
            </a:r>
            <a:r>
              <a:rPr lang="en-US" sz="1200" dirty="0" err="1"/>
              <a:t>anh</a:t>
            </a:r>
            <a:r>
              <a:rPr lang="en-US" sz="1200" dirty="0"/>
              <a:t> </a:t>
            </a:r>
            <a:r>
              <a:rPr lang="en-US" sz="1200" dirty="0" err="1"/>
              <a:t>được</a:t>
            </a:r>
            <a:r>
              <a:rPr lang="en-US" sz="1200" dirty="0"/>
              <a:t> </a:t>
            </a:r>
            <a:r>
              <a:rPr lang="en-US" sz="1200" dirty="0" err="1"/>
              <a:t>miêu</a:t>
            </a:r>
            <a:r>
              <a:rPr lang="en-US" sz="1200" dirty="0"/>
              <a:t> </a:t>
            </a:r>
            <a:r>
              <a:rPr lang="en-US" sz="1200" dirty="0" err="1"/>
              <a:t>tả</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Ông</a:t>
            </a:r>
            <a:r>
              <a:rPr lang="en-US" sz="1200" dirty="0"/>
              <a:t> </a:t>
            </a:r>
            <a:r>
              <a:rPr lang="en-US" sz="1200" dirty="0" err="1"/>
              <a:t>thấy</a:t>
            </a:r>
            <a:r>
              <a:rPr lang="en-US" sz="1200" dirty="0"/>
              <a:t> </a:t>
            </a:r>
            <a:r>
              <a:rPr lang="en-US" sz="1200" dirty="0" err="1"/>
              <a:t>ngòi</a:t>
            </a:r>
            <a:r>
              <a:rPr lang="en-US" sz="1200" dirty="0"/>
              <a:t> </a:t>
            </a:r>
            <a:r>
              <a:rPr lang="en-US" sz="1200" dirty="0" err="1"/>
              <a:t>bút</a:t>
            </a:r>
            <a:r>
              <a:rPr lang="en-US" sz="1200" dirty="0"/>
              <a:t> </a:t>
            </a:r>
            <a:r>
              <a:rPr lang="en-US" sz="1200" dirty="0" err="1"/>
              <a:t>của</a:t>
            </a:r>
            <a:r>
              <a:rPr lang="en-US" sz="1200" dirty="0"/>
              <a:t> </a:t>
            </a:r>
            <a:r>
              <a:rPr lang="en-US" sz="1200" dirty="0" err="1"/>
              <a:t>mình</a:t>
            </a:r>
            <a:r>
              <a:rPr lang="en-US" sz="1200" dirty="0"/>
              <a:t> </a:t>
            </a:r>
            <a:r>
              <a:rPr lang="en-US" sz="1200" dirty="0" err="1"/>
              <a:t>bất</a:t>
            </a:r>
            <a:r>
              <a:rPr lang="en-US" sz="1200" dirty="0"/>
              <a:t> </a:t>
            </a:r>
            <a:r>
              <a:rPr lang="en-US" sz="1200" dirty="0" err="1"/>
              <a:t>lực</a:t>
            </a:r>
            <a:r>
              <a:rPr lang="en-US" sz="1200" dirty="0"/>
              <a:t> </a:t>
            </a:r>
            <a:r>
              <a:rPr lang="en-US" sz="1200" dirty="0" err="1"/>
              <a:t>khi</a:t>
            </a:r>
            <a:r>
              <a:rPr lang="en-US" sz="1200" dirty="0"/>
              <a:t> </a:t>
            </a:r>
            <a:r>
              <a:rPr lang="en-US" sz="1200" dirty="0" err="1"/>
              <a:t>vẽ</a:t>
            </a:r>
            <a:r>
              <a:rPr lang="en-US" sz="1200" dirty="0"/>
              <a:t> </a:t>
            </a:r>
            <a:r>
              <a:rPr lang="en-US" sz="1200" dirty="0" err="1"/>
              <a:t>chân</a:t>
            </a:r>
            <a:r>
              <a:rPr lang="en-US" sz="1200" dirty="0"/>
              <a:t> dung </a:t>
            </a:r>
            <a:r>
              <a:rPr lang="en-US" sz="1200" dirty="0" err="1"/>
              <a:t>anh</a:t>
            </a:r>
            <a:r>
              <a:rPr lang="en-US" sz="1200" dirty="0"/>
              <a:t>.</a:t>
            </a:r>
          </a:p>
          <a:p>
            <a:r>
              <a:rPr lang="en-US" sz="1200" dirty="0" err="1"/>
              <a:t>Ngoài</a:t>
            </a:r>
            <a:r>
              <a:rPr lang="en-US" sz="1200" dirty="0"/>
              <a:t> </a:t>
            </a:r>
            <a:r>
              <a:rPr lang="en-US" sz="1200" dirty="0" err="1"/>
              <a:t>ra</a:t>
            </a:r>
            <a:r>
              <a:rPr lang="en-US" sz="1200" dirty="0"/>
              <a:t>, </a:t>
            </a:r>
            <a:r>
              <a:rPr lang="en-US" sz="1200" dirty="0" err="1"/>
              <a:t>cô</a:t>
            </a:r>
            <a:r>
              <a:rPr lang="en-US" sz="1200" dirty="0"/>
              <a:t> </a:t>
            </a:r>
            <a:r>
              <a:rPr lang="en-US" sz="1200" dirty="0" err="1"/>
              <a:t>kĩ</a:t>
            </a:r>
            <a:r>
              <a:rPr lang="en-US" sz="1200" dirty="0"/>
              <a:t> </a:t>
            </a:r>
            <a:r>
              <a:rPr lang="en-US" sz="1200" dirty="0" err="1"/>
              <a:t>sư</a:t>
            </a:r>
            <a:r>
              <a:rPr lang="en-US" sz="1200" dirty="0"/>
              <a:t> </a:t>
            </a:r>
            <a:r>
              <a:rPr lang="en-US" sz="1200" dirty="0" err="1"/>
              <a:t>nông</a:t>
            </a:r>
            <a:r>
              <a:rPr lang="en-US" sz="1200" dirty="0"/>
              <a:t> </a:t>
            </a:r>
            <a:r>
              <a:rPr lang="en-US" sz="1200" dirty="0" err="1"/>
              <a:t>nghiệp</a:t>
            </a:r>
            <a:r>
              <a:rPr lang="en-US" sz="1200" dirty="0"/>
              <a:t> </a:t>
            </a:r>
            <a:r>
              <a:rPr lang="en-US" sz="1200" dirty="0" err="1"/>
              <a:t>trẻ</a:t>
            </a:r>
            <a:r>
              <a:rPr lang="en-US" sz="1200" dirty="0"/>
              <a:t> </a:t>
            </a:r>
            <a:r>
              <a:rPr lang="en-US" sz="1200" dirty="0" err="1"/>
              <a:t>cũng</a:t>
            </a:r>
            <a:r>
              <a:rPr lang="en-US" sz="1200" dirty="0"/>
              <a:t> </a:t>
            </a:r>
            <a:r>
              <a:rPr lang="en-US" sz="1200" dirty="0" err="1"/>
              <a:t>cảm</a:t>
            </a:r>
            <a:r>
              <a:rPr lang="en-US" sz="1200" dirty="0"/>
              <a:t> </a:t>
            </a:r>
            <a:r>
              <a:rPr lang="en-US" sz="1200" dirty="0" err="1"/>
              <a:t>động</a:t>
            </a:r>
            <a:r>
              <a:rPr lang="en-US" sz="1200" dirty="0"/>
              <a:t> </a:t>
            </a:r>
            <a:r>
              <a:rPr lang="en-US" sz="1200" dirty="0" err="1"/>
              <a:t>và</a:t>
            </a:r>
            <a:r>
              <a:rPr lang="en-US" sz="1200" dirty="0"/>
              <a:t> </a:t>
            </a:r>
            <a:r>
              <a:rPr lang="en-US" sz="1200" dirty="0" err="1"/>
              <a:t>bị</a:t>
            </a:r>
            <a:r>
              <a:rPr lang="en-US" sz="1200" dirty="0"/>
              <a:t> </a:t>
            </a:r>
            <a:r>
              <a:rPr lang="en-US" sz="1200" dirty="0" err="1"/>
              <a:t>cuốn</a:t>
            </a:r>
            <a:r>
              <a:rPr lang="en-US" sz="1200" dirty="0"/>
              <a:t> </a:t>
            </a:r>
            <a:r>
              <a:rPr lang="en-US" sz="1200" dirty="0" err="1"/>
              <a:t>hút</a:t>
            </a:r>
            <a:r>
              <a:rPr lang="en-US" sz="1200" dirty="0"/>
              <a:t> </a:t>
            </a:r>
            <a:r>
              <a:rPr lang="en-US" sz="1200" dirty="0" err="1"/>
              <a:t>trước</a:t>
            </a:r>
            <a:r>
              <a:rPr lang="en-US" sz="1200" dirty="0"/>
              <a:t> </a:t>
            </a:r>
            <a:r>
              <a:rPr lang="en-US" sz="1200" dirty="0" err="1"/>
              <a:t>lời</a:t>
            </a:r>
            <a:r>
              <a:rPr lang="en-US" sz="1200" dirty="0"/>
              <a:t> </a:t>
            </a:r>
            <a:r>
              <a:rPr lang="en-US" sz="1200" dirty="0" err="1"/>
              <a:t>nói</a:t>
            </a:r>
            <a:r>
              <a:rPr lang="en-US" sz="1200" dirty="0"/>
              <a:t> </a:t>
            </a:r>
            <a:r>
              <a:rPr lang="en-US" sz="1200" dirty="0" err="1"/>
              <a:t>của</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a:t>
            </a:r>
          </a:p>
          <a:p>
            <a:r>
              <a:rPr lang="en-US" sz="1200" dirty="0" err="1"/>
              <a:t>Chân</a:t>
            </a:r>
            <a:r>
              <a:rPr lang="en-US" sz="1200" dirty="0"/>
              <a:t> dung </a:t>
            </a:r>
            <a:r>
              <a:rPr lang="en-US" sz="1200" dirty="0" err="1"/>
              <a:t>nhân</a:t>
            </a:r>
            <a:r>
              <a:rPr lang="en-US" sz="1200" dirty="0"/>
              <a:t> </a:t>
            </a:r>
            <a:r>
              <a:rPr lang="en-US" sz="1200" dirty="0" err="1"/>
              <a:t>vật</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đã</a:t>
            </a:r>
            <a:r>
              <a:rPr lang="en-US" sz="1200" dirty="0"/>
              <a:t> </a:t>
            </a:r>
            <a:r>
              <a:rPr lang="en-US" sz="1200" dirty="0" err="1"/>
              <a:t>hiện</a:t>
            </a:r>
            <a:r>
              <a:rPr lang="en-US" sz="1200" dirty="0"/>
              <a:t> </a:t>
            </a:r>
            <a:r>
              <a:rPr lang="en-US" sz="1200" dirty="0" err="1"/>
              <a:t>lên</a:t>
            </a:r>
            <a:r>
              <a:rPr lang="en-US" sz="1200" dirty="0"/>
              <a:t> qua </a:t>
            </a:r>
            <a:r>
              <a:rPr lang="en-US" sz="1200" dirty="0" err="1"/>
              <a:t>cái</a:t>
            </a:r>
            <a:r>
              <a:rPr lang="en-US" sz="1200" dirty="0"/>
              <a:t> </a:t>
            </a:r>
            <a:r>
              <a:rPr lang="en-US" sz="1200" dirty="0" err="1"/>
              <a:t>nhìn</a:t>
            </a:r>
            <a:r>
              <a:rPr lang="en-US" sz="1200" dirty="0"/>
              <a:t> </a:t>
            </a:r>
            <a:r>
              <a:rPr lang="en-US" sz="1200" dirty="0" err="1"/>
              <a:t>của</a:t>
            </a:r>
            <a:r>
              <a:rPr lang="en-US" sz="1200" dirty="0"/>
              <a:t> </a:t>
            </a:r>
            <a:r>
              <a:rPr lang="en-US" sz="1200" dirty="0" err="1"/>
              <a:t>nhiều</a:t>
            </a:r>
            <a:r>
              <a:rPr lang="en-US" sz="1200" dirty="0"/>
              <a:t> </a:t>
            </a:r>
            <a:r>
              <a:rPr lang="en-US" sz="1200" dirty="0" err="1"/>
              <a:t>nhân</a:t>
            </a:r>
            <a:r>
              <a:rPr lang="en-US" sz="1200" dirty="0"/>
              <a:t> </a:t>
            </a:r>
            <a:r>
              <a:rPr lang="en-US" sz="1200" dirty="0" err="1"/>
              <a:t>vật</a:t>
            </a:r>
            <a:r>
              <a:rPr lang="en-US" sz="1200" dirty="0"/>
              <a:t> </a:t>
            </a:r>
            <a:r>
              <a:rPr lang="en-US" sz="1200" dirty="0" err="1"/>
              <a:t>khác</a:t>
            </a:r>
            <a:r>
              <a:rPr lang="en-US" sz="1200" dirty="0"/>
              <a:t>. </a:t>
            </a:r>
            <a:r>
              <a:rPr lang="en-US" sz="1200" dirty="0" err="1"/>
              <a:t>Vì</a:t>
            </a:r>
            <a:r>
              <a:rPr lang="en-US" sz="1200" dirty="0"/>
              <a:t> </a:t>
            </a:r>
            <a:r>
              <a:rPr lang="en-US" sz="1200" dirty="0" err="1"/>
              <a:t>thế</a:t>
            </a:r>
            <a:r>
              <a:rPr lang="en-US" sz="1200" dirty="0"/>
              <a:t>, </a:t>
            </a:r>
            <a:r>
              <a:rPr lang="en-US" sz="1200" dirty="0" err="1"/>
              <a:t>vẻ</a:t>
            </a:r>
            <a:r>
              <a:rPr lang="en-US" sz="1200" dirty="0"/>
              <a:t> </a:t>
            </a:r>
            <a:r>
              <a:rPr lang="en-US" sz="1200" dirty="0" err="1"/>
              <a:t>đẹp</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càng</a:t>
            </a:r>
            <a:r>
              <a:rPr lang="en-US" sz="1200" dirty="0"/>
              <a:t> </a:t>
            </a:r>
            <a:r>
              <a:rPr lang="en-US" sz="1200" dirty="0" err="1"/>
              <a:t>thêm</a:t>
            </a:r>
            <a:r>
              <a:rPr lang="en-US" sz="1200" dirty="0"/>
              <a:t> </a:t>
            </a:r>
            <a:r>
              <a:rPr lang="en-US" sz="1200" dirty="0" err="1"/>
              <a:t>trong</a:t>
            </a:r>
            <a:r>
              <a:rPr lang="en-US" sz="1200" dirty="0"/>
              <a:t> </a:t>
            </a:r>
            <a:r>
              <a:rPr lang="en-US" sz="1200" dirty="0" err="1"/>
              <a:t>sáng</a:t>
            </a:r>
            <a:r>
              <a:rPr lang="en-US" sz="1200" dirty="0"/>
              <a:t>, </a:t>
            </a:r>
            <a:r>
              <a:rPr lang="en-US" sz="1200" dirty="0" err="1"/>
              <a:t>lấp</a:t>
            </a:r>
            <a:r>
              <a:rPr lang="en-US" sz="1200" dirty="0"/>
              <a:t> </a:t>
            </a:r>
            <a:r>
              <a:rPr lang="en-US" sz="1200" dirty="0" err="1"/>
              <a:t>lánh</a:t>
            </a:r>
            <a:r>
              <a:rPr lang="en-US" sz="1200" dirty="0"/>
              <a:t>, </a:t>
            </a:r>
            <a:r>
              <a:rPr lang="en-US" sz="1200" dirty="0" err="1"/>
              <a:t>nhưng</a:t>
            </a:r>
            <a:r>
              <a:rPr lang="en-US" sz="1200" dirty="0"/>
              <a:t> </a:t>
            </a:r>
            <a:r>
              <a:rPr lang="en-US" sz="1200" dirty="0" err="1"/>
              <a:t>vẫn</a:t>
            </a:r>
            <a:r>
              <a:rPr lang="en-US" sz="1200" dirty="0"/>
              <a:t> </a:t>
            </a:r>
            <a:r>
              <a:rPr lang="en-US" sz="1200" dirty="0" err="1"/>
              <a:t>gợi</a:t>
            </a:r>
            <a:r>
              <a:rPr lang="en-US" sz="1200" dirty="0"/>
              <a:t> </a:t>
            </a:r>
            <a:r>
              <a:rPr lang="en-US" sz="1200" dirty="0" err="1"/>
              <a:t>cảm</a:t>
            </a:r>
            <a:r>
              <a:rPr lang="en-US" sz="1200" dirty="0"/>
              <a:t> </a:t>
            </a:r>
            <a:r>
              <a:rPr lang="en-US" sz="1200" dirty="0" err="1"/>
              <a:t>giác</a:t>
            </a:r>
            <a:r>
              <a:rPr lang="en-US" sz="1200" dirty="0"/>
              <a:t> </a:t>
            </a:r>
            <a:r>
              <a:rPr lang="en-US" sz="1200" dirty="0" err="1"/>
              <a:t>chân</a:t>
            </a:r>
            <a:r>
              <a:rPr lang="en-US" sz="1200" dirty="0"/>
              <a:t> </a:t>
            </a:r>
            <a:r>
              <a:rPr lang="en-US" sz="1200" dirty="0" err="1"/>
              <a:t>thực</a:t>
            </a:r>
            <a:r>
              <a:rPr lang="en-US" sz="1200" dirty="0"/>
              <a:t>.</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24</a:t>
            </a:fld>
            <a:endParaRPr lang="en-US"/>
          </a:p>
        </p:txBody>
      </p:sp>
    </p:spTree>
    <p:extLst>
      <p:ext uri="{BB962C8B-B14F-4D97-AF65-F5344CB8AC3E}">
        <p14:creationId xmlns:p14="http://schemas.microsoft.com/office/powerpoint/2010/main" val="1738638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25</a:t>
            </a:fld>
            <a:endParaRPr lang="en-US"/>
          </a:p>
        </p:txBody>
      </p:sp>
    </p:spTree>
    <p:extLst>
      <p:ext uri="{BB962C8B-B14F-4D97-AF65-F5344CB8AC3E}">
        <p14:creationId xmlns:p14="http://schemas.microsoft.com/office/powerpoint/2010/main" val="1875407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26</a:t>
            </a:fld>
            <a:endParaRPr lang="en-US"/>
          </a:p>
        </p:txBody>
      </p:sp>
    </p:spTree>
    <p:extLst>
      <p:ext uri="{BB962C8B-B14F-4D97-AF65-F5344CB8AC3E}">
        <p14:creationId xmlns:p14="http://schemas.microsoft.com/office/powerpoint/2010/main" val="2517285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5. </a:t>
            </a:r>
            <a:r>
              <a:rPr lang="en-US" sz="1200" dirty="0" err="1"/>
              <a:t>Tìm</a:t>
            </a:r>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Trên</a:t>
            </a:r>
            <a:r>
              <a:rPr lang="en-US" sz="1200" dirty="0"/>
              <a:t> </a:t>
            </a:r>
            <a:r>
              <a:rPr lang="en-US" sz="1200" dirty="0" err="1"/>
              <a:t>cơ</a:t>
            </a:r>
            <a:r>
              <a:rPr lang="en-US" sz="1200" dirty="0"/>
              <a:t> </a:t>
            </a:r>
            <a:r>
              <a:rPr lang="en-US" sz="1200" dirty="0" err="1"/>
              <a:t>sở</a:t>
            </a:r>
            <a:r>
              <a:rPr lang="en-US" sz="1200" dirty="0"/>
              <a:t> </a:t>
            </a:r>
            <a:r>
              <a:rPr lang="en-US" sz="1200" dirty="0" err="1"/>
              <a:t>đó</a:t>
            </a:r>
            <a:r>
              <a:rPr lang="en-US" sz="1200" dirty="0"/>
              <a:t>, </a:t>
            </a:r>
            <a:r>
              <a:rPr lang="en-US" sz="1200" dirty="0" err="1"/>
              <a:t>em</a:t>
            </a:r>
            <a:r>
              <a:rPr lang="en-US" sz="1200" dirty="0"/>
              <a:t> </a:t>
            </a:r>
            <a:r>
              <a:rPr lang="en-US" sz="1200" dirty="0" err="1"/>
              <a:t>hãy</a:t>
            </a:r>
            <a:r>
              <a:rPr lang="en-US" sz="1200" dirty="0"/>
              <a:t> </a:t>
            </a:r>
            <a:r>
              <a:rPr lang="en-US" sz="1200" dirty="0" err="1"/>
              <a:t>nhận</a:t>
            </a:r>
            <a:r>
              <a:rPr lang="en-US" sz="1200" dirty="0"/>
              <a:t> </a:t>
            </a:r>
            <a:r>
              <a:rPr lang="en-US" sz="1200" dirty="0" err="1"/>
              <a:t>xét</a:t>
            </a:r>
            <a:r>
              <a:rPr lang="en-US" sz="1200" dirty="0"/>
              <a:t> </a:t>
            </a:r>
            <a:r>
              <a:rPr lang="en-US" sz="1200" dirty="0" err="1"/>
              <a:t>về</a:t>
            </a:r>
            <a:r>
              <a:rPr lang="en-US" sz="1200" dirty="0"/>
              <a:t> </a:t>
            </a:r>
            <a:r>
              <a:rPr lang="en-US" sz="1200" dirty="0" err="1"/>
              <a:t>vai</a:t>
            </a:r>
            <a:r>
              <a:rPr lang="en-US" sz="1200" dirty="0"/>
              <a:t> </a:t>
            </a:r>
            <a:r>
              <a:rPr lang="en-US" sz="1200" dirty="0" err="1"/>
              <a:t>trò</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trong</a:t>
            </a:r>
            <a:r>
              <a:rPr lang="en-US" sz="1200" dirty="0"/>
              <a:t> </a:t>
            </a:r>
            <a:r>
              <a:rPr lang="en-US" sz="1200" dirty="0" err="1"/>
              <a:t>tác</a:t>
            </a:r>
            <a:r>
              <a:rPr lang="en-US" sz="1200" dirty="0"/>
              <a:t> </a:t>
            </a:r>
            <a:r>
              <a:rPr lang="en-US" sz="1200" dirty="0" err="1"/>
              <a:t>phẩm</a:t>
            </a:r>
            <a:endParaRPr lang="en-US" sz="1200" dirty="0"/>
          </a:p>
          <a:p>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có</a:t>
            </a:r>
            <a:r>
              <a:rPr lang="en-US" sz="1200" dirty="0"/>
              <a:t> </a:t>
            </a:r>
            <a:r>
              <a:rPr lang="en-US" sz="1200" dirty="0" err="1"/>
              <a:t>vai</a:t>
            </a:r>
            <a:r>
              <a:rPr lang="en-US" sz="1200" dirty="0"/>
              <a:t> </a:t>
            </a:r>
            <a:r>
              <a:rPr lang="en-US" sz="1200" dirty="0" err="1"/>
              <a:t>trò</a:t>
            </a:r>
            <a:r>
              <a:rPr lang="en-US" sz="1200" dirty="0"/>
              <a:t> </a:t>
            </a:r>
            <a:r>
              <a:rPr lang="en-US" sz="1200" dirty="0" err="1"/>
              <a:t>quan</a:t>
            </a:r>
            <a:r>
              <a:rPr lang="en-US" sz="1200" dirty="0"/>
              <a:t> </a:t>
            </a:r>
            <a:r>
              <a:rPr lang="en-US" sz="1200" dirty="0" err="1"/>
              <a:t>trọng</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Ông</a:t>
            </a:r>
            <a:r>
              <a:rPr lang="en-US" sz="1200" dirty="0"/>
              <a:t> </a:t>
            </a:r>
            <a:r>
              <a:rPr lang="en-US" sz="1200" dirty="0" err="1"/>
              <a:t>là</a:t>
            </a:r>
            <a:r>
              <a:rPr lang="en-US" sz="1200" dirty="0"/>
              <a:t> </a:t>
            </a:r>
            <a:r>
              <a:rPr lang="en-US" sz="1200" dirty="0" err="1"/>
              <a:t>một</a:t>
            </a:r>
            <a:r>
              <a:rPr lang="en-US" sz="1200" dirty="0"/>
              <a:t> </a:t>
            </a:r>
            <a:r>
              <a:rPr lang="en-US" sz="1200" dirty="0" err="1"/>
              <a:t>nghệ</a:t>
            </a:r>
            <a:r>
              <a:rPr lang="en-US" sz="1200" dirty="0"/>
              <a:t> </a:t>
            </a:r>
            <a:r>
              <a:rPr lang="en-US" sz="1200" dirty="0" err="1"/>
              <a:t>sĩ</a:t>
            </a:r>
            <a:r>
              <a:rPr lang="en-US" sz="1200" dirty="0"/>
              <a:t> </a:t>
            </a:r>
            <a:r>
              <a:rPr lang="en-US" sz="1200" dirty="0" err="1"/>
              <a:t>từng</a:t>
            </a:r>
            <a:r>
              <a:rPr lang="en-US" sz="1200" dirty="0"/>
              <a:t> </a:t>
            </a:r>
            <a:r>
              <a:rPr lang="en-US" sz="1200" dirty="0" err="1"/>
              <a:t>trải</a:t>
            </a:r>
            <a:r>
              <a:rPr lang="en-US" sz="1200" dirty="0"/>
              <a:t>, </a:t>
            </a:r>
            <a:r>
              <a:rPr lang="en-US" sz="1200" dirty="0" err="1"/>
              <a:t>có</a:t>
            </a:r>
            <a:r>
              <a:rPr lang="en-US" sz="1200" dirty="0"/>
              <a:t> </a:t>
            </a:r>
            <a:r>
              <a:rPr lang="en-US" sz="1200" dirty="0" err="1"/>
              <a:t>cảm</a:t>
            </a:r>
            <a:r>
              <a:rPr lang="en-US" sz="1200" dirty="0"/>
              <a:t> </a:t>
            </a:r>
            <a:r>
              <a:rPr lang="en-US" sz="1200" dirty="0" err="1"/>
              <a:t>nhận</a:t>
            </a:r>
            <a:r>
              <a:rPr lang="en-US" sz="1200" dirty="0"/>
              <a:t> </a:t>
            </a:r>
            <a:r>
              <a:rPr lang="en-US" sz="1200" dirty="0" err="1"/>
              <a:t>sâu</a:t>
            </a:r>
            <a:r>
              <a:rPr lang="en-US" sz="1200" dirty="0"/>
              <a:t> </a:t>
            </a:r>
            <a:r>
              <a:rPr lang="en-US" sz="1200" dirty="0" err="1"/>
              <a:t>sắc</a:t>
            </a:r>
            <a:r>
              <a:rPr lang="en-US" sz="1200" dirty="0"/>
              <a:t> </a:t>
            </a:r>
            <a:r>
              <a:rPr lang="en-US" sz="1200" dirty="0" err="1"/>
              <a:t>về</a:t>
            </a:r>
            <a:r>
              <a:rPr lang="en-US" sz="1200" dirty="0"/>
              <a:t> </a:t>
            </a:r>
            <a:r>
              <a:rPr lang="en-US" sz="1200" dirty="0" err="1"/>
              <a:t>cuộc</a:t>
            </a:r>
            <a:r>
              <a:rPr lang="en-US" sz="1200" dirty="0"/>
              <a:t> </a:t>
            </a:r>
            <a:r>
              <a:rPr lang="en-US" sz="1200" dirty="0" err="1"/>
              <a:t>sống</a:t>
            </a:r>
            <a:r>
              <a:rPr lang="en-US" sz="1200" dirty="0"/>
              <a:t>. </a:t>
            </a:r>
            <a:r>
              <a:rPr lang="en-US" sz="1200" dirty="0" err="1"/>
              <a:t>Tác</a:t>
            </a:r>
            <a:r>
              <a:rPr lang="en-US" sz="1200" dirty="0"/>
              <a:t> </a:t>
            </a:r>
            <a:r>
              <a:rPr lang="en-US" sz="1200" dirty="0" err="1"/>
              <a:t>phẩm</a:t>
            </a:r>
            <a:r>
              <a:rPr lang="en-US" sz="1200" dirty="0"/>
              <a:t> </a:t>
            </a:r>
            <a:r>
              <a:rPr lang="en-US" sz="1200" dirty="0" err="1"/>
              <a:t>được</a:t>
            </a:r>
            <a:r>
              <a:rPr lang="en-US" sz="1200" dirty="0"/>
              <a:t> </a:t>
            </a:r>
            <a:r>
              <a:rPr lang="en-US" sz="1200" dirty="0" err="1"/>
              <a:t>trần</a:t>
            </a:r>
            <a:r>
              <a:rPr lang="en-US" sz="1200" dirty="0"/>
              <a:t> </a:t>
            </a:r>
            <a:r>
              <a:rPr lang="en-US" sz="1200" dirty="0" err="1"/>
              <a:t>thuật</a:t>
            </a:r>
            <a:r>
              <a:rPr lang="en-US" sz="1200" dirty="0"/>
              <a:t> </a:t>
            </a:r>
            <a:r>
              <a:rPr lang="en-US" sz="1200" dirty="0" err="1"/>
              <a:t>chủ</a:t>
            </a:r>
            <a:r>
              <a:rPr lang="en-US" sz="1200" dirty="0"/>
              <a:t> </a:t>
            </a:r>
            <a:r>
              <a:rPr lang="en-US" sz="1200" dirty="0" err="1"/>
              <a:t>yếu</a:t>
            </a:r>
            <a:r>
              <a:rPr lang="en-US" sz="1200" dirty="0"/>
              <a:t> </a:t>
            </a:r>
            <a:r>
              <a:rPr lang="en-US" sz="1200" dirty="0" err="1"/>
              <a:t>từ</a:t>
            </a:r>
            <a:r>
              <a:rPr lang="en-US" sz="1200" dirty="0"/>
              <a:t> </a:t>
            </a:r>
            <a:r>
              <a:rPr lang="en-US" sz="1200" dirty="0" err="1"/>
              <a:t>điểm</a:t>
            </a:r>
            <a:r>
              <a:rPr lang="en-US" sz="1200" dirty="0"/>
              <a:t> </a:t>
            </a:r>
            <a:r>
              <a:rPr lang="en-US" sz="1200" dirty="0" err="1"/>
              <a:t>nhìn</a:t>
            </a:r>
            <a:r>
              <a:rPr lang="en-US" sz="1200" dirty="0"/>
              <a:t>, </a:t>
            </a:r>
            <a:r>
              <a:rPr lang="en-US" sz="1200" dirty="0" err="1"/>
              <a:t>cảm</a:t>
            </a:r>
            <a:r>
              <a:rPr lang="en-US" sz="1200" dirty="0"/>
              <a:t> </a:t>
            </a:r>
            <a:r>
              <a:rPr lang="en-US" sz="1200" dirty="0" err="1"/>
              <a:t>nhận</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ông</a:t>
            </a:r>
            <a:r>
              <a:rPr lang="en-US" sz="1200" dirty="0"/>
              <a:t>. Qua </a:t>
            </a:r>
            <a:r>
              <a:rPr lang="en-US" sz="1200" dirty="0" err="1"/>
              <a:t>nhân</a:t>
            </a:r>
            <a:r>
              <a:rPr lang="en-US" sz="1200" dirty="0"/>
              <a:t> </a:t>
            </a:r>
            <a:r>
              <a:rPr lang="en-US" sz="1200" dirty="0" err="1"/>
              <a:t>vật</a:t>
            </a:r>
            <a:r>
              <a:rPr lang="en-US" sz="1200" dirty="0"/>
              <a:t> </a:t>
            </a:r>
            <a:r>
              <a:rPr lang="en-US" sz="1200" dirty="0" err="1"/>
              <a:t>này</a:t>
            </a:r>
            <a:r>
              <a:rPr lang="en-US" sz="1200" dirty="0"/>
              <a:t>, </a:t>
            </a:r>
            <a:r>
              <a:rPr lang="en-US" sz="1200" dirty="0" err="1"/>
              <a:t>nhà</a:t>
            </a:r>
            <a:r>
              <a:rPr lang="en-US" sz="1200" dirty="0"/>
              <a:t> </a:t>
            </a:r>
            <a:r>
              <a:rPr lang="en-US" sz="1200" dirty="0" err="1"/>
              <a:t>văn</a:t>
            </a:r>
            <a:r>
              <a:rPr lang="en-US" sz="1200" dirty="0"/>
              <a:t> </a:t>
            </a:r>
            <a:r>
              <a:rPr lang="en-US" sz="1200" dirty="0" err="1"/>
              <a:t>Nguyễn</a:t>
            </a:r>
            <a:r>
              <a:rPr lang="en-US" sz="1200" dirty="0"/>
              <a:t> Thành Long </a:t>
            </a:r>
            <a:r>
              <a:rPr lang="en-US" sz="1200" dirty="0" err="1"/>
              <a:t>muốn</a:t>
            </a:r>
            <a:r>
              <a:rPr lang="en-US" sz="1200" dirty="0"/>
              <a:t> </a:t>
            </a:r>
            <a:r>
              <a:rPr lang="en-US" sz="1200" dirty="0" err="1"/>
              <a:t>gửi</a:t>
            </a:r>
            <a:r>
              <a:rPr lang="en-US" sz="1200" dirty="0"/>
              <a:t> </a:t>
            </a:r>
            <a:r>
              <a:rPr lang="en-US" sz="1200" dirty="0" err="1"/>
              <a:t>gắm</a:t>
            </a:r>
            <a:r>
              <a:rPr lang="en-US" sz="1200" dirty="0"/>
              <a:t> </a:t>
            </a:r>
            <a:r>
              <a:rPr lang="en-US" sz="1200" dirty="0" err="1"/>
              <a:t>những</a:t>
            </a:r>
            <a:r>
              <a:rPr lang="en-US" sz="1200" dirty="0"/>
              <a:t> </a:t>
            </a:r>
            <a:r>
              <a:rPr lang="en-US" sz="1200" dirty="0" err="1"/>
              <a:t>trăn</a:t>
            </a:r>
            <a:r>
              <a:rPr lang="en-US" sz="1200" dirty="0"/>
              <a:t> </a:t>
            </a:r>
            <a:r>
              <a:rPr lang="en-US" sz="1200" dirty="0" err="1"/>
              <a:t>trở</a:t>
            </a:r>
            <a:r>
              <a:rPr lang="en-US" sz="1200" dirty="0"/>
              <a:t>, </a:t>
            </a:r>
            <a:r>
              <a:rPr lang="en-US" sz="1200" dirty="0" err="1"/>
              <a:t>suy</a:t>
            </a:r>
            <a:r>
              <a:rPr lang="en-US" sz="1200" dirty="0"/>
              <a:t> </a:t>
            </a:r>
            <a:r>
              <a:rPr lang="en-US" sz="1200" dirty="0" err="1"/>
              <a:t>ngẫm</a:t>
            </a:r>
            <a:r>
              <a:rPr lang="en-US" sz="1200" dirty="0"/>
              <a:t> </a:t>
            </a:r>
            <a:r>
              <a:rPr lang="en-US" sz="1200" dirty="0" err="1"/>
              <a:t>của</a:t>
            </a:r>
            <a:r>
              <a:rPr lang="en-US" sz="1200" dirty="0"/>
              <a:t> </a:t>
            </a:r>
            <a:r>
              <a:rPr lang="en-US" sz="1200" dirty="0" err="1"/>
              <a:t>mình</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đã</a:t>
            </a:r>
            <a:r>
              <a:rPr lang="en-US" sz="1200" dirty="0"/>
              <a:t> </a:t>
            </a:r>
            <a:r>
              <a:rPr lang="en-US" sz="1200" dirty="0" err="1"/>
              <a:t>đem</a:t>
            </a:r>
            <a:r>
              <a:rPr lang="en-US" sz="1200" dirty="0"/>
              <a:t> </a:t>
            </a:r>
            <a:r>
              <a:rPr lang="en-US" sz="1200" dirty="0" err="1"/>
              <a:t>đến</a:t>
            </a:r>
            <a:r>
              <a:rPr lang="en-US" sz="1200" dirty="0"/>
              <a:t> </a:t>
            </a:r>
            <a:r>
              <a:rPr lang="en-US" sz="1200" dirty="0" err="1"/>
              <a:t>cho</a:t>
            </a:r>
            <a:r>
              <a:rPr lang="en-US" sz="1200" dirty="0"/>
              <a:t> </a:t>
            </a:r>
            <a:r>
              <a:rPr lang="en-US" sz="1200" dirty="0" err="1"/>
              <a:t>tác</a:t>
            </a:r>
            <a:r>
              <a:rPr lang="en-US" sz="1200" dirty="0"/>
              <a:t> </a:t>
            </a:r>
            <a:r>
              <a:rPr lang="en-US" sz="1200" dirty="0" err="1"/>
              <a:t>phẩm</a:t>
            </a:r>
            <a:r>
              <a:rPr lang="en-US" sz="1200" dirty="0"/>
              <a:t> </a:t>
            </a:r>
            <a:r>
              <a:rPr lang="en-US" sz="1200" dirty="0" err="1"/>
              <a:t>chiều</a:t>
            </a:r>
            <a:r>
              <a:rPr lang="en-US" sz="1200" dirty="0"/>
              <a:t> </a:t>
            </a:r>
            <a:r>
              <a:rPr lang="en-US" sz="1200" dirty="0" err="1"/>
              <a:t>sâu</a:t>
            </a:r>
            <a:r>
              <a:rPr lang="en-US" sz="1200" dirty="0"/>
              <a:t> </a:t>
            </a:r>
            <a:r>
              <a:rPr lang="en-US" sz="1200" dirty="0" err="1"/>
              <a:t>tư</a:t>
            </a:r>
            <a:r>
              <a:rPr lang="en-US" sz="1200" dirty="0"/>
              <a:t> </a:t>
            </a:r>
            <a:r>
              <a:rPr lang="en-US" sz="1200" dirty="0" err="1"/>
              <a:t>tưởng</a:t>
            </a:r>
            <a:r>
              <a:rPr lang="en-US" sz="1200" dirty="0"/>
              <a:t>.</a:t>
            </a:r>
          </a:p>
          <a:p>
            <a:r>
              <a:rPr lang="en-US" sz="1200" dirty="0"/>
              <a:t>- </a:t>
            </a:r>
            <a:r>
              <a:rPr lang="en-US" sz="1200" dirty="0" err="1"/>
              <a:t>Một</a:t>
            </a:r>
            <a:r>
              <a:rPr lang="en-US" sz="1200" dirty="0"/>
              <a:t> </a:t>
            </a:r>
            <a:r>
              <a:rPr lang="en-US" sz="1200" dirty="0" err="1"/>
              <a:t>số</a:t>
            </a:r>
            <a:r>
              <a:rPr lang="en-US" sz="1200" dirty="0"/>
              <a:t> chi </a:t>
            </a:r>
            <a:r>
              <a:rPr lang="en-US" sz="1200" dirty="0" err="1"/>
              <a:t>tiết</a:t>
            </a:r>
            <a:r>
              <a:rPr lang="en-US" sz="1200" dirty="0"/>
              <a:t> </a:t>
            </a:r>
            <a:r>
              <a:rPr lang="en-US" sz="1200" dirty="0" err="1"/>
              <a:t>thể</a:t>
            </a:r>
            <a:r>
              <a:rPr lang="en-US" sz="1200" dirty="0"/>
              <a:t> </a:t>
            </a:r>
            <a:r>
              <a:rPr lang="en-US" sz="1200" dirty="0" err="1"/>
              <a:t>hiện</a:t>
            </a:r>
            <a:r>
              <a:rPr lang="en-US" sz="1200" dirty="0"/>
              <a:t> </a:t>
            </a:r>
            <a:r>
              <a:rPr lang="en-US" sz="1200" dirty="0" err="1"/>
              <a:t>cảm</a:t>
            </a:r>
            <a:r>
              <a:rPr lang="en-US" sz="1200" dirty="0"/>
              <a:t> </a:t>
            </a:r>
            <a:r>
              <a:rPr lang="en-US" sz="1200" dirty="0" err="1"/>
              <a:t>xúc</a:t>
            </a:r>
            <a:r>
              <a:rPr lang="en-US" sz="1200" dirty="0"/>
              <a:t>, </a:t>
            </a:r>
            <a:r>
              <a:rPr lang="en-US" sz="1200" dirty="0" err="1"/>
              <a:t>suy</a:t>
            </a:r>
            <a:r>
              <a:rPr lang="en-US" sz="1200" dirty="0"/>
              <a:t> </a:t>
            </a:r>
            <a:r>
              <a:rPr lang="en-US" sz="1200" dirty="0" err="1"/>
              <a:t>nghĩ</a:t>
            </a:r>
            <a:r>
              <a:rPr lang="en-US" sz="1200" dirty="0"/>
              <a:t> </a:t>
            </a:r>
            <a:r>
              <a:rPr lang="en-US" sz="1200" dirty="0" err="1"/>
              <a:t>của</a:t>
            </a:r>
            <a:r>
              <a:rPr lang="en-US" sz="1200" dirty="0"/>
              <a:t> </a:t>
            </a:r>
            <a:r>
              <a:rPr lang="en-US" sz="1200" dirty="0" err="1"/>
              <a:t>nhân</a:t>
            </a:r>
            <a:r>
              <a:rPr lang="en-US" sz="1200" dirty="0"/>
              <a:t> </a:t>
            </a:r>
            <a:r>
              <a:rPr lang="en-US" sz="1200" dirty="0" err="1"/>
              <a:t>vật</a:t>
            </a:r>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về</a:t>
            </a:r>
            <a:r>
              <a:rPr lang="en-US" sz="1200" dirty="0"/>
              <a:t> con </a:t>
            </a:r>
            <a:r>
              <a:rPr lang="en-US" sz="1200" dirty="0" err="1"/>
              <a:t>người</a:t>
            </a:r>
            <a:r>
              <a:rPr lang="en-US" sz="1200" dirty="0"/>
              <a:t> </a:t>
            </a:r>
            <a:r>
              <a:rPr lang="en-US" sz="1200" dirty="0" err="1"/>
              <a:t>và</a:t>
            </a:r>
            <a:r>
              <a:rPr lang="en-US" sz="1200" dirty="0"/>
              <a:t> </a:t>
            </a:r>
            <a:r>
              <a:rPr lang="en-US" sz="1200" dirty="0" err="1"/>
              <a:t>nghệ</a:t>
            </a:r>
            <a:r>
              <a:rPr lang="en-US" sz="1200" dirty="0"/>
              <a:t> </a:t>
            </a:r>
            <a:r>
              <a:rPr lang="en-US" sz="1200" dirty="0" err="1"/>
              <a:t>thuật</a:t>
            </a:r>
            <a:r>
              <a:rPr lang="en-US" sz="1200" dirty="0"/>
              <a:t> </a:t>
            </a:r>
            <a:r>
              <a:rPr lang="en-US" sz="1200" dirty="0" err="1"/>
              <a:t>trong</a:t>
            </a:r>
            <a:r>
              <a:rPr lang="en-US" sz="1200" dirty="0"/>
              <a:t> </a:t>
            </a:r>
            <a:r>
              <a:rPr lang="en-US" sz="1200" dirty="0" err="1"/>
              <a:t>tác</a:t>
            </a:r>
            <a:r>
              <a:rPr lang="en-US" sz="1200" dirty="0"/>
              <a:t> </a:t>
            </a:r>
            <a:r>
              <a:rPr lang="en-US" sz="1200" dirty="0" err="1"/>
              <a:t>phẩm</a:t>
            </a:r>
            <a:r>
              <a:rPr lang="en-US" sz="1200" dirty="0"/>
              <a:t>. </a:t>
            </a:r>
            <a:r>
              <a:rPr lang="en-US" sz="1200" dirty="0" err="1"/>
              <a:t>Ví</a:t>
            </a:r>
            <a:r>
              <a:rPr lang="en-US" sz="1200" dirty="0"/>
              <a:t> </a:t>
            </a:r>
            <a:r>
              <a:rPr lang="en-US" sz="1200" dirty="0" err="1"/>
              <a:t>dụ</a:t>
            </a:r>
            <a:endParaRPr lang="en-US" sz="1200" dirty="0"/>
          </a:p>
          <a:p>
            <a:r>
              <a:rPr lang="en-US" sz="1200" dirty="0"/>
              <a:t>+ Khi </a:t>
            </a:r>
            <a:r>
              <a:rPr lang="en-US" sz="1200" dirty="0" err="1"/>
              <a:t>gặp</a:t>
            </a:r>
            <a:r>
              <a:rPr lang="en-US" sz="1200" dirty="0"/>
              <a:t> </a:t>
            </a:r>
            <a:r>
              <a:rPr lang="en-US" sz="1200" dirty="0" err="1"/>
              <a:t>anh</a:t>
            </a:r>
            <a:r>
              <a:rPr lang="en-US" sz="1200" dirty="0"/>
              <a:t> </a:t>
            </a:r>
            <a:r>
              <a:rPr lang="en-US" sz="1200" dirty="0" err="1"/>
              <a:t>thanh</a:t>
            </a:r>
            <a:r>
              <a:rPr lang="en-US" sz="1200" dirty="0"/>
              <a:t> </a:t>
            </a:r>
            <a:r>
              <a:rPr lang="en-US" sz="1200" dirty="0" err="1"/>
              <a:t>niên</a:t>
            </a:r>
            <a:r>
              <a:rPr lang="en-US" sz="1200" dirty="0"/>
              <a:t>, </a:t>
            </a:r>
            <a:r>
              <a:rPr lang="en-US" sz="1200" dirty="0" err="1"/>
              <a:t>người</a:t>
            </a:r>
            <a:r>
              <a:rPr lang="en-US" sz="1200" dirty="0"/>
              <a:t> </a:t>
            </a:r>
            <a:r>
              <a:rPr lang="en-US" sz="1200" dirty="0" err="1"/>
              <a:t>họa</a:t>
            </a:r>
            <a:r>
              <a:rPr lang="en-US" sz="1200" dirty="0"/>
              <a:t> </a:t>
            </a:r>
            <a:r>
              <a:rPr lang="en-US" sz="1200" dirty="0" err="1"/>
              <a:t>sĩ</a:t>
            </a:r>
            <a:r>
              <a:rPr lang="en-US" sz="1200" dirty="0"/>
              <a:t> </a:t>
            </a:r>
            <a:r>
              <a:rPr lang="en-US" sz="1200" dirty="0" err="1"/>
              <a:t>dường</a:t>
            </a:r>
            <a:r>
              <a:rPr lang="en-US" sz="1200" dirty="0"/>
              <a:t> </a:t>
            </a:r>
            <a:r>
              <a:rPr lang="en-US" sz="1200" dirty="0" err="1"/>
              <a:t>như</a:t>
            </a:r>
            <a:r>
              <a:rPr lang="en-US" sz="1200" dirty="0"/>
              <a:t> </a:t>
            </a:r>
            <a:r>
              <a:rPr lang="en-US" sz="1200" dirty="0" err="1"/>
              <a:t>đã</a:t>
            </a:r>
            <a:r>
              <a:rPr lang="en-US" sz="1200" dirty="0"/>
              <a:t> </a:t>
            </a:r>
            <a:r>
              <a:rPr lang="en-US" sz="1200" dirty="0" err="1"/>
              <a:t>tìm</a:t>
            </a:r>
            <a:r>
              <a:rPr lang="en-US" sz="1200" dirty="0"/>
              <a:t> </a:t>
            </a:r>
            <a:r>
              <a:rPr lang="en-US" sz="1200" dirty="0" err="1"/>
              <a:t>thấy</a:t>
            </a:r>
            <a:r>
              <a:rPr lang="en-US" sz="1200" dirty="0"/>
              <a:t> </a:t>
            </a:r>
            <a:r>
              <a:rPr lang="en-US" sz="1200" dirty="0" err="1"/>
              <a:t>cảm</a:t>
            </a:r>
            <a:r>
              <a:rPr lang="en-US" sz="1200" dirty="0"/>
              <a:t> </a:t>
            </a:r>
            <a:r>
              <a:rPr lang="en-US" sz="1200" dirty="0" err="1"/>
              <a:t>hứng</a:t>
            </a:r>
            <a:r>
              <a:rPr lang="en-US" sz="1200" dirty="0"/>
              <a:t>, ý </a:t>
            </a:r>
            <a:r>
              <a:rPr lang="en-US" sz="1200" dirty="0" err="1"/>
              <a:t>tưởng</a:t>
            </a:r>
            <a:r>
              <a:rPr lang="en-US" sz="1200" dirty="0"/>
              <a:t> </a:t>
            </a:r>
            <a:r>
              <a:rPr lang="en-US" sz="1200" dirty="0" err="1"/>
              <a:t>cho</a:t>
            </a:r>
            <a:r>
              <a:rPr lang="en-US" sz="1200" dirty="0"/>
              <a:t> </a:t>
            </a:r>
            <a:r>
              <a:rPr lang="en-US" sz="1200" dirty="0" err="1"/>
              <a:t>sáng</a:t>
            </a:r>
            <a:r>
              <a:rPr lang="en-US" sz="1200" dirty="0"/>
              <a:t> </a:t>
            </a:r>
            <a:r>
              <a:rPr lang="en-US" sz="1200" dirty="0" err="1"/>
              <a:t>tác</a:t>
            </a:r>
            <a:r>
              <a:rPr lang="en-US" sz="1200" dirty="0"/>
              <a:t> </a:t>
            </a:r>
            <a:r>
              <a:rPr lang="en-US" sz="1200" dirty="0" err="1"/>
              <a:t>nghệ</a:t>
            </a:r>
            <a:r>
              <a:rPr lang="en-US" sz="1200" dirty="0"/>
              <a:t> </a:t>
            </a:r>
            <a:r>
              <a:rPr lang="en-US" sz="1200" dirty="0" err="1"/>
              <a:t>thuật</a:t>
            </a:r>
            <a:r>
              <a:rPr lang="en-US" sz="1200" dirty="0"/>
              <a:t> </a:t>
            </a:r>
            <a:r>
              <a:rPr lang="en-US" sz="1200" dirty="0" err="1"/>
              <a:t>của</a:t>
            </a:r>
            <a:r>
              <a:rPr lang="en-US" sz="1200" dirty="0"/>
              <a:t> </a:t>
            </a:r>
            <a:r>
              <a:rPr lang="en-US" sz="1200" dirty="0" err="1"/>
              <a:t>mình</a:t>
            </a:r>
            <a:r>
              <a:rPr lang="en-US" sz="1200" dirty="0"/>
              <a:t>: </a:t>
            </a:r>
            <a:r>
              <a:rPr lang="en-US" sz="1200" i="1" dirty="0" err="1"/>
              <a:t>Vì</a:t>
            </a:r>
            <a:r>
              <a:rPr lang="en-US" sz="1200" i="1" dirty="0"/>
              <a:t> </a:t>
            </a:r>
            <a:r>
              <a:rPr lang="en-US" sz="1200" i="1" dirty="0" err="1"/>
              <a:t>họa</a:t>
            </a:r>
            <a:r>
              <a:rPr lang="en-US" sz="1200" i="1" dirty="0"/>
              <a:t> </a:t>
            </a:r>
            <a:r>
              <a:rPr lang="en-US" sz="1200" i="1" dirty="0" err="1"/>
              <a:t>sĩ</a:t>
            </a:r>
            <a:r>
              <a:rPr lang="en-US" sz="1200" i="1" dirty="0"/>
              <a:t> </a:t>
            </a:r>
            <a:r>
              <a:rPr lang="en-US" sz="1200" i="1" dirty="0" err="1"/>
              <a:t>đã</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a:t>
            </a:r>
            <a:r>
              <a:rPr lang="en-US" sz="1200" i="1" dirty="0" err="1"/>
              <a:t>điều</a:t>
            </a:r>
            <a:r>
              <a:rPr lang="en-US" sz="1200" i="1" dirty="0"/>
              <a:t> </a:t>
            </a:r>
            <a:r>
              <a:rPr lang="en-US" sz="1200" i="1" dirty="0" err="1"/>
              <a:t>thật</a:t>
            </a:r>
            <a:r>
              <a:rPr lang="en-US" sz="1200" i="1" dirty="0"/>
              <a:t> </a:t>
            </a:r>
            <a:r>
              <a:rPr lang="en-US" sz="1200" i="1" dirty="0" err="1"/>
              <a:t>ra</a:t>
            </a:r>
            <a:r>
              <a:rPr lang="en-US" sz="1200" i="1" dirty="0"/>
              <a:t> </a:t>
            </a:r>
            <a:r>
              <a:rPr lang="en-US" sz="1200" i="1" dirty="0" err="1"/>
              <a:t>ông</a:t>
            </a:r>
            <a:r>
              <a:rPr lang="en-US" sz="1200" i="1" dirty="0"/>
              <a:t> </a:t>
            </a:r>
            <a:r>
              <a:rPr lang="en-US" sz="1200" i="1" dirty="0" err="1"/>
              <a:t>vẫn</a:t>
            </a:r>
            <a:r>
              <a:rPr lang="en-US" sz="1200" i="1" dirty="0"/>
              <a:t> </a:t>
            </a:r>
            <a:r>
              <a:rPr lang="en-US" sz="1200" i="1" dirty="0" err="1"/>
              <a:t>ao</a:t>
            </a:r>
            <a:r>
              <a:rPr lang="en-US" sz="1200" i="1" dirty="0"/>
              <a:t> </a:t>
            </a:r>
            <a:r>
              <a:rPr lang="en-US" sz="1200" i="1" dirty="0" err="1"/>
              <a:t>ước</a:t>
            </a:r>
            <a:r>
              <a:rPr lang="en-US" sz="1200" i="1" dirty="0"/>
              <a:t> </a:t>
            </a:r>
            <a:r>
              <a:rPr lang="en-US" sz="1200" i="1" dirty="0" err="1"/>
              <a:t>được</a:t>
            </a:r>
            <a:r>
              <a:rPr lang="en-US" sz="1200" i="1" dirty="0"/>
              <a:t> </a:t>
            </a:r>
            <a:r>
              <a:rPr lang="en-US" sz="1200" i="1" dirty="0" err="1"/>
              <a:t>biết</a:t>
            </a:r>
            <a:r>
              <a:rPr lang="en-US" sz="1200" i="1" dirty="0"/>
              <a:t>, </a:t>
            </a:r>
            <a:r>
              <a:rPr lang="en-US" sz="1200" i="1" dirty="0" err="1"/>
              <a:t>ôi</a:t>
            </a:r>
            <a:r>
              <a:rPr lang="en-US" sz="1200" i="1" dirty="0"/>
              <a:t>, </a:t>
            </a:r>
            <a:r>
              <a:rPr lang="en-US" sz="1200" i="1" dirty="0" err="1"/>
              <a:t>một</a:t>
            </a:r>
            <a:r>
              <a:rPr lang="en-US" sz="1200" i="1" dirty="0"/>
              <a:t> </a:t>
            </a:r>
            <a:r>
              <a:rPr lang="en-US" sz="1200" i="1" dirty="0" err="1"/>
              <a:t>nét</a:t>
            </a:r>
            <a:r>
              <a:rPr lang="en-US" sz="1200" i="1" dirty="0"/>
              <a:t> </a:t>
            </a:r>
            <a:r>
              <a:rPr lang="en-US" sz="1200" i="1" dirty="0" err="1"/>
              <a:t>thôi</a:t>
            </a:r>
            <a:r>
              <a:rPr lang="en-US" sz="1200" i="1" dirty="0"/>
              <a:t> </a:t>
            </a:r>
            <a:r>
              <a:rPr lang="en-US" sz="1200" i="1" dirty="0" err="1"/>
              <a:t>đủ</a:t>
            </a:r>
            <a:r>
              <a:rPr lang="en-US" sz="1200" i="1" dirty="0"/>
              <a:t> </a:t>
            </a:r>
            <a:r>
              <a:rPr lang="en-US" sz="1200" i="1" dirty="0" err="1"/>
              <a:t>khẳng</a:t>
            </a:r>
            <a:r>
              <a:rPr lang="en-US" sz="1200" i="1" dirty="0"/>
              <a:t> </a:t>
            </a:r>
            <a:r>
              <a:rPr lang="en-US" sz="1200" i="1" dirty="0" err="1"/>
              <a:t>định</a:t>
            </a:r>
            <a:r>
              <a:rPr lang="en-US" sz="1200" i="1" dirty="0"/>
              <a:t> </a:t>
            </a:r>
            <a:r>
              <a:rPr lang="en-US" sz="1200" i="1" dirty="0" err="1"/>
              <a:t>một</a:t>
            </a:r>
            <a:r>
              <a:rPr lang="en-US" sz="1200" i="1" dirty="0"/>
              <a:t> </a:t>
            </a:r>
            <a:r>
              <a:rPr lang="en-US" sz="1200" i="1" dirty="0" err="1"/>
              <a:t>tâm</a:t>
            </a:r>
            <a:r>
              <a:rPr lang="en-US" sz="1200" i="1" dirty="0"/>
              <a:t> </a:t>
            </a:r>
            <a:r>
              <a:rPr lang="en-US" sz="1200" i="1" dirty="0" err="1"/>
              <a:t>hồn</a:t>
            </a:r>
            <a:r>
              <a:rPr lang="en-US" sz="1200" i="1" dirty="0"/>
              <a:t>, </a:t>
            </a:r>
            <a:r>
              <a:rPr lang="en-US" sz="1200" i="1" dirty="0" err="1"/>
              <a:t>khơi</a:t>
            </a:r>
            <a:r>
              <a:rPr lang="en-US" sz="1200" i="1" dirty="0"/>
              <a:t> </a:t>
            </a:r>
            <a:r>
              <a:rPr lang="en-US" sz="1200" i="1" dirty="0" err="1"/>
              <a:t>gợi</a:t>
            </a:r>
            <a:r>
              <a:rPr lang="en-US" sz="1200" i="1" dirty="0"/>
              <a:t> </a:t>
            </a:r>
            <a:r>
              <a:rPr lang="en-US" sz="1200" i="1" dirty="0" err="1"/>
              <a:t>một</a:t>
            </a:r>
            <a:r>
              <a:rPr lang="en-US" sz="1200" i="1" dirty="0"/>
              <a:t> ý </a:t>
            </a:r>
            <a:r>
              <a:rPr lang="en-US" sz="1200" i="1" dirty="0" err="1"/>
              <a:t>sáng</a:t>
            </a:r>
            <a:r>
              <a:rPr lang="en-US" sz="1200" i="1" dirty="0"/>
              <a:t> </a:t>
            </a:r>
            <a:r>
              <a:rPr lang="en-US" sz="1200" i="1" dirty="0" err="1"/>
              <a:t>tác</a:t>
            </a:r>
            <a:r>
              <a:rPr lang="en-US" sz="1200" i="1" dirty="0"/>
              <a:t>, </a:t>
            </a:r>
            <a:r>
              <a:rPr lang="en-US" sz="1200" i="1" dirty="0" err="1"/>
              <a:t>một</a:t>
            </a:r>
            <a:r>
              <a:rPr lang="en-US" sz="1200" i="1" dirty="0"/>
              <a:t> </a:t>
            </a:r>
            <a:r>
              <a:rPr lang="en-US" sz="1200" i="1" dirty="0" err="1"/>
              <a:t>nét</a:t>
            </a:r>
            <a:r>
              <a:rPr lang="en-US" sz="1200" i="1" dirty="0"/>
              <a:t> </a:t>
            </a:r>
            <a:r>
              <a:rPr lang="en-US" sz="1200" i="1" dirty="0" err="1"/>
              <a:t>mới</a:t>
            </a:r>
            <a:r>
              <a:rPr lang="en-US" sz="1200" i="1" dirty="0"/>
              <a:t> </a:t>
            </a:r>
            <a:r>
              <a:rPr lang="en-US" sz="1200" i="1" dirty="0" err="1"/>
              <a:t>đủ</a:t>
            </a:r>
            <a:r>
              <a:rPr lang="en-US" sz="1200" i="1" dirty="0"/>
              <a:t> </a:t>
            </a:r>
            <a:r>
              <a:rPr lang="en-US" sz="1200" i="1" dirty="0" err="1"/>
              <a:t>là</a:t>
            </a:r>
            <a:r>
              <a:rPr lang="en-US" sz="1200" i="1" dirty="0"/>
              <a:t> </a:t>
            </a:r>
            <a:r>
              <a:rPr lang="en-US" sz="1200" i="1" dirty="0" err="1"/>
              <a:t>giá</a:t>
            </a:r>
            <a:r>
              <a:rPr lang="en-US" sz="1200" i="1" dirty="0"/>
              <a:t> </a:t>
            </a:r>
            <a:r>
              <a:rPr lang="en-US" sz="1200" i="1" dirty="0" err="1"/>
              <a:t>trị</a:t>
            </a:r>
            <a:r>
              <a:rPr lang="en-US" sz="1200" i="1" dirty="0"/>
              <a:t> </a:t>
            </a:r>
            <a:r>
              <a:rPr lang="en-US" sz="1200" i="1" dirty="0" err="1"/>
              <a:t>một</a:t>
            </a:r>
            <a:r>
              <a:rPr lang="en-US" sz="1200" i="1" dirty="0"/>
              <a:t> </a:t>
            </a:r>
            <a:r>
              <a:rPr lang="en-US" sz="1200" i="1" dirty="0" err="1"/>
              <a:t>chuyến</a:t>
            </a:r>
            <a:r>
              <a:rPr lang="en-US" sz="1200" i="1" dirty="0"/>
              <a:t> </a:t>
            </a:r>
            <a:r>
              <a:rPr lang="en-US" sz="1200" i="1" dirty="0" err="1"/>
              <a:t>đi</a:t>
            </a:r>
            <a:r>
              <a:rPr lang="en-US" sz="1200" i="1" dirty="0"/>
              <a:t> </a:t>
            </a:r>
            <a:r>
              <a:rPr lang="en-US" sz="1200" i="1" dirty="0" err="1"/>
              <a:t>dài</a:t>
            </a:r>
            <a:r>
              <a:rPr lang="en-US" sz="1200" i="1" dirty="0"/>
              <a:t>.</a:t>
            </a:r>
          </a:p>
          <a:p>
            <a:r>
              <a:rPr lang="en-US" sz="1200" dirty="0"/>
              <a:t>+ </a:t>
            </a:r>
            <a:r>
              <a:rPr lang="en-US" sz="1200" dirty="0" err="1"/>
              <a:t>Ông</a:t>
            </a:r>
            <a:r>
              <a:rPr lang="en-US" sz="1200" dirty="0"/>
              <a:t> </a:t>
            </a:r>
            <a:r>
              <a:rPr lang="en-US" sz="1200" dirty="0" err="1"/>
              <a:t>họa</a:t>
            </a:r>
            <a:r>
              <a:rPr lang="en-US" sz="1200" dirty="0"/>
              <a:t> </a:t>
            </a:r>
            <a:r>
              <a:rPr lang="en-US" sz="1200" dirty="0" err="1"/>
              <a:t>sĩ</a:t>
            </a:r>
            <a:r>
              <a:rPr lang="en-US" sz="1200" dirty="0"/>
              <a:t> </a:t>
            </a:r>
            <a:r>
              <a:rPr lang="en-US" sz="1200" dirty="0" err="1"/>
              <a:t>bối</a:t>
            </a:r>
            <a:r>
              <a:rPr lang="en-US" sz="1200" dirty="0"/>
              <a:t> </a:t>
            </a:r>
            <a:r>
              <a:rPr lang="en-US" sz="1200" dirty="0" err="1"/>
              <a:t>rối</a:t>
            </a:r>
            <a:r>
              <a:rPr lang="en-US" sz="1200" dirty="0"/>
              <a:t>, </a:t>
            </a:r>
            <a:r>
              <a:rPr lang="en-US" sz="1200" dirty="0" err="1"/>
              <a:t>nhận</a:t>
            </a:r>
            <a:r>
              <a:rPr lang="en-US" sz="1200" dirty="0"/>
              <a:t> </a:t>
            </a:r>
            <a:r>
              <a:rPr lang="en-US" sz="1200" dirty="0" err="1"/>
              <a:t>thấy</a:t>
            </a:r>
            <a:r>
              <a:rPr lang="en-US" sz="1200" dirty="0"/>
              <a:t> </a:t>
            </a:r>
            <a:r>
              <a:rPr lang="en-US" sz="1200" dirty="0" err="1"/>
              <a:t>sự</a:t>
            </a:r>
            <a:r>
              <a:rPr lang="en-US" sz="1200" dirty="0"/>
              <a:t> </a:t>
            </a:r>
            <a:r>
              <a:rPr lang="en-US" sz="1200" dirty="0" err="1"/>
              <a:t>bất</a:t>
            </a:r>
            <a:r>
              <a:rPr lang="en-US" sz="1200" dirty="0"/>
              <a:t> </a:t>
            </a:r>
            <a:r>
              <a:rPr lang="en-US" sz="1200" dirty="0" err="1"/>
              <a:t>lực</a:t>
            </a:r>
            <a:r>
              <a:rPr lang="en-US" sz="1200" dirty="0"/>
              <a:t> </a:t>
            </a:r>
            <a:r>
              <a:rPr lang="en-US" sz="1200" dirty="0" err="1"/>
              <a:t>của</a:t>
            </a:r>
            <a:r>
              <a:rPr lang="en-US" sz="1200" dirty="0"/>
              <a:t> </a:t>
            </a:r>
            <a:r>
              <a:rPr lang="en-US" sz="1200" dirty="0" err="1"/>
              <a:t>nghệ</a:t>
            </a:r>
            <a:r>
              <a:rPr lang="en-US" sz="1200" dirty="0"/>
              <a:t> </a:t>
            </a:r>
            <a:r>
              <a:rPr lang="en-US" sz="1200" dirty="0" err="1"/>
              <a:t>thuật</a:t>
            </a:r>
            <a:r>
              <a:rPr lang="en-US" sz="1200" dirty="0"/>
              <a:t> </a:t>
            </a:r>
            <a:r>
              <a:rPr lang="en-US" sz="1200" dirty="0" err="1"/>
              <a:t>trước</a:t>
            </a:r>
            <a:r>
              <a:rPr lang="en-US" sz="1200" dirty="0"/>
              <a:t> </a:t>
            </a:r>
            <a:r>
              <a:rPr lang="en-US" sz="1200" dirty="0" err="1"/>
              <a:t>bức</a:t>
            </a:r>
            <a:r>
              <a:rPr lang="en-US" sz="1200" dirty="0"/>
              <a:t> </a:t>
            </a:r>
            <a:r>
              <a:rPr lang="en-US" sz="1200" dirty="0" err="1"/>
              <a:t>chân</a:t>
            </a:r>
            <a:r>
              <a:rPr lang="en-US" sz="1200" dirty="0"/>
              <a:t> dung </a:t>
            </a:r>
            <a:r>
              <a:rPr lang="en-US" sz="1200" dirty="0" err="1"/>
              <a:t>cuộc</a:t>
            </a:r>
            <a:r>
              <a:rPr lang="en-US" sz="1200" dirty="0"/>
              <a:t> </a:t>
            </a:r>
            <a:r>
              <a:rPr lang="en-US" sz="1200" dirty="0" err="1"/>
              <a:t>sống</a:t>
            </a:r>
            <a:r>
              <a:rPr lang="en-US" sz="1200" dirty="0"/>
              <a:t> </a:t>
            </a:r>
            <a:r>
              <a:rPr lang="en-US" sz="1200" dirty="0" err="1"/>
              <a:t>giản</a:t>
            </a:r>
            <a:r>
              <a:rPr lang="en-US" sz="1200" dirty="0"/>
              <a:t> </a:t>
            </a:r>
            <a:r>
              <a:rPr lang="en-US" sz="1200" dirty="0" err="1"/>
              <a:t>dị</a:t>
            </a:r>
            <a:r>
              <a:rPr lang="en-US" sz="1200" dirty="0"/>
              <a:t> </a:t>
            </a:r>
            <a:r>
              <a:rPr lang="en-US" sz="1200" dirty="0" err="1"/>
              <a:t>mà</a:t>
            </a:r>
            <a:r>
              <a:rPr lang="en-US" sz="1200" dirty="0"/>
              <a:t> </a:t>
            </a:r>
            <a:r>
              <a:rPr lang="en-US" sz="1200" dirty="0" err="1"/>
              <a:t>đẹp</a:t>
            </a:r>
            <a:r>
              <a:rPr lang="en-US" sz="1200" dirty="0"/>
              <a:t> </a:t>
            </a:r>
            <a:r>
              <a:rPr lang="en-US" sz="1200" dirty="0" err="1"/>
              <a:t>đẽ</a:t>
            </a:r>
            <a:r>
              <a:rPr lang="en-US" sz="1200" dirty="0"/>
              <a:t>: </a:t>
            </a:r>
            <a:r>
              <a:rPr lang="en-US" sz="1200" i="1" dirty="0"/>
              <a:t>Chao </a:t>
            </a:r>
            <a:r>
              <a:rPr lang="en-US" sz="1200" i="1" dirty="0" err="1"/>
              <a:t>ôi</a:t>
            </a:r>
            <a:r>
              <a:rPr lang="en-US" sz="1200" i="1" dirty="0"/>
              <a:t>, </a:t>
            </a:r>
            <a:r>
              <a:rPr lang="en-US" sz="1200" i="1" dirty="0" err="1"/>
              <a:t>bắt</a:t>
            </a:r>
            <a:r>
              <a:rPr lang="en-US" sz="1200" i="1" dirty="0"/>
              <a:t> </a:t>
            </a:r>
            <a:r>
              <a:rPr lang="en-US" sz="1200" i="1" dirty="0" err="1"/>
              <a:t>gặp</a:t>
            </a:r>
            <a:r>
              <a:rPr lang="en-US" sz="1200" i="1" dirty="0"/>
              <a:t> </a:t>
            </a:r>
            <a:r>
              <a:rPr lang="en-US" sz="1200" i="1" dirty="0" err="1"/>
              <a:t>một</a:t>
            </a:r>
            <a:r>
              <a:rPr lang="en-US" sz="1200" i="1" dirty="0"/>
              <a:t> con </a:t>
            </a:r>
            <a:r>
              <a:rPr lang="en-US" sz="1200" i="1" dirty="0" err="1"/>
              <a:t>người</a:t>
            </a:r>
            <a:r>
              <a:rPr lang="en-US" sz="1200" i="1" dirty="0"/>
              <a:t> </a:t>
            </a:r>
            <a:r>
              <a:rPr lang="en-US" sz="1200" i="1" dirty="0" err="1"/>
              <a:t>như</a:t>
            </a:r>
            <a:r>
              <a:rPr lang="en-US" sz="1200" i="1" dirty="0"/>
              <a:t> </a:t>
            </a:r>
            <a:r>
              <a:rPr lang="en-US" sz="1200" i="1" dirty="0" err="1"/>
              <a:t>anh</a:t>
            </a:r>
            <a:r>
              <a:rPr lang="en-US" sz="1200" i="1" dirty="0"/>
              <a:t> ta </a:t>
            </a:r>
            <a:r>
              <a:rPr lang="en-US" sz="1200" i="1" dirty="0" err="1"/>
              <a:t>là</a:t>
            </a:r>
            <a:r>
              <a:rPr lang="en-US" sz="1200" i="1" dirty="0"/>
              <a:t> </a:t>
            </a:r>
            <a:r>
              <a:rPr lang="en-US" sz="1200" i="1" dirty="0" err="1"/>
              <a:t>một</a:t>
            </a:r>
            <a:r>
              <a:rPr lang="en-US" sz="1200" i="1" dirty="0"/>
              <a:t> </a:t>
            </a:r>
            <a:r>
              <a:rPr lang="en-US" sz="1200" i="1" dirty="0" err="1"/>
              <a:t>cơ</a:t>
            </a:r>
            <a:r>
              <a:rPr lang="en-US" sz="1200" i="1" dirty="0"/>
              <a:t> </a:t>
            </a:r>
            <a:r>
              <a:rPr lang="en-US" sz="1200" i="1" dirty="0" err="1"/>
              <a:t>hội</a:t>
            </a:r>
            <a:r>
              <a:rPr lang="en-US" sz="1200" i="1" dirty="0"/>
              <a:t> </a:t>
            </a:r>
            <a:r>
              <a:rPr lang="en-US" sz="1200" i="1" dirty="0" err="1"/>
              <a:t>hãn</a:t>
            </a:r>
            <a:r>
              <a:rPr lang="en-US" sz="1200" i="1" dirty="0"/>
              <a:t> </a:t>
            </a:r>
            <a:r>
              <a:rPr lang="en-US" sz="1200" i="1" dirty="0" err="1"/>
              <a:t>hữu</a:t>
            </a:r>
            <a:r>
              <a:rPr lang="en-US" sz="1200" i="1" dirty="0"/>
              <a:t> </a:t>
            </a:r>
            <a:r>
              <a:rPr lang="en-US" sz="1200" i="1" dirty="0" err="1"/>
              <a:t>cho</a:t>
            </a:r>
            <a:r>
              <a:rPr lang="en-US" sz="1200" i="1" dirty="0"/>
              <a:t> </a:t>
            </a:r>
            <a:r>
              <a:rPr lang="en-US" sz="1200" i="1" dirty="0" err="1"/>
              <a:t>sáng</a:t>
            </a:r>
            <a:r>
              <a:rPr lang="en-US" sz="1200" i="1" dirty="0"/>
              <a:t> </a:t>
            </a:r>
            <a:r>
              <a:rPr lang="en-US" sz="1200" i="1" dirty="0" err="1"/>
              <a:t>tác</a:t>
            </a:r>
            <a:r>
              <a:rPr lang="en-US" sz="1200" i="1" dirty="0"/>
              <a:t>, </a:t>
            </a:r>
            <a:r>
              <a:rPr lang="en-US" sz="1200" i="1" dirty="0" err="1"/>
              <a:t>nhưng</a:t>
            </a:r>
            <a:r>
              <a:rPr lang="en-US" sz="1200" i="1" dirty="0"/>
              <a:t> </a:t>
            </a:r>
            <a:r>
              <a:rPr lang="en-US" sz="1200" i="1" dirty="0" err="1"/>
              <a:t>hoàn</a:t>
            </a:r>
            <a:r>
              <a:rPr lang="en-US" sz="1200" i="1" dirty="0"/>
              <a:t> </a:t>
            </a:r>
            <a:r>
              <a:rPr lang="en-US" sz="1200" i="1" dirty="0" err="1"/>
              <a:t>thành</a:t>
            </a:r>
            <a:r>
              <a:rPr lang="en-US" sz="1200" i="1" dirty="0"/>
              <a:t> </a:t>
            </a:r>
            <a:r>
              <a:rPr lang="en-US" sz="1200" i="1" dirty="0" err="1"/>
              <a:t>được</a:t>
            </a:r>
            <a:r>
              <a:rPr lang="en-US" sz="1200" i="1" dirty="0"/>
              <a:t> </a:t>
            </a:r>
            <a:r>
              <a:rPr lang="en-US" sz="1200" i="1" dirty="0" err="1"/>
              <a:t>sáng</a:t>
            </a:r>
            <a:r>
              <a:rPr lang="en-US" sz="1200" i="1" dirty="0"/>
              <a:t> </a:t>
            </a:r>
            <a:r>
              <a:rPr lang="en-US" sz="1200" i="1" dirty="0" err="1"/>
              <a:t>tác</a:t>
            </a:r>
            <a:r>
              <a:rPr lang="en-US" sz="1200" i="1" dirty="0"/>
              <a:t> </a:t>
            </a:r>
            <a:r>
              <a:rPr lang="en-US" sz="1200" i="1" dirty="0" err="1"/>
              <a:t>còn</a:t>
            </a:r>
            <a:r>
              <a:rPr lang="en-US" sz="1200" i="1" dirty="0"/>
              <a:t> </a:t>
            </a:r>
            <a:r>
              <a:rPr lang="en-US" sz="1200" i="1" dirty="0" err="1"/>
              <a:t>là</a:t>
            </a:r>
            <a:r>
              <a:rPr lang="en-US" sz="1200" i="1" dirty="0"/>
              <a:t> </a:t>
            </a:r>
            <a:r>
              <a:rPr lang="en-US" sz="1200" i="1" dirty="0" err="1"/>
              <a:t>một</a:t>
            </a:r>
            <a:r>
              <a:rPr lang="en-US" sz="1200" i="1" dirty="0"/>
              <a:t> </a:t>
            </a:r>
            <a:r>
              <a:rPr lang="en-US" sz="1200" i="1" dirty="0" err="1"/>
              <a:t>chặng</a:t>
            </a:r>
            <a:r>
              <a:rPr lang="en-US" sz="1200" i="1" dirty="0"/>
              <a:t> </a:t>
            </a:r>
            <a:r>
              <a:rPr lang="en-US" sz="1200" i="1" dirty="0" err="1"/>
              <a:t>đường</a:t>
            </a:r>
            <a:r>
              <a:rPr lang="en-US" sz="1200" i="1" dirty="0"/>
              <a:t> </a:t>
            </a:r>
            <a:r>
              <a:rPr lang="en-US" sz="1200" i="1" dirty="0" err="1"/>
              <a:t>dài</a:t>
            </a:r>
            <a:r>
              <a:rPr lang="en-US" sz="1200" i="1" dirty="0"/>
              <a:t>.</a:t>
            </a:r>
            <a:endParaRPr lang="en-US" sz="1200"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27</a:t>
            </a:fld>
            <a:endParaRPr lang="en-US"/>
          </a:p>
        </p:txBody>
      </p:sp>
    </p:spTree>
    <p:extLst>
      <p:ext uri="{BB962C8B-B14F-4D97-AF65-F5344CB8AC3E}">
        <p14:creationId xmlns:p14="http://schemas.microsoft.com/office/powerpoint/2010/main" val="2614595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solidFill>
                  <a:srgbClr val="836C36"/>
                </a:solidFill>
                <a:latin typeface="Roboto Condensed Bold" panose="02000000000000000000"/>
              </a:rPr>
              <a:t>1. </a:t>
            </a:r>
            <a:r>
              <a:rPr lang="en-US" sz="1200" dirty="0" err="1">
                <a:solidFill>
                  <a:srgbClr val="836C36"/>
                </a:solidFill>
                <a:latin typeface="Roboto Condensed Bold" panose="02000000000000000000"/>
              </a:rPr>
              <a:t>Em</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hãy</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nêu</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một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số</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nhận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xét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của</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mình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về</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nhân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vật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cô</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kĩ</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bác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lái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xe</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Gợi</a:t>
            </a:r>
            <a:r>
              <a:rPr lang="en-US" sz="1200" dirty="0">
                <a:solidFill>
                  <a:srgbClr val="836C36"/>
                </a:solidFill>
                <a:latin typeface="Roboto Condensed Bold" panose="02000000000000000000"/>
              </a:rPr>
              <a:t> ý: </a:t>
            </a:r>
            <a:r>
              <a:rPr lang="en-US" sz="1200" dirty="0" err="1">
                <a:solidFill>
                  <a:srgbClr val="836C36"/>
                </a:solidFill>
                <a:latin typeface="Roboto Condensed Bold" panose="02000000000000000000"/>
              </a:rPr>
              <a:t>Hành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động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nói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suy</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nghĩ</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với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anh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thanh</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niên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thể</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họ</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người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thế</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a:t>
            </a:r>
          </a:p>
          <a:p>
            <a:pPr algn="just">
              <a:lnSpc>
                <a:spcPts val="5600"/>
              </a:lnSpc>
            </a:pPr>
            <a:r>
              <a:rPr lang="en-US" sz="1200" dirty="0">
                <a:solidFill>
                  <a:srgbClr val="836C36"/>
                </a:solidFill>
                <a:latin typeface="Roboto Condensed Bold" panose="02000000000000000000"/>
              </a:rPr>
              <a:t>2. </a:t>
            </a:r>
            <a:r>
              <a:rPr lang="en-US" sz="1200" dirty="0" err="1">
                <a:solidFill>
                  <a:srgbClr val="836C36"/>
                </a:solidFill>
                <a:latin typeface="Roboto Condensed Bold" panose="02000000000000000000"/>
              </a:rPr>
              <a:t>Truyện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còn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có</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những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nhân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vật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xuất</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gián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tiếp</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khác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Họ</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là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những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người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như</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thế</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nào</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và</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có</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vai</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trò</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gì</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trong</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việc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thể</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hiện</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chủ</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đề</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tác</a:t>
            </a:r>
            <a:r>
              <a:rPr lang="en-US" sz="1200" dirty="0">
                <a:solidFill>
                  <a:srgbClr val="836C36"/>
                </a:solidFill>
                <a:latin typeface="Roboto Condensed Bold" panose="02000000000000000000"/>
              </a:rPr>
              <a:t> </a:t>
            </a:r>
            <a:r>
              <a:rPr lang="en-US" sz="1200" dirty="0" err="1">
                <a:solidFill>
                  <a:srgbClr val="836C36"/>
                </a:solidFill>
                <a:latin typeface="Roboto Condensed Bold" panose="02000000000000000000"/>
              </a:rPr>
              <a:t>phẩm</a:t>
            </a:r>
            <a:r>
              <a:rPr lang="en-US" sz="1200" dirty="0">
                <a:solidFill>
                  <a:srgbClr val="836C36"/>
                </a:solidFill>
                <a:latin typeface="Roboto Condensed Bold" panose="02000000000000000000"/>
              </a:rPr>
              <a:t>?</a:t>
            </a:r>
          </a:p>
        </p:txBody>
      </p:sp>
      <p:sp>
        <p:nvSpPr>
          <p:cNvPr id="4" name="Slide Number Placeholder 3"/>
          <p:cNvSpPr>
            <a:spLocks noGrp="1"/>
          </p:cNvSpPr>
          <p:nvPr>
            <p:ph type="sldNum" sz="quarter" idx="5"/>
          </p:nvPr>
        </p:nvSpPr>
        <p:spPr/>
        <p:txBody>
          <a:bodyPr/>
          <a:lstStyle/>
          <a:p>
            <a:fld id="{8F673D69-D3B0-4A69-ACD9-435B91C4C70C}" type="slidenum">
              <a:rPr lang="en-US" smtClean="0"/>
              <a:t>28</a:t>
            </a:fld>
            <a:endParaRPr lang="en-US"/>
          </a:p>
        </p:txBody>
      </p:sp>
    </p:spTree>
    <p:extLst>
      <p:ext uri="{BB962C8B-B14F-4D97-AF65-F5344CB8AC3E}">
        <p14:creationId xmlns:p14="http://schemas.microsoft.com/office/powerpoint/2010/main" val="3933265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29</a:t>
            </a:fld>
            <a:endParaRPr lang="en-US"/>
          </a:p>
        </p:txBody>
      </p:sp>
    </p:spTree>
    <p:extLst>
      <p:ext uri="{BB962C8B-B14F-4D97-AF65-F5344CB8AC3E}">
        <p14:creationId xmlns:p14="http://schemas.microsoft.com/office/powerpoint/2010/main" val="2708457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a:t>
            </a:fld>
            <a:endParaRPr lang="en-US"/>
          </a:p>
        </p:txBody>
      </p:sp>
    </p:spTree>
    <p:extLst>
      <p:ext uri="{BB962C8B-B14F-4D97-AF65-F5344CB8AC3E}">
        <p14:creationId xmlns:p14="http://schemas.microsoft.com/office/powerpoint/2010/main" val="225776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30</a:t>
            </a:fld>
            <a:endParaRPr lang="en-US"/>
          </a:p>
        </p:txBody>
      </p:sp>
    </p:spTree>
    <p:extLst>
      <p:ext uri="{BB962C8B-B14F-4D97-AF65-F5344CB8AC3E}">
        <p14:creationId xmlns:p14="http://schemas.microsoft.com/office/powerpoint/2010/main" val="897943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31</a:t>
            </a:fld>
            <a:endParaRPr lang="en-US"/>
          </a:p>
        </p:txBody>
      </p:sp>
    </p:spTree>
    <p:extLst>
      <p:ext uri="{BB962C8B-B14F-4D97-AF65-F5344CB8AC3E}">
        <p14:creationId xmlns:p14="http://schemas.microsoft.com/office/powerpoint/2010/main" val="800448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Đoạn</a:t>
            </a:r>
            <a:r>
              <a:rPr lang="en-US" sz="1200" dirty="0"/>
              <a:t> </a:t>
            </a:r>
            <a:r>
              <a:rPr lang="en-US" sz="1200" dirty="0" err="1"/>
              <a:t>văn</a:t>
            </a:r>
            <a:r>
              <a:rPr lang="en-US" sz="1200" dirty="0"/>
              <a:t> </a:t>
            </a:r>
            <a:r>
              <a:rPr lang="en-US" sz="1200" dirty="0" err="1"/>
              <a:t>trên</a:t>
            </a:r>
            <a:r>
              <a:rPr lang="en-US" sz="1200" dirty="0"/>
              <a:t> </a:t>
            </a:r>
            <a:r>
              <a:rPr lang="en-US" sz="1200" dirty="0" err="1"/>
              <a:t>cho</a:t>
            </a:r>
            <a:r>
              <a:rPr lang="en-US" sz="1200" dirty="0"/>
              <a:t> ta </a:t>
            </a:r>
            <a:r>
              <a:rPr lang="en-US" sz="1200" dirty="0" err="1"/>
              <a:t>cảm</a:t>
            </a:r>
            <a:r>
              <a:rPr lang="en-US" sz="1200" dirty="0"/>
              <a:t> </a:t>
            </a:r>
            <a:r>
              <a:rPr lang="en-US" sz="1200" dirty="0" err="1"/>
              <a:t>nhận</a:t>
            </a:r>
            <a:r>
              <a:rPr lang="en-US" sz="1200" dirty="0"/>
              <a:t> </a:t>
            </a:r>
            <a:r>
              <a:rPr lang="en-US" sz="1200" dirty="0" err="1"/>
              <a:t>được</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thiên</a:t>
            </a:r>
            <a:r>
              <a:rPr lang="en-US" sz="1200" dirty="0"/>
              <a:t> </a:t>
            </a:r>
            <a:r>
              <a:rPr lang="en-US" sz="1200" dirty="0" err="1"/>
              <a:t>nhiên</a:t>
            </a:r>
            <a:r>
              <a:rPr lang="en-US" sz="1200" dirty="0"/>
              <a:t> Sa Pa </a:t>
            </a:r>
            <a:r>
              <a:rPr lang="en-US" sz="1200" dirty="0" err="1"/>
              <a:t>đầy</a:t>
            </a:r>
            <a:r>
              <a:rPr lang="en-US" sz="1200" dirty="0"/>
              <a:t> </a:t>
            </a:r>
            <a:r>
              <a:rPr lang="en-US" sz="1200" dirty="0" err="1"/>
              <a:t>màu</a:t>
            </a:r>
            <a:r>
              <a:rPr lang="en-US" sz="1200" dirty="0"/>
              <a:t> </a:t>
            </a:r>
            <a:r>
              <a:rPr lang="en-US" sz="1200" dirty="0" err="1"/>
              <a:t>sắc</a:t>
            </a:r>
            <a:r>
              <a:rPr lang="en-US" sz="1200" dirty="0"/>
              <a:t> </a:t>
            </a:r>
            <a:r>
              <a:rPr lang="en-US" sz="1200" dirty="0" err="1"/>
              <a:t>và</a:t>
            </a:r>
            <a:r>
              <a:rPr lang="en-US" sz="1200" dirty="0"/>
              <a:t> </a:t>
            </a:r>
            <a:r>
              <a:rPr lang="en-US" sz="1200" dirty="0" err="1"/>
              <a:t>ánh</a:t>
            </a:r>
            <a:r>
              <a:rPr lang="en-US" sz="1200" dirty="0"/>
              <a:t> </a:t>
            </a:r>
            <a:r>
              <a:rPr lang="en-US" sz="1200" dirty="0" err="1"/>
              <a:t>sáng</a:t>
            </a:r>
            <a:r>
              <a:rPr lang="en-US" sz="1200" dirty="0"/>
              <a:t>: </a:t>
            </a:r>
            <a:r>
              <a:rPr lang="en-US" sz="1200" dirty="0" err="1"/>
              <a:t>màu</a:t>
            </a:r>
            <a:r>
              <a:rPr lang="en-US" sz="1200" dirty="0"/>
              <a:t> </a:t>
            </a:r>
            <a:r>
              <a:rPr lang="en-US" sz="1200" dirty="0" err="1"/>
              <a:t>vàng</a:t>
            </a:r>
            <a:r>
              <a:rPr lang="en-US" sz="1200" dirty="0"/>
              <a:t> </a:t>
            </a:r>
            <a:r>
              <a:rPr lang="en-US" sz="1200" dirty="0" err="1"/>
              <a:t>rực</a:t>
            </a:r>
            <a:r>
              <a:rPr lang="en-US" sz="1200" dirty="0"/>
              <a:t> </a:t>
            </a:r>
            <a:r>
              <a:rPr lang="en-US" sz="1200" dirty="0" err="1"/>
              <a:t>của</a:t>
            </a:r>
            <a:r>
              <a:rPr lang="en-US" sz="1200" dirty="0"/>
              <a:t> </a:t>
            </a:r>
            <a:r>
              <a:rPr lang="en-US" sz="1200" dirty="0" err="1"/>
              <a:t>nắng</a:t>
            </a:r>
            <a:r>
              <a:rPr lang="en-US" sz="1200" dirty="0"/>
              <a:t>, </a:t>
            </a:r>
            <a:r>
              <a:rPr lang="en-US" sz="1200" dirty="0" err="1"/>
              <a:t>màu</a:t>
            </a:r>
            <a:r>
              <a:rPr lang="en-US" sz="1200" dirty="0"/>
              <a:t> </a:t>
            </a:r>
            <a:r>
              <a:rPr lang="en-US" sz="1200" dirty="0" err="1"/>
              <a:t>xanh</a:t>
            </a:r>
            <a:r>
              <a:rPr lang="en-US" sz="1200" dirty="0"/>
              <a:t> </a:t>
            </a:r>
            <a:r>
              <a:rPr lang="en-US" sz="1200" dirty="0" err="1"/>
              <a:t>của</a:t>
            </a:r>
            <a:r>
              <a:rPr lang="en-US" sz="1200" dirty="0"/>
              <a:t> </a:t>
            </a:r>
            <a:r>
              <a:rPr lang="en-US" sz="1200" dirty="0" err="1"/>
              <a:t>rừng</a:t>
            </a:r>
            <a:r>
              <a:rPr lang="en-US" sz="1200" dirty="0"/>
              <a:t> </a:t>
            </a:r>
            <a:r>
              <a:rPr lang="en-US" sz="1200" dirty="0" err="1"/>
              <a:t>cây</a:t>
            </a:r>
            <a:r>
              <a:rPr lang="en-US" sz="1200" dirty="0"/>
              <a:t> </a:t>
            </a:r>
            <a:r>
              <a:rPr lang="en-US" sz="1200" dirty="0" err="1"/>
              <a:t>mênh</a:t>
            </a:r>
            <a:r>
              <a:rPr lang="en-US" sz="1200" dirty="0"/>
              <a:t> </a:t>
            </a:r>
            <a:r>
              <a:rPr lang="en-US" sz="1200" dirty="0" err="1"/>
              <a:t>mông</a:t>
            </a:r>
            <a:r>
              <a:rPr lang="en-US" sz="1200" dirty="0"/>
              <a:t>, </a:t>
            </a:r>
            <a:r>
              <a:rPr lang="en-US" sz="1200" dirty="0" err="1"/>
              <a:t>lấp</a:t>
            </a:r>
            <a:r>
              <a:rPr lang="en-US" sz="1200" dirty="0"/>
              <a:t> </a:t>
            </a:r>
            <a:r>
              <a:rPr lang="en-US" sz="1200" dirty="0" err="1"/>
              <a:t>lánh</a:t>
            </a:r>
            <a:r>
              <a:rPr lang="en-US" sz="1200" dirty="0"/>
              <a:t> </a:t>
            </a:r>
            <a:r>
              <a:rPr lang="en-US" sz="1200" dirty="0" err="1"/>
              <a:t>màu</a:t>
            </a:r>
            <a:r>
              <a:rPr lang="en-US" sz="1200" dirty="0"/>
              <a:t> </a:t>
            </a:r>
            <a:r>
              <a:rPr lang="en-US" sz="1200" dirty="0" err="1"/>
              <a:t>bạc</a:t>
            </a:r>
            <a:r>
              <a:rPr lang="en-US" sz="1200" dirty="0"/>
              <a:t> </a:t>
            </a:r>
            <a:r>
              <a:rPr lang="en-US" sz="1200" dirty="0" err="1"/>
              <a:t>của</a:t>
            </a:r>
            <a:r>
              <a:rPr lang="en-US" sz="1200" dirty="0"/>
              <a:t> </a:t>
            </a:r>
            <a:r>
              <a:rPr lang="en-US" sz="1200" dirty="0" err="1"/>
              <a:t>những</a:t>
            </a:r>
            <a:r>
              <a:rPr lang="en-US" sz="1200" dirty="0"/>
              <a:t> </a:t>
            </a:r>
            <a:r>
              <a:rPr lang="en-US" sz="1200" dirty="0" err="1"/>
              <a:t>ngọn</a:t>
            </a:r>
            <a:r>
              <a:rPr lang="en-US" sz="1200" dirty="0"/>
              <a:t> </a:t>
            </a:r>
            <a:r>
              <a:rPr lang="en-US" sz="1200" dirty="0" err="1"/>
              <a:t>thông</a:t>
            </a:r>
            <a:r>
              <a:rPr lang="en-US" sz="1200" dirty="0"/>
              <a:t> rung </a:t>
            </a:r>
            <a:r>
              <a:rPr lang="en-US" sz="1200" dirty="0" err="1"/>
              <a:t>tít</a:t>
            </a:r>
            <a:r>
              <a:rPr lang="en-US" sz="1200" dirty="0"/>
              <a:t> </a:t>
            </a:r>
            <a:r>
              <a:rPr lang="en-US" sz="1200" dirty="0" err="1"/>
              <a:t>trong</a:t>
            </a:r>
            <a:r>
              <a:rPr lang="en-US" sz="1200" dirty="0"/>
              <a:t> </a:t>
            </a:r>
            <a:r>
              <a:rPr lang="en-US" sz="1200" dirty="0" err="1"/>
              <a:t>nắng</a:t>
            </a:r>
            <a:r>
              <a:rPr lang="en-US" sz="1200" dirty="0"/>
              <a:t>, </a:t>
            </a:r>
            <a:r>
              <a:rPr lang="en-US" sz="1200" dirty="0" err="1"/>
              <a:t>màu</a:t>
            </a:r>
            <a:r>
              <a:rPr lang="en-US" sz="1200" dirty="0"/>
              <a:t> </a:t>
            </a:r>
            <a:r>
              <a:rPr lang="en-US" sz="1200" dirty="0" err="1"/>
              <a:t>tím</a:t>
            </a:r>
            <a:r>
              <a:rPr lang="en-US" sz="1200" dirty="0"/>
              <a:t> </a:t>
            </a:r>
            <a:r>
              <a:rPr lang="en-US" sz="1200" dirty="0" err="1"/>
              <a:t>hoa</a:t>
            </a:r>
            <a:r>
              <a:rPr lang="en-US" sz="1200" dirty="0"/>
              <a:t> </a:t>
            </a:r>
            <a:r>
              <a:rPr lang="en-US" sz="1200" dirty="0" err="1"/>
              <a:t>cà</a:t>
            </a:r>
            <a:r>
              <a:rPr lang="en-US" sz="1200" dirty="0"/>
              <a:t> </a:t>
            </a:r>
            <a:r>
              <a:rPr lang="en-US" sz="1200" dirty="0" err="1"/>
              <a:t>của</a:t>
            </a:r>
            <a:r>
              <a:rPr lang="en-US" sz="1200" dirty="0"/>
              <a:t> </a:t>
            </a:r>
            <a:r>
              <a:rPr lang="en-US" sz="1200" dirty="0" err="1"/>
              <a:t>những</a:t>
            </a:r>
            <a:r>
              <a:rPr lang="en-US" sz="1200" dirty="0"/>
              <a:t> </a:t>
            </a:r>
            <a:r>
              <a:rPr lang="en-US" sz="1200" dirty="0" err="1"/>
              <a:t>cây</a:t>
            </a:r>
            <a:r>
              <a:rPr lang="en-US" sz="1200" dirty="0"/>
              <a:t> </a:t>
            </a:r>
            <a:r>
              <a:rPr lang="en-US" sz="1200" dirty="0" err="1"/>
              <a:t>tử</a:t>
            </a:r>
            <a:r>
              <a:rPr lang="en-US" sz="1200" dirty="0"/>
              <a:t> </a:t>
            </a:r>
            <a:r>
              <a:rPr lang="en-US" sz="1200" dirty="0" err="1"/>
              <a:t>kinh</a:t>
            </a:r>
            <a:r>
              <a:rPr lang="en-US" sz="1200" dirty="0"/>
              <a:t>. </a:t>
            </a:r>
            <a:r>
              <a:rPr lang="en-US" sz="1200" dirty="0" err="1"/>
              <a:t>Thiên</a:t>
            </a:r>
            <a:r>
              <a:rPr lang="en-US" sz="1200" dirty="0"/>
              <a:t> </a:t>
            </a:r>
            <a:r>
              <a:rPr lang="en-US" sz="1200" dirty="0" err="1"/>
              <a:t>nhiên</a:t>
            </a:r>
            <a:r>
              <a:rPr lang="en-US" sz="1200" dirty="0"/>
              <a:t> </a:t>
            </a:r>
            <a:r>
              <a:rPr lang="en-US" sz="1200" dirty="0" err="1"/>
              <a:t>hiện</a:t>
            </a:r>
            <a:r>
              <a:rPr lang="en-US" sz="1200" dirty="0"/>
              <a:t> </a:t>
            </a:r>
            <a:r>
              <a:rPr lang="en-US" sz="1200" dirty="0" err="1"/>
              <a:t>lên</a:t>
            </a:r>
            <a:r>
              <a:rPr lang="en-US" sz="1200" dirty="0"/>
              <a:t> </a:t>
            </a:r>
            <a:r>
              <a:rPr lang="en-US" sz="1200" dirty="0" err="1"/>
              <a:t>sinh</a:t>
            </a:r>
            <a:r>
              <a:rPr lang="en-US" sz="1200" dirty="0"/>
              <a:t> </a:t>
            </a:r>
            <a:r>
              <a:rPr lang="en-US" sz="1200" dirty="0" err="1"/>
              <a:t>động</a:t>
            </a:r>
            <a:r>
              <a:rPr lang="en-US" sz="1200" dirty="0"/>
              <a:t> </a:t>
            </a:r>
            <a:r>
              <a:rPr lang="en-US" sz="1200" dirty="0" err="1"/>
              <a:t>như</a:t>
            </a:r>
            <a:r>
              <a:rPr lang="en-US" sz="1200" dirty="0"/>
              <a:t> </a:t>
            </a:r>
            <a:r>
              <a:rPr lang="en-US" sz="1200" dirty="0" err="1"/>
              <a:t>một</a:t>
            </a:r>
            <a:r>
              <a:rPr lang="en-US" sz="1200" dirty="0"/>
              <a:t> </a:t>
            </a:r>
            <a:r>
              <a:rPr lang="en-US" sz="1200" dirty="0" err="1"/>
              <a:t>bức</a:t>
            </a:r>
            <a:r>
              <a:rPr lang="en-US" sz="1200" dirty="0"/>
              <a:t> </a:t>
            </a:r>
            <a:r>
              <a:rPr lang="en-US" sz="1200" dirty="0" err="1"/>
              <a:t>tranh</a:t>
            </a:r>
            <a:r>
              <a:rPr lang="en-US" sz="1200" dirty="0"/>
              <a:t> </a:t>
            </a:r>
            <a:r>
              <a:rPr lang="en-US" sz="1200" dirty="0" err="1"/>
              <a:t>với</a:t>
            </a:r>
            <a:r>
              <a:rPr lang="en-US" sz="1200" dirty="0"/>
              <a:t> </a:t>
            </a:r>
            <a:r>
              <a:rPr lang="en-US" sz="1200" dirty="0" err="1"/>
              <a:t>vẻ</a:t>
            </a:r>
            <a:r>
              <a:rPr lang="en-US" sz="1200" dirty="0"/>
              <a:t> </a:t>
            </a:r>
            <a:r>
              <a:rPr lang="en-US" sz="1200" dirty="0" err="1"/>
              <a:t>đẹp</a:t>
            </a:r>
            <a:r>
              <a:rPr lang="en-US" sz="1200" dirty="0"/>
              <a:t> </a:t>
            </a:r>
            <a:r>
              <a:rPr lang="en-US" sz="1200" dirty="0" err="1"/>
              <a:t>đặc</a:t>
            </a:r>
            <a:r>
              <a:rPr lang="en-US" sz="1200" dirty="0"/>
              <a:t> </a:t>
            </a:r>
            <a:r>
              <a:rPr lang="en-US" sz="1200" dirty="0" err="1"/>
              <a:t>trưng</a:t>
            </a:r>
            <a:r>
              <a:rPr lang="en-US" sz="1200" dirty="0"/>
              <a:t> </a:t>
            </a:r>
            <a:r>
              <a:rPr lang="en-US" sz="1200" dirty="0" err="1"/>
              <a:t>của</a:t>
            </a:r>
            <a:r>
              <a:rPr lang="en-US" sz="1200" dirty="0"/>
              <a:t> </a:t>
            </a:r>
            <a:r>
              <a:rPr lang="en-US" sz="1200" dirty="0" err="1"/>
              <a:t>nắng</a:t>
            </a:r>
            <a:r>
              <a:rPr lang="en-US" sz="1200" dirty="0"/>
              <a:t>, </a:t>
            </a:r>
            <a:r>
              <a:rPr lang="en-US" sz="1200" dirty="0" err="1"/>
              <a:t>gió</a:t>
            </a:r>
            <a:r>
              <a:rPr lang="en-US" sz="1200" dirty="0"/>
              <a:t>, </a:t>
            </a:r>
            <a:r>
              <a:rPr lang="en-US" sz="1200" dirty="0" err="1"/>
              <a:t>của</a:t>
            </a:r>
            <a:r>
              <a:rPr lang="en-US" sz="1200" dirty="0"/>
              <a:t> </a:t>
            </a:r>
            <a:r>
              <a:rPr lang="en-US" sz="1200" dirty="0" err="1"/>
              <a:t>mây</a:t>
            </a:r>
            <a:r>
              <a:rPr lang="en-US" sz="1200" dirty="0"/>
              <a:t> </a:t>
            </a:r>
            <a:r>
              <a:rPr lang="en-US" sz="1200" dirty="0" err="1"/>
              <a:t>trời</a:t>
            </a:r>
            <a:r>
              <a:rPr lang="en-US" sz="1200" dirty="0"/>
              <a:t> </a:t>
            </a:r>
            <a:r>
              <a:rPr lang="en-US" sz="1200" dirty="0" err="1"/>
              <a:t>giữa</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Sa Pa.</a:t>
            </a:r>
          </a:p>
          <a:p>
            <a:endParaRPr lang="en-US" dirty="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32</a:t>
            </a:fld>
            <a:endParaRPr lang="en-US"/>
          </a:p>
        </p:txBody>
      </p:sp>
    </p:spTree>
    <p:extLst>
      <p:ext uri="{BB962C8B-B14F-4D97-AF65-F5344CB8AC3E}">
        <p14:creationId xmlns:p14="http://schemas.microsoft.com/office/powerpoint/2010/main" val="4292021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33</a:t>
            </a:fld>
            <a:endParaRPr lang="en-US"/>
          </a:p>
        </p:txBody>
      </p:sp>
    </p:spTree>
    <p:extLst>
      <p:ext uri="{BB962C8B-B14F-4D97-AF65-F5344CB8AC3E}">
        <p14:creationId xmlns:p14="http://schemas.microsoft.com/office/powerpoint/2010/main" val="4030203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34</a:t>
            </a:fld>
            <a:endParaRPr lang="en-US"/>
          </a:p>
        </p:txBody>
      </p:sp>
    </p:spTree>
    <p:extLst>
      <p:ext uri="{BB962C8B-B14F-4D97-AF65-F5344CB8AC3E}">
        <p14:creationId xmlns:p14="http://schemas.microsoft.com/office/powerpoint/2010/main" val="3593410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t>7. </a:t>
            </a:r>
            <a:r>
              <a:rPr lang="en-US" sz="1200" dirty="0" err="1"/>
              <a:t>Tác</a:t>
            </a:r>
            <a:r>
              <a:rPr lang="en-US" sz="1200" dirty="0"/>
              <a:t> </a:t>
            </a:r>
            <a:r>
              <a:rPr lang="en-US" sz="1200" dirty="0" err="1"/>
              <a:t>phẩm</a:t>
            </a:r>
            <a:r>
              <a:rPr lang="en-US" sz="1200" dirty="0"/>
              <a:t> </a:t>
            </a:r>
            <a:r>
              <a:rPr lang="en-US" sz="1200" dirty="0" err="1"/>
              <a:t>gợi</a:t>
            </a:r>
            <a:r>
              <a:rPr lang="en-US" sz="1200" dirty="0"/>
              <a:t> </a:t>
            </a:r>
            <a:r>
              <a:rPr lang="en-US" sz="1200" dirty="0" err="1"/>
              <a:t>cho</a:t>
            </a:r>
            <a:r>
              <a:rPr lang="en-US" sz="1200" dirty="0"/>
              <a:t> </a:t>
            </a:r>
            <a:r>
              <a:rPr lang="en-US" sz="1200" dirty="0" err="1"/>
              <a:t>em</a:t>
            </a:r>
            <a:r>
              <a:rPr lang="en-US" sz="1200" dirty="0"/>
              <a:t> </a:t>
            </a:r>
            <a:r>
              <a:rPr lang="en-US" sz="1200" dirty="0" err="1"/>
              <a:t>những</a:t>
            </a:r>
            <a:r>
              <a:rPr lang="en-US" sz="1200" dirty="0"/>
              <a:t> </a:t>
            </a:r>
            <a:r>
              <a:rPr lang="en-US" sz="1200" dirty="0" err="1"/>
              <a:t>suy</a:t>
            </a:r>
            <a:r>
              <a:rPr lang="en-US" sz="1200" dirty="0"/>
              <a:t> </a:t>
            </a:r>
            <a:r>
              <a:rPr lang="en-US" sz="1200" dirty="0" err="1"/>
              <a:t>nghĩ</a:t>
            </a:r>
            <a:r>
              <a:rPr lang="en-US" sz="1200" dirty="0"/>
              <a:t>, </a:t>
            </a:r>
            <a:r>
              <a:rPr lang="en-US" sz="1200" dirty="0" err="1"/>
              <a:t>bài</a:t>
            </a:r>
            <a:r>
              <a:rPr lang="en-US" sz="1200" dirty="0"/>
              <a:t> </a:t>
            </a:r>
            <a:r>
              <a:rPr lang="en-US" sz="1200" dirty="0" err="1"/>
              <a:t>học</a:t>
            </a:r>
            <a:r>
              <a:rPr lang="en-US" sz="1200" dirty="0"/>
              <a:t> </a:t>
            </a:r>
            <a:r>
              <a:rPr lang="en-US" sz="1200" dirty="0" err="1"/>
              <a:t>gì</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35</a:t>
            </a:fld>
            <a:endParaRPr lang="en-US"/>
          </a:p>
        </p:txBody>
      </p:sp>
    </p:spTree>
    <p:extLst>
      <p:ext uri="{BB962C8B-B14F-4D97-AF65-F5344CB8AC3E}">
        <p14:creationId xmlns:p14="http://schemas.microsoft.com/office/powerpoint/2010/main" val="3958295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36</a:t>
            </a:fld>
            <a:endParaRPr lang="en-US"/>
          </a:p>
        </p:txBody>
      </p:sp>
    </p:spTree>
    <p:extLst>
      <p:ext uri="{BB962C8B-B14F-4D97-AF65-F5344CB8AC3E}">
        <p14:creationId xmlns:p14="http://schemas.microsoft.com/office/powerpoint/2010/main" val="14331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defRPr/>
            </a:pPr>
            <a:endParaRPr lang="en-US" sz="1200" dirty="0">
              <a:solidFill>
                <a:srgbClr val="836C36"/>
              </a:solidFill>
              <a:latin typeface="Roboto Condensed Bold" panose="02000000000000000000"/>
            </a:endParaRPr>
          </a:p>
        </p:txBody>
      </p:sp>
      <p:sp>
        <p:nvSpPr>
          <p:cNvPr id="4" name="Slide Number Placeholder 3"/>
          <p:cNvSpPr>
            <a:spLocks noGrp="1"/>
          </p:cNvSpPr>
          <p:nvPr>
            <p:ph type="sldNum" sz="quarter" idx="5"/>
          </p:nvPr>
        </p:nvSpPr>
        <p:spPr/>
        <p:txBody>
          <a:bodyPr/>
          <a:lstStyle/>
          <a:p>
            <a:fld id="{8F673D69-D3B0-4A69-ACD9-435B91C4C70C}" type="slidenum">
              <a:rPr lang="en-US" smtClean="0"/>
              <a:t>37</a:t>
            </a:fld>
            <a:endParaRPr lang="en-US"/>
          </a:p>
        </p:txBody>
      </p:sp>
    </p:spTree>
    <p:extLst>
      <p:ext uri="{BB962C8B-B14F-4D97-AF65-F5344CB8AC3E}">
        <p14:creationId xmlns:p14="http://schemas.microsoft.com/office/powerpoint/2010/main" val="2328942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38</a:t>
            </a:fld>
            <a:endParaRPr lang="en-US"/>
          </a:p>
        </p:txBody>
      </p:sp>
    </p:spTree>
    <p:extLst>
      <p:ext uri="{BB962C8B-B14F-4D97-AF65-F5344CB8AC3E}">
        <p14:creationId xmlns:p14="http://schemas.microsoft.com/office/powerpoint/2010/main" val="2944422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39</a:t>
            </a:fld>
            <a:endParaRPr lang="en-US"/>
          </a:p>
        </p:txBody>
      </p:sp>
    </p:spTree>
    <p:extLst>
      <p:ext uri="{BB962C8B-B14F-4D97-AF65-F5344CB8AC3E}">
        <p14:creationId xmlns:p14="http://schemas.microsoft.com/office/powerpoint/2010/main" val="316869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đọc</a:t>
            </a:r>
            <a:r>
              <a:rPr lang="en-US" dirty="0"/>
              <a:t> </a:t>
            </a:r>
            <a:r>
              <a:rPr lang="en-US" dirty="0" err="1"/>
              <a:t>văn</a:t>
            </a:r>
            <a:r>
              <a:rPr lang="en-US" dirty="0"/>
              <a:t> </a:t>
            </a:r>
            <a:r>
              <a:rPr lang="en-US" dirty="0" err="1"/>
              <a:t>bản</a:t>
            </a:r>
            <a:r>
              <a:rPr lang="en-US" dirty="0"/>
              <a:t> </a:t>
            </a:r>
            <a:r>
              <a:rPr lang="en-US" dirty="0" err="1"/>
              <a:t>trước</a:t>
            </a:r>
            <a:r>
              <a:rPr lang="en-US" dirty="0"/>
              <a:t> </a:t>
            </a:r>
            <a:r>
              <a:rPr lang="en-US" dirty="0" err="1"/>
              <a:t>khi</a:t>
            </a:r>
            <a:r>
              <a:rPr lang="en-US" dirty="0"/>
              <a:t> </a:t>
            </a:r>
            <a:r>
              <a:rPr lang="en-US" dirty="0" err="1"/>
              <a:t>đến</a:t>
            </a:r>
            <a:r>
              <a:rPr lang="en-US" dirty="0"/>
              <a:t> </a:t>
            </a:r>
            <a:r>
              <a:rPr lang="en-US" dirty="0" err="1"/>
              <a:t>lớp</a:t>
            </a:r>
            <a:r>
              <a:rPr lang="en-US" dirty="0"/>
              <a:t>, </a:t>
            </a:r>
            <a:r>
              <a:rPr lang="en-US" dirty="0" err="1"/>
              <a:t>tự</a:t>
            </a:r>
            <a:r>
              <a:rPr lang="en-US" dirty="0"/>
              <a:t> </a:t>
            </a:r>
            <a:r>
              <a:rPr lang="en-US" dirty="0" err="1"/>
              <a:t>tóm</a:t>
            </a:r>
            <a:r>
              <a:rPr lang="en-US" dirty="0"/>
              <a:t> </a:t>
            </a:r>
            <a:r>
              <a:rPr lang="en-US" dirty="0" err="1"/>
              <a:t>tắt</a:t>
            </a:r>
            <a:r>
              <a:rPr lang="en-US" dirty="0"/>
              <a:t> </a:t>
            </a:r>
            <a:r>
              <a:rPr lang="en-US" dirty="0" err="1"/>
              <a:t>cốt</a:t>
            </a:r>
            <a:r>
              <a:rPr lang="en-US" dirty="0"/>
              <a:t> </a:t>
            </a:r>
            <a:r>
              <a:rPr lang="en-US" dirty="0" err="1"/>
              <a:t>truyện</a:t>
            </a:r>
            <a:r>
              <a:rPr lang="en-US" dirty="0"/>
              <a:t>. </a:t>
            </a:r>
          </a:p>
          <a:p>
            <a:r>
              <a:rPr lang="en-US" dirty="0" err="1"/>
              <a:t>Sử</a:t>
            </a:r>
            <a:r>
              <a:rPr lang="en-US" dirty="0"/>
              <a:t> </a:t>
            </a:r>
            <a:r>
              <a:rPr lang="en-US" dirty="0" err="1"/>
              <a:t>dụng</a:t>
            </a:r>
            <a:r>
              <a:rPr lang="en-US" dirty="0"/>
              <a:t> </a:t>
            </a:r>
            <a:r>
              <a:rPr lang="en-US" dirty="0" err="1"/>
              <a:t>chiến</a:t>
            </a:r>
            <a:r>
              <a:rPr lang="en-US" dirty="0"/>
              <a:t> </a:t>
            </a:r>
            <a:r>
              <a:rPr lang="en-US" dirty="0" err="1"/>
              <a:t>lược</a:t>
            </a:r>
            <a:r>
              <a:rPr lang="en-US" dirty="0"/>
              <a:t> </a:t>
            </a:r>
            <a:r>
              <a:rPr lang="en-US" dirty="0" err="1"/>
              <a:t>đọc</a:t>
            </a:r>
            <a:r>
              <a:rPr lang="en-US" dirty="0"/>
              <a:t> </a:t>
            </a:r>
            <a:r>
              <a:rPr lang="en-US" dirty="0" err="1"/>
              <a:t>trong</a:t>
            </a:r>
            <a:r>
              <a:rPr lang="en-US" dirty="0"/>
              <a:t> </a:t>
            </a:r>
            <a:r>
              <a:rPr lang="en-US" dirty="0" err="1"/>
              <a:t>các</a:t>
            </a:r>
            <a:r>
              <a:rPr lang="en-US" dirty="0"/>
              <a:t> </a:t>
            </a:r>
            <a:r>
              <a:rPr lang="en-US" dirty="0" err="1"/>
              <a:t>thẻ</a:t>
            </a:r>
            <a:r>
              <a:rPr lang="en-US" dirty="0"/>
              <a:t> </a:t>
            </a:r>
            <a:r>
              <a:rPr lang="en-US" dirty="0" err="1"/>
              <a:t>chỉ</a:t>
            </a:r>
            <a:r>
              <a:rPr lang="en-US" dirty="0"/>
              <a:t> </a:t>
            </a:r>
            <a:r>
              <a:rPr lang="en-US" dirty="0" err="1"/>
              <a:t>dẫn</a:t>
            </a:r>
            <a:r>
              <a:rPr lang="en-US" dirty="0"/>
              <a:t>: </a:t>
            </a:r>
            <a:r>
              <a:rPr lang="en-US" dirty="0" err="1"/>
              <a:t>hình</a:t>
            </a:r>
            <a:r>
              <a:rPr lang="en-US" dirty="0"/>
              <a:t> dung, </a:t>
            </a:r>
            <a:r>
              <a:rPr lang="en-US" dirty="0" err="1"/>
              <a:t>theo</a:t>
            </a:r>
            <a:r>
              <a:rPr lang="en-US" dirty="0"/>
              <a:t> </a:t>
            </a:r>
            <a:r>
              <a:rPr lang="en-US" dirty="0" err="1"/>
              <a:t>dõi</a:t>
            </a:r>
            <a:r>
              <a:rPr lang="en-US" dirty="0"/>
              <a:t>, </a:t>
            </a:r>
            <a:r>
              <a:rPr lang="en-US" dirty="0" err="1"/>
              <a:t>suy</a:t>
            </a:r>
            <a:r>
              <a:rPr lang="en-US" dirty="0"/>
              <a:t> </a:t>
            </a:r>
            <a:r>
              <a:rPr lang="en-US" dirty="0" err="1"/>
              <a:t>luận</a:t>
            </a:r>
            <a:endParaRPr lang="en-US" dirty="0"/>
          </a:p>
          <a:p>
            <a:r>
              <a:rPr lang="en-US" dirty="0" err="1"/>
              <a:t>Đọc</a:t>
            </a:r>
            <a:r>
              <a:rPr lang="en-US" dirty="0"/>
              <a:t> to, </a:t>
            </a:r>
            <a:r>
              <a:rPr lang="en-US" dirty="0" err="1"/>
              <a:t>rõ</a:t>
            </a:r>
            <a:r>
              <a:rPr lang="en-US" dirty="0"/>
              <a:t> </a:t>
            </a:r>
            <a:r>
              <a:rPr lang="en-US" dirty="0" err="1"/>
              <a:t>ràng</a:t>
            </a:r>
            <a:r>
              <a:rPr lang="en-US" dirty="0"/>
              <a:t>, </a:t>
            </a:r>
            <a:r>
              <a:rPr lang="en-US" dirty="0" err="1"/>
              <a:t>chậm</a:t>
            </a:r>
            <a:r>
              <a:rPr lang="en-US" dirty="0"/>
              <a:t> </a:t>
            </a:r>
            <a:r>
              <a:rPr lang="en-US" dirty="0" err="1"/>
              <a:t>rãi</a:t>
            </a:r>
            <a:r>
              <a:rPr lang="en-US" dirty="0"/>
              <a:t>, </a:t>
            </a:r>
            <a:r>
              <a:rPr lang="en-US" dirty="0" err="1"/>
              <a:t>tình</a:t>
            </a:r>
            <a:r>
              <a:rPr lang="en-US" dirty="0"/>
              <a:t> </a:t>
            </a:r>
            <a:r>
              <a:rPr lang="en-US" dirty="0" err="1"/>
              <a:t>cảm</a:t>
            </a:r>
            <a:r>
              <a:rPr lang="en-US" dirty="0"/>
              <a:t>, </a:t>
            </a:r>
            <a:r>
              <a:rPr lang="en-US" dirty="0" err="1"/>
              <a:t>sâu</a:t>
            </a:r>
            <a:r>
              <a:rPr lang="en-US" dirty="0"/>
              <a:t> </a:t>
            </a:r>
            <a:r>
              <a:rPr lang="en-US" dirty="0" err="1"/>
              <a:t>lắng</a:t>
            </a:r>
            <a:r>
              <a:rPr lang="en-US" dirty="0"/>
              <a:t>. </a:t>
            </a:r>
            <a:r>
              <a:rPr lang="en-US" dirty="0" err="1"/>
              <a:t>Chú</a:t>
            </a:r>
            <a:r>
              <a:rPr lang="en-US" dirty="0"/>
              <a:t> ý </a:t>
            </a:r>
            <a:r>
              <a:rPr lang="en-US" dirty="0" err="1"/>
              <a:t>phân</a:t>
            </a:r>
            <a:r>
              <a:rPr lang="en-US" dirty="0"/>
              <a:t> </a:t>
            </a:r>
            <a:r>
              <a:rPr lang="en-US" dirty="0" err="1"/>
              <a:t>biệt</a:t>
            </a:r>
            <a:r>
              <a:rPr lang="en-US" dirty="0"/>
              <a:t> </a:t>
            </a:r>
            <a:r>
              <a:rPr lang="en-US" dirty="0" err="1"/>
              <a:t>lời</a:t>
            </a:r>
            <a:r>
              <a:rPr lang="en-US" dirty="0"/>
              <a:t> </a:t>
            </a:r>
            <a:r>
              <a:rPr lang="en-US" dirty="0" err="1"/>
              <a:t>của</a:t>
            </a:r>
            <a:r>
              <a:rPr lang="en-US" dirty="0"/>
              <a:t> </a:t>
            </a:r>
            <a:r>
              <a:rPr lang="en-US" dirty="0" err="1"/>
              <a:t>người</a:t>
            </a:r>
            <a:r>
              <a:rPr lang="en-US" dirty="0"/>
              <a:t> </a:t>
            </a:r>
            <a:r>
              <a:rPr lang="en-US" dirty="0" err="1"/>
              <a:t>kể</a:t>
            </a:r>
            <a:r>
              <a:rPr lang="en-US" dirty="0"/>
              <a:t> </a:t>
            </a:r>
            <a:r>
              <a:rPr lang="en-US" dirty="0" err="1"/>
              <a:t>chuyện</a:t>
            </a:r>
            <a:r>
              <a:rPr lang="en-US" dirty="0"/>
              <a:t> </a:t>
            </a:r>
            <a:r>
              <a:rPr lang="en-US" dirty="0" err="1"/>
              <a:t>với</a:t>
            </a:r>
            <a:r>
              <a:rPr lang="en-US" dirty="0"/>
              <a:t> </a:t>
            </a:r>
            <a:r>
              <a:rPr lang="en-US" dirty="0" err="1"/>
              <a:t>lời</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1F183EB4-F8EF-42A4-B2D5-5BA00E308574}" type="slidenum">
              <a:rPr lang="en-US" smtClean="0"/>
              <a:t>4</a:t>
            </a:fld>
            <a:endParaRPr lang="en-US"/>
          </a:p>
        </p:txBody>
      </p:sp>
    </p:spTree>
    <p:extLst>
      <p:ext uri="{BB962C8B-B14F-4D97-AF65-F5344CB8AC3E}">
        <p14:creationId xmlns:p14="http://schemas.microsoft.com/office/powerpoint/2010/main" val="963816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1</a:t>
            </a:r>
          </a:p>
        </p:txBody>
      </p:sp>
      <p:sp>
        <p:nvSpPr>
          <p:cNvPr id="4" name="Slide Number Placeholder 3"/>
          <p:cNvSpPr>
            <a:spLocks noGrp="1"/>
          </p:cNvSpPr>
          <p:nvPr>
            <p:ph type="sldNum" sz="quarter" idx="5"/>
          </p:nvPr>
        </p:nvSpPr>
        <p:spPr/>
        <p:txBody>
          <a:bodyPr/>
          <a:lstStyle/>
          <a:p>
            <a:fld id="{8F673D69-D3B0-4A69-ACD9-435B91C4C70C}" type="slidenum">
              <a:rPr lang="en-US" smtClean="0"/>
              <a:t>40</a:t>
            </a:fld>
            <a:endParaRPr lang="en-US"/>
          </a:p>
        </p:txBody>
      </p:sp>
    </p:spTree>
    <p:extLst>
      <p:ext uri="{BB962C8B-B14F-4D97-AF65-F5344CB8AC3E}">
        <p14:creationId xmlns:p14="http://schemas.microsoft.com/office/powerpoint/2010/main" val="3994040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2</a:t>
            </a:r>
          </a:p>
        </p:txBody>
      </p:sp>
      <p:sp>
        <p:nvSpPr>
          <p:cNvPr id="4" name="Slide Number Placeholder 3"/>
          <p:cNvSpPr>
            <a:spLocks noGrp="1"/>
          </p:cNvSpPr>
          <p:nvPr>
            <p:ph type="sldNum" sz="quarter" idx="5"/>
          </p:nvPr>
        </p:nvSpPr>
        <p:spPr/>
        <p:txBody>
          <a:bodyPr/>
          <a:lstStyle/>
          <a:p>
            <a:fld id="{8F673D69-D3B0-4A69-ACD9-435B91C4C70C}" type="slidenum">
              <a:rPr lang="en-US" smtClean="0"/>
              <a:t>41</a:t>
            </a:fld>
            <a:endParaRPr lang="en-US"/>
          </a:p>
        </p:txBody>
      </p:sp>
    </p:spTree>
    <p:extLst>
      <p:ext uri="{BB962C8B-B14F-4D97-AF65-F5344CB8AC3E}">
        <p14:creationId xmlns:p14="http://schemas.microsoft.com/office/powerpoint/2010/main" val="2055382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43</a:t>
            </a:fld>
            <a:endParaRPr lang="en-US"/>
          </a:p>
        </p:txBody>
      </p:sp>
    </p:spTree>
    <p:extLst>
      <p:ext uri="{BB962C8B-B14F-4D97-AF65-F5344CB8AC3E}">
        <p14:creationId xmlns:p14="http://schemas.microsoft.com/office/powerpoint/2010/main" val="1416727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44</a:t>
            </a:fld>
            <a:endParaRPr lang="en-US"/>
          </a:p>
        </p:txBody>
      </p:sp>
    </p:spTree>
    <p:extLst>
      <p:ext uri="{BB962C8B-B14F-4D97-AF65-F5344CB8AC3E}">
        <p14:creationId xmlns:p14="http://schemas.microsoft.com/office/powerpoint/2010/main" val="445174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Yêu</a:t>
            </a:r>
            <a:r>
              <a:rPr lang="en-US" sz="1200" dirty="0"/>
              <a:t> </a:t>
            </a:r>
            <a:r>
              <a:rPr lang="en-US" sz="1200" dirty="0" err="1"/>
              <a:t>cầu</a:t>
            </a:r>
            <a:r>
              <a:rPr lang="en-US" sz="1200" dirty="0"/>
              <a:t> HS </a:t>
            </a:r>
            <a:r>
              <a:rPr lang="en-US" sz="1200" dirty="0" err="1"/>
              <a:t>giải</a:t>
            </a:r>
            <a:r>
              <a:rPr lang="en-US" sz="1200" dirty="0"/>
              <a:t> </a:t>
            </a:r>
            <a:r>
              <a:rPr lang="en-US" sz="1200" dirty="0" err="1"/>
              <a:t>nghĩa</a:t>
            </a:r>
            <a:r>
              <a:rPr lang="en-US" sz="1200" dirty="0"/>
              <a:t> </a:t>
            </a:r>
            <a:r>
              <a:rPr lang="en-US" sz="1200" dirty="0" err="1"/>
              <a:t>một</a:t>
            </a:r>
            <a:r>
              <a:rPr lang="en-US" sz="1200" dirty="0"/>
              <a:t> </a:t>
            </a:r>
            <a:r>
              <a:rPr lang="en-US" sz="1200" dirty="0" err="1"/>
              <a:t>số</a:t>
            </a:r>
            <a:r>
              <a:rPr lang="en-US" sz="1200" dirty="0"/>
              <a:t> </a:t>
            </a:r>
            <a:r>
              <a:rPr lang="en-US" sz="1200" dirty="0" err="1"/>
              <a:t>từ</a:t>
            </a:r>
            <a:r>
              <a:rPr lang="en-US" sz="1200" dirty="0"/>
              <a:t> </a:t>
            </a:r>
            <a:r>
              <a:rPr lang="en-US" sz="1200" dirty="0" err="1"/>
              <a:t>khó</a:t>
            </a:r>
            <a:r>
              <a:rPr lang="en-US" sz="1200" dirty="0"/>
              <a:t> </a:t>
            </a:r>
          </a:p>
          <a:p>
            <a:r>
              <a:rPr lang="en-US" sz="1200" dirty="0"/>
              <a:t>- Sa Pa: </a:t>
            </a:r>
            <a:r>
              <a:rPr lang="en-US" sz="1200" dirty="0" err="1"/>
              <a:t>thị</a:t>
            </a:r>
            <a:r>
              <a:rPr lang="en-US" sz="1200" dirty="0"/>
              <a:t> </a:t>
            </a:r>
            <a:r>
              <a:rPr lang="en-US" sz="1200" dirty="0" err="1"/>
              <a:t>xã</a:t>
            </a:r>
            <a:r>
              <a:rPr lang="en-US" sz="1200" dirty="0"/>
              <a:t> </a:t>
            </a:r>
            <a:r>
              <a:rPr lang="en-US" sz="1200" dirty="0" err="1"/>
              <a:t>thuộc</a:t>
            </a:r>
            <a:r>
              <a:rPr lang="en-US" sz="1200" dirty="0"/>
              <a:t> </a:t>
            </a:r>
            <a:r>
              <a:rPr lang="en-US" sz="1200" dirty="0" err="1"/>
              <a:t>tỉnh</a:t>
            </a:r>
            <a:r>
              <a:rPr lang="en-US" sz="1200" dirty="0"/>
              <a:t> </a:t>
            </a:r>
            <a:r>
              <a:rPr lang="en-US" sz="1200" dirty="0" err="1"/>
              <a:t>Lào</a:t>
            </a:r>
            <a:r>
              <a:rPr lang="en-US" sz="1200" dirty="0"/>
              <a:t> Cai, </a:t>
            </a:r>
            <a:r>
              <a:rPr lang="en-US" sz="1200" dirty="0" err="1"/>
              <a:t>ngày</a:t>
            </a:r>
            <a:r>
              <a:rPr lang="en-US" sz="1200" dirty="0"/>
              <a:t> nay </a:t>
            </a:r>
            <a:r>
              <a:rPr lang="en-US" sz="1200" dirty="0" err="1"/>
              <a:t>là</a:t>
            </a:r>
            <a:r>
              <a:rPr lang="en-US" sz="1200" dirty="0"/>
              <a:t> </a:t>
            </a:r>
            <a:r>
              <a:rPr lang="en-US" sz="1200" dirty="0" err="1"/>
              <a:t>địa</a:t>
            </a:r>
            <a:r>
              <a:rPr lang="en-US" sz="1200" dirty="0"/>
              <a:t> </a:t>
            </a:r>
            <a:r>
              <a:rPr lang="en-US" sz="1200" dirty="0" err="1"/>
              <a:t>điểm</a:t>
            </a:r>
            <a:r>
              <a:rPr lang="en-US" sz="1200" dirty="0"/>
              <a:t> du </a:t>
            </a:r>
            <a:r>
              <a:rPr lang="en-US" sz="1200" dirty="0" err="1"/>
              <a:t>lịch</a:t>
            </a:r>
            <a:r>
              <a:rPr lang="en-US" sz="1200" dirty="0"/>
              <a:t> </a:t>
            </a:r>
            <a:r>
              <a:rPr lang="en-US" sz="1200" dirty="0" err="1"/>
              <a:t>nổi</a:t>
            </a:r>
            <a:r>
              <a:rPr lang="en-US" sz="1200" dirty="0"/>
              <a:t> </a:t>
            </a:r>
            <a:r>
              <a:rPr lang="en-US" sz="1200" dirty="0" err="1"/>
              <a:t>tiếng</a:t>
            </a:r>
            <a:r>
              <a:rPr lang="en-US" sz="1200" dirty="0"/>
              <a:t> </a:t>
            </a:r>
            <a:r>
              <a:rPr lang="en-US" sz="1200" dirty="0" err="1"/>
              <a:t>của</a:t>
            </a:r>
            <a:r>
              <a:rPr lang="en-US" sz="1200" dirty="0"/>
              <a:t> </a:t>
            </a:r>
            <a:r>
              <a:rPr lang="en-US" sz="1200" dirty="0" err="1"/>
              <a:t>nước</a:t>
            </a:r>
            <a:r>
              <a:rPr lang="en-US" sz="1200" dirty="0"/>
              <a:t> ta, </a:t>
            </a:r>
            <a:r>
              <a:rPr lang="en-US" sz="1200" dirty="0" err="1"/>
              <a:t>tuy</a:t>
            </a:r>
            <a:r>
              <a:rPr lang="en-US" sz="1200" dirty="0"/>
              <a:t> </a:t>
            </a:r>
            <a:r>
              <a:rPr lang="en-US" sz="1200" dirty="0" err="1"/>
              <a:t>nhiên</a:t>
            </a:r>
            <a:r>
              <a:rPr lang="en-US" sz="1200" dirty="0"/>
              <a:t> ở </a:t>
            </a:r>
            <a:r>
              <a:rPr lang="en-US" sz="1200" dirty="0" err="1"/>
              <a:t>thời</a:t>
            </a:r>
            <a:r>
              <a:rPr lang="en-US" sz="1200" dirty="0"/>
              <a:t> </a:t>
            </a:r>
            <a:r>
              <a:rPr lang="en-US" sz="1200" dirty="0" err="1"/>
              <a:t>điểm</a:t>
            </a:r>
            <a:r>
              <a:rPr lang="en-US" sz="1200" dirty="0"/>
              <a:t> </a:t>
            </a:r>
            <a:r>
              <a:rPr lang="en-US" sz="1200" dirty="0" err="1"/>
              <a:t>Nguyễn</a:t>
            </a:r>
            <a:r>
              <a:rPr lang="en-US" sz="1200" dirty="0"/>
              <a:t> Thành Long </a:t>
            </a:r>
            <a:r>
              <a:rPr lang="en-US" sz="1200" dirty="0" err="1"/>
              <a:t>sáng</a:t>
            </a:r>
            <a:r>
              <a:rPr lang="en-US" sz="1200" dirty="0"/>
              <a:t> </a:t>
            </a:r>
            <a:r>
              <a:rPr lang="en-US" sz="1200" dirty="0" err="1"/>
              <a:t>tác</a:t>
            </a:r>
            <a:r>
              <a:rPr lang="en-US" sz="1200" dirty="0"/>
              <a:t> </a:t>
            </a:r>
            <a:r>
              <a:rPr lang="en-US" sz="1200" dirty="0" err="1"/>
              <a:t>truyện</a:t>
            </a:r>
            <a:r>
              <a:rPr lang="en-US" sz="1200" dirty="0"/>
              <a:t> </a:t>
            </a:r>
            <a:r>
              <a:rPr lang="en-US" sz="1200" dirty="0" err="1"/>
              <a:t>ngắn</a:t>
            </a:r>
            <a:r>
              <a:rPr lang="en-US" sz="1200" dirty="0"/>
              <a:t> </a:t>
            </a:r>
            <a:r>
              <a:rPr lang="en-US" sz="1200" dirty="0" err="1"/>
              <a:t>này</a:t>
            </a:r>
            <a:r>
              <a:rPr lang="en-US" sz="1200" dirty="0"/>
              <a:t>, Sa Pa </a:t>
            </a:r>
            <a:r>
              <a:rPr lang="en-US" sz="1200" dirty="0" err="1"/>
              <a:t>còn</a:t>
            </a:r>
            <a:r>
              <a:rPr lang="en-US" sz="1200" dirty="0"/>
              <a:t> </a:t>
            </a:r>
            <a:r>
              <a:rPr lang="en-US" sz="1200" dirty="0" err="1"/>
              <a:t>là</a:t>
            </a:r>
            <a:r>
              <a:rPr lang="en-US" sz="1200" dirty="0"/>
              <a:t> </a:t>
            </a:r>
            <a:r>
              <a:rPr lang="en-US" sz="1200" dirty="0" err="1"/>
              <a:t>nơi</a:t>
            </a:r>
            <a:r>
              <a:rPr lang="en-US" sz="1200" dirty="0"/>
              <a:t> </a:t>
            </a:r>
            <a:r>
              <a:rPr lang="en-US" sz="1200" dirty="0" err="1"/>
              <a:t>xa</a:t>
            </a:r>
            <a:r>
              <a:rPr lang="en-US" sz="1200" dirty="0"/>
              <a:t> </a:t>
            </a:r>
            <a:r>
              <a:rPr lang="en-US" sz="1200" dirty="0" err="1"/>
              <a:t>xôi</a:t>
            </a:r>
            <a:r>
              <a:rPr lang="en-US" sz="1200" dirty="0"/>
              <a:t>, </a:t>
            </a:r>
            <a:r>
              <a:rPr lang="en-US" sz="1200" dirty="0" err="1"/>
              <a:t>hiểm</a:t>
            </a:r>
            <a:r>
              <a:rPr lang="en-US" sz="1200" dirty="0"/>
              <a:t> </a:t>
            </a:r>
            <a:r>
              <a:rPr lang="en-US" sz="1200" dirty="0" err="1"/>
              <a:t>trở</a:t>
            </a:r>
            <a:r>
              <a:rPr lang="en-US" sz="1200" dirty="0"/>
              <a:t> </a:t>
            </a:r>
            <a:r>
              <a:rPr lang="en-US" sz="1200" dirty="0" err="1"/>
              <a:t>và</a:t>
            </a:r>
            <a:r>
              <a:rPr lang="en-US" sz="1200" dirty="0"/>
              <a:t> </a:t>
            </a:r>
            <a:r>
              <a:rPr lang="en-US" sz="1200" dirty="0" err="1"/>
              <a:t>hoang</a:t>
            </a:r>
            <a:r>
              <a:rPr lang="en-US" sz="1200" dirty="0"/>
              <a:t> vu.</a:t>
            </a:r>
          </a:p>
          <a:p>
            <a:r>
              <a:rPr lang="en-US" sz="1200" dirty="0"/>
              <a:t>- </a:t>
            </a:r>
            <a:r>
              <a:rPr lang="en-US" sz="1200" dirty="0" err="1"/>
              <a:t>Tử</a:t>
            </a:r>
            <a:r>
              <a:rPr lang="en-US" sz="1200" dirty="0"/>
              <a:t> </a:t>
            </a:r>
            <a:r>
              <a:rPr lang="en-US" sz="1200" dirty="0" err="1"/>
              <a:t>kinh</a:t>
            </a:r>
            <a:r>
              <a:rPr lang="en-US" sz="1200" dirty="0"/>
              <a:t>: </a:t>
            </a:r>
            <a:r>
              <a:rPr lang="en-US" sz="1200" dirty="0" err="1"/>
              <a:t>một</a:t>
            </a:r>
            <a:r>
              <a:rPr lang="en-US" sz="1200" dirty="0"/>
              <a:t> </a:t>
            </a:r>
            <a:r>
              <a:rPr lang="en-US" sz="1200" dirty="0" err="1"/>
              <a:t>loại</a:t>
            </a:r>
            <a:r>
              <a:rPr lang="en-US" sz="1200" dirty="0"/>
              <a:t> </a:t>
            </a:r>
            <a:r>
              <a:rPr lang="en-US" sz="1200" dirty="0" err="1"/>
              <a:t>cây</a:t>
            </a:r>
            <a:r>
              <a:rPr lang="en-US" sz="1200" dirty="0"/>
              <a:t> </a:t>
            </a:r>
            <a:r>
              <a:rPr lang="en-US" sz="1200" dirty="0" err="1"/>
              <a:t>thân</a:t>
            </a:r>
            <a:r>
              <a:rPr lang="en-US" sz="1200" dirty="0"/>
              <a:t> </a:t>
            </a:r>
            <a:r>
              <a:rPr lang="en-US" sz="1200" dirty="0" err="1"/>
              <a:t>gỗ</a:t>
            </a:r>
            <a:r>
              <a:rPr lang="en-US" sz="1200" dirty="0"/>
              <a:t>, </a:t>
            </a:r>
            <a:r>
              <a:rPr lang="en-US" sz="1200" dirty="0" err="1"/>
              <a:t>hoa</a:t>
            </a:r>
            <a:r>
              <a:rPr lang="en-US" sz="1200" dirty="0"/>
              <a:t> </a:t>
            </a:r>
            <a:r>
              <a:rPr lang="en-US" sz="1200" dirty="0" err="1"/>
              <a:t>có</a:t>
            </a:r>
            <a:r>
              <a:rPr lang="en-US" sz="1200" dirty="0"/>
              <a:t> </a:t>
            </a:r>
            <a:r>
              <a:rPr lang="en-US" sz="1200" dirty="0" err="1"/>
              <a:t>nhiều</a:t>
            </a:r>
            <a:r>
              <a:rPr lang="en-US" sz="1200" dirty="0"/>
              <a:t> </a:t>
            </a:r>
            <a:r>
              <a:rPr lang="en-US" sz="1200" dirty="0" err="1"/>
              <a:t>màu</a:t>
            </a:r>
            <a:r>
              <a:rPr lang="en-US" sz="1200" dirty="0"/>
              <a:t> </a:t>
            </a:r>
            <a:r>
              <a:rPr lang="en-US" sz="1200" dirty="0" err="1"/>
              <a:t>như</a:t>
            </a:r>
            <a:r>
              <a:rPr lang="en-US" sz="1200" dirty="0"/>
              <a:t> </a:t>
            </a:r>
            <a:r>
              <a:rPr lang="en-US" sz="1200" dirty="0" err="1"/>
              <a:t>hồng</a:t>
            </a:r>
            <a:r>
              <a:rPr lang="en-US" sz="1200" dirty="0"/>
              <a:t>, </a:t>
            </a:r>
            <a:r>
              <a:rPr lang="en-US" sz="1200" dirty="0" err="1"/>
              <a:t>đỏ</a:t>
            </a:r>
            <a:r>
              <a:rPr lang="en-US" sz="1200" dirty="0"/>
              <a:t> </a:t>
            </a:r>
            <a:r>
              <a:rPr lang="en-US" sz="1200" dirty="0" err="1"/>
              <a:t>tím</a:t>
            </a:r>
            <a:r>
              <a:rPr lang="en-US" sz="1200" dirty="0"/>
              <a:t>, </a:t>
            </a:r>
            <a:r>
              <a:rPr lang="en-US" sz="1200" dirty="0" err="1"/>
              <a:t>tím</a:t>
            </a:r>
            <a:r>
              <a:rPr lang="en-US" sz="1200" dirty="0"/>
              <a:t> </a:t>
            </a:r>
            <a:r>
              <a:rPr lang="en-US" sz="1200" dirty="0" err="1"/>
              <a:t>nhạt</a:t>
            </a:r>
            <a:r>
              <a:rPr lang="en-US" sz="1200" dirty="0"/>
              <a:t>,…</a:t>
            </a:r>
          </a:p>
          <a:p>
            <a:r>
              <a:rPr lang="en-US" sz="1200" dirty="0"/>
              <a:t>- </a:t>
            </a:r>
            <a:r>
              <a:rPr lang="en-US" sz="1200" dirty="0" err="1"/>
              <a:t>Vật</a:t>
            </a:r>
            <a:r>
              <a:rPr lang="en-US" sz="1200" dirty="0"/>
              <a:t> </a:t>
            </a:r>
            <a:r>
              <a:rPr lang="en-US" sz="1200" dirty="0" err="1"/>
              <a:t>lí</a:t>
            </a:r>
            <a:r>
              <a:rPr lang="en-US" sz="1200" dirty="0"/>
              <a:t> </a:t>
            </a:r>
            <a:r>
              <a:rPr lang="en-US" sz="1200" dirty="0" err="1"/>
              <a:t>địa</a:t>
            </a:r>
            <a:r>
              <a:rPr lang="en-US" sz="1200" dirty="0"/>
              <a:t> </a:t>
            </a:r>
            <a:r>
              <a:rPr lang="en-US" sz="1200" dirty="0" err="1"/>
              <a:t>cầu</a:t>
            </a:r>
            <a:r>
              <a:rPr lang="en-US" sz="1200" dirty="0"/>
              <a:t>: khoa </a:t>
            </a:r>
            <a:r>
              <a:rPr lang="en-US" sz="1200" dirty="0" err="1"/>
              <a:t>học</a:t>
            </a:r>
            <a:r>
              <a:rPr lang="en-US" sz="1200" dirty="0"/>
              <a:t> </a:t>
            </a:r>
            <a:r>
              <a:rPr lang="en-US" sz="1200" dirty="0" err="1"/>
              <a:t>nghiên</a:t>
            </a:r>
            <a:r>
              <a:rPr lang="en-US" sz="1200" dirty="0"/>
              <a:t> </a:t>
            </a:r>
            <a:r>
              <a:rPr lang="en-US" sz="1200" dirty="0" err="1"/>
              <a:t>cứu</a:t>
            </a:r>
            <a:r>
              <a:rPr lang="en-US" sz="1200" dirty="0"/>
              <a:t> </a:t>
            </a:r>
            <a:r>
              <a:rPr lang="en-US" sz="1200" dirty="0" err="1"/>
              <a:t>những</a:t>
            </a:r>
            <a:r>
              <a:rPr lang="en-US" sz="1200" dirty="0"/>
              <a:t> </a:t>
            </a:r>
            <a:r>
              <a:rPr lang="en-US" sz="1200" dirty="0" err="1"/>
              <a:t>tính</a:t>
            </a:r>
            <a:r>
              <a:rPr lang="en-US" sz="1200" dirty="0"/>
              <a:t> </a:t>
            </a:r>
            <a:r>
              <a:rPr lang="en-US" sz="1200" dirty="0" err="1"/>
              <a:t>chất</a:t>
            </a:r>
            <a:r>
              <a:rPr lang="en-US" sz="1200" dirty="0"/>
              <a:t> </a:t>
            </a:r>
            <a:r>
              <a:rPr lang="en-US" sz="1200" dirty="0" err="1"/>
              <a:t>vật</a:t>
            </a:r>
            <a:r>
              <a:rPr lang="en-US" sz="1200" dirty="0"/>
              <a:t> </a:t>
            </a:r>
            <a:r>
              <a:rPr lang="en-US" sz="1200" dirty="0" err="1"/>
              <a:t>lí</a:t>
            </a:r>
            <a:r>
              <a:rPr lang="en-US" sz="1200" dirty="0"/>
              <a:t> </a:t>
            </a:r>
            <a:r>
              <a:rPr lang="en-US" sz="1200" dirty="0" err="1"/>
              <a:t>của</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các</a:t>
            </a:r>
            <a:r>
              <a:rPr lang="en-US" sz="1200" dirty="0"/>
              <a:t> </a:t>
            </a:r>
            <a:r>
              <a:rPr lang="en-US" sz="1200" dirty="0" err="1"/>
              <a:t>quá</a:t>
            </a:r>
            <a:r>
              <a:rPr lang="en-US" sz="1200" dirty="0"/>
              <a:t> </a:t>
            </a:r>
            <a:r>
              <a:rPr lang="en-US" sz="1200" dirty="0" err="1"/>
              <a:t>trình</a:t>
            </a:r>
            <a:r>
              <a:rPr lang="en-US" sz="1200" dirty="0"/>
              <a:t> </a:t>
            </a:r>
            <a:r>
              <a:rPr lang="en-US" sz="1200" dirty="0" err="1"/>
              <a:t>vật</a:t>
            </a:r>
            <a:r>
              <a:rPr lang="en-US" sz="1200" dirty="0"/>
              <a:t> </a:t>
            </a:r>
            <a:r>
              <a:rPr lang="en-US" sz="1200" dirty="0" err="1"/>
              <a:t>lí</a:t>
            </a:r>
            <a:r>
              <a:rPr lang="en-US" sz="1200" dirty="0"/>
              <a:t> </a:t>
            </a:r>
            <a:r>
              <a:rPr lang="en-US" sz="1200" dirty="0" err="1"/>
              <a:t>xảy</a:t>
            </a:r>
            <a:r>
              <a:rPr lang="en-US" sz="1200" dirty="0"/>
              <a:t> </a:t>
            </a:r>
            <a:r>
              <a:rPr lang="en-US" sz="1200" dirty="0" err="1"/>
              <a:t>ra</a:t>
            </a:r>
            <a:r>
              <a:rPr lang="en-US" sz="1200" dirty="0"/>
              <a:t> </a:t>
            </a:r>
            <a:r>
              <a:rPr lang="en-US" sz="1200" dirty="0" err="1"/>
              <a:t>trong</a:t>
            </a:r>
            <a:r>
              <a:rPr lang="en-US" sz="1200" dirty="0"/>
              <a:t> </a:t>
            </a:r>
            <a:r>
              <a:rPr lang="en-US" sz="1200" dirty="0" err="1"/>
              <a:t>Trái</a:t>
            </a:r>
            <a:r>
              <a:rPr lang="en-US" sz="1200" dirty="0"/>
              <a:t> </a:t>
            </a:r>
            <a:r>
              <a:rPr lang="en-US" sz="1200" dirty="0" err="1"/>
              <a:t>Đất</a:t>
            </a:r>
            <a:r>
              <a:rPr lang="en-US" sz="1200" dirty="0"/>
              <a:t> </a:t>
            </a:r>
            <a:r>
              <a:rPr lang="en-US" sz="1200" dirty="0" err="1"/>
              <a:t>và</a:t>
            </a:r>
            <a:r>
              <a:rPr lang="en-US" sz="1200" dirty="0"/>
              <a:t> </a:t>
            </a:r>
            <a:r>
              <a:rPr lang="en-US" sz="1200" dirty="0" err="1"/>
              <a:t>khí</a:t>
            </a:r>
            <a:r>
              <a:rPr lang="en-US" sz="1200" dirty="0"/>
              <a:t> </a:t>
            </a:r>
            <a:r>
              <a:rPr lang="en-US" sz="1200" dirty="0" err="1"/>
              <a:t>quyển</a:t>
            </a:r>
            <a:r>
              <a:rPr lang="en-US" sz="1200" dirty="0"/>
              <a:t>.</a:t>
            </a:r>
          </a:p>
          <a:p>
            <a:r>
              <a:rPr lang="en-US" sz="1200" dirty="0"/>
              <a:t>- Tam </a:t>
            </a:r>
            <a:r>
              <a:rPr lang="en-US" sz="1200" dirty="0" err="1"/>
              <a:t>thất</a:t>
            </a:r>
            <a:r>
              <a:rPr lang="en-US" sz="1200" dirty="0"/>
              <a:t>: </a:t>
            </a:r>
            <a:r>
              <a:rPr lang="en-US" sz="1200" dirty="0" err="1"/>
              <a:t>một</a:t>
            </a:r>
            <a:r>
              <a:rPr lang="en-US" sz="1200" dirty="0"/>
              <a:t> </a:t>
            </a:r>
            <a:r>
              <a:rPr lang="en-US" sz="1200" dirty="0" err="1"/>
              <a:t>loại</a:t>
            </a:r>
            <a:r>
              <a:rPr lang="en-US" sz="1200" dirty="0"/>
              <a:t> </a:t>
            </a:r>
            <a:r>
              <a:rPr lang="en-US" sz="1200" dirty="0" err="1"/>
              <a:t>thảo</a:t>
            </a:r>
            <a:r>
              <a:rPr lang="en-US" sz="1200" dirty="0"/>
              <a:t> </a:t>
            </a:r>
            <a:r>
              <a:rPr lang="en-US" sz="1200" dirty="0" err="1"/>
              <a:t>dược</a:t>
            </a:r>
            <a:r>
              <a:rPr lang="en-US" sz="1200" dirty="0"/>
              <a:t>, </a:t>
            </a:r>
            <a:r>
              <a:rPr lang="en-US" sz="1200" dirty="0" err="1"/>
              <a:t>sống</a:t>
            </a:r>
            <a:r>
              <a:rPr lang="en-US" sz="1200" dirty="0"/>
              <a:t> </a:t>
            </a:r>
            <a:r>
              <a:rPr lang="en-US" sz="1200" dirty="0" err="1"/>
              <a:t>lâu</a:t>
            </a:r>
            <a:r>
              <a:rPr lang="en-US" sz="1200" dirty="0"/>
              <a:t> </a:t>
            </a:r>
            <a:r>
              <a:rPr lang="en-US" sz="1200" dirty="0" err="1"/>
              <a:t>năm</a:t>
            </a:r>
            <a:r>
              <a:rPr lang="en-US" sz="1200" dirty="0"/>
              <a:t>, </a:t>
            </a:r>
            <a:r>
              <a:rPr lang="en-US" sz="1200" dirty="0" err="1"/>
              <a:t>thường</a:t>
            </a:r>
            <a:r>
              <a:rPr lang="en-US" sz="1200" dirty="0"/>
              <a:t> </a:t>
            </a:r>
            <a:r>
              <a:rPr lang="en-US" sz="1200" dirty="0" err="1"/>
              <a:t>mọc</a:t>
            </a:r>
            <a:r>
              <a:rPr lang="en-US" sz="1200" dirty="0"/>
              <a:t> ở </a:t>
            </a:r>
            <a:r>
              <a:rPr lang="en-US" sz="1200" dirty="0" err="1"/>
              <a:t>một</a:t>
            </a:r>
            <a:r>
              <a:rPr lang="en-US" sz="1200" dirty="0"/>
              <a:t> </a:t>
            </a:r>
            <a:r>
              <a:rPr lang="en-US" sz="1200" dirty="0" err="1"/>
              <a:t>số</a:t>
            </a:r>
            <a:r>
              <a:rPr lang="en-US" sz="1200" dirty="0"/>
              <a:t> </a:t>
            </a:r>
            <a:r>
              <a:rPr lang="en-US" sz="1200" dirty="0" err="1"/>
              <a:t>vùng</a:t>
            </a:r>
            <a:r>
              <a:rPr lang="en-US" sz="1200" dirty="0"/>
              <a:t> </a:t>
            </a:r>
            <a:r>
              <a:rPr lang="en-US" sz="1200" dirty="0" err="1"/>
              <a:t>núi</a:t>
            </a:r>
            <a:r>
              <a:rPr lang="en-US" sz="1200" dirty="0"/>
              <a:t> </a:t>
            </a:r>
            <a:r>
              <a:rPr lang="en-US" sz="1200" dirty="0" err="1"/>
              <a:t>cao</a:t>
            </a:r>
            <a:r>
              <a:rPr lang="en-US" sz="1200" dirty="0"/>
              <a:t>, </a:t>
            </a:r>
            <a:r>
              <a:rPr lang="en-US" sz="1200" dirty="0" err="1"/>
              <a:t>rễ</a:t>
            </a:r>
            <a:r>
              <a:rPr lang="en-US" sz="1200" dirty="0"/>
              <a:t> </a:t>
            </a:r>
            <a:r>
              <a:rPr lang="en-US" sz="1200" dirty="0" err="1"/>
              <a:t>và</a:t>
            </a:r>
            <a:r>
              <a:rPr lang="en-US" sz="1200" dirty="0"/>
              <a:t> </a:t>
            </a:r>
            <a:r>
              <a:rPr lang="en-US" sz="1200" dirty="0" err="1"/>
              <a:t>củ</a:t>
            </a:r>
            <a:r>
              <a:rPr lang="en-US" sz="1200" dirty="0"/>
              <a:t> </a:t>
            </a:r>
            <a:r>
              <a:rPr lang="en-US" sz="1200" dirty="0" err="1"/>
              <a:t>dùng</a:t>
            </a:r>
            <a:r>
              <a:rPr lang="en-US" sz="1200" dirty="0"/>
              <a:t> </a:t>
            </a:r>
            <a:r>
              <a:rPr lang="en-US" sz="1200" dirty="0" err="1"/>
              <a:t>để</a:t>
            </a:r>
            <a:r>
              <a:rPr lang="en-US" sz="1200" dirty="0"/>
              <a:t> </a:t>
            </a:r>
            <a:r>
              <a:rPr lang="en-US" sz="1200" dirty="0" err="1"/>
              <a:t>chữa</a:t>
            </a:r>
            <a:r>
              <a:rPr lang="en-US" sz="1200" dirty="0"/>
              <a:t> </a:t>
            </a:r>
            <a:r>
              <a:rPr lang="en-US" sz="1200" dirty="0" err="1"/>
              <a:t>bệnh</a:t>
            </a:r>
            <a:r>
              <a:rPr lang="en-US" sz="1200" dirty="0"/>
              <a:t>, </a:t>
            </a:r>
            <a:r>
              <a:rPr lang="en-US" sz="1200" dirty="0" err="1"/>
              <a:t>bồi</a:t>
            </a:r>
            <a:r>
              <a:rPr lang="en-US" sz="1200" dirty="0"/>
              <a:t> </a:t>
            </a:r>
            <a:r>
              <a:rPr lang="en-US" sz="1200" dirty="0" err="1"/>
              <a:t>bổ</a:t>
            </a:r>
            <a:r>
              <a:rPr lang="en-US" sz="1200" dirty="0"/>
              <a:t> </a:t>
            </a:r>
            <a:r>
              <a:rPr lang="en-US" sz="1200" dirty="0" err="1"/>
              <a:t>sức</a:t>
            </a:r>
            <a:r>
              <a:rPr lang="en-US" sz="1200" dirty="0"/>
              <a:t> </a:t>
            </a:r>
            <a:r>
              <a:rPr lang="en-US" sz="1200" dirty="0" err="1"/>
              <a:t>khỏe</a:t>
            </a:r>
            <a:r>
              <a:rPr lang="en-US" sz="1200" dirty="0"/>
              <a:t>.</a:t>
            </a:r>
          </a:p>
          <a:p>
            <a:r>
              <a:rPr lang="en-US" sz="1200" dirty="0"/>
              <a:t>- </a:t>
            </a:r>
            <a:r>
              <a:rPr lang="en-US" sz="1200" dirty="0" err="1"/>
              <a:t>Máy</a:t>
            </a:r>
            <a:r>
              <a:rPr lang="en-US" sz="1200" dirty="0"/>
              <a:t> </a:t>
            </a:r>
            <a:r>
              <a:rPr lang="en-US" sz="1200" dirty="0" err="1"/>
              <a:t>nhật</a:t>
            </a:r>
            <a:r>
              <a:rPr lang="en-US" sz="1200" dirty="0"/>
              <a:t> </a:t>
            </a:r>
            <a:r>
              <a:rPr lang="en-US" sz="1200" dirty="0" err="1"/>
              <a:t>quang</a:t>
            </a:r>
            <a:r>
              <a:rPr lang="en-US" sz="1200" dirty="0"/>
              <a:t> </a:t>
            </a:r>
            <a:r>
              <a:rPr lang="en-US" sz="1200" dirty="0" err="1"/>
              <a:t>kí</a:t>
            </a:r>
            <a:r>
              <a:rPr lang="en-US" sz="1200" dirty="0"/>
              <a:t>: </a:t>
            </a:r>
            <a:r>
              <a:rPr lang="en-US" sz="1200" dirty="0" err="1"/>
              <a:t>máy</a:t>
            </a:r>
            <a:r>
              <a:rPr lang="en-US" sz="1200" dirty="0"/>
              <a:t> </a:t>
            </a:r>
            <a:r>
              <a:rPr lang="en-US" sz="1200" dirty="0" err="1"/>
              <a:t>đo</a:t>
            </a:r>
            <a:r>
              <a:rPr lang="en-US" sz="1200" dirty="0"/>
              <a:t> </a:t>
            </a:r>
            <a:r>
              <a:rPr lang="en-US" sz="1200" dirty="0" err="1"/>
              <a:t>cường</a:t>
            </a:r>
            <a:r>
              <a:rPr lang="en-US" sz="1200" dirty="0"/>
              <a:t> </a:t>
            </a:r>
            <a:r>
              <a:rPr lang="en-US" sz="1200" dirty="0" err="1"/>
              <a:t>độ</a:t>
            </a:r>
            <a:r>
              <a:rPr lang="en-US" sz="1200" dirty="0"/>
              <a:t> </a:t>
            </a:r>
            <a:r>
              <a:rPr lang="en-US" sz="1200" dirty="0" err="1"/>
              <a:t>ánh</a:t>
            </a:r>
            <a:r>
              <a:rPr lang="en-US" sz="1200" dirty="0"/>
              <a:t> </a:t>
            </a:r>
            <a:r>
              <a:rPr lang="en-US" sz="1200" dirty="0" err="1"/>
              <a:t>sáng</a:t>
            </a:r>
            <a:r>
              <a:rPr lang="en-US" sz="1200" dirty="0"/>
              <a:t> </a:t>
            </a:r>
            <a:r>
              <a:rPr lang="en-US" sz="1200" dirty="0" err="1"/>
              <a:t>mặt</a:t>
            </a:r>
            <a:r>
              <a:rPr lang="en-US" sz="1200" dirty="0"/>
              <a:t> </a:t>
            </a:r>
            <a:r>
              <a:rPr lang="en-US" sz="1200" dirty="0" err="1"/>
              <a:t>trời</a:t>
            </a:r>
            <a:r>
              <a:rPr lang="en-US" sz="1200" dirty="0"/>
              <a:t>.</a:t>
            </a:r>
          </a:p>
          <a:p>
            <a:r>
              <a:rPr lang="en-US" sz="1200" dirty="0"/>
              <a:t>- </a:t>
            </a:r>
            <a:r>
              <a:rPr lang="en-US" sz="1200" dirty="0" err="1"/>
              <a:t>Máy</a:t>
            </a:r>
            <a:r>
              <a:rPr lang="en-US" sz="1200" dirty="0"/>
              <a:t> </a:t>
            </a:r>
            <a:r>
              <a:rPr lang="en-US" sz="1200" dirty="0" err="1"/>
              <a:t>bộ</a:t>
            </a:r>
            <a:r>
              <a:rPr lang="en-US" sz="1200" dirty="0"/>
              <a:t> </a:t>
            </a:r>
            <a:r>
              <a:rPr lang="en-US" sz="1200" dirty="0" err="1"/>
              <a:t>đàm</a:t>
            </a:r>
            <a:r>
              <a:rPr lang="en-US" sz="1200" dirty="0"/>
              <a:t>: </a:t>
            </a:r>
            <a:r>
              <a:rPr lang="en-US" sz="1200" dirty="0" err="1"/>
              <a:t>thiết</a:t>
            </a:r>
            <a:r>
              <a:rPr lang="en-US" sz="1200" dirty="0"/>
              <a:t> </a:t>
            </a:r>
            <a:r>
              <a:rPr lang="en-US" sz="1200" dirty="0" err="1"/>
              <a:t>bị</a:t>
            </a:r>
            <a:r>
              <a:rPr lang="en-US" sz="1200" dirty="0"/>
              <a:t> di </a:t>
            </a:r>
            <a:r>
              <a:rPr lang="en-US" sz="1200" dirty="0" err="1"/>
              <a:t>động</a:t>
            </a:r>
            <a:r>
              <a:rPr lang="en-US" sz="1200" dirty="0"/>
              <a:t> </a:t>
            </a:r>
            <a:r>
              <a:rPr lang="en-US" sz="1200" dirty="0" err="1"/>
              <a:t>cầm</a:t>
            </a:r>
            <a:r>
              <a:rPr lang="en-US" sz="1200" dirty="0"/>
              <a:t> </a:t>
            </a:r>
            <a:r>
              <a:rPr lang="en-US" sz="1200" dirty="0" err="1"/>
              <a:t>tay</a:t>
            </a:r>
            <a:r>
              <a:rPr lang="en-US" sz="1200" dirty="0"/>
              <a:t>, </a:t>
            </a:r>
            <a:r>
              <a:rPr lang="en-US" sz="1200" dirty="0" err="1"/>
              <a:t>dùng</a:t>
            </a:r>
            <a:r>
              <a:rPr lang="en-US" sz="1200" dirty="0"/>
              <a:t> </a:t>
            </a:r>
            <a:r>
              <a:rPr lang="en-US" sz="1200" dirty="0" err="1"/>
              <a:t>để</a:t>
            </a:r>
            <a:r>
              <a:rPr lang="en-US" sz="1200" dirty="0"/>
              <a:t> </a:t>
            </a:r>
            <a:r>
              <a:rPr lang="en-US" sz="1200" dirty="0" err="1"/>
              <a:t>liên</a:t>
            </a:r>
            <a:r>
              <a:rPr lang="en-US" sz="1200" dirty="0"/>
              <a:t> </a:t>
            </a:r>
            <a:r>
              <a:rPr lang="en-US" sz="1200" dirty="0" err="1"/>
              <a:t>lạc</a:t>
            </a:r>
            <a:r>
              <a:rPr lang="en-US" sz="1200" dirty="0"/>
              <a:t> </a:t>
            </a:r>
            <a:r>
              <a:rPr lang="en-US" sz="1200" dirty="0" err="1"/>
              <a:t>trực</a:t>
            </a:r>
            <a:r>
              <a:rPr lang="en-US" sz="1200" dirty="0"/>
              <a:t> </a:t>
            </a:r>
            <a:r>
              <a:rPr lang="en-US" sz="1200" dirty="0" err="1"/>
              <a:t>tiếp</a:t>
            </a:r>
            <a:r>
              <a:rPr lang="en-US" sz="1200" dirty="0"/>
              <a:t> </a:t>
            </a:r>
            <a:r>
              <a:rPr lang="en-US" sz="1200" dirty="0" err="1"/>
              <a:t>trong</a:t>
            </a:r>
            <a:r>
              <a:rPr lang="en-US" sz="1200" dirty="0"/>
              <a:t> </a:t>
            </a:r>
            <a:r>
              <a:rPr lang="en-US" sz="1200" dirty="0" err="1"/>
              <a:t>một</a:t>
            </a:r>
            <a:r>
              <a:rPr lang="en-US" sz="1200" dirty="0"/>
              <a:t> </a:t>
            </a:r>
            <a:r>
              <a:rPr lang="en-US" sz="1200" dirty="0" err="1"/>
              <a:t>nhóm</a:t>
            </a:r>
            <a:r>
              <a:rPr lang="en-US" sz="1200" dirty="0"/>
              <a:t> </a:t>
            </a:r>
            <a:r>
              <a:rPr lang="en-US" sz="1200" dirty="0" err="1"/>
              <a:t>máy</a:t>
            </a:r>
            <a:r>
              <a:rPr lang="en-US" sz="1200" dirty="0"/>
              <a:t> </a:t>
            </a:r>
            <a:r>
              <a:rPr lang="en-US" sz="1200" dirty="0" err="1"/>
              <a:t>bằng</a:t>
            </a:r>
            <a:r>
              <a:rPr lang="en-US" sz="1200" dirty="0"/>
              <a:t> </a:t>
            </a:r>
            <a:r>
              <a:rPr lang="en-US" sz="1200" dirty="0" err="1"/>
              <a:t>cách</a:t>
            </a:r>
            <a:r>
              <a:rPr lang="en-US" sz="1200" dirty="0"/>
              <a:t> </a:t>
            </a:r>
            <a:r>
              <a:rPr lang="en-US" sz="1200" dirty="0" err="1"/>
              <a:t>thu</a:t>
            </a:r>
            <a:r>
              <a:rPr lang="en-US" sz="1200" dirty="0"/>
              <a:t> </a:t>
            </a:r>
            <a:r>
              <a:rPr lang="en-US" sz="1200" dirty="0" err="1"/>
              <a:t>phát</a:t>
            </a:r>
            <a:r>
              <a:rPr lang="en-US" sz="1200" dirty="0"/>
              <a:t> </a:t>
            </a:r>
            <a:r>
              <a:rPr lang="en-US" sz="1200" dirty="0" err="1"/>
              <a:t>sóng</a:t>
            </a:r>
            <a:r>
              <a:rPr lang="en-US" sz="1200" dirty="0"/>
              <a:t> </a:t>
            </a:r>
            <a:r>
              <a:rPr lang="en-US" sz="1200" dirty="0" err="1"/>
              <a:t>vô</a:t>
            </a:r>
            <a:r>
              <a:rPr lang="en-US" sz="1200" dirty="0"/>
              <a:t> </a:t>
            </a:r>
            <a:r>
              <a:rPr lang="en-US" sz="1200" dirty="0" err="1"/>
              <a:t>tuyến</a:t>
            </a:r>
            <a:r>
              <a:rPr lang="en-US" sz="1200" dirty="0"/>
              <a:t>.</a:t>
            </a:r>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5</a:t>
            </a:fld>
            <a:endParaRPr lang="en-US"/>
          </a:p>
        </p:txBody>
      </p:sp>
    </p:spTree>
    <p:extLst>
      <p:ext uri="{BB962C8B-B14F-4D97-AF65-F5344CB8AC3E}">
        <p14:creationId xmlns:p14="http://schemas.microsoft.com/office/powerpoint/2010/main" val="74236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F673D69-D3B0-4A69-ACD9-435B91C4C70C}" type="slidenum">
              <a:rPr lang="en-US" smtClean="0"/>
              <a:t>6</a:t>
            </a:fld>
            <a:endParaRPr lang="en-US"/>
          </a:p>
        </p:txBody>
      </p:sp>
    </p:spTree>
    <p:extLst>
      <p:ext uri="{BB962C8B-B14F-4D97-AF65-F5344CB8AC3E}">
        <p14:creationId xmlns:p14="http://schemas.microsoft.com/office/powerpoint/2010/main" val="291306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Trình</a:t>
            </a:r>
            <a:r>
              <a:rPr lang="en-US" dirty="0"/>
              <a:t> </a:t>
            </a:r>
            <a:r>
              <a:rPr lang="en-US" dirty="0" err="1"/>
              <a:t>bày</a:t>
            </a:r>
            <a:r>
              <a:rPr lang="en-US" dirty="0"/>
              <a:t> </a:t>
            </a:r>
            <a:r>
              <a:rPr lang="en-US" dirty="0" err="1"/>
              <a:t>ngắn</a:t>
            </a:r>
            <a:r>
              <a:rPr lang="en-US" dirty="0"/>
              <a:t> </a:t>
            </a:r>
            <a:r>
              <a:rPr lang="en-US" dirty="0" err="1"/>
              <a:t>gọn</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tác</a:t>
            </a:r>
            <a:r>
              <a:rPr lang="en-US" dirty="0"/>
              <a:t> </a:t>
            </a:r>
            <a:r>
              <a:rPr lang="en-US" dirty="0" err="1"/>
              <a:t>giả</a:t>
            </a:r>
            <a:r>
              <a:rPr lang="en-US" dirty="0"/>
              <a:t> </a:t>
            </a:r>
            <a:r>
              <a:rPr lang="en-US" dirty="0" err="1"/>
              <a:t>Nguyễn</a:t>
            </a:r>
            <a:r>
              <a:rPr lang="en-US" dirty="0"/>
              <a:t> Thành Long</a:t>
            </a:r>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411058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Một</a:t>
            </a:r>
            <a:r>
              <a:rPr lang="en-US" sz="1200" dirty="0"/>
              <a:t> </a:t>
            </a:r>
            <a:r>
              <a:rPr lang="en-US" sz="1200" dirty="0" err="1"/>
              <a:t>số</a:t>
            </a:r>
            <a:r>
              <a:rPr lang="en-US" sz="1200" dirty="0"/>
              <a:t> </a:t>
            </a:r>
            <a:r>
              <a:rPr lang="en-US" sz="1200" dirty="0" err="1"/>
              <a:t>tác</a:t>
            </a:r>
            <a:r>
              <a:rPr lang="en-US" sz="1200" dirty="0"/>
              <a:t> </a:t>
            </a:r>
            <a:r>
              <a:rPr lang="en-US" sz="1200" dirty="0" err="1"/>
              <a:t>phẩm</a:t>
            </a:r>
            <a:r>
              <a:rPr lang="en-US" sz="1200" dirty="0"/>
              <a:t> </a:t>
            </a:r>
            <a:r>
              <a:rPr lang="en-US" sz="1200" dirty="0" err="1"/>
              <a:t>chính</a:t>
            </a:r>
            <a:r>
              <a:rPr lang="en-US" sz="1200" dirty="0"/>
              <a:t>: </a:t>
            </a:r>
            <a:r>
              <a:rPr lang="en-US" sz="1200" i="1" dirty="0" err="1"/>
              <a:t>Bát</a:t>
            </a:r>
            <a:r>
              <a:rPr lang="en-US" sz="1200" i="1" dirty="0"/>
              <a:t> </a:t>
            </a:r>
            <a:r>
              <a:rPr lang="en-US" sz="1200" i="1" dirty="0" err="1"/>
              <a:t>cơm</a:t>
            </a:r>
            <a:r>
              <a:rPr lang="en-US" sz="1200" i="1" dirty="0"/>
              <a:t> </a:t>
            </a:r>
            <a:r>
              <a:rPr lang="en-US" sz="1200" i="1" dirty="0" err="1"/>
              <a:t>Cụ</a:t>
            </a:r>
            <a:r>
              <a:rPr lang="en-US" sz="1200" i="1" dirty="0"/>
              <a:t> </a:t>
            </a:r>
            <a:r>
              <a:rPr lang="en-US" sz="1200" i="1" dirty="0" err="1"/>
              <a:t>Hồ</a:t>
            </a:r>
            <a:r>
              <a:rPr lang="en-US" sz="1200" i="1" dirty="0"/>
              <a:t> </a:t>
            </a:r>
            <a:r>
              <a:rPr lang="en-US" sz="1200" dirty="0"/>
              <a:t>(1952); </a:t>
            </a:r>
            <a:r>
              <a:rPr lang="en-US" sz="1200" i="1" dirty="0" err="1"/>
              <a:t>Những</a:t>
            </a:r>
            <a:r>
              <a:rPr lang="en-US" sz="1200" i="1" dirty="0"/>
              <a:t> </a:t>
            </a:r>
            <a:r>
              <a:rPr lang="en-US" sz="1200" i="1" dirty="0" err="1"/>
              <a:t>tiếng</a:t>
            </a:r>
            <a:r>
              <a:rPr lang="en-US" sz="1200" i="1" dirty="0"/>
              <a:t> </a:t>
            </a:r>
            <a:r>
              <a:rPr lang="en-US" sz="1200" i="1" dirty="0" err="1"/>
              <a:t>vỗ</a:t>
            </a:r>
            <a:r>
              <a:rPr lang="en-US" sz="1200" i="1" dirty="0"/>
              <a:t> </a:t>
            </a:r>
            <a:r>
              <a:rPr lang="en-US" sz="1200" i="1" dirty="0" err="1"/>
              <a:t>cánh</a:t>
            </a:r>
            <a:r>
              <a:rPr lang="en-US" sz="1200" i="1" dirty="0"/>
              <a:t> </a:t>
            </a:r>
            <a:r>
              <a:rPr lang="en-US" sz="1200" dirty="0"/>
              <a:t>(1967); </a:t>
            </a:r>
            <a:r>
              <a:rPr lang="en-US" sz="1200" i="1" dirty="0" err="1"/>
              <a:t>Giữa</a:t>
            </a:r>
            <a:r>
              <a:rPr lang="en-US" sz="1200" i="1" dirty="0"/>
              <a:t> </a:t>
            </a:r>
            <a:r>
              <a:rPr lang="en-US" sz="1200" i="1" dirty="0" err="1"/>
              <a:t>trong</a:t>
            </a:r>
            <a:r>
              <a:rPr lang="en-US" sz="1200" i="1" dirty="0"/>
              <a:t> </a:t>
            </a:r>
            <a:r>
              <a:rPr lang="en-US" sz="1200" i="1" dirty="0" err="1"/>
              <a:t>xanh</a:t>
            </a:r>
            <a:r>
              <a:rPr lang="en-US" sz="1200" i="1" dirty="0"/>
              <a:t> </a:t>
            </a:r>
            <a:r>
              <a:rPr lang="en-US" sz="1200" dirty="0"/>
              <a:t>(1972); </a:t>
            </a:r>
            <a:r>
              <a:rPr lang="en-US" sz="1200" i="1" dirty="0" err="1"/>
              <a:t>Sáng</a:t>
            </a:r>
            <a:r>
              <a:rPr lang="en-US" sz="1200" i="1" dirty="0"/>
              <a:t> </a:t>
            </a:r>
            <a:r>
              <a:rPr lang="en-US" sz="1200" i="1" dirty="0" err="1"/>
              <a:t>mai</a:t>
            </a:r>
            <a:r>
              <a:rPr lang="en-US" sz="1200" i="1" dirty="0"/>
              <a:t> </a:t>
            </a:r>
            <a:r>
              <a:rPr lang="en-US" sz="1200" i="1" dirty="0" err="1"/>
              <a:t>nào</a:t>
            </a:r>
            <a:r>
              <a:rPr lang="en-US" sz="1200" i="1" dirty="0"/>
              <a:t>, </a:t>
            </a:r>
            <a:r>
              <a:rPr lang="en-US" sz="1200" i="1" dirty="0" err="1"/>
              <a:t>xế</a:t>
            </a:r>
            <a:r>
              <a:rPr lang="en-US" sz="1200" i="1" dirty="0"/>
              <a:t> </a:t>
            </a:r>
            <a:r>
              <a:rPr lang="en-US" sz="1200" i="1" dirty="0" err="1"/>
              <a:t>chiều</a:t>
            </a:r>
            <a:r>
              <a:rPr lang="en-US" sz="1200" i="1" dirty="0"/>
              <a:t> </a:t>
            </a:r>
            <a:r>
              <a:rPr lang="en-US" sz="1200" i="1" dirty="0" err="1"/>
              <a:t>nào</a:t>
            </a:r>
            <a:r>
              <a:rPr lang="en-US" sz="1200" i="1" dirty="0"/>
              <a:t> </a:t>
            </a:r>
            <a:r>
              <a:rPr lang="en-US" sz="1200" dirty="0"/>
              <a:t>(1984);….</a:t>
            </a:r>
          </a:p>
          <a:p>
            <a:endParaRPr lang="en-US" dirty="0"/>
          </a:p>
        </p:txBody>
      </p:sp>
      <p:sp>
        <p:nvSpPr>
          <p:cNvPr id="4" name="Slide Number Placeholder 3"/>
          <p:cNvSpPr>
            <a:spLocks noGrp="1"/>
          </p:cNvSpPr>
          <p:nvPr>
            <p:ph type="sldNum" sz="quarter" idx="5"/>
          </p:nvPr>
        </p:nvSpPr>
        <p:spPr/>
        <p:txBody>
          <a:bodyPr/>
          <a:lstStyle/>
          <a:p>
            <a:fld id="{8F673D69-D3B0-4A69-ACD9-435B91C4C70C}" type="slidenum">
              <a:rPr lang="en-US" smtClean="0"/>
              <a:t>8</a:t>
            </a:fld>
            <a:endParaRPr lang="en-US"/>
          </a:p>
        </p:txBody>
      </p:sp>
    </p:spTree>
    <p:extLst>
      <p:ext uri="{BB962C8B-B14F-4D97-AF65-F5344CB8AC3E}">
        <p14:creationId xmlns:p14="http://schemas.microsoft.com/office/powerpoint/2010/main" val="138025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err="1"/>
              <a:t>Yêu</a:t>
            </a:r>
            <a:r>
              <a:rPr lang="en-US" sz="1200" dirty="0"/>
              <a:t> </a:t>
            </a:r>
            <a:r>
              <a:rPr lang="en-US" sz="1200" dirty="0" err="1"/>
              <a:t>cầu</a:t>
            </a:r>
            <a:r>
              <a:rPr lang="en-US" sz="1200" dirty="0"/>
              <a:t> HS </a:t>
            </a:r>
            <a:r>
              <a:rPr lang="en-US" sz="1200" dirty="0" err="1"/>
              <a:t>trình</a:t>
            </a:r>
            <a:r>
              <a:rPr lang="en-US" sz="1200" dirty="0"/>
              <a:t> </a:t>
            </a:r>
            <a:r>
              <a:rPr lang="en-US" sz="1200" dirty="0" err="1"/>
              <a:t>bày</a:t>
            </a:r>
            <a:r>
              <a:rPr lang="en-US" sz="1200" dirty="0"/>
              <a:t> </a:t>
            </a:r>
            <a:r>
              <a:rPr lang="en-US" sz="1200" dirty="0" err="1"/>
              <a:t>sản</a:t>
            </a:r>
            <a:r>
              <a:rPr lang="en-US" sz="1200" dirty="0"/>
              <a:t> </a:t>
            </a:r>
            <a:r>
              <a:rPr lang="en-US" sz="1200" dirty="0" err="1"/>
              <a:t>phẩm</a:t>
            </a:r>
            <a:r>
              <a:rPr lang="en-US" sz="1200" dirty="0"/>
              <a:t> </a:t>
            </a:r>
            <a:r>
              <a:rPr lang="en-US" sz="1200" dirty="0" err="1"/>
              <a:t>hoạt</a:t>
            </a:r>
            <a:r>
              <a:rPr lang="en-US" sz="1200" dirty="0"/>
              <a:t> </a:t>
            </a:r>
            <a:r>
              <a:rPr lang="en-US" sz="1200" dirty="0" err="1"/>
              <a:t>động</a:t>
            </a:r>
            <a:r>
              <a:rPr lang="en-US" sz="1200" dirty="0"/>
              <a:t> </a:t>
            </a:r>
            <a:r>
              <a:rPr lang="en-US" sz="1200" dirty="0" err="1"/>
              <a:t>nhóm</a:t>
            </a:r>
            <a:r>
              <a:rPr lang="en-US" sz="1200" dirty="0"/>
              <a:t> </a:t>
            </a:r>
            <a:r>
              <a:rPr lang="en-US" sz="1200" dirty="0" err="1"/>
              <a:t>đã</a:t>
            </a:r>
            <a:r>
              <a:rPr lang="en-US" sz="1200" dirty="0"/>
              <a:t> </a:t>
            </a:r>
            <a:r>
              <a:rPr lang="en-US" sz="1200" dirty="0" err="1"/>
              <a:t>thực</a:t>
            </a:r>
            <a:r>
              <a:rPr lang="en-US" sz="1200" dirty="0"/>
              <a:t> </a:t>
            </a:r>
            <a:r>
              <a:rPr lang="en-US" sz="1200" dirty="0" err="1"/>
              <a:t>hiện</a:t>
            </a:r>
            <a:r>
              <a:rPr lang="en-US" sz="1200" dirty="0"/>
              <a:t> ở </a:t>
            </a:r>
            <a:r>
              <a:rPr lang="en-US" sz="1200" dirty="0" err="1"/>
              <a:t>nhà</a:t>
            </a:r>
            <a:r>
              <a:rPr lang="en-US" sz="1200" dirty="0"/>
              <a:t>.</a:t>
            </a:r>
            <a:endParaRPr lang="en-US" i="1" dirty="0"/>
          </a:p>
        </p:txBody>
      </p:sp>
      <p:sp>
        <p:nvSpPr>
          <p:cNvPr id="4" name="Slide Number Placeholder 3"/>
          <p:cNvSpPr>
            <a:spLocks noGrp="1"/>
          </p:cNvSpPr>
          <p:nvPr>
            <p:ph type="sldNum" sz="quarter" idx="5"/>
          </p:nvPr>
        </p:nvSpPr>
        <p:spPr/>
        <p:txBody>
          <a:bodyPr/>
          <a:lstStyle/>
          <a:p>
            <a:fld id="{1F183EB4-F8EF-42A4-B2D5-5BA00E308574}" type="slidenum">
              <a:rPr lang="en-US" smtClean="0"/>
              <a:t>9</a:t>
            </a:fld>
            <a:endParaRPr lang="en-US"/>
          </a:p>
        </p:txBody>
      </p:sp>
    </p:spTree>
    <p:extLst>
      <p:ext uri="{BB962C8B-B14F-4D97-AF65-F5344CB8AC3E}">
        <p14:creationId xmlns:p14="http://schemas.microsoft.com/office/powerpoint/2010/main" val="24761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png"/><Relationship Id="rId7"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6.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41.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18.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6.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2.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1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6.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2.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0.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7.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svg"/><Relationship Id="rId4" Type="http://schemas.openxmlformats.org/officeDocument/2006/relationships/image" Target="../media/image52.png"/><Relationship Id="rId9" Type="http://schemas.openxmlformats.org/officeDocument/2006/relationships/image" Target="../media/image72.sv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svg"/><Relationship Id="rId4" Type="http://schemas.openxmlformats.org/officeDocument/2006/relationships/image" Target="../media/image52.png"/><Relationship Id="rId9" Type="http://schemas.openxmlformats.org/officeDocument/2006/relationships/image" Target="../media/image72.sv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77.sv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77.sv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8.sv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6.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5.sv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87.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1.sv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1283335" y="705485"/>
            <a:ext cx="7860665" cy="2862322"/>
          </a:xfrm>
          <a:prstGeom prst="rect">
            <a:avLst/>
          </a:prstGeom>
          <a:noFill/>
        </p:spPr>
        <p:txBody>
          <a:bodyPr wrap="square" rtlCol="0">
            <a:spAutoFit/>
          </a:bodyPr>
          <a:lstStyle/>
          <a:p>
            <a:r>
              <a:rPr lang="vi-VN" altLang="en-US" sz="3600" dirty="0">
                <a:latin typeface="+mj-lt"/>
                <a:cs typeface="+mj-lt"/>
              </a:rPr>
              <a:t>Môn : Ngữ văn 8</a:t>
            </a:r>
          </a:p>
          <a:p>
            <a:r>
              <a:rPr lang="vi-VN" altLang="en-US" sz="3600" dirty="0" smtClean="0">
                <a:latin typeface="+mj-lt"/>
                <a:cs typeface="+mj-lt"/>
              </a:rPr>
              <a:t>Bài </a:t>
            </a:r>
            <a:r>
              <a:rPr lang="vi-VN" altLang="en-US" sz="3600" dirty="0">
                <a:latin typeface="+mj-lt"/>
                <a:cs typeface="+mj-lt"/>
              </a:rPr>
              <a:t>6: CHÂN DUNG CUỘC </a:t>
            </a:r>
            <a:r>
              <a:rPr lang="vi-VN" altLang="en-US" sz="3600" dirty="0" smtClean="0">
                <a:latin typeface="+mj-lt"/>
                <a:cs typeface="+mj-lt"/>
              </a:rPr>
              <a:t>S</a:t>
            </a:r>
            <a:r>
              <a:rPr lang="en-US" altLang="en-US" sz="3600" dirty="0" smtClean="0">
                <a:latin typeface="+mj-lt"/>
                <a:cs typeface="+mj-lt"/>
              </a:rPr>
              <a:t>Ố</a:t>
            </a:r>
            <a:r>
              <a:rPr lang="vi-VN" altLang="en-US" sz="3600" dirty="0" smtClean="0">
                <a:latin typeface="+mj-lt"/>
                <a:cs typeface="+mj-lt"/>
              </a:rPr>
              <a:t>NG</a:t>
            </a:r>
            <a:endParaRPr lang="vi-VN" altLang="en-US" sz="3600" dirty="0">
              <a:latin typeface="+mj-lt"/>
              <a:cs typeface="+mj-lt"/>
            </a:endParaRPr>
          </a:p>
          <a:p>
            <a:r>
              <a:rPr lang="vi-VN" altLang="en-US" sz="3600" dirty="0">
                <a:latin typeface="+mj-lt"/>
                <a:cs typeface="+mj-lt"/>
              </a:rPr>
              <a:t>Bộ sách Kết nối với tri thức và cuộc </a:t>
            </a:r>
            <a:r>
              <a:rPr lang="vi-VN" altLang="en-US" sz="3600" dirty="0" smtClean="0">
                <a:latin typeface="+mj-lt"/>
                <a:cs typeface="+mj-lt"/>
              </a:rPr>
              <a:t>s</a:t>
            </a:r>
            <a:r>
              <a:rPr lang="en-US" altLang="en-US" sz="3600" dirty="0" smtClean="0">
                <a:latin typeface="+mj-lt"/>
                <a:cs typeface="+mj-lt"/>
              </a:rPr>
              <a:t>ố</a:t>
            </a:r>
            <a:r>
              <a:rPr lang="vi-VN" altLang="en-US" sz="3600" dirty="0" smtClean="0">
                <a:latin typeface="+mj-lt"/>
                <a:cs typeface="+mj-lt"/>
              </a:rPr>
              <a:t>ng</a:t>
            </a:r>
            <a:endParaRPr lang="vi-VN" altLang="en-US" sz="3600" dirty="0">
              <a:latin typeface="+mj-lt"/>
              <a:cs typeface="+mj-lt"/>
            </a:endParaRPr>
          </a:p>
          <a:p>
            <a:r>
              <a:rPr lang="vi-VN" altLang="en-US" sz="3600" dirty="0" smtClean="0">
                <a:latin typeface="+mj-lt"/>
                <a:cs typeface="+mj-lt"/>
              </a:rPr>
              <a:t>Tiết</a:t>
            </a:r>
            <a:r>
              <a:rPr lang="vi-VN" altLang="en-US" sz="3600" dirty="0">
                <a:latin typeface="+mj-lt"/>
                <a:cs typeface="+mj-lt"/>
              </a:rPr>
              <a:t>: 77,78 ; Văn bản 2: Lặng Lẽ Sa Pa</a:t>
            </a:r>
          </a:p>
          <a:p>
            <a:r>
              <a:rPr lang="vi-VN" altLang="en-US" sz="3600" dirty="0">
                <a:latin typeface="+mj-lt"/>
                <a:cs typeface="+mj-lt"/>
              </a:rPr>
              <a:t>GV biên soạn: Trần Thị Phương</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0000" y="537117"/>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11429255" y="4530993"/>
            <a:ext cx="66294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in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33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lọc</a:t>
            </a:r>
            <a:r>
              <a:rPr lang="en-US" sz="4400" i="1" dirty="0">
                <a:latin typeface="Times New Roman" panose="02020603050405020304" pitchFamily="18" charset="0"/>
                <a:cs typeface="Times New Roman" panose="02020603050405020304" pitchFamily="18" charset="0"/>
              </a:rPr>
              <a:t> 1945 – 1975, in </a:t>
            </a:r>
            <a:r>
              <a:rPr lang="en-US" sz="4400" i="1" dirty="0" err="1">
                <a:latin typeface="Times New Roman" panose="02020603050405020304" pitchFamily="18" charset="0"/>
                <a:cs typeface="Times New Roman" panose="02020603050405020304" pitchFamily="18" charset="0"/>
              </a:rPr>
              <a:t>lần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tập</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237999" y="2670458"/>
            <a:ext cx="6156402"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endParaRPr lang="en-US" sz="4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168161" y="8292182"/>
            <a:ext cx="6477000" cy="1446550"/>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Lào</a:t>
            </a:r>
            <a:r>
              <a:rPr lang="en-US" sz="4400" dirty="0">
                <a:latin typeface="Times New Roman" panose="02020603050405020304" pitchFamily="18" charset="0"/>
                <a:cs typeface="Times New Roman" panose="02020603050405020304" pitchFamily="18" charset="0"/>
              </a:rPr>
              <a:t> Cai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p>
        </p:txBody>
      </p:sp>
      <p:sp>
        <p:nvSpPr>
          <p:cNvPr id="18" name="TextBox 17"/>
          <p:cNvSpPr txBox="1"/>
          <p:nvPr/>
        </p:nvSpPr>
        <p:spPr>
          <a:xfrm>
            <a:off x="5750264" y="7918295"/>
            <a:ext cx="1657164"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701956" y="5792878"/>
            <a:ext cx="2705472" cy="769441"/>
          </a:xfrm>
          <a:prstGeom prst="rect">
            <a:avLst/>
          </a:prstGeom>
          <a:noFill/>
        </p:spPr>
        <p:txBody>
          <a:bodyPr wrap="square">
            <a:spAutoFit/>
          </a:bodyPr>
          <a:lstStyle/>
          <a:p>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endParaRPr lang="en-US" sz="44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1066800" y="3384515"/>
            <a:ext cx="5944346" cy="1446550"/>
          </a:xfrm>
          <a:prstGeom prst="rect">
            <a:avLst/>
          </a:prstGeom>
          <a:noFill/>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a:t>
            </a:r>
            <a:r>
              <a:rPr lang="vi-VN" sz="4400" dirty="0">
                <a:solidFill>
                  <a:srgbClr val="FF0000"/>
                </a:solidFill>
                <a:latin typeface="Times New Roman" panose="02020603050405020304" pitchFamily="18" charset="0"/>
                <a:cs typeface="Times New Roman" panose="02020603050405020304" pitchFamily="18" charset="0"/>
              </a:rPr>
              <a:t>nh thanh 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a:t>
            </a:r>
          </a:p>
        </p:txBody>
      </p:sp>
      <p:sp>
        <p:nvSpPr>
          <p:cNvPr id="27" name="Freeform 9"/>
          <p:cNvSpPr/>
          <p:nvPr/>
        </p:nvSpPr>
        <p:spPr>
          <a:xfrm rot="5400000">
            <a:off x="2648441" y="6889738"/>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3"/>
            <a:stretch>
              <a:fillRect/>
            </a:stretch>
          </a:blipFill>
        </p:spPr>
      </p:sp>
      <p:sp>
        <p:nvSpPr>
          <p:cNvPr id="28" name="Freeform 10"/>
          <p:cNvSpPr/>
          <p:nvPr/>
        </p:nvSpPr>
        <p:spPr>
          <a:xfrm>
            <a:off x="-685800" y="-87488"/>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9" name="Freeform 13"/>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3"/>
          <p:cNvGrpSpPr/>
          <p:nvPr/>
        </p:nvGrpSpPr>
        <p:grpSpPr>
          <a:xfrm>
            <a:off x="4046241" y="2635763"/>
            <a:ext cx="11049258" cy="5560006"/>
            <a:chOff x="4046241" y="2635763"/>
            <a:chExt cx="11049258" cy="5560006"/>
          </a:xfrm>
        </p:grpSpPr>
        <p:sp>
          <p:nvSpPr>
            <p:cNvPr id="10" name="TextBox 9"/>
            <p:cNvSpPr txBox="1"/>
            <p:nvPr/>
          </p:nvSpPr>
          <p:spPr>
            <a:xfrm>
              <a:off x="9738732" y="2635763"/>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1284432" y="3788168"/>
              <a:ext cx="2727402"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9380499" y="7426328"/>
              <a:ext cx="57150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060560" y="7101772"/>
              <a:ext cx="4229473"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800598" y="5046365"/>
              <a:ext cx="422947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046241" y="2694631"/>
              <a:ext cx="4229473" cy="769441"/>
            </a:xfrm>
            <a:prstGeom prst="rect">
              <a:avLst/>
            </a:prstGeom>
            <a:noFill/>
          </p:spPr>
          <p:txBody>
            <a:bodyPr wrap="square" rtlCol="0">
              <a:spAutoFit/>
            </a:bodyPr>
            <a:lstStyle/>
            <a:p>
              <a:pPr algn="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7086600" y="3255678"/>
              <a:ext cx="4114800" cy="4123163"/>
              <a:chOff x="7086600" y="3255678"/>
              <a:chExt cx="4114800" cy="4123163"/>
            </a:xfrm>
          </p:grpSpPr>
          <p:grpSp>
            <p:nvGrpSpPr>
              <p:cNvPr id="8" name="Group 7"/>
              <p:cNvGrpSpPr/>
              <p:nvPr/>
            </p:nvGrpSpPr>
            <p:grpSpPr>
              <a:xfrm>
                <a:off x="7086600" y="3255678"/>
                <a:ext cx="4114800" cy="4123163"/>
                <a:chOff x="7086600" y="3390900"/>
                <a:chExt cx="4114800" cy="4123163"/>
              </a:xfrm>
            </p:grpSpPr>
            <p:sp>
              <p:nvSpPr>
                <p:cNvPr id="2" name="Freeform 2"/>
                <p:cNvSpPr/>
                <p:nvPr/>
              </p:nvSpPr>
              <p:spPr>
                <a:xfrm>
                  <a:off x="9144000" y="33909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2"/>
                <p:cNvSpPr/>
                <p:nvPr/>
              </p:nvSpPr>
              <p:spPr>
                <a:xfrm rot="10800000">
                  <a:off x="7086600" y="3399263"/>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pic>
            <p:nvPicPr>
              <p:cNvPr id="3074" name="Picture 2" descr="Phân tích nhân vật anh thanh niên trong Lặng lẽ Sa P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4190436"/>
                <a:ext cx="2362200" cy="2301134"/>
              </a:xfrm>
              <a:prstGeom prst="ellipse">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6" grpId="0"/>
      <p:bldP spid="1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3736" y="503663"/>
            <a:ext cx="15864264" cy="1091826"/>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p:cNvSpPr/>
          <p:nvPr/>
        </p:nvSpPr>
        <p:spPr>
          <a:xfrm>
            <a:off x="780242" y="1333500"/>
            <a:ext cx="13963713" cy="108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1" name="Group 10"/>
          <p:cNvGrpSpPr/>
          <p:nvPr/>
        </p:nvGrpSpPr>
        <p:grpSpPr>
          <a:xfrm>
            <a:off x="6580173" y="3009900"/>
            <a:ext cx="4707387" cy="3922337"/>
            <a:chOff x="6580173" y="3009900"/>
            <a:chExt cx="4707387" cy="3922337"/>
          </a:xfrm>
        </p:grpSpPr>
        <p:sp>
          <p:nvSpPr>
            <p:cNvPr id="8" name="Freeform 7"/>
            <p:cNvSpPr/>
            <p:nvPr/>
          </p:nvSpPr>
          <p:spPr>
            <a:xfrm>
              <a:off x="6580173" y="3009900"/>
              <a:ext cx="4707387" cy="3922337"/>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3" name="TextBox 2"/>
            <p:cNvSpPr txBox="1"/>
            <p:nvPr/>
          </p:nvSpPr>
          <p:spPr>
            <a:xfrm>
              <a:off x="8083185" y="4678000"/>
              <a:ext cx="1766037"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 </a:t>
              </a:r>
            </a:p>
          </p:txBody>
        </p:sp>
      </p:grpSp>
      <p:sp>
        <p:nvSpPr>
          <p:cNvPr id="2" name="TextBox 1"/>
          <p:cNvSpPr txBox="1"/>
          <p:nvPr/>
        </p:nvSpPr>
        <p:spPr>
          <a:xfrm>
            <a:off x="10247733" y="2492840"/>
            <a:ext cx="6276516" cy="2800767"/>
          </a:xfrm>
          <a:prstGeom prst="rect">
            <a:avLst/>
          </a:prstGeom>
          <a:noFill/>
        </p:spPr>
        <p:txBody>
          <a:bodyPr wrap="square" rtlCol="0">
            <a:spAutoFit/>
          </a:bodyPr>
          <a:lstStyle/>
          <a:p>
            <a:pPr algn="just"/>
            <a:r>
              <a:rPr lang="en-US" sz="4400" b="0" i="0" dirty="0" err="1">
                <a:solidFill>
                  <a:srgbClr val="000000"/>
                </a:solidFill>
                <a:effectLst/>
                <a:latin typeface="Times New Roman" panose="02020603050405020304" pitchFamily="18" charset="0"/>
                <a:cs typeface="Times New Roman" panose="02020603050405020304" pitchFamily="18" charset="0"/>
              </a:rPr>
              <a:t>Phần</a:t>
            </a:r>
            <a:r>
              <a:rPr lang="en-US" sz="4400" b="0" i="0" dirty="0">
                <a:solidFill>
                  <a:srgbClr val="000000"/>
                </a:solidFill>
                <a:effectLst/>
                <a:latin typeface="Times New Roman" panose="02020603050405020304" pitchFamily="18" charset="0"/>
                <a:cs typeface="Times New Roman" panose="02020603050405020304" pitchFamily="18" charset="0"/>
              </a:rPr>
              <a:t> 1: </a:t>
            </a:r>
            <a:r>
              <a:rPr lang="en-US" sz="4400" b="0" i="0" dirty="0" err="1">
                <a:solidFill>
                  <a:srgbClr val="000000"/>
                </a:solidFill>
                <a:effectLst/>
                <a:latin typeface="Times New Roman" panose="02020603050405020304" pitchFamily="18" charset="0"/>
                <a:cs typeface="Times New Roman" panose="02020603050405020304" pitchFamily="18" charset="0"/>
              </a:rPr>
              <a:t>Từ</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đầu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đến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Kìa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ta kia.”</a:t>
            </a:r>
            <a:r>
              <a:rPr lang="en-US" sz="4400" dirty="0">
                <a:solidFill>
                  <a:srgbClr val="000000"/>
                </a:solidFill>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Nhân</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vật</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thanh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niên</a:t>
            </a:r>
            <a:r>
              <a:rPr lang="en-US" sz="4400" b="0" i="0" dirty="0">
                <a:solidFill>
                  <a:srgbClr val="000000"/>
                </a:solidFill>
                <a:effectLst/>
                <a:latin typeface="Times New Roman" panose="02020603050405020304" pitchFamily="18" charset="0"/>
                <a:cs typeface="Times New Roman" panose="02020603050405020304" pitchFamily="18" charset="0"/>
              </a:rPr>
              <a:t> qua </a:t>
            </a:r>
            <a:r>
              <a:rPr lang="en-US" sz="4400" b="0" i="0" dirty="0" err="1">
                <a:solidFill>
                  <a:srgbClr val="000000"/>
                </a:solidFill>
                <a:effectLst/>
                <a:latin typeface="Times New Roman" panose="02020603050405020304" pitchFamily="18" charset="0"/>
                <a:cs typeface="Times New Roman" panose="02020603050405020304" pitchFamily="18" charset="0"/>
              </a:rPr>
              <a:t>lời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kể</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của</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bác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lái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714248" y="7100009"/>
            <a:ext cx="851635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tránh</a:t>
            </a:r>
            <a:r>
              <a:rPr lang="en-US" sz="4400" dirty="0">
                <a:latin typeface="Times New Roman" panose="02020603050405020304" pitchFamily="18" charset="0"/>
                <a:cs typeface="Times New Roman" panose="02020603050405020304" pitchFamily="18" charset="0"/>
              </a:rPr>
              <a:t>” – </a:t>
            </a:r>
            <a:r>
              <a:rPr lang="vi-VN" sz="4400" b="0" i="0" dirty="0">
                <a:solidFill>
                  <a:srgbClr val="000000"/>
                </a:solidFill>
                <a:effectLst/>
                <a:latin typeface="Times New Roman" panose="02020603050405020304" pitchFamily="18" charset="0"/>
                <a:cs typeface="Times New Roman" panose="02020603050405020304" pitchFamily="18" charset="0"/>
              </a:rPr>
              <a:t>Cuộc gặp gỡ ngắn ngủi, ý nghĩa giữa anh thanh niên với ông họa sĩ, cô kĩ sư.</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441938" y="3392402"/>
            <a:ext cx="6178062"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pic>
        <p:nvPicPr>
          <p:cNvPr id="4098" name="Picture 2" descr="Học sinh lớp 9 TP.HCM 'sản xuất' truyện tranh 'Lặng lẽ Sa Pa'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008" y="5428534"/>
            <a:ext cx="3445912" cy="4874530"/>
          </a:xfrm>
          <a:custGeom>
            <a:avLst/>
            <a:gdLst>
              <a:gd name="connsiteX0" fmla="*/ 0 w 3445912"/>
              <a:gd name="connsiteY0" fmla="*/ 0 h 4874530"/>
              <a:gd name="connsiteX1" fmla="*/ 3445912 w 3445912"/>
              <a:gd name="connsiteY1" fmla="*/ 0 h 4874530"/>
              <a:gd name="connsiteX2" fmla="*/ 3445912 w 3445912"/>
              <a:gd name="connsiteY2" fmla="*/ 4874530 h 4874530"/>
              <a:gd name="connsiteX3" fmla="*/ 0 w 3445912"/>
              <a:gd name="connsiteY3" fmla="*/ 4874530 h 4874530"/>
              <a:gd name="connsiteX4" fmla="*/ 0 w 3445912"/>
              <a:gd name="connsiteY4" fmla="*/ 0 h 487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5912" h="4874530" extrusionOk="0">
                <a:moveTo>
                  <a:pt x="0" y="0"/>
                </a:moveTo>
                <a:cubicBezTo>
                  <a:pt x="811599" y="-5264"/>
                  <a:pt x="2136932" y="84467"/>
                  <a:pt x="3445912" y="0"/>
                </a:cubicBezTo>
                <a:cubicBezTo>
                  <a:pt x="3317739" y="1339399"/>
                  <a:pt x="3575062" y="3428906"/>
                  <a:pt x="3445912" y="4874530"/>
                </a:cubicBezTo>
                <a:cubicBezTo>
                  <a:pt x="2186508" y="4980850"/>
                  <a:pt x="1717068" y="4866881"/>
                  <a:pt x="0" y="4874530"/>
                </a:cubicBezTo>
                <a:cubicBezTo>
                  <a:pt x="160128" y="2483561"/>
                  <a:pt x="25049" y="1844390"/>
                  <a:pt x="0" y="0"/>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reeform 2"/>
          <p:cNvSpPr/>
          <p:nvPr/>
        </p:nvSpPr>
        <p:spPr>
          <a:xfrm rot="-5400000">
            <a:off x="16228926" y="1015761"/>
            <a:ext cx="9805842" cy="6843320"/>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6"/>
          <p:cNvSpPr/>
          <p:nvPr/>
        </p:nvSpPr>
        <p:spPr>
          <a:xfrm>
            <a:off x="-1283419" y="-1223462"/>
            <a:ext cx="7531819" cy="2441794"/>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barn(inVertical)">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solidFill>
                  <a:schemeClr val="tx1">
                    <a:lumMod val="85000"/>
                    <a:lumOff val="15000"/>
                  </a:schemeClr>
                </a:solidFill>
                <a:latin typeface="#9Slide07 SVNGuerrilla" panose="00000500000000000000" pitchFamily="2" charset="0"/>
                <a:ea typeface="+mj-ea"/>
                <a:cs typeface="+mj-cs"/>
              </a:rPr>
              <a:t>II. </a:t>
            </a:r>
            <a:r>
              <a:rPr lang="en-US" sz="6600" dirty="0" err="1">
                <a:solidFill>
                  <a:schemeClr val="tx1">
                    <a:lumMod val="85000"/>
                    <a:lumOff val="15000"/>
                  </a:schemeClr>
                </a:solidFill>
                <a:latin typeface="#9Slide07 SVNGuerrilla" panose="00000500000000000000" pitchFamily="2" charset="0"/>
                <a:ea typeface="+mj-ea"/>
                <a:cs typeface="+mj-cs"/>
              </a:rPr>
              <a:t>Khám</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phá</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văn</a:t>
            </a:r>
            <a:r>
              <a:rPr lang="en-US" sz="6600" dirty="0">
                <a:solidFill>
                  <a:schemeClr val="tx1">
                    <a:lumMod val="85000"/>
                    <a:lumOff val="15000"/>
                  </a:schemeClr>
                </a:solidFill>
                <a:latin typeface="#9Slide07 SVNGuerrilla" panose="00000500000000000000" pitchFamily="2" charset="0"/>
                <a:ea typeface="+mj-ea"/>
                <a:cs typeface="+mj-cs"/>
              </a:rPr>
              <a:t> </a:t>
            </a:r>
            <a:r>
              <a:rPr lang="en-US" sz="6600" dirty="0" err="1">
                <a:solidFill>
                  <a:schemeClr val="tx1">
                    <a:lumMod val="85000"/>
                    <a:lumOff val="15000"/>
                  </a:schemeClr>
                </a:solidFill>
                <a:latin typeface="#9Slide07 SVNGuerrilla" panose="00000500000000000000" pitchFamily="2" charset="0"/>
                <a:ea typeface="+mj-ea"/>
                <a:cs typeface="+mj-cs"/>
              </a:rPr>
              <a:t>bản</a:t>
            </a:r>
            <a:endParaRPr lang="en-US" sz="66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a pa lao cai vietnam"/>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400" b="1" dirty="0">
                <a:solidFill>
                  <a:schemeClr val="tx1">
                    <a:lumMod val="95000"/>
                    <a:lumOff val="5000"/>
                  </a:schemeClr>
                </a:solidFill>
                <a:latin typeface="#9Slide07 SVNGuerrilla" panose="00000500000000000000" pitchFamily="2" charset="0"/>
                <a:ea typeface="+mj-ea"/>
                <a:cs typeface="+mj-cs"/>
              </a:rPr>
              <a:t>1.</a:t>
            </a:r>
          </a:p>
          <a:p>
            <a:pPr algn="ctr">
              <a:lnSpc>
                <a:spcPct val="90000"/>
              </a:lnSpc>
              <a:spcBef>
                <a:spcPct val="0"/>
              </a:spcBef>
              <a:spcAft>
                <a:spcPts val="600"/>
              </a:spcAft>
            </a:pPr>
            <a:r>
              <a:rPr lang="en-US" sz="8400" b="1" dirty="0" err="1">
                <a:solidFill>
                  <a:schemeClr val="tx1">
                    <a:lumMod val="95000"/>
                    <a:lumOff val="5000"/>
                  </a:schemeClr>
                </a:solidFill>
                <a:latin typeface="#9Slide07 SVNGuerrilla" panose="00000500000000000000" pitchFamily="2" charset="0"/>
                <a:ea typeface="+mj-ea"/>
                <a:cs typeface="+mj-cs"/>
              </a:rPr>
              <a:t>Đề</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tài</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tóm</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tắt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văn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bản</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và</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kiểu</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cốt</a:t>
            </a:r>
            <a:r>
              <a:rPr lang="en-US" sz="8400" b="1" dirty="0">
                <a:solidFill>
                  <a:schemeClr val="tx1">
                    <a:lumMod val="95000"/>
                    <a:lumOff val="5000"/>
                  </a:schemeClr>
                </a:solidFill>
                <a:latin typeface="#9Slide07 SVNGuerrilla" panose="00000500000000000000" pitchFamily="2" charset="0"/>
                <a:ea typeface="+mj-ea"/>
                <a:cs typeface="+mj-cs"/>
              </a:rPr>
              <a:t> </a:t>
            </a:r>
            <a:r>
              <a:rPr lang="en-US" sz="8400" b="1" dirty="0" err="1">
                <a:solidFill>
                  <a:schemeClr val="tx1">
                    <a:lumMod val="95000"/>
                    <a:lumOff val="5000"/>
                  </a:schemeClr>
                </a:solidFill>
                <a:latin typeface="#9Slide07 SVNGuerrilla" panose="00000500000000000000" pitchFamily="2" charset="0"/>
                <a:ea typeface="+mj-ea"/>
                <a:cs typeface="+mj-cs"/>
              </a:rPr>
              <a:t>truyện</a:t>
            </a:r>
            <a:endParaRPr lang="en-US" sz="8400" b="1" dirty="0">
              <a:solidFill>
                <a:schemeClr val="tx1">
                  <a:lumMod val="95000"/>
                  <a:lumOff val="5000"/>
                </a:schemeClr>
              </a:solidFill>
              <a:latin typeface="#9Slide07 SVNGuerrilla" panose="00000500000000000000" pitchFamily="2"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3" name="Freeform 6"/>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7"/>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17"/>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sp>
      <p:sp>
        <p:nvSpPr>
          <p:cNvPr id="6" name="Freeform 15"/>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sp>
      <p:grpSp>
        <p:nvGrpSpPr>
          <p:cNvPr id="11" name="Group 10"/>
          <p:cNvGrpSpPr/>
          <p:nvPr/>
        </p:nvGrpSpPr>
        <p:grpSpPr>
          <a:xfrm>
            <a:off x="1183602" y="977620"/>
            <a:ext cx="7995710" cy="7922948"/>
            <a:chOff x="1183602" y="977620"/>
            <a:chExt cx="7995710" cy="7922948"/>
          </a:xfrm>
        </p:grpSpPr>
        <p:pic>
          <p:nvPicPr>
            <p:cNvPr id="8" name="Picture 7"/>
            <p:cNvPicPr>
              <a:picLocks noChangeAspect="1"/>
            </p:cNvPicPr>
            <p:nvPr/>
          </p:nvPicPr>
          <p:blipFill>
            <a:blip r:embed="rId9">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p:cNvSpPr txBox="1"/>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a.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endParaRPr lang="en-US" b="1"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905000" y="2415296"/>
            <a:ext cx="64008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1970</a:t>
            </a:r>
          </a:p>
        </p:txBody>
      </p:sp>
      <p:sp>
        <p:nvSpPr>
          <p:cNvPr id="2" name="Freeform 4"/>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77864"/>
            <a:ext cx="17068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27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7315200" y="150789"/>
            <a:ext cx="3386787" cy="1258912"/>
            <a:chOff x="7315200" y="150789"/>
            <a:chExt cx="3386787" cy="1258912"/>
          </a:xfrm>
        </p:grpSpPr>
        <p:pic>
          <p:nvPicPr>
            <p:cNvPr id="3" name="Picture 2"/>
            <p:cNvPicPr>
              <a:picLocks noChangeAspect="1"/>
            </p:cNvPicPr>
            <p:nvPr/>
          </p:nvPicPr>
          <p:blipFill>
            <a:blip r:embed="rId3">
              <a:duotone>
                <a:schemeClr val="accent3">
                  <a:shade val="45000"/>
                  <a:satMod val="135000"/>
                </a:schemeClr>
                <a:prstClr val="white"/>
              </a:duotone>
            </a:blip>
            <a:stretch>
              <a:fillRect/>
            </a:stretch>
          </p:blipFill>
          <p:spPr>
            <a:xfrm>
              <a:off x="7315200" y="150789"/>
              <a:ext cx="3386787" cy="1258912"/>
            </a:xfrm>
            <a:prstGeom prst="rect">
              <a:avLst/>
            </a:prstGeom>
          </p:spPr>
        </p:pic>
        <p:sp>
          <p:nvSpPr>
            <p:cNvPr id="4" name="TextBox 3"/>
            <p:cNvSpPr txBox="1"/>
            <p:nvPr/>
          </p:nvSpPr>
          <p:spPr>
            <a:xfrm>
              <a:off x="7543800" y="318952"/>
              <a:ext cx="2895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endParaRPr lang="en-US" sz="4400" b="1" dirty="0">
                <a:latin typeface="Times New Roman" panose="02020603050405020304" pitchFamily="18" charset="0"/>
                <a:cs typeface="Times New Roman" panose="02020603050405020304" pitchFamily="18" charset="0"/>
              </a:endParaRPr>
            </a:p>
          </p:txBody>
        </p:sp>
      </p:grpSp>
      <p:grpSp>
        <p:nvGrpSpPr>
          <p:cNvPr id="5" name="Group 10"/>
          <p:cNvGrpSpPr/>
          <p:nvPr/>
        </p:nvGrpSpPr>
        <p:grpSpPr>
          <a:xfrm rot="2059077">
            <a:off x="15655733" y="9018387"/>
            <a:ext cx="3086100" cy="2700338"/>
            <a:chOff x="0" y="0"/>
            <a:chExt cx="812800" cy="711200"/>
          </a:xfrm>
        </p:grpSpPr>
        <p:sp>
          <p:nvSpPr>
            <p:cNvPr id="6" name="Freeform 11"/>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7" name="TextBox 12"/>
            <p:cNvSpPr txBox="1"/>
            <p:nvPr/>
          </p:nvSpPr>
          <p:spPr>
            <a:xfrm>
              <a:off x="127000" y="12700"/>
              <a:ext cx="558800" cy="368300"/>
            </a:xfrm>
            <a:prstGeom prst="rect">
              <a:avLst/>
            </a:prstGeom>
          </p:spPr>
          <p:txBody>
            <a:bodyPr lIns="50800" tIns="50800" rIns="50800" bIns="50800" rtlCol="0" anchor="ctr"/>
            <a:lstStyle/>
            <a:p>
              <a:pPr algn="ctr">
                <a:lnSpc>
                  <a:spcPts val="2660"/>
                </a:lnSpc>
                <a:spcBef>
                  <a:spcPct val="0"/>
                </a:spcBef>
              </a:pPr>
              <a:endParaRPr/>
            </a:p>
          </p:txBody>
        </p:sp>
      </p:grpSp>
      <p:sp>
        <p:nvSpPr>
          <p:cNvPr id="8" name="Freeform 13"/>
          <p:cNvSpPr/>
          <p:nvPr/>
        </p:nvSpPr>
        <p:spPr>
          <a:xfrm>
            <a:off x="15163800" y="8709136"/>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5"/>
          <p:cNvSpPr/>
          <p:nvPr/>
        </p:nvSpPr>
        <p:spPr>
          <a:xfrm rot="3561770">
            <a:off x="-941454" y="-712812"/>
            <a:ext cx="1882907" cy="2063528"/>
          </a:xfrm>
          <a:custGeom>
            <a:avLst/>
            <a:gdLst/>
            <a:ahLst/>
            <a:cxnLst/>
            <a:rect l="l" t="t" r="r" b="b"/>
            <a:pathLst>
              <a:path w="1882907" h="2063528">
                <a:moveTo>
                  <a:pt x="0" y="0"/>
                </a:moveTo>
                <a:lnTo>
                  <a:pt x="1882908" y="0"/>
                </a:lnTo>
                <a:lnTo>
                  <a:pt x="1882908" y="2063528"/>
                </a:lnTo>
                <a:lnTo>
                  <a:pt x="0" y="20635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p:nvPr/>
        </p:nvSpPr>
        <p:spPr>
          <a:xfrm flipH="1">
            <a:off x="7700759" y="-341972"/>
            <a:ext cx="10598392" cy="10628971"/>
          </a:xfrm>
          <a:custGeom>
            <a:avLst/>
            <a:gdLst/>
            <a:ahLst/>
            <a:cxnLst/>
            <a:rect l="l" t="t" r="r" b="b"/>
            <a:pathLst>
              <a:path w="7396353" h="8229600">
                <a:moveTo>
                  <a:pt x="0" y="0"/>
                </a:moveTo>
                <a:lnTo>
                  <a:pt x="7396353" y="0"/>
                </a:lnTo>
                <a:lnTo>
                  <a:pt x="739635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3" name="Freeform 6"/>
          <p:cNvSpPr/>
          <p:nvPr/>
        </p:nvSpPr>
        <p:spPr>
          <a:xfrm rot="790328">
            <a:off x="-213357" y="7060981"/>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7"/>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17"/>
          <p:cNvSpPr/>
          <p:nvPr/>
        </p:nvSpPr>
        <p:spPr>
          <a:xfrm>
            <a:off x="3328946" y="7781579"/>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sp>
      <p:sp>
        <p:nvSpPr>
          <p:cNvPr id="6" name="Freeform 15"/>
          <p:cNvSpPr/>
          <p:nvPr/>
        </p:nvSpPr>
        <p:spPr>
          <a:xfrm>
            <a:off x="-164726" y="-342900"/>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8"/>
            <a:stretch>
              <a:fillRect/>
            </a:stretch>
          </a:blipFill>
        </p:spPr>
      </p:sp>
      <p:grpSp>
        <p:nvGrpSpPr>
          <p:cNvPr id="11" name="Group 10"/>
          <p:cNvGrpSpPr/>
          <p:nvPr/>
        </p:nvGrpSpPr>
        <p:grpSpPr>
          <a:xfrm>
            <a:off x="1183602" y="977620"/>
            <a:ext cx="7995710" cy="7922948"/>
            <a:chOff x="1183602" y="977620"/>
            <a:chExt cx="7995710" cy="7922948"/>
          </a:xfrm>
        </p:grpSpPr>
        <p:pic>
          <p:nvPicPr>
            <p:cNvPr id="8" name="Picture 7"/>
            <p:cNvPicPr>
              <a:picLocks noChangeAspect="1"/>
            </p:cNvPicPr>
            <p:nvPr/>
          </p:nvPicPr>
          <p:blipFill>
            <a:blip r:embed="rId9">
              <a:duotone>
                <a:schemeClr val="accent3">
                  <a:shade val="45000"/>
                  <a:satMod val="135000"/>
                </a:schemeClr>
                <a:prstClr val="white"/>
              </a:duotone>
            </a:blip>
            <a:stretch>
              <a:fillRect/>
            </a:stretch>
          </p:blipFill>
          <p:spPr>
            <a:xfrm>
              <a:off x="1183602" y="977620"/>
              <a:ext cx="7995710" cy="7922948"/>
            </a:xfrm>
            <a:prstGeom prst="rect">
              <a:avLst/>
            </a:prstGeom>
          </p:spPr>
        </p:pic>
        <p:sp>
          <p:nvSpPr>
            <p:cNvPr id="7" name="Title 4"/>
            <p:cNvSpPr txBox="1"/>
            <p:nvPr/>
          </p:nvSpPr>
          <p:spPr>
            <a:xfrm>
              <a:off x="2719892" y="1257816"/>
              <a:ext cx="4466216"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c. </a:t>
              </a:r>
              <a:r>
                <a:rPr lang="en-US" b="1" dirty="0" err="1">
                  <a:latin typeface="Times New Roman" panose="02020603050405020304" pitchFamily="18" charset="0"/>
                  <a:cs typeface="Times New Roman" panose="02020603050405020304" pitchFamily="18" charset="0"/>
                </a:rPr>
                <a:t>Kiểu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endParaRPr lang="en-US" b="1"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905000" y="2415296"/>
            <a:ext cx="640080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trạm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a:t>
            </a:r>
          </a:p>
        </p:txBody>
      </p:sp>
      <p:sp>
        <p:nvSpPr>
          <p:cNvPr id="2" name="Freeform 4"/>
          <p:cNvSpPr/>
          <p:nvPr/>
        </p:nvSpPr>
        <p:spPr>
          <a:xfrm>
            <a:off x="7543800" y="4778432"/>
            <a:ext cx="10598391" cy="5559812"/>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eauty of Sapa Town in Vietnam"/>
          <p:cNvPicPr>
            <a:picLocks noChangeAspect="1" noChangeArrowheads="1"/>
          </p:cNvPicPr>
          <p:nvPr/>
        </p:nvPicPr>
        <p:blipFill rotWithShape="1">
          <a:blip r:embed="rId3">
            <a:extLst>
              <a:ext uri="{28A0092B-C50C-407E-A947-70E740481C1C}">
                <a14:useLocalDpi xmlns:a14="http://schemas.microsoft.com/office/drawing/2010/main" val="0"/>
              </a:ext>
            </a:extLst>
          </a:blip>
          <a:srcRect t="5143" b="4857"/>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000" b="1" dirty="0">
                <a:latin typeface="#9Slide07 SVNGuerrilla" panose="00000500000000000000" pitchFamily="2" charset="0"/>
                <a:ea typeface="+mj-ea"/>
                <a:cs typeface="+mj-cs"/>
              </a:rPr>
              <a:t>2. </a:t>
            </a:r>
          </a:p>
          <a:p>
            <a:pPr algn="ctr">
              <a:lnSpc>
                <a:spcPct val="90000"/>
              </a:lnSpc>
              <a:spcBef>
                <a:spcPct val="0"/>
              </a:spcBef>
              <a:spcAft>
                <a:spcPts val="600"/>
              </a:spcAft>
            </a:pPr>
            <a:r>
              <a:rPr lang="en-US" sz="8000" b="1" dirty="0" err="1">
                <a:latin typeface="#9Slide07 SVNGuerrilla" panose="00000500000000000000" pitchFamily="2" charset="0"/>
                <a:ea typeface="+mj-ea"/>
                <a:cs typeface="+mj-cs"/>
              </a:rPr>
              <a:t>Nhân</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vật</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thanh</a:t>
            </a:r>
            <a:r>
              <a:rPr lang="en-US" sz="8000" b="1" dirty="0">
                <a:latin typeface="#9Slide07 SVNGuerrilla" panose="00000500000000000000" pitchFamily="2" charset="0"/>
                <a:ea typeface="+mj-ea"/>
                <a:cs typeface="+mj-cs"/>
              </a:rPr>
              <a:t> </a:t>
            </a:r>
            <a:r>
              <a:rPr lang="en-US" sz="8000" b="1" dirty="0" err="1">
                <a:latin typeface="#9Slide07 SVNGuerrilla" panose="00000500000000000000" pitchFamily="2" charset="0"/>
                <a:ea typeface="+mj-ea"/>
                <a:cs typeface="+mj-cs"/>
              </a:rPr>
              <a:t>niên</a:t>
            </a:r>
            <a:endParaRPr lang="en-US" sz="80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13"/>
          <p:cNvSpPr/>
          <p:nvPr/>
        </p:nvSpPr>
        <p:spPr>
          <a:xfrm>
            <a:off x="14518901" y="-40222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
        <p:nvSpPr>
          <p:cNvPr id="8" name="Freeform 14"/>
          <p:cNvSpPr/>
          <p:nvPr/>
        </p:nvSpPr>
        <p:spPr>
          <a:xfrm rot="-10800000">
            <a:off x="11475587" y="-120916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sp>
      <p:pic>
        <p:nvPicPr>
          <p:cNvPr id="3" name="Picture 2"/>
          <p:cNvPicPr>
            <a:picLocks noChangeAspect="1"/>
          </p:cNvPicPr>
          <p:nvPr/>
        </p:nvPicPr>
        <p:blipFill>
          <a:blip r:embed="rId7"/>
          <a:stretch>
            <a:fillRect/>
          </a:stretch>
        </p:blipFill>
        <p:spPr>
          <a:xfrm>
            <a:off x="1676400" y="455060"/>
            <a:ext cx="6629400" cy="9376879"/>
          </a:xfrm>
          <a:prstGeom prst="rect">
            <a:avLst/>
          </a:prstGeom>
        </p:spPr>
      </p:pic>
      <p:pic>
        <p:nvPicPr>
          <p:cNvPr id="5" name="Picture 4"/>
          <p:cNvPicPr>
            <a:picLocks noChangeAspect="1"/>
          </p:cNvPicPr>
          <p:nvPr/>
        </p:nvPicPr>
        <p:blipFill>
          <a:blip r:embed="rId8"/>
          <a:stretch>
            <a:fillRect/>
          </a:stretch>
        </p:blipFill>
        <p:spPr>
          <a:xfrm>
            <a:off x="9220200" y="455061"/>
            <a:ext cx="6629400" cy="937687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1164881"/>
            <a:ext cx="13484389"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rỡ</a:t>
            </a:r>
            <a:r>
              <a:rPr lang="en-US" sz="440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00200" y="3795774"/>
            <a:ext cx="13484389"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11" name="Freeform 7"/>
          <p:cNvSpPr/>
          <p:nvPr/>
        </p:nvSpPr>
        <p:spPr>
          <a:xfrm>
            <a:off x="-2877014"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8" name="Freeform 4"/>
          <p:cNvSpPr/>
          <p:nvPr/>
        </p:nvSpPr>
        <p:spPr>
          <a:xfrm>
            <a:off x="14173200" y="3307712"/>
            <a:ext cx="3888765" cy="680746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5"/>
          <p:cNvSpPr/>
          <p:nvPr/>
        </p:nvSpPr>
        <p:spPr>
          <a:xfrm>
            <a:off x="9601200" y="6840986"/>
            <a:ext cx="7315200" cy="3849624"/>
          </a:xfrm>
          <a:custGeom>
            <a:avLst/>
            <a:gdLst/>
            <a:ahLst/>
            <a:cxnLst/>
            <a:rect l="l" t="t" r="r" b="b"/>
            <a:pathLst>
              <a:path w="7315200" h="3849624">
                <a:moveTo>
                  <a:pt x="0" y="0"/>
                </a:moveTo>
                <a:lnTo>
                  <a:pt x="7315200" y="0"/>
                </a:lnTo>
                <a:lnTo>
                  <a:pt x="7315200" y="3849624"/>
                </a:lnTo>
                <a:lnTo>
                  <a:pt x="0" y="38496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619500"/>
            <a:ext cx="18288000" cy="7772400"/>
          </a:xfrm>
          <a:custGeom>
            <a:avLst/>
            <a:gdLst/>
            <a:ahLst/>
            <a:cxnLst/>
            <a:rect l="l" t="t" r="r" b="b"/>
            <a:pathLst>
              <a:path w="7649133" h="5656915">
                <a:moveTo>
                  <a:pt x="0" y="0"/>
                </a:moveTo>
                <a:lnTo>
                  <a:pt x="7649133" y="0"/>
                </a:lnTo>
                <a:lnTo>
                  <a:pt x="7649133" y="5656914"/>
                </a:lnTo>
                <a:lnTo>
                  <a:pt x="0" y="5656914"/>
                </a:lnTo>
                <a:lnTo>
                  <a:pt x="0" y="0"/>
                </a:lnTo>
                <a:close/>
              </a:path>
            </a:pathLst>
          </a:custGeom>
          <a: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t="-1" b="-32353"/>
            </a:stretch>
          </a:blipFill>
        </p:spPr>
      </p:sp>
      <p:pic>
        <p:nvPicPr>
          <p:cNvPr id="3" name="Picture 3"/>
          <p:cNvPicPr>
            <a:picLocks noChangeAspect="1"/>
          </p:cNvPicPr>
          <p:nvPr/>
        </p:nvPicPr>
        <p:blipFill>
          <a:blip r:embed="rId5"/>
          <a:srcRect t="13611" b="12645"/>
          <a:stretch>
            <a:fillRect/>
          </a:stretch>
        </p:blipFill>
        <p:spPr>
          <a:xfrm rot="5400000">
            <a:off x="5574680" y="-6096000"/>
            <a:ext cx="7086600" cy="18288000"/>
          </a:xfrm>
          <a:prstGeom prst="rect">
            <a:avLst/>
          </a:prstGeom>
        </p:spPr>
      </p:pic>
      <p:sp>
        <p:nvSpPr>
          <p:cNvPr id="4" name="TextBox 3"/>
          <p:cNvSpPr txBox="1"/>
          <p:nvPr/>
        </p:nvSpPr>
        <p:spPr>
          <a:xfrm>
            <a:off x="381000" y="233570"/>
            <a:ext cx="17297400" cy="5139869"/>
          </a:xfrm>
          <a:prstGeom prst="rect">
            <a:avLst/>
          </a:prstGeom>
          <a:noFill/>
        </p:spPr>
        <p:txBody>
          <a:bodyPr wrap="square" rtlCol="0">
            <a:spAutoFit/>
          </a:bodyPr>
          <a:lstStyle/>
          <a:p>
            <a:pPr algn="ctr"/>
            <a:r>
              <a:rPr lang="en-US" sz="8000" b="1" dirty="0" err="1">
                <a:solidFill>
                  <a:schemeClr val="tx2">
                    <a:lumMod val="50000"/>
                  </a:schemeClr>
                </a:solidFill>
                <a:latin typeface="#9Slide05 Good Vibes Pro" panose="02000507080000020002" pitchFamily="2" charset="0"/>
              </a:rPr>
              <a:t>Bài</a:t>
            </a:r>
            <a:r>
              <a:rPr lang="en-US" sz="8000" b="1" dirty="0">
                <a:solidFill>
                  <a:schemeClr val="tx2">
                    <a:lumMod val="50000"/>
                  </a:schemeClr>
                </a:solidFill>
                <a:latin typeface="#9Slide05 Good Vibes Pro" panose="02000507080000020002" pitchFamily="2" charset="0"/>
              </a:rPr>
              <a:t> 6: </a:t>
            </a:r>
            <a:r>
              <a:rPr lang="en-US" sz="8000" b="1" dirty="0" err="1">
                <a:solidFill>
                  <a:schemeClr val="tx2">
                    <a:lumMod val="50000"/>
                  </a:schemeClr>
                </a:solidFill>
                <a:latin typeface="#9Slide05 Good Vibes Pro" panose="02000507080000020002" pitchFamily="2" charset="0"/>
              </a:rPr>
              <a:t>Chân</a:t>
            </a:r>
            <a:r>
              <a:rPr lang="en-US" sz="8000" b="1" dirty="0">
                <a:solidFill>
                  <a:schemeClr val="tx2">
                    <a:lumMod val="50000"/>
                  </a:schemeClr>
                </a:solidFill>
                <a:latin typeface="#9Slide05 Good Vibes Pro" panose="02000507080000020002" pitchFamily="2" charset="0"/>
              </a:rPr>
              <a:t> dung </a:t>
            </a:r>
            <a:r>
              <a:rPr lang="en-US" sz="8000" b="1" dirty="0" err="1">
                <a:solidFill>
                  <a:schemeClr val="tx2">
                    <a:lumMod val="50000"/>
                  </a:schemeClr>
                </a:solidFill>
                <a:latin typeface="#9Slide05 Good Vibes Pro" panose="02000507080000020002" pitchFamily="2" charset="0"/>
              </a:rPr>
              <a:t>cuộc</a:t>
            </a:r>
            <a:r>
              <a:rPr lang="en-US" sz="8000" b="1" dirty="0">
                <a:solidFill>
                  <a:schemeClr val="tx2">
                    <a:lumMod val="50000"/>
                  </a:schemeClr>
                </a:solidFill>
                <a:latin typeface="#9Slide05 Good Vibes Pro" panose="02000507080000020002" pitchFamily="2" charset="0"/>
              </a:rPr>
              <a:t> </a:t>
            </a:r>
            <a:r>
              <a:rPr lang="en-US" sz="8000" b="1" dirty="0" err="1">
                <a:solidFill>
                  <a:schemeClr val="tx2">
                    <a:lumMod val="50000"/>
                  </a:schemeClr>
                </a:solidFill>
                <a:latin typeface="#9Slide05 Good Vibes Pro" panose="02000507080000020002" pitchFamily="2" charset="0"/>
              </a:rPr>
              <a:t>sống</a:t>
            </a:r>
            <a:endParaRPr lang="en-US" sz="8000" b="1" dirty="0">
              <a:solidFill>
                <a:schemeClr val="tx2">
                  <a:lumMod val="50000"/>
                </a:schemeClr>
              </a:solidFill>
              <a:latin typeface="#9Slide05 Good Vibes Pro" panose="02000507080000020002" pitchFamily="2" charset="0"/>
            </a:endParaRPr>
          </a:p>
          <a:p>
            <a:pPr algn="ctr"/>
            <a:r>
              <a:rPr lang="en-US" sz="5400" dirty="0">
                <a:latin typeface="#9Slide05 Braxton Regular" panose="03060000000000000000" pitchFamily="66" charset="0"/>
              </a:rPr>
              <a:t>Văn </a:t>
            </a:r>
            <a:r>
              <a:rPr lang="en-US" sz="5400" dirty="0" err="1">
                <a:latin typeface="#9Slide05 Braxton Regular" panose="03060000000000000000" pitchFamily="66" charset="0"/>
              </a:rPr>
              <a:t>bản</a:t>
            </a:r>
            <a:endParaRPr lang="en-US" sz="5400" dirty="0">
              <a:latin typeface="#9Slide05 Braxton Regular" panose="03060000000000000000" pitchFamily="66" charset="0"/>
            </a:endParaRPr>
          </a:p>
          <a:p>
            <a:pPr algn="ctr"/>
            <a:endParaRPr lang="en-US" sz="5400" dirty="0">
              <a:latin typeface="#9Slide05 Braxton Regular" panose="03060000000000000000" pitchFamily="66" charset="0"/>
            </a:endParaRPr>
          </a:p>
          <a:p>
            <a:pPr algn="ctr"/>
            <a:r>
              <a:rPr lang="en-US" sz="8000" b="1" dirty="0" err="1">
                <a:solidFill>
                  <a:schemeClr val="accent2">
                    <a:lumMod val="50000"/>
                  </a:schemeClr>
                </a:solidFill>
                <a:latin typeface="#9Slide05 Aphrodite Pro" panose="02000000000000000000" pitchFamily="2" charset="0"/>
              </a:rPr>
              <a:t>Lặng</a:t>
            </a:r>
            <a:r>
              <a:rPr lang="en-US" sz="8000" b="1" dirty="0">
                <a:solidFill>
                  <a:schemeClr val="accent2">
                    <a:lumMod val="50000"/>
                  </a:schemeClr>
                </a:solidFill>
                <a:latin typeface="#9Slide05 Aphrodite Pro" panose="02000000000000000000" pitchFamily="2" charset="0"/>
              </a:rPr>
              <a:t> </a:t>
            </a:r>
            <a:r>
              <a:rPr lang="en-US" sz="8000" b="1" dirty="0" err="1">
                <a:solidFill>
                  <a:schemeClr val="accent2">
                    <a:lumMod val="50000"/>
                  </a:schemeClr>
                </a:solidFill>
                <a:latin typeface="#9Slide05 Aphrodite Pro" panose="02000000000000000000" pitchFamily="2" charset="0"/>
              </a:rPr>
              <a:t>lẽ</a:t>
            </a:r>
            <a:r>
              <a:rPr lang="en-US" sz="8000" b="1" dirty="0">
                <a:solidFill>
                  <a:schemeClr val="accent2">
                    <a:lumMod val="50000"/>
                  </a:schemeClr>
                </a:solidFill>
                <a:latin typeface="#9Slide05 Aphrodite Pro" panose="02000000000000000000" pitchFamily="2" charset="0"/>
              </a:rPr>
              <a:t> Sa Pa</a:t>
            </a:r>
          </a:p>
          <a:p>
            <a:pPr algn="r"/>
            <a:r>
              <a:rPr lang="en-US" sz="6000" i="1" dirty="0" err="1">
                <a:latin typeface="#9Slide05 Braxton Regular" panose="03060000000000000000" pitchFamily="66" charset="0"/>
              </a:rPr>
              <a:t>Trích</a:t>
            </a:r>
            <a:r>
              <a:rPr lang="en-US" sz="6000" i="1" dirty="0">
                <a:latin typeface="#9Slide05 Braxton Regular" panose="03060000000000000000" pitchFamily="66" charset="0"/>
              </a:rPr>
              <a:t>, </a:t>
            </a:r>
            <a:r>
              <a:rPr lang="en-US" sz="6000" dirty="0" err="1">
                <a:latin typeface="#9Slide05 Braxton Regular" panose="03060000000000000000" pitchFamily="66" charset="0"/>
              </a:rPr>
              <a:t>Nguyễn</a:t>
            </a:r>
            <a:r>
              <a:rPr lang="en-US" sz="6000" dirty="0">
                <a:latin typeface="#9Slide05 Braxton Regular" panose="03060000000000000000" pitchFamily="66" charset="0"/>
              </a:rPr>
              <a:t> Thành Long</a:t>
            </a:r>
            <a:endParaRPr lang="en-US" sz="6000" i="1" dirty="0">
              <a:latin typeface="#9Slide05 Braxton Regular" panose="03060000000000000000" pitchFamily="66"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a:off x="76200" y="1791278"/>
            <a:ext cx="3355811" cy="8495722"/>
          </a:xfrm>
          <a:custGeom>
            <a:avLst/>
            <a:gdLst/>
            <a:ahLst/>
            <a:cxnLst/>
            <a:rect l="l" t="t" r="r" b="b"/>
            <a:pathLst>
              <a:path w="1775241" h="4494280">
                <a:moveTo>
                  <a:pt x="0" y="0"/>
                </a:moveTo>
                <a:lnTo>
                  <a:pt x="1775241" y="0"/>
                </a:lnTo>
                <a:lnTo>
                  <a:pt x="1775241" y="4494281"/>
                </a:lnTo>
                <a:lnTo>
                  <a:pt x="0" y="44942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p:cNvSpPr txBox="1"/>
          <p:nvPr/>
        </p:nvSpPr>
        <p:spPr>
          <a:xfrm>
            <a:off x="3962400" y="2095500"/>
            <a:ext cx="132588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tuyết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im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ngoài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chực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tới</a:t>
            </a:r>
            <a:r>
              <a:rPr lang="en-US" sz="4400" i="1" dirty="0">
                <a:latin typeface="Times New Roman" panose="02020603050405020304" pitchFamily="18" charset="0"/>
                <a:cs typeface="Times New Roman" panose="02020603050405020304" pitchFamily="18" charset="0"/>
              </a:rPr>
              <a:t>,…</a:t>
            </a: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5">
              <a:duotone>
                <a:schemeClr val="bg2">
                  <a:shade val="45000"/>
                  <a:satMod val="135000"/>
                </a:schemeClr>
                <a:prstClr val="white"/>
              </a:duotone>
            </a:blip>
            <a:stretch>
              <a:fillRect/>
            </a:stretch>
          </a:blipFill>
        </p:spPr>
      </p:sp>
      <p:sp>
        <p:nvSpPr>
          <p:cNvPr id="11" name="Freeform 7"/>
          <p:cNvSpPr/>
          <p:nvPr/>
        </p:nvSpPr>
        <p:spPr>
          <a:xfrm>
            <a:off x="-2743200" y="-6673015"/>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5">
              <a:duotone>
                <a:schemeClr val="bg2">
                  <a:shade val="45000"/>
                  <a:satMod val="135000"/>
                </a:schemeClr>
                <a:prstClr val="white"/>
              </a:duotone>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500152"/>
            <a:ext cx="167640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a:t>
            </a:r>
          </a:p>
        </p:txBody>
      </p:sp>
      <p:sp>
        <p:nvSpPr>
          <p:cNvPr id="10"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3" name="TextBox 2"/>
          <p:cNvSpPr txBox="1"/>
          <p:nvPr/>
        </p:nvSpPr>
        <p:spPr>
          <a:xfrm>
            <a:off x="761293" y="4624724"/>
            <a:ext cx="167640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761293" y="6974306"/>
            <a:ext cx="167640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gọi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mình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hôm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phúc</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762000" y="2736695"/>
            <a:ext cx="14500824" cy="7606990"/>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a:stretch>
          </a:blipFill>
        </p:spPr>
      </p:sp>
      <p:sp>
        <p:nvSpPr>
          <p:cNvPr id="3" name="TextBox 2"/>
          <p:cNvSpPr txBox="1"/>
          <p:nvPr/>
        </p:nvSpPr>
        <p:spPr>
          <a:xfrm>
            <a:off x="1828800" y="1181100"/>
            <a:ext cx="164592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Gửi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ốm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dậy</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gỡ</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trưa</a:t>
            </a:r>
            <a:r>
              <a:rPr lang="en-US" sz="4400" dirty="0">
                <a:latin typeface="Times New Roman" panose="02020603050405020304" pitchFamily="18" charset="0"/>
                <a:cs typeface="Times New Roman" panose="02020603050405020304" pitchFamily="18" charset="0"/>
              </a:rPr>
              <a:t>.</a:t>
            </a:r>
          </a:p>
        </p:txBody>
      </p:sp>
      <p:sp>
        <p:nvSpPr>
          <p:cNvPr id="5" name="Freeform 7"/>
          <p:cNvSpPr/>
          <p:nvPr/>
        </p:nvSpPr>
        <p:spPr>
          <a:xfrm>
            <a:off x="13411200" y="8267700"/>
            <a:ext cx="6573393" cy="8229600"/>
          </a:xfrm>
          <a:custGeom>
            <a:avLst/>
            <a:gdLst/>
            <a:ahLst/>
            <a:cxnLst/>
            <a:rect l="l" t="t" r="r" b="b"/>
            <a:pathLst>
              <a:path w="6573393" h="8229600">
                <a:moveTo>
                  <a:pt x="0" y="0"/>
                </a:moveTo>
                <a:lnTo>
                  <a:pt x="6573393" y="0"/>
                </a:lnTo>
                <a:lnTo>
                  <a:pt x="6573393" y="8229600"/>
                </a:lnTo>
                <a:lnTo>
                  <a:pt x="0" y="8229600"/>
                </a:lnTo>
                <a:lnTo>
                  <a:pt x="0" y="0"/>
                </a:lnTo>
                <a:close/>
              </a:path>
            </a:pathLst>
          </a:custGeom>
          <a:blipFill>
            <a:blip r:embed="rId4">
              <a:duotone>
                <a:schemeClr val="bg2">
                  <a:shade val="45000"/>
                  <a:satMod val="135000"/>
                </a:schemeClr>
                <a:prstClr val="white"/>
              </a:duotone>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rot="-5400000">
            <a:off x="-1600198" y="1163400"/>
            <a:ext cx="10287000" cy="8305801"/>
          </a:xfrm>
          <a:custGeom>
            <a:avLst/>
            <a:gdLst/>
            <a:ahLst/>
            <a:cxnLst/>
            <a:rect l="l" t="t" r="r" b="b"/>
            <a:pathLst>
              <a:path w="10287000" h="6646505">
                <a:moveTo>
                  <a:pt x="0" y="0"/>
                </a:moveTo>
                <a:lnTo>
                  <a:pt x="10287000" y="0"/>
                </a:lnTo>
                <a:lnTo>
                  <a:pt x="10287000" y="6646504"/>
                </a:lnTo>
                <a:lnTo>
                  <a:pt x="0" y="66465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6"/>
          <p:cNvSpPr/>
          <p:nvPr/>
        </p:nvSpPr>
        <p:spPr>
          <a:xfrm>
            <a:off x="-1795158" y="8496301"/>
            <a:ext cx="7315200" cy="2561609"/>
          </a:xfrm>
          <a:custGeom>
            <a:avLst/>
            <a:gdLst/>
            <a:ahLst/>
            <a:cxnLst/>
            <a:rect l="l" t="t" r="r" b="b"/>
            <a:pathLst>
              <a:path w="7315200" h="2561609">
                <a:moveTo>
                  <a:pt x="0" y="0"/>
                </a:moveTo>
                <a:lnTo>
                  <a:pt x="7315200" y="0"/>
                </a:lnTo>
                <a:lnTo>
                  <a:pt x="7315200" y="2561609"/>
                </a:lnTo>
                <a:lnTo>
                  <a:pt x="0" y="25616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 name="TextBox 1"/>
          <p:cNvSpPr txBox="1"/>
          <p:nvPr/>
        </p:nvSpPr>
        <p:spPr>
          <a:xfrm>
            <a:off x="8881762" y="2247900"/>
            <a:ext cx="8534400" cy="4832092"/>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say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cao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khiêm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tốn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cởi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mở</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ân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chu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xung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3" name="Freeform 2"/>
          <p:cNvSpPr/>
          <p:nvPr/>
        </p:nvSpPr>
        <p:spPr>
          <a:xfrm>
            <a:off x="1420646" y="96831"/>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7"/>
            <a:stretch>
              <a:fillRect l="-46052" t="926" r="-57216" b="-926"/>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0500"/>
            <a:ext cx="176022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xây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p>
        </p:txBody>
      </p:sp>
      <p:grpSp>
        <p:nvGrpSpPr>
          <p:cNvPr id="4" name="Group 3"/>
          <p:cNvGrpSpPr/>
          <p:nvPr/>
        </p:nvGrpSpPr>
        <p:grpSpPr>
          <a:xfrm>
            <a:off x="112647" y="2314158"/>
            <a:ext cx="2975106" cy="7815749"/>
            <a:chOff x="112647" y="2314158"/>
            <a:chExt cx="2975106" cy="7815749"/>
          </a:xfrm>
        </p:grpSpPr>
        <p:pic>
          <p:nvPicPr>
            <p:cNvPr id="5" name="Picture 4"/>
            <p:cNvPicPr>
              <a:picLocks noChangeAspect="1"/>
            </p:cNvPicPr>
            <p:nvPr/>
          </p:nvPicPr>
          <p:blipFill>
            <a:blip r:embed="rId3">
              <a:duotone>
                <a:schemeClr val="accent6">
                  <a:shade val="45000"/>
                  <a:satMod val="135000"/>
                </a:schemeClr>
                <a:prstClr val="white"/>
              </a:duotone>
            </a:blip>
            <a:stretch>
              <a:fillRect/>
            </a:stretch>
          </p:blipFill>
          <p:spPr>
            <a:xfrm>
              <a:off x="112647" y="2314158"/>
              <a:ext cx="2975106" cy="7815749"/>
            </a:xfrm>
            <a:prstGeom prst="rect">
              <a:avLst/>
            </a:prstGeom>
          </p:spPr>
        </p:pic>
        <p:sp>
          <p:nvSpPr>
            <p:cNvPr id="3" name="TextBox 2"/>
            <p:cNvSpPr txBox="1"/>
            <p:nvPr/>
          </p:nvSpPr>
          <p:spPr>
            <a:xfrm>
              <a:off x="304800" y="2933700"/>
              <a:ext cx="25908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p>
          </p:txBody>
        </p:sp>
      </p:grpSp>
      <p:sp>
        <p:nvSpPr>
          <p:cNvPr id="8" name="TextBox 7"/>
          <p:cNvSpPr txBox="1"/>
          <p:nvPr/>
        </p:nvSpPr>
        <p:spPr>
          <a:xfrm>
            <a:off x="14747488" y="3440625"/>
            <a:ext cx="3111190" cy="550920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Vẻ</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đẹp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nhưng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cảm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chân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thực</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7" name="Group 6"/>
          <p:cNvGrpSpPr/>
          <p:nvPr/>
        </p:nvGrpSpPr>
        <p:grpSpPr>
          <a:xfrm>
            <a:off x="3052441" y="2811878"/>
            <a:ext cx="11089887" cy="3553530"/>
            <a:chOff x="3052441" y="2811878"/>
            <a:chExt cx="11089887" cy="3553530"/>
          </a:xfrm>
        </p:grpSpPr>
        <p:sp>
          <p:nvSpPr>
            <p:cNvPr id="6" name="TextBox 5"/>
            <p:cNvSpPr txBox="1"/>
            <p:nvPr/>
          </p:nvSpPr>
          <p:spPr>
            <a:xfrm>
              <a:off x="4555789" y="2811878"/>
              <a:ext cx="958653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endParaRPr lang="en-US" sz="4400" dirty="0">
                <a:latin typeface="Times New Roman" panose="02020603050405020304" pitchFamily="18" charset="0"/>
                <a:cs typeface="Times New Roman" panose="02020603050405020304" pitchFamily="18" charset="0"/>
              </a:endParaRPr>
            </a:p>
          </p:txBody>
        </p:sp>
        <p:sp>
          <p:nvSpPr>
            <p:cNvPr id="11" name="AutoShape 5"/>
            <p:cNvSpPr/>
            <p:nvPr/>
          </p:nvSpPr>
          <p:spPr>
            <a:xfrm flipV="1">
              <a:off x="3052441" y="3407624"/>
              <a:ext cx="1290959" cy="2957784"/>
            </a:xfrm>
            <a:prstGeom prst="line">
              <a:avLst/>
            </a:prstGeom>
            <a:ln w="38100" cap="flat">
              <a:solidFill>
                <a:srgbClr val="51341D"/>
              </a:solidFill>
              <a:prstDash val="solid"/>
              <a:headEnd type="oval" w="lg" len="lg"/>
              <a:tailEnd type="oval" w="lg" len="lg"/>
            </a:ln>
          </p:spPr>
        </p:sp>
      </p:grpSp>
      <p:grpSp>
        <p:nvGrpSpPr>
          <p:cNvPr id="16" name="Group 15"/>
          <p:cNvGrpSpPr/>
          <p:nvPr/>
        </p:nvGrpSpPr>
        <p:grpSpPr>
          <a:xfrm>
            <a:off x="3052441" y="6365408"/>
            <a:ext cx="10620813" cy="3044042"/>
            <a:chOff x="3052441" y="6365408"/>
            <a:chExt cx="10620813" cy="3044042"/>
          </a:xfrm>
        </p:grpSpPr>
        <p:sp>
          <p:nvSpPr>
            <p:cNvPr id="10" name="AutoShape 6"/>
            <p:cNvSpPr/>
            <p:nvPr/>
          </p:nvSpPr>
          <p:spPr>
            <a:xfrm>
              <a:off x="3052441" y="6365408"/>
              <a:ext cx="1367159" cy="1902291"/>
            </a:xfrm>
            <a:prstGeom prst="line">
              <a:avLst/>
            </a:prstGeom>
            <a:ln w="38100" cap="flat">
              <a:solidFill>
                <a:srgbClr val="51341D"/>
              </a:solidFill>
              <a:prstDash val="solid"/>
              <a:headEnd type="oval" w="lg" len="lg"/>
              <a:tailEnd type="oval" w="lg" len="lg"/>
            </a:ln>
          </p:spPr>
        </p:sp>
        <p:sp>
          <p:nvSpPr>
            <p:cNvPr id="12" name="TextBox 11"/>
            <p:cNvSpPr txBox="1"/>
            <p:nvPr/>
          </p:nvSpPr>
          <p:spPr>
            <a:xfrm>
              <a:off x="4752278" y="7962900"/>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endParaRPr lang="en-US" sz="44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3052441" y="5372725"/>
            <a:ext cx="10897735" cy="1446550"/>
            <a:chOff x="3052441" y="5372725"/>
            <a:chExt cx="10897735" cy="1446550"/>
          </a:xfrm>
        </p:grpSpPr>
        <p:sp>
          <p:nvSpPr>
            <p:cNvPr id="9" name="AutoShape 5"/>
            <p:cNvSpPr/>
            <p:nvPr/>
          </p:nvSpPr>
          <p:spPr>
            <a:xfrm flipV="1">
              <a:off x="3052441" y="5691764"/>
              <a:ext cx="1671959" cy="658980"/>
            </a:xfrm>
            <a:prstGeom prst="line">
              <a:avLst/>
            </a:prstGeom>
            <a:ln w="38100" cap="flat">
              <a:solidFill>
                <a:srgbClr val="51341D"/>
              </a:solidFill>
              <a:prstDash val="solid"/>
              <a:headEnd type="oval" w="lg" len="lg"/>
              <a:tailEnd type="oval" w="lg" len="lg"/>
            </a:ln>
          </p:spPr>
        </p:sp>
        <p:sp>
          <p:nvSpPr>
            <p:cNvPr id="13" name="TextBox 12"/>
            <p:cNvSpPr txBox="1"/>
            <p:nvPr/>
          </p:nvSpPr>
          <p:spPr>
            <a:xfrm>
              <a:off x="5029200" y="5372725"/>
              <a:ext cx="892097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Qua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a:t>
              </a:r>
              <a:endParaRPr lang="en-US" sz="4400" dirty="0">
                <a:latin typeface="Times New Roman" panose="02020603050405020304" pitchFamily="18" charset="0"/>
                <a:cs typeface="Times New Roman" panose="02020603050405020304" pitchFamily="18" charset="0"/>
              </a:endParaRPr>
            </a:p>
          </p:txBody>
        </p:sp>
      </p:grpSp>
      <p:sp>
        <p:nvSpPr>
          <p:cNvPr id="14" name="Right Brace 13"/>
          <p:cNvSpPr/>
          <p:nvPr/>
        </p:nvSpPr>
        <p:spPr>
          <a:xfrm>
            <a:off x="13950176" y="2705100"/>
            <a:ext cx="762000" cy="6781800"/>
          </a:xfrm>
          <a:custGeom>
            <a:avLst/>
            <a:gdLst>
              <a:gd name="connsiteX0" fmla="*/ 0 w 762000"/>
              <a:gd name="connsiteY0" fmla="*/ 0 h 6781800"/>
              <a:gd name="connsiteX1" fmla="*/ 381000 w 762000"/>
              <a:gd name="connsiteY1" fmla="*/ 63497 h 6781800"/>
              <a:gd name="connsiteX2" fmla="*/ 381000 w 762000"/>
              <a:gd name="connsiteY2" fmla="*/ 781556 h 6781800"/>
              <a:gd name="connsiteX3" fmla="*/ 381000 w 762000"/>
              <a:gd name="connsiteY3" fmla="*/ 1499616 h 6781800"/>
              <a:gd name="connsiteX4" fmla="*/ 381000 w 762000"/>
              <a:gd name="connsiteY4" fmla="*/ 2217675 h 6781800"/>
              <a:gd name="connsiteX5" fmla="*/ 381000 w 762000"/>
              <a:gd name="connsiteY5" fmla="*/ 3327403 h 6781800"/>
              <a:gd name="connsiteX6" fmla="*/ 762000 w 762000"/>
              <a:gd name="connsiteY6" fmla="*/ 3390900 h 6781800"/>
              <a:gd name="connsiteX7" fmla="*/ 381000 w 762000"/>
              <a:gd name="connsiteY7" fmla="*/ 3454397 h 6781800"/>
              <a:gd name="connsiteX8" fmla="*/ 381000 w 762000"/>
              <a:gd name="connsiteY8" fmla="*/ 4074539 h 6781800"/>
              <a:gd name="connsiteX9" fmla="*/ 381000 w 762000"/>
              <a:gd name="connsiteY9" fmla="*/ 4694681 h 6781800"/>
              <a:gd name="connsiteX10" fmla="*/ 381000 w 762000"/>
              <a:gd name="connsiteY10" fmla="*/ 5314823 h 6781800"/>
              <a:gd name="connsiteX11" fmla="*/ 381000 w 762000"/>
              <a:gd name="connsiteY11" fmla="*/ 5934966 h 6781800"/>
              <a:gd name="connsiteX12" fmla="*/ 381000 w 762000"/>
              <a:gd name="connsiteY12" fmla="*/ 6718303 h 6781800"/>
              <a:gd name="connsiteX13" fmla="*/ 0 w 762000"/>
              <a:gd name="connsiteY13" fmla="*/ 6781800 h 6781800"/>
              <a:gd name="connsiteX14" fmla="*/ 0 w 762000"/>
              <a:gd name="connsiteY14" fmla="*/ 6035802 h 6781800"/>
              <a:gd name="connsiteX15" fmla="*/ 0 w 762000"/>
              <a:gd name="connsiteY15" fmla="*/ 5289804 h 6781800"/>
              <a:gd name="connsiteX16" fmla="*/ 0 w 762000"/>
              <a:gd name="connsiteY16" fmla="*/ 4543806 h 6781800"/>
              <a:gd name="connsiteX17" fmla="*/ 0 w 762000"/>
              <a:gd name="connsiteY17" fmla="*/ 3729990 h 6781800"/>
              <a:gd name="connsiteX18" fmla="*/ 0 w 762000"/>
              <a:gd name="connsiteY18" fmla="*/ 2916174 h 6781800"/>
              <a:gd name="connsiteX19" fmla="*/ 0 w 762000"/>
              <a:gd name="connsiteY19" fmla="*/ 2170176 h 6781800"/>
              <a:gd name="connsiteX20" fmla="*/ 0 w 762000"/>
              <a:gd name="connsiteY20" fmla="*/ 1559814 h 6781800"/>
              <a:gd name="connsiteX21" fmla="*/ 0 w 762000"/>
              <a:gd name="connsiteY21" fmla="*/ 813816 h 6781800"/>
              <a:gd name="connsiteX22" fmla="*/ 0 w 762000"/>
              <a:gd name="connsiteY22" fmla="*/ 0 h 6781800"/>
              <a:gd name="connsiteX0-1" fmla="*/ 0 w 762000"/>
              <a:gd name="connsiteY0-2" fmla="*/ 0 h 6781800"/>
              <a:gd name="connsiteX1-3" fmla="*/ 381000 w 762000"/>
              <a:gd name="connsiteY1-4" fmla="*/ 63497 h 6781800"/>
              <a:gd name="connsiteX2-5" fmla="*/ 381000 w 762000"/>
              <a:gd name="connsiteY2-6" fmla="*/ 716278 h 6781800"/>
              <a:gd name="connsiteX3-7" fmla="*/ 381000 w 762000"/>
              <a:gd name="connsiteY3-8" fmla="*/ 1369059 h 6781800"/>
              <a:gd name="connsiteX4-9" fmla="*/ 381000 w 762000"/>
              <a:gd name="connsiteY4-10" fmla="*/ 1956562 h 6781800"/>
              <a:gd name="connsiteX5-11" fmla="*/ 381000 w 762000"/>
              <a:gd name="connsiteY5-12" fmla="*/ 2544066 h 6781800"/>
              <a:gd name="connsiteX6-13" fmla="*/ 381000 w 762000"/>
              <a:gd name="connsiteY6-14" fmla="*/ 3327403 h 6781800"/>
              <a:gd name="connsiteX7-15" fmla="*/ 762000 w 762000"/>
              <a:gd name="connsiteY7-16" fmla="*/ 3390900 h 6781800"/>
              <a:gd name="connsiteX8-17" fmla="*/ 381000 w 762000"/>
              <a:gd name="connsiteY8-18" fmla="*/ 3454397 h 6781800"/>
              <a:gd name="connsiteX9-19" fmla="*/ 381000 w 762000"/>
              <a:gd name="connsiteY9-20" fmla="*/ 4009261 h 6781800"/>
              <a:gd name="connsiteX10-21" fmla="*/ 381000 w 762000"/>
              <a:gd name="connsiteY10-22" fmla="*/ 4662042 h 6781800"/>
              <a:gd name="connsiteX11-23" fmla="*/ 381000 w 762000"/>
              <a:gd name="connsiteY11-24" fmla="*/ 5314823 h 6781800"/>
              <a:gd name="connsiteX12-25" fmla="*/ 381000 w 762000"/>
              <a:gd name="connsiteY12-26" fmla="*/ 5934966 h 6781800"/>
              <a:gd name="connsiteX13-27" fmla="*/ 381000 w 762000"/>
              <a:gd name="connsiteY13-28" fmla="*/ 6718303 h 6781800"/>
              <a:gd name="connsiteX14-29" fmla="*/ 0 w 762000"/>
              <a:gd name="connsiteY14-30" fmla="*/ 6781800 h 6781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762000" h="6781800" stroke="0" extrusionOk="0">
                <a:moveTo>
                  <a:pt x="0" y="0"/>
                </a:moveTo>
                <a:cubicBezTo>
                  <a:pt x="210478" y="1112"/>
                  <a:pt x="374623" y="32854"/>
                  <a:pt x="381000" y="63497"/>
                </a:cubicBezTo>
                <a:cubicBezTo>
                  <a:pt x="377883" y="371724"/>
                  <a:pt x="407303" y="612773"/>
                  <a:pt x="381000" y="781556"/>
                </a:cubicBezTo>
                <a:cubicBezTo>
                  <a:pt x="354697" y="950339"/>
                  <a:pt x="394479" y="1214328"/>
                  <a:pt x="381000" y="1499616"/>
                </a:cubicBezTo>
                <a:cubicBezTo>
                  <a:pt x="367521" y="1784904"/>
                  <a:pt x="353061" y="2061239"/>
                  <a:pt x="381000" y="2217675"/>
                </a:cubicBezTo>
                <a:cubicBezTo>
                  <a:pt x="408939" y="2374111"/>
                  <a:pt x="400211" y="2966600"/>
                  <a:pt x="381000" y="3327403"/>
                </a:cubicBezTo>
                <a:cubicBezTo>
                  <a:pt x="411365" y="3342112"/>
                  <a:pt x="560509" y="3354430"/>
                  <a:pt x="762000" y="3390900"/>
                </a:cubicBezTo>
                <a:cubicBezTo>
                  <a:pt x="544430" y="3393213"/>
                  <a:pt x="377532" y="3418681"/>
                  <a:pt x="381000" y="3454397"/>
                </a:cubicBezTo>
                <a:cubicBezTo>
                  <a:pt x="393330" y="3730472"/>
                  <a:pt x="378589" y="3942158"/>
                  <a:pt x="381000" y="4074539"/>
                </a:cubicBezTo>
                <a:cubicBezTo>
                  <a:pt x="383411" y="4206920"/>
                  <a:pt x="371726" y="4419118"/>
                  <a:pt x="381000" y="4694681"/>
                </a:cubicBezTo>
                <a:cubicBezTo>
                  <a:pt x="390274" y="4970244"/>
                  <a:pt x="377296" y="5030067"/>
                  <a:pt x="381000" y="5314823"/>
                </a:cubicBezTo>
                <a:cubicBezTo>
                  <a:pt x="384704" y="5599579"/>
                  <a:pt x="411624" y="5731661"/>
                  <a:pt x="381000" y="5934966"/>
                </a:cubicBezTo>
                <a:cubicBezTo>
                  <a:pt x="350376" y="6138271"/>
                  <a:pt x="381112" y="6555834"/>
                  <a:pt x="381000" y="6718303"/>
                </a:cubicBezTo>
                <a:cubicBezTo>
                  <a:pt x="391545" y="6794361"/>
                  <a:pt x="247622" y="6781824"/>
                  <a:pt x="0" y="6781800"/>
                </a:cubicBezTo>
                <a:cubicBezTo>
                  <a:pt x="18804" y="6463843"/>
                  <a:pt x="-10283" y="6297806"/>
                  <a:pt x="0" y="6035802"/>
                </a:cubicBezTo>
                <a:cubicBezTo>
                  <a:pt x="10283" y="5773798"/>
                  <a:pt x="-7671" y="5484361"/>
                  <a:pt x="0" y="5289804"/>
                </a:cubicBezTo>
                <a:cubicBezTo>
                  <a:pt x="7671" y="5095247"/>
                  <a:pt x="24405" y="4867254"/>
                  <a:pt x="0" y="4543806"/>
                </a:cubicBezTo>
                <a:cubicBezTo>
                  <a:pt x="-24405" y="4220358"/>
                  <a:pt x="-27959" y="3904204"/>
                  <a:pt x="0" y="3729990"/>
                </a:cubicBezTo>
                <a:cubicBezTo>
                  <a:pt x="27959" y="3555776"/>
                  <a:pt x="35341" y="3159227"/>
                  <a:pt x="0" y="2916174"/>
                </a:cubicBezTo>
                <a:cubicBezTo>
                  <a:pt x="-35341" y="2673121"/>
                  <a:pt x="-34549" y="2387638"/>
                  <a:pt x="0" y="2170176"/>
                </a:cubicBezTo>
                <a:cubicBezTo>
                  <a:pt x="34549" y="1952714"/>
                  <a:pt x="12571" y="1721045"/>
                  <a:pt x="0" y="1559814"/>
                </a:cubicBezTo>
                <a:cubicBezTo>
                  <a:pt x="-12571" y="1398583"/>
                  <a:pt x="-33988" y="1164618"/>
                  <a:pt x="0" y="813816"/>
                </a:cubicBezTo>
                <a:cubicBezTo>
                  <a:pt x="33988" y="463014"/>
                  <a:pt x="-10160" y="205282"/>
                  <a:pt x="0" y="0"/>
                </a:cubicBezTo>
                <a:close/>
              </a:path>
              <a:path w="762000" h="6781800" fill="none" extrusionOk="0">
                <a:moveTo>
                  <a:pt x="0" y="0"/>
                </a:moveTo>
                <a:cubicBezTo>
                  <a:pt x="210308" y="-6533"/>
                  <a:pt x="373220" y="28421"/>
                  <a:pt x="381000" y="63497"/>
                </a:cubicBezTo>
                <a:cubicBezTo>
                  <a:pt x="406792" y="325081"/>
                  <a:pt x="374956" y="488696"/>
                  <a:pt x="381000" y="716278"/>
                </a:cubicBezTo>
                <a:cubicBezTo>
                  <a:pt x="387044" y="943860"/>
                  <a:pt x="361469" y="1072361"/>
                  <a:pt x="381000" y="1369059"/>
                </a:cubicBezTo>
                <a:cubicBezTo>
                  <a:pt x="400531" y="1665757"/>
                  <a:pt x="407098" y="1731392"/>
                  <a:pt x="381000" y="1956562"/>
                </a:cubicBezTo>
                <a:cubicBezTo>
                  <a:pt x="354902" y="2181732"/>
                  <a:pt x="395030" y="2390197"/>
                  <a:pt x="381000" y="2544066"/>
                </a:cubicBezTo>
                <a:cubicBezTo>
                  <a:pt x="366970" y="2697935"/>
                  <a:pt x="350327" y="3061640"/>
                  <a:pt x="381000" y="3327403"/>
                </a:cubicBezTo>
                <a:cubicBezTo>
                  <a:pt x="376478" y="3358533"/>
                  <a:pt x="580148" y="3404559"/>
                  <a:pt x="762000" y="3390900"/>
                </a:cubicBezTo>
                <a:cubicBezTo>
                  <a:pt x="546323" y="3396928"/>
                  <a:pt x="383094" y="3418637"/>
                  <a:pt x="381000" y="3454397"/>
                </a:cubicBezTo>
                <a:cubicBezTo>
                  <a:pt x="360606" y="3634165"/>
                  <a:pt x="392435" y="3782964"/>
                  <a:pt x="381000" y="4009261"/>
                </a:cubicBezTo>
                <a:cubicBezTo>
                  <a:pt x="369565" y="4235558"/>
                  <a:pt x="357246" y="4490093"/>
                  <a:pt x="381000" y="4662042"/>
                </a:cubicBezTo>
                <a:cubicBezTo>
                  <a:pt x="404754" y="4833991"/>
                  <a:pt x="400833" y="5131316"/>
                  <a:pt x="381000" y="5314823"/>
                </a:cubicBezTo>
                <a:cubicBezTo>
                  <a:pt x="361167" y="5498330"/>
                  <a:pt x="400160" y="5722717"/>
                  <a:pt x="381000" y="5934966"/>
                </a:cubicBezTo>
                <a:cubicBezTo>
                  <a:pt x="361840" y="6147215"/>
                  <a:pt x="369873" y="6454778"/>
                  <a:pt x="381000" y="6718303"/>
                </a:cubicBezTo>
                <a:cubicBezTo>
                  <a:pt x="377963" y="6790716"/>
                  <a:pt x="232496" y="6752032"/>
                  <a:pt x="0" y="6781800"/>
                </a:cubicBezTo>
              </a:path>
              <a:path w="762000" h="6781800" fill="none" stroke="0" extrusionOk="0">
                <a:moveTo>
                  <a:pt x="0" y="0"/>
                </a:moveTo>
                <a:cubicBezTo>
                  <a:pt x="209135" y="-6495"/>
                  <a:pt x="380988" y="30109"/>
                  <a:pt x="381000" y="63497"/>
                </a:cubicBezTo>
                <a:cubicBezTo>
                  <a:pt x="360605" y="207783"/>
                  <a:pt x="388393" y="421000"/>
                  <a:pt x="381000" y="651000"/>
                </a:cubicBezTo>
                <a:cubicBezTo>
                  <a:pt x="373607" y="881000"/>
                  <a:pt x="359559" y="959999"/>
                  <a:pt x="381000" y="1205864"/>
                </a:cubicBezTo>
                <a:cubicBezTo>
                  <a:pt x="402441" y="1451729"/>
                  <a:pt x="375766" y="1602715"/>
                  <a:pt x="381000" y="1923923"/>
                </a:cubicBezTo>
                <a:cubicBezTo>
                  <a:pt x="386234" y="2245131"/>
                  <a:pt x="400341" y="2271847"/>
                  <a:pt x="381000" y="2576705"/>
                </a:cubicBezTo>
                <a:cubicBezTo>
                  <a:pt x="361659" y="2881563"/>
                  <a:pt x="415173" y="2993367"/>
                  <a:pt x="381000" y="3327403"/>
                </a:cubicBezTo>
                <a:cubicBezTo>
                  <a:pt x="397603" y="3379693"/>
                  <a:pt x="564943" y="3372978"/>
                  <a:pt x="762000" y="3390900"/>
                </a:cubicBezTo>
                <a:cubicBezTo>
                  <a:pt x="556518" y="3396837"/>
                  <a:pt x="388721" y="3421843"/>
                  <a:pt x="381000" y="3454397"/>
                </a:cubicBezTo>
                <a:cubicBezTo>
                  <a:pt x="355088" y="3657147"/>
                  <a:pt x="364104" y="3931533"/>
                  <a:pt x="381000" y="4074539"/>
                </a:cubicBezTo>
                <a:cubicBezTo>
                  <a:pt x="397896" y="4217545"/>
                  <a:pt x="405546" y="4509057"/>
                  <a:pt x="381000" y="4727320"/>
                </a:cubicBezTo>
                <a:cubicBezTo>
                  <a:pt x="356454" y="4945583"/>
                  <a:pt x="393197" y="5229425"/>
                  <a:pt x="381000" y="5412741"/>
                </a:cubicBezTo>
                <a:cubicBezTo>
                  <a:pt x="368803" y="5596057"/>
                  <a:pt x="389491" y="5838596"/>
                  <a:pt x="381000" y="5967605"/>
                </a:cubicBezTo>
                <a:cubicBezTo>
                  <a:pt x="372509" y="6096614"/>
                  <a:pt x="372947" y="6460153"/>
                  <a:pt x="381000" y="6718303"/>
                </a:cubicBezTo>
                <a:cubicBezTo>
                  <a:pt x="351582" y="6765785"/>
                  <a:pt x="211063" y="6775571"/>
                  <a:pt x="0" y="6781800"/>
                </a:cubicBezTo>
              </a:path>
            </a:pathLst>
          </a:custGeom>
          <a:ln w="19050">
            <a:solidFill>
              <a:srgbClr val="5134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t Cat Village (Sapa Vietnam)"/>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3.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ông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sĩ</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l="-84817" r="-300147"/>
            </a:stretch>
          </a:blipFill>
        </p:spPr>
      </p:sp>
      <p:grpSp>
        <p:nvGrpSpPr>
          <p:cNvPr id="23" name="Group 22"/>
          <p:cNvGrpSpPr/>
          <p:nvPr/>
        </p:nvGrpSpPr>
        <p:grpSpPr>
          <a:xfrm>
            <a:off x="5154944" y="464673"/>
            <a:ext cx="12752053" cy="1864362"/>
            <a:chOff x="5754661" y="688610"/>
            <a:chExt cx="11486672" cy="1864362"/>
          </a:xfrm>
        </p:grpSpPr>
        <p:sp>
          <p:nvSpPr>
            <p:cNvPr id="22" name="Freeform 2"/>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extBox 6"/>
            <p:cNvSpPr txBox="1"/>
            <p:nvPr/>
          </p:nvSpPr>
          <p:spPr>
            <a:xfrm>
              <a:off x="6140845" y="1274934"/>
              <a:ext cx="10714303" cy="677108"/>
            </a:xfrm>
            <a:prstGeom prst="rect">
              <a:avLst/>
            </a:prstGeom>
          </p:spPr>
          <p:txBody>
            <a:bodyPr wrap="square" lIns="0" tIns="0" rIns="0" bIns="0" rtlCol="0" anchor="t">
              <a:spAutoFit/>
            </a:bodyPr>
            <a:lstStyle/>
            <a:p>
              <a:pPr marL="528955"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grpSp>
      <p:sp>
        <p:nvSpPr>
          <p:cNvPr id="8" name="AutoShape 4"/>
          <p:cNvSpPr/>
          <p:nvPr/>
        </p:nvSpPr>
        <p:spPr>
          <a:xfrm flipV="1">
            <a:off x="5105400" y="2552972"/>
            <a:ext cx="0" cy="4767031"/>
          </a:xfrm>
          <a:prstGeom prst="line">
            <a:avLst/>
          </a:prstGeom>
          <a:ln w="38100" cap="flat">
            <a:solidFill>
              <a:srgbClr val="51341D"/>
            </a:solidFill>
            <a:prstDash val="solid"/>
            <a:headEnd type="oval" w="lg" len="lg"/>
            <a:tailEnd type="oval" w="lg" len="lg"/>
          </a:ln>
        </p:spPr>
      </p:sp>
      <p:sp>
        <p:nvSpPr>
          <p:cNvPr id="10" name="Freeform 7"/>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6"/>
            <a:stretch>
              <a:fillRect/>
            </a:stretch>
          </a:blipFill>
        </p:spPr>
      </p:sp>
      <p:sp>
        <p:nvSpPr>
          <p:cNvPr id="13" name="Freeform 10"/>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7"/>
            <a:stretch>
              <a:fillRect/>
            </a:stretch>
          </a:blipFill>
        </p:spPr>
      </p:sp>
      <p:sp>
        <p:nvSpPr>
          <p:cNvPr id="15" name="Freeform 17"/>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29"/>
          <p:cNvSpPr txBox="1"/>
          <p:nvPr/>
        </p:nvSpPr>
        <p:spPr>
          <a:xfrm>
            <a:off x="5475250" y="2367056"/>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nghệ sĩ từng trải, có cảm nhận sâu sắc về cuộc sống. </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75250" y="3851627"/>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Tác phẩm được trần thuật chủ yếu từ điểm nhìn, cảm nhận, suy nghĩ của ông. </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475250" y="5336198"/>
            <a:ext cx="12431744"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Qua nhân vật này, nhà văn Nguyễn Thành Long muốn gửi gắm những trăn trở, suy ngẫm của mình về con người và nghệ thuật</a:t>
            </a:r>
            <a:r>
              <a:rPr lang="en-US" sz="4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5475250" y="7658100"/>
            <a:ext cx="12431744"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Nhân vật ông họa sĩ đã đem đến cho tác phẩm chiều sâu tư tưởng.</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81000" y="-770085"/>
            <a:ext cx="4343400" cy="11030136"/>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3"/>
            <a:stretch>
              <a:fillRect l="-84817" r="-300147"/>
            </a:stretch>
          </a:blipFill>
        </p:spPr>
      </p:sp>
      <p:grpSp>
        <p:nvGrpSpPr>
          <p:cNvPr id="23" name="Group 22"/>
          <p:cNvGrpSpPr/>
          <p:nvPr/>
        </p:nvGrpSpPr>
        <p:grpSpPr>
          <a:xfrm>
            <a:off x="5154944" y="464673"/>
            <a:ext cx="12752053" cy="1864362"/>
            <a:chOff x="5754661" y="688610"/>
            <a:chExt cx="11486672" cy="1864362"/>
          </a:xfrm>
        </p:grpSpPr>
        <p:sp>
          <p:nvSpPr>
            <p:cNvPr id="22" name="Freeform 2"/>
            <p:cNvSpPr/>
            <p:nvPr/>
          </p:nvSpPr>
          <p:spPr>
            <a:xfrm>
              <a:off x="5754661" y="688610"/>
              <a:ext cx="11486672" cy="186436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extBox 6"/>
            <p:cNvSpPr txBox="1"/>
            <p:nvPr/>
          </p:nvSpPr>
          <p:spPr>
            <a:xfrm>
              <a:off x="5943600" y="876300"/>
              <a:ext cx="10714303" cy="1354217"/>
            </a:xfrm>
            <a:prstGeom prst="rect">
              <a:avLst/>
            </a:prstGeom>
          </p:spPr>
          <p:txBody>
            <a:bodyPr wrap="square" lIns="0" tIns="0" rIns="0" bIns="0" rtlCol="0" anchor="t">
              <a:spAutoFit/>
            </a:bodyPr>
            <a:lstStyle/>
            <a:p>
              <a:pPr marL="528955" lvl="1" algn="just"/>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grpSp>
      <p:sp>
        <p:nvSpPr>
          <p:cNvPr id="8" name="AutoShape 4"/>
          <p:cNvSpPr/>
          <p:nvPr/>
        </p:nvSpPr>
        <p:spPr>
          <a:xfrm flipV="1">
            <a:off x="5105400" y="2552972"/>
            <a:ext cx="0" cy="4767031"/>
          </a:xfrm>
          <a:prstGeom prst="line">
            <a:avLst/>
          </a:prstGeom>
          <a:ln w="38100" cap="flat">
            <a:solidFill>
              <a:srgbClr val="51341D"/>
            </a:solidFill>
            <a:prstDash val="solid"/>
            <a:headEnd type="oval" w="lg" len="lg"/>
            <a:tailEnd type="oval" w="lg" len="lg"/>
          </a:ln>
        </p:spPr>
      </p:sp>
      <p:sp>
        <p:nvSpPr>
          <p:cNvPr id="10" name="Freeform 7"/>
          <p:cNvSpPr/>
          <p:nvPr/>
        </p:nvSpPr>
        <p:spPr>
          <a:xfrm rot="1195363">
            <a:off x="-205926" y="-331281"/>
            <a:ext cx="1173851" cy="1567748"/>
          </a:xfrm>
          <a:custGeom>
            <a:avLst/>
            <a:gdLst/>
            <a:ahLst/>
            <a:cxnLst/>
            <a:rect l="l" t="t" r="r" b="b"/>
            <a:pathLst>
              <a:path w="1173851" h="1567748">
                <a:moveTo>
                  <a:pt x="0" y="0"/>
                </a:moveTo>
                <a:lnTo>
                  <a:pt x="1173851" y="0"/>
                </a:lnTo>
                <a:lnTo>
                  <a:pt x="1173851" y="1567748"/>
                </a:lnTo>
                <a:lnTo>
                  <a:pt x="0" y="1567748"/>
                </a:lnTo>
                <a:lnTo>
                  <a:pt x="0" y="0"/>
                </a:lnTo>
                <a:close/>
              </a:path>
            </a:pathLst>
          </a:custGeom>
          <a:blipFill>
            <a:blip r:embed="rId6"/>
            <a:stretch>
              <a:fillRect/>
            </a:stretch>
          </a:blipFill>
        </p:spPr>
      </p:sp>
      <p:sp>
        <p:nvSpPr>
          <p:cNvPr id="13" name="Freeform 10"/>
          <p:cNvSpPr/>
          <p:nvPr/>
        </p:nvSpPr>
        <p:spPr>
          <a:xfrm>
            <a:off x="-36535" y="605191"/>
            <a:ext cx="835067" cy="1151817"/>
          </a:xfrm>
          <a:custGeom>
            <a:avLst/>
            <a:gdLst/>
            <a:ahLst/>
            <a:cxnLst/>
            <a:rect l="l" t="t" r="r" b="b"/>
            <a:pathLst>
              <a:path w="835067" h="1151817">
                <a:moveTo>
                  <a:pt x="0" y="0"/>
                </a:moveTo>
                <a:lnTo>
                  <a:pt x="835067" y="0"/>
                </a:lnTo>
                <a:lnTo>
                  <a:pt x="835067" y="1151817"/>
                </a:lnTo>
                <a:lnTo>
                  <a:pt x="0" y="1151817"/>
                </a:lnTo>
                <a:lnTo>
                  <a:pt x="0" y="0"/>
                </a:lnTo>
                <a:close/>
              </a:path>
            </a:pathLst>
          </a:custGeom>
          <a:blipFill>
            <a:blip r:embed="rId7"/>
            <a:stretch>
              <a:fillRect/>
            </a:stretch>
          </a:blipFill>
        </p:spPr>
      </p:sp>
      <p:sp>
        <p:nvSpPr>
          <p:cNvPr id="15" name="Freeform 17"/>
          <p:cNvSpPr/>
          <p:nvPr/>
        </p:nvSpPr>
        <p:spPr>
          <a:xfrm>
            <a:off x="-1143000" y="9493458"/>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0" name="TextBox 29"/>
          <p:cNvSpPr txBox="1"/>
          <p:nvPr/>
        </p:nvSpPr>
        <p:spPr>
          <a:xfrm>
            <a:off x="5475250" y="2367056"/>
            <a:ext cx="12431744"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Khi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biết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định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ý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475250" y="6429707"/>
            <a:ext cx="12431744"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Chao </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gặp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ta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hội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hữu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chặng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Landscape vietnam people culture ethic Travel tourist"/>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4.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nhân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vật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khác</a:t>
            </a:r>
            <a:r>
              <a:rPr lang="en-US" sz="9900" b="1" dirty="0">
                <a:latin typeface="#9Slide07 SVNGuerrilla" panose="00000500000000000000" pitchFamily="2" charset="0"/>
                <a:ea typeface="+mj-ea"/>
                <a:cs typeface="+mj-cs"/>
              </a:rPr>
              <a:t> </a:t>
            </a: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324600" y="647700"/>
            <a:ext cx="6103772" cy="7543800"/>
            <a:chOff x="6373948" y="1104900"/>
            <a:chExt cx="6103772" cy="7543800"/>
          </a:xfrm>
        </p:grpSpPr>
        <p:grpSp>
          <p:nvGrpSpPr>
            <p:cNvPr id="21" name="Group 20"/>
            <p:cNvGrpSpPr/>
            <p:nvPr/>
          </p:nvGrpSpPr>
          <p:grpSpPr>
            <a:xfrm>
              <a:off x="6715825" y="1104900"/>
              <a:ext cx="5406266" cy="7543800"/>
              <a:chOff x="0" y="0"/>
              <a:chExt cx="3501105" cy="1788725"/>
            </a:xfrm>
          </p:grpSpPr>
          <p:sp>
            <p:nvSpPr>
              <p:cNvPr id="23"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24" name="TextBox 23"/>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2" name="TextBox 9"/>
            <p:cNvSpPr txBox="1"/>
            <p:nvPr/>
          </p:nvSpPr>
          <p:spPr>
            <a:xfrm>
              <a:off x="6373948" y="1199424"/>
              <a:ext cx="6103772" cy="1065228"/>
            </a:xfrm>
            <a:prstGeom prst="rect">
              <a:avLst/>
            </a:prstGeom>
          </p:spPr>
          <p:txBody>
            <a:bodyPr lIns="0" tIns="0" rIns="0" bIns="0" rtlCol="0" anchor="t">
              <a:spAutoFit/>
            </a:bodyPr>
            <a:lstStyle/>
            <a:p>
              <a:pPr algn="ctr">
                <a:lnSpc>
                  <a:spcPts val="9660"/>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a:t>
              </a:r>
              <a:r>
                <a:rPr lang="en-US" sz="4400" b="1" dirty="0">
                  <a:latin typeface="Times New Roman" panose="02020603050405020304" pitchFamily="18" charset="0"/>
                  <a:cs typeface="Times New Roman" panose="02020603050405020304" pitchFamily="18" charset="0"/>
                </a:rPr>
                <a:t> </a:t>
              </a:r>
            </a:p>
          </p:txBody>
        </p:sp>
      </p:grpSp>
      <p:grpSp>
        <p:nvGrpSpPr>
          <p:cNvPr id="18" name="Group 17"/>
          <p:cNvGrpSpPr/>
          <p:nvPr/>
        </p:nvGrpSpPr>
        <p:grpSpPr>
          <a:xfrm>
            <a:off x="655039" y="647700"/>
            <a:ext cx="5406266" cy="7543800"/>
            <a:chOff x="704387" y="1104900"/>
            <a:chExt cx="5406266" cy="7543800"/>
          </a:xfrm>
        </p:grpSpPr>
        <p:grpSp>
          <p:nvGrpSpPr>
            <p:cNvPr id="7" name="Group 6"/>
            <p:cNvGrpSpPr/>
            <p:nvPr/>
          </p:nvGrpSpPr>
          <p:grpSpPr>
            <a:xfrm>
              <a:off x="704387" y="1104900"/>
              <a:ext cx="5406266" cy="7543800"/>
              <a:chOff x="0" y="0"/>
              <a:chExt cx="3501105" cy="1788725"/>
            </a:xfrm>
          </p:grpSpPr>
          <p:sp>
            <p:nvSpPr>
              <p:cNvPr id="8"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9"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 name="TextBox 5"/>
            <p:cNvSpPr txBox="1"/>
            <p:nvPr/>
          </p:nvSpPr>
          <p:spPr>
            <a:xfrm>
              <a:off x="704387" y="1199424"/>
              <a:ext cx="5406265" cy="1065228"/>
            </a:xfrm>
            <a:prstGeom prst="rect">
              <a:avLst/>
            </a:prstGeom>
          </p:spPr>
          <p:txBody>
            <a:bodyPr lIns="0" tIns="0" rIns="0" bIns="0" rtlCol="0" anchor="t">
              <a:spAutoFit/>
            </a:bodyPr>
            <a:lstStyle/>
            <a:p>
              <a:pPr algn="ctr">
                <a:lnSpc>
                  <a:spcPts val="9660"/>
                </a:lnSpc>
                <a:spcBef>
                  <a:spcPct val="0"/>
                </a:spcBef>
              </a:pP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sư</a:t>
              </a:r>
              <a:r>
                <a:rPr lang="en-US" sz="4400" b="1" dirty="0">
                  <a:latin typeface="Times New Roman" panose="02020603050405020304" pitchFamily="18" charset="0"/>
                  <a:cs typeface="Times New Roman" panose="02020603050405020304" pitchFamily="18" charset="0"/>
                </a:rPr>
                <a:t> </a:t>
              </a:r>
            </a:p>
          </p:txBody>
        </p:sp>
      </p:grpSp>
      <p:sp>
        <p:nvSpPr>
          <p:cNvPr id="3" name="TextBox 8"/>
          <p:cNvSpPr txBox="1"/>
          <p:nvPr/>
        </p:nvSpPr>
        <p:spPr>
          <a:xfrm>
            <a:off x="6571100" y="2247900"/>
            <a:ext cx="5199504" cy="4739759"/>
          </a:xfrm>
          <a:prstGeom prst="rect">
            <a:avLst/>
          </a:prstGeom>
        </p:spPr>
        <p:txBody>
          <a:bodyPr wrap="square" lIns="0" tIns="0" rIns="0" bIns="0" rtlCol="0" anchor="t">
            <a:spAutoFit/>
          </a:bodyPr>
          <a:lstStyle/>
          <a:p>
            <a:pPr marL="550545" lvl="1" algn="just"/>
            <a:r>
              <a:rPr lang="en-US" sz="4400" dirty="0">
                <a:latin typeface="Times New Roman" panose="02020603050405020304" pitchFamily="18" charset="0"/>
                <a:cs typeface="Times New Roman" panose="02020603050405020304" pitchFamily="18" charset="0"/>
              </a:rPr>
              <a:t>- L</a:t>
            </a:r>
            <a:r>
              <a:rPr lang="vi-VN" sz="4400" dirty="0">
                <a:latin typeface="Times New Roman" panose="02020603050405020304" pitchFamily="18" charset="0"/>
                <a:cs typeface="Times New Roman" panose="02020603050405020304" pitchFamily="18" charset="0"/>
              </a:rPr>
              <a:t>ời kể</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của bác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háo hức tò mò đón chờ sự xuất hiện của nhân vật chính.</a:t>
            </a:r>
            <a:endParaRPr lang="en-US" sz="4400" dirty="0">
              <a:latin typeface="Times New Roman" panose="02020603050405020304" pitchFamily="18" charset="0"/>
              <a:cs typeface="Times New Roman" panose="02020603050405020304" pitchFamily="18" charset="0"/>
            </a:endParaRPr>
          </a:p>
          <a:p>
            <a:pPr marL="550545" lvl="1" algn="just"/>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ởi mở, luôn quan tâm đến người khác.</a:t>
            </a:r>
            <a:endParaRPr lang="en-US" sz="4400" dirty="0">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12072743" y="647700"/>
            <a:ext cx="6103772" cy="7543800"/>
            <a:chOff x="12122091" y="1104900"/>
            <a:chExt cx="6103772" cy="7543800"/>
          </a:xfrm>
        </p:grpSpPr>
        <p:grpSp>
          <p:nvGrpSpPr>
            <p:cNvPr id="13" name="Group 12"/>
            <p:cNvGrpSpPr/>
            <p:nvPr/>
          </p:nvGrpSpPr>
          <p:grpSpPr>
            <a:xfrm>
              <a:off x="12498164" y="1104900"/>
              <a:ext cx="5406266" cy="7543800"/>
              <a:chOff x="0" y="0"/>
              <a:chExt cx="3501105" cy="1788725"/>
            </a:xfrm>
          </p:grpSpPr>
          <p:sp>
            <p:nvSpPr>
              <p:cNvPr id="14"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sp>
          <p:sp>
            <p:nvSpPr>
              <p:cNvPr id="15" name="TextBox 14"/>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6" name="TextBox 9"/>
            <p:cNvSpPr txBox="1"/>
            <p:nvPr/>
          </p:nvSpPr>
          <p:spPr>
            <a:xfrm>
              <a:off x="12122091" y="1199424"/>
              <a:ext cx="6103772" cy="1354217"/>
            </a:xfrm>
            <a:prstGeom prst="rect">
              <a:avLst/>
            </a:prstGeom>
          </p:spPr>
          <p:txBody>
            <a:bodyPr lIns="0" tIns="0" rIns="0" bIns="0" rtlCol="0" anchor="t">
              <a:spAutoFit/>
            </a:bodyPr>
            <a:lstStyle/>
            <a:p>
              <a:pPr algn="ctr">
                <a:spcBef>
                  <a:spcPct val="0"/>
                </a:spcBef>
              </a:pP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endParaRPr lang="en-US" sz="4400" b="1" dirty="0">
                <a:latin typeface="Times New Roman" panose="02020603050405020304" pitchFamily="18" charset="0"/>
                <a:cs typeface="Times New Roman" panose="02020603050405020304" pitchFamily="18" charset="0"/>
              </a:endParaRPr>
            </a:p>
          </p:txBody>
        </p:sp>
      </p:grpSp>
      <p:sp>
        <p:nvSpPr>
          <p:cNvPr id="17" name="TextBox 8"/>
          <p:cNvSpPr txBox="1"/>
          <p:nvPr/>
        </p:nvSpPr>
        <p:spPr>
          <a:xfrm>
            <a:off x="636452" y="2019300"/>
            <a:ext cx="5180237" cy="6771084"/>
          </a:xfrm>
          <a:prstGeom prst="rect">
            <a:avLst/>
          </a:prstGeom>
        </p:spPr>
        <p:txBody>
          <a:bodyPr wrap="square" lIns="0" tIns="0" rIns="0" bIns="0" rtlCol="0" anchor="t">
            <a:spAutoFit/>
          </a:bodyPr>
          <a:lstStyle/>
          <a:p>
            <a:pPr marL="550545" lvl="1"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endParaRPr lang="en-US" sz="4400" dirty="0">
              <a:latin typeface="Times New Roman" panose="02020603050405020304" pitchFamily="18" charset="0"/>
              <a:cs typeface="Times New Roman" panose="02020603050405020304" pitchFamily="18" charset="0"/>
            </a:endParaRPr>
          </a:p>
          <a:p>
            <a:pPr marL="550545" lvl="1" algn="just"/>
            <a:r>
              <a:rPr lang="en-US"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gặp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gỡ</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đã</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gợi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trong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tâm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tư</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cô</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gái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những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tình</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cảm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và</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suy</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nghĩ</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mới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mẻ</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con </a:t>
            </a:r>
            <a:r>
              <a:rPr lang="en-SG" sz="4400" dirty="0" err="1">
                <a:latin typeface="Times New Roman" panose="02020603050405020304" pitchFamily="18" charset="0"/>
                <a:cs typeface="Times New Roman" panose="02020603050405020304" pitchFamily="18" charset="0"/>
              </a:rPr>
              <a:t>người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về</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cuộc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26" name="TextBox 8"/>
          <p:cNvSpPr txBox="1"/>
          <p:nvPr/>
        </p:nvSpPr>
        <p:spPr>
          <a:xfrm>
            <a:off x="12280399" y="2261230"/>
            <a:ext cx="5199504" cy="4739759"/>
          </a:xfrm>
          <a:prstGeom prst="rect">
            <a:avLst/>
          </a:prstGeom>
        </p:spPr>
        <p:txBody>
          <a:bodyPr wrap="square" lIns="0" tIns="0" rIns="0" bIns="0" rtlCol="0" anchor="t">
            <a:spAutoFit/>
          </a:bodyPr>
          <a:lstStyle/>
          <a:p>
            <a:pPr marL="550545" lvl="1" algn="just"/>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kĩ sư vườn rau</a:t>
            </a:r>
          </a:p>
          <a:p>
            <a:pPr marL="550545" lvl="1" algn="just"/>
            <a:r>
              <a:rPr lang="vi-VN" sz="4400" dirty="0">
                <a:latin typeface="Times New Roman" panose="02020603050405020304" pitchFamily="18" charset="0"/>
                <a:cs typeface="Times New Roman" panose="02020603050405020304" pitchFamily="18" charset="0"/>
              </a:rPr>
              <a:t>- Ông bố anh thanh niên xung phong đi bộ đội</a:t>
            </a:r>
          </a:p>
          <a:p>
            <a:pPr marL="550545" lvl="1" algn="just"/>
            <a:r>
              <a:rPr lang="vi-VN" sz="4400" dirty="0">
                <a:latin typeface="Times New Roman" panose="02020603050405020304" pitchFamily="18" charset="0"/>
                <a:cs typeface="Times New Roman" panose="02020603050405020304" pitchFamily="18" charset="0"/>
              </a:rPr>
              <a:t>- Anh cán bộ nghiên cứu bản đồ sét </a:t>
            </a:r>
            <a:endParaRPr lang="en-US" sz="4400" dirty="0">
              <a:latin typeface="Times New Roman" panose="02020603050405020304" pitchFamily="18" charset="0"/>
              <a:cs typeface="Times New Roman" panose="02020603050405020304" pitchFamily="18" charset="0"/>
            </a:endParaRPr>
          </a:p>
        </p:txBody>
      </p:sp>
      <p:sp>
        <p:nvSpPr>
          <p:cNvPr id="27" name="TextBox 8"/>
          <p:cNvSpPr txBox="1"/>
          <p:nvPr/>
        </p:nvSpPr>
        <p:spPr>
          <a:xfrm>
            <a:off x="655039" y="8630376"/>
            <a:ext cx="16593013" cy="1354217"/>
          </a:xfrm>
          <a:prstGeom prst="rect">
            <a:avLst/>
          </a:prstGeom>
        </p:spPr>
        <p:txBody>
          <a:bodyPr wrap="square" lIns="0" tIns="0" rIns="0" bIns="0" rtlCol="0" anchor="t">
            <a:spAutoFit/>
          </a:bodyPr>
          <a:lstStyle/>
          <a:p>
            <a:pPr marL="550545" lvl="1"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FF0000"/>
                </a:solidFill>
                <a:latin typeface="Times New Roman" panose="02020603050405020304" pitchFamily="18" charset="0"/>
                <a:cs typeface="Times New Roman" panose="02020603050405020304" pitchFamily="18" charset="0"/>
              </a:rPr>
              <a:t>hững con người mệt mài lao động kh</a:t>
            </a:r>
            <a:r>
              <a:rPr lang="en-US" sz="4400" b="1" dirty="0" err="1">
                <a:solidFill>
                  <a:srgbClr val="FF0000"/>
                </a:solidFill>
                <a:latin typeface="Times New Roman" panose="02020603050405020304" pitchFamily="18" charset="0"/>
                <a:cs typeface="Times New Roman" panose="02020603050405020304" pitchFamily="18" charset="0"/>
              </a:rPr>
              <a:t>oa</a:t>
            </a:r>
            <a:r>
              <a:rPr lang="vi-VN" sz="4400" b="1" dirty="0">
                <a:solidFill>
                  <a:srgbClr val="FF0000"/>
                </a:solidFill>
                <a:latin typeface="Times New Roman" panose="02020603050405020304" pitchFamily="18" charset="0"/>
                <a:cs typeface="Times New Roman" panose="02020603050405020304" pitchFamily="18" charset="0"/>
              </a:rPr>
              <a:t> học, lặng lẽ mà khẩn trương làm việc vì lợi ích của đất nước, vì cuộc s</a:t>
            </a:r>
            <a:r>
              <a:rPr lang="en-US" sz="4400" b="1" dirty="0">
                <a:solidFill>
                  <a:srgbClr val="FF0000"/>
                </a:solidFill>
                <a:latin typeface="Times New Roman" panose="02020603050405020304" pitchFamily="18" charset="0"/>
                <a:cs typeface="Times New Roman" panose="02020603050405020304" pitchFamily="18" charset="0"/>
              </a:rPr>
              <a:t>ố</a:t>
            </a:r>
            <a:r>
              <a:rPr lang="vi-VN" sz="4400" b="1" dirty="0">
                <a:solidFill>
                  <a:srgbClr val="FF0000"/>
                </a:solidFill>
                <a:latin typeface="Times New Roman" panose="02020603050405020304" pitchFamily="18" charset="0"/>
                <a:cs typeface="Times New Roman" panose="02020603050405020304" pitchFamily="18" charset="0"/>
              </a:rPr>
              <a:t>ng của con người</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PA Sa Pa or Sapa, is a frontier town and capital of Sa Pa District in the Lao Cai province in northwest Vie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p:cNvSpPr>
            <a:spLocks noGrp="1" noRot="1" noChangeAspect="1" noMove="1" noResize="1" noEditPoints="1" noAdjustHandles="1" noChangeArrowheads="1" noChangeShapeType="1" noTextEdit="1"/>
          </p:cNvSpPr>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dirty="0">
                <a:solidFill>
                  <a:schemeClr val="tx1">
                    <a:lumMod val="85000"/>
                    <a:lumOff val="15000"/>
                  </a:schemeClr>
                </a:solidFill>
                <a:latin typeface="#9Slide07 SVNGuerrilla" panose="00000500000000000000" pitchFamily="2" charset="0"/>
                <a:ea typeface="+mj-ea"/>
                <a:cs typeface="+mj-cs"/>
              </a:rPr>
              <a:t>I. </a:t>
            </a:r>
            <a:r>
              <a:rPr lang="en-US" sz="6000" dirty="0" err="1">
                <a:solidFill>
                  <a:schemeClr val="tx1">
                    <a:lumMod val="85000"/>
                    <a:lumOff val="15000"/>
                  </a:schemeClr>
                </a:solidFill>
                <a:latin typeface="#9Slide07 SVNGuerrilla" panose="00000500000000000000" pitchFamily="2" charset="0"/>
                <a:ea typeface="+mj-ea"/>
                <a:cs typeface="+mj-cs"/>
              </a:rPr>
              <a:t>Đọc</a:t>
            </a:r>
            <a:r>
              <a:rPr lang="en-US" sz="6000" dirty="0">
                <a:solidFill>
                  <a:schemeClr val="tx1">
                    <a:lumMod val="85000"/>
                    <a:lumOff val="15000"/>
                  </a:schemeClr>
                </a:solidFill>
                <a:latin typeface="#9Slide07 SVNGuerrilla" panose="00000500000000000000" pitchFamily="2" charset="0"/>
                <a:ea typeface="+mj-ea"/>
                <a:cs typeface="+mj-cs"/>
              </a:rPr>
              <a:t> – </a:t>
            </a:r>
            <a:r>
              <a:rPr lang="en-US" sz="6000" dirty="0" err="1">
                <a:solidFill>
                  <a:schemeClr val="tx1">
                    <a:lumMod val="85000"/>
                    <a:lumOff val="15000"/>
                  </a:schemeClr>
                </a:solidFill>
                <a:latin typeface="#9Slide07 SVNGuerrilla" panose="00000500000000000000" pitchFamily="2" charset="0"/>
                <a:ea typeface="+mj-ea"/>
                <a:cs typeface="+mj-cs"/>
              </a:rPr>
              <a:t>Tìm</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hiểu</a:t>
            </a:r>
            <a:r>
              <a:rPr lang="en-US" sz="6000" dirty="0">
                <a:solidFill>
                  <a:schemeClr val="tx1">
                    <a:lumMod val="85000"/>
                    <a:lumOff val="15000"/>
                  </a:schemeClr>
                </a:solidFill>
                <a:latin typeface="#9Slide07 SVNGuerrilla" panose="00000500000000000000" pitchFamily="2" charset="0"/>
                <a:ea typeface="+mj-ea"/>
                <a:cs typeface="+mj-cs"/>
              </a:rPr>
              <a:t> </a:t>
            </a:r>
            <a:r>
              <a:rPr lang="en-US" sz="6000" dirty="0" err="1">
                <a:solidFill>
                  <a:schemeClr val="tx1">
                    <a:lumMod val="85000"/>
                    <a:lumOff val="15000"/>
                  </a:schemeClr>
                </a:solidFill>
                <a:latin typeface="#9Slide07 SVNGuerrilla" panose="00000500000000000000" pitchFamily="2" charset="0"/>
                <a:ea typeface="+mj-ea"/>
                <a:cs typeface="+mj-cs"/>
              </a:rPr>
              <a:t>chung</a:t>
            </a:r>
            <a:endParaRPr lang="en-US" sz="60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p:cNvCxnSpPr>
            <a:cxnSpLocks noGrp="1" noRot="1" noChangeAspect="1" noMove="1" noResize="1" noEditPoints="1" noAdjustHandles="1" noChangeArrowheads="1" noChangeShapeType="1"/>
          </p:cNvCxnSpPr>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a:cxnSpLocks noGrp="1" noRot="1" noChangeAspect="1" noMove="1" noResize="1" noEditPoints="1" noAdjustHandles="1" noChangeArrowheads="1" noChangeShapeType="1"/>
          </p:cNvCxnSpPr>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pa Travel News - Chapa Ecolodge"/>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a:fillRect/>
          </a:stretch>
        </p:blipFill>
        <p:spPr bwMode="auto">
          <a:xfrm>
            <a:off x="20" y="-3428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71800" y="3238500"/>
            <a:ext cx="12268200" cy="3771900"/>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5. </a:t>
            </a: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Chất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thơ</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trong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văn</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bản</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
            <a:ext cx="17373600" cy="2800767"/>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CẶP ĐÔI CHIA SẺ</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
        <p:nvSpPr>
          <p:cNvPr id="3" name="Freeform 3"/>
          <p:cNvSpPr/>
          <p:nvPr/>
        </p:nvSpPr>
        <p:spPr>
          <a:xfrm>
            <a:off x="533400" y="4381500"/>
            <a:ext cx="17068800" cy="5752882"/>
          </a:xfrm>
          <a:custGeom>
            <a:avLst/>
            <a:gdLst>
              <a:gd name="connsiteX0" fmla="*/ 0 w 17068800"/>
              <a:gd name="connsiteY0" fmla="*/ 0 h 5752882"/>
              <a:gd name="connsiteX1" fmla="*/ 17068800 w 17068800"/>
              <a:gd name="connsiteY1" fmla="*/ 0 h 5752882"/>
              <a:gd name="connsiteX2" fmla="*/ 17068800 w 17068800"/>
              <a:gd name="connsiteY2" fmla="*/ 5752882 h 5752882"/>
              <a:gd name="connsiteX3" fmla="*/ 0 w 17068800"/>
              <a:gd name="connsiteY3" fmla="*/ 5752882 h 5752882"/>
              <a:gd name="connsiteX4" fmla="*/ 0 w 17068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800" h="5752882" fill="none" extrusionOk="0">
                <a:moveTo>
                  <a:pt x="0" y="0"/>
                </a:moveTo>
                <a:cubicBezTo>
                  <a:pt x="4632111" y="-143652"/>
                  <a:pt x="12725636" y="-114169"/>
                  <a:pt x="17068800" y="0"/>
                </a:cubicBezTo>
                <a:cubicBezTo>
                  <a:pt x="17235168" y="1533296"/>
                  <a:pt x="16967393" y="5064013"/>
                  <a:pt x="17068800" y="5752882"/>
                </a:cubicBezTo>
                <a:cubicBezTo>
                  <a:pt x="11986155" y="5663251"/>
                  <a:pt x="2003289" y="5682145"/>
                  <a:pt x="0" y="5752882"/>
                </a:cubicBezTo>
                <a:cubicBezTo>
                  <a:pt x="-14506" y="4418371"/>
                  <a:pt x="-163400" y="710591"/>
                  <a:pt x="0" y="0"/>
                </a:cubicBezTo>
                <a:close/>
              </a:path>
              <a:path w="17068800" h="5752882" stroke="0" extrusionOk="0">
                <a:moveTo>
                  <a:pt x="0" y="0"/>
                </a:moveTo>
                <a:cubicBezTo>
                  <a:pt x="6334954" y="35092"/>
                  <a:pt x="9270919" y="-87586"/>
                  <a:pt x="17068800" y="0"/>
                </a:cubicBezTo>
                <a:cubicBezTo>
                  <a:pt x="17037622" y="2402379"/>
                  <a:pt x="16980206" y="5005459"/>
                  <a:pt x="17068800" y="5752882"/>
                </a:cubicBezTo>
                <a:cubicBezTo>
                  <a:pt x="14912680" y="5734096"/>
                  <a:pt x="6941396" y="5707771"/>
                  <a:pt x="0" y="5752882"/>
                </a:cubicBezTo>
                <a:cubicBezTo>
                  <a:pt x="31027" y="3915783"/>
                  <a:pt x="127619" y="1869646"/>
                  <a:pt x="0" y="0"/>
                </a:cubicBezTo>
                <a:close/>
              </a:path>
            </a:pathLst>
          </a:custGeom>
          <a:blipFill>
            <a:blip r:embed="rId3"/>
            <a:stretch>
              <a:fillRect/>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r>
              <a:rPr lang="en-US" sz="4400" b="1" dirty="0">
                <a:latin typeface="Times New Roman" panose="02020603050405020304" pitchFamily="18" charset="0"/>
                <a:cs typeface="Times New Roman" panose="02020603050405020304" pitchFamily="18" charset="0"/>
              </a:rPr>
              <a:t> Sa Pa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a:t>
            </a:r>
            <a:endParaRPr lang="en-US"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3962400" y="2807374"/>
            <a:ext cx="13716000" cy="4832092"/>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bò</a:t>
            </a:r>
            <a:r>
              <a:rPr lang="en-US" sz="4400" dirty="0">
                <a:latin typeface="Times New Roman" panose="02020603050405020304" pitchFamily="18" charset="0"/>
                <a:cs typeface="Times New Roman" panose="02020603050405020304" pitchFamily="18" charset="0"/>
              </a:rPr>
              <a:t> lang, </a:t>
            </a:r>
            <a:r>
              <a:rPr lang="en-US" sz="4400" dirty="0" err="1">
                <a:latin typeface="Times New Roman" panose="02020603050405020304" pitchFamily="18" charset="0"/>
                <a:cs typeface="Times New Roman" panose="02020603050405020304" pitchFamily="18" charset="0"/>
              </a:rPr>
              <a:t>thung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rung </a:t>
            </a:r>
            <a:r>
              <a:rPr lang="en-US" sz="4400" dirty="0" err="1">
                <a:latin typeface="Times New Roman" panose="02020603050405020304" pitchFamily="18" charset="0"/>
                <a:cs typeface="Times New Roman" panose="02020603050405020304" pitchFamily="18" charset="0"/>
              </a:rPr>
              <a:t>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ong</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mọc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đèo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p>
        </p:txBody>
      </p:sp>
      <p:grpSp>
        <p:nvGrpSpPr>
          <p:cNvPr id="7" name="Group 6"/>
          <p:cNvGrpSpPr/>
          <p:nvPr/>
        </p:nvGrpSpPr>
        <p:grpSpPr>
          <a:xfrm>
            <a:off x="-1851103" y="3165842"/>
            <a:ext cx="6423102" cy="9417962"/>
            <a:chOff x="-784303" y="3904499"/>
            <a:chExt cx="6423102" cy="9417962"/>
          </a:xfrm>
        </p:grpSpPr>
        <p:pic>
          <p:nvPicPr>
            <p:cNvPr id="8" name="Picture 2" descr="Nâng cấp Sa Pa thành thị xã của Lào Cai - Cục Du lịch Quốc Gia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l="1" r="-522"/>
            <a:stretch>
              <a:fillRect/>
            </a:stretch>
          </p:blipFill>
          <p:spPr bwMode="auto">
            <a:xfrm>
              <a:off x="-784303" y="3904499"/>
              <a:ext cx="5638801" cy="7482920"/>
            </a:xfrm>
            <a:custGeom>
              <a:avLst/>
              <a:gdLst>
                <a:gd name="connsiteX0" fmla="*/ 327655 w 5638801"/>
                <a:gd name="connsiteY0" fmla="*/ 5492059 h 7482920"/>
                <a:gd name="connsiteX1" fmla="*/ 644227 w 5638801"/>
                <a:gd name="connsiteY1" fmla="*/ 1361044 h 7482920"/>
                <a:gd name="connsiteX2" fmla="*/ 4925326 w 5638801"/>
                <a:gd name="connsiteY2" fmla="*/ 1253796 h 7482920"/>
                <a:gd name="connsiteX3" fmla="*/ 5353337 w 5638801"/>
                <a:gd name="connsiteY3" fmla="*/ 5381952 h 7482920"/>
                <a:gd name="connsiteX4" fmla="*/ 327655 w 5638801"/>
                <a:gd name="connsiteY4" fmla="*/ 5492059 h 748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1" h="7482920" extrusionOk="0">
                  <a:moveTo>
                    <a:pt x="327655" y="5492059"/>
                  </a:moveTo>
                  <a:cubicBezTo>
                    <a:pt x="-322654" y="4161592"/>
                    <a:pt x="82224" y="2686603"/>
                    <a:pt x="644227" y="1361044"/>
                  </a:cubicBezTo>
                  <a:cubicBezTo>
                    <a:pt x="1855623" y="-181367"/>
                    <a:pt x="3788117" y="-75424"/>
                    <a:pt x="4925326" y="1253796"/>
                  </a:cubicBezTo>
                  <a:cubicBezTo>
                    <a:pt x="5568610" y="2210708"/>
                    <a:pt x="5867184" y="4033088"/>
                    <a:pt x="5353337" y="5381952"/>
                  </a:cubicBezTo>
                  <a:cubicBezTo>
                    <a:pt x="3942338" y="5252699"/>
                    <a:pt x="1527896" y="5440708"/>
                    <a:pt x="327655" y="5492059"/>
                  </a:cubicBezTo>
                  <a:close/>
                </a:path>
              </a:pathLst>
            </a:custGeom>
            <a:noFill/>
            <a:ln>
              <a:solidFill>
                <a:srgbClr val="FFFCF6"/>
              </a:solidFill>
            </a:ln>
            <a:extLst>
              <a:ext uri="{909E8E84-426E-40DD-AFC4-6F175D3DCCD1}">
                <a14:hiddenFill xmlns:a14="http://schemas.microsoft.com/office/drawing/2010/main">
                  <a:solidFill>
                    <a:srgbClr val="FFFFFF"/>
                  </a:solidFill>
                </a14:hiddenFill>
              </a:ext>
            </a:extLst>
          </p:spPr>
        </p:pic>
        <p:pic>
          <p:nvPicPr>
            <p:cNvPr id="9" name="Picture 4" descr="Mai anh đào nở rộ tại Sapa - VnExpress Du lị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7693186"/>
              <a:ext cx="5333999" cy="5629275"/>
            </a:xfrm>
            <a:custGeom>
              <a:avLst/>
              <a:gdLst>
                <a:gd name="connsiteX0" fmla="*/ 632965 w 5333999"/>
                <a:gd name="connsiteY0" fmla="*/ 4635118 h 5629275"/>
                <a:gd name="connsiteX1" fmla="*/ 755822 w 5333999"/>
                <a:gd name="connsiteY1" fmla="*/ 851477 h 5629275"/>
                <a:gd name="connsiteX2" fmla="*/ 4549852 w 5333999"/>
                <a:gd name="connsiteY2" fmla="*/ 821224 h 5629275"/>
                <a:gd name="connsiteX3" fmla="*/ 4726638 w 5333999"/>
                <a:gd name="connsiteY3" fmla="*/ 4602767 h 5629275"/>
                <a:gd name="connsiteX4" fmla="*/ 632965 w 5333999"/>
                <a:gd name="connsiteY4" fmla="*/ 4635118 h 562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999" h="5629275" extrusionOk="0">
                  <a:moveTo>
                    <a:pt x="632965" y="4635118"/>
                  </a:moveTo>
                  <a:cubicBezTo>
                    <a:pt x="-395180" y="3423285"/>
                    <a:pt x="-250460" y="1815569"/>
                    <a:pt x="755822" y="851477"/>
                  </a:cubicBezTo>
                  <a:cubicBezTo>
                    <a:pt x="1891561" y="-376817"/>
                    <a:pt x="3698890" y="-323326"/>
                    <a:pt x="4549852" y="821224"/>
                  </a:cubicBezTo>
                  <a:cubicBezTo>
                    <a:pt x="5532736" y="1950109"/>
                    <a:pt x="5767973" y="3478604"/>
                    <a:pt x="4726638" y="4602767"/>
                  </a:cubicBezTo>
                  <a:cubicBezTo>
                    <a:pt x="2688028" y="4558413"/>
                    <a:pt x="2046599" y="4728246"/>
                    <a:pt x="632965" y="4635118"/>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barn(inVertical)">
                                      <p:cBhvr>
                                        <p:cTn id="2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8601496">
            <a:off x="565983" y="656240"/>
            <a:ext cx="828668" cy="1328767"/>
          </a:xfrm>
          <a:custGeom>
            <a:avLst/>
            <a:gdLst/>
            <a:ahLst/>
            <a:cxnLst/>
            <a:rect l="l" t="t" r="r" b="b"/>
            <a:pathLst>
              <a:path w="828668" h="1328767">
                <a:moveTo>
                  <a:pt x="0" y="0"/>
                </a:moveTo>
                <a:lnTo>
                  <a:pt x="828668" y="0"/>
                </a:lnTo>
                <a:lnTo>
                  <a:pt x="828668" y="1328767"/>
                </a:lnTo>
                <a:lnTo>
                  <a:pt x="0" y="13287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yếu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905000" y="1716271"/>
            <a:ext cx="13944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438400" y="2933699"/>
            <a:ext cx="140208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p:txBody>
      </p:sp>
      <p:pic>
        <p:nvPicPr>
          <p:cNvPr id="1026" name="Picture 2" descr="Cảm nhận về truyện ngắn Lặng lẽ Sa Pa của Nguyễn Thành 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7422" y="6365408"/>
            <a:ext cx="5829300" cy="3495675"/>
          </a:xfrm>
          <a:custGeom>
            <a:avLst/>
            <a:gdLst>
              <a:gd name="connsiteX0" fmla="*/ 0 w 5829300"/>
              <a:gd name="connsiteY0" fmla="*/ 1747838 h 3495675"/>
              <a:gd name="connsiteX1" fmla="*/ 2914650 w 5829300"/>
              <a:gd name="connsiteY1" fmla="*/ 0 h 3495675"/>
              <a:gd name="connsiteX2" fmla="*/ 5400322 w 5829300"/>
              <a:gd name="connsiteY2" fmla="*/ 257247 h 3495675"/>
              <a:gd name="connsiteX3" fmla="*/ 5829300 w 5829300"/>
              <a:gd name="connsiteY3" fmla="*/ 1747838 h 3495675"/>
              <a:gd name="connsiteX4" fmla="*/ 2914650 w 5829300"/>
              <a:gd name="connsiteY4" fmla="*/ 3495676 h 3495675"/>
              <a:gd name="connsiteX5" fmla="*/ 0 w 5829300"/>
              <a:gd name="connsiteY5" fmla="*/ 1747838 h 349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9300" h="3495675" extrusionOk="0">
                <a:moveTo>
                  <a:pt x="0" y="1747838"/>
                </a:moveTo>
                <a:cubicBezTo>
                  <a:pt x="-54475" y="784864"/>
                  <a:pt x="1346685" y="41050"/>
                  <a:pt x="2914650" y="0"/>
                </a:cubicBezTo>
                <a:cubicBezTo>
                  <a:pt x="3790568" y="97202"/>
                  <a:pt x="4572132" y="96942"/>
                  <a:pt x="5400322" y="257247"/>
                </a:cubicBezTo>
                <a:cubicBezTo>
                  <a:pt x="5639646" y="683713"/>
                  <a:pt x="5840686" y="1264741"/>
                  <a:pt x="5829300" y="1747838"/>
                </a:cubicBezTo>
                <a:cubicBezTo>
                  <a:pt x="5868833" y="2566097"/>
                  <a:pt x="4549650" y="3542814"/>
                  <a:pt x="2914650" y="3495676"/>
                </a:cubicBezTo>
                <a:cubicBezTo>
                  <a:pt x="1446650" y="3506135"/>
                  <a:pt x="70543" y="2836526"/>
                  <a:pt x="0" y="1747838"/>
                </a:cubicBezTo>
                <a:close/>
              </a:path>
            </a:pathLst>
          </a:cu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6712861"/>
            <a:ext cx="89916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2438400" y="4470871"/>
            <a:ext cx="14020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Sa 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66700"/>
            <a:ext cx="173736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Giá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13795" y="1959523"/>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a:t>
            </a:r>
            <a:r>
              <a:rPr lang="en-US" sz="4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113795" y="4159091"/>
            <a:ext cx="137922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khăn</a:t>
            </a:r>
            <a:r>
              <a:rPr lang="en-US" sz="44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3113795" y="5983859"/>
            <a:ext cx="13792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p>
        </p:txBody>
      </p:sp>
      <p:grpSp>
        <p:nvGrpSpPr>
          <p:cNvPr id="12" name="Group 11"/>
          <p:cNvGrpSpPr/>
          <p:nvPr/>
        </p:nvGrpSpPr>
        <p:grpSpPr>
          <a:xfrm>
            <a:off x="-76200" y="2933700"/>
            <a:ext cx="9408658" cy="5791197"/>
            <a:chOff x="-76200" y="2933700"/>
            <a:chExt cx="9408658" cy="5791197"/>
          </a:xfrm>
        </p:grpSpPr>
        <p:sp>
          <p:nvSpPr>
            <p:cNvPr id="3" name="Freeform 2"/>
            <p:cNvSpPr/>
            <p:nvPr/>
          </p:nvSpPr>
          <p:spPr>
            <a:xfrm>
              <a:off x="-76200" y="2933700"/>
              <a:ext cx="2590800" cy="5791197"/>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AutoShape 4"/>
            <p:cNvSpPr/>
            <p:nvPr/>
          </p:nvSpPr>
          <p:spPr>
            <a:xfrm>
              <a:off x="1524000" y="3543300"/>
              <a:ext cx="6817858" cy="0"/>
            </a:xfrm>
            <a:prstGeom prst="line">
              <a:avLst/>
            </a:prstGeom>
            <a:ln w="38100" cap="flat">
              <a:solidFill>
                <a:srgbClr val="F0A290"/>
              </a:solidFill>
              <a:prstDash val="solid"/>
              <a:headEnd type="oval" w="lg" len="lg"/>
              <a:tailEnd type="oval" w="lg" len="lg"/>
            </a:ln>
          </p:spPr>
        </p:sp>
        <p:sp>
          <p:nvSpPr>
            <p:cNvPr id="8" name="AutoShape 4"/>
            <p:cNvSpPr/>
            <p:nvPr/>
          </p:nvSpPr>
          <p:spPr>
            <a:xfrm>
              <a:off x="2514600" y="5829298"/>
              <a:ext cx="6817858" cy="0"/>
            </a:xfrm>
            <a:prstGeom prst="line">
              <a:avLst/>
            </a:prstGeom>
            <a:ln w="38100" cap="flat">
              <a:solidFill>
                <a:srgbClr val="E4D2BF"/>
              </a:solidFill>
              <a:prstDash val="solid"/>
              <a:headEnd type="oval" w="lg" len="lg"/>
              <a:tailEnd type="oval" w="lg" len="lg"/>
            </a:ln>
          </p:spPr>
        </p:sp>
        <p:sp>
          <p:nvSpPr>
            <p:cNvPr id="9" name="AutoShape 4"/>
            <p:cNvSpPr/>
            <p:nvPr/>
          </p:nvSpPr>
          <p:spPr>
            <a:xfrm>
              <a:off x="1371600" y="8191500"/>
              <a:ext cx="6817858" cy="0"/>
            </a:xfrm>
            <a:prstGeom prst="line">
              <a:avLst/>
            </a:prstGeom>
            <a:ln w="38100" cap="flat">
              <a:solidFill>
                <a:srgbClr val="F0A290"/>
              </a:solidFill>
              <a:prstDash val="solid"/>
              <a:headEnd type="oval" w="lg" len="lg"/>
              <a:tailEnd type="oval" w="lg" len="lg"/>
            </a:ln>
          </p:spPr>
        </p:sp>
      </p:grpSp>
      <p:sp>
        <p:nvSpPr>
          <p:cNvPr id="10" name="Freeform 13"/>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
        <p:nvSpPr>
          <p:cNvPr id="11" name="Freeform 14"/>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Phân tích triết lí sống trong Lặng lẽ Sa pa của Nguyễn Thành Long ngắn gọn,  hay nhất (2 Mẫu) - Trường THCS Bình Chánh"/>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a:fillRect/>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p:cNvSpPr>
            <a:spLocks noGrp="1" noRot="1" noChangeAspect="1" noMove="1" noResize="1" noEditPoints="1" noAdjustHandles="1" noChangeArrowheads="1" noChangeShapeType="1" noTextEdit="1"/>
          </p:cNvSpPr>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414712" y="3371850"/>
            <a:ext cx="11372850" cy="3771900"/>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9900" b="1" dirty="0">
                <a:latin typeface="#9Slide07 SVNGuerrilla" panose="00000500000000000000" pitchFamily="2" charset="0"/>
                <a:ea typeface="+mj-ea"/>
                <a:cs typeface="+mj-cs"/>
              </a:rPr>
              <a:t>6</a:t>
            </a:r>
            <a:r>
              <a:rPr lang="en-US" sz="9900" b="1" dirty="0" smtClean="0">
                <a:latin typeface="#9Slide07 SVNGuerrilla" panose="00000500000000000000" pitchFamily="2" charset="0"/>
                <a:ea typeface="+mj-ea"/>
                <a:cs typeface="+mj-cs"/>
              </a:rPr>
              <a:t>. </a:t>
            </a:r>
            <a:endParaRPr lang="en-US" sz="9900" b="1" dirty="0">
              <a:latin typeface="#9Slide07 SVNGuerrilla" panose="00000500000000000000" pitchFamily="2" charset="0"/>
              <a:ea typeface="+mj-ea"/>
              <a:cs typeface="+mj-cs"/>
            </a:endParaRPr>
          </a:p>
          <a:p>
            <a:pPr algn="ctr">
              <a:lnSpc>
                <a:spcPct val="90000"/>
              </a:lnSpc>
              <a:spcBef>
                <a:spcPct val="0"/>
              </a:spcBef>
              <a:spcAft>
                <a:spcPts val="600"/>
              </a:spcAft>
            </a:pPr>
            <a:r>
              <a:rPr lang="en-US" sz="9900" b="1" dirty="0" err="1">
                <a:latin typeface="#9Slide07 SVNGuerrilla" panose="00000500000000000000" pitchFamily="2" charset="0"/>
                <a:ea typeface="+mj-ea"/>
                <a:cs typeface="+mj-cs"/>
              </a:rPr>
              <a:t>Những</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suy</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nghĩ</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bài</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học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rút</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ra</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từ</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tác</a:t>
            </a:r>
            <a:r>
              <a:rPr lang="en-US" sz="9900" b="1" dirty="0">
                <a:latin typeface="#9Slide07 SVNGuerrilla" panose="00000500000000000000" pitchFamily="2" charset="0"/>
                <a:ea typeface="+mj-ea"/>
                <a:cs typeface="+mj-cs"/>
              </a:rPr>
              <a:t> </a:t>
            </a:r>
            <a:r>
              <a:rPr lang="en-US" sz="9900" b="1" dirty="0" err="1">
                <a:latin typeface="#9Slide07 SVNGuerrilla" panose="00000500000000000000" pitchFamily="2" charset="0"/>
                <a:ea typeface="+mj-ea"/>
                <a:cs typeface="+mj-cs"/>
              </a:rPr>
              <a:t>phẩm</a:t>
            </a:r>
            <a:endParaRPr lang="en-US" sz="9900" b="1" dirty="0">
              <a:latin typeface="#9Slide07 SVNGuerrilla" panose="00000500000000000000" pitchFamily="2" charset="0"/>
              <a:ea typeface="+mj-ea"/>
              <a:cs typeface="+mj-cs"/>
            </a:endParaRPr>
          </a:p>
        </p:txBody>
      </p:sp>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Rectangle 6157"/>
          <p:cNvSpPr>
            <a:spLocks noGrp="1" noRot="1" noChangeAspect="1" noMove="1" noResize="1" noEditPoints="1" noAdjustHandles="1" noChangeArrowheads="1" noChangeShapeType="1" noTextEdit="1"/>
          </p:cNvSpPr>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p:cNvSpPr>
            <a:spLocks noGrp="1" noRot="1" noChangeAspect="1" noMove="1" noResize="1" noEditPoints="1" noAdjustHandles="1" noChangeArrowheads="1" noChangeShapeType="1" noTextEdit="1"/>
          </p:cNvSpPr>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6297" y="-2400301"/>
            <a:ext cx="14576002" cy="14846707"/>
            <a:chOff x="16297" y="-2400301"/>
            <a:chExt cx="14576002" cy="14846707"/>
          </a:xfrm>
        </p:grpSpPr>
        <p:pic>
          <p:nvPicPr>
            <p:cNvPr id="6146" name="Picture 2" descr="Lặng lẽ Sa Pa: Nét đời trong từng con chữ của Nguyễn Thành Long"/>
            <p:cNvPicPr>
              <a:picLocks noChangeAspect="1" noChangeArrowheads="1"/>
            </p:cNvPicPr>
            <p:nvPr/>
          </p:nvPicPr>
          <p:blipFill rotWithShape="1">
            <a:blip r:embed="rId3">
              <a:extLst>
                <a:ext uri="{28A0092B-C50C-407E-A947-70E740481C1C}">
                  <a14:useLocalDpi xmlns:a14="http://schemas.microsoft.com/office/drawing/2010/main" val="0"/>
                </a:ext>
              </a:extLst>
            </a:blip>
            <a:srcRect l="8827" t="5436"/>
            <a:stretch>
              <a:fillRect/>
            </a:stretch>
          </p:blipFill>
          <p:spPr bwMode="auto">
            <a:xfrm>
              <a:off x="16297" y="12903"/>
              <a:ext cx="11108903" cy="10020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rcRect t="13611" b="12645"/>
            <a:stretch>
              <a:fillRect/>
            </a:stretch>
          </p:blipFill>
          <p:spPr>
            <a:xfrm rot="21251545">
              <a:off x="8839200" y="-2400301"/>
              <a:ext cx="5753099" cy="14846707"/>
            </a:xfrm>
            <a:prstGeom prst="rect">
              <a:avLst/>
            </a:prstGeom>
          </p:spPr>
        </p:pic>
      </p:grpSp>
      <p:sp>
        <p:nvSpPr>
          <p:cNvPr id="3" name="TextBox 2"/>
          <p:cNvSpPr txBox="1"/>
          <p:nvPr/>
        </p:nvSpPr>
        <p:spPr>
          <a:xfrm>
            <a:off x="10896600" y="1257300"/>
            <a:ext cx="7010400" cy="9296400"/>
          </a:xfrm>
          <a:prstGeom prst="rect">
            <a:avLst/>
          </a:prstGeom>
        </p:spPr>
        <p:txBody>
          <a:bodyPr vert="horz" lIns="91440" tIns="45720" rIns="91440" bIns="45720" rtlCol="0">
            <a:normAutofit/>
          </a:bodyPr>
          <a:lstStyle/>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p>
          <a:p>
            <a:pPr algn="just">
              <a:lnSpc>
                <a:spcPct val="15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p:cNvSpPr>
            <a:spLocks noGrp="1" noRot="1" noChangeAspect="1" noMove="1" noResize="1" noEditPoints="1" noAdjustHandles="1" noChangeArrowheads="1" noChangeShapeType="1" noTextEdit="1"/>
          </p:cNvSpPr>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66800" y="7245636"/>
            <a:ext cx="15888261" cy="3029541"/>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7200" b="1" dirty="0">
                <a:latin typeface="#9Slide07 SVNGuerrilla" panose="00000500000000000000" pitchFamily="2" charset="0"/>
                <a:ea typeface="+mj-ea"/>
                <a:cs typeface="+mj-cs"/>
              </a:rPr>
              <a:t>III.</a:t>
            </a:r>
          </a:p>
          <a:p>
            <a:pPr algn="ctr">
              <a:lnSpc>
                <a:spcPct val="90000"/>
              </a:lnSpc>
              <a:spcBef>
                <a:spcPct val="0"/>
              </a:spcBef>
              <a:spcAft>
                <a:spcPts val="600"/>
              </a:spcAft>
            </a:pPr>
            <a:r>
              <a:rPr lang="en-US" sz="7200" b="1" dirty="0" err="1">
                <a:latin typeface="#9Slide07 SVNGuerrilla" panose="00000500000000000000" pitchFamily="2" charset="0"/>
                <a:ea typeface="+mj-ea"/>
                <a:cs typeface="+mj-cs"/>
              </a:rPr>
              <a:t>Tổng</a:t>
            </a:r>
            <a:r>
              <a:rPr lang="en-US" sz="7200" b="1" dirty="0">
                <a:latin typeface="#9Slide07 SVNGuerrilla" panose="00000500000000000000" pitchFamily="2" charset="0"/>
                <a:ea typeface="+mj-ea"/>
                <a:cs typeface="+mj-cs"/>
              </a:rPr>
              <a:t> </a:t>
            </a:r>
            <a:r>
              <a:rPr lang="en-US" sz="7200" b="1" dirty="0" err="1">
                <a:latin typeface="#9Slide07 SVNGuerrilla" panose="00000500000000000000" pitchFamily="2" charset="0"/>
                <a:ea typeface="+mj-ea"/>
                <a:cs typeface="+mj-cs"/>
              </a:rPr>
              <a:t>kết</a:t>
            </a:r>
            <a:endParaRPr lang="en-US" sz="7200" b="1" dirty="0">
              <a:latin typeface="#9Slide07 SVNGuerrilla" panose="00000500000000000000" pitchFamily="2" charset="0"/>
              <a:ea typeface="+mj-ea"/>
              <a:cs typeface="+mj-cs"/>
            </a:endParaRPr>
          </a:p>
        </p:txBody>
      </p:sp>
      <p:pic>
        <p:nvPicPr>
          <p:cNvPr id="3" name="Picture 2" descr="Cảm nhận vẻ đẹp của anh thanh niên trong Lặng lẽ SaPa hay nhất- Văn 9"/>
          <p:cNvPicPr>
            <a:picLocks noChangeAspect="1" noChangeArrowheads="1"/>
          </p:cNvPicPr>
          <p:nvPr/>
        </p:nvPicPr>
        <p:blipFill rotWithShape="1">
          <a:blip r:embed="rId3">
            <a:extLst>
              <a:ext uri="{28A0092B-C50C-407E-A947-70E740481C1C}">
                <a14:useLocalDpi xmlns:a14="http://schemas.microsoft.com/office/drawing/2010/main" val="0"/>
              </a:ext>
            </a:extLst>
          </a:blip>
          <a:srcRect t="46573"/>
          <a:stretch>
            <a:fillRect/>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2" name="Group 2061"/>
          <p:cNvGrpSpPr>
            <a:grpSpLocks noGrp="1" noUngrp="1" noRot="1" noChangeAspect="1" noMove="1" noResize="1"/>
          </p:cNvGrpSpPr>
          <p:nvPr/>
        </p:nvGrpSpPr>
        <p:grpSpPr>
          <a:xfrm>
            <a:off x="-1" y="4412717"/>
            <a:ext cx="18283427" cy="2743199"/>
            <a:chOff x="-305" y="3144820"/>
            <a:chExt cx="9182100" cy="1551136"/>
          </a:xfrm>
        </p:grpSpPr>
        <p:sp useBgFill="1">
          <p:nvSpPr>
            <p:cNvPr id="2063" name="Freeform: Shape 2062"/>
            <p:cNvSpPr/>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64" name="Freeform: Shape 2063"/>
            <p:cNvSpPr/>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5" name="Freeform: Shape 2064"/>
            <p:cNvSpPr/>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6" name="Freeform: Shape 2065"/>
            <p:cNvSpPr/>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53201" y="3390900"/>
            <a:ext cx="4038600" cy="2816846"/>
          </a:xfrm>
          <a:custGeom>
            <a:avLst/>
            <a:gdLst/>
            <a:ahLst/>
            <a:cxnLst/>
            <a:rect l="l" t="t" r="r" b="b"/>
            <a:pathLst>
              <a:path w="2504623" h="1687489">
                <a:moveTo>
                  <a:pt x="0" y="0"/>
                </a:moveTo>
                <a:lnTo>
                  <a:pt x="2504623" y="0"/>
                </a:lnTo>
                <a:lnTo>
                  <a:pt x="2504623" y="1687490"/>
                </a:lnTo>
                <a:lnTo>
                  <a:pt x="0" y="16874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p:cNvSpPr txBox="1"/>
          <p:nvPr/>
        </p:nvSpPr>
        <p:spPr>
          <a:xfrm>
            <a:off x="-9906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1. </a:t>
            </a:r>
            <a:r>
              <a:rPr lang="en-US" sz="5400" b="1" dirty="0" err="1">
                <a:latin typeface="#9Slide07 SVNGuerrilla" panose="00000500000000000000" pitchFamily="2" charset="0"/>
              </a:rPr>
              <a:t>Nghệ</a:t>
            </a:r>
            <a:r>
              <a:rPr lang="en-US" sz="5400" b="1" dirty="0">
                <a:latin typeface="#9Slide07 SVNGuerrilla" panose="00000500000000000000" pitchFamily="2" charset="0"/>
              </a:rPr>
              <a:t> </a:t>
            </a:r>
            <a:r>
              <a:rPr lang="en-US" sz="5400" b="1" dirty="0" err="1">
                <a:latin typeface="#9Slide07 SVNGuerrilla" panose="00000500000000000000" pitchFamily="2" charset="0"/>
              </a:rPr>
              <a:t>thuật</a:t>
            </a:r>
            <a:endParaRPr lang="en-US" sz="4400" dirty="0"/>
          </a:p>
        </p:txBody>
      </p:sp>
      <p:sp>
        <p:nvSpPr>
          <p:cNvPr id="4" name="TextBox 3"/>
          <p:cNvSpPr txBox="1"/>
          <p:nvPr/>
        </p:nvSpPr>
        <p:spPr>
          <a:xfrm>
            <a:off x="10058400" y="952500"/>
            <a:ext cx="8488224"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2. </a:t>
            </a:r>
            <a:r>
              <a:rPr lang="en-US" sz="5400" b="1" dirty="0" err="1">
                <a:latin typeface="#9Slide07 SVNGuerrilla" panose="00000500000000000000" pitchFamily="2" charset="0"/>
              </a:rPr>
              <a:t>Nội</a:t>
            </a:r>
            <a:r>
              <a:rPr lang="en-US" sz="5400" b="1" dirty="0">
                <a:latin typeface="#9Slide07 SVNGuerrilla" panose="00000500000000000000" pitchFamily="2" charset="0"/>
              </a:rPr>
              <a:t> dung</a:t>
            </a:r>
            <a:endParaRPr lang="en-US" sz="4400" dirty="0"/>
          </a:p>
        </p:txBody>
      </p:sp>
      <p:sp>
        <p:nvSpPr>
          <p:cNvPr id="5" name="TextBox 4"/>
          <p:cNvSpPr txBox="1"/>
          <p:nvPr/>
        </p:nvSpPr>
        <p:spPr>
          <a:xfrm>
            <a:off x="685800" y="3162300"/>
            <a:ext cx="5486400" cy="64008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tuyến</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lí</a:t>
            </a:r>
            <a:endParaRPr lang="en-US" sz="4800" dirty="0">
              <a:latin typeface="Times New Roman" panose="02020603050405020304" pitchFamily="18" charset="0"/>
              <a:cs typeface="Times New Roman" panose="02020603050405020304" pitchFamily="18" charset="0"/>
            </a:endParaRP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giữa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0972802" y="2552700"/>
            <a:ext cx="6553198" cy="7007612"/>
          </a:xfrm>
          <a:prstGeom prst="rect">
            <a:avLst/>
          </a:prstGeom>
        </p:spPr>
        <p:txBody>
          <a:bodyPr vert="horz" lIns="91440" tIns="45720" rIns="91440" bIns="45720" rtlCol="0">
            <a:normAutofit lnSpcReduction="100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thường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tượng</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đỉnh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núi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cao</a:t>
            </a:r>
            <a:r>
              <a:rPr lang="en-US" sz="4800" dirty="0">
                <a:latin typeface="Times New Roman" panose="02020603050405020304" pitchFamily="18" charset="0"/>
                <a:cs typeface="Times New Roman" panose="02020603050405020304" pitchFamily="18" charset="0"/>
              </a:rPr>
              <a:t>.</a:t>
            </a:r>
          </a:p>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vẻ</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đẹp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thầm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lặng</a:t>
            </a:r>
            <a:r>
              <a:rPr lang="en-US" sz="4800" dirty="0">
                <a:latin typeface="Times New Roman" panose="02020603050405020304" pitchFamily="18" charset="0"/>
                <a:cs typeface="Times New Roman" panose="02020603050405020304" pitchFamily="18" charset="0"/>
              </a:rPr>
              <a:t>.</a:t>
            </a:r>
          </a:p>
        </p:txBody>
      </p:sp>
      <p:sp>
        <p:nvSpPr>
          <p:cNvPr id="7" name="Freeform 13"/>
          <p:cNvSpPr/>
          <p:nvPr/>
        </p:nvSpPr>
        <p:spPr>
          <a:xfrm>
            <a:off x="15492764" y="-384872"/>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
        <p:nvSpPr>
          <p:cNvPr id="8" name="Freeform 14"/>
          <p:cNvSpPr/>
          <p:nvPr/>
        </p:nvSpPr>
        <p:spPr>
          <a:xfrm rot="-10800000">
            <a:off x="12349089" y="-1191816"/>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sp>
      <p:sp>
        <p:nvSpPr>
          <p:cNvPr id="9" name="Freeform 11"/>
          <p:cNvSpPr/>
          <p:nvPr/>
        </p:nvSpPr>
        <p:spPr>
          <a:xfrm rot="790328">
            <a:off x="-1157663" y="8520356"/>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66700"/>
            <a:ext cx="17145000" cy="1197828"/>
          </a:xfrm>
          <a:prstGeom prst="rect">
            <a:avLst/>
          </a:prstGeom>
          <a:noFill/>
        </p:spPr>
        <p:txBody>
          <a:bodyPr wrap="square" rtlCol="0">
            <a:spAutoFit/>
          </a:bodyPr>
          <a:lstStyle/>
          <a:p>
            <a:pPr algn="ctr">
              <a:lnSpc>
                <a:spcPct val="150000"/>
              </a:lnSpc>
            </a:pPr>
            <a:r>
              <a:rPr lang="en-US" sz="5400" b="1" dirty="0">
                <a:latin typeface="#9Slide07 SVNGuerrilla" panose="00000500000000000000" pitchFamily="2" charset="0"/>
              </a:rPr>
              <a:t>3. </a:t>
            </a:r>
            <a:r>
              <a:rPr lang="en-US" sz="5400" b="1" dirty="0" err="1">
                <a:latin typeface="#9Slide07 SVNGuerrilla" panose="00000500000000000000" pitchFamily="2" charset="0"/>
              </a:rPr>
              <a:t>Cách</a:t>
            </a:r>
            <a:r>
              <a:rPr lang="en-US" sz="5400" b="1" dirty="0">
                <a:latin typeface="#9Slide07 SVNGuerrilla" panose="00000500000000000000" pitchFamily="2" charset="0"/>
              </a:rPr>
              <a:t> </a:t>
            </a:r>
            <a:r>
              <a:rPr lang="en-US" sz="5400" b="1" dirty="0" err="1">
                <a:latin typeface="#9Slide07 SVNGuerrilla" panose="00000500000000000000" pitchFamily="2" charset="0"/>
              </a:rPr>
              <a:t>đọc</a:t>
            </a:r>
            <a:r>
              <a:rPr lang="en-US" sz="5400" b="1" dirty="0">
                <a:latin typeface="#9Slide07 SVNGuerrilla" panose="00000500000000000000" pitchFamily="2" charset="0"/>
              </a:rPr>
              <a:t> </a:t>
            </a:r>
            <a:r>
              <a:rPr lang="en-US" sz="5400" b="1" dirty="0" err="1">
                <a:latin typeface="#9Slide07 SVNGuerrilla" panose="00000500000000000000" pitchFamily="2" charset="0"/>
              </a:rPr>
              <a:t>hiểu</a:t>
            </a:r>
            <a:r>
              <a:rPr lang="en-US" sz="5400" b="1" dirty="0">
                <a:latin typeface="#9Slide07 SVNGuerrilla" panose="00000500000000000000" pitchFamily="2" charset="0"/>
              </a:rPr>
              <a:t> </a:t>
            </a:r>
            <a:r>
              <a:rPr lang="en-US" sz="5400" b="1" dirty="0" err="1">
                <a:latin typeface="#9Slide07 SVNGuerrilla" panose="00000500000000000000" pitchFamily="2" charset="0"/>
              </a:rPr>
              <a:t>văn</a:t>
            </a:r>
            <a:r>
              <a:rPr lang="en-US" sz="5400" b="1" dirty="0">
                <a:latin typeface="#9Slide07 SVNGuerrilla" panose="00000500000000000000" pitchFamily="2" charset="0"/>
              </a:rPr>
              <a:t> </a:t>
            </a:r>
            <a:r>
              <a:rPr lang="en-US" sz="5400" b="1" dirty="0" err="1">
                <a:latin typeface="#9Slide07 SVNGuerrilla" panose="00000500000000000000" pitchFamily="2" charset="0"/>
              </a:rPr>
              <a:t>bản</a:t>
            </a:r>
            <a:r>
              <a:rPr lang="en-US" sz="5400" b="1" dirty="0">
                <a:latin typeface="#9Slide07 SVNGuerrilla" panose="00000500000000000000" pitchFamily="2" charset="0"/>
              </a:rPr>
              <a:t> </a:t>
            </a:r>
            <a:r>
              <a:rPr lang="en-US" sz="5400" b="1" dirty="0" err="1">
                <a:latin typeface="#9Slide07 SVNGuerrilla" panose="00000500000000000000" pitchFamily="2" charset="0"/>
              </a:rPr>
              <a:t>truyện</a:t>
            </a:r>
            <a:r>
              <a:rPr lang="en-US" sz="5400" b="1" dirty="0">
                <a:latin typeface="#9Slide07 SVNGuerrilla" panose="00000500000000000000" pitchFamily="2" charset="0"/>
              </a:rPr>
              <a:t> </a:t>
            </a:r>
            <a:r>
              <a:rPr lang="en-US" sz="5400" b="1" dirty="0" err="1">
                <a:latin typeface="#9Slide07 SVNGuerrilla" panose="00000500000000000000" pitchFamily="2" charset="0"/>
              </a:rPr>
              <a:t>đơn</a:t>
            </a:r>
            <a:r>
              <a:rPr lang="en-US" sz="5400" b="1" dirty="0">
                <a:latin typeface="#9Slide07 SVNGuerrilla" panose="00000500000000000000" pitchFamily="2" charset="0"/>
              </a:rPr>
              <a:t> </a:t>
            </a:r>
            <a:r>
              <a:rPr lang="en-US" sz="5400" b="1" dirty="0" err="1">
                <a:latin typeface="#9Slide07 SVNGuerrilla" panose="00000500000000000000" pitchFamily="2" charset="0"/>
              </a:rPr>
              <a:t>tuyến</a:t>
            </a:r>
            <a:endParaRPr lang="en-US" sz="4400" dirty="0"/>
          </a:p>
        </p:txBody>
      </p:sp>
      <p:sp>
        <p:nvSpPr>
          <p:cNvPr id="3" name="Freeform 5"/>
          <p:cNvSpPr/>
          <p:nvPr/>
        </p:nvSpPr>
        <p:spPr>
          <a:xfrm>
            <a:off x="6781800" y="2628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3"/>
          <p:cNvSpPr txBox="1"/>
          <p:nvPr/>
        </p:nvSpPr>
        <p:spPr>
          <a:xfrm>
            <a:off x="990600" y="1943100"/>
            <a:ext cx="5486400" cy="1981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endParaRPr lang="en-US" sz="4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201400" y="1943100"/>
            <a:ext cx="5486400" cy="1981200"/>
          </a:xfrm>
          <a:prstGeom prst="rect">
            <a:avLst/>
          </a:prstGeom>
        </p:spPr>
        <p:txBody>
          <a:bodyPr vert="horz" lIns="91440" tIns="45720" rIns="91440" bIns="45720" rtlCol="0">
            <a:normAutofit fontScale="92500"/>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endParaRPr lang="en-US" sz="4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201400" y="57531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968298" y="5600700"/>
            <a:ext cx="5486400" cy="3886200"/>
          </a:xfrm>
          <a:prstGeom prst="rect">
            <a:avLst/>
          </a:prstGeom>
        </p:spPr>
        <p:txBody>
          <a:bodyPr vert="horz" lIns="91440" tIns="45720" rIns="91440" bIns="45720" rtlCol="0">
            <a:normAutofit/>
          </a:bodyPr>
          <a:lstStyle/>
          <a:p>
            <a:pPr algn="just">
              <a:spcAft>
                <a:spcPts val="600"/>
              </a:spcAft>
            </a:pP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truyện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thông</a:t>
            </a:r>
            <a:r>
              <a:rPr lang="en-US" sz="4800" dirty="0">
                <a:latin typeface="Times New Roman" panose="02020603050405020304" pitchFamily="18" charset="0"/>
                <a:cs typeface="Times New Roman" panose="02020603050405020304" pitchFamily="18" charset="0"/>
              </a:rPr>
              <a:t> điệp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a:t>
            </a:r>
          </a:p>
        </p:txBody>
      </p:sp>
      <p:sp>
        <p:nvSpPr>
          <p:cNvPr id="8" name="Freeform 13"/>
          <p:cNvSpPr/>
          <p:nvPr/>
        </p:nvSpPr>
        <p:spPr>
          <a:xfrm rot="9085812">
            <a:off x="-1407278" y="6951700"/>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a:xfrm>
            <a:off x="10963406" y="2531092"/>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3"/>
            <a:stretch>
              <a:fillRect/>
            </a:stretch>
          </a:blipFill>
        </p:spPr>
      </p:sp>
      <p:sp>
        <p:nvSpPr>
          <p:cNvPr id="9" name="Freeform 7"/>
          <p:cNvSpPr/>
          <p:nvPr/>
        </p:nvSpPr>
        <p:spPr>
          <a:xfrm rot="-5400000">
            <a:off x="12849232"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4"/>
            <a:stretch>
              <a:fillRect/>
            </a:stretch>
          </a:blipFill>
        </p:spPr>
      </p:sp>
      <p:sp>
        <p:nvSpPr>
          <p:cNvPr id="10" name="Freeform 11"/>
          <p:cNvSpPr/>
          <p:nvPr/>
        </p:nvSpPr>
        <p:spPr>
          <a:xfrm rot="1761547">
            <a:off x="13059649" y="-193554"/>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2"/>
          <p:cNvSpPr/>
          <p:nvPr/>
        </p:nvSpPr>
        <p:spPr>
          <a:xfrm rot="-3587760">
            <a:off x="-677929"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roup 13"/>
          <p:cNvGrpSpPr/>
          <p:nvPr/>
        </p:nvGrpSpPr>
        <p:grpSpPr>
          <a:xfrm>
            <a:off x="9591676" y="5094857"/>
            <a:ext cx="6083870" cy="4387991"/>
            <a:chOff x="9591676" y="5094857"/>
            <a:chExt cx="6083870" cy="4387991"/>
          </a:xfrm>
        </p:grpSpPr>
        <p:sp>
          <p:nvSpPr>
            <p:cNvPr id="3" name="Freeform 2"/>
            <p:cNvSpPr/>
            <p:nvPr/>
          </p:nvSpPr>
          <p:spPr>
            <a:xfrm>
              <a:off x="9591676" y="5094857"/>
              <a:ext cx="6083870" cy="4387991"/>
            </a:xfrm>
            <a:custGeom>
              <a:avLst/>
              <a:gdLst/>
              <a:ahLst/>
              <a:cxnLst/>
              <a:rect l="l" t="t" r="r" b="b"/>
              <a:pathLst>
                <a:path w="6083870" h="4387991">
                  <a:moveTo>
                    <a:pt x="0" y="0"/>
                  </a:moveTo>
                  <a:lnTo>
                    <a:pt x="6083870" y="0"/>
                  </a:lnTo>
                  <a:lnTo>
                    <a:pt x="6083870" y="4387991"/>
                  </a:lnTo>
                  <a:lnTo>
                    <a:pt x="0" y="4387991"/>
                  </a:lnTo>
                  <a:lnTo>
                    <a:pt x="0" y="0"/>
                  </a:lnTo>
                  <a:close/>
                </a:path>
              </a:pathLst>
            </a:custGeom>
            <a:blipFill>
              <a:blip r:embed="rId7"/>
              <a:stretch>
                <a:fillRect/>
              </a:stretch>
            </a:blipFill>
          </p:spPr>
        </p:sp>
        <p:sp>
          <p:nvSpPr>
            <p:cNvPr id="2" name="Rectangle 1"/>
            <p:cNvSpPr/>
            <p:nvPr/>
          </p:nvSpPr>
          <p:spPr>
            <a:xfrm>
              <a:off x="10404832" y="6710157"/>
              <a:ext cx="4875092"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3" name="Group 12"/>
          <p:cNvGrpSpPr/>
          <p:nvPr/>
        </p:nvGrpSpPr>
        <p:grpSpPr>
          <a:xfrm>
            <a:off x="1903413" y="2799211"/>
            <a:ext cx="6083870" cy="6812217"/>
            <a:chOff x="1903413" y="2799211"/>
            <a:chExt cx="6083870" cy="6812217"/>
          </a:xfrm>
        </p:grpSpPr>
        <p:sp>
          <p:nvSpPr>
            <p:cNvPr id="4" name="Freeform 3"/>
            <p:cNvSpPr/>
            <p:nvPr/>
          </p:nvSpPr>
          <p:spPr>
            <a:xfrm>
              <a:off x="1903413" y="2799211"/>
              <a:ext cx="6083870" cy="6812217"/>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8">
                <a:alphaModFix amt="79000"/>
              </a:blip>
              <a:stretch>
                <a:fillRect/>
              </a:stretch>
            </a:blipFill>
          </p:spPr>
        </p:sp>
        <p:sp>
          <p:nvSpPr>
            <p:cNvPr id="12" name="Rectangle 11"/>
            <p:cNvSpPr/>
            <p:nvPr/>
          </p:nvSpPr>
          <p:spPr>
            <a:xfrm>
              <a:off x="2652918" y="6213226"/>
              <a:ext cx="4833967"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7171"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p:cNvSpPr txBox="1"/>
          <p:nvPr/>
        </p:nvSpPr>
        <p:spPr>
          <a:xfrm>
            <a:off x="2971800" y="1790700"/>
            <a:ext cx="14554200" cy="1754326"/>
          </a:xfrm>
          <a:prstGeom prst="rect">
            <a:avLst/>
          </a:prstGeom>
          <a:noFill/>
        </p:spPr>
        <p:txBody>
          <a:bodyPr wrap="square" rtlCol="0">
            <a:spAutoFit/>
          </a:bodyPr>
          <a:lstStyle/>
          <a:p>
            <a:pPr algn="just"/>
            <a:r>
              <a:rPr lang="en-US" sz="5400" b="1" dirty="0">
                <a:latin typeface="#9Slide05 Braxton Regular" panose="03060000000000000000" pitchFamily="66" charset="0"/>
                <a:cs typeface="Times New Roman" panose="02020603050405020304" pitchFamily="18" charset="0"/>
              </a:rPr>
              <a:t>Theo </a:t>
            </a:r>
            <a:r>
              <a:rPr lang="en-US" sz="5400" b="1" dirty="0" err="1">
                <a:latin typeface="#9Slide05 Braxton Regular" panose="03060000000000000000" pitchFamily="66" charset="0"/>
                <a:cs typeface="Times New Roman" panose="02020603050405020304" pitchFamily="18" charset="0"/>
              </a:rPr>
              <a:t>em</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cách</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tên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nhân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vật</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trong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truyện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ngắn</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Lặng</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lẽ</a:t>
            </a:r>
            <a:r>
              <a:rPr lang="en-US" sz="5400" b="1" dirty="0">
                <a:latin typeface="#9Slide05 Braxton Regular" panose="03060000000000000000" pitchFamily="66" charset="0"/>
                <a:cs typeface="Times New Roman" panose="02020603050405020304" pitchFamily="18" charset="0"/>
              </a:rPr>
              <a:t> Sa Pa” </a:t>
            </a:r>
            <a:r>
              <a:rPr lang="en-US" sz="5400" b="1" dirty="0" err="1">
                <a:latin typeface="#9Slide05 Braxton Regular" panose="03060000000000000000" pitchFamily="66" charset="0"/>
                <a:cs typeface="Times New Roman" panose="02020603050405020304" pitchFamily="18" charset="0"/>
              </a:rPr>
              <a:t>có</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gì</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đặc</a:t>
            </a:r>
            <a:r>
              <a:rPr lang="en-US" sz="5400" b="1" dirty="0">
                <a:latin typeface="#9Slide05 Braxton Regular" panose="03060000000000000000" pitchFamily="66" charset="0"/>
                <a:cs typeface="Times New Roman" panose="02020603050405020304" pitchFamily="18" charset="0"/>
              </a:rPr>
              <a:t> </a:t>
            </a:r>
            <a:r>
              <a:rPr lang="en-US" sz="5400" b="1" dirty="0" err="1">
                <a:latin typeface="#9Slide05 Braxton Regular" panose="03060000000000000000" pitchFamily="66" charset="0"/>
                <a:cs typeface="Times New Roman" panose="02020603050405020304" pitchFamily="18" charset="0"/>
              </a:rPr>
              <a:t>biệt</a:t>
            </a:r>
            <a:r>
              <a:rPr lang="en-US" sz="5400" b="1" dirty="0">
                <a:latin typeface="#9Slide05 Braxton Regular" panose="03060000000000000000" pitchFamily="66" charset="0"/>
                <a:cs typeface="Times New Roman" panose="02020603050405020304" pitchFamily="18" charset="0"/>
              </a:rPr>
              <a:t>?</a:t>
            </a:r>
          </a:p>
        </p:txBody>
      </p:sp>
      <p:sp>
        <p:nvSpPr>
          <p:cNvPr id="4" name="TextBox 3"/>
          <p:cNvSpPr txBox="1"/>
          <p:nvPr/>
        </p:nvSpPr>
        <p:spPr>
          <a:xfrm>
            <a:off x="5029200" y="-190500"/>
            <a:ext cx="8488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Cùng</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suy</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ngẫm</a:t>
            </a:r>
            <a:endParaRPr lang="en-US" sz="6600" dirty="0">
              <a:solidFill>
                <a:srgbClr val="FF0000"/>
              </a:solidFill>
            </a:endParaRPr>
          </a:p>
        </p:txBody>
      </p:sp>
      <p:grpSp>
        <p:nvGrpSpPr>
          <p:cNvPr id="11" name="Group 10"/>
          <p:cNvGrpSpPr/>
          <p:nvPr/>
        </p:nvGrpSpPr>
        <p:grpSpPr>
          <a:xfrm>
            <a:off x="342900" y="4344473"/>
            <a:ext cx="8115300" cy="5486400"/>
            <a:chOff x="342900" y="4344473"/>
            <a:chExt cx="8115300" cy="5486400"/>
          </a:xfrm>
        </p:grpSpPr>
        <p:sp>
          <p:nvSpPr>
            <p:cNvPr id="6" name="Freeform 9"/>
            <p:cNvSpPr/>
            <p:nvPr/>
          </p:nvSpPr>
          <p:spPr>
            <a:xfrm>
              <a:off x="342900" y="4344473"/>
              <a:ext cx="8115300" cy="5486400"/>
            </a:xfrm>
            <a:custGeom>
              <a:avLst/>
              <a:gdLst>
                <a:gd name="connsiteX0" fmla="*/ 602734 w 8115300"/>
                <a:gd name="connsiteY0" fmla="*/ 0 h 5486400"/>
                <a:gd name="connsiteX1" fmla="*/ 7512565 w 8115300"/>
                <a:gd name="connsiteY1" fmla="*/ 0 h 5486400"/>
                <a:gd name="connsiteX2" fmla="*/ 7938760 w 8115300"/>
                <a:gd name="connsiteY2" fmla="*/ 83025 h 5486400"/>
                <a:gd name="connsiteX3" fmla="*/ 8115300 w 8115300"/>
                <a:gd name="connsiteY3" fmla="*/ 283461 h 5486400"/>
                <a:gd name="connsiteX4" fmla="*/ 8115300 w 8115300"/>
                <a:gd name="connsiteY4" fmla="*/ 5202938 h 5486400"/>
                <a:gd name="connsiteX5" fmla="*/ 7512565 w 8115300"/>
                <a:gd name="connsiteY5" fmla="*/ 5486400 h 5486400"/>
                <a:gd name="connsiteX6" fmla="*/ 602734 w 8115300"/>
                <a:gd name="connsiteY6" fmla="*/ 5486400 h 5486400"/>
                <a:gd name="connsiteX7" fmla="*/ 0 w 8115300"/>
                <a:gd name="connsiteY7" fmla="*/ 5202938 h 5486400"/>
                <a:gd name="connsiteX8" fmla="*/ 0 w 8115300"/>
                <a:gd name="connsiteY8" fmla="*/ 283461 h 5486400"/>
                <a:gd name="connsiteX9" fmla="*/ 602734 w 81153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15300" h="5486400" fill="none" extrusionOk="0">
                  <a:moveTo>
                    <a:pt x="602734" y="0"/>
                  </a:moveTo>
                  <a:cubicBezTo>
                    <a:pt x="3731724" y="27496"/>
                    <a:pt x="4603929" y="-88637"/>
                    <a:pt x="7512565" y="0"/>
                  </a:cubicBezTo>
                  <a:cubicBezTo>
                    <a:pt x="7671998" y="1685"/>
                    <a:pt x="7805732" y="28928"/>
                    <a:pt x="7938760" y="83025"/>
                  </a:cubicBezTo>
                  <a:cubicBezTo>
                    <a:pt x="8049414" y="132742"/>
                    <a:pt x="8105646" y="196982"/>
                    <a:pt x="8115300" y="283461"/>
                  </a:cubicBezTo>
                  <a:cubicBezTo>
                    <a:pt x="8209596" y="2325337"/>
                    <a:pt x="8158469" y="4008979"/>
                    <a:pt x="8115300" y="5202938"/>
                  </a:cubicBezTo>
                  <a:cubicBezTo>
                    <a:pt x="8147427" y="5405847"/>
                    <a:pt x="7831489" y="5467451"/>
                    <a:pt x="7512565" y="5486400"/>
                  </a:cubicBezTo>
                  <a:cubicBezTo>
                    <a:pt x="5005454" y="5321112"/>
                    <a:pt x="3162999" y="5390611"/>
                    <a:pt x="602734" y="5486400"/>
                  </a:cubicBezTo>
                  <a:cubicBezTo>
                    <a:pt x="252859" y="5494728"/>
                    <a:pt x="15126" y="5373176"/>
                    <a:pt x="0" y="5202938"/>
                  </a:cubicBezTo>
                  <a:cubicBezTo>
                    <a:pt x="-44592" y="2971208"/>
                    <a:pt x="104312" y="2679951"/>
                    <a:pt x="0" y="283461"/>
                  </a:cubicBezTo>
                  <a:cubicBezTo>
                    <a:pt x="-6122" y="117194"/>
                    <a:pt x="273736" y="-46969"/>
                    <a:pt x="602734" y="0"/>
                  </a:cubicBezTo>
                  <a:close/>
                </a:path>
                <a:path w="8115300" h="5486400" stroke="0" extrusionOk="0">
                  <a:moveTo>
                    <a:pt x="602734" y="0"/>
                  </a:moveTo>
                  <a:cubicBezTo>
                    <a:pt x="1622349" y="145958"/>
                    <a:pt x="4423567" y="-47944"/>
                    <a:pt x="7512565" y="0"/>
                  </a:cubicBezTo>
                  <a:cubicBezTo>
                    <a:pt x="7684605" y="8388"/>
                    <a:pt x="7838885" y="16886"/>
                    <a:pt x="7938760" y="83025"/>
                  </a:cubicBezTo>
                  <a:cubicBezTo>
                    <a:pt x="8037968" y="135350"/>
                    <a:pt x="8115273" y="205801"/>
                    <a:pt x="8115300" y="283461"/>
                  </a:cubicBezTo>
                  <a:cubicBezTo>
                    <a:pt x="8042778" y="2471249"/>
                    <a:pt x="8279340" y="3056106"/>
                    <a:pt x="8115300" y="5202938"/>
                  </a:cubicBezTo>
                  <a:cubicBezTo>
                    <a:pt x="8161210" y="5337798"/>
                    <a:pt x="7808307" y="5468078"/>
                    <a:pt x="7512565" y="5486400"/>
                  </a:cubicBezTo>
                  <a:cubicBezTo>
                    <a:pt x="5104088" y="5326913"/>
                    <a:pt x="3901818" y="5522688"/>
                    <a:pt x="602734" y="5486400"/>
                  </a:cubicBezTo>
                  <a:cubicBezTo>
                    <a:pt x="268394" y="5467530"/>
                    <a:pt x="3063" y="5363782"/>
                    <a:pt x="0" y="5202938"/>
                  </a:cubicBezTo>
                  <a:cubicBezTo>
                    <a:pt x="-36263" y="3434916"/>
                    <a:pt x="2673" y="1657340"/>
                    <a:pt x="0" y="283461"/>
                  </a:cubicBezTo>
                  <a:cubicBezTo>
                    <a:pt x="42595" y="90813"/>
                    <a:pt x="302988" y="-11767"/>
                    <a:pt x="602734" y="0"/>
                  </a:cubicBezTo>
                  <a:close/>
                </a:path>
              </a:pathLst>
            </a:custGeom>
            <a:solidFill>
              <a:srgbClr val="FFFCF6"/>
            </a:solidFill>
            <a:ln w="57150" cap="rnd">
              <a:solidFill>
                <a:srgbClr val="443B39"/>
              </a:solidFill>
              <a:prstDash val="solid"/>
              <a:round/>
            </a:ln>
          </p:spPr>
        </p:sp>
        <p:sp>
          <p:nvSpPr>
            <p:cNvPr id="8" name="TextBox 7"/>
            <p:cNvSpPr txBox="1"/>
            <p:nvPr/>
          </p:nvSpPr>
          <p:spPr>
            <a:xfrm>
              <a:off x="704850" y="4617931"/>
              <a:ext cx="7448550" cy="4524315"/>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truyện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không</a:t>
              </a:r>
              <a:r>
                <a:rPr lang="en-US" sz="4800" dirty="0">
                  <a:latin typeface="#9Slide05 Braxton Regular" panose="03060000000000000000" pitchFamily="66" charset="0"/>
                  <a:cs typeface="Times New Roman" panose="02020603050405020304" pitchFamily="18" charset="0"/>
                </a:rPr>
                <a:t> ai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riêng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đều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được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bằng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từ</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chung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nghề</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nghiệp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xe</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sư</a:t>
              </a:r>
              <a:r>
                <a:rPr lang="en-US" sz="4800" dirty="0">
                  <a:latin typeface="#9Slide05 Braxton Regular" panose="03060000000000000000" pitchFamily="66" charset="0"/>
                  <a:cs typeface="Times New Roman" panose="02020603050405020304" pitchFamily="18" charset="0"/>
                </a:rPr>
                <a:t>, …) </a:t>
              </a:r>
              <a:r>
                <a:rPr lang="en-US" sz="4800" dirty="0" err="1">
                  <a:latin typeface="#9Slide05 Braxton Regular" panose="03060000000000000000" pitchFamily="66" charset="0"/>
                  <a:cs typeface="Times New Roman" panose="02020603050405020304" pitchFamily="18" charset="0"/>
                </a:rPr>
                <a:t>hoặc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theo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a:t>
              </a:r>
            </a:p>
          </p:txBody>
        </p:sp>
      </p:grpSp>
      <p:grpSp>
        <p:nvGrpSpPr>
          <p:cNvPr id="12" name="Group 11"/>
          <p:cNvGrpSpPr/>
          <p:nvPr/>
        </p:nvGrpSpPr>
        <p:grpSpPr>
          <a:xfrm>
            <a:off x="8724900" y="4423317"/>
            <a:ext cx="9220200" cy="5486400"/>
            <a:chOff x="8724900" y="4423317"/>
            <a:chExt cx="9220200" cy="5486400"/>
          </a:xfrm>
        </p:grpSpPr>
        <p:sp>
          <p:nvSpPr>
            <p:cNvPr id="9" name="Freeform 9"/>
            <p:cNvSpPr/>
            <p:nvPr/>
          </p:nvSpPr>
          <p:spPr>
            <a:xfrm>
              <a:off x="8724900" y="4423317"/>
              <a:ext cx="9220200" cy="5486400"/>
            </a:xfrm>
            <a:custGeom>
              <a:avLst/>
              <a:gdLst>
                <a:gd name="connsiteX0" fmla="*/ 684796 w 9220200"/>
                <a:gd name="connsiteY0" fmla="*/ 0 h 5486400"/>
                <a:gd name="connsiteX1" fmla="*/ 8535403 w 9220200"/>
                <a:gd name="connsiteY1" fmla="*/ 0 h 5486400"/>
                <a:gd name="connsiteX2" fmla="*/ 9019624 w 9220200"/>
                <a:gd name="connsiteY2" fmla="*/ 83025 h 5486400"/>
                <a:gd name="connsiteX3" fmla="*/ 9220200 w 9220200"/>
                <a:gd name="connsiteY3" fmla="*/ 283461 h 5486400"/>
                <a:gd name="connsiteX4" fmla="*/ 9220200 w 9220200"/>
                <a:gd name="connsiteY4" fmla="*/ 5202938 h 5486400"/>
                <a:gd name="connsiteX5" fmla="*/ 8535403 w 9220200"/>
                <a:gd name="connsiteY5" fmla="*/ 5486400 h 5486400"/>
                <a:gd name="connsiteX6" fmla="*/ 684796 w 9220200"/>
                <a:gd name="connsiteY6" fmla="*/ 5486400 h 5486400"/>
                <a:gd name="connsiteX7" fmla="*/ 0 w 9220200"/>
                <a:gd name="connsiteY7" fmla="*/ 5202938 h 5486400"/>
                <a:gd name="connsiteX8" fmla="*/ 0 w 9220200"/>
                <a:gd name="connsiteY8" fmla="*/ 283461 h 5486400"/>
                <a:gd name="connsiteX9" fmla="*/ 684796 w 92202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0200" h="5486400" fill="none" extrusionOk="0">
                  <a:moveTo>
                    <a:pt x="684796" y="0"/>
                  </a:moveTo>
                  <a:cubicBezTo>
                    <a:pt x="1766697" y="27496"/>
                    <a:pt x="5350997" y="-88637"/>
                    <a:pt x="8535403" y="0"/>
                  </a:cubicBezTo>
                  <a:cubicBezTo>
                    <a:pt x="8715475" y="6174"/>
                    <a:pt x="8888400" y="29734"/>
                    <a:pt x="9019624" y="83025"/>
                  </a:cubicBezTo>
                  <a:cubicBezTo>
                    <a:pt x="9145668" y="132742"/>
                    <a:pt x="9210546" y="196982"/>
                    <a:pt x="9220200" y="283461"/>
                  </a:cubicBezTo>
                  <a:cubicBezTo>
                    <a:pt x="9314496" y="2325337"/>
                    <a:pt x="9263369" y="4008979"/>
                    <a:pt x="9220200" y="5202938"/>
                  </a:cubicBezTo>
                  <a:cubicBezTo>
                    <a:pt x="9227817" y="5370483"/>
                    <a:pt x="8878637" y="5438918"/>
                    <a:pt x="8535403" y="5486400"/>
                  </a:cubicBezTo>
                  <a:cubicBezTo>
                    <a:pt x="6907722" y="5321112"/>
                    <a:pt x="3183622" y="5390611"/>
                    <a:pt x="684796" y="5486400"/>
                  </a:cubicBezTo>
                  <a:cubicBezTo>
                    <a:pt x="289599" y="5494728"/>
                    <a:pt x="15126" y="5373176"/>
                    <a:pt x="0" y="5202938"/>
                  </a:cubicBezTo>
                  <a:cubicBezTo>
                    <a:pt x="-44592" y="2971208"/>
                    <a:pt x="104312" y="2679951"/>
                    <a:pt x="0" y="283461"/>
                  </a:cubicBezTo>
                  <a:cubicBezTo>
                    <a:pt x="-5532" y="118130"/>
                    <a:pt x="311445" y="-58699"/>
                    <a:pt x="684796" y="0"/>
                  </a:cubicBezTo>
                  <a:close/>
                </a:path>
                <a:path w="9220200" h="5486400" stroke="0" extrusionOk="0">
                  <a:moveTo>
                    <a:pt x="684796" y="0"/>
                  </a:moveTo>
                  <a:cubicBezTo>
                    <a:pt x="4497518" y="145958"/>
                    <a:pt x="7259636" y="-47944"/>
                    <a:pt x="8535403" y="0"/>
                  </a:cubicBezTo>
                  <a:cubicBezTo>
                    <a:pt x="8720881" y="2656"/>
                    <a:pt x="8893745" y="27355"/>
                    <a:pt x="9019624" y="83025"/>
                  </a:cubicBezTo>
                  <a:cubicBezTo>
                    <a:pt x="9134222" y="135350"/>
                    <a:pt x="9220173" y="205801"/>
                    <a:pt x="9220200" y="283461"/>
                  </a:cubicBezTo>
                  <a:cubicBezTo>
                    <a:pt x="9147678" y="2471249"/>
                    <a:pt x="9384240" y="3056106"/>
                    <a:pt x="9220200" y="5202938"/>
                  </a:cubicBezTo>
                  <a:cubicBezTo>
                    <a:pt x="9240317" y="5349986"/>
                    <a:pt x="8855851" y="5457907"/>
                    <a:pt x="8535403" y="5486400"/>
                  </a:cubicBezTo>
                  <a:cubicBezTo>
                    <a:pt x="4969007" y="5326913"/>
                    <a:pt x="2572949" y="5522688"/>
                    <a:pt x="684796" y="5486400"/>
                  </a:cubicBezTo>
                  <a:cubicBezTo>
                    <a:pt x="305134" y="5467530"/>
                    <a:pt x="3063" y="5363782"/>
                    <a:pt x="0" y="5202938"/>
                  </a:cubicBezTo>
                  <a:cubicBezTo>
                    <a:pt x="-36263" y="3434916"/>
                    <a:pt x="2673" y="1657340"/>
                    <a:pt x="0" y="283461"/>
                  </a:cubicBezTo>
                  <a:cubicBezTo>
                    <a:pt x="5125" y="122566"/>
                    <a:pt x="346864" y="-14301"/>
                    <a:pt x="684796" y="0"/>
                  </a:cubicBezTo>
                  <a:close/>
                </a:path>
              </a:pathLst>
            </a:custGeom>
            <a:solidFill>
              <a:srgbClr val="FFFCF6"/>
            </a:solidFill>
            <a:ln w="57150" cap="rnd">
              <a:solidFill>
                <a:srgbClr val="443B39"/>
              </a:solidFill>
              <a:prstDash val="solid"/>
              <a:round/>
            </a:ln>
          </p:spPr>
        </p:sp>
        <p:sp>
          <p:nvSpPr>
            <p:cNvPr id="10" name="TextBox 9"/>
            <p:cNvSpPr txBox="1"/>
            <p:nvPr/>
          </p:nvSpPr>
          <p:spPr>
            <a:xfrm>
              <a:off x="8872654" y="4646738"/>
              <a:ext cx="8920046" cy="5262979"/>
            </a:xfrm>
            <a:prstGeom prst="rect">
              <a:avLst/>
            </a:prstGeom>
            <a:noFill/>
          </p:spPr>
          <p:txBody>
            <a:bodyPr wrap="square" rtlCol="0">
              <a:spAutoFit/>
            </a:bodyPr>
            <a:lstStyle/>
            <a:p>
              <a:pPr algn="just"/>
              <a:r>
                <a:rPr lang="en-US" sz="4800" dirty="0" err="1">
                  <a:latin typeface="#9Slide05 Braxton Regular" panose="03060000000000000000" pitchFamily="66" charset="0"/>
                  <a:cs typeface="Times New Roman" panose="02020603050405020304" pitchFamily="18" charset="0"/>
                </a:rPr>
                <a:t>Cách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gọi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nhằm</a:t>
              </a:r>
              <a:r>
                <a:rPr lang="en-US" sz="4800" dirty="0">
                  <a:latin typeface="#9Slide05 Braxton Regular" panose="03060000000000000000" pitchFamily="66" charset="0"/>
                  <a:cs typeface="Times New Roman" panose="02020603050405020304" pitchFamily="18" charset="0"/>
                </a:rPr>
                <a:t> ca </a:t>
              </a:r>
              <a:r>
                <a:rPr lang="en-US" sz="4800" dirty="0" err="1">
                  <a:latin typeface="#9Slide05 Braxton Regular" panose="03060000000000000000" pitchFamily="66" charset="0"/>
                  <a:cs typeface="Times New Roman" panose="02020603050405020304" pitchFamily="18" charset="0"/>
                </a:rPr>
                <a:t>ngợi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người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vô</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danh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khiêm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nhường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lặng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lẽ</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hiến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tuổi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trẻ</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năng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lực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cho</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nước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Nổi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ảnh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khí</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tự</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giác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vượt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khó</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hoàn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thành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nhiệm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vụ</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đẹp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có</a:t>
              </a:r>
              <a:r>
                <a:rPr lang="en-US" sz="4800" dirty="0">
                  <a:latin typeface="#9Slide05 Braxton Regular" panose="03060000000000000000" pitchFamily="66" charset="0"/>
                  <a:cs typeface="Times New Roman" panose="02020603050405020304" pitchFamily="18" charset="0"/>
                </a:rPr>
                <a:t> ý </a:t>
              </a:r>
              <a:r>
                <a:rPr lang="en-US" sz="4800" dirty="0" err="1">
                  <a:latin typeface="#9Slide05 Braxton Regular" panose="03060000000000000000" pitchFamily="66" charset="0"/>
                  <a:cs typeface="Times New Roman" panose="02020603050405020304" pitchFamily="18" charset="0"/>
                </a:rPr>
                <a:t>nghĩa</a:t>
              </a:r>
              <a:r>
                <a:rPr lang="en-US" sz="4800" dirty="0">
                  <a:latin typeface="#9Slide05 Braxton Regular" panose="03060000000000000000" pitchFamily="66"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5400000" flipH="1" flipV="1">
            <a:off x="-4824880" y="3137777"/>
            <a:ext cx="10481091" cy="4205538"/>
          </a:xfrm>
          <a:custGeom>
            <a:avLst/>
            <a:gdLst/>
            <a:ahLst/>
            <a:cxnLst/>
            <a:rect l="l" t="t" r="r" b="b"/>
            <a:pathLst>
              <a:path w="10481091" h="4205538">
                <a:moveTo>
                  <a:pt x="10481091" y="4205538"/>
                </a:moveTo>
                <a:lnTo>
                  <a:pt x="0" y="4205538"/>
                </a:lnTo>
                <a:lnTo>
                  <a:pt x="0" y="0"/>
                </a:lnTo>
                <a:lnTo>
                  <a:pt x="10481091" y="0"/>
                </a:lnTo>
                <a:lnTo>
                  <a:pt x="10481091" y="4205538"/>
                </a:lnTo>
                <a:close/>
              </a:path>
            </a:pathLst>
          </a:custGeom>
          <a:blipFill>
            <a:blip r:embed="rId3"/>
            <a:stretch>
              <a:fillRect/>
            </a:stretch>
          </a:blipFill>
        </p:spPr>
      </p:sp>
      <p:sp>
        <p:nvSpPr>
          <p:cNvPr id="8" name="Freeform 8"/>
          <p:cNvSpPr/>
          <p:nvPr/>
        </p:nvSpPr>
        <p:spPr>
          <a:xfrm>
            <a:off x="3303755" y="8002271"/>
            <a:ext cx="6288026" cy="300253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0"/>
          <p:cNvSpPr txBox="1"/>
          <p:nvPr/>
        </p:nvSpPr>
        <p:spPr>
          <a:xfrm>
            <a:off x="2478715" y="1333500"/>
            <a:ext cx="8488224" cy="5847755"/>
          </a:xfrm>
          <a:prstGeom prst="rect">
            <a:avLst/>
          </a:prstGeom>
          <a:noFill/>
        </p:spPr>
        <p:txBody>
          <a:bodyPr wrap="square" rtlCol="0">
            <a:spAutoFit/>
          </a:bodyPr>
          <a:lstStyle/>
          <a:p>
            <a:pPr algn="ctr">
              <a:lnSpc>
                <a:spcPct val="150000"/>
              </a:lnSpc>
            </a:pPr>
            <a:r>
              <a:rPr lang="en-US" sz="6000" b="1" dirty="0" err="1">
                <a:solidFill>
                  <a:srgbClr val="FF0000"/>
                </a:solidFill>
                <a:latin typeface="#9Slide07 SVNGuerrilla" panose="00000500000000000000" pitchFamily="2" charset="0"/>
              </a:rPr>
              <a:t>Viết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kết</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nối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với</a:t>
            </a:r>
            <a:r>
              <a:rPr lang="en-US" sz="6000" b="1" dirty="0">
                <a:solidFill>
                  <a:srgbClr val="FF0000"/>
                </a:solidFill>
                <a:latin typeface="#9Slide07 SVNGuerrilla" panose="00000500000000000000" pitchFamily="2" charset="0"/>
              </a:rPr>
              <a:t> </a:t>
            </a:r>
            <a:r>
              <a:rPr lang="en-US" sz="6000" b="1" dirty="0" err="1">
                <a:solidFill>
                  <a:srgbClr val="FF0000"/>
                </a:solidFill>
                <a:latin typeface="#9Slide07 SVNGuerrilla" panose="00000500000000000000" pitchFamily="2" charset="0"/>
              </a:rPr>
              <a:t>đọc</a:t>
            </a:r>
            <a:endParaRPr lang="en-US" sz="5400" b="1" dirty="0">
              <a:solidFill>
                <a:srgbClr val="FF0000"/>
              </a:solidFill>
              <a:latin typeface="#9Slide07 SVNGuerrilla" panose="00000500000000000000" pitchFamily="2" charset="0"/>
            </a:endParaRPr>
          </a:p>
          <a:p>
            <a:pPr algn="just"/>
            <a:r>
              <a:rPr lang="en-US" sz="4800" dirty="0" err="1">
                <a:latin typeface="#9Slide05 Braxton Regular" panose="03060000000000000000" pitchFamily="66" charset="0"/>
                <a:cs typeface="Times New Roman" panose="02020603050405020304" pitchFamily="18" charset="0"/>
              </a:rPr>
              <a:t>Tưởng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tượng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em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nhân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vật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ông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hãy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ghi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lại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cảm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nghĩ</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của</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mình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sau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gặp</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gỡ</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bất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ngờ</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với</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thanh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niên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đỉnh</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Yên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một</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đoạn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văn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khoảng</a:t>
            </a:r>
            <a:r>
              <a:rPr lang="en-US" sz="4800" dirty="0">
                <a:latin typeface="#9Slide05 Braxton Regular" panose="03060000000000000000" pitchFamily="66" charset="0"/>
                <a:cs typeface="Times New Roman" panose="02020603050405020304" pitchFamily="18" charset="0"/>
              </a:rPr>
              <a:t> 7-9 </a:t>
            </a:r>
            <a:r>
              <a:rPr lang="en-US" sz="4800" dirty="0" err="1">
                <a:latin typeface="#9Slide05 Braxton Regular" panose="03060000000000000000" pitchFamily="66" charset="0"/>
                <a:cs typeface="Times New Roman" panose="02020603050405020304" pitchFamily="18" charset="0"/>
              </a:rPr>
              <a:t>câu</a:t>
            </a:r>
            <a:r>
              <a:rPr lang="en-US" sz="4800" dirty="0">
                <a:latin typeface="#9Slide05 Braxton Regular" panose="03060000000000000000" pitchFamily="66" charset="0"/>
                <a:cs typeface="Times New Roman" panose="02020603050405020304" pitchFamily="18" charset="0"/>
              </a:rPr>
              <a:t>)</a:t>
            </a:r>
          </a:p>
          <a:p>
            <a:pPr algn="just"/>
            <a:endParaRPr lang="en-US" sz="4400" dirty="0"/>
          </a:p>
        </p:txBody>
      </p:sp>
      <p:sp>
        <p:nvSpPr>
          <p:cNvPr id="12" name="Freeform 2"/>
          <p:cNvSpPr/>
          <p:nvPr/>
        </p:nvSpPr>
        <p:spPr>
          <a:xfrm>
            <a:off x="11618974" y="231648"/>
            <a:ext cx="6542256" cy="10017369"/>
          </a:xfrm>
          <a:custGeom>
            <a:avLst/>
            <a:gdLst>
              <a:gd name="connsiteX0" fmla="*/ 0 w 6542256"/>
              <a:gd name="connsiteY0" fmla="*/ 0 h 10017369"/>
              <a:gd name="connsiteX1" fmla="*/ 6542256 w 6542256"/>
              <a:gd name="connsiteY1" fmla="*/ 0 h 10017369"/>
              <a:gd name="connsiteX2" fmla="*/ 6542256 w 6542256"/>
              <a:gd name="connsiteY2" fmla="*/ 10017367 h 10017369"/>
              <a:gd name="connsiteX3" fmla="*/ 0 w 6542256"/>
              <a:gd name="connsiteY3" fmla="*/ 10017367 h 10017369"/>
              <a:gd name="connsiteX4" fmla="*/ 0 w 6542256"/>
              <a:gd name="connsiteY4" fmla="*/ 0 h 100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56" h="10017369" fill="none" extrusionOk="0">
                <a:moveTo>
                  <a:pt x="0" y="0"/>
                </a:moveTo>
                <a:cubicBezTo>
                  <a:pt x="1198136" y="-33775"/>
                  <a:pt x="5788509" y="138873"/>
                  <a:pt x="6542256" y="0"/>
                </a:cubicBezTo>
                <a:cubicBezTo>
                  <a:pt x="6468485" y="3195365"/>
                  <a:pt x="6386373" y="6938069"/>
                  <a:pt x="6542256" y="10017367"/>
                </a:cubicBezTo>
                <a:cubicBezTo>
                  <a:pt x="5596549" y="9880037"/>
                  <a:pt x="2703920" y="9879511"/>
                  <a:pt x="0" y="10017367"/>
                </a:cubicBezTo>
                <a:cubicBezTo>
                  <a:pt x="152408" y="5329252"/>
                  <a:pt x="73868" y="2718718"/>
                  <a:pt x="0" y="0"/>
                </a:cubicBezTo>
                <a:close/>
              </a:path>
              <a:path w="6542256" h="10017369" stroke="0" extrusionOk="0">
                <a:moveTo>
                  <a:pt x="0" y="0"/>
                </a:moveTo>
                <a:cubicBezTo>
                  <a:pt x="3247526" y="-101487"/>
                  <a:pt x="5473545" y="-162162"/>
                  <a:pt x="6542256" y="0"/>
                </a:cubicBezTo>
                <a:cubicBezTo>
                  <a:pt x="6602969" y="2040670"/>
                  <a:pt x="6481184" y="7009755"/>
                  <a:pt x="6542256" y="10017367"/>
                </a:cubicBezTo>
                <a:cubicBezTo>
                  <a:pt x="4062415" y="10067432"/>
                  <a:pt x="2933561" y="9858918"/>
                  <a:pt x="0" y="10017367"/>
                </a:cubicBezTo>
                <a:cubicBezTo>
                  <a:pt x="-24452" y="5034235"/>
                  <a:pt x="-67663" y="3490303"/>
                  <a:pt x="0" y="0"/>
                </a:cubicBezTo>
                <a:close/>
              </a:path>
            </a:pathLst>
          </a:custGeom>
          <a:blipFill>
            <a:blip r:embed="rId6"/>
            <a:stretch>
              <a:fillRect l="-46052" t="926" r="-57216" b="-926"/>
            </a:stretch>
          </a:blipFill>
          <a:ln>
            <a:solidFill>
              <a:schemeClr val="tx1"/>
            </a:solidFill>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p:cNvSpPr/>
          <p:nvPr/>
        </p:nvSpPr>
        <p:spPr>
          <a:xfrm>
            <a:off x="15468600" y="-575677"/>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2"/>
            <a:stretch>
              <a:fillRect/>
            </a:stretch>
          </a:blipFill>
        </p:spPr>
      </p:sp>
      <p:sp>
        <p:nvSpPr>
          <p:cNvPr id="2" name="Rectangle 1"/>
          <p:cNvSpPr/>
          <p:nvPr/>
        </p:nvSpPr>
        <p:spPr>
          <a:xfrm>
            <a:off x="685800" y="1576923"/>
            <a:ext cx="16879086" cy="8710077"/>
          </a:xfrm>
          <a:prstGeom prst="rect">
            <a:avLst/>
          </a:prstGeom>
        </p:spPr>
        <p:txBody>
          <a:bodyPr wrap="square">
            <a:spAutoFit/>
          </a:bodyPr>
          <a:lstStyle/>
          <a:p>
            <a:pPr algn="just"/>
            <a:r>
              <a:rPr lang="en-US" sz="4000" dirty="0" smtClean="0">
                <a:solidFill>
                  <a:schemeClr val="tx1">
                    <a:lumMod val="95000"/>
                    <a:lumOff val="5000"/>
                  </a:schemeClr>
                </a:solidFill>
                <a:latin typeface="+mj-lt"/>
              </a:rPr>
              <a:t>     </a:t>
            </a:r>
            <a:r>
              <a:rPr lang="vi-VN" sz="4000" dirty="0" smtClean="0">
                <a:solidFill>
                  <a:schemeClr val="tx1">
                    <a:lumMod val="95000"/>
                    <a:lumOff val="5000"/>
                  </a:schemeClr>
                </a:solidFill>
                <a:latin typeface="+mj-lt"/>
              </a:rPr>
              <a:t>Trong </a:t>
            </a:r>
            <a:r>
              <a:rPr lang="vi-VN" sz="4000" dirty="0">
                <a:solidFill>
                  <a:schemeClr val="tx1">
                    <a:lumMod val="95000"/>
                    <a:lumOff val="5000"/>
                  </a:schemeClr>
                </a:solidFill>
                <a:latin typeface="+mj-lt"/>
              </a:rPr>
              <a:t>chuyến đi đến đỉnh Yên Sơn, tôi đã gặp được một chàng thanh niên trẻ với tấm lòng nhiệt thành, luôn vô tư cống hiến cho cuộc sống. Anh ấy là một chàng thanh niên trẻ ở độ tuổi sôi nổi nhất, nhưng lại chấp nhận và vui vẻ sống cô đơn một mình trên đỉnh núi cao để hoàn thành nhiệm vụ được giao. Tuy sống một mình nhưng anh ta vẫn rất sạch sẽ và ngăn nắp, tự tạo ra niềm vui cho chính mình. Sự lạc quan, tích cực ấy của anh thanh niên khiến tôi rất thán phục và yêu mến. Hiểu rõ về công việc của anh ấy sau cuộc trò chuyện, tôi lại càng nể phục những cống hiến của anh cho đất nước, nên có xin vẽ lại chân dung anh vào cuốn sổ tay. Vậy mà anh ấy lại từ chối, với lý do là những việc bản thân làm không có gì to lớn cả, xung quanh có nhiều người cống hiến lớn hơn cho đất nước. Người thanh niên trẻ ấy thật khiến tôi phải đi từ ngạc nhiên này đến bất ngờ khác. Anh ta khiến tôi có thêm niềm tin và hy vọng vào tương lai của đất nước, bởi ở đâu đó cũng có những chàng thanh niên trẻ nhiệt huyết, luôn sẵn sàng cống hiến thầm lặng cho đất nước như vậy.</a:t>
            </a:r>
            <a:endParaRPr lang="en-US" sz="4000" dirty="0">
              <a:solidFill>
                <a:schemeClr val="tx1">
                  <a:lumMod val="95000"/>
                  <a:lumOff val="5000"/>
                </a:schemeClr>
              </a:solidFill>
              <a:latin typeface="+mj-lt"/>
            </a:endParaRPr>
          </a:p>
        </p:txBody>
      </p:sp>
      <p:sp>
        <p:nvSpPr>
          <p:cNvPr id="4" name="Freeform 14"/>
          <p:cNvSpPr/>
          <p:nvPr/>
        </p:nvSpPr>
        <p:spPr>
          <a:xfrm rot="-10800000">
            <a:off x="12425286" y="-1382621"/>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3"/>
            <a:stretch>
              <a:fillRect/>
            </a:stretch>
          </a:blipFill>
        </p:spPr>
      </p:sp>
      <p:sp>
        <p:nvSpPr>
          <p:cNvPr id="5" name="TextBox 4"/>
          <p:cNvSpPr txBox="1"/>
          <p:nvPr/>
        </p:nvSpPr>
        <p:spPr>
          <a:xfrm>
            <a:off x="3352800" y="-190500"/>
            <a:ext cx="10164624" cy="1938992"/>
          </a:xfrm>
          <a:prstGeom prst="rect">
            <a:avLst/>
          </a:prstGeom>
          <a:noFill/>
        </p:spPr>
        <p:txBody>
          <a:bodyPr wrap="square" rtlCol="0">
            <a:spAutoFit/>
          </a:bodyPr>
          <a:lstStyle/>
          <a:p>
            <a:pPr algn="ctr">
              <a:lnSpc>
                <a:spcPct val="150000"/>
              </a:lnSpc>
            </a:pPr>
            <a:r>
              <a:rPr lang="en-US" sz="8000" b="1" dirty="0" err="1" smtClean="0">
                <a:solidFill>
                  <a:srgbClr val="FF0000"/>
                </a:solidFill>
                <a:latin typeface="#9Slide07 SVNGuerrilla" panose="00000500000000000000" pitchFamily="2" charset="0"/>
              </a:rPr>
              <a:t>Đoạn</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văn</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tham</a:t>
            </a:r>
            <a:r>
              <a:rPr lang="en-US" sz="8000" b="1" dirty="0" smtClean="0">
                <a:solidFill>
                  <a:srgbClr val="FF0000"/>
                </a:solidFill>
                <a:latin typeface="#9Slide07 SVNGuerrilla" panose="00000500000000000000" pitchFamily="2" charset="0"/>
              </a:rPr>
              <a:t> </a:t>
            </a:r>
            <a:r>
              <a:rPr lang="en-US" sz="8000" b="1" dirty="0" err="1" smtClean="0">
                <a:solidFill>
                  <a:srgbClr val="FF0000"/>
                </a:solidFill>
                <a:latin typeface="#9Slide07 SVNGuerrilla" panose="00000500000000000000" pitchFamily="2" charset="0"/>
              </a:rPr>
              <a:t>khảo</a:t>
            </a:r>
            <a:endParaRPr lang="en-US" sz="6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2524"/>
            <a:ext cx="10774224" cy="1730154"/>
          </a:xfrm>
          <a:prstGeom prst="rect">
            <a:avLst/>
          </a:prstGeom>
          <a:noFill/>
        </p:spPr>
        <p:txBody>
          <a:bodyPr wrap="square" rtlCol="0">
            <a:spAutoFit/>
          </a:bodyPr>
          <a:lstStyle/>
          <a:p>
            <a:pPr algn="ctr">
              <a:lnSpc>
                <a:spcPct val="150000"/>
              </a:lnSpc>
            </a:pPr>
            <a:r>
              <a:rPr lang="en-US" sz="8000" b="1" dirty="0" err="1">
                <a:solidFill>
                  <a:srgbClr val="FF0000"/>
                </a:solidFill>
                <a:latin typeface="#9Slide07 SVNGuerrilla" panose="00000500000000000000" pitchFamily="2" charset="0"/>
              </a:rPr>
              <a:t>Chân</a:t>
            </a:r>
            <a:r>
              <a:rPr lang="en-US" sz="8000" b="1" dirty="0">
                <a:solidFill>
                  <a:srgbClr val="FF0000"/>
                </a:solidFill>
                <a:latin typeface="#9Slide07 SVNGuerrilla" panose="00000500000000000000" pitchFamily="2" charset="0"/>
              </a:rPr>
              <a:t> dung </a:t>
            </a:r>
            <a:r>
              <a:rPr lang="en-US" sz="8000" b="1" dirty="0" err="1">
                <a:solidFill>
                  <a:srgbClr val="FF0000"/>
                </a:solidFill>
                <a:latin typeface="#9Slide07 SVNGuerrilla" panose="00000500000000000000" pitchFamily="2" charset="0"/>
              </a:rPr>
              <a:t>cuộc</a:t>
            </a:r>
            <a:r>
              <a:rPr lang="en-US" sz="8000" b="1" dirty="0">
                <a:solidFill>
                  <a:srgbClr val="FF0000"/>
                </a:solidFill>
                <a:latin typeface="#9Slide07 SVNGuerrilla" panose="00000500000000000000" pitchFamily="2" charset="0"/>
              </a:rPr>
              <a:t> </a:t>
            </a:r>
            <a:r>
              <a:rPr lang="en-US" sz="8000" b="1" dirty="0" err="1">
                <a:solidFill>
                  <a:srgbClr val="FF0000"/>
                </a:solidFill>
                <a:latin typeface="#9Slide07 SVNGuerrilla" panose="00000500000000000000" pitchFamily="2" charset="0"/>
              </a:rPr>
              <a:t>sống</a:t>
            </a:r>
            <a:endParaRPr lang="en-US" sz="6600" dirty="0">
              <a:solidFill>
                <a:srgbClr val="FF0000"/>
              </a:solidFill>
            </a:endParaRPr>
          </a:p>
        </p:txBody>
      </p:sp>
      <p:sp>
        <p:nvSpPr>
          <p:cNvPr id="3" name="TextBox 2"/>
          <p:cNvSpPr txBox="1"/>
          <p:nvPr/>
        </p:nvSpPr>
        <p:spPr>
          <a:xfrm>
            <a:off x="914400" y="2259051"/>
            <a:ext cx="16535400" cy="2585323"/>
          </a:xfrm>
          <a:prstGeom prst="rect">
            <a:avLst/>
          </a:prstGeom>
          <a:noFill/>
        </p:spPr>
        <p:txBody>
          <a:bodyPr wrap="square" rtlCol="0">
            <a:spAutoFit/>
          </a:bodyPr>
          <a:lstStyle/>
          <a:p>
            <a:pPr algn="just"/>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hãy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sát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quanh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tái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chân</a:t>
            </a:r>
            <a:r>
              <a:rPr lang="en-US" sz="5400" dirty="0">
                <a:latin typeface="#9Slide05 Braxton Regular" panose="03060000000000000000" pitchFamily="66" charset="0"/>
                <a:cs typeface="Times New Roman" panose="02020603050405020304" pitchFamily="18" charset="0"/>
              </a:rPr>
              <a:t> dung </a:t>
            </a:r>
            <a:r>
              <a:rPr lang="en-US" sz="5400" dirty="0" err="1">
                <a:latin typeface="#9Slide05 Braxton Regular" panose="03060000000000000000" pitchFamily="66" charset="0"/>
                <a:cs typeface="Times New Roman" panose="02020603050405020304" pitchFamily="18" charset="0"/>
              </a:rPr>
              <a:t>của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có</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phong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cách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tưởng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suy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nghĩ</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đẹp</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người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đang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lặng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lẽ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âm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thầm</a:t>
            </a:r>
            <a:r>
              <a:rPr lang="en-US" sz="5400" dirty="0">
                <a:latin typeface="#9Slide05 Braxton Regular" panose="03060000000000000000" pitchFamily="66" charset="0"/>
                <a:cs typeface="Times New Roman" panose="02020603050405020304" pitchFamily="18" charset="0"/>
              </a:rPr>
              <a:t>, say </a:t>
            </a:r>
            <a:r>
              <a:rPr lang="en-US" sz="5400" dirty="0" err="1">
                <a:latin typeface="#9Slide05 Braxton Regular" panose="03060000000000000000" pitchFamily="66" charset="0"/>
                <a:cs typeface="Times New Roman" panose="02020603050405020304" pitchFamily="18" charset="0"/>
              </a:rPr>
              <a:t>mê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cống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hiến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cho</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quê</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hương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đất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nước</a:t>
            </a:r>
            <a:r>
              <a:rPr lang="en-US" sz="5400" dirty="0">
                <a:latin typeface="#9Slide05 Braxton Regular" panose="03060000000000000000" pitchFamily="66" charset="0"/>
                <a:cs typeface="Times New Roman" panose="02020603050405020304" pitchFamily="18" charset="0"/>
              </a:rPr>
              <a:t>;…</a:t>
            </a:r>
          </a:p>
        </p:txBody>
      </p:sp>
      <p:pic>
        <p:nvPicPr>
          <p:cNvPr id="5" name="Picture 4" descr="A cartoon of a child painting&#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ackgroundRemoval t="957" b="99913" l="0" r="99465">
                        <a14:foregroundMark x1="75837" y1="9826" x2="72222" y2="83652"/>
                        <a14:foregroundMark x1="11178" y1="89913" x2="99465" y2="83913"/>
                        <a14:foregroundMark x1="99465" y1="83913" x2="99465" y2="83913"/>
                        <a14:foregroundMark x1="57229" y1="12348" x2="97122" y2="4609"/>
                        <a14:foregroundMark x1="97122" y1="4609" x2="97122" y2="4609"/>
                        <a14:foregroundMark x1="62584" y1="20609" x2="82865" y2="68783"/>
                        <a14:foregroundMark x1="62918" y1="5913" x2="80321" y2="1391"/>
                        <a14:foregroundMark x1="16801" y1="11130" x2="27644" y2="16696"/>
                        <a14:foregroundMark x1="27644" y1="16696" x2="34605" y2="17565"/>
                        <a14:foregroundMark x1="1874" y1="15826" x2="5689" y2="79130"/>
                        <a14:foregroundMark x1="5689" y1="79130" x2="30187" y2="73478"/>
                        <a14:foregroundMark x1="30187" y1="73478" x2="47724" y2="58000"/>
                        <a14:foregroundMark x1="28313" y1="70087" x2="36278" y2="63826"/>
                        <a14:foregroundMark x1="29987" y1="80435" x2="29987" y2="80435"/>
                        <a14:foregroundMark x1="29987" y1="80435" x2="33601" y2="74609"/>
                        <a14:foregroundMark x1="12316" y1="97739" x2="17001" y2="98348"/>
                        <a14:foregroundMark x1="63722" y1="89739" x2="68005" y2="57652"/>
                        <a14:foregroundMark x1="68005" y1="57652" x2="63722" y2="49826"/>
                        <a14:foregroundMark x1="63722" y1="49826" x2="59639" y2="62522"/>
                        <a14:foregroundMark x1="59639" y1="62522" x2="51138" y2="59043"/>
                        <a14:foregroundMark x1="51138" y1="59043" x2="60442" y2="76261"/>
                        <a14:foregroundMark x1="60442" y1="76261" x2="67001" y2="66522"/>
                        <a14:foregroundMark x1="67001" y1="66522" x2="74900" y2="37478"/>
                        <a14:foregroundMark x1="74900" y1="37478" x2="75435" y2="49217"/>
                        <a14:foregroundMark x1="75435" y1="49217" x2="89157" y2="71565"/>
                        <a14:foregroundMark x1="89157" y1="71565" x2="88688" y2="72000"/>
                        <a14:foregroundMark x1="86479" y1="96870" x2="99130" y2="94087"/>
                        <a14:foregroundMark x1="99130" y1="94087" x2="83735" y2="48696"/>
                        <a14:foregroundMark x1="83735" y1="48696" x2="77376" y2="40435"/>
                        <a14:foregroundMark x1="77376" y1="40435" x2="66064" y2="38000"/>
                        <a14:foregroundMark x1="66064" y1="38000" x2="62249" y2="25913"/>
                        <a14:foregroundMark x1="62249" y1="25913" x2="61914" y2="20348"/>
                        <a14:foregroundMark x1="59036" y1="26609" x2="67805" y2="47217"/>
                        <a14:foregroundMark x1="67805" y1="47217" x2="73025" y2="47391"/>
                        <a14:foregroundMark x1="89157" y1="54087" x2="94177" y2="64870"/>
                        <a14:foregroundMark x1="94177" y1="64870" x2="94177" y2="67913"/>
                        <a14:foregroundMark x1="97323" y1="61652" x2="97456" y2="72000"/>
                        <a14:foregroundMark x1="32262" y1="10261" x2="335" y2="12348"/>
                        <a14:foregroundMark x1="15797" y1="11478" x2="34605" y2="14696"/>
                        <a14:foregroundMark x1="34605" y1="14696" x2="44043" y2="11739"/>
                        <a14:foregroundMark x1="44043" y1="11739" x2="45783" y2="13478"/>
                        <a14:foregroundMark x1="45917" y1="17391" x2="48394" y2="43043"/>
                        <a14:foregroundMark x1="52744" y1="42609" x2="65194" y2="58609"/>
                        <a14:foregroundMark x1="65194" y1="58609" x2="65529" y2="58174"/>
                        <a14:foregroundMark x1="56560" y1="73130" x2="42570" y2="74174"/>
                        <a14:foregroundMark x1="42570" y1="74174" x2="50000" y2="76348"/>
                        <a14:foregroundMark x1="50000" y1="76348" x2="57363" y2="85391"/>
                        <a14:foregroundMark x1="57363" y1="85391" x2="49799" y2="89217"/>
                        <a14:foregroundMark x1="49799" y1="89217" x2="66466" y2="87565"/>
                        <a14:foregroundMark x1="66466" y1="87565" x2="18206" y2="89130"/>
                        <a14:foregroundMark x1="18206" y1="89130" x2="11647" y2="80000"/>
                        <a14:foregroundMark x1="11647" y1="80000" x2="15997" y2="76957"/>
                        <a14:foregroundMark x1="15997" y1="76957" x2="6827" y2="76957"/>
                        <a14:foregroundMark x1="21151" y1="73913" x2="8835" y2="74783"/>
                        <a14:foregroundMark x1="87483" y1="11913" x2="80656" y2="50609"/>
                        <a14:foregroundMark x1="3213" y1="31826" x2="4685" y2="52174"/>
                        <a14:foregroundMark x1="870" y1="31826" x2="7162" y2="45043"/>
                        <a14:foregroundMark x1="7162" y1="45043" x2="0" y2="47391"/>
                        <a14:foregroundMark x1="0" y1="47391" x2="4351" y2="55130"/>
                        <a14:foregroundMark x1="4016" y1="29478" x2="5689" y2="55826"/>
                        <a14:foregroundMark x1="6827" y1="58000" x2="7363" y2="75652"/>
                        <a14:foregroundMark x1="6693" y1="42870" x2="5489" y2="55391"/>
                        <a14:foregroundMark x1="8501" y1="91913" x2="72088" y2="92522"/>
                        <a14:foregroundMark x1="72088" y1="92522" x2="72892" y2="91478"/>
                        <a14:foregroundMark x1="70013" y1="96435" x2="29116" y2="99913"/>
                        <a14:foregroundMark x1="29116" y1="99913" x2="5422" y2="93304"/>
                        <a14:foregroundMark x1="5422" y1="93304" x2="10910" y2="86261"/>
                        <a14:foregroundMark x1="10910" y1="86261" x2="13521" y2="94261"/>
                        <a14:foregroundMark x1="15997" y1="78696" x2="8501" y2="78522"/>
                        <a14:foregroundMark x1="9973" y1="76348" x2="25033" y2="72522"/>
                        <a14:foregroundMark x1="25033" y1="72522" x2="32932" y2="66870"/>
                        <a14:foregroundMark x1="32932" y1="66870" x2="25502" y2="72000"/>
                        <a14:foregroundMark x1="25502" y1="72000" x2="26305" y2="72870"/>
                        <a14:foregroundMark x1="26774" y1="68783" x2="31593" y2="66870"/>
                        <a14:foregroundMark x1="23293" y1="69826" x2="28447" y2="62783"/>
                        <a14:foregroundMark x1="28447" y1="62783" x2="36680" y2="60957"/>
                        <a14:foregroundMark x1="36680" y1="60957" x2="38956" y2="60957"/>
                        <a14:foregroundMark x1="38956" y1="60957" x2="31058" y2="67565"/>
                        <a14:foregroundMark x1="31058" y1="67565" x2="29518" y2="81478"/>
                        <a14:foregroundMark x1="29518" y1="81478" x2="49598" y2="74609"/>
                      </a14:backgroundRemoval>
                    </a14:imgEffect>
                  </a14:imgLayer>
                </a14:imgProps>
              </a:ext>
              <a:ext uri="{28A0092B-C50C-407E-A947-70E740481C1C}">
                <a14:useLocalDpi xmlns:a14="http://schemas.microsoft.com/office/drawing/2010/main" val="0"/>
              </a:ext>
            </a:extLst>
          </a:blip>
          <a:stretch>
            <a:fillRect/>
          </a:stretch>
        </p:blipFill>
        <p:spPr>
          <a:xfrm>
            <a:off x="6172200" y="5230822"/>
            <a:ext cx="6705600" cy="5161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ạnh phúc là được cống hiến cho quê hương _Cửa sổ hạnh phúc __BP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300"/>
            <a:ext cx="17907000" cy="1005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3"/>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1. </a:t>
            </a:r>
            <a:r>
              <a:rPr lang="en-US" sz="6000" b="1" dirty="0" err="1">
                <a:latin typeface="#9Slide05 Braxton Regular" panose="03060000000000000000" pitchFamily="66" charset="0"/>
                <a:cs typeface="Times New Roman" panose="02020603050405020304" pitchFamily="18" charset="0"/>
              </a:rPr>
              <a:t>Đọc</a:t>
            </a:r>
            <a:r>
              <a:rPr lang="en-US" sz="6000" b="1" dirty="0">
                <a:latin typeface="#9Slide05 Braxton Regular" panose="03060000000000000000" pitchFamily="66" charset="0"/>
                <a:cs typeface="Times New Roman" panose="02020603050405020304" pitchFamily="18" charset="0"/>
              </a:rPr>
              <a:t> – </a:t>
            </a:r>
            <a:r>
              <a:rPr lang="en-US" sz="6000" b="1" dirty="0" err="1">
                <a:latin typeface="#9Slide05 Braxton Regular" panose="03060000000000000000" pitchFamily="66" charset="0"/>
                <a:cs typeface="Times New Roman" panose="02020603050405020304" pitchFamily="18" charset="0"/>
              </a:rPr>
              <a:t>chú</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thích</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p:cNvSpPr/>
          <p:nvPr/>
        </p:nvSpPr>
        <p:spPr>
          <a:xfrm>
            <a:off x="1705770" y="4753309"/>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2"/>
          <p:cNvSpPr/>
          <p:nvPr/>
        </p:nvSpPr>
        <p:spPr>
          <a:xfrm>
            <a:off x="7070528" y="4252193"/>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2"/>
          <p:cNvSpPr/>
          <p:nvPr/>
        </p:nvSpPr>
        <p:spPr>
          <a:xfrm>
            <a:off x="12268200" y="4568822"/>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2"/>
          <p:cNvSpPr/>
          <p:nvPr/>
        </p:nvSpPr>
        <p:spPr>
          <a:xfrm>
            <a:off x="1932786" y="7726374"/>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2"/>
          <p:cNvSpPr/>
          <p:nvPr/>
        </p:nvSpPr>
        <p:spPr>
          <a:xfrm>
            <a:off x="7297544" y="7225258"/>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2"/>
          <p:cNvSpPr/>
          <p:nvPr/>
        </p:nvSpPr>
        <p:spPr>
          <a:xfrm>
            <a:off x="12495216" y="7541887"/>
            <a:ext cx="3566715" cy="1848207"/>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0"/>
          <p:cNvSpPr txBox="1"/>
          <p:nvPr/>
        </p:nvSpPr>
        <p:spPr>
          <a:xfrm>
            <a:off x="2085186" y="7731638"/>
            <a:ext cx="3187857" cy="1754326"/>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12" name="TextBox 11"/>
          <p:cNvSpPr txBox="1"/>
          <p:nvPr/>
        </p:nvSpPr>
        <p:spPr>
          <a:xfrm>
            <a:off x="762000" y="2933700"/>
            <a:ext cx="1645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Kiến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thức</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bách</a:t>
            </a:r>
            <a:r>
              <a:rPr lang="en-US" sz="4400" dirty="0">
                <a:solidFill>
                  <a:srgbClr val="FF0000"/>
                </a:solidFill>
                <a:latin typeface="#9Slide03 SVNNexa Rust Sans Bla" panose="020B0606040200020203" pitchFamily="34" charset="0"/>
              </a:rPr>
              <a:t> khoa</a:t>
            </a:r>
          </a:p>
        </p:txBody>
      </p:sp>
      <p:sp>
        <p:nvSpPr>
          <p:cNvPr id="13" name="TextBox 12"/>
          <p:cNvSpPr txBox="1"/>
          <p:nvPr/>
        </p:nvSpPr>
        <p:spPr>
          <a:xfrm>
            <a:off x="8129985" y="4838764"/>
            <a:ext cx="1638300" cy="923330"/>
          </a:xfrm>
          <a:prstGeom prst="rect">
            <a:avLst/>
          </a:prstGeom>
          <a:noFill/>
        </p:spPr>
        <p:txBody>
          <a:bodyPr wrap="square" rtlCol="0">
            <a:spAutoFit/>
          </a:bodyPr>
          <a:lstStyle/>
          <a:p>
            <a:r>
              <a:rPr lang="en-US" sz="5400" dirty="0">
                <a:latin typeface="#9Slide05 Braxton Regular" panose="03060000000000000000" pitchFamily="66" charset="0"/>
              </a:rPr>
              <a:t>Sa Pa</a:t>
            </a:r>
          </a:p>
        </p:txBody>
      </p:sp>
      <p:sp>
        <p:nvSpPr>
          <p:cNvPr id="14" name="TextBox 13"/>
          <p:cNvSpPr txBox="1"/>
          <p:nvPr/>
        </p:nvSpPr>
        <p:spPr>
          <a:xfrm>
            <a:off x="1912342" y="5224119"/>
            <a:ext cx="3886200" cy="923330"/>
          </a:xfrm>
          <a:prstGeom prst="rect">
            <a:avLst/>
          </a:prstGeom>
          <a:noFill/>
        </p:spPr>
        <p:txBody>
          <a:bodyPr wrap="square" rtlCol="0">
            <a:spAutoFit/>
          </a:bodyPr>
          <a:lstStyle/>
          <a:p>
            <a:r>
              <a:rPr lang="en-US" sz="5400" dirty="0" err="1">
                <a:latin typeface="#9Slide05 Braxton Regular" panose="03060000000000000000" pitchFamily="66" charset="0"/>
              </a:rPr>
              <a:t>Vật</a:t>
            </a:r>
            <a:r>
              <a:rPr lang="en-US" sz="5400" dirty="0">
                <a:latin typeface="#9Slide05 Braxton Regular" panose="03060000000000000000" pitchFamily="66" charset="0"/>
              </a:rPr>
              <a:t> </a:t>
            </a:r>
            <a:r>
              <a:rPr lang="en-US" sz="5400" dirty="0" err="1">
                <a:latin typeface="#9Slide05 Braxton Regular" panose="03060000000000000000" pitchFamily="66" charset="0"/>
              </a:rPr>
              <a:t>lí</a:t>
            </a:r>
            <a:r>
              <a:rPr lang="en-US" sz="5400" dirty="0">
                <a:latin typeface="#9Slide05 Braxton Regular" panose="03060000000000000000" pitchFamily="66" charset="0"/>
              </a:rPr>
              <a:t> </a:t>
            </a:r>
            <a:r>
              <a:rPr lang="en-US" sz="5400" dirty="0" err="1">
                <a:latin typeface="#9Slide05 Braxton Regular" panose="03060000000000000000" pitchFamily="66" charset="0"/>
              </a:rPr>
              <a:t>địa</a:t>
            </a:r>
            <a:r>
              <a:rPr lang="en-US" sz="5400" dirty="0">
                <a:latin typeface="#9Slide05 Braxton Regular" panose="03060000000000000000" pitchFamily="66" charset="0"/>
              </a:rPr>
              <a:t> </a:t>
            </a:r>
            <a:r>
              <a:rPr lang="en-US" sz="5400" dirty="0" err="1">
                <a:latin typeface="#9Slide05 Braxton Regular" panose="03060000000000000000" pitchFamily="66" charset="0"/>
              </a:rPr>
              <a:t>cầu</a:t>
            </a:r>
            <a:endParaRPr lang="en-US" sz="5400" dirty="0">
              <a:latin typeface="#9Slide05 Braxton Regular" panose="03060000000000000000" pitchFamily="66" charset="0"/>
            </a:endParaRPr>
          </a:p>
        </p:txBody>
      </p:sp>
      <p:sp>
        <p:nvSpPr>
          <p:cNvPr id="15" name="TextBox 14"/>
          <p:cNvSpPr txBox="1"/>
          <p:nvPr/>
        </p:nvSpPr>
        <p:spPr>
          <a:xfrm>
            <a:off x="12968685" y="5068257"/>
            <a:ext cx="2019300" cy="923330"/>
          </a:xfrm>
          <a:prstGeom prst="rect">
            <a:avLst/>
          </a:prstGeom>
          <a:noFill/>
        </p:spPr>
        <p:txBody>
          <a:bodyPr wrap="square" rtlCol="0">
            <a:spAutoFit/>
          </a:bodyPr>
          <a:lstStyle/>
          <a:p>
            <a:r>
              <a:rPr lang="en-US" sz="5400" dirty="0" err="1">
                <a:latin typeface="#9Slide05 Braxton Regular" panose="03060000000000000000" pitchFamily="66" charset="0"/>
              </a:rPr>
              <a:t>Tử</a:t>
            </a:r>
            <a:r>
              <a:rPr lang="en-US" sz="5400" dirty="0">
                <a:latin typeface="#9Slide05 Braxton Regular" panose="03060000000000000000" pitchFamily="66" charset="0"/>
              </a:rPr>
              <a:t> </a:t>
            </a:r>
            <a:r>
              <a:rPr lang="en-US" sz="5400" dirty="0" err="1">
                <a:latin typeface="#9Slide05 Braxton Regular" panose="03060000000000000000" pitchFamily="66" charset="0"/>
              </a:rPr>
              <a:t>kinh</a:t>
            </a:r>
            <a:endParaRPr lang="en-US" sz="5400" dirty="0">
              <a:latin typeface="#9Slide05 Braxton Regular" panose="03060000000000000000" pitchFamily="66" charset="0"/>
            </a:endParaRPr>
          </a:p>
        </p:txBody>
      </p:sp>
      <p:sp>
        <p:nvSpPr>
          <p:cNvPr id="16" name="TextBox 15"/>
          <p:cNvSpPr txBox="1"/>
          <p:nvPr/>
        </p:nvSpPr>
        <p:spPr>
          <a:xfrm>
            <a:off x="12691610" y="7988728"/>
            <a:ext cx="3292673"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
        <p:nvSpPr>
          <p:cNvPr id="17" name="TextBox 16"/>
          <p:cNvSpPr txBox="1"/>
          <p:nvPr/>
        </p:nvSpPr>
        <p:spPr>
          <a:xfrm>
            <a:off x="7723986" y="7724913"/>
            <a:ext cx="2895600" cy="923330"/>
          </a:xfrm>
          <a:prstGeom prst="rect">
            <a:avLst/>
          </a:prstGeom>
          <a:noFill/>
        </p:spPr>
        <p:txBody>
          <a:bodyPr wrap="square" rtlCol="0">
            <a:spAutoFit/>
          </a:bodyPr>
          <a:lstStyle/>
          <a:p>
            <a:r>
              <a:rPr lang="en-US" sz="5400" dirty="0">
                <a:latin typeface="#9Slide05 Braxton Regular" panose="03060000000000000000" pitchFamily="66" charset="0"/>
              </a:rPr>
              <a:t>Tam </a:t>
            </a:r>
            <a:r>
              <a:rPr lang="en-US" sz="5400" dirty="0" err="1">
                <a:latin typeface="#9Slide05 Braxton Regular" panose="03060000000000000000" pitchFamily="66" charset="0"/>
              </a:rPr>
              <a:t>thất</a:t>
            </a:r>
            <a:endParaRPr lang="en-US" sz="5400" dirty="0">
              <a:latin typeface="#9Slide05 Braxton Regular" panose="03060000000000000000" pitchFamily="66" charset="0"/>
            </a:endParaRPr>
          </a:p>
        </p:txBody>
      </p:sp>
      <p:sp>
        <p:nvSpPr>
          <p:cNvPr id="18" name="Freeform 6"/>
          <p:cNvSpPr/>
          <p:nvPr/>
        </p:nvSpPr>
        <p:spPr>
          <a:xfrm rot="790328">
            <a:off x="-2297403" y="5761184"/>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9" name="Freeform 7"/>
          <p:cNvSpPr/>
          <p:nvPr/>
        </p:nvSpPr>
        <p:spPr>
          <a:xfrm>
            <a:off x="-1618726" y="8048200"/>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14"/>
          <p:cNvSpPr/>
          <p:nvPr/>
        </p:nvSpPr>
        <p:spPr>
          <a:xfrm>
            <a:off x="16249103" y="158308"/>
            <a:ext cx="1344756" cy="1740784"/>
          </a:xfrm>
          <a:custGeom>
            <a:avLst/>
            <a:gdLst/>
            <a:ahLst/>
            <a:cxnLst/>
            <a:rect l="l" t="t" r="r" b="b"/>
            <a:pathLst>
              <a:path w="1344756" h="1740784">
                <a:moveTo>
                  <a:pt x="0" y="0"/>
                </a:moveTo>
                <a:lnTo>
                  <a:pt x="1344756" y="0"/>
                </a:lnTo>
                <a:lnTo>
                  <a:pt x="1344756" y="1740784"/>
                </a:lnTo>
                <a:lnTo>
                  <a:pt x="0" y="1740784"/>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áy bộ đàm Kenwood TK-3302 giá siêu hấp dẫn, đàm thoại to rõ rà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06200" y="419100"/>
            <a:ext cx="5212193" cy="83565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ật quang ký - Lambrecht - HYMETC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95400" y="628648"/>
            <a:ext cx="7937501" cy="7937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8775699"/>
            <a:ext cx="4925214" cy="923330"/>
          </a:xfrm>
          <a:prstGeom prst="rect">
            <a:avLst/>
          </a:prstGeom>
          <a:noFill/>
        </p:spPr>
        <p:txBody>
          <a:bodyPr wrap="square" rtlCol="0">
            <a:spAutoFit/>
          </a:bodyPr>
          <a:lstStyle/>
          <a:p>
            <a:pPr algn="ctr"/>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nhật</a:t>
            </a:r>
            <a:r>
              <a:rPr lang="en-US" sz="5400" dirty="0">
                <a:latin typeface="#9Slide05 Braxton Regular" panose="03060000000000000000" pitchFamily="66" charset="0"/>
              </a:rPr>
              <a:t> </a:t>
            </a:r>
            <a:r>
              <a:rPr lang="en-US" sz="5400" dirty="0" err="1">
                <a:latin typeface="#9Slide05 Braxton Regular" panose="03060000000000000000" pitchFamily="66" charset="0"/>
              </a:rPr>
              <a:t>quang</a:t>
            </a:r>
            <a:r>
              <a:rPr lang="en-US" sz="5400" dirty="0">
                <a:latin typeface="#9Slide05 Braxton Regular" panose="03060000000000000000" pitchFamily="66" charset="0"/>
              </a:rPr>
              <a:t> </a:t>
            </a:r>
            <a:r>
              <a:rPr lang="en-US" sz="5400" dirty="0" err="1">
                <a:latin typeface="#9Slide05 Braxton Regular" panose="03060000000000000000" pitchFamily="66" charset="0"/>
              </a:rPr>
              <a:t>kí</a:t>
            </a:r>
            <a:endParaRPr lang="en-US" sz="5400" dirty="0">
              <a:latin typeface="#9Slide05 Braxton Regular" panose="03060000000000000000" pitchFamily="66" charset="0"/>
            </a:endParaRPr>
          </a:p>
        </p:txBody>
      </p:sp>
      <p:sp>
        <p:nvSpPr>
          <p:cNvPr id="4" name="TextBox 3"/>
          <p:cNvSpPr txBox="1"/>
          <p:nvPr/>
        </p:nvSpPr>
        <p:spPr>
          <a:xfrm>
            <a:off x="12877800" y="8775699"/>
            <a:ext cx="5087154" cy="923330"/>
          </a:xfrm>
          <a:prstGeom prst="rect">
            <a:avLst/>
          </a:prstGeom>
          <a:noFill/>
        </p:spPr>
        <p:txBody>
          <a:bodyPr wrap="square" rtlCol="0">
            <a:spAutoFit/>
          </a:bodyPr>
          <a:lstStyle/>
          <a:p>
            <a:r>
              <a:rPr lang="en-US" sz="5400" dirty="0" err="1">
                <a:latin typeface="#9Slide05 Braxton Regular" panose="03060000000000000000" pitchFamily="66" charset="0"/>
              </a:rPr>
              <a:t>Máy</a:t>
            </a:r>
            <a:r>
              <a:rPr lang="en-US" sz="5400" dirty="0">
                <a:latin typeface="#9Slide05 Braxton Regular" panose="03060000000000000000" pitchFamily="66" charset="0"/>
              </a:rPr>
              <a:t> </a:t>
            </a:r>
            <a:r>
              <a:rPr lang="en-US" sz="5400" dirty="0" err="1">
                <a:latin typeface="#9Slide05 Braxton Regular" panose="03060000000000000000" pitchFamily="66" charset="0"/>
              </a:rPr>
              <a:t>bộ</a:t>
            </a:r>
            <a:r>
              <a:rPr lang="en-US" sz="5400" dirty="0">
                <a:latin typeface="#9Slide05 Braxton Regular" panose="03060000000000000000" pitchFamily="66" charset="0"/>
              </a:rPr>
              <a:t> </a:t>
            </a:r>
            <a:r>
              <a:rPr lang="en-US" sz="5400" dirty="0" err="1">
                <a:latin typeface="#9Slide05 Braxton Regular" panose="03060000000000000000" pitchFamily="66" charset="0"/>
              </a:rPr>
              <a:t>đàm</a:t>
            </a:r>
            <a:endParaRPr lang="en-US" sz="5400" dirty="0">
              <a:latin typeface="#9Slide05 Braxton Regular" panose="03060000000000000000"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3" name="Group 12"/>
          <p:cNvGrpSpPr/>
          <p:nvPr/>
        </p:nvGrpSpPr>
        <p:grpSpPr>
          <a:xfrm>
            <a:off x="3296671" y="2525979"/>
            <a:ext cx="14133058" cy="769441"/>
            <a:chOff x="3296671" y="2525979"/>
            <a:chExt cx="14133058" cy="769441"/>
          </a:xfrm>
        </p:grpSpPr>
        <p:sp>
          <p:nvSpPr>
            <p:cNvPr id="10" name="AutoShape 4"/>
            <p:cNvSpPr/>
            <p:nvPr/>
          </p:nvSpPr>
          <p:spPr>
            <a:xfrm>
              <a:off x="3296671" y="2933700"/>
              <a:ext cx="3102070" cy="0"/>
            </a:xfrm>
            <a:prstGeom prst="line">
              <a:avLst/>
            </a:prstGeom>
            <a:ln w="38100" cap="flat">
              <a:solidFill>
                <a:srgbClr val="51341D"/>
              </a:solidFill>
              <a:prstDash val="solid"/>
              <a:headEnd type="oval" w="lg" len="lg"/>
              <a:tailEnd type="oval" w="lg" len="lg"/>
            </a:ln>
          </p:spPr>
        </p:sp>
        <p:sp>
          <p:nvSpPr>
            <p:cNvPr id="11" name="TextBox 10"/>
            <p:cNvSpPr txBox="1"/>
            <p:nvPr/>
          </p:nvSpPr>
          <p:spPr>
            <a:xfrm>
              <a:off x="6761729" y="2525979"/>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Nam</a:t>
              </a:r>
            </a:p>
          </p:txBody>
        </p:sp>
      </p:grpSp>
      <p:sp>
        <p:nvSpPr>
          <p:cNvPr id="12" name="TextBox 11"/>
          <p:cNvSpPr txBox="1"/>
          <p:nvPr/>
        </p:nvSpPr>
        <p:spPr>
          <a:xfrm>
            <a:off x="7028429" y="3707291"/>
            <a:ext cx="106680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p>
        </p:txBody>
      </p:sp>
      <p:sp>
        <p:nvSpPr>
          <p:cNvPr id="15" name="AutoShape 4"/>
          <p:cNvSpPr/>
          <p:nvPr/>
        </p:nvSpPr>
        <p:spPr>
          <a:xfrm>
            <a:off x="3659659" y="4152900"/>
            <a:ext cx="3102070" cy="0"/>
          </a:xfrm>
          <a:prstGeom prst="line">
            <a:avLst/>
          </a:prstGeom>
          <a:ln w="38100" cap="flat">
            <a:solidFill>
              <a:srgbClr val="51341D"/>
            </a:solidFill>
            <a:prstDash val="solid"/>
            <a:headEnd type="oval" w="lg" len="lg"/>
            <a:tailEnd type="oval" w="lg" len="lg"/>
          </a:ln>
        </p:spPr>
      </p:sp>
      <p:grpSp>
        <p:nvGrpSpPr>
          <p:cNvPr id="21" name="Group 20"/>
          <p:cNvGrpSpPr/>
          <p:nvPr/>
        </p:nvGrpSpPr>
        <p:grpSpPr>
          <a:xfrm>
            <a:off x="3926359" y="5002824"/>
            <a:ext cx="13828241" cy="1446550"/>
            <a:chOff x="3926359" y="5002824"/>
            <a:chExt cx="13828241" cy="1446550"/>
          </a:xfrm>
        </p:grpSpPr>
        <p:sp>
          <p:nvSpPr>
            <p:cNvPr id="3" name="TextBox 2"/>
            <p:cNvSpPr txBox="1"/>
            <p:nvPr/>
          </p:nvSpPr>
          <p:spPr>
            <a:xfrm>
              <a:off x="7239000" y="5002824"/>
              <a:ext cx="105156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p>
          </p:txBody>
        </p:sp>
        <p:sp>
          <p:nvSpPr>
            <p:cNvPr id="16" name="AutoShape 4"/>
            <p:cNvSpPr/>
            <p:nvPr/>
          </p:nvSpPr>
          <p:spPr>
            <a:xfrm>
              <a:off x="3926359" y="5598357"/>
              <a:ext cx="3102070" cy="0"/>
            </a:xfrm>
            <a:prstGeom prst="line">
              <a:avLst/>
            </a:prstGeom>
            <a:ln w="38100" cap="flat">
              <a:solidFill>
                <a:srgbClr val="51341D"/>
              </a:solidFill>
              <a:prstDash val="solid"/>
              <a:headEnd type="oval" w="lg" len="lg"/>
              <a:tailEnd type="oval" w="lg" len="lg"/>
            </a:ln>
          </p:spPr>
        </p:sp>
      </p:grpSp>
      <p:grpSp>
        <p:nvGrpSpPr>
          <p:cNvPr id="22" name="Group 21"/>
          <p:cNvGrpSpPr/>
          <p:nvPr/>
        </p:nvGrpSpPr>
        <p:grpSpPr>
          <a:xfrm>
            <a:off x="4473142" y="6763554"/>
            <a:ext cx="13586258" cy="2123658"/>
            <a:chOff x="4473142" y="6763554"/>
            <a:chExt cx="13586258" cy="2123658"/>
          </a:xfrm>
        </p:grpSpPr>
        <p:sp>
          <p:nvSpPr>
            <p:cNvPr id="14" name="TextBox 13"/>
            <p:cNvSpPr txBox="1"/>
            <p:nvPr/>
          </p:nvSpPr>
          <p:spPr>
            <a:xfrm>
              <a:off x="7772400" y="6763554"/>
              <a:ext cx="102870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Thành Long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17" name="AutoShape 4"/>
            <p:cNvSpPr/>
            <p:nvPr/>
          </p:nvSpPr>
          <p:spPr>
            <a:xfrm>
              <a:off x="4473142" y="7486829"/>
              <a:ext cx="3102070" cy="0"/>
            </a:xfrm>
            <a:prstGeom prst="line">
              <a:avLst/>
            </a:prstGeom>
            <a:ln w="38100" cap="flat">
              <a:solidFill>
                <a:srgbClr val="51341D"/>
              </a:solidFill>
              <a:prstDash val="solid"/>
              <a:headEnd type="oval" w="lg" len="lg"/>
              <a:tailEnd type="oval" w="lg" len="lg"/>
            </a:ln>
          </p:spPr>
        </p:sp>
      </p:grpSp>
      <p:grpSp>
        <p:nvGrpSpPr>
          <p:cNvPr id="9" name="Group 8"/>
          <p:cNvGrpSpPr/>
          <p:nvPr/>
        </p:nvGrpSpPr>
        <p:grpSpPr>
          <a:xfrm>
            <a:off x="914400" y="2671033"/>
            <a:ext cx="5484341" cy="7478275"/>
            <a:chOff x="914400" y="2671033"/>
            <a:chExt cx="5484341" cy="7478275"/>
          </a:xfrm>
        </p:grpSpPr>
        <p:sp>
          <p:nvSpPr>
            <p:cNvPr id="4" name="TextBox 3"/>
            <p:cNvSpPr txBox="1"/>
            <p:nvPr/>
          </p:nvSpPr>
          <p:spPr>
            <a:xfrm>
              <a:off x="914400" y="8702758"/>
              <a:ext cx="5484341"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Nguyễn</a:t>
              </a:r>
              <a:r>
                <a:rPr lang="en-US" sz="4400" b="1" dirty="0">
                  <a:latin typeface="Times New Roman" panose="02020603050405020304" pitchFamily="18" charset="0"/>
                  <a:cs typeface="Times New Roman" panose="02020603050405020304" pitchFamily="18" charset="0"/>
                </a:rPr>
                <a:t> Thành Long</a:t>
              </a:r>
            </a:p>
            <a:p>
              <a:pPr algn="ctr"/>
              <a:r>
                <a:rPr lang="en-US" sz="4400" i="1" dirty="0">
                  <a:latin typeface="Times New Roman" panose="02020603050405020304" pitchFamily="18" charset="0"/>
                  <a:cs typeface="Times New Roman" panose="02020603050405020304" pitchFamily="18" charset="0"/>
                </a:rPr>
                <a:t>(1925 – 1991) </a:t>
              </a:r>
            </a:p>
          </p:txBody>
        </p:sp>
        <p:grpSp>
          <p:nvGrpSpPr>
            <p:cNvPr id="2" name="Group 2"/>
            <p:cNvGrpSpPr>
              <a:grpSpLocks noChangeAspect="1"/>
            </p:cNvGrpSpPr>
            <p:nvPr/>
          </p:nvGrpSpPr>
          <p:grpSpPr>
            <a:xfrm>
              <a:off x="1455402" y="2671033"/>
              <a:ext cx="4411998" cy="6114365"/>
              <a:chOff x="0" y="0"/>
              <a:chExt cx="3230879" cy="4477511"/>
            </a:xfrm>
          </p:grpSpPr>
          <p:sp>
            <p:nvSpPr>
              <p:cNvPr id="7" name="Freeform 3"/>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3"/>
                <a:stretch>
                  <a:fillRect t="-22" b="-22"/>
                </a:stretch>
              </a:blipFill>
            </p:spPr>
          </p:sp>
          <p:sp>
            <p:nvSpPr>
              <p:cNvPr id="8" name="Freeform 4"/>
              <p:cNvSpPr/>
              <p:nvPr/>
            </p:nvSpPr>
            <p:spPr>
              <a:xfrm>
                <a:off x="31887" y="-8355"/>
                <a:ext cx="3179243" cy="4416994"/>
              </a:xfrm>
              <a:custGeom>
                <a:avLst/>
                <a:gdLst/>
                <a:ahLst/>
                <a:cxnLst/>
                <a:rect l="l" t="t" r="r" b="b"/>
                <a:pathLst>
                  <a:path w="3179243" h="4416994">
                    <a:moveTo>
                      <a:pt x="2234484" y="3209045"/>
                    </a:moveTo>
                    <a:cubicBezTo>
                      <a:pt x="2216733" y="3125350"/>
                      <a:pt x="2208707" y="3041472"/>
                      <a:pt x="2224622" y="2956701"/>
                    </a:cubicBezTo>
                    <a:cubicBezTo>
                      <a:pt x="2274301" y="2692083"/>
                      <a:pt x="2569154" y="2525080"/>
                      <a:pt x="2741218" y="2347165"/>
                    </a:cubicBezTo>
                    <a:cubicBezTo>
                      <a:pt x="3043007" y="2035119"/>
                      <a:pt x="3179243" y="1571340"/>
                      <a:pt x="3094168" y="1145649"/>
                    </a:cubicBezTo>
                    <a:cubicBezTo>
                      <a:pt x="3009094" y="719956"/>
                      <a:pt x="2705070" y="344166"/>
                      <a:pt x="2306528" y="172082"/>
                    </a:cubicBezTo>
                    <a:cubicBezTo>
                      <a:pt x="1907986" y="0"/>
                      <a:pt x="1425989" y="36399"/>
                      <a:pt x="1057811" y="266385"/>
                    </a:cubicBezTo>
                    <a:cubicBezTo>
                      <a:pt x="726815" y="473146"/>
                      <a:pt x="499382" y="816601"/>
                      <a:pt x="361482" y="1181695"/>
                    </a:cubicBezTo>
                    <a:cubicBezTo>
                      <a:pt x="223581" y="1546790"/>
                      <a:pt x="166658" y="1936581"/>
                      <a:pt x="110635" y="2322809"/>
                    </a:cubicBezTo>
                    <a:cubicBezTo>
                      <a:pt x="53608" y="2715948"/>
                      <a:pt x="0" y="3135087"/>
                      <a:pt x="166656" y="3495690"/>
                    </a:cubicBezTo>
                    <a:cubicBezTo>
                      <a:pt x="361245" y="3916734"/>
                      <a:pt x="811812" y="4157209"/>
                      <a:pt x="1254118" y="4296871"/>
                    </a:cubicBezTo>
                    <a:cubicBezTo>
                      <a:pt x="1473079" y="4366010"/>
                      <a:pt x="1714871" y="4416994"/>
                      <a:pt x="1928132" y="4331881"/>
                    </a:cubicBezTo>
                    <a:cubicBezTo>
                      <a:pt x="2129295" y="4251595"/>
                      <a:pt x="2270860" y="4057760"/>
                      <a:pt x="2326725" y="3848482"/>
                    </a:cubicBezTo>
                    <a:cubicBezTo>
                      <a:pt x="2385320" y="3628956"/>
                      <a:pt x="2279137" y="3419580"/>
                      <a:pt x="2234484" y="3209045"/>
                    </a:cubicBezTo>
                    <a:close/>
                  </a:path>
                </a:pathLst>
              </a:custGeom>
              <a:blipFill>
                <a:blip r:embed="rId4"/>
                <a:stretch>
                  <a:fillRect l="-8630" r="-8630"/>
                </a:stretch>
              </a:blipFill>
            </p:spPr>
          </p:sp>
        </p:grpSp>
      </p:grpSp>
      <p:sp>
        <p:nvSpPr>
          <p:cNvPr id="18"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
        <p:nvSpPr>
          <p:cNvPr id="19"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sp>
      <p:sp>
        <p:nvSpPr>
          <p:cNvPr id="20" name="Freeform 32"/>
          <p:cNvSpPr/>
          <p:nvPr/>
        </p:nvSpPr>
        <p:spPr>
          <a:xfrm rot="-10518526">
            <a:off x="-1528414" y="5845749"/>
            <a:ext cx="6780084" cy="5070399"/>
          </a:xfrm>
          <a:custGeom>
            <a:avLst/>
            <a:gdLst/>
            <a:ahLst/>
            <a:cxnLst/>
            <a:rect l="l" t="t" r="r" b="b"/>
            <a:pathLst>
              <a:path w="6780084" h="5070399">
                <a:moveTo>
                  <a:pt x="0" y="0"/>
                </a:moveTo>
                <a:lnTo>
                  <a:pt x="6780084" y="0"/>
                </a:lnTo>
                <a:lnTo>
                  <a:pt x="6780084" y="5070399"/>
                </a:lnTo>
                <a:lnTo>
                  <a:pt x="0" y="5070399"/>
                </a:lnTo>
                <a:lnTo>
                  <a:pt x="0" y="0"/>
                </a:lnTo>
                <a:close/>
              </a:path>
            </a:pathLst>
          </a:custGeom>
          <a:blipFill>
            <a:blip r:embed="rId5"/>
            <a:stretch>
              <a:fillRect t="-96563" r="-58895"/>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9" name="Rectangle 2058"/>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áo Đà Nẵng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l="2973" r="18021" b="-2"/>
          <a:stretch>
            <a:fillRect/>
          </a:stretch>
        </p:blipFill>
        <p:spPr bwMode="auto">
          <a:xfrm>
            <a:off x="3"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chTruyen.Net -Giữa Trong Xanh"/>
          <p:cNvPicPr>
            <a:picLocks noChangeAspect="1" noChangeArrowheads="1"/>
          </p:cNvPicPr>
          <p:nvPr/>
        </p:nvPicPr>
        <p:blipFill rotWithShape="1">
          <a:blip r:embed="rId4">
            <a:extLst>
              <a:ext uri="{28A0092B-C50C-407E-A947-70E740481C1C}">
                <a14:useLocalDpi xmlns:a14="http://schemas.microsoft.com/office/drawing/2010/main" val="0"/>
              </a:ext>
            </a:extLst>
          </a:blip>
          <a:srcRect l="15953" r="-2" b="-2"/>
          <a:stretch>
            <a:fillRect/>
          </a:stretch>
        </p:blipFill>
        <p:spPr bwMode="auto">
          <a:xfrm>
            <a:off x="6096306" y="10"/>
            <a:ext cx="6095389" cy="10286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tiếng vỗ cánh; Lặng lẽ Sa Pa; Sáng mai nào xế chiều nào"/>
          <p:cNvPicPr>
            <a:picLocks noChangeAspect="1" noChangeArrowheads="1"/>
          </p:cNvPicPr>
          <p:nvPr/>
        </p:nvPicPr>
        <p:blipFill rotWithShape="1">
          <a:blip r:embed="rId5">
            <a:extLst>
              <a:ext uri="{28A0092B-C50C-407E-A947-70E740481C1C}">
                <a14:useLocalDpi xmlns:a14="http://schemas.microsoft.com/office/drawing/2010/main" val="0"/>
              </a:ext>
            </a:extLst>
          </a:blip>
          <a:srcRect l="4443" r="19021"/>
          <a:stretch>
            <a:fillRect/>
          </a:stretch>
        </p:blipFill>
        <p:spPr bwMode="auto">
          <a:xfrm>
            <a:off x="12192610" y="10"/>
            <a:ext cx="6095390" cy="10286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4"/>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p:cNvSpPr>
            <a:spLocks noGrp="1"/>
          </p:cNvSpPr>
          <p:nvPr>
            <p:ph type="title"/>
          </p:nvPr>
        </p:nvSpPr>
        <p:spPr>
          <a:xfrm>
            <a:off x="1440000" y="548268"/>
            <a:ext cx="15408000" cy="1145400"/>
          </a:xfrm>
        </p:spPr>
        <p:txBody>
          <a:bodyPr>
            <a:normAutofit/>
          </a:body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6" name="Rectangle 5"/>
          <p:cNvSpPr/>
          <p:nvPr/>
        </p:nvSpPr>
        <p:spPr>
          <a:xfrm>
            <a:off x="1181845" y="1333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p:cNvSpPr txBox="1"/>
          <p:nvPr/>
        </p:nvSpPr>
        <p:spPr>
          <a:xfrm>
            <a:off x="914400" y="3695700"/>
            <a:ext cx="8839200" cy="769441"/>
          </a:xfrm>
          <a:prstGeom prst="rect">
            <a:avLst/>
          </a:prstGeom>
          <a:noFill/>
        </p:spPr>
        <p:txBody>
          <a:bodyPr wrap="square" rtlCol="0">
            <a:spAutoFit/>
          </a:bodyPr>
          <a:lstStyle/>
          <a:p>
            <a:pPr algn="ctr"/>
            <a:r>
              <a:rPr lang="en-US" sz="4400" dirty="0" err="1">
                <a:solidFill>
                  <a:srgbClr val="FF0000"/>
                </a:solidFill>
                <a:latin typeface="#9Slide03 SVNNexa Rust Sans Bla" panose="020B0606040200020203" pitchFamily="34" charset="0"/>
              </a:rPr>
              <a:t>Trình</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bày</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sản</a:t>
            </a:r>
            <a:r>
              <a:rPr lang="en-US" sz="4400" dirty="0">
                <a:solidFill>
                  <a:srgbClr val="FF0000"/>
                </a:solidFill>
                <a:latin typeface="#9Slide03 SVNNexa Rust Sans Bla" panose="020B0606040200020203" pitchFamily="34" charset="0"/>
              </a:rPr>
              <a:t> </a:t>
            </a:r>
            <a:r>
              <a:rPr lang="en-US" sz="4400" dirty="0" err="1">
                <a:solidFill>
                  <a:srgbClr val="FF0000"/>
                </a:solidFill>
                <a:latin typeface="#9Slide03 SVNNexa Rust Sans Bla" panose="020B0606040200020203" pitchFamily="34" charset="0"/>
              </a:rPr>
              <a:t>phẩm</a:t>
            </a:r>
            <a:endParaRPr lang="en-US" sz="4400" dirty="0">
              <a:solidFill>
                <a:srgbClr val="FF0000"/>
              </a:solidFill>
              <a:latin typeface="#9Slide03 SVNNexa Rust Sans Bla" panose="020B0606040200020203" pitchFamily="34" charset="0"/>
            </a:endParaRPr>
          </a:p>
        </p:txBody>
      </p:sp>
      <p:sp>
        <p:nvSpPr>
          <p:cNvPr id="8" name="TextBox 7"/>
          <p:cNvSpPr txBox="1"/>
          <p:nvPr/>
        </p:nvSpPr>
        <p:spPr>
          <a:xfrm>
            <a:off x="1066800" y="5023612"/>
            <a:ext cx="883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p>
          <a:p>
            <a:pPr algn="ct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Sa Pa”</a:t>
            </a:r>
          </a:p>
        </p:txBody>
      </p:sp>
      <p:pic>
        <p:nvPicPr>
          <p:cNvPr id="13" name="Picture 12"/>
          <p:cNvPicPr>
            <a:picLocks noChangeAspect="1"/>
          </p:cNvPicPr>
          <p:nvPr/>
        </p:nvPicPr>
        <p:blipFill>
          <a:blip r:embed="rId7"/>
          <a:stretch>
            <a:fillRect/>
          </a:stretch>
        </p:blipFill>
        <p:spPr>
          <a:xfrm>
            <a:off x="9525000" y="2761321"/>
            <a:ext cx="5357852" cy="761529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4198</Words>
  <Application>Microsoft Office PowerPoint</Application>
  <PresentationFormat>Custom</PresentationFormat>
  <Paragraphs>265</Paragraphs>
  <Slides>44</Slides>
  <Notes>43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#9Slide05 Good Vibes Pro</vt:lpstr>
      <vt:lpstr>#9Slide05 Braxton Regular</vt:lpstr>
      <vt:lpstr>Cambria</vt:lpstr>
      <vt:lpstr>Arial</vt:lpstr>
      <vt:lpstr>Wingdings</vt:lpstr>
      <vt:lpstr>#9Slide03 SVNNexa Rust Sans Bla</vt:lpstr>
      <vt:lpstr>#9Slide05 Aphrodite Pro</vt:lpstr>
      <vt:lpstr>Roboto Condensed Bold</vt:lpstr>
      <vt:lpstr>Calibri</vt:lpstr>
      <vt:lpstr>Times New Roman</vt:lpstr>
      <vt:lpstr>#9Slide07 SVNGuerrilla</vt:lpstr>
      <vt:lpstr>Office Theme</vt:lpstr>
      <vt:lpstr>PowerPoint Presentation</vt:lpstr>
      <vt:lpstr>PowerPoint Presentation</vt:lpstr>
      <vt:lpstr>PowerPoint Presentation</vt:lpstr>
      <vt:lpstr>1. Đọc – chú thích</vt:lpstr>
      <vt:lpstr>1. Đọc – chú thích</vt:lpstr>
      <vt:lpstr>PowerPoint Presentation</vt:lpstr>
      <vt:lpstr>2. Tìm hiểu chung</vt:lpstr>
      <vt:lpstr>PowerPoint Presentation</vt:lpstr>
      <vt:lpstr>2. Tìm hiểu chung</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dc:creator/>
  <cp:lastModifiedBy>Windows User</cp:lastModifiedBy>
  <cp:revision>44</cp:revision>
  <dcterms:created xsi:type="dcterms:W3CDTF">2006-08-16T00:00:00Z</dcterms:created>
  <dcterms:modified xsi:type="dcterms:W3CDTF">2025-02-18T04:05:04Z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C0B1CB5F82744EFEA99AB1737E1ED98D_13</vt:lpwstr>
  </property>
  <property fmtid="{D5CDD505-2E9C-101B-9397-08002B2CF9AE}" pid="3" name="KSOProductBuildVer">
    <vt:lpwstr>1033-12.2.0.19805</vt:lpwstr>
  </property>
</Properties>
</file>