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handoutMasterIdLst>
    <p:handoutMasterId r:id="rId46"/>
  </p:handoutMasterIdLst>
  <p:sldIdLst>
    <p:sldId id="842" r:id="rId2"/>
    <p:sldId id="853" r:id="rId3"/>
    <p:sldId id="911" r:id="rId4"/>
    <p:sldId id="937" r:id="rId5"/>
    <p:sldId id="936" r:id="rId6"/>
    <p:sldId id="935" r:id="rId7"/>
    <p:sldId id="934" r:id="rId8"/>
    <p:sldId id="933" r:id="rId9"/>
    <p:sldId id="932" r:id="rId10"/>
    <p:sldId id="949" r:id="rId11"/>
    <p:sldId id="931" r:id="rId12"/>
    <p:sldId id="930" r:id="rId13"/>
    <p:sldId id="929" r:id="rId14"/>
    <p:sldId id="928" r:id="rId15"/>
    <p:sldId id="927" r:id="rId16"/>
    <p:sldId id="926" r:id="rId17"/>
    <p:sldId id="925" r:id="rId18"/>
    <p:sldId id="924" r:id="rId19"/>
    <p:sldId id="923" r:id="rId20"/>
    <p:sldId id="922" r:id="rId21"/>
    <p:sldId id="921" r:id="rId22"/>
    <p:sldId id="920" r:id="rId23"/>
    <p:sldId id="919" r:id="rId24"/>
    <p:sldId id="948" r:id="rId25"/>
    <p:sldId id="947" r:id="rId26"/>
    <p:sldId id="946" r:id="rId27"/>
    <p:sldId id="945" r:id="rId28"/>
    <p:sldId id="944" r:id="rId29"/>
    <p:sldId id="943" r:id="rId30"/>
    <p:sldId id="942" r:id="rId31"/>
    <p:sldId id="941" r:id="rId32"/>
    <p:sldId id="940" r:id="rId33"/>
    <p:sldId id="939" r:id="rId34"/>
    <p:sldId id="938" r:id="rId35"/>
    <p:sldId id="918" r:id="rId36"/>
    <p:sldId id="917" r:id="rId37"/>
    <p:sldId id="916" r:id="rId38"/>
    <p:sldId id="915" r:id="rId39"/>
    <p:sldId id="914" r:id="rId40"/>
    <p:sldId id="913" r:id="rId41"/>
    <p:sldId id="912" r:id="rId42"/>
    <p:sldId id="910" r:id="rId43"/>
    <p:sldId id="63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1" d="100"/>
          <a:sy n="61" d="100"/>
        </p:scale>
        <p:origin x="882" y="66"/>
      </p:cViewPr>
      <p:guideLst>
        <p:guide orient="horz" pos="2160"/>
        <p:guide pos="3840"/>
      </p:guideLst>
    </p:cSldViewPr>
  </p:slideViewPr>
  <p:notesTextViewPr>
    <p:cViewPr>
      <p:scale>
        <a:sx n="1" d="1"/>
        <a:sy n="1" d="1"/>
      </p:scale>
      <p:origin x="0" y="0"/>
    </p:cViewPr>
  </p:notesTextViewPr>
  <p:notesViewPr>
    <p:cSldViewPr snapToGrid="0">
      <p:cViewPr varScale="1">
        <p:scale>
          <a:sx n="53" d="100"/>
          <a:sy n="53" d="100"/>
        </p:scale>
        <p:origin x="2844"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BAFF1F-823D-40A6-8F3B-304228FB19E2}" type="datetimeFigureOut">
              <a:rPr lang="en-US" smtClean="0"/>
              <a:t>11/18/2024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17B4D8A-415F-4CAD-961D-6AC6A857603B}" type="slidenum">
              <a:rPr lang="en-US" smtClean="0"/>
              <a:t>‹#›</a:t>
            </a:fld>
            <a:endParaRPr lang="en-US"/>
          </a:p>
        </p:txBody>
      </p:sp>
    </p:spTree>
    <p:extLst>
      <p:ext uri="{BB962C8B-B14F-4D97-AF65-F5344CB8AC3E}">
        <p14:creationId xmlns:p14="http://schemas.microsoft.com/office/powerpoint/2010/main" val="3892125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932949-6F37-4373-8923-C938E61E61FE}" type="datetimeFigureOut">
              <a:rPr lang="en-US" smtClean="0"/>
              <a:t>11/18/2024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72A148-B6FD-4690-BFD2-8ACA5A2DBA9A}" type="slidenum">
              <a:rPr lang="en-US" smtClean="0"/>
              <a:t>‹#›</a:t>
            </a:fld>
            <a:endParaRPr lang="en-US"/>
          </a:p>
        </p:txBody>
      </p:sp>
    </p:spTree>
    <p:extLst>
      <p:ext uri="{BB962C8B-B14F-4D97-AF65-F5344CB8AC3E}">
        <p14:creationId xmlns:p14="http://schemas.microsoft.com/office/powerpoint/2010/main" val="3069965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2718261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E7C3DECB-2ABB-9FCE-BDF1-4C0DE621D3FF}"/>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57BE89D8-C3B1-1BE1-1318-A150E42975A6}"/>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0ACE9338-3962-B04C-9AC2-1305ADE34C6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0547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DEED4450-DF77-810A-129B-443C3C5A2779}"/>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59D325E3-0BD6-D376-F0F7-8D73A6AAEC6D}"/>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C19D0632-517E-B6CA-398D-9C07B662225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83225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3ABF11D5-4ABF-4B42-9456-47E02F2F222B}"/>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19027FC9-9F88-3159-3330-5C8C27D05D27}"/>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E9F2139E-A48A-853A-BD8A-CA8963DF82E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2222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5EE84D75-2FAF-1868-0619-4499549CD18D}"/>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18EEE279-3CD2-D9D8-838C-15AEDE59B52B}"/>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C977402C-1778-70A9-6F18-63D1B8E22F6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1953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EE6AD942-D90E-4986-9A99-86C5EC2F1635}"/>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F660F4B0-049C-8E1E-2983-5196280AAC07}"/>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5C4B01E7-4D3D-061C-05DB-5A9796DDACE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7192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F73E4EC6-863D-FB51-0470-C818874C41FB}"/>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BF7EEE95-6123-B52E-C5A1-B5E04409AEF9}"/>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45C9F6F2-AD73-7AF0-4329-953C34831EE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62476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A56D69C4-9557-82A2-1188-C46D4599949A}"/>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5D738106-8AF8-B11D-795E-25C6CB5FC2F1}"/>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CCCCB511-E603-3966-F518-0B886D148BC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96250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4C5234BD-2062-8583-7AB5-2CB2C84BC810}"/>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04B2CE74-CDD6-AF69-2CB2-53BD4D335DC6}"/>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3FDAF2DC-74FF-75B2-9DB5-9F9E9DB751C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1202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795F5642-B7AC-CFF5-1403-423F62C4EBF0}"/>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4EF4360F-29ED-38D7-FE6F-50EE76E2BE91}"/>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C4B63188-BD11-8548-6EBB-DF4CB764392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7899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FB7954EF-3849-9807-5108-EBF777D63A18}"/>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041EEDBC-F02B-96B9-83EF-45DE5E046BCB}"/>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120C5F71-B848-DAC1-A9B3-33B262C6AFF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8500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40836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2F59AD2A-E687-02A2-DF3D-B9CB4CF76E12}"/>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D212F971-CB33-0678-CDB8-BCCD9E66DFA3}"/>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B15279CB-AEF3-9018-5456-234BA059184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02544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23536D97-D1BB-8E41-7363-F91E623B3CFA}"/>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3FA2226D-2C69-95F3-0A68-0880DAA45B89}"/>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CC634D3B-6846-218C-395D-6FADE43511D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4021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549DBE33-1E18-9D3D-0842-0A43D5F961C5}"/>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28FEFCEA-C72F-EF6E-E366-9A99FE98B77C}"/>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105F9EB0-B44E-D89F-E5F9-219020A5EBE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488208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59E73AAC-6C67-90AE-5997-1D04F52BEB11}"/>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987BE604-C0D4-0A07-EE14-02AC71802816}"/>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BA256B3B-0A69-BFE7-3896-20DEC47E723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19311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B127ED18-3604-D58A-D38B-7525ECD63FF5}"/>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B2056364-4F3F-5635-1667-67817A026330}"/>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9AA309E7-CCDA-695C-C567-5ADF206FF8C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95022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A56DC077-EB37-2756-7B6B-DEB2CB1521B4}"/>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E854A742-0A08-BC9A-BCE5-44DDF06627E2}"/>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9BB995B0-2A30-F94D-0A52-2B6E21BB19F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06202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A53AECAB-AA65-DAE7-05A3-EEFC159DB496}"/>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BD7B605E-7C19-17CE-FA53-8C89BB994C3F}"/>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7563AFE2-4C45-964A-AB2F-1BD79069758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37682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F184DFBD-9000-BD3E-4319-751D82037342}"/>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827DEEE1-E0DF-7A00-ABBC-C33F89708CAE}"/>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FD6594D3-4B07-9A19-997A-E351DBAD32D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69240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958F68E6-2C5C-5FA8-D826-012C60F389DB}"/>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473B8688-3722-D977-70B9-CA401D4FA5A5}"/>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E9C1BCFF-BA30-C210-913E-FEE181F6962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02848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A39904C0-24D0-3302-5F93-E7473A8C85CA}"/>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DAC08E1C-4A67-59FB-945A-9DC8E4E578D6}"/>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8C7F3671-DC34-D924-03C7-A9E245A8EF5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7765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29AD2765-E8F7-C614-F978-B0B6390312DD}"/>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55723DFF-F8B4-BE05-8C00-27286D37C49B}"/>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6FBDBEF6-BA19-89B2-43FA-DA28C532C2A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27335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A8EA3115-6800-DAE2-798F-012AD2C317F7}"/>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BCDCF9A7-569B-CC8A-74A2-9BBF9171EBF1}"/>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F927FD57-BFEB-5A5B-F919-2FF07F51ACC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97598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961B9A87-B68C-F921-CC4F-73AD19C6FEA2}"/>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913C052B-5FD5-83FB-E75B-F633C51D8601}"/>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79620AF6-AFD6-000C-3355-515B5C25B05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09562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42346552-A699-19AA-BA94-40A49EAFD5D7}"/>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8EDD80C5-2681-A8FD-0F8E-0C63B07CC5E8}"/>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D118A656-F8EB-CD6F-8BCC-436120BFF1E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11271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55D9FE01-7C55-1679-E867-720315C54015}"/>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ADD25CA8-2F53-9AEE-91EB-03A2BDDBD214}"/>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E521A4CF-9A6B-63AA-9247-217075D2BE1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65739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F510D8B1-31C2-E3CE-919D-0636C2E2171F}"/>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FA11334D-15E1-B404-2E42-E3F19A1FEE4F}"/>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44F5CEFC-50AB-3E6F-A90C-880F407AEAD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73165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11C948A2-6E84-CE5D-2A56-610414CADDB3}"/>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A5BB937B-C71F-323A-3779-59A156E8FE76}"/>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38962570-4855-F5F9-573D-D138795B2EA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76240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091023CC-C67D-DFA1-17CB-32541E97BB92}"/>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0B1CE0F1-7627-68D2-A77F-E950BF3E1E87}"/>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33300858-5271-32AC-842B-4E00E5D5969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17062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806CBF95-5E73-97D5-9D35-874E7B89647B}"/>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5124785E-C128-58E3-DE62-8463DE502D64}"/>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48571399-EE4F-D47E-197B-7C69D74DBB7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13767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F4F0FEB9-5C65-4B44-0803-797781148491}"/>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ECD35A56-EF3B-A67F-EAD6-364FDF6B4719}"/>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4C6E2A44-F44D-1FF3-E1B7-3F606B1669A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88078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E08DB930-F8CA-14FC-82AB-742114E82DE9}"/>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2E7DDCAB-9180-945E-73EC-E6086D264C9B}"/>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98DAED33-9BD3-9C71-9079-85135E99F8C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5362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3CA36B19-E54E-A52C-807D-C17126DAF44B}"/>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CE5FC965-A237-6633-C9EC-18C5A1B38BC1}"/>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11BEFE39-1DD9-E90F-1907-75A688ADBDC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96403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7D2A4488-38C4-BBA9-ACC1-F1A334D99245}"/>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D5F79FC3-E4CA-3A7A-F0B0-8B7D0A6C55DD}"/>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204AC33E-565B-1E93-5BD2-246F7F69427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72304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44DBBD6B-673A-9DE8-EA33-C405C422B91E}"/>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0B528AE7-1559-7980-6118-5E1DCBAE5048}"/>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08B22EC0-2751-8D15-3984-7F7D98999FA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0101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4AAF2260-5AD9-9E49-3AF9-0955C448182A}"/>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129BD5F9-BDC7-1E7D-9D4D-E9EDD68A1E7E}"/>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FA72919B-BC6B-6853-2270-177FCCC9445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4252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B79684D5-86DD-6692-A34C-DE49C4898886}"/>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5DF6D519-2099-5450-FD5C-41AA55393D3A}"/>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D2666BB8-93CB-AA01-82A0-F1982B2C8EB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1690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E630A888-37D3-1C3F-45FD-E875DA4EC855}"/>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EE883ACC-855B-2977-03CF-8D29DB26737A}"/>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95A472B5-87DA-0331-13F5-779870EC442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8979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3657D1DB-BC9E-F2F9-4322-8DE73423E61F}"/>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7782427C-6D8A-5A24-9894-FF296DB066C4}"/>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863A2C3F-CCE3-B893-244A-A873469A46A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2266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7DEF706E-5C75-26A8-D440-AF90A20BFA82}"/>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DAF5A3DF-081E-6150-5B85-83852BB57C63}"/>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6DEB6760-4BB8-C05A-0493-41C028F4C5E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5124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a:extLst>
            <a:ext uri="{FF2B5EF4-FFF2-40B4-BE49-F238E27FC236}">
              <a16:creationId xmlns:a16="http://schemas.microsoft.com/office/drawing/2014/main" id="{5B616E4C-2843-8AD5-A675-AFDD2FBE0D64}"/>
            </a:ext>
          </a:extLst>
        </p:cNvPr>
        <p:cNvGrpSpPr/>
        <p:nvPr/>
      </p:nvGrpSpPr>
      <p:grpSpPr>
        <a:xfrm>
          <a:off x="0" y="0"/>
          <a:ext cx="0" cy="0"/>
          <a:chOff x="0" y="0"/>
          <a:chExt cx="0" cy="0"/>
        </a:xfrm>
      </p:grpSpPr>
      <p:sp>
        <p:nvSpPr>
          <p:cNvPr id="403" name="Google Shape;403;p37:notes">
            <a:extLst>
              <a:ext uri="{FF2B5EF4-FFF2-40B4-BE49-F238E27FC236}">
                <a16:creationId xmlns:a16="http://schemas.microsoft.com/office/drawing/2014/main" id="{33A23E6D-09E4-DDEC-22FC-D89DA41E76B7}"/>
              </a:ext>
            </a:extLst>
          </p:cNvPr>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a:extLst>
              <a:ext uri="{FF2B5EF4-FFF2-40B4-BE49-F238E27FC236}">
                <a16:creationId xmlns:a16="http://schemas.microsoft.com/office/drawing/2014/main" id="{6022B59E-1278-C8C2-4CFA-F7330826F58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5428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D998770-F393-4B4F-B3D4-7B26E33AAB3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2198922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998770-F393-4B4F-B3D4-7B26E33AAB3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549578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998770-F393-4B4F-B3D4-7B26E33AAB3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2170162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998770-F393-4B4F-B3D4-7B26E33AAB3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210151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D998770-F393-4B4F-B3D4-7B26E33AAB3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87991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998770-F393-4B4F-B3D4-7B26E33AAB3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763461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998770-F393-4B4F-B3D4-7B26E33AAB39}"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153117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998770-F393-4B4F-B3D4-7B26E33AAB39}"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4278601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998770-F393-4B4F-B3D4-7B26E33AAB39}"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93205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D998770-F393-4B4F-B3D4-7B26E33AAB3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2822147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D998770-F393-4B4F-B3D4-7B26E33AAB3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168860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998770-F393-4B4F-B3D4-7B26E33AAB39}" type="datetimeFigureOut">
              <a:rPr lang="en-US" smtClean="0"/>
              <a:t>11/18/2024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F733F-C1F6-44B3-B2C6-83F1FE04E706}" type="slidenum">
              <a:rPr lang="en-US" smtClean="0"/>
              <a:t>‹#›</a:t>
            </a:fld>
            <a:endParaRPr lang="en-US"/>
          </a:p>
        </p:txBody>
      </p:sp>
    </p:spTree>
    <p:extLst>
      <p:ext uri="{BB962C8B-B14F-4D97-AF65-F5344CB8AC3E}">
        <p14:creationId xmlns:p14="http://schemas.microsoft.com/office/powerpoint/2010/main" val="20430286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pic>
        <p:nvPicPr>
          <p:cNvPr id="3" name="Picture 2">
            <a:extLst>
              <a:ext uri="{FF2B5EF4-FFF2-40B4-BE49-F238E27FC236}">
                <a16:creationId xmlns:a16="http://schemas.microsoft.com/office/drawing/2014/main" id="{6300C30E-83D6-4A86-9373-EC29C40EF9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 name="WordArt 40"/>
          <p:cNvSpPr>
            <a:spLocks noChangeArrowheads="1" noChangeShapeType="1" noTextEdit="1"/>
          </p:cNvSpPr>
          <p:nvPr/>
        </p:nvSpPr>
        <p:spPr bwMode="auto">
          <a:xfrm>
            <a:off x="571762" y="2512945"/>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kern="10" dirty="0">
                <a:ln w="19050">
                  <a:solidFill>
                    <a:srgbClr val="0000FF"/>
                  </a:solidFill>
                  <a:round/>
                  <a:headEnd/>
                  <a:tailEnd/>
                </a:ln>
                <a:solidFill>
                  <a:srgbClr val="FF0000"/>
                </a:solidFill>
                <a:latin typeface="Times New Roman"/>
                <a:cs typeface="Times New Roman"/>
              </a:rPr>
              <a:t>LUYỆN ĐỀ TỔNG HỢP</a:t>
            </a:r>
            <a:endPar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470214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1000" fill="hold"/>
                                        <p:tgtEl>
                                          <p:spTgt spid="18"/>
                                        </p:tgtEl>
                                        <p:attrNameLst>
                                          <p:attrName>ppt_w</p:attrName>
                                        </p:attrNameLst>
                                      </p:cBhvr>
                                      <p:tavLst>
                                        <p:tav tm="0">
                                          <p:val>
                                            <p:fltVal val="0"/>
                                          </p:val>
                                        </p:tav>
                                        <p:tav tm="100000">
                                          <p:val>
                                            <p:strVal val="#ppt_w"/>
                                          </p:val>
                                        </p:tav>
                                      </p:tavLst>
                                    </p:anim>
                                    <p:anim calcmode="lin" valueType="num">
                                      <p:cBhvr>
                                        <p:cTn id="20" dur="1000" fill="hold"/>
                                        <p:tgtEl>
                                          <p:spTgt spid="18"/>
                                        </p:tgtEl>
                                        <p:attrNameLst>
                                          <p:attrName>ppt_h</p:attrName>
                                        </p:attrNameLst>
                                      </p:cBhvr>
                                      <p:tavLst>
                                        <p:tav tm="0">
                                          <p:val>
                                            <p:fltVal val="0"/>
                                          </p:val>
                                        </p:tav>
                                        <p:tav tm="100000">
                                          <p:val>
                                            <p:strVal val="#ppt_h"/>
                                          </p:val>
                                        </p:tav>
                                      </p:tavLst>
                                    </p:anim>
                                    <p:anim calcmode="lin" valueType="num">
                                      <p:cBhvr>
                                        <p:cTn id="21" dur="1000" fill="hold"/>
                                        <p:tgtEl>
                                          <p:spTgt spid="18"/>
                                        </p:tgtEl>
                                        <p:attrNameLst>
                                          <p:attrName>style.rotation</p:attrName>
                                        </p:attrNameLst>
                                      </p:cBhvr>
                                      <p:tavLst>
                                        <p:tav tm="0">
                                          <p:val>
                                            <p:fltVal val="90"/>
                                          </p:val>
                                        </p:tav>
                                        <p:tav tm="100000">
                                          <p:val>
                                            <p:fltVal val="0"/>
                                          </p:val>
                                        </p:tav>
                                      </p:tavLst>
                                    </p:anim>
                                    <p:animEffect transition="in" filter="fade">
                                      <p:cBhvr>
                                        <p:cTn id="2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3913744F-F290-6F37-B0A5-5A6504AD25A0}"/>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C5C9AF8A-C779-7E94-42E3-AD28CBFDEEF7}"/>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6B0A191A-A69C-3B5C-EBF8-94EF06899E2E}"/>
              </a:ext>
            </a:extLst>
          </p:cNvPr>
          <p:cNvGraphicFramePr>
            <a:graphicFrameLocks noGrp="1"/>
          </p:cNvGraphicFramePr>
          <p:nvPr>
            <p:extLst>
              <p:ext uri="{D42A27DB-BD31-4B8C-83A1-F6EECF244321}">
                <p14:modId xmlns:p14="http://schemas.microsoft.com/office/powerpoint/2010/main" val="1168978125"/>
              </p:ext>
            </p:extLst>
          </p:nvPr>
        </p:nvGraphicFramePr>
        <p:xfrm>
          <a:off x="428296" y="1686911"/>
          <a:ext cx="11335407" cy="4004441"/>
        </p:xfrm>
        <a:graphic>
          <a:graphicData uri="http://schemas.openxmlformats.org/drawingml/2006/table">
            <a:tbl>
              <a:tblPr firstRow="1" firstCol="1" bandRow="1"/>
              <a:tblGrid>
                <a:gridCol w="488732">
                  <a:extLst>
                    <a:ext uri="{9D8B030D-6E8A-4147-A177-3AD203B41FA5}">
                      <a16:colId xmlns:a16="http://schemas.microsoft.com/office/drawing/2014/main" val="692227700"/>
                    </a:ext>
                  </a:extLst>
                </a:gridCol>
                <a:gridCol w="10846675">
                  <a:extLst>
                    <a:ext uri="{9D8B030D-6E8A-4147-A177-3AD203B41FA5}">
                      <a16:colId xmlns:a16="http://schemas.microsoft.com/office/drawing/2014/main" val="2283751828"/>
                    </a:ext>
                  </a:extLst>
                </a:gridCol>
              </a:tblGrid>
              <a:tr h="4004441">
                <a:tc>
                  <a:txBody>
                    <a:bodyPr/>
                    <a:lstStyle/>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4949" marR="649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bức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chân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trào</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phúng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Vũ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nổi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bật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suy</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thái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mối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tương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bất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giọng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điệu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bông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đùa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giễu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nhại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dửng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dưng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nhắm</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nghiền</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mắt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thái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nhăn</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mặt</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lần</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mười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khẽ</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gắt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Khổ</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lắm</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mãi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thản</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nhiên</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lải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nhải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kể</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lể</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khứa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hữu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thăm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ốm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vén</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màn</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nhìn</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rón</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rén</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chạy</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ù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xuống</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uống</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hút</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thuốc</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chuyện</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trò</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vui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vẻ</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lắm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ông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Typn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ma;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vợ</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chồng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Văn Minh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niềm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hạnh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phúc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ông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mất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4949" marR="649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93121385"/>
                  </a:ext>
                </a:extLst>
              </a:tr>
            </a:tbl>
          </a:graphicData>
        </a:graphic>
      </p:graphicFrame>
    </p:spTree>
    <p:extLst>
      <p:ext uri="{BB962C8B-B14F-4D97-AF65-F5344CB8AC3E}">
        <p14:creationId xmlns:p14="http://schemas.microsoft.com/office/powerpoint/2010/main" val="1739944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0F95CFED-7926-45BB-EECE-D954567758C7}"/>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5B7FCFE0-410F-98F0-9EE3-CB1A95263870}"/>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DE6629E0-5F2A-F2EA-E262-9E067600A80D}"/>
              </a:ext>
            </a:extLst>
          </p:cNvPr>
          <p:cNvGraphicFramePr>
            <a:graphicFrameLocks noGrp="1"/>
          </p:cNvGraphicFramePr>
          <p:nvPr>
            <p:extLst>
              <p:ext uri="{D42A27DB-BD31-4B8C-83A1-F6EECF244321}">
                <p14:modId xmlns:p14="http://schemas.microsoft.com/office/powerpoint/2010/main" val="1119987366"/>
              </p:ext>
            </p:extLst>
          </p:nvPr>
        </p:nvGraphicFramePr>
        <p:xfrm>
          <a:off x="451741" y="1480746"/>
          <a:ext cx="11335407" cy="3720662"/>
        </p:xfrm>
        <a:graphic>
          <a:graphicData uri="http://schemas.openxmlformats.org/drawingml/2006/table">
            <a:tbl>
              <a:tblPr firstRow="1" firstCol="1" bandRow="1"/>
              <a:tblGrid>
                <a:gridCol w="488732">
                  <a:extLst>
                    <a:ext uri="{9D8B030D-6E8A-4147-A177-3AD203B41FA5}">
                      <a16:colId xmlns:a16="http://schemas.microsoft.com/office/drawing/2014/main" val="692227700"/>
                    </a:ext>
                  </a:extLst>
                </a:gridCol>
                <a:gridCol w="10846675">
                  <a:extLst>
                    <a:ext uri="{9D8B030D-6E8A-4147-A177-3AD203B41FA5}">
                      <a16:colId xmlns:a16="http://schemas.microsoft.com/office/drawing/2014/main" val="2283751828"/>
                    </a:ext>
                  </a:extLst>
                </a:gridCol>
              </a:tblGrid>
              <a:tr h="3720662">
                <a:tc>
                  <a:txBody>
                    <a:bodyPr/>
                    <a:lstStyle/>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949" marR="649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nghệ</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bức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chân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trào</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phúng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nổi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bật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xuống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nghiêm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đạo</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đức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thượng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đương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thú</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vị</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ẩn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châm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phê</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thượng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đương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háo</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háo</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lợi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lố</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bịch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đáo</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Vũ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hấp</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lôi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cuốn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thú</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vị</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nơi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4949" marR="649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93121385"/>
                  </a:ext>
                </a:extLst>
              </a:tr>
            </a:tbl>
          </a:graphicData>
        </a:graphic>
      </p:graphicFrame>
    </p:spTree>
    <p:extLst>
      <p:ext uri="{BB962C8B-B14F-4D97-AF65-F5344CB8AC3E}">
        <p14:creationId xmlns:p14="http://schemas.microsoft.com/office/powerpoint/2010/main" val="350761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72E5DC65-EA12-6D93-2B54-4FD0CB7A4275}"/>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9B997356-A5DC-C3BB-3AC0-6E8810CFD14B}"/>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DF041DE2-921A-6652-67D9-055E2B2948E3}"/>
              </a:ext>
            </a:extLst>
          </p:cNvPr>
          <p:cNvGraphicFramePr>
            <a:graphicFrameLocks noGrp="1"/>
          </p:cNvGraphicFramePr>
          <p:nvPr>
            <p:extLst>
              <p:ext uri="{D42A27DB-BD31-4B8C-83A1-F6EECF244321}">
                <p14:modId xmlns:p14="http://schemas.microsoft.com/office/powerpoint/2010/main" val="1757829429"/>
              </p:ext>
            </p:extLst>
          </p:nvPr>
        </p:nvGraphicFramePr>
        <p:xfrm>
          <a:off x="546335" y="576636"/>
          <a:ext cx="11146220" cy="5528882"/>
        </p:xfrm>
        <a:graphic>
          <a:graphicData uri="http://schemas.openxmlformats.org/drawingml/2006/table">
            <a:tbl>
              <a:tblPr firstRow="1" firstCol="1" bandRow="1"/>
              <a:tblGrid>
                <a:gridCol w="1114936">
                  <a:extLst>
                    <a:ext uri="{9D8B030D-6E8A-4147-A177-3AD203B41FA5}">
                      <a16:colId xmlns:a16="http://schemas.microsoft.com/office/drawing/2014/main" val="1837497997"/>
                    </a:ext>
                  </a:extLst>
                </a:gridCol>
                <a:gridCol w="10031284">
                  <a:extLst>
                    <a:ext uri="{9D8B030D-6E8A-4147-A177-3AD203B41FA5}">
                      <a16:colId xmlns:a16="http://schemas.microsoft.com/office/drawing/2014/main" val="4122425832"/>
                    </a:ext>
                  </a:extLst>
                </a:gridCol>
              </a:tblGrid>
              <a:tr h="5350630">
                <a:tc>
                  <a:txBody>
                    <a:bodyPr/>
                    <a:lstStyle/>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4</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Chỉ</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Khổ</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lắm</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mãi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Khổ</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lắm</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mãi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Khổ</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lắm</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mãi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sao</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hở</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xét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lặp</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vô</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lí</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ấy</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thích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gây</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chú</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tỏ</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mọi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chuyện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rồi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than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phiền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khổ</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lắm</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mãi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cuối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cùng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hỏi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sao</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hở</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a:t>
                      </a:r>
                      <a:r>
                        <a:rPr lang="en-US" sz="24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thú</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vị</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hấp</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nơi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đọc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Vũ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bình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diện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ngôn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châm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mỉa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79210681"/>
                  </a:ext>
                </a:extLst>
              </a:tr>
            </a:tbl>
          </a:graphicData>
        </a:graphic>
      </p:graphicFrame>
    </p:spTree>
    <p:extLst>
      <p:ext uri="{BB962C8B-B14F-4D97-AF65-F5344CB8AC3E}">
        <p14:creationId xmlns:p14="http://schemas.microsoft.com/office/powerpoint/2010/main" val="1000106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87102FBA-DAC8-8E8D-6597-3B491EC8F095}"/>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EEE66691-C21F-9293-5F4F-25C0A892B408}"/>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A4FB9D1D-B27D-75AF-2887-129ED73829F7}"/>
              </a:ext>
            </a:extLst>
          </p:cNvPr>
          <p:cNvGraphicFramePr>
            <a:graphicFrameLocks noGrp="1"/>
          </p:cNvGraphicFramePr>
          <p:nvPr>
            <p:extLst>
              <p:ext uri="{D42A27DB-BD31-4B8C-83A1-F6EECF244321}">
                <p14:modId xmlns:p14="http://schemas.microsoft.com/office/powerpoint/2010/main" val="376631476"/>
              </p:ext>
            </p:extLst>
          </p:nvPr>
        </p:nvGraphicFramePr>
        <p:xfrm>
          <a:off x="577865" y="926287"/>
          <a:ext cx="11083159" cy="5005426"/>
        </p:xfrm>
        <a:graphic>
          <a:graphicData uri="http://schemas.openxmlformats.org/drawingml/2006/table">
            <a:tbl>
              <a:tblPr firstRow="1" firstCol="1" bandRow="1"/>
              <a:tblGrid>
                <a:gridCol w="1108628">
                  <a:extLst>
                    <a:ext uri="{9D8B030D-6E8A-4147-A177-3AD203B41FA5}">
                      <a16:colId xmlns:a16="http://schemas.microsoft.com/office/drawing/2014/main" val="1789763377"/>
                    </a:ext>
                  </a:extLst>
                </a:gridCol>
                <a:gridCol w="9974531">
                  <a:extLst>
                    <a:ext uri="{9D8B030D-6E8A-4147-A177-3AD203B41FA5}">
                      <a16:colId xmlns:a16="http://schemas.microsoft.com/office/drawing/2014/main" val="3885623634"/>
                    </a:ext>
                  </a:extLst>
                </a:gridCol>
              </a:tblGrid>
              <a:tr h="5005426">
                <a:tc>
                  <a:txBody>
                    <a:bodyPr/>
                    <a:lstStyle/>
                    <a:p>
                      <a:pPr algn="just">
                        <a:lnSpc>
                          <a:spcPct val="115000"/>
                        </a:lnSpc>
                        <a:spcAft>
                          <a:spcPts val="800"/>
                        </a:spcAft>
                      </a:pPr>
                      <a:endParaRPr lang="en-US" sz="24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4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b="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kern="0" dirty="0">
                          <a:effectLst/>
                          <a:latin typeface="Times New Roman" panose="02020603050405020304" pitchFamily="18" charset="0"/>
                          <a:ea typeface="Calibri" panose="020F0502020204030204" pitchFamily="34" charset="0"/>
                          <a:cs typeface="Times New Roman" panose="02020603050405020304" pitchFamily="18" charset="0"/>
                        </a:rPr>
                        <a:t>5</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Vũ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gửi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điệp</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hám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hám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lợi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thỏa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mãn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trở</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kệch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cỡm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bất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chấp</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điệp</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ấy</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bối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Thông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điệp</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Vũ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tới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vẫn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trị</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nay.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Bởi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vẫn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đâu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đây</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đích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vẫn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đâu</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đây</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thích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khoe</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mẽ</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Thông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điệp</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Vũ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tới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lối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nay.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50987556"/>
                  </a:ext>
                </a:extLst>
              </a:tr>
            </a:tbl>
          </a:graphicData>
        </a:graphic>
      </p:graphicFrame>
    </p:spTree>
    <p:extLst>
      <p:ext uri="{BB962C8B-B14F-4D97-AF65-F5344CB8AC3E}">
        <p14:creationId xmlns:p14="http://schemas.microsoft.com/office/powerpoint/2010/main" val="428193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10270732-BF6E-6749-F2AB-E693BA97F78A}"/>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56374F2C-2509-7402-4059-C3818A22904A}"/>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3CDC71F6-F365-E4B6-C658-AC91F9DB2F70}"/>
              </a:ext>
            </a:extLst>
          </p:cNvPr>
          <p:cNvGraphicFramePr>
            <a:graphicFrameLocks noGrp="1"/>
          </p:cNvGraphicFramePr>
          <p:nvPr>
            <p:extLst>
              <p:ext uri="{D42A27DB-BD31-4B8C-83A1-F6EECF244321}">
                <p14:modId xmlns:p14="http://schemas.microsoft.com/office/powerpoint/2010/main" val="1406629346"/>
              </p:ext>
            </p:extLst>
          </p:nvPr>
        </p:nvGraphicFramePr>
        <p:xfrm>
          <a:off x="583323" y="175846"/>
          <a:ext cx="11067393" cy="5767754"/>
        </p:xfrm>
        <a:graphic>
          <a:graphicData uri="http://schemas.openxmlformats.org/drawingml/2006/table">
            <a:tbl>
              <a:tblPr firstRow="1" firstCol="1" bandRow="1"/>
              <a:tblGrid>
                <a:gridCol w="709449">
                  <a:extLst>
                    <a:ext uri="{9D8B030D-6E8A-4147-A177-3AD203B41FA5}">
                      <a16:colId xmlns:a16="http://schemas.microsoft.com/office/drawing/2014/main" val="308805942"/>
                    </a:ext>
                  </a:extLst>
                </a:gridCol>
                <a:gridCol w="709449">
                  <a:extLst>
                    <a:ext uri="{9D8B030D-6E8A-4147-A177-3AD203B41FA5}">
                      <a16:colId xmlns:a16="http://schemas.microsoft.com/office/drawing/2014/main" val="1452434765"/>
                    </a:ext>
                  </a:extLst>
                </a:gridCol>
                <a:gridCol w="9648495">
                  <a:extLst>
                    <a:ext uri="{9D8B030D-6E8A-4147-A177-3AD203B41FA5}">
                      <a16:colId xmlns:a16="http://schemas.microsoft.com/office/drawing/2014/main" val="3458764193"/>
                    </a:ext>
                  </a:extLst>
                </a:gridCol>
              </a:tblGrid>
              <a:tr h="487057">
                <a:tc>
                  <a:txBody>
                    <a:bodyPr/>
                    <a:lstStyle/>
                    <a:p>
                      <a:pPr algn="ctr">
                        <a:lnSpc>
                          <a:spcPct val="115000"/>
                        </a:lnSpc>
                        <a:spcAft>
                          <a:spcPts val="800"/>
                        </a:spcAft>
                      </a:pPr>
                      <a:r>
                        <a:rPr lang="vi-VN" sz="2800" b="1" kern="0" dirty="0">
                          <a:effectLst/>
                          <a:latin typeface="Times New Roman" panose="02020603050405020304" pitchFamily="18" charset="0"/>
                          <a:ea typeface="Calibri" panose="020F0502020204030204" pitchFamily="34" charset="0"/>
                          <a:cs typeface="Times New Roman" panose="02020603050405020304" pitchFamily="18" charset="0"/>
                        </a:rPr>
                        <a:t>II</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800"/>
                        </a:spcAft>
                      </a:pPr>
                      <a:r>
                        <a:rPr lang="vi-VN" sz="2800" b="1" ker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vi-VN" sz="2800" b="1" kern="0">
                          <a:effectLst/>
                          <a:latin typeface="Times New Roman" panose="02020603050405020304" pitchFamily="18" charset="0"/>
                          <a:ea typeface="Calibri" panose="020F0502020204030204" pitchFamily="34" charset="0"/>
                          <a:cs typeface="Times New Roman" panose="02020603050405020304" pitchFamily="18" charset="0"/>
                        </a:rPr>
                        <a:t>VIẾT </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35992984"/>
                  </a:ext>
                </a:extLst>
              </a:tr>
              <a:tr h="1509195">
                <a:tc rowSpan="3">
                  <a:txBody>
                    <a:bodyPr/>
                    <a:lstStyle/>
                    <a:p>
                      <a:pPr algn="ctr">
                        <a:lnSpc>
                          <a:spcPct val="115000"/>
                        </a:lnSpc>
                        <a:spcAft>
                          <a:spcPts val="800"/>
                        </a:spcAft>
                      </a:pPr>
                      <a:r>
                        <a:rPr lang="vi-VN" sz="2800" b="1" kern="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algn="ctr">
                        <a:lnSpc>
                          <a:spcPct val="115000"/>
                        </a:lnSpc>
                        <a:spcAft>
                          <a:spcPts val="800"/>
                        </a:spcAft>
                      </a:pPr>
                      <a:endParaRPr lang="en-US" sz="28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endParaRPr lang="en-US" sz="28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endParaRPr lang="en-US" sz="28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endParaRPr lang="en-US" sz="28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r>
                        <a:rPr lang="vi-VN" sz="2800" b="1" kern="0" dirty="0">
                          <a:effectLst/>
                          <a:latin typeface="Times New Roman" panose="02020603050405020304" pitchFamily="18" charset="0"/>
                          <a:ea typeface="Calibri" panose="020F0502020204030204" pitchFamily="34" charset="0"/>
                          <a:cs typeface="Times New Roman" panose="02020603050405020304" pitchFamily="18" charset="0"/>
                        </a:rPr>
                        <a:t>1</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indent="457200">
                        <a:lnSpc>
                          <a:spcPct val="115000"/>
                        </a:lnSpc>
                        <a:spcAft>
                          <a:spcPts val="800"/>
                        </a:spcAft>
                      </a:pP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200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a:effectLst/>
                          <a:latin typeface="Times New Roman" panose="02020603050405020304" pitchFamily="18" charset="0"/>
                          <a:ea typeface="Times New Roman" panose="02020603050405020304" pitchFamily="18" charset="0"/>
                          <a:cs typeface="Times New Roman" panose="02020603050405020304" pitchFamily="18" charset="0"/>
                        </a:rPr>
                        <a:t>Xuân ý </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Dzếnh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3092050"/>
                  </a:ext>
                </a:extLst>
              </a:tr>
              <a:tr h="2645696">
                <a:tc vMerge="1">
                  <a:txBody>
                    <a:bodyPr/>
                    <a:lstStyle/>
                    <a:p>
                      <a:endParaRPr lang="en-US"/>
                    </a:p>
                  </a:txBody>
                  <a:tcPr/>
                </a:tc>
                <a:tc vMerge="1">
                  <a:txBody>
                    <a:bodyPr/>
                    <a:lstStyle/>
                    <a:p>
                      <a:endParaRPr lang="en-US"/>
                    </a:p>
                  </a:txBody>
                  <a:tcPr/>
                </a:tc>
                <a:tc>
                  <a:txBody>
                    <a:bodyPr/>
                    <a:lstStyle/>
                    <a:p>
                      <a:pPr algn="just">
                        <a:lnSpc>
                          <a:spcPct val="115000"/>
                        </a:lnSpc>
                        <a:spcAft>
                          <a:spcPts val="800"/>
                        </a:spcAft>
                      </a:pP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Xác</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đúng</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khoảng</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200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chữ</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Thí</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bày</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diễn</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dịch</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nạp</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tổng</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móc</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xích</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SG"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song </a:t>
                      </a:r>
                      <a:r>
                        <a:rPr lang="en-SG"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013883"/>
                  </a:ext>
                </a:extLst>
              </a:tr>
              <a:tr h="1125806">
                <a:tc vMerge="1">
                  <a:txBody>
                    <a:bodyPr/>
                    <a:lstStyle/>
                    <a:p>
                      <a:endParaRPr lang="en-US"/>
                    </a:p>
                  </a:txBody>
                  <a:tcPr/>
                </a:tc>
                <a:tc vMerge="1">
                  <a:txBody>
                    <a:bodyPr/>
                    <a:lstStyle/>
                    <a:p>
                      <a:endParaRPr lang="en-US"/>
                    </a:p>
                  </a:txBody>
                  <a:tcPr/>
                </a:tc>
                <a:tc>
                  <a:txBody>
                    <a:bodyPr/>
                    <a:lstStyle/>
                    <a:p>
                      <a:pPr algn="just">
                        <a:lnSpc>
                          <a:spcPct val="115000"/>
                        </a:lnSpc>
                        <a:spcAft>
                          <a:spcPts val="800"/>
                        </a:spcAft>
                      </a:pPr>
                      <a:r>
                        <a:rPr lang="en-SG" sz="2800" i="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en-SG" sz="2800" i="1" kern="1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SG"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2800" i="1" kern="1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SG"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2800" i="1" kern="100" dirty="0" err="1">
                          <a:effectLst/>
                          <a:latin typeface="Times New Roman" panose="02020603050405020304" pitchFamily="18" charset="0"/>
                          <a:ea typeface="Calibri" panose="020F0502020204030204" pitchFamily="34" charset="0"/>
                          <a:cs typeface="Times New Roman" panose="02020603050405020304" pitchFamily="18" charset="0"/>
                        </a:rPr>
                        <a:t>đúng</a:t>
                      </a:r>
                      <a:r>
                        <a:rPr lang="en-SG"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2800" i="1" kern="1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SG"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2800" i="1" kern="1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SG"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2800" i="1" kern="1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SG"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2800" i="1" kern="1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SG"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60261415"/>
                  </a:ext>
                </a:extLst>
              </a:tr>
            </a:tbl>
          </a:graphicData>
        </a:graphic>
      </p:graphicFrame>
    </p:spTree>
    <p:extLst>
      <p:ext uri="{BB962C8B-B14F-4D97-AF65-F5344CB8AC3E}">
        <p14:creationId xmlns:p14="http://schemas.microsoft.com/office/powerpoint/2010/main" val="1995594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8FB5E145-D179-8B46-4AAF-083D90304975}"/>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72F50D20-070C-33F4-96FD-612C420C559F}"/>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en-US" sz="28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c. </a:t>
            </a:r>
            <a:r>
              <a:rPr lang="en-US" sz="28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Viết</a:t>
            </a:r>
            <a:r>
              <a:rPr lang="en-US" sz="28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đoạn</a:t>
            </a:r>
            <a:r>
              <a:rPr lang="en-US" sz="28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văn</a:t>
            </a:r>
            <a:r>
              <a:rPr lang="en-US" sz="28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đảm</a:t>
            </a:r>
            <a:r>
              <a:rPr lang="en-US" sz="28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báo</a:t>
            </a:r>
            <a:r>
              <a:rPr lang="en-US" sz="28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a:t>
            </a:r>
            <a:r>
              <a:rPr lang="en-US" sz="28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yêu</a:t>
            </a:r>
            <a:r>
              <a:rPr lang="en-US" sz="28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cầu</a:t>
            </a:r>
            <a:r>
              <a:rPr lang="en-US" sz="28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Lựa</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chọn</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thao</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tác</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lập</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luận</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phù</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hợp</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kết</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hợp</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chặt</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chẽ</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giữa</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lí</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lẽ</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dẫn</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chứng</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trên</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cơ</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sở</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đảm</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bảo</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nội</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dung </a:t>
            </a:r>
            <a:r>
              <a:rPr lang="en-US" sz="28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sau</a:t>
            </a:r>
            <a:r>
              <a:rPr lang="en-US" sz="28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thiên</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vẻ</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trẻo</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tươi</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tráng</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gương</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ca,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rộn</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hồ</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ngợp</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thủy</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tinh</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xanh</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tràn</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đầy</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sắc</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biếc</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cành</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lan</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cành</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bay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cành</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latin typeface="Times New Roman" panose="02020603050405020304" pitchFamily="18" charset="0"/>
                <a:ea typeface="Times New Roman" panose="02020603050405020304" pitchFamily="18" charset="0"/>
                <a:cs typeface="Times New Roman" panose="02020603050405020304" pitchFamily="18" charset="0"/>
              </a:rPr>
              <a:t>trĩu</a:t>
            </a:r>
            <a:r>
              <a:rPr lang="en-US" sz="2800" i="1" kern="0"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thiên</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bảy</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giọng</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đằm</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thắm</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gợi</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gợi</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nhạc</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nghệ</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so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sánh</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liệt</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latin typeface="Times New Roman" panose="02020603050405020304" pitchFamily="18" charset="0"/>
                <a:ea typeface="Times New Roman" panose="02020603050405020304" pitchFamily="18" charset="0"/>
                <a:cs typeface="Times New Roman" panose="02020603050405020304" pitchFamily="18" charset="0"/>
              </a:rPr>
              <a:t>kê</a:t>
            </a:r>
            <a:r>
              <a:rPr lang="en-US" sz="2800" kern="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nhạy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endPar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774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
                                            <p:txEl>
                                              <p:pRg st="2" end="2"/>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3">
                                            <p:txEl>
                                              <p:pRg st="3" end="3"/>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407A314E-2A6A-7A5E-8CED-C5C93C292327}"/>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6BE853DD-63A4-2246-4C30-FC94A0346179}"/>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C635978A-1356-6D1F-0A09-996251B24502}"/>
              </a:ext>
            </a:extLst>
          </p:cNvPr>
          <p:cNvGraphicFramePr>
            <a:graphicFrameLocks noGrp="1"/>
          </p:cNvGraphicFramePr>
          <p:nvPr>
            <p:extLst>
              <p:ext uri="{D42A27DB-BD31-4B8C-83A1-F6EECF244321}">
                <p14:modId xmlns:p14="http://schemas.microsoft.com/office/powerpoint/2010/main" val="4127515472"/>
              </p:ext>
            </p:extLst>
          </p:nvPr>
        </p:nvGraphicFramePr>
        <p:xfrm>
          <a:off x="435976" y="1693580"/>
          <a:ext cx="11366938" cy="3294993"/>
        </p:xfrm>
        <a:graphic>
          <a:graphicData uri="http://schemas.openxmlformats.org/drawingml/2006/table">
            <a:tbl>
              <a:tblPr firstRow="1" firstCol="1" bandRow="1"/>
              <a:tblGrid>
                <a:gridCol w="11366938">
                  <a:extLst>
                    <a:ext uri="{9D8B030D-6E8A-4147-A177-3AD203B41FA5}">
                      <a16:colId xmlns:a16="http://schemas.microsoft.com/office/drawing/2014/main" val="2616189723"/>
                    </a:ext>
                  </a:extLst>
                </a:gridCol>
              </a:tblGrid>
              <a:tr h="1550043">
                <a:tc>
                  <a:txBody>
                    <a:bodyPr/>
                    <a:lstStyle/>
                    <a:p>
                      <a:pPr algn="just">
                        <a:lnSpc>
                          <a:spcPct val="115000"/>
                        </a:lnSpc>
                        <a:spcAft>
                          <a:spcPts val="800"/>
                        </a:spcAft>
                      </a:pPr>
                      <a:r>
                        <a:rPr lang="en-AU" sz="2800" i="1" kern="0" dirty="0">
                          <a:effectLst/>
                          <a:latin typeface="Times New Roman" panose="02020603050405020304" pitchFamily="18" charset="0"/>
                          <a:ea typeface="Calibri" panose="020F0502020204030204" pitchFamily="34" charset="0"/>
                          <a:cs typeface="Times New Roman" panose="02020603050405020304" pitchFamily="18" charset="0"/>
                        </a:rPr>
                        <a:t>d</a:t>
                      </a:r>
                      <a:r>
                        <a:rPr lang="vi-VN" sz="2800" i="1" kern="0" dirty="0">
                          <a:effectLst/>
                          <a:latin typeface="Times New Roman" panose="02020603050405020304" pitchFamily="18" charset="0"/>
                          <a:ea typeface="Calibri" panose="020F0502020204030204" pitchFamily="34" charset="0"/>
                          <a:cs typeface="Times New Roman" panose="02020603050405020304" pitchFamily="18" charset="0"/>
                        </a:rPr>
                        <a:t>. Diễn đạt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800" kern="0" dirty="0">
                          <a:effectLst/>
                          <a:latin typeface="Times New Roman" panose="02020603050405020304" pitchFamily="18" charset="0"/>
                          <a:ea typeface="Calibri" panose="020F0502020204030204" pitchFamily="34" charset="0"/>
                          <a:cs typeface="Times New Roman" panose="02020603050405020304" pitchFamily="18" charset="0"/>
                        </a:rPr>
                        <a:t>Đảm bảo chuẩn chính tả, dùng từ, ngữ pháp tiếng Việt, liên kết câu trong đoạn văn.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8070401"/>
                  </a:ext>
                </a:extLst>
              </a:tr>
              <a:tr h="1744950">
                <a:tc>
                  <a:txBody>
                    <a:bodyPr/>
                    <a:lstStyle/>
                    <a:p>
                      <a:pPr algn="just">
                        <a:lnSpc>
                          <a:spcPct val="115000"/>
                        </a:lnSpc>
                        <a:spcAft>
                          <a:spcPts val="800"/>
                        </a:spcAft>
                      </a:pPr>
                      <a:r>
                        <a:rPr lang="en-AU" sz="2800" i="1" kern="0" dirty="0">
                          <a:effectLst/>
                          <a:latin typeface="Times New Roman" panose="02020603050405020304" pitchFamily="18" charset="0"/>
                          <a:ea typeface="Calibri" panose="020F0502020204030204" pitchFamily="34" charset="0"/>
                          <a:cs typeface="Times New Roman" panose="02020603050405020304" pitchFamily="18" charset="0"/>
                        </a:rPr>
                        <a:t>đ</a:t>
                      </a:r>
                      <a:r>
                        <a:rPr lang="vi-VN" sz="2800" i="1" kern="0" dirty="0">
                          <a:effectLst/>
                          <a:latin typeface="Times New Roman" panose="02020603050405020304" pitchFamily="18" charset="0"/>
                          <a:ea typeface="Calibri" panose="020F0502020204030204" pitchFamily="34" charset="0"/>
                          <a:cs typeface="Times New Roman" panose="02020603050405020304" pitchFamily="18" charset="0"/>
                        </a:rPr>
                        <a:t>. Sáng tạo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800" kern="0" dirty="0">
                          <a:effectLst/>
                          <a:latin typeface="Times New Roman" panose="02020603050405020304" pitchFamily="18" charset="0"/>
                          <a:ea typeface="Calibri" panose="020F0502020204030204" pitchFamily="34" charset="0"/>
                          <a:cs typeface="Times New Roman" panose="02020603050405020304" pitchFamily="18" charset="0"/>
                        </a:rPr>
                        <a:t>Thể hiện suy nghĩ sâu sắc về vấn đề nghị luận; có cách diễn đạt mới mẻ.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5681945"/>
                  </a:ext>
                </a:extLst>
              </a:tr>
            </a:tbl>
          </a:graphicData>
        </a:graphic>
      </p:graphicFrame>
    </p:spTree>
    <p:extLst>
      <p:ext uri="{BB962C8B-B14F-4D97-AF65-F5344CB8AC3E}">
        <p14:creationId xmlns:p14="http://schemas.microsoft.com/office/powerpoint/2010/main" val="278827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93C436A2-A869-8F1C-C7B0-551603F66121}"/>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3FEDB9EB-B6A8-5327-35A5-E53D3B66E07C}"/>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62092B80-F4AB-FA90-B77D-3BE0DB2B1665}"/>
              </a:ext>
            </a:extLst>
          </p:cNvPr>
          <p:cNvGraphicFramePr>
            <a:graphicFrameLocks noGrp="1"/>
          </p:cNvGraphicFramePr>
          <p:nvPr>
            <p:extLst>
              <p:ext uri="{D42A27DB-BD31-4B8C-83A1-F6EECF244321}">
                <p14:modId xmlns:p14="http://schemas.microsoft.com/office/powerpoint/2010/main" val="976400168"/>
              </p:ext>
            </p:extLst>
          </p:nvPr>
        </p:nvGraphicFramePr>
        <p:xfrm>
          <a:off x="428093" y="1013280"/>
          <a:ext cx="11382704" cy="4655594"/>
        </p:xfrm>
        <a:graphic>
          <a:graphicData uri="http://schemas.openxmlformats.org/drawingml/2006/table">
            <a:tbl>
              <a:tblPr firstRow="1" firstCol="1" bandRow="1"/>
              <a:tblGrid>
                <a:gridCol w="1219455">
                  <a:extLst>
                    <a:ext uri="{9D8B030D-6E8A-4147-A177-3AD203B41FA5}">
                      <a16:colId xmlns:a16="http://schemas.microsoft.com/office/drawing/2014/main" val="3029034407"/>
                    </a:ext>
                  </a:extLst>
                </a:gridCol>
                <a:gridCol w="10163249">
                  <a:extLst>
                    <a:ext uri="{9D8B030D-6E8A-4147-A177-3AD203B41FA5}">
                      <a16:colId xmlns:a16="http://schemas.microsoft.com/office/drawing/2014/main" val="2546765838"/>
                    </a:ext>
                  </a:extLst>
                </a:gridCol>
              </a:tblGrid>
              <a:tr h="1634692">
                <a:tc rowSpan="3">
                  <a:txBody>
                    <a:bodyPr/>
                    <a:lstStyle/>
                    <a:p>
                      <a:pPr algn="ctr">
                        <a:lnSpc>
                          <a:spcPct val="115000"/>
                        </a:lnSpc>
                        <a:spcAft>
                          <a:spcPts val="800"/>
                        </a:spcAft>
                      </a:pPr>
                      <a:endParaRPr lang="en-US" sz="28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endParaRPr lang="en-US" sz="28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endParaRPr lang="en-US" sz="28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r>
                        <a:rPr lang="vi-VN" sz="2800" b="1" kern="0" dirty="0">
                          <a:effectLst/>
                          <a:latin typeface="Times New Roman" panose="02020603050405020304" pitchFamily="18" charset="0"/>
                          <a:ea typeface="Calibri" panose="020F0502020204030204" pitchFamily="34" charset="0"/>
                          <a:cs typeface="Times New Roman" panose="02020603050405020304" pitchFamily="18" charset="0"/>
                        </a:rPr>
                        <a:t>2</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Anh/</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chị</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hãy</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bức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thư</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600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chữ</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trao</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trào</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lưu</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xấu</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9536320"/>
                  </a:ext>
                </a:extLst>
              </a:tr>
              <a:tr h="1808860">
                <a:tc vMerge="1">
                  <a:txBody>
                    <a:bodyPr/>
                    <a:lstStyle/>
                    <a:p>
                      <a:endParaRPr lang="en-US"/>
                    </a:p>
                  </a:txBody>
                  <a:tcPr/>
                </a:tc>
                <a:tc>
                  <a:txBody>
                    <a:bodyPr/>
                    <a:lstStyle/>
                    <a:p>
                      <a:pPr algn="just">
                        <a:lnSpc>
                          <a:spcPct val="115000"/>
                        </a:lnSpc>
                        <a:spcAft>
                          <a:spcPts val="800"/>
                        </a:spcAft>
                      </a:pP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cục</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cục</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600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4522591"/>
                  </a:ext>
                </a:extLst>
              </a:tr>
              <a:tr h="1212042">
                <a:tc vMerge="1">
                  <a:txBody>
                    <a:bodyPr/>
                    <a:lstStyle/>
                    <a:p>
                      <a:endParaRPr lang="en-US"/>
                    </a:p>
                  </a:txBody>
                  <a:tcPr/>
                </a:tc>
                <a:tc>
                  <a:txBody>
                    <a:bodyPr/>
                    <a:lstStyle/>
                    <a:p>
                      <a:pPr algn="just">
                        <a:lnSpc>
                          <a:spcPct val="115000"/>
                        </a:lnSpc>
                        <a:spcAft>
                          <a:spcPts val="800"/>
                        </a:spcAft>
                      </a:pP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vi-VN"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AU"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thư</a:t>
                      </a:r>
                      <a:r>
                        <a:rPr lang="en-AU"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trao</a:t>
                      </a:r>
                      <a:r>
                        <a:rPr lang="en-AU"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AU"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AU"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AU"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AU"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AU"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chọn</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nghề</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mơ</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ước</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8420172"/>
                  </a:ext>
                </a:extLst>
              </a:tr>
            </a:tbl>
          </a:graphicData>
        </a:graphic>
      </p:graphicFrame>
    </p:spTree>
    <p:extLst>
      <p:ext uri="{BB962C8B-B14F-4D97-AF65-F5344CB8AC3E}">
        <p14:creationId xmlns:p14="http://schemas.microsoft.com/office/powerpoint/2010/main" val="4033742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4C99BD34-22AF-465A-5EB7-0C07F5C6CB3D}"/>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6C9A1E52-81F4-B316-ECA6-CA00BCBA2887}"/>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vi-VN" sz="2800" i="1" kern="100" dirty="0">
                <a:latin typeface="Times New Roman" panose="02020603050405020304" pitchFamily="18" charset="0"/>
                <a:ea typeface="Calibri" panose="020F0502020204030204" pitchFamily="34" charset="0"/>
                <a:cs typeface="Times New Roman" panose="02020603050405020304" pitchFamily="18" charset="0"/>
              </a:rPr>
              <a:t>c.</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Viết</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bài</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luận</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đảm</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yêu</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cầu</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Lựa</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chọn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thao</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tác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luận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phù</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nhuần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nhuyễn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giữa</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lí</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lẽ</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dẫn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chứng</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trình</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bày</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hệ</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thống</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ý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bố</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cục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gồm</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ba</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phần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bài</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luận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thể</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khai</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hướng</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b="1"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800" b="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Mở</a:t>
            </a:r>
            <a:r>
              <a:rPr lang="en-AU" sz="2800" b="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AU" sz="2800" b="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đầu</a:t>
            </a:r>
            <a:r>
              <a:rPr lang="en-AU" sz="2800" b="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AU" sz="2800" b="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thư</a:t>
            </a:r>
            <a:r>
              <a:rPr lang="vi-VN" sz="2800" b="1"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 Nêu địa điểm, thời gian, danh tính người nhận, lời chào mở đầu. </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 Nêu rõ công việc hay vấn đề cần trao đổi</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thực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trạng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biểu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lưu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xấu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khiến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băn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khoăn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trăn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trở</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nên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viết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thư</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trao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đổi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việc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lưu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xấu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800"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272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7EA442AA-ABC6-656C-4AA2-7A1C443F5353}"/>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AFBE18CD-AA0F-1A02-33BD-A010C7590EF6}"/>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nSpc>
                <a:spcPct val="115000"/>
              </a:lnSpc>
              <a:spcAft>
                <a:spcPts val="800"/>
              </a:spcAft>
            </a:pPr>
            <a:r>
              <a:rPr lang="en-AU" sz="2400"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AU" sz="2400" b="1" kern="1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Nội</a:t>
            </a:r>
            <a:r>
              <a:rPr lang="en-AU" sz="2400" b="1"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dung </a:t>
            </a:r>
            <a:r>
              <a:rPr lang="en-AU" sz="2400" b="1" kern="1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vi-VN" sz="24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solidFill>
                  <a:srgbClr val="212529"/>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212529"/>
                </a:solidFill>
                <a:latin typeface="Times New Roman" panose="02020603050405020304" pitchFamily="18" charset="0"/>
                <a:ea typeface="Calibri" panose="020F0502020204030204" pitchFamily="34" charset="0"/>
                <a:cs typeface="Times New Roman" panose="02020603050405020304" pitchFamily="18" charset="0"/>
              </a:rPr>
              <a:t>Nêu</a:t>
            </a:r>
            <a:r>
              <a:rPr lang="en-US" sz="2400" kern="100" dirty="0">
                <a:solidFill>
                  <a:srgbClr val="212529"/>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212529"/>
                </a:solidFill>
                <a:latin typeface="Times New Roman" panose="02020603050405020304" pitchFamily="18" charset="0"/>
                <a:ea typeface="Calibri" panose="020F0502020204030204" pitchFamily="34" charset="0"/>
                <a:cs typeface="Times New Roman" panose="02020603050405020304" pitchFamily="18" charset="0"/>
              </a:rPr>
              <a:t>quan</a:t>
            </a:r>
            <a:r>
              <a:rPr lang="en-US" sz="2400" kern="100" dirty="0">
                <a:solidFill>
                  <a:srgbClr val="212529"/>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212529"/>
                </a:solidFill>
                <a:latin typeface="Times New Roman" panose="02020603050405020304" pitchFamily="18" charset="0"/>
                <a:ea typeface="Calibri" panose="020F0502020204030204" pitchFamily="34" charset="0"/>
                <a:cs typeface="Times New Roman" panose="02020603050405020304" pitchFamily="18" charset="0"/>
              </a:rPr>
              <a:t>điểm</a:t>
            </a:r>
            <a:r>
              <a:rPr lang="en-US" sz="2400" kern="100" dirty="0">
                <a:solidFill>
                  <a:srgbClr val="212529"/>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212529"/>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solidFill>
                  <a:srgbClr val="212529"/>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212529"/>
                </a:solidFill>
                <a:latin typeface="Times New Roman" panose="02020603050405020304" pitchFamily="18" charset="0"/>
                <a:ea typeface="Calibri" panose="020F0502020204030204" pitchFamily="34" charset="0"/>
                <a:cs typeface="Times New Roman" panose="02020603050405020304" pitchFamily="18" charset="0"/>
              </a:rPr>
              <a:t>bản</a:t>
            </a:r>
            <a:r>
              <a:rPr lang="en-US" sz="2400" kern="100" dirty="0">
                <a:solidFill>
                  <a:srgbClr val="212529"/>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212529"/>
                </a:solidFill>
                <a:latin typeface="Times New Roman" panose="02020603050405020304" pitchFamily="18" charset="0"/>
                <a:ea typeface="Calibri" panose="020F0502020204030204" pitchFamily="34" charset="0"/>
                <a:cs typeface="Times New Roman" panose="02020603050405020304" pitchFamily="18" charset="0"/>
              </a:rPr>
              <a:t>thân</a:t>
            </a:r>
            <a:r>
              <a:rPr lang="en-US" sz="2400" kern="100" dirty="0">
                <a:solidFill>
                  <a:srgbClr val="212529"/>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212529"/>
                </a:solidFill>
                <a:latin typeface="Times New Roman" panose="02020603050405020304" pitchFamily="18" charset="0"/>
                <a:ea typeface="Calibri" panose="020F0502020204030204" pitchFamily="34" charset="0"/>
                <a:cs typeface="Times New Roman" panose="02020603050405020304" pitchFamily="18" charset="0"/>
              </a:rPr>
              <a:t>về</a:t>
            </a:r>
            <a:r>
              <a:rPr lang="en-US" sz="2400" kern="100" dirty="0">
                <a:solidFill>
                  <a:srgbClr val="212529"/>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212529"/>
                </a:solidFill>
                <a:latin typeface="Times New Roman" panose="02020603050405020304" pitchFamily="18" charset="0"/>
                <a:ea typeface="Calibri" panose="020F0502020204030204" pitchFamily="34" charset="0"/>
                <a:cs typeface="Times New Roman" panose="02020603050405020304" pitchFamily="18" charset="0"/>
              </a:rPr>
              <a:t>vấn</a:t>
            </a:r>
            <a:r>
              <a:rPr lang="en-US" sz="2400" kern="100" dirty="0">
                <a:solidFill>
                  <a:srgbClr val="212529"/>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212529"/>
                </a:solidFill>
                <a:latin typeface="Times New Roman" panose="02020603050405020304" pitchFamily="18" charset="0"/>
                <a:ea typeface="Calibri" panose="020F0502020204030204" pitchFamily="34" charset="0"/>
                <a:cs typeface="Times New Roman" panose="02020603050405020304" pitchFamily="18" charset="0"/>
              </a:rPr>
              <a:t>đề</a:t>
            </a:r>
            <a:r>
              <a:rPr lang="en-US" sz="2400" kern="100" dirty="0">
                <a:solidFill>
                  <a:srgbClr val="212529"/>
                </a:solidFill>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Nguyên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lưu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xấu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Bối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cảnh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nghệ</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nền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tảng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(Facebook, Tik Tok…)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mẽ</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phép</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con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chia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sẻ</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thông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tin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nhanh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chóng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lí</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con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muốn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chú</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ý,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khẳng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mình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tiêu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cực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lưu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xấu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Cá</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ảnh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hưởng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tới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sức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khỏe</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tính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lối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ảo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buông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mất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tương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lai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Cộng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vi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phạm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đạo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đức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luật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tạo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môi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tốt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đẹp</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cần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thiết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việc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lưu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xấu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b="1"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3731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
                                            <p:txEl>
                                              <p:pRg st="2" end="2"/>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3">
                                            <p:txEl>
                                              <p:pRg st="3" end="3"/>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3">
                                            <p:txEl>
                                              <p:pRg st="4" end="4"/>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3">
                                            <p:txEl>
                                              <p:pRg st="5" end="5"/>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9" dur="500"/>
                                        <p:tgtEl>
                                          <p:spTgt spid="3">
                                            <p:txEl>
                                              <p:pRg st="7" end="7"/>
                                            </p:txEl>
                                          </p:spTgt>
                                        </p:tgtEl>
                                      </p:cBhvr>
                                    </p:animEffect>
                                  </p:childTnLst>
                                </p:cTn>
                              </p:par>
                              <p:par>
                                <p:cTn id="50" presetID="53" presetClass="entr" presetSubtype="16" fill="hold" nodeType="with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p:cTn id="5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7E55300D-1F5C-49B5-920E-3723609A532A}"/>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nSpc>
                <a:spcPct val="115000"/>
              </a:lnSpc>
              <a:spcAft>
                <a:spcPts val="800"/>
              </a:spcAft>
              <a:tabLst>
                <a:tab pos="180340" algn="l"/>
              </a:tabLst>
            </a:pPr>
            <a:r>
              <a:rPr lang="en-AU" sz="2400" b="1" kern="100" dirty="0">
                <a:latin typeface="Times New Roman" panose="02020603050405020304" pitchFamily="18" charset="0"/>
                <a:ea typeface="Times New Roman" panose="02020603050405020304" pitchFamily="18" charset="0"/>
                <a:cs typeface="Times New Roman" panose="02020603050405020304" pitchFamily="18" charset="0"/>
              </a:rPr>
              <a:t>I. </a:t>
            </a:r>
            <a:r>
              <a:rPr lang="vi-VN" sz="2400" b="1" kern="100" dirty="0">
                <a:latin typeface="Times New Roman" panose="02020603050405020304" pitchFamily="18" charset="0"/>
                <a:ea typeface="Times New Roman" panose="02020603050405020304" pitchFamily="18" charset="0"/>
                <a:cs typeface="Times New Roman" panose="02020603050405020304" pitchFamily="18" charset="0"/>
              </a:rPr>
              <a:t>ĐỌC HIỂU (</a:t>
            </a:r>
            <a:r>
              <a:rPr lang="en-AU" sz="2400" b="1" kern="100" dirty="0">
                <a:latin typeface="Times New Roman" panose="02020603050405020304" pitchFamily="18" charset="0"/>
                <a:ea typeface="Times New Roman" panose="02020603050405020304" pitchFamily="18" charset="0"/>
                <a:cs typeface="Times New Roman" panose="02020603050405020304" pitchFamily="18" charset="0"/>
              </a:rPr>
              <a:t>4</a:t>
            </a:r>
            <a:r>
              <a:rPr lang="vi-VN" sz="2400" b="1" kern="100" dirty="0">
                <a:latin typeface="Times New Roman" panose="02020603050405020304" pitchFamily="18" charset="0"/>
                <a:ea typeface="Times New Roman" panose="02020603050405020304" pitchFamily="18" charset="0"/>
                <a:cs typeface="Times New Roman" panose="02020603050405020304" pitchFamily="18" charset="0"/>
              </a:rPr>
              <a:t>.0 điểm) </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529590" algn="l"/>
              </a:tabLst>
            </a:pPr>
            <a:r>
              <a:rPr lang="vi-VN" sz="2400" b="1"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 văn bản sau:</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indent="457200" algn="ctr">
              <a:lnSpc>
                <a:spcPct val="115000"/>
              </a:lnSpc>
              <a:spcAft>
                <a:spcPts val="800"/>
              </a:spcAft>
            </a:pPr>
            <a:r>
              <a:rPr lang="vi-VN" sz="2400"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CÁI CHÚC THƯ CỦA NGƯỜI CÒN SỐNG</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Cụ Hồng lúc ấy đã nhắm nghiền hai mắt lại. Trên cái sập gụ khảm mà giữa là cái khay đèn, cụ nằm một bên, thằng xe một bên, cụ bà thì ngồi phía dưới chân. Thằng xe lúc ấy đã rửa sạch hai cái chân ngựa người để gánh vác cái trách nhiệm nặng nề của người bồi tiêm thuốc phiện.</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Cụ bà nói:</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Ông ạ, tuy vậy tôi cũng cứ cho mời cụ lang.</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Cụ Hồng lại nhăn mặt lần thứ mười mà khẽ gắt cũng lần thứ mười rằng:</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Biết rồi! Biết rồi! Khổ lắm! Nói mãi!</a:t>
            </a:r>
            <a:endParaRPr lang="en-US"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430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fade">
                                      <p:cBhvr>
                                        <p:cTn id="51" dur="1000"/>
                                        <p:tgtEl>
                                          <p:spTgt spid="3">
                                            <p:txEl>
                                              <p:pRg st="7" end="7"/>
                                            </p:txEl>
                                          </p:spTgt>
                                        </p:tgtEl>
                                      </p:cBhvr>
                                    </p:animEffect>
                                    <p:anim calcmode="lin" valueType="num">
                                      <p:cBhvr>
                                        <p:cTn id="5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70A4E751-BDC6-E32C-C1D2-0EAF06816ECA}"/>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3D93F8CB-3D48-81C8-7A71-723141367920}"/>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lối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tích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cực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tham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mục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đích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tốt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đẹp</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trí</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nối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học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hỏi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 Lan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tỏa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năng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lượng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tích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cực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cộng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góp</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phần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minh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tiến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bộ</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hơn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xuất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lưu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xấu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gợi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ý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Tỉnh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táo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suốt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tham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chạy</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lưu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 Gia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đình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nhà</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phát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huy</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vai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trò</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dục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lối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lành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con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em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Cộng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tuyên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truyền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lưu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đẹp</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nhằm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loại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bỏ</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lưu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xấu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tạo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gian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lành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Nêu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ý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kiến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khác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nhau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xung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quanh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vấn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kumimoji="0" lang="en-US"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229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
                                            <p:txEl>
                                              <p:pRg st="2" end="2"/>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3">
                                            <p:txEl>
                                              <p:pRg st="3" end="3"/>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3">
                                            <p:txEl>
                                              <p:pRg st="4" end="4"/>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3">
                                            <p:txEl>
                                              <p:pRg st="5" end="5"/>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D7DDE8FD-D8BA-3614-39A4-F139CD211A11}"/>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DA997906-FCCE-3C3E-14AC-CEFA9075ADDA}"/>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nSpc>
                <a:spcPct val="115000"/>
              </a:lnSpc>
              <a:spcAft>
                <a:spcPts val="800"/>
              </a:spcAft>
            </a:pPr>
            <a:r>
              <a:rPr lang="en-AU" sz="2800" b="1"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Kết </a:t>
            </a:r>
            <a:r>
              <a:rPr lang="en-AU" sz="2800" b="1" kern="1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thúc</a:t>
            </a:r>
            <a:r>
              <a:rPr lang="en-AU" sz="2800" b="1"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2800" b="1" kern="1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a:t>
            </a:r>
            <a:r>
              <a:rPr lang="vi-VN" sz="2800" b="1"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 T</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hể hiện mong muốn được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nhận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thư</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chia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sẻ</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ủng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hộ</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vi-VN" sz="2800" kern="100" dirty="0">
                <a:latin typeface="Times New Roman" panose="02020603050405020304" pitchFamily="18" charset="0"/>
                <a:ea typeface="Calibri" panose="020F0502020204030204" pitchFamily="34" charset="0"/>
                <a:cs typeface="Times New Roman" panose="02020603050405020304" pitchFamily="18" charset="0"/>
              </a:rPr>
              <a:t>Lời chào tạm biệt, danh tính của người viết thư.</a:t>
            </a:r>
            <a:endParaRPr kumimoji="0" lang="en-US"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792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F99CB210-0E59-9195-756C-2430EB8EEE26}"/>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610D876E-073E-6D32-EE17-70AEFFD20E50}"/>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4B72B32C-A9E2-589B-E9C8-48B5F5E989FB}"/>
              </a:ext>
            </a:extLst>
          </p:cNvPr>
          <p:cNvGraphicFramePr>
            <a:graphicFrameLocks noGrp="1"/>
          </p:cNvGraphicFramePr>
          <p:nvPr>
            <p:extLst>
              <p:ext uri="{D42A27DB-BD31-4B8C-83A1-F6EECF244321}">
                <p14:modId xmlns:p14="http://schemas.microsoft.com/office/powerpoint/2010/main" val="1659738635"/>
              </p:ext>
            </p:extLst>
          </p:nvPr>
        </p:nvGraphicFramePr>
        <p:xfrm>
          <a:off x="504497" y="536028"/>
          <a:ext cx="11177751" cy="5691352"/>
        </p:xfrm>
        <a:graphic>
          <a:graphicData uri="http://schemas.openxmlformats.org/drawingml/2006/table">
            <a:tbl>
              <a:tblPr firstRow="1" firstCol="1" bandRow="1"/>
              <a:tblGrid>
                <a:gridCol w="11177751">
                  <a:extLst>
                    <a:ext uri="{9D8B030D-6E8A-4147-A177-3AD203B41FA5}">
                      <a16:colId xmlns:a16="http://schemas.microsoft.com/office/drawing/2014/main" val="1327814667"/>
                    </a:ext>
                  </a:extLst>
                </a:gridCol>
              </a:tblGrid>
              <a:tr h="2845676">
                <a:tc>
                  <a:txBody>
                    <a:bodyPr/>
                    <a:lstStyle/>
                    <a:p>
                      <a:pPr>
                        <a:lnSpc>
                          <a:spcPct val="115000"/>
                        </a:lnSpc>
                        <a:spcAft>
                          <a:spcPts val="800"/>
                        </a:spcAft>
                      </a:pPr>
                      <a:endPar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800"/>
                        </a:spcAft>
                      </a:pP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d.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800" kern="100" dirty="0">
                          <a:effectLst/>
                          <a:latin typeface="Times New Roman" panose="02020603050405020304" pitchFamily="18" charset="0"/>
                          <a:ea typeface="Times New Roman" panose="02020603050405020304" pitchFamily="18" charset="0"/>
                          <a:cs typeface="Times New Roman" panose="02020603050405020304" pitchFamily="18" charset="0"/>
                        </a:rPr>
                        <a:t>Đảm bảo chuẩn chính tả, dùng từ, ngữ pháp tiếng Việt, liên kết văn bản</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9711298"/>
                  </a:ext>
                </a:extLst>
              </a:tr>
              <a:tr h="2845676">
                <a:tc>
                  <a:txBody>
                    <a:bodyPr/>
                    <a:lstStyle/>
                    <a:p>
                      <a:pPr algn="just">
                        <a:lnSpc>
                          <a:spcPct val="115000"/>
                        </a:lnSpc>
                        <a:spcAft>
                          <a:spcPts val="800"/>
                        </a:spcAft>
                      </a:pPr>
                      <a:endParaRPr lang="en-AU" sz="2800" i="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en-AU"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đ</a:t>
                      </a:r>
                      <a:r>
                        <a:rPr lang="vi-VN"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Sáng tạo</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800" kern="100" dirty="0">
                          <a:effectLst/>
                          <a:latin typeface="Times New Roman" panose="02020603050405020304" pitchFamily="18" charset="0"/>
                          <a:ea typeface="Times New Roman" panose="02020603050405020304" pitchFamily="18" charset="0"/>
                          <a:cs typeface="Times New Roman" panose="02020603050405020304" pitchFamily="18" charset="0"/>
                        </a:rPr>
                        <a:t>Thể hiện suy nghĩ sâu sắc về vấn đề nghị luận; có cách diễn đạt mới mẻ.</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94003597"/>
                  </a:ext>
                </a:extLst>
              </a:tr>
            </a:tbl>
          </a:graphicData>
        </a:graphic>
      </p:graphicFrame>
    </p:spTree>
    <p:extLst>
      <p:ext uri="{BB962C8B-B14F-4D97-AF65-F5344CB8AC3E}">
        <p14:creationId xmlns:p14="http://schemas.microsoft.com/office/powerpoint/2010/main" val="1788190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DBE2CF6A-BBBA-B1D7-7732-222CCFA352C8}"/>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06ADE848-A279-3F5A-F4F0-C14A9CC973EA}"/>
              </a:ext>
            </a:extLst>
          </p:cNvPr>
          <p:cNvSpPr>
            <a:spLocks noChangeArrowheads="1"/>
          </p:cNvSpPr>
          <p:nvPr/>
        </p:nvSpPr>
        <p:spPr bwMode="auto">
          <a:xfrm>
            <a:off x="215704" y="7331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ctr">
              <a:lnSpc>
                <a:spcPct val="115000"/>
              </a:lnSpc>
              <a:spcAft>
                <a:spcPts val="80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15AEFEA9-2157-BE7D-B67C-C414EB836CFB}"/>
              </a:ext>
            </a:extLst>
          </p:cNvPr>
          <p:cNvSpPr txBox="1"/>
          <p:nvPr/>
        </p:nvSpPr>
        <p:spPr>
          <a:xfrm>
            <a:off x="2091557" y="333501"/>
            <a:ext cx="8008883" cy="556434"/>
          </a:xfrm>
          <a:prstGeom prst="rect">
            <a:avLst/>
          </a:prstGeom>
          <a:noFill/>
        </p:spPr>
        <p:txBody>
          <a:bodyPr wrap="square" rtlCol="0">
            <a:spAutoFit/>
          </a:bodyPr>
          <a:lstStyle/>
          <a:p>
            <a:pPr algn="ctr">
              <a:lnSpc>
                <a:spcPct val="115000"/>
              </a:lnSpc>
              <a:spcAft>
                <a:spcPts val="800"/>
              </a:spcAft>
            </a:pPr>
            <a:r>
              <a:rPr lang="pt-BR"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 SỐ 2</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AE0830DB-7615-1E20-8B73-0458A3502A64}"/>
              </a:ext>
            </a:extLst>
          </p:cNvPr>
          <p:cNvSpPr txBox="1"/>
          <p:nvPr/>
        </p:nvSpPr>
        <p:spPr>
          <a:xfrm>
            <a:off x="551793" y="889935"/>
            <a:ext cx="11004331" cy="5894755"/>
          </a:xfrm>
          <a:prstGeom prst="rect">
            <a:avLst/>
          </a:prstGeom>
          <a:noFill/>
        </p:spPr>
        <p:txBody>
          <a:bodyPr wrap="square" rtlCol="0">
            <a:spAutoFit/>
          </a:bodyPr>
          <a:lstStyle/>
          <a:p>
            <a:pPr>
              <a:lnSpc>
                <a:spcPct val="115000"/>
              </a:lnSpc>
              <a:spcAft>
                <a:spcPts val="800"/>
              </a:spcAft>
              <a:tabLst>
                <a:tab pos="529590" algn="l"/>
              </a:tabLst>
            </a:pPr>
            <a:r>
              <a:rPr lang="vi-VN" sz="2400" b="1" kern="0" dirty="0">
                <a:solidFill>
                  <a:srgbClr val="006FC0"/>
                </a:solidFill>
                <a:effectLst/>
                <a:latin typeface="Times New Roman" panose="02020603050405020304" pitchFamily="18" charset="0"/>
                <a:ea typeface="Times New Roman" panose="02020603050405020304" pitchFamily="18" charset="0"/>
                <a:cs typeface="Times New Roman" panose="02020603050405020304" pitchFamily="18" charset="0"/>
              </a:rPr>
              <a:t>I. PHẦN</a:t>
            </a:r>
            <a:r>
              <a:rPr lang="vi-VN" sz="2400" b="1" kern="0" spc="-30" dirty="0">
                <a:solidFill>
                  <a:srgbClr val="006F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kern="0" dirty="0">
                <a:solidFill>
                  <a:srgbClr val="006FC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vi-VN" sz="2400" b="1" kern="0" spc="-30" dirty="0">
                <a:solidFill>
                  <a:srgbClr val="006F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kern="0" dirty="0">
                <a:solidFill>
                  <a:srgbClr val="006FC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vi-VN" sz="2400" b="1" kern="0" spc="-30" dirty="0">
                <a:solidFill>
                  <a:srgbClr val="006F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kern="0" dirty="0">
                <a:solidFill>
                  <a:srgbClr val="006FC0"/>
                </a:solidFill>
                <a:effectLst/>
                <a:latin typeface="Times New Roman" panose="02020603050405020304" pitchFamily="18" charset="0"/>
                <a:ea typeface="Times New Roman" panose="02020603050405020304" pitchFamily="18" charset="0"/>
                <a:cs typeface="Times New Roman" panose="02020603050405020304" pitchFamily="18" charset="0"/>
              </a:rPr>
              <a:t>(4,0</a:t>
            </a:r>
            <a:r>
              <a:rPr lang="vi-VN" sz="2400" b="1" kern="0" spc="-40" dirty="0">
                <a:solidFill>
                  <a:srgbClr val="006F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kern="0" spc="-10" dirty="0">
                <a:solidFill>
                  <a:srgbClr val="006FC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kern="100" spc="-10" dirty="0">
                <a:solidFill>
                  <a:srgbClr val="006FC0"/>
                </a:solidFill>
                <a:latin typeface="Calibri" panose="020F0502020204030204" pitchFamily="34" charset="0"/>
                <a:ea typeface="Calibri" panose="020F0502020204030204" pitchFamily="34" charset="0"/>
                <a:cs typeface="Times New Roman" panose="02020603050405020304" pitchFamily="18" charset="0"/>
              </a:rPr>
              <a:t> </a:t>
            </a:r>
            <a:r>
              <a:rPr lang="vi-VN" sz="2400" b="1" kern="0" dirty="0">
                <a:effectLst/>
                <a:latin typeface="Times New Roman" panose="02020603050405020304" pitchFamily="18" charset="0"/>
                <a:ea typeface="Times New Roman" panose="02020603050405020304" pitchFamily="18" charset="0"/>
                <a:cs typeface="Times New Roman" panose="02020603050405020304" pitchFamily="18" charset="0"/>
              </a:rPr>
              <a:t>Đọc văn bản sau:</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400" b="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 SÔNG CUỘC ĐỜI</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ta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giống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sông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vậy</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mỗi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ta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ngồi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trên</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thuyền</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xuôi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chảy</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Trong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thuyền</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xuôi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sông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chia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ngã</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rẽ</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chảy</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nẻo</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nhau</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chảy</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này</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nhau</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chảy</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dắt</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ta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trở</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bác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sĩ</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lãnh</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đạo</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doanh</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vệ</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môi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trị</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chảy</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đưa</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đẩy</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ta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chỗ</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trở</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gác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cổng</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dọn</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vệ</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lái</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xe</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bán</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vé</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2400" i="1" kern="1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thuyền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vẫn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đang</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chảy</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vẫn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xem</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muốn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trôi</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chảy</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bến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bờ</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Nếu</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kinh</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doanh</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bắt</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lái</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thuyền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Nếu</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muốn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trở</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bác</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sĩ</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chèo</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thuyền</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2400" i="1" kern="100" spc="-5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2716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000"/>
                                        <p:tgtEl>
                                          <p:spTgt spid="4">
                                            <p:txEl>
                                              <p:pRg st="2" end="2"/>
                                            </p:txEl>
                                          </p:spTgt>
                                        </p:tgtEl>
                                      </p:cBhvr>
                                    </p:animEffect>
                                    <p:anim calcmode="lin" valueType="num">
                                      <p:cBhvr>
                                        <p:cTn id="2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10510042-14EA-D736-8D2F-E31AD21A0928}"/>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2D34ADDC-A39F-FDBF-B493-9E1D3D3E1497}"/>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indent="457200" algn="just">
              <a:lnSpc>
                <a:spcPct val="115000"/>
              </a:lnSpc>
              <a:spcAft>
                <a:spcPts val="800"/>
              </a:spcAft>
            </a:pP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Cũng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giống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như</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sông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thật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sự</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sông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cuộc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đời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cũng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có</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luồng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nước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mạnh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xô</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đẩy</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thuyền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khỏi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chảy</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mà</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muốn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đến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luồng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nước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này</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chính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việc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khiến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xao</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nhãng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như</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trò</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chơi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trên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máy</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vi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tính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đứa</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xấu</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thói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quen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xấu</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chương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trình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tivi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vô</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bổ</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Tuy</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vậy</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miễn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tập</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trung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vào</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mục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tiêu</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mình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đấu</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lại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luồng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nước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đó</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nhất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sẽ</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đến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được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nơi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mình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muốn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đến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Trong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ấy</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hầu</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hết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trẻ</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hoàn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toàn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không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có</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ý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niệm</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gì</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về</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việc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mình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muốn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trở</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thành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một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như</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thế</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nào</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trong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tương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Họ</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không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biết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mình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đang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trôi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theo</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chảy</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nào</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cứ</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để</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mặc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cho</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thuyền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cuộc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sống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trôi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nổi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bập</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bềnh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theo</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dòng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nước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đến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đâu</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thì</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đến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Nếu</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không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bắt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đầu</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đề</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mục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tiêu</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hướng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ngay</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từ</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bây</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giờ</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rất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có</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thể</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sẽ</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đến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một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nơi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mà</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không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muốn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chút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nào</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sz="2400"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Trích</a:t>
            </a:r>
            <a:r>
              <a:rPr lang="en-US" sz="2400"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Bí</a:t>
            </a:r>
            <a:r>
              <a:rPr lang="en-US" sz="2400" i="1"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quyết</a:t>
            </a:r>
            <a:r>
              <a:rPr lang="en-US" sz="2400" i="1"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Teen </a:t>
            </a:r>
            <a:r>
              <a:rPr lang="en-US" sz="2400" i="1"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thành</a:t>
            </a:r>
            <a:r>
              <a:rPr lang="en-US" sz="2400" i="1"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công</a:t>
            </a:r>
            <a:r>
              <a:rPr lang="en-US" sz="2400"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Adamkoo</a:t>
            </a:r>
            <a:r>
              <a:rPr lang="en-US" sz="2400"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&amp; Gary Lee, </a:t>
            </a:r>
            <a:r>
              <a:rPr lang="en-US" sz="2400"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Trần</a:t>
            </a:r>
            <a:r>
              <a:rPr lang="en-US" sz="2400"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Đăng</a:t>
            </a:r>
            <a:r>
              <a:rPr lang="en-US" sz="2400"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Khoa &amp; </a:t>
            </a:r>
            <a:r>
              <a:rPr lang="en-US" sz="2400"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Uông</a:t>
            </a:r>
            <a:r>
              <a:rPr lang="en-US" sz="2400"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Xuân Vy </a:t>
            </a:r>
            <a:r>
              <a:rPr lang="en-US" sz="2400"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dịch</a:t>
            </a:r>
            <a:r>
              <a:rPr lang="en-US" sz="2400"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NXB </a:t>
            </a:r>
            <a:r>
              <a:rPr lang="en-US" sz="2400"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Phụ</a:t>
            </a:r>
            <a:r>
              <a:rPr lang="en-US" sz="2400"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5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nữ</a:t>
            </a:r>
            <a:r>
              <a:rPr lang="en-US" sz="2400" kern="1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2020)</a:t>
            </a:r>
            <a:endParaRPr lang="en-US"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87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052C2050-E73A-85DD-F170-49B8C8813885}"/>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3DF57AD5-3801-A1FB-4A3F-906FF967AE6E}"/>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en-US" sz="2400" b="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Thực</a:t>
            </a:r>
            <a:r>
              <a:rPr lang="en-US" sz="2400" b="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hiện</a:t>
            </a:r>
            <a:r>
              <a:rPr lang="en-US" sz="2400" b="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các</a:t>
            </a:r>
            <a:r>
              <a:rPr lang="en-US" sz="2400" b="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yêu</a:t>
            </a:r>
            <a:r>
              <a:rPr lang="en-US" sz="2400" b="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cầu</a:t>
            </a:r>
            <a:r>
              <a:rPr lang="en-US" sz="2400" b="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dưới</a:t>
            </a:r>
            <a:r>
              <a:rPr lang="en-US" sz="2400" b="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đây</a:t>
            </a:r>
            <a:r>
              <a:rPr lang="en-US" sz="2400" b="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b="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a:t>
            </a:r>
            <a:r>
              <a:rPr lang="en-US" sz="2400" b="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Chỉ</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01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thao</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tác</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lập</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được</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sử</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trong</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đoạn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văn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thứ</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nhất</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b="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a:t>
            </a:r>
            <a:r>
              <a:rPr lang="en-US" sz="2400" b="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Xác</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mục</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đích</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viết</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thể</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hiện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trong</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văn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bản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trên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b="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a:t>
            </a:r>
            <a:r>
              <a:rPr lang="en-US" sz="2400" b="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3. </a:t>
            </a:r>
            <a:r>
              <a:rPr lang="en-US" sz="2400"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Nêu</a:t>
            </a:r>
            <a:r>
              <a:rPr lang="en-US" sz="2400"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tác</a:t>
            </a:r>
            <a:r>
              <a:rPr lang="en-US" sz="2400"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2400"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a:t>
            </a:r>
            <a:r>
              <a:rPr lang="en-US" sz="2400"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khẳng</a:t>
            </a:r>
            <a:r>
              <a:rPr lang="en-US" sz="2400"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400"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sz="2400"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đây</a:t>
            </a:r>
            <a:r>
              <a:rPr lang="en-US" sz="2400"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Tuy</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vậy</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miễn</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tập</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trung</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vào</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mục</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tiêu</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mình</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đấu</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tranh</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lại</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luồng</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nước</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đó</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nhất</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định</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sẽ</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đến</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được</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nơi</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mình</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muốn</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3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đến</a:t>
            </a:r>
            <a:r>
              <a:rPr lang="en-US" sz="2400" i="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b="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a:t>
            </a:r>
            <a:r>
              <a:rPr lang="en-US" sz="2400" b="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4.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Lí</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giải</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mối</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liên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hệ</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giữa</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nhan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đề</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nội</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dung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văn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bản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b="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a:t>
            </a:r>
            <a:r>
              <a:rPr lang="en-US" sz="2400" b="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Trình</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bày</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suy</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nghĩ</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anh</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chị</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về</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ý </a:t>
            </a:r>
            <a:r>
              <a:rPr lang="en-US" sz="2400"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kiến</a:t>
            </a:r>
            <a:r>
              <a:rPr lang="en-US" sz="2400"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Hầu</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hết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bạn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trẻ</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hoàn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toàn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không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có</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ý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niệm</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gì</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về</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việc</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mình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muốn</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trở</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thành</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một</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như</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thế</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nào</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trong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tương</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lai</a:t>
            </a:r>
            <a:r>
              <a:rPr lang="en-US" sz="2400" i="1" kern="100"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318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4"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5"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CC12A1D6-B0E9-E4EC-1666-B4F6407D1EC7}"/>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B683CE8B-E1DB-E8DA-4BA0-0682A910167F}"/>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nSpc>
                <a:spcPct val="115000"/>
              </a:lnSpc>
              <a:spcAft>
                <a:spcPts val="800"/>
              </a:spcAft>
            </a:pPr>
            <a:r>
              <a:rPr lang="en-US" sz="2400" b="1" kern="0" spc="-10" dirty="0">
                <a:latin typeface="Times New Roman" panose="02020603050405020304" pitchFamily="18" charset="0"/>
                <a:ea typeface="Calibri" panose="020F0502020204030204" pitchFamily="34" charset="0"/>
                <a:cs typeface="Times New Roman" panose="02020603050405020304" pitchFamily="18" charset="0"/>
              </a:rPr>
              <a:t>II. PHẦN LÀM VĂN (6,0 </a:t>
            </a:r>
            <a:r>
              <a:rPr lang="en-US" sz="2400" b="1" kern="0" spc="-1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400" b="1" kern="0" spc="-1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400" b="1" kern="0" spc="-1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400" b="1" kern="0" spc="-10" dirty="0">
                <a:latin typeface="Times New Roman" panose="02020603050405020304" pitchFamily="18" charset="0"/>
                <a:ea typeface="Calibri" panose="020F0502020204030204" pitchFamily="34" charset="0"/>
                <a:cs typeface="Times New Roman" panose="02020603050405020304" pitchFamily="18" charset="0"/>
              </a:rPr>
              <a:t> 1 </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a:t>
            </a:r>
            <a:r>
              <a:rPr lang="en-US" sz="2400" b="1" i="1" kern="0" spc="-10" dirty="0">
                <a:latin typeface="Times New Roman" panose="02020603050405020304" pitchFamily="18" charset="0"/>
                <a:ea typeface="Calibri" panose="020F0502020204030204" pitchFamily="34" charset="0"/>
                <a:cs typeface="Times New Roman" panose="02020603050405020304" pitchFamily="18" charset="0"/>
              </a:rPr>
              <a:t>2,0 </a:t>
            </a:r>
            <a:r>
              <a:rPr lang="en-US" sz="2400" b="1" i="1" kern="0" spc="-1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800"/>
              </a:spcAft>
            </a:pP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Trong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nếu</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mặt</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nỗi</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buồn</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bạn</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gì</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vượt</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qua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nó</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800"/>
              </a:spcAft>
            </a:pP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Anh/</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Chị</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hãy</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viết</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luận</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khoảng</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200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chữ</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trả</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lời</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hỏi</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0" spc="-1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kern="0" spc="-1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481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9701D666-A637-9FC8-3BB0-D959B42B5E4F}"/>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F8E25B02-34AB-A219-861D-E9F66E7EC2C9}"/>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en-US" sz="2400" b="1" kern="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2. (</a:t>
            </a:r>
            <a:r>
              <a:rPr lang="en-US" sz="2400" b="1" i="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4,0 </a:t>
            </a:r>
            <a:r>
              <a:rPr lang="en-US" sz="2400" b="1" i="1" kern="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b="1" kern="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r>
              <a:rPr lang="vi-VN" sz="2400" i="1" kern="100" dirty="0">
                <a:solidFill>
                  <a:srgbClr val="222222"/>
                </a:solidFill>
                <a:latin typeface="Times New Roman" panose="02020603050405020304" pitchFamily="18" charset="0"/>
                <a:ea typeface="Calibri" panose="020F0502020204030204" pitchFamily="34" charset="0"/>
              </a:rPr>
              <a:t>Ðó là một cái mộng văn chương. Ðã có một thời, Ðiền chăm chỉ đọc sách, viết văn. Ðiền nao nức muốn trở nên một văn sĩ. Ðiền sẽ nguyện cam chịu tất cả những thiếu thốn, đọa đày mà văn nhân nước mình phải chịu. Ðiền vẫn thường bảo với một người bạn cùng chí hướng: Ðiền sẵn lòng từ chối một chỗ làm kiếm mỗi tháng hàng trăm bạc, nếu có thể kiếm được năm đồng bạc về nghề văn... Nhưng viết luôn mấy năm trời, Ðiền chẳng kiếm được đồng nào. Trong khi ấy Ðiền vẫn phải ăn. Nhà Ðiền kiết xác xơ. Các em Ðiền không được đi học. Mà cũng không được ăn no nữa. Sự túng thiếu đưa đến bao nhiêu là lục đục. Bố Ðiền bỏ nhà đi. Mẹ Ðiền gồng thuê, gánh mướn kiếm tiền nuôi hai đứa con thơ.</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9362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4FCFA489-B866-CE0D-6F44-CF079E84DA1B}"/>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51B7388F-8143-D48C-9F86-3982024BB3A5}"/>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indent="288290" algn="just">
              <a:lnSpc>
                <a:spcPct val="115000"/>
              </a:lnSpc>
              <a:spcAft>
                <a:spcPts val="800"/>
              </a:spcAft>
            </a:pPr>
            <a:r>
              <a:rPr lang="vi-VN" sz="24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Những đứa con lớn, đứa đi ở bế em, đứa đi ở chăn trâu, đứa đi xin những cái hoa chuối, những nắm khoai đội đi chợ xa bán để kiếm vài xu ăn cho khỏi chết. Ðiền thấy mình ích kỷ. Sự nghiệp mà làm gì nữa? Bổn phận Ðiền phải nghĩ đến gia đình. Ðiền phải gây dựng lại gia đình! Ðiền phải tạm quên cái mộng văn chương để kiếm tiền. Ðiền đi dạy học. Chao ôi! Dạy học lấy mỗi tháng có hai mươi đồng. Bà mẹ Ðiền tưởng thế đã là phong lưu lắm. Bà bắt Ðiền cưới vợ. Vợ Ðiền là một con nhà khá giả, lấy Ðiền vì Ðiền là người có học. Rồi Ðiền có con. Cái gia đình lớn của Ðiền đã chẳng được nhờ Ðiền, bây giờ lại thêm một gia đình con con nữa. Không một phút nào Ðiền không phải nghĩ đến tiền. óc Ðiền đầy những lo lắng nhỏ nhen. Một đôi khi chợt nhớ lại cái mộng xưa, Ðiền lại thở dài. Ðiền tự an ủi: Có tiền rồi sẽ viết. Nhưng Ðiền biết: chẳng bao giờ Ðiền viết nữa, bởi chắc chắn là suốt đời Ðiền cũng không có tiền...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vi-VN"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i="1" kern="100" dirty="0" err="1">
                <a:latin typeface="Times New Roman" panose="02020603050405020304" pitchFamily="18" charset="0"/>
                <a:ea typeface="Calibri" panose="020F0502020204030204" pitchFamily="34" charset="0"/>
                <a:cs typeface="Times New Roman" panose="02020603050405020304" pitchFamily="18" charset="0"/>
              </a:rPr>
              <a:t>Giăng</a:t>
            </a:r>
            <a:r>
              <a:rPr lang="en-AU" sz="24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i="1" kern="100" dirty="0" err="1">
                <a:latin typeface="Times New Roman" panose="02020603050405020304" pitchFamily="18" charset="0"/>
                <a:ea typeface="Calibri" panose="020F0502020204030204" pitchFamily="34" charset="0"/>
                <a:cs typeface="Times New Roman" panose="02020603050405020304" pitchFamily="18" charset="0"/>
              </a:rPr>
              <a:t>sáng</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a:t>
            </a:r>
            <a:r>
              <a:rPr lang="vi-VN" sz="2400" i="1" kern="100" dirty="0">
                <a:latin typeface="Times New Roman" panose="02020603050405020304" pitchFamily="18" charset="0"/>
                <a:ea typeface="Calibri" panose="020F0502020204030204" pitchFamily="34" charset="0"/>
                <a:cs typeface="Times New Roman" panose="02020603050405020304" pitchFamily="18" charset="0"/>
              </a:rPr>
              <a:t>Tuyển tập Nam Cao, </a:t>
            </a:r>
            <a:r>
              <a:rPr lang="vi-VN" sz="2400" kern="100" dirty="0">
                <a:latin typeface="Times New Roman" panose="02020603050405020304" pitchFamily="18" charset="0"/>
                <a:ea typeface="Calibri" panose="020F0502020204030204" pitchFamily="34" charset="0"/>
                <a:cs typeface="Times New Roman" panose="02020603050405020304" pitchFamily="18" charset="0"/>
              </a:rPr>
              <a:t>NXB Văn học, 2018, tr.127-128)</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Anh/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chị</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hãy</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bài</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văn</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nghị</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luận</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(khoảng 600 chữ)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phân</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nhân</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vật</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Điền</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trích</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fr-FR" sz="2800" kern="1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endParaRPr lang="en-US"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074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4026CBA2-9E2E-0CD8-8A9F-4604AC206BD5}"/>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FFBD6A3A-E8EC-D355-D064-4E2C77D5D088}"/>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5FC37B2-0D72-67FB-4126-347CAF6BA0DD}"/>
              </a:ext>
            </a:extLst>
          </p:cNvPr>
          <p:cNvSpPr txBox="1"/>
          <p:nvPr/>
        </p:nvSpPr>
        <p:spPr>
          <a:xfrm>
            <a:off x="2595852" y="315310"/>
            <a:ext cx="7047186" cy="556434"/>
          </a:xfrm>
          <a:prstGeom prst="rect">
            <a:avLst/>
          </a:prstGeom>
          <a:noFill/>
        </p:spPr>
        <p:txBody>
          <a:bodyPr wrap="square" rtlCol="0">
            <a:spAutoFit/>
          </a:bodyPr>
          <a:lstStyle/>
          <a:p>
            <a:pPr algn="ctr">
              <a:lnSpc>
                <a:spcPct val="115000"/>
              </a:lnSpc>
              <a:spcAft>
                <a:spcPts val="800"/>
              </a:spcAft>
            </a:pPr>
            <a:r>
              <a:rPr lang="en-US" sz="28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4CF7D239-00E5-6E79-7594-50D581B278CF}"/>
              </a:ext>
            </a:extLst>
          </p:cNvPr>
          <p:cNvSpPr txBox="1"/>
          <p:nvPr/>
        </p:nvSpPr>
        <p:spPr>
          <a:xfrm>
            <a:off x="662152" y="1292772"/>
            <a:ext cx="11067393" cy="4934607"/>
          </a:xfrm>
          <a:prstGeom prst="rect">
            <a:avLst/>
          </a:prstGeom>
          <a:noFill/>
        </p:spPr>
        <p:txBody>
          <a:bodyPr wrap="square" rtlCol="0">
            <a:spAutoFit/>
          </a:bodyPr>
          <a:lstStyle/>
          <a:p>
            <a:endParaRPr lang="en-US" dirty="0"/>
          </a:p>
        </p:txBody>
      </p:sp>
      <p:graphicFrame>
        <p:nvGraphicFramePr>
          <p:cNvPr id="5" name="Table 4">
            <a:extLst>
              <a:ext uri="{FF2B5EF4-FFF2-40B4-BE49-F238E27FC236}">
                <a16:creationId xmlns:a16="http://schemas.microsoft.com/office/drawing/2014/main" id="{C22303A0-4EE8-FBD4-226E-586A16368EBE}"/>
              </a:ext>
            </a:extLst>
          </p:cNvPr>
          <p:cNvGraphicFramePr>
            <a:graphicFrameLocks noGrp="1"/>
          </p:cNvGraphicFramePr>
          <p:nvPr>
            <p:extLst>
              <p:ext uri="{D42A27DB-BD31-4B8C-83A1-F6EECF244321}">
                <p14:modId xmlns:p14="http://schemas.microsoft.com/office/powerpoint/2010/main" val="3344909695"/>
              </p:ext>
            </p:extLst>
          </p:nvPr>
        </p:nvGraphicFramePr>
        <p:xfrm>
          <a:off x="239150" y="871744"/>
          <a:ext cx="11490395" cy="5400550"/>
        </p:xfrm>
        <a:graphic>
          <a:graphicData uri="http://schemas.openxmlformats.org/drawingml/2006/table">
            <a:tbl>
              <a:tblPr firstRow="1" firstCol="1" bandRow="1"/>
              <a:tblGrid>
                <a:gridCol w="927754">
                  <a:extLst>
                    <a:ext uri="{9D8B030D-6E8A-4147-A177-3AD203B41FA5}">
                      <a16:colId xmlns:a16="http://schemas.microsoft.com/office/drawing/2014/main" val="1711539665"/>
                    </a:ext>
                  </a:extLst>
                </a:gridCol>
                <a:gridCol w="1037682">
                  <a:extLst>
                    <a:ext uri="{9D8B030D-6E8A-4147-A177-3AD203B41FA5}">
                      <a16:colId xmlns:a16="http://schemas.microsoft.com/office/drawing/2014/main" val="814228468"/>
                    </a:ext>
                  </a:extLst>
                </a:gridCol>
                <a:gridCol w="9524959">
                  <a:extLst>
                    <a:ext uri="{9D8B030D-6E8A-4147-A177-3AD203B41FA5}">
                      <a16:colId xmlns:a16="http://schemas.microsoft.com/office/drawing/2014/main" val="359314047"/>
                    </a:ext>
                  </a:extLst>
                </a:gridCol>
              </a:tblGrid>
              <a:tr h="371560">
                <a:tc>
                  <a:txBody>
                    <a:bodyPr/>
                    <a:lstStyle/>
                    <a:p>
                      <a:pPr algn="ctr">
                        <a:lnSpc>
                          <a:spcPct val="115000"/>
                        </a:lnSpc>
                        <a:spcAft>
                          <a:spcPts val="800"/>
                        </a:spcAft>
                      </a:pPr>
                      <a:r>
                        <a:rPr lang="en-SG" sz="2400" b="1" kern="100"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800"/>
                        </a:spcAft>
                      </a:pPr>
                      <a:r>
                        <a:rPr lang="en-SG" sz="2400" b="1" kern="100">
                          <a:effectLst/>
                          <a:latin typeface="Times New Roman" panose="02020603050405020304" pitchFamily="18" charset="0"/>
                          <a:ea typeface="Times New Roman" panose="02020603050405020304" pitchFamily="18" charset="0"/>
                          <a:cs typeface="Times New Roman" panose="02020603050405020304" pitchFamily="18" charset="0"/>
                        </a:rPr>
                        <a:t>Câu</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800"/>
                        </a:spcAft>
                      </a:pPr>
                      <a:r>
                        <a:rPr lang="en-SG" sz="2400" b="1" kern="1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rPr>
                        <a:t> dung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8330052"/>
                  </a:ext>
                </a:extLst>
              </a:tr>
              <a:tr h="371560">
                <a:tc>
                  <a:txBody>
                    <a:bodyPr/>
                    <a:lstStyle/>
                    <a:p>
                      <a:pPr algn="ctr">
                        <a:lnSpc>
                          <a:spcPct val="115000"/>
                        </a:lnSpc>
                        <a:spcAft>
                          <a:spcPts val="800"/>
                        </a:spcAft>
                      </a:pPr>
                      <a:r>
                        <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rPr>
                        <a:t>I</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800"/>
                        </a:spcAft>
                      </a:pPr>
                      <a:r>
                        <a:rPr lang="en-SG" sz="2400" b="1"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vi-VN" sz="2400" b="1" kern="100">
                          <a:effectLst/>
                          <a:latin typeface="Times New Roman" panose="02020603050405020304" pitchFamily="18" charset="0"/>
                          <a:ea typeface="Times New Roman" panose="02020603050405020304" pitchFamily="18" charset="0"/>
                          <a:cs typeface="Times New Roman" panose="02020603050405020304" pitchFamily="18" charset="0"/>
                        </a:rPr>
                        <a:t>ĐỌC HIỂU</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51421325"/>
                  </a:ext>
                </a:extLst>
              </a:tr>
              <a:tr h="617299">
                <a:tc rowSpan="3">
                  <a:txBody>
                    <a:bodyPr/>
                    <a:lstStyle/>
                    <a:p>
                      <a:pPr algn="ctr">
                        <a:lnSpc>
                          <a:spcPct val="115000"/>
                        </a:lnSpc>
                        <a:spcAft>
                          <a:spcPts val="800"/>
                        </a:spcAft>
                      </a:pPr>
                      <a:r>
                        <a:rPr lang="en-SG" sz="2400" b="1"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800"/>
                        </a:spcAft>
                      </a:pPr>
                      <a:r>
                        <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rPr>
                        <a:t>1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tabLst>
                          <a:tab pos="948690" algn="l"/>
                        </a:tabLs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4397335"/>
                  </a:ext>
                </a:extLst>
              </a:tr>
              <a:tr h="1474789">
                <a:tc vMerge="1">
                  <a:txBody>
                    <a:bodyPr/>
                    <a:lstStyle/>
                    <a:p>
                      <a:endParaRPr lang="en-US"/>
                    </a:p>
                  </a:txBody>
                  <a:tcPr/>
                </a:tc>
                <a:tc>
                  <a:txBody>
                    <a:bodyPr/>
                    <a:lstStyle/>
                    <a:p>
                      <a:pPr algn="ctr">
                        <a:lnSpc>
                          <a:spcPct val="115000"/>
                        </a:lnSpc>
                        <a:spcAft>
                          <a:spcPts val="800"/>
                        </a:spcAft>
                      </a:pPr>
                      <a:endPar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r>
                        <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tabLst>
                          <a:tab pos="948690" algn="l"/>
                        </a:tabLs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18342134"/>
                  </a:ext>
                </a:extLst>
              </a:tr>
              <a:tr h="2520426">
                <a:tc vMerge="1">
                  <a:txBody>
                    <a:bodyPr/>
                    <a:lstStyle/>
                    <a:p>
                      <a:endParaRPr lang="en-US"/>
                    </a:p>
                  </a:txBody>
                  <a:tcPr/>
                </a:tc>
                <a:tc>
                  <a:txBody>
                    <a:bodyPr/>
                    <a:lstStyle/>
                    <a:p>
                      <a:pPr algn="ctr">
                        <a:lnSpc>
                          <a:spcPct val="115000"/>
                        </a:lnSpc>
                        <a:spcAft>
                          <a:spcPts val="800"/>
                        </a:spcAft>
                      </a:pPr>
                      <a:endPar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endPar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r>
                        <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tabLst>
                          <a:tab pos="948690" algn="l"/>
                        </a:tabLs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559" marR="555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03181051"/>
                  </a:ext>
                </a:extLst>
              </a:tr>
            </a:tbl>
          </a:graphicData>
        </a:graphic>
      </p:graphicFrame>
      <p:sp>
        <p:nvSpPr>
          <p:cNvPr id="6" name="TextBox 5">
            <a:extLst>
              <a:ext uri="{FF2B5EF4-FFF2-40B4-BE49-F238E27FC236}">
                <a16:creationId xmlns:a16="http://schemas.microsoft.com/office/drawing/2014/main" id="{B3FCD824-1BFF-3240-6647-1DF2152609F7}"/>
              </a:ext>
            </a:extLst>
          </p:cNvPr>
          <p:cNvSpPr txBox="1"/>
          <p:nvPr/>
        </p:nvSpPr>
        <p:spPr>
          <a:xfrm>
            <a:off x="2349062" y="1844566"/>
            <a:ext cx="9603788" cy="369332"/>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D84BA213-C7EA-5B93-3EAA-014964ED3460}"/>
              </a:ext>
            </a:extLst>
          </p:cNvPr>
          <p:cNvSpPr txBox="1"/>
          <p:nvPr/>
        </p:nvSpPr>
        <p:spPr>
          <a:xfrm>
            <a:off x="2502071" y="1640451"/>
            <a:ext cx="9180583" cy="556434"/>
          </a:xfrm>
          <a:prstGeom prst="rect">
            <a:avLst/>
          </a:prstGeom>
          <a:noFill/>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tab pos="948690" algn="l"/>
              </a:tabLst>
              <a:defRPr/>
            </a:pPr>
            <a:r>
              <a:rPr lang="en-US" sz="2800" kern="1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t>
            </a:r>
            <a:r>
              <a:rPr kumimoji="0" lang="en-US" sz="2800" b="0" i="0" u="none" strike="noStrike" kern="100" cap="none" spc="-2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hỉ</a:t>
            </a:r>
            <a:r>
              <a:rPr kumimoji="0" lang="en-US" sz="2800" b="0" i="0" u="none" strike="noStrike" kern="100" cap="none" spc="-2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00" cap="none" spc="-2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00" cap="none" spc="-2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01 </a:t>
            </a:r>
            <a:r>
              <a:rPr kumimoji="0" lang="en-US" sz="2800" b="0" i="0" u="none" strike="noStrike" kern="100" cap="none" spc="-2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00" cap="none" spc="-2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02 </a:t>
            </a:r>
            <a:r>
              <a:rPr kumimoji="0" lang="en-US" sz="2800" b="0" i="0" u="none" strike="noStrike" kern="100" cap="none" spc="-2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thao</a:t>
            </a:r>
            <a:r>
              <a:rPr kumimoji="0" lang="en-US" sz="2800" b="0" i="0" u="none" strike="noStrike" kern="100" cap="none" spc="-2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00" cap="none" spc="-2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00" cap="none" spc="-2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00" cap="none" spc="-2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lập</a:t>
            </a:r>
            <a:r>
              <a:rPr kumimoji="0" lang="en-US" sz="2800" b="0" i="0" u="none" strike="noStrike" kern="100" cap="none" spc="-2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00" cap="none" spc="-2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luận</a:t>
            </a:r>
            <a:r>
              <a:rPr kumimoji="0" lang="en-US" sz="2800" b="0" i="0" u="none" strike="noStrike" kern="100" cap="none" spc="-2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so </a:t>
            </a:r>
            <a:r>
              <a:rPr kumimoji="0" lang="en-US" sz="2800" b="0" i="0" u="none" strike="noStrike" kern="100" cap="none" spc="-2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sánh</a:t>
            </a:r>
            <a:r>
              <a:rPr kumimoji="0" lang="en-US" sz="2800" b="0" i="0" u="none" strike="noStrike" kern="100" cap="none" spc="-2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00" cap="none" spc="-2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phân</a:t>
            </a:r>
            <a:r>
              <a:rPr kumimoji="0" lang="en-US" sz="2800" b="0" i="0" u="none" strike="noStrike" kern="100" cap="none" spc="-2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00" cap="none" spc="-2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tích</a:t>
            </a:r>
            <a:r>
              <a:rPr kumimoji="0" lang="en-US" sz="2800" b="0" i="0" u="none" strike="noStrike" kern="100" cap="none" spc="-2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D76059E4-90C6-BEB3-5DD8-E64A80FC7D95}"/>
              </a:ext>
            </a:extLst>
          </p:cNvPr>
          <p:cNvSpPr txBox="1"/>
          <p:nvPr/>
        </p:nvSpPr>
        <p:spPr>
          <a:xfrm>
            <a:off x="2349062" y="2475186"/>
            <a:ext cx="9603788" cy="1569660"/>
          </a:xfrm>
          <a:prstGeom prst="rect">
            <a:avLst/>
          </a:prstGeom>
          <a:noFill/>
        </p:spPr>
        <p:txBody>
          <a:bodyPr wrap="square" rtlCol="0">
            <a:spAutoFit/>
          </a:bodyPr>
          <a:lstStyle/>
          <a:p>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tầm</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6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9" name="TextBox 8">
            <a:extLst>
              <a:ext uri="{FF2B5EF4-FFF2-40B4-BE49-F238E27FC236}">
                <a16:creationId xmlns:a16="http://schemas.microsoft.com/office/drawing/2014/main" id="{2181DBEB-EBF0-0EE3-8704-5A3EFD3DE7F2}"/>
              </a:ext>
            </a:extLst>
          </p:cNvPr>
          <p:cNvSpPr txBox="1"/>
          <p:nvPr/>
        </p:nvSpPr>
        <p:spPr>
          <a:xfrm>
            <a:off x="2349062" y="4044846"/>
            <a:ext cx="9180786" cy="2376035"/>
          </a:xfrm>
          <a:prstGeom prst="rect">
            <a:avLst/>
          </a:prstGeom>
          <a:noFill/>
        </p:spPr>
        <p:txBody>
          <a:bodyPr wrap="square" rtlCol="0">
            <a:spAutoFit/>
          </a:bodyPr>
          <a:lstStyle/>
          <a:p>
            <a:pPr>
              <a:lnSpc>
                <a:spcPct val="115000"/>
              </a:lnSpc>
              <a:spcAft>
                <a:spcPts val="800"/>
              </a:spcAft>
              <a:tabLst>
                <a:tab pos="948690" algn="l"/>
              </a:tabLst>
            </a:pP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948690" algn="l"/>
              </a:tabLst>
            </a:pP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Nhấn</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tránh</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kiên</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948690" algn="l"/>
              </a:tabLst>
            </a:pP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giọng</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mẽ</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3861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5199BAAA-AAD7-D6CB-3170-0C8362AB5861}"/>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78AFAE15-78BF-D722-6C75-0CF3D83BB59B}"/>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vi-VN" sz="2400" i="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Đã hiểu cái tính ấy, cụ bà cứ thản nhiên nói tiếp:</a:t>
            </a:r>
            <a:endParaRPr lang="en-US" kern="1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Ấy thế rồi...ta cứ lo toan trước việc ma chay đi mà thôi.</a:t>
            </a:r>
            <a:endParaRPr lang="en-US" kern="1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Biết rồi! Khổ lắm! Nói mãi!</a:t>
            </a:r>
            <a:endParaRPr lang="en-US" kern="1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Tôi thì tôi nghĩ nên theo cả lối cổ và lối mới, nghĩa là cứ minh tinh, nhà táng, kèn tầu, kiệu bát cống, và rõ nhiều câu đối. Nếu chúng nó muốn thì chúng nó cứ đi thuê kèn bú rích Tây đi càng hay. Nhưng mà không thể vì cái thích của chúng mà bỏ cái thích của chúng ta được.</a:t>
            </a:r>
            <a:endParaRPr lang="en-US" kern="1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Biết rồi! Khổ lắm...Nói mãi!</a:t>
            </a:r>
            <a:endParaRPr lang="en-US" kern="10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2269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A227E90A-0726-923B-2A68-2C78349FC72A}"/>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F1E1FD8F-EF3B-D081-3386-78225D71B53C}"/>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11AAC57F-E4CA-78E0-5A83-1A35A0852F89}"/>
              </a:ext>
            </a:extLst>
          </p:cNvPr>
          <p:cNvGraphicFramePr>
            <a:graphicFrameLocks noGrp="1"/>
          </p:cNvGraphicFramePr>
          <p:nvPr>
            <p:extLst>
              <p:ext uri="{D42A27DB-BD31-4B8C-83A1-F6EECF244321}">
                <p14:modId xmlns:p14="http://schemas.microsoft.com/office/powerpoint/2010/main" val="673585227"/>
              </p:ext>
            </p:extLst>
          </p:nvPr>
        </p:nvGraphicFramePr>
        <p:xfrm>
          <a:off x="457199" y="1080923"/>
          <a:ext cx="11288111" cy="2831211"/>
        </p:xfrm>
        <a:graphic>
          <a:graphicData uri="http://schemas.openxmlformats.org/drawingml/2006/table">
            <a:tbl>
              <a:tblPr firstRow="1" firstCol="1" bandRow="1"/>
              <a:tblGrid>
                <a:gridCol w="1085608">
                  <a:extLst>
                    <a:ext uri="{9D8B030D-6E8A-4147-A177-3AD203B41FA5}">
                      <a16:colId xmlns:a16="http://schemas.microsoft.com/office/drawing/2014/main" val="4039272926"/>
                    </a:ext>
                  </a:extLst>
                </a:gridCol>
                <a:gridCol w="10202503">
                  <a:extLst>
                    <a:ext uri="{9D8B030D-6E8A-4147-A177-3AD203B41FA5}">
                      <a16:colId xmlns:a16="http://schemas.microsoft.com/office/drawing/2014/main" val="3341128111"/>
                    </a:ext>
                  </a:extLst>
                </a:gridCol>
              </a:tblGrid>
              <a:tr h="1182413">
                <a:tc>
                  <a:txBody>
                    <a:bodyPr/>
                    <a:lstStyle/>
                    <a:p>
                      <a:pPr algn="ctr">
                        <a:lnSpc>
                          <a:spcPct val="115000"/>
                        </a:lnSpc>
                        <a:spcAft>
                          <a:spcPts val="800"/>
                        </a:spcAft>
                      </a:pPr>
                      <a:endParaRPr lang="en-SG" sz="2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endParaRPr lang="en-SG" sz="2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r>
                        <a:rPr lang="en-SG" sz="2800" b="1" kern="100" dirty="0">
                          <a:effectLst/>
                          <a:latin typeface="Times New Roman" panose="02020603050405020304" pitchFamily="18" charset="0"/>
                          <a:ea typeface="Times New Roman" panose="02020603050405020304" pitchFamily="18" charset="0"/>
                          <a:cs typeface="Times New Roman" panose="02020603050405020304" pitchFamily="18" charset="0"/>
                        </a:rPr>
                        <a:t>4</a:t>
                      </a:r>
                    </a:p>
                    <a:p>
                      <a:pPr algn="ctr">
                        <a:lnSpc>
                          <a:spcPct val="115000"/>
                        </a:lnSpc>
                        <a:spcAft>
                          <a:spcPts val="800"/>
                        </a:spcAft>
                      </a:pPr>
                      <a:endParaRPr lang="en-SG" sz="28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tabLst>
                          <a:tab pos="948690" algn="l"/>
                        </a:tabLst>
                      </a:pP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Nhan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ẩn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khúc</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ngã</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rẽ</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lựa</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948690" algn="l"/>
                        </a:tabLst>
                      </a:pP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Nhan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27184880"/>
                  </a:ext>
                </a:extLst>
              </a:tr>
            </a:tbl>
          </a:graphicData>
        </a:graphic>
      </p:graphicFrame>
      <p:sp>
        <p:nvSpPr>
          <p:cNvPr id="4" name="TextBox 3">
            <a:extLst>
              <a:ext uri="{FF2B5EF4-FFF2-40B4-BE49-F238E27FC236}">
                <a16:creationId xmlns:a16="http://schemas.microsoft.com/office/drawing/2014/main" id="{38F805C5-4AAB-9C6A-2923-15443B54EF52}"/>
              </a:ext>
            </a:extLst>
          </p:cNvPr>
          <p:cNvSpPr txBox="1"/>
          <p:nvPr/>
        </p:nvSpPr>
        <p:spPr>
          <a:xfrm>
            <a:off x="851338" y="3909848"/>
            <a:ext cx="10893972" cy="2159876"/>
          </a:xfrm>
          <a:prstGeom prst="rect">
            <a:avLst/>
          </a:prstGeom>
          <a:noFill/>
        </p:spPr>
        <p:txBody>
          <a:bodyPr wrap="square" rtlCol="0">
            <a:spAutoFit/>
          </a:bodyPr>
          <a:lstStyle/>
          <a:p>
            <a:endParaRPr lang="en-US" dirty="0"/>
          </a:p>
        </p:txBody>
      </p:sp>
      <p:graphicFrame>
        <p:nvGraphicFramePr>
          <p:cNvPr id="5" name="Table 4">
            <a:extLst>
              <a:ext uri="{FF2B5EF4-FFF2-40B4-BE49-F238E27FC236}">
                <a16:creationId xmlns:a16="http://schemas.microsoft.com/office/drawing/2014/main" id="{A200406C-4B24-0C25-DB5A-40344942F946}"/>
              </a:ext>
            </a:extLst>
          </p:cNvPr>
          <p:cNvGraphicFramePr>
            <a:graphicFrameLocks noGrp="1"/>
          </p:cNvGraphicFramePr>
          <p:nvPr>
            <p:extLst>
              <p:ext uri="{D42A27DB-BD31-4B8C-83A1-F6EECF244321}">
                <p14:modId xmlns:p14="http://schemas.microsoft.com/office/powerpoint/2010/main" val="3508604202"/>
              </p:ext>
            </p:extLst>
          </p:nvPr>
        </p:nvGraphicFramePr>
        <p:xfrm>
          <a:off x="459828" y="4485645"/>
          <a:ext cx="11269717" cy="1051941"/>
        </p:xfrm>
        <a:graphic>
          <a:graphicData uri="http://schemas.openxmlformats.org/drawingml/2006/table">
            <a:tbl>
              <a:tblPr firstRow="1" firstCol="1" bandRow="1"/>
              <a:tblGrid>
                <a:gridCol w="1083839">
                  <a:extLst>
                    <a:ext uri="{9D8B030D-6E8A-4147-A177-3AD203B41FA5}">
                      <a16:colId xmlns:a16="http://schemas.microsoft.com/office/drawing/2014/main" val="2617432965"/>
                    </a:ext>
                  </a:extLst>
                </a:gridCol>
                <a:gridCol w="10185878">
                  <a:extLst>
                    <a:ext uri="{9D8B030D-6E8A-4147-A177-3AD203B41FA5}">
                      <a16:colId xmlns:a16="http://schemas.microsoft.com/office/drawing/2014/main" val="1869647860"/>
                    </a:ext>
                  </a:extLst>
                </a:gridCol>
              </a:tblGrid>
              <a:tr h="318135">
                <a:tc>
                  <a:txBody>
                    <a:bodyPr/>
                    <a:lstStyle/>
                    <a:p>
                      <a:pPr algn="ctr">
                        <a:lnSpc>
                          <a:spcPct val="115000"/>
                        </a:lnSpc>
                        <a:spcAft>
                          <a:spcPts val="800"/>
                        </a:spcAft>
                      </a:pPr>
                      <a:r>
                        <a:rPr lang="en-SG" sz="2800" b="1" kern="100"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SG" sz="2800" b="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tabLst>
                          <a:tab pos="948690" algn="l"/>
                        </a:tabLst>
                      </a:pP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thuyết</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spc="-2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5426908"/>
                  </a:ext>
                </a:extLst>
              </a:tr>
            </a:tbl>
          </a:graphicData>
        </a:graphic>
      </p:graphicFrame>
    </p:spTree>
    <p:extLst>
      <p:ext uri="{BB962C8B-B14F-4D97-AF65-F5344CB8AC3E}">
        <p14:creationId xmlns:p14="http://schemas.microsoft.com/office/powerpoint/2010/main" val="364246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1DE73B2A-C85E-CFE3-6D4C-495A82AD97B6}"/>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E9DE04D0-3A3B-F509-0D0F-CA2D84628697}"/>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2C13DC18-2255-ACDC-4805-72C781FD0CAC}"/>
              </a:ext>
            </a:extLst>
          </p:cNvPr>
          <p:cNvGraphicFramePr>
            <a:graphicFrameLocks noGrp="1"/>
          </p:cNvGraphicFramePr>
          <p:nvPr>
            <p:extLst>
              <p:ext uri="{D42A27DB-BD31-4B8C-83A1-F6EECF244321}">
                <p14:modId xmlns:p14="http://schemas.microsoft.com/office/powerpoint/2010/main" val="2302402612"/>
              </p:ext>
            </p:extLst>
          </p:nvPr>
        </p:nvGraphicFramePr>
        <p:xfrm>
          <a:off x="577866" y="507693"/>
          <a:ext cx="11083157" cy="5666767"/>
        </p:xfrm>
        <a:graphic>
          <a:graphicData uri="http://schemas.openxmlformats.org/drawingml/2006/table">
            <a:tbl>
              <a:tblPr firstRow="1" firstCol="1" bandRow="1"/>
              <a:tblGrid>
                <a:gridCol w="872978">
                  <a:extLst>
                    <a:ext uri="{9D8B030D-6E8A-4147-A177-3AD203B41FA5}">
                      <a16:colId xmlns:a16="http://schemas.microsoft.com/office/drawing/2014/main" val="735213520"/>
                    </a:ext>
                  </a:extLst>
                </a:gridCol>
                <a:gridCol w="755994">
                  <a:extLst>
                    <a:ext uri="{9D8B030D-6E8A-4147-A177-3AD203B41FA5}">
                      <a16:colId xmlns:a16="http://schemas.microsoft.com/office/drawing/2014/main" val="3827900897"/>
                    </a:ext>
                  </a:extLst>
                </a:gridCol>
                <a:gridCol w="9454185">
                  <a:extLst>
                    <a:ext uri="{9D8B030D-6E8A-4147-A177-3AD203B41FA5}">
                      <a16:colId xmlns:a16="http://schemas.microsoft.com/office/drawing/2014/main" val="1792049171"/>
                    </a:ext>
                  </a:extLst>
                </a:gridCol>
              </a:tblGrid>
              <a:tr h="507803">
                <a:tc>
                  <a:txBody>
                    <a:bodyPr/>
                    <a:lstStyle/>
                    <a:p>
                      <a:pPr algn="ctr">
                        <a:lnSpc>
                          <a:spcPct val="115000"/>
                        </a:lnSpc>
                        <a:spcAft>
                          <a:spcPts val="800"/>
                        </a:spcAft>
                      </a:pPr>
                      <a:r>
                        <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rPr>
                        <a:t>II</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280" marR="57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SG" sz="2400" b="1" kern="1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57280" marR="57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tabLst>
                          <a:tab pos="948690" algn="l"/>
                        </a:tabLst>
                      </a:pPr>
                      <a:r>
                        <a:rPr lang="en-US" sz="2400" b="1"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280" marR="572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9235690"/>
                  </a:ext>
                </a:extLst>
              </a:tr>
              <a:tr h="2265021">
                <a:tc rowSpan="3">
                  <a:txBody>
                    <a:bodyPr/>
                    <a:lstStyle/>
                    <a:p>
                      <a:pPr algn="ctr">
                        <a:lnSpc>
                          <a:spcPct val="115000"/>
                        </a:lnSpc>
                        <a:spcAft>
                          <a:spcPts val="800"/>
                        </a:spcAft>
                      </a:pPr>
                      <a:r>
                        <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280" marR="57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algn="ctr">
                        <a:lnSpc>
                          <a:spcPct val="115000"/>
                        </a:lnSpc>
                        <a:spcAft>
                          <a:spcPts val="800"/>
                        </a:spcAft>
                      </a:pPr>
                      <a:endPar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endPar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endPar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endPar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r>
                        <a:rPr lang="en-SG" sz="2400" b="1" kern="1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280" marR="57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tabLst>
                          <a:tab pos="948690" algn="l"/>
                        </a:tabLst>
                      </a:pPr>
                      <a:r>
                        <a:rPr lang="en-US" sz="2400" kern="1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Trong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buồn</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vượt</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948690" algn="l"/>
                        </a:tabLst>
                      </a:pP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Anh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200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100" spc="-2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b="1" kern="100" spc="-2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7280" marR="572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53367763"/>
                  </a:ext>
                </a:extLst>
              </a:tr>
              <a:tr h="1844047">
                <a:tc vMerge="1">
                  <a:txBody>
                    <a:bodyPr/>
                    <a:lstStyle/>
                    <a:p>
                      <a:endParaRPr lang="en-US"/>
                    </a:p>
                  </a:txBody>
                  <a:tcPr/>
                </a:tc>
                <a:tc vMerge="1">
                  <a:txBody>
                    <a:bodyPr/>
                    <a:lstStyle/>
                    <a:p>
                      <a:endParaRPr lang="en-US"/>
                    </a:p>
                  </a:txBody>
                  <a:tcPr/>
                </a:tc>
                <a:tc>
                  <a:txBody>
                    <a:bodyPr/>
                    <a:lstStyle/>
                    <a:p>
                      <a:pPr algn="just">
                        <a:lnSpc>
                          <a:spcPct val="115000"/>
                        </a:lnSpc>
                        <a:spcAft>
                          <a:spcPts val="800"/>
                        </a:spcAft>
                      </a:pPr>
                      <a:r>
                        <a:rPr lang="vi-VN" sz="2400" i="1" kern="100" dirty="0">
                          <a:effectLst/>
                          <a:latin typeface="Times New Roman" panose="02020603050405020304" pitchFamily="18" charset="0"/>
                          <a:ea typeface="Times New Roman" panose="02020603050405020304" pitchFamily="18" charset="0"/>
                          <a:cs typeface="Times New Roman" panose="02020603050405020304" pitchFamily="18" charset="0"/>
                        </a:rPr>
                        <a:t>a. Xác định được yêu cầu về hình thức, dung lượng của đoạn văn: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200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nạp</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móc</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xích</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SG"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song </a:t>
                      </a:r>
                      <a:r>
                        <a:rPr lang="en-SG" sz="24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280" marR="57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60750829"/>
                  </a:ext>
                </a:extLst>
              </a:tr>
              <a:tr h="1049896">
                <a:tc vMerge="1">
                  <a:txBody>
                    <a:bodyPr/>
                    <a:lstStyle/>
                    <a:p>
                      <a:endParaRPr lang="en-US"/>
                    </a:p>
                  </a:txBody>
                  <a:tcPr/>
                </a:tc>
                <a:tc vMerge="1">
                  <a:txBody>
                    <a:bodyPr/>
                    <a:lstStyle/>
                    <a:p>
                      <a:endParaRPr lang="en-US"/>
                    </a:p>
                  </a:txBody>
                  <a:tcPr/>
                </a:tc>
                <a:tc>
                  <a:txBody>
                    <a:bodyPr/>
                    <a:lstStyle/>
                    <a:p>
                      <a:pPr algn="just">
                        <a:lnSpc>
                          <a:spcPct val="115000"/>
                        </a:lnSpc>
                        <a:spcAft>
                          <a:spcPts val="800"/>
                        </a:spcAft>
                      </a:pPr>
                      <a:r>
                        <a:rPr lang="en-SG" sz="2400" i="1" kern="100"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en-SG" sz="24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SG" sz="24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SG" sz="24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SG" sz="24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SG" sz="24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SG" sz="24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SG" sz="24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4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SG" sz="24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i="1" kern="100" dirty="0">
                          <a:effectLst/>
                          <a:latin typeface="Times New Roman" panose="02020603050405020304" pitchFamily="18" charset="0"/>
                          <a:ea typeface="Times New Roman" panose="02020603050405020304" pitchFamily="18" charset="0"/>
                          <a:cs typeface="Times New Roman" panose="02020603050405020304" pitchFamily="18" charset="0"/>
                        </a:rPr>
                        <a:t>luận: </a:t>
                      </a:r>
                      <a:r>
                        <a:rPr lang="en-US"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vượt</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buồn</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280" marR="57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5364060"/>
                  </a:ext>
                </a:extLst>
              </a:tr>
            </a:tbl>
          </a:graphicData>
        </a:graphic>
      </p:graphicFrame>
    </p:spTree>
    <p:extLst>
      <p:ext uri="{BB962C8B-B14F-4D97-AF65-F5344CB8AC3E}">
        <p14:creationId xmlns:p14="http://schemas.microsoft.com/office/powerpoint/2010/main" val="1670580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FC93CDBC-3A47-1149-92AD-59DC803C6930}"/>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1DD37913-C969-A344-844D-F6BC2F190F50}"/>
              </a:ext>
            </a:extLst>
          </p:cNvPr>
          <p:cNvSpPr>
            <a:spLocks noChangeArrowheads="1"/>
          </p:cNvSpPr>
          <p:nvPr/>
        </p:nvSpPr>
        <p:spPr bwMode="auto">
          <a:xfrm>
            <a:off x="215704" y="87923"/>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en-US" sz="24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c. </a:t>
            </a:r>
            <a:r>
              <a:rPr lang="en-US" sz="24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Viết</a:t>
            </a:r>
            <a:r>
              <a:rPr lang="en-US" sz="24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đoạn</a:t>
            </a:r>
            <a:r>
              <a:rPr lang="en-US" sz="24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văn</a:t>
            </a:r>
            <a:r>
              <a:rPr lang="en-US" sz="24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đảm</a:t>
            </a:r>
            <a:r>
              <a:rPr lang="en-US" sz="24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báo</a:t>
            </a:r>
            <a:r>
              <a:rPr lang="en-US" sz="24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a:t>
            </a:r>
            <a:r>
              <a:rPr lang="en-US" sz="24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yêu</a:t>
            </a:r>
            <a:r>
              <a:rPr lang="en-US" sz="24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cầu</a:t>
            </a:r>
            <a:r>
              <a:rPr lang="en-US" sz="2400" i="1"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Lựa</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chọn</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thao</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tác</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lập</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luận</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phù</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hợp</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kết</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hợp</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chặt</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chẽ</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giữa</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lí</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lẽ</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và</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dẫn</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chứng</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trên</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cơ</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sở</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đảm</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bảo</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nội</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dung </a:t>
            </a:r>
            <a:r>
              <a:rPr lang="en-US" sz="2400" kern="100" dirty="0" err="1">
                <a:solidFill>
                  <a:srgbClr val="0D0D0D"/>
                </a:solidFill>
                <a:latin typeface="Times New Roman" panose="02020603050405020304" pitchFamily="18" charset="0"/>
                <a:ea typeface="Calibri" panose="020F0502020204030204" pitchFamily="34" charset="0"/>
                <a:cs typeface="Times New Roman" panose="02020603050405020304" pitchFamily="18" charset="0"/>
              </a:rPr>
              <a:t>sau</a:t>
            </a:r>
            <a:r>
              <a:rPr lang="en-US" sz="2400" kern="100"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Gới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thiệu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vấn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luận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nêu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quát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cá</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vấn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khai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vấn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luận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viết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gợi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ý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Nhận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nỗi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buồn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phần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tất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yếu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mà</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mặt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vượt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qua.</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Nhìn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nhận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xảy</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ra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chiều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hướng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tích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cực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điều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mình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yêu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thích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đọc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sách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nghe</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nhạc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vẽ</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tranh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du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lịch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chia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sẻ</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bạn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bè</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rộng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trao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đổi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chiều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hoặc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ý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kiến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khác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nhìn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Calibri" panose="020F0502020204030204" pitchFamily="34" charset="0"/>
                <a:ea typeface="Calibri" panose="020F0502020204030204" pitchFamily="34" charset="0"/>
                <a:cs typeface="Times New Roman" panose="02020603050405020304" pitchFamily="18" charset="0"/>
              </a:rPr>
              <a:t>diện</a:t>
            </a:r>
            <a:r>
              <a:rPr lang="en-US" sz="2400" kern="100" dirty="0">
                <a:latin typeface="Calibri" panose="020F0502020204030204" pitchFamily="34"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Khẳng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quan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cá</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vấn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endParaRPr kumimoji="0" lang="en-US"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8602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1000"/>
                                        <p:tgtEl>
                                          <p:spTgt spid="3">
                                            <p:txEl>
                                              <p:pRg st="8" end="8"/>
                                            </p:txEl>
                                          </p:spTgt>
                                        </p:tgtEl>
                                      </p:cBhvr>
                                    </p:animEffect>
                                    <p:anim calcmode="lin" valueType="num">
                                      <p:cBhvr>
                                        <p:cTn id="6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Effect transition="in" filter="fade">
                                      <p:cBhvr>
                                        <p:cTn id="68" dur="1000"/>
                                        <p:tgtEl>
                                          <p:spTgt spid="3">
                                            <p:txEl>
                                              <p:pRg st="9" end="9"/>
                                            </p:txEl>
                                          </p:spTgt>
                                        </p:tgtEl>
                                      </p:cBhvr>
                                    </p:animEffect>
                                    <p:anim calcmode="lin" valueType="num">
                                      <p:cBhvr>
                                        <p:cTn id="6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72D97C78-64E5-8391-02B1-8457BC2E0030}"/>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B6EC1F42-DC22-31D0-81F6-458E81E5A1CD}"/>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9FAEDD5F-18A8-78E9-CF03-06920F10598C}"/>
              </a:ext>
            </a:extLst>
          </p:cNvPr>
          <p:cNvGraphicFramePr>
            <a:graphicFrameLocks noGrp="1"/>
          </p:cNvGraphicFramePr>
          <p:nvPr>
            <p:extLst>
              <p:ext uri="{D42A27DB-BD31-4B8C-83A1-F6EECF244321}">
                <p14:modId xmlns:p14="http://schemas.microsoft.com/office/powerpoint/2010/main" val="3359746412"/>
              </p:ext>
            </p:extLst>
          </p:nvPr>
        </p:nvGraphicFramePr>
        <p:xfrm>
          <a:off x="239150" y="1613440"/>
          <a:ext cx="11713700" cy="3455273"/>
        </p:xfrm>
        <a:graphic>
          <a:graphicData uri="http://schemas.openxmlformats.org/drawingml/2006/table">
            <a:tbl>
              <a:tblPr firstRow="1" firstCol="1" bandRow="1"/>
              <a:tblGrid>
                <a:gridCol w="11713700">
                  <a:extLst>
                    <a:ext uri="{9D8B030D-6E8A-4147-A177-3AD203B41FA5}">
                      <a16:colId xmlns:a16="http://schemas.microsoft.com/office/drawing/2014/main" val="3647388168"/>
                    </a:ext>
                  </a:extLst>
                </a:gridCol>
              </a:tblGrid>
              <a:tr h="1434662">
                <a:tc>
                  <a:txBody>
                    <a:bodyPr/>
                    <a:lstStyle/>
                    <a:p>
                      <a:pPr>
                        <a:lnSpc>
                          <a:spcPct val="115000"/>
                        </a:lnSpc>
                        <a:spcAft>
                          <a:spcPts val="800"/>
                        </a:spcAft>
                      </a:pPr>
                      <a:r>
                        <a:rPr lang="en-AU" sz="2800" i="1" kern="100">
                          <a:effectLst/>
                          <a:latin typeface="Times New Roman" panose="02020603050405020304" pitchFamily="18" charset="0"/>
                          <a:ea typeface="Times New Roman" panose="02020603050405020304" pitchFamily="18" charset="0"/>
                          <a:cs typeface="Times New Roman" panose="02020603050405020304" pitchFamily="18" charset="0"/>
                        </a:rPr>
                        <a:t>d. </a:t>
                      </a:r>
                      <a:r>
                        <a:rPr lang="vi-VN" sz="2800" i="1" kern="100">
                          <a:effectLst/>
                          <a:latin typeface="Times New Roman" panose="02020603050405020304" pitchFamily="18" charset="0"/>
                          <a:ea typeface="Times New Roman" panose="02020603050405020304" pitchFamily="18" charset="0"/>
                          <a:cs typeface="Times New Roman" panose="02020603050405020304" pitchFamily="18" charset="0"/>
                        </a:rPr>
                        <a:t>Diễn đạt</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vi-VN" sz="2800" kern="100">
                          <a:effectLst/>
                          <a:latin typeface="Times New Roman" panose="02020603050405020304" pitchFamily="18" charset="0"/>
                          <a:ea typeface="Times New Roman" panose="02020603050405020304" pitchFamily="18" charset="0"/>
                          <a:cs typeface="Times New Roman" panose="02020603050405020304" pitchFamily="18" charset="0"/>
                        </a:rPr>
                        <a:t>Đảm bảo chuẩn chính tả, dùng từ, ngữ pháp tiếng Việt, liên kết trong đoạn văn.</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62565554"/>
                  </a:ext>
                </a:extLst>
              </a:tr>
              <a:tr h="2020611">
                <a:tc>
                  <a:txBody>
                    <a:bodyPr/>
                    <a:lstStyle/>
                    <a:p>
                      <a:pPr>
                        <a:lnSpc>
                          <a:spcPct val="115000"/>
                        </a:lnSpc>
                        <a:spcAft>
                          <a:spcPts val="800"/>
                        </a:spcAft>
                      </a:pPr>
                      <a:r>
                        <a:rPr lang="vi-VN"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Sáng tạo</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tabLst>
                          <a:tab pos="948690" algn="l"/>
                        </a:tabLst>
                      </a:pPr>
                      <a:r>
                        <a:rPr lang="vi-VN" sz="2800" kern="100" dirty="0">
                          <a:effectLst/>
                          <a:latin typeface="Times New Roman" panose="02020603050405020304" pitchFamily="18" charset="0"/>
                          <a:ea typeface="Times New Roman" panose="02020603050405020304" pitchFamily="18" charset="0"/>
                          <a:cs typeface="Times New Roman" panose="02020603050405020304" pitchFamily="18" charset="0"/>
                        </a:rPr>
                        <a:t>Thể hiện suy nghĩ sâu sắc về vấn đề nghị luận, có cách diễn đạt mới mẻ.</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1645212"/>
                  </a:ext>
                </a:extLst>
              </a:tr>
            </a:tbl>
          </a:graphicData>
        </a:graphic>
      </p:graphicFrame>
    </p:spTree>
    <p:extLst>
      <p:ext uri="{BB962C8B-B14F-4D97-AF65-F5344CB8AC3E}">
        <p14:creationId xmlns:p14="http://schemas.microsoft.com/office/powerpoint/2010/main" val="131550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BA14C1C5-F419-673C-3197-173BDCE27030}"/>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0EE275FB-1324-AA6E-B721-E946707980A3}"/>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C0EF9384-2BA4-3018-47D3-FFB6B4D29C0D}"/>
              </a:ext>
            </a:extLst>
          </p:cNvPr>
          <p:cNvGraphicFramePr>
            <a:graphicFrameLocks noGrp="1"/>
          </p:cNvGraphicFramePr>
          <p:nvPr>
            <p:extLst>
              <p:ext uri="{D42A27DB-BD31-4B8C-83A1-F6EECF244321}">
                <p14:modId xmlns:p14="http://schemas.microsoft.com/office/powerpoint/2010/main" val="220396584"/>
              </p:ext>
            </p:extLst>
          </p:nvPr>
        </p:nvGraphicFramePr>
        <p:xfrm>
          <a:off x="262595" y="1143861"/>
          <a:ext cx="11713700" cy="4394431"/>
        </p:xfrm>
        <a:graphic>
          <a:graphicData uri="http://schemas.openxmlformats.org/drawingml/2006/table">
            <a:tbl>
              <a:tblPr firstRow="1" firstCol="1" bandRow="1"/>
              <a:tblGrid>
                <a:gridCol w="857599">
                  <a:extLst>
                    <a:ext uri="{9D8B030D-6E8A-4147-A177-3AD203B41FA5}">
                      <a16:colId xmlns:a16="http://schemas.microsoft.com/office/drawing/2014/main" val="307842204"/>
                    </a:ext>
                  </a:extLst>
                </a:gridCol>
                <a:gridCol w="10856101">
                  <a:extLst>
                    <a:ext uri="{9D8B030D-6E8A-4147-A177-3AD203B41FA5}">
                      <a16:colId xmlns:a16="http://schemas.microsoft.com/office/drawing/2014/main" val="184272855"/>
                    </a:ext>
                  </a:extLst>
                </a:gridCol>
              </a:tblGrid>
              <a:tr h="1509343">
                <a:tc rowSpan="3">
                  <a:txBody>
                    <a:bodyPr/>
                    <a:lstStyle/>
                    <a:p>
                      <a:pPr algn="ctr">
                        <a:lnSpc>
                          <a:spcPct val="115000"/>
                        </a:lnSpc>
                        <a:spcAft>
                          <a:spcPts val="800"/>
                        </a:spcAft>
                      </a:pPr>
                      <a:endParaRPr lang="en-SG" sz="2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endParaRPr lang="en-SG" sz="2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endParaRPr lang="en-SG" sz="2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endParaRPr lang="en-SG" sz="28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pPr>
                      <a:r>
                        <a:rPr lang="en-SG" sz="2800" b="1" kern="1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pP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Anh/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chị</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kern="100" dirty="0">
                          <a:effectLst/>
                          <a:latin typeface="Times New Roman" panose="02020603050405020304" pitchFamily="18" charset="0"/>
                          <a:ea typeface="Times New Roman" panose="02020603050405020304" pitchFamily="18" charset="0"/>
                          <a:cs typeface="Times New Roman" panose="02020603050405020304" pitchFamily="18" charset="0"/>
                        </a:rPr>
                        <a:t>(khoảng 600 chữ)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Điền</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Giăng</a:t>
                      </a:r>
                      <a:r>
                        <a:rPr lang="fr-FR"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sáng</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Nam Cao.</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95640901"/>
                  </a:ext>
                </a:extLst>
              </a:tr>
              <a:tr h="1375745">
                <a:tc vMerge="1">
                  <a:txBody>
                    <a:bodyPr/>
                    <a:lstStyle/>
                    <a:p>
                      <a:endParaRPr lang="en-US"/>
                    </a:p>
                  </a:txBody>
                  <a:tcPr/>
                </a:tc>
                <a:tc>
                  <a:txBody>
                    <a:bodyPr/>
                    <a:lstStyle/>
                    <a:p>
                      <a:pPr algn="just">
                        <a:lnSpc>
                          <a:spcPct val="115000"/>
                        </a:lnSpc>
                        <a:spcAft>
                          <a:spcPts val="800"/>
                        </a:spcAft>
                      </a:pP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cục</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cục</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600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SG" sz="28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81273952"/>
                  </a:ext>
                </a:extLst>
              </a:tr>
              <a:tr h="1509343">
                <a:tc vMerge="1">
                  <a:txBody>
                    <a:bodyPr/>
                    <a:lstStyle/>
                    <a:p>
                      <a:endParaRPr lang="en-US"/>
                    </a:p>
                  </a:txBody>
                  <a:tcPr/>
                </a:tc>
                <a:tc>
                  <a:txBody>
                    <a:bodyPr/>
                    <a:lstStyle/>
                    <a:p>
                      <a:pPr algn="just">
                        <a:lnSpc>
                          <a:spcPct val="115000"/>
                        </a:lnSpc>
                        <a:spcAft>
                          <a:spcPts val="800"/>
                        </a:spcAft>
                      </a:pP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SG"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vi-VN"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Điền</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Giăng</a:t>
                      </a:r>
                      <a:r>
                        <a:rPr lang="fr-FR"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sáng</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fr-FR" sz="2800" kern="100" dirty="0">
                          <a:effectLst/>
                          <a:latin typeface="Times New Roman" panose="02020603050405020304" pitchFamily="18" charset="0"/>
                          <a:ea typeface="Times New Roman" panose="02020603050405020304" pitchFamily="18" charset="0"/>
                          <a:cs typeface="Times New Roman" panose="02020603050405020304" pitchFamily="18" charset="0"/>
                        </a:rPr>
                        <a:t> Nam Cao.</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3510654"/>
                  </a:ext>
                </a:extLst>
              </a:tr>
            </a:tbl>
          </a:graphicData>
        </a:graphic>
      </p:graphicFrame>
    </p:spTree>
    <p:extLst>
      <p:ext uri="{BB962C8B-B14F-4D97-AF65-F5344CB8AC3E}">
        <p14:creationId xmlns:p14="http://schemas.microsoft.com/office/powerpoint/2010/main" val="221070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C6644B41-3345-7BA1-D207-C570AAD5BBEE}"/>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14B3A227-6C03-8330-ECAE-88A266BD21D4}"/>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en-US" sz="2800" i="1" kern="100" dirty="0">
                <a:latin typeface="Times New Roman" panose="02020603050405020304" pitchFamily="18" charset="0"/>
                <a:ea typeface="Calibri" panose="020F0502020204030204" pitchFamily="34" charset="0"/>
                <a:cs typeface="Times New Roman" panose="02020603050405020304" pitchFamily="18" charset="0"/>
              </a:rPr>
              <a:t>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Viết</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bài</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luận</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đảm</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yêu</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i="1" kern="100" dirty="0" err="1">
                <a:latin typeface="Times New Roman" panose="02020603050405020304" pitchFamily="18" charset="0"/>
                <a:ea typeface="Calibri" panose="020F0502020204030204" pitchFamily="34" charset="0"/>
                <a:cs typeface="Times New Roman" panose="02020603050405020304" pitchFamily="18" charset="0"/>
              </a:rPr>
              <a:t>cầu</a:t>
            </a:r>
            <a:r>
              <a:rPr lang="en-AU" sz="2800" i="1"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Lựa</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chọn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thao</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tác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lập</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luận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phù</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nhuần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nhuyễn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giữa</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lí</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lẽ</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dẫn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chứng</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trình</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bày</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hệ</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thống</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ý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bố</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cục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gồm</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ba</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phần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bài</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luận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thể</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triển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khai</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theo</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hướng</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tabLst>
                <a:tab pos="229235" algn="l"/>
              </a:tabLst>
            </a:pP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b="1" kern="100" dirty="0" err="1">
                <a:latin typeface="Times New Roman" panose="02020603050405020304" pitchFamily="18" charset="0"/>
                <a:ea typeface="Calibri" panose="020F0502020204030204" pitchFamily="34" charset="0"/>
                <a:cs typeface="Times New Roman" panose="02020603050405020304" pitchFamily="18" charset="0"/>
              </a:rPr>
              <a:t>Mở</a:t>
            </a:r>
            <a:r>
              <a:rPr lang="en-SG"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b="1" kern="100" dirty="0" err="1">
                <a:latin typeface="Times New Roman" panose="02020603050405020304" pitchFamily="18" charset="0"/>
                <a:ea typeface="Calibri" panose="020F0502020204030204" pitchFamily="34" charset="0"/>
                <a:cs typeface="Times New Roman" panose="02020603050405020304" pitchFamily="18" charset="0"/>
              </a:rPr>
              <a:t>bài</a:t>
            </a:r>
            <a:r>
              <a:rPr lang="en-SG"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Giới</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thiệu</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khái</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quát</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tác</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giả</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Nam Cao,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tiểu</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thuyết</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Giăng</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sáng</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vấn</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đề</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cần</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nghị</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SG" sz="2800" kern="100" dirty="0" err="1">
                <a:latin typeface="Times New Roman" panose="02020603050405020304" pitchFamily="18" charset="0"/>
                <a:ea typeface="Calibri" panose="020F0502020204030204" pitchFamily="34" charset="0"/>
                <a:cs typeface="Times New Roman" panose="02020603050405020304" pitchFamily="18" charset="0"/>
              </a:rPr>
              <a:t>luận</a:t>
            </a:r>
            <a:r>
              <a:rPr lang="en-SG" sz="2800"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147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par>
                                <p:cTn id="16" presetID="31"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A4944DCF-769B-6283-ED02-1E929F56E0DF}"/>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C4F657CF-3768-7066-74C4-AF79FA2EA3B3}"/>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nSpc>
                <a:spcPct val="115000"/>
              </a:lnSpc>
              <a:spcAft>
                <a:spcPts val="8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bài</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Triển</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khai</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vấn</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cần</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luận</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800"/>
              </a:spcAft>
              <a:tabLst>
                <a:tab pos="2364105" algn="l"/>
                <a:tab pos="3510280" algn="ctr"/>
              </a:tabLst>
            </a:pPr>
            <a:r>
              <a:rPr lang="en-AU"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phận</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đời</a:t>
            </a:r>
            <a:r>
              <a:rPr lang="en-AU" sz="2800" b="1"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Nghèo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khổ</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ước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mơ</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tabLst>
                <a:tab pos="2364105" algn="l"/>
                <a:tab pos="3510280" algn="ctr"/>
              </a:tabLs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Gia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cảnh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nghề</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nghiệp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800"/>
              </a:spcAft>
              <a:tabLst>
                <a:tab pos="2364105" algn="l"/>
                <a:tab pos="3510280" algn="ctr"/>
              </a:tabLst>
            </a:pP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Nghề</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nghiệp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dạy</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học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tầng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lớp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tri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800"/>
              </a:spcAft>
              <a:tabLst>
                <a:tab pos="2364105" algn="l"/>
                <a:tab pos="3510280" algn="ctr"/>
              </a:tabLst>
            </a:pP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Gia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cảnh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Nghèo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đông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em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bố</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bỏ</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nhà</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mẹ</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thuê</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gánh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mướn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800"/>
              </a:spcAft>
              <a:tabLst>
                <a:tab pos="2364105" algn="l"/>
                <a:tab pos="3510280" algn="ctr"/>
              </a:tabLs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kiện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biến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cố</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đời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800"/>
              </a:spcAft>
              <a:tabLst>
                <a:tab pos="2364105" algn="l"/>
                <a:tab pos="3510280" algn="ctr"/>
              </a:tabLs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Bỏ</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nghề</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dạy</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học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kiếm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tiền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tabLst>
                <a:tab pos="2364105" algn="l"/>
                <a:tab pos="3510280" algn="ctr"/>
              </a:tabLst>
            </a:pP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Điền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lấy</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vợ</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-&gt;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kiếm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tiền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lo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vợ</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con.</a:t>
            </a:r>
          </a:p>
        </p:txBody>
      </p:sp>
    </p:spTree>
    <p:extLst>
      <p:ext uri="{BB962C8B-B14F-4D97-AF65-F5344CB8AC3E}">
        <p14:creationId xmlns:p14="http://schemas.microsoft.com/office/powerpoint/2010/main" val="99415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4"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5" dur="1000"/>
                                        <p:tgtEl>
                                          <p:spTgt spid="3">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nodeType="click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anim calcmode="lin" valueType="num">
                                      <p:cBhvr>
                                        <p:cTn id="60"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1"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2"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3" dur="1000"/>
                                        <p:tgtEl>
                                          <p:spTgt spid="3">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nodeType="clickEffect">
                                  <p:stCondLst>
                                    <p:cond delay="0"/>
                                  </p:stCondLst>
                                  <p:childTnLst>
                                    <p:set>
                                      <p:cBhvr>
                                        <p:cTn id="67" dur="1" fill="hold">
                                          <p:stCondLst>
                                            <p:cond delay="0"/>
                                          </p:stCondLst>
                                        </p:cTn>
                                        <p:tgtEl>
                                          <p:spTgt spid="3">
                                            <p:txEl>
                                              <p:pRg st="7" end="7"/>
                                            </p:txEl>
                                          </p:spTgt>
                                        </p:tgtEl>
                                        <p:attrNameLst>
                                          <p:attrName>style.visibility</p:attrName>
                                        </p:attrNameLst>
                                      </p:cBhvr>
                                      <p:to>
                                        <p:strVal val="visible"/>
                                      </p:to>
                                    </p:set>
                                    <p:anim calcmode="lin" valueType="num">
                                      <p:cBhvr>
                                        <p:cTn id="68"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9"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0"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1"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A98049D5-C36B-5BBF-E871-BAFAEFE81BE8}"/>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7F0D12AF-B7B5-916C-9E16-FFEB119B35F5}"/>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tabLst>
                <a:tab pos="2364105" algn="l"/>
                <a:tab pos="3510280" algn="ctr"/>
              </a:tabLst>
            </a:pPr>
            <a:r>
              <a:rPr lang="en-AU"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Tính</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chất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trí</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hoài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bão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ước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mơ</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Ước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mơ</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trở</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nhà</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nhiệt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huyết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chương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pP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chăm</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chỉ</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đọc</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sách</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viết</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văn</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t>
            </a:r>
            <a:r>
              <a:rPr lang="en-AU" sz="28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nao</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nức</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muốn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trở</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nên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một</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văn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sĩ</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nguyện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cam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chịu</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tất</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cả</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thiếu</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thốn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đọa</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đày</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sẵn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lòng</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từ</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chối</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một</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chỗ</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làm</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kiếm</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mỗi</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tháng</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hàng</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trăm</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bạc</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nếu</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có</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thể</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kiếm</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được</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năm</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đồng</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bạc</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nghề</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văn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trách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nhiệm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đình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vợ</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con.</a:t>
            </a:r>
          </a:p>
          <a:p>
            <a:pPr algn="just">
              <a:lnSpc>
                <a:spcPct val="115000"/>
              </a:lnSpc>
              <a:spcAft>
                <a:spcPts val="800"/>
              </a:spcAft>
            </a:pP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đình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lớn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mẹ</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em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Điền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nghĩ</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tới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nhưng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giúp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54279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par>
                                <p:cTn id="16" presetID="31"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1" dur="1000"/>
                                        <p:tgtEl>
                                          <p:spTgt spid="3">
                                            <p:txEl>
                                              <p:pRg st="1" end="1"/>
                                            </p:txEl>
                                          </p:spTgt>
                                        </p:tgtEl>
                                      </p:cBhvr>
                                    </p:animEffect>
                                  </p:childTnLst>
                                </p:cTn>
                              </p:par>
                              <p:par>
                                <p:cTn id="22" presetID="31"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7" dur="1000"/>
                                        <p:tgtEl>
                                          <p:spTgt spid="3">
                                            <p:txEl>
                                              <p:pRg st="2" end="2"/>
                                            </p:txEl>
                                          </p:spTgt>
                                        </p:tgtEl>
                                      </p:cBhvr>
                                    </p:animEffect>
                                  </p:childTnLst>
                                </p:cTn>
                              </p:par>
                              <p:par>
                                <p:cTn id="28" presetID="31" presetClass="entr" presetSubtype="0" fill="hold"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3" end="3"/>
                                            </p:txEl>
                                          </p:spTgt>
                                        </p:tgtEl>
                                      </p:cBhvr>
                                    </p:animEffect>
                                  </p:childTnLst>
                                </p:cTn>
                              </p:par>
                              <p:par>
                                <p:cTn id="34" presetID="31"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4" end="4"/>
                                            </p:txEl>
                                          </p:spTgt>
                                        </p:tgtEl>
                                      </p:cBhvr>
                                    </p:animEffect>
                                  </p:childTnLst>
                                </p:cTn>
                              </p:par>
                              <p:par>
                                <p:cTn id="40" presetID="31" presetClass="entr" presetSubtype="0" fill="hold" nodeType="with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AA746DA6-83DB-589B-E429-7C4731EFCB0B}"/>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167B54-8BDF-B4F4-ACF4-18C851A1E4C9}"/>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đình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nhỏ</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vợ</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con: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Tìm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kiếm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tiền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nuôi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vợ</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con</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Ðiền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thấy</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mình</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ích</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kỷ</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Sự</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nghiệp</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mà</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làm</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gì</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nữa</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t>
            </a:r>
            <a:r>
              <a:rPr lang="en-AU"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t>
            </a:r>
            <a:r>
              <a:rPr lang="en-AU" sz="2800"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Có</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tiền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rồi</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sẽ</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viết</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Nhưng</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Ðiền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biết</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chẳng</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bao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giờ</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Ðiền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viết</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nữa</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bởi</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chắc</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chắn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là</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suốt</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đời</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Ðiền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cũng</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không</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có</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tiền</a:t>
            </a:r>
            <a:r>
              <a:rPr lang="en-US" sz="2800" i="1" kern="1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5893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99867863-27AE-E707-62D1-76C29D1CF6B1}"/>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49391F24-BEA1-B6C6-17E4-7075EC677B58}"/>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en-AU"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Diễn</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biến</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trạng</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trạng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háo</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hức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đam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mê</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khi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mới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viết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trạng</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chán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nản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thấy</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mình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ích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kỉ</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mấy</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năm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kiếm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tiền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phụ</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đình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trạng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lo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lắng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kiếm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tiền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nuôi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gia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đình</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pPr>
            <a:r>
              <a:rPr lang="en-AU" sz="2800" kern="100" dirty="0">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trạng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nuối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tiếc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tự</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an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ủi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mộng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chương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91367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par>
                                <p:cTn id="16" presetID="31"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1" dur="1000"/>
                                        <p:tgtEl>
                                          <p:spTgt spid="3">
                                            <p:txEl>
                                              <p:pRg st="1" end="1"/>
                                            </p:txEl>
                                          </p:spTgt>
                                        </p:tgtEl>
                                      </p:cBhvr>
                                    </p:animEffect>
                                  </p:childTnLst>
                                </p:cTn>
                              </p:par>
                              <p:par>
                                <p:cTn id="22" presetID="31"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7" dur="1000"/>
                                        <p:tgtEl>
                                          <p:spTgt spid="3">
                                            <p:txEl>
                                              <p:pRg st="2" end="2"/>
                                            </p:txEl>
                                          </p:spTgt>
                                        </p:tgtEl>
                                      </p:cBhvr>
                                    </p:animEffect>
                                  </p:childTnLst>
                                </p:cTn>
                              </p:par>
                              <p:par>
                                <p:cTn id="28" presetID="31" presetClass="entr" presetSubtype="0" fill="hold"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3" end="3"/>
                                            </p:txEl>
                                          </p:spTgt>
                                        </p:tgtEl>
                                      </p:cBhvr>
                                    </p:animEffect>
                                  </p:childTnLst>
                                </p:cTn>
                              </p:par>
                              <p:par>
                                <p:cTn id="34" presetID="31"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8C188EBD-7C51-C971-61B1-34B4EEF1E280}"/>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D14FE4D0-681C-7CBB-3A75-1A5CE822D65C}"/>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Đến đây thì cụ bà không nói gì nữa, ngồi trầm ngâm nghĩ ngợi, làm cho cụ ông phải hỏi ngay:</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Thì sao nữa, hở bà?</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Thằng xe đã quen những cái ấy lắm nên cũng không lấy gì làm buồn cười nữa. Cụ bà lải nhải kể lể những mớ lễ nghi phức tạp nó làm cho một gia đình thành ra muốn pha trò, mỗi khi gia đình ấy sắp được hân hạnh là tang gia.</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Cách cái lệ bộ, ở phòng khách bên ngoài, lúc ấy khách khứa đông lắm. Ngoài số những người họ hàng lại có bạn hữu của vợ chồng Văn Minh. Người nào cũng đã lên gác chỗ có giường cụ cố tổ, vén màn nhìn vào rồi rón rén lui ra chạy ù xuống nhà dưới, cho thế là xong cái bổn phận đi thăm một người ốm nặng. Họ xúm nhau lại uống nước, hút thuốc, chuyện trò vui vẻ lắm, vì bệnh nhân mà chết thì thực là đáng mừng cho họ. Do thế, người ta bàn soạn y như trong nhà đã có người chết rồi, chứ không phải chỉ có người ốm.</a:t>
            </a:r>
            <a:endParaRPr lang="en-US"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000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70E0F7CE-18E4-4D4B-9626-B57879607BD6}"/>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7B06A930-1D7D-8FF7-5E50-D9949CFC1BF8}"/>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en-AU"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b="1"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AU"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b="1" kern="100" dirty="0" err="1">
                <a:latin typeface="Times New Roman" panose="02020603050405020304" pitchFamily="18" charset="0"/>
                <a:ea typeface="Calibri" panose="020F0502020204030204" pitchFamily="34" charset="0"/>
                <a:cs typeface="Times New Roman" panose="02020603050405020304" pitchFamily="18" charset="0"/>
              </a:rPr>
              <a:t>vật</a:t>
            </a:r>
            <a:r>
              <a:rPr lang="en-AU" sz="2800" b="1" kern="100" dirty="0">
                <a:latin typeface="Times New Roman" panose="02020603050405020304" pitchFamily="18" charset="0"/>
                <a:ea typeface="Calibri" panose="020F0502020204030204" pitchFamily="34" charset="0"/>
                <a:cs typeface="Times New Roman" panose="02020603050405020304" pitchFamily="18" charset="0"/>
              </a:rPr>
              <a:t> đ</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ược</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khắc</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err="1">
                <a:latin typeface="Times New Roman" panose="02020603050405020304" pitchFamily="18" charset="0"/>
                <a:ea typeface="Calibri" panose="020F0502020204030204" pitchFamily="34" charset="0"/>
                <a:cs typeface="Times New Roman" panose="02020603050405020304" pitchFamily="18" charset="0"/>
              </a:rPr>
              <a:t>họa</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qua: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lời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kể</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chuyện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ngôi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thứ</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kể</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chuyện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toàn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tri</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đ</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iểm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nhìn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bên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chiếm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ưu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chuyển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nhìn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sang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vật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Điền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s</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ử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lời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kể</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chuyện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ngôn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ngữ</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gián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nửa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trực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tiếp</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g</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iọng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kể</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chậm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mang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giọng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điệu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vừa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mỉa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mai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vừa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xót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xa,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vừa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cảm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trân</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trọng</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nghệ</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thuật</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miêu</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tả</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lí</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xuất</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sắc</a:t>
            </a:r>
            <a:r>
              <a:rPr lang="en-AU"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8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thủ</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pháp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thoại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nội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kết</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hợp</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hỏi</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tu</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từ</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9313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D4BDED1B-0DF5-963D-34FA-36C74990284D}"/>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20B6034B-098A-3A68-DCCF-F82A275D980E}"/>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en-AU"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b="1" kern="100" dirty="0" err="1">
                <a:latin typeface="Times New Roman" panose="02020603050405020304" pitchFamily="18" charset="0"/>
                <a:ea typeface="Calibri" panose="020F0502020204030204" pitchFamily="34" charset="0"/>
                <a:cs typeface="Times New Roman" panose="02020603050405020304" pitchFamily="18" charset="0"/>
              </a:rPr>
              <a:t>Đánh</a:t>
            </a:r>
            <a:r>
              <a:rPr lang="en-AU"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b="1" kern="100" dirty="0" err="1">
                <a:latin typeface="Times New Roman" panose="02020603050405020304" pitchFamily="18" charset="0"/>
                <a:ea typeface="Calibri" panose="020F0502020204030204" pitchFamily="34" charset="0"/>
                <a:cs typeface="Times New Roman" panose="02020603050405020304" pitchFamily="18" charset="0"/>
              </a:rPr>
              <a:t>giá</a:t>
            </a:r>
            <a:r>
              <a:rPr lang="en-AU"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kern="100" dirty="0" err="1">
                <a:latin typeface="Times New Roman" panose="02020603050405020304" pitchFamily="18" charset="0"/>
                <a:ea typeface="Calibri" panose="020F0502020204030204" pitchFamily="34" charset="0"/>
                <a:cs typeface="Times New Roman" panose="02020603050405020304" pitchFamily="18" charset="0"/>
              </a:rPr>
              <a:t>Đoạn</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kern="100" dirty="0" err="1">
                <a:latin typeface="Times New Roman" panose="02020603050405020304" pitchFamily="18" charset="0"/>
                <a:ea typeface="Calibri" panose="020F0502020204030204" pitchFamily="34" charset="0"/>
                <a:cs typeface="Times New Roman" panose="02020603050405020304" pitchFamily="18" charset="0"/>
              </a:rPr>
              <a:t>trích</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kern="100" dirty="0" err="1">
                <a:latin typeface="Times New Roman" panose="02020603050405020304" pitchFamily="18" charset="0"/>
                <a:ea typeface="Calibri" panose="020F0502020204030204" pitchFamily="34" charset="0"/>
                <a:cs typeface="Times New Roman" panose="02020603050405020304" pitchFamily="18" charset="0"/>
              </a:rPr>
              <a:t>đã</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kern="100" dirty="0" err="1">
                <a:latin typeface="Times New Roman" panose="02020603050405020304" pitchFamily="18" charset="0"/>
                <a:ea typeface="Calibri" panose="020F0502020204030204" pitchFamily="34" charset="0"/>
                <a:cs typeface="Times New Roman" panose="02020603050405020304" pitchFamily="18" charset="0"/>
              </a:rPr>
              <a:t>xây</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kern="100" dirty="0" err="1">
                <a:latin typeface="Times New Roman" panose="02020603050405020304" pitchFamily="18" charset="0"/>
                <a:ea typeface="Calibri" panose="020F0502020204030204" pitchFamily="34" charset="0"/>
                <a:cs typeface="Times New Roman" panose="02020603050405020304" pitchFamily="18" charset="0"/>
              </a:rPr>
              <a:t>dựng</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kern="100" dirty="0" err="1">
                <a:latin typeface="Times New Roman" panose="02020603050405020304" pitchFamily="18" charset="0"/>
                <a:ea typeface="Calibri" panose="020F0502020204030204" pitchFamily="34" charset="0"/>
                <a:cs typeface="Times New Roman" panose="02020603050405020304" pitchFamily="18" charset="0"/>
              </a:rPr>
              <a:t>thành</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kern="100" dirty="0" err="1">
                <a:latin typeface="Times New Roman" panose="02020603050405020304" pitchFamily="18" charset="0"/>
                <a:ea typeface="Calibri" panose="020F0502020204030204" pitchFamily="34" charset="0"/>
                <a:cs typeface="Times New Roman" panose="02020603050405020304" pitchFamily="18" charset="0"/>
              </a:rPr>
              <a:t>công</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kern="100" dirty="0" err="1">
                <a:latin typeface="Times New Roman" panose="02020603050405020304" pitchFamily="18" charset="0"/>
                <a:ea typeface="Calibri" panose="020F0502020204030204" pitchFamily="34" charset="0"/>
                <a:cs typeface="Times New Roman" panose="02020603050405020304" pitchFamily="18" charset="0"/>
              </a:rPr>
              <a:t>nhân</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kern="100" dirty="0" err="1">
                <a:latin typeface="Times New Roman" panose="02020603050405020304" pitchFamily="18" charset="0"/>
                <a:ea typeface="Calibri" panose="020F0502020204030204" pitchFamily="34" charset="0"/>
                <a:cs typeface="Times New Roman" panose="02020603050405020304" pitchFamily="18" charset="0"/>
              </a:rPr>
              <a:t>vật</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AU" sz="2400" kern="100" dirty="0" err="1">
                <a:latin typeface="Times New Roman" panose="02020603050405020304" pitchFamily="18" charset="0"/>
                <a:ea typeface="Calibri" panose="020F0502020204030204" pitchFamily="34" charset="0"/>
                <a:cs typeface="Times New Roman" panose="02020603050405020304" pitchFamily="18" charset="0"/>
              </a:rPr>
              <a:t>Điền</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Qua </a:t>
            </a:r>
            <a:r>
              <a:rPr lang="en-AU" sz="2400" kern="100" dirty="0" err="1">
                <a:latin typeface="Times New Roman" panose="02020603050405020304" pitchFamily="18" charset="0"/>
                <a:ea typeface="Calibri" panose="020F0502020204030204" pitchFamily="34" charset="0"/>
                <a:cs typeface="Times New Roman" panose="02020603050405020304" pitchFamily="18" charset="0"/>
              </a:rPr>
              <a:t>đó</a:t>
            </a:r>
            <a:r>
              <a:rPr lang="en-AU" sz="2400" kern="100" dirty="0">
                <a:latin typeface="Times New Roman" panose="02020603050405020304" pitchFamily="18" charset="0"/>
                <a:ea typeface="Calibri" panose="020F0502020204030204" pitchFamily="34" charset="0"/>
                <a:cs typeface="Times New Roman" panose="02020603050405020304" pitchFamily="18" charset="0"/>
              </a:rPr>
              <a:t>, p</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hản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ánh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nghèo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khổ</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bị</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sống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áo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cơm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ghì</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sát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đất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tầng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lớp</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trí</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Tám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ngợi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ca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vẻ</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đẹp</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hồn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trí</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đương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r>
              <a:rPr lang="en-US" sz="2400" b="1" kern="100" dirty="0">
                <a:latin typeface="Times New Roman" panose="02020603050405020304" pitchFamily="18" charset="0"/>
                <a:ea typeface="Calibri" panose="020F0502020204030204" pitchFamily="34" charset="0"/>
                <a:cs typeface="Times New Roman" panose="02020603050405020304" pitchFamily="18" charset="0"/>
              </a:rPr>
              <a:t>* </a:t>
            </a:r>
            <a:r>
              <a:rPr lang="da-DK" sz="2400" b="1" kern="100" dirty="0">
                <a:latin typeface="Times New Roman" panose="02020603050405020304" pitchFamily="18" charset="0"/>
                <a:ea typeface="Calibri" panose="020F0502020204030204" pitchFamily="34" charset="0"/>
                <a:cs typeface="Times New Roman" panose="02020603050405020304" pitchFamily="18" charset="0"/>
              </a:rPr>
              <a:t>Kết bài:</a:t>
            </a:r>
            <a:r>
              <a:rPr lang="da-DK"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Khẳng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sự</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đáo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thơ</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ý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nó</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việc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đem</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lại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nhìn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đọc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mới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độc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giả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a:t>
            </a:r>
            <a:endParaRPr kumimoji="0" lang="en-US"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091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BAABBD26-1B3F-5EEE-3F42-50044ADAFC0C}"/>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CE1AD6A3-9B0A-52F9-13E9-69177779344B}"/>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7049A141-2F1B-B6B4-A5E1-4855129C618C}"/>
              </a:ext>
            </a:extLst>
          </p:cNvPr>
          <p:cNvGraphicFramePr>
            <a:graphicFrameLocks noGrp="1"/>
          </p:cNvGraphicFramePr>
          <p:nvPr>
            <p:extLst>
              <p:ext uri="{D42A27DB-BD31-4B8C-83A1-F6EECF244321}">
                <p14:modId xmlns:p14="http://schemas.microsoft.com/office/powerpoint/2010/main" val="3029693880"/>
              </p:ext>
            </p:extLst>
          </p:nvPr>
        </p:nvGraphicFramePr>
        <p:xfrm>
          <a:off x="239150" y="1545021"/>
          <a:ext cx="11713700" cy="4042430"/>
        </p:xfrm>
        <a:graphic>
          <a:graphicData uri="http://schemas.openxmlformats.org/drawingml/2006/table">
            <a:tbl>
              <a:tblPr firstRow="1" firstCol="1" bandRow="1"/>
              <a:tblGrid>
                <a:gridCol w="11713700">
                  <a:extLst>
                    <a:ext uri="{9D8B030D-6E8A-4147-A177-3AD203B41FA5}">
                      <a16:colId xmlns:a16="http://schemas.microsoft.com/office/drawing/2014/main" val="932496662"/>
                    </a:ext>
                  </a:extLst>
                </a:gridCol>
              </a:tblGrid>
              <a:tr h="2033751">
                <a:tc>
                  <a:txBody>
                    <a:bodyPr/>
                    <a:lstStyle/>
                    <a:p>
                      <a:pPr>
                        <a:lnSpc>
                          <a:spcPct val="115000"/>
                        </a:lnSpc>
                        <a:spcAft>
                          <a:spcPts val="800"/>
                        </a:spcAft>
                      </a:pPr>
                      <a:endParaRPr lang="en-SG" sz="2800" i="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800"/>
                        </a:spcAft>
                      </a:pPr>
                      <a:r>
                        <a:rPr lang="en-SG" sz="2800" i="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SG" sz="2800" i="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SG" sz="2800" i="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SG" sz="2800" i="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SG" sz="2800" i="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2800" i="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pháp</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Đảm bảo chuẩn chính tả, dùng từ, ngữ pháp tiếng Việt, liên kết văn bản</a:t>
                      </a:r>
                      <a:r>
                        <a:rPr lang="en-SG"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7730258"/>
                  </a:ext>
                </a:extLst>
              </a:tr>
              <a:tr h="2008679">
                <a:tc>
                  <a:txBody>
                    <a:bodyPr/>
                    <a:lstStyle/>
                    <a:p>
                      <a:pPr algn="just">
                        <a:lnSpc>
                          <a:spcPct val="115000"/>
                        </a:lnSpc>
                        <a:spcAft>
                          <a:spcPts val="800"/>
                        </a:spcAft>
                      </a:pPr>
                      <a:endParaRPr lang="en-AU" sz="2800" i="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en-AU"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đ</a:t>
                      </a:r>
                      <a:r>
                        <a:rPr lang="vi-VN" sz="2800" i="1" kern="100" dirty="0">
                          <a:effectLst/>
                          <a:latin typeface="Times New Roman" panose="02020603050405020304" pitchFamily="18" charset="0"/>
                          <a:ea typeface="Times New Roman" panose="02020603050405020304" pitchFamily="18" charset="0"/>
                          <a:cs typeface="Times New Roman" panose="02020603050405020304" pitchFamily="18" charset="0"/>
                        </a:rPr>
                        <a:t>. Sáng tạo</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800" kern="100" dirty="0">
                          <a:effectLst/>
                          <a:latin typeface="Times New Roman" panose="02020603050405020304" pitchFamily="18" charset="0"/>
                          <a:ea typeface="Times New Roman" panose="02020603050405020304" pitchFamily="18" charset="0"/>
                          <a:cs typeface="Times New Roman" panose="02020603050405020304" pitchFamily="18" charset="0"/>
                        </a:rPr>
                        <a:t>Thể hiện suy nghĩ sâu sắc về vấn đề nghị luận; có cách diễn đạt mới mẻ.</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10862042"/>
                  </a:ext>
                </a:extLst>
              </a:tr>
            </a:tbl>
          </a:graphicData>
        </a:graphic>
      </p:graphicFrame>
    </p:spTree>
    <p:extLst>
      <p:ext uri="{BB962C8B-B14F-4D97-AF65-F5344CB8AC3E}">
        <p14:creationId xmlns:p14="http://schemas.microsoft.com/office/powerpoint/2010/main" val="4102227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4135903" y="393076"/>
            <a:ext cx="4825218" cy="634002"/>
          </a:xfrm>
          <a:prstGeom prst="roundRect">
            <a:avLst>
              <a:gd name="adj" fmla="val 16667"/>
            </a:avLst>
          </a:prstGeom>
          <a:solidFill>
            <a:srgbClr val="FFFF00"/>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633046" y="1657251"/>
            <a:ext cx="11352627" cy="386080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872196" y="2108275"/>
            <a:ext cx="10874325" cy="3185487"/>
          </a:xfrm>
          <a:prstGeom prst="rect">
            <a:avLst/>
          </a:prstGeom>
        </p:spPr>
        <p:txBody>
          <a:bodyPr wrap="square">
            <a:spAutoFit/>
          </a:bodyPr>
          <a:lstStyle/>
          <a:p>
            <a:pPr>
              <a:lnSpc>
                <a:spcPct val="115000"/>
              </a:lnSpc>
              <a:spcBef>
                <a:spcPts val="600"/>
              </a:spcBef>
              <a:spcAft>
                <a:spcPts val="60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GV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HS: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180340">
              <a:lnSpc>
                <a:spcPct val="115000"/>
              </a:lnSpc>
              <a:spcBef>
                <a:spcPts val="600"/>
              </a:spcBef>
              <a:spcAft>
                <a:spcPts val="600"/>
              </a:spcAft>
            </a:pPr>
            <a:r>
              <a:rPr lang="pt-BR"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Tìm đọc và tham khảo các tài liệu liên quan đến nội dung bài học.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180340">
              <a:lnSpc>
                <a:spcPct val="115000"/>
              </a:lnSpc>
              <a:spcBef>
                <a:spcPts val="600"/>
              </a:spcBef>
              <a:spcAft>
                <a:spcPts val="600"/>
              </a:spcAft>
            </a:pPr>
            <a:r>
              <a:rPr lang="pt-BR"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Học bài ở nhà, ôn tập các nội dung đã học.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180340">
              <a:lnSpc>
                <a:spcPct val="115000"/>
              </a:lnSpc>
              <a:spcBef>
                <a:spcPts val="600"/>
              </a:spcBef>
              <a:spcAft>
                <a:spcPts val="600"/>
              </a:spcAft>
            </a:pPr>
            <a:r>
              <a:rPr lang="pt-BR"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Làm hoàn chỉnh các đề bài.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180340">
              <a:lnSpc>
                <a:spcPct val="115000"/>
              </a:lnSpc>
              <a:spcBef>
                <a:spcPts val="600"/>
              </a:spcBef>
              <a:spcAft>
                <a:spcPts val="600"/>
              </a:spcAft>
            </a:pPr>
            <a:r>
              <a:rPr lang="pt-BR"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Vẽ sơ đồ tư duy bài học.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3988803" y="439225"/>
            <a:ext cx="5492821" cy="587853"/>
          </a:xfrm>
          <a:prstGeom prst="rect">
            <a:avLst/>
          </a:prstGeom>
        </p:spPr>
        <p:txBody>
          <a:bodyPr wrap="square">
            <a:spAutoFit/>
          </a:bodyPr>
          <a:lstStyle/>
          <a:p>
            <a:pPr algn="ctr">
              <a:lnSpc>
                <a:spcPct val="115000"/>
              </a:lnSpc>
              <a:spcBef>
                <a:spcPts val="600"/>
              </a:spcBef>
              <a:spcAft>
                <a:spcPts val="600"/>
              </a:spcAft>
            </a:pPr>
            <a:r>
              <a:rPr lang="en-US" sz="2800" b="1"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NHIỆM VỤ VỀ NHÀ</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7526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692CBA71-E16E-5F43-432D-F3966B373A6A}"/>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814169F1-D387-4AB1-4460-F6457D14FE00}"/>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Ông Typn đã được mời ngay đến để nghĩ cách chế tạo một vài kiểu quần áo tang tối tân. Ông nhà báo đã được sự chủ khẩn khoản yêu cầu viết bài cáo phó, bài tường thuật, và sửa soạn chụp ảnh đăng báo.</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Văn Minh vợ mơ màng một cách sung sướng rằng chỉ nay mai là sẽ được ăn vận toàn trắng, một điều bà vẫn ao ước bấy lâu nay. Văn Minh chồng ngồi hút thuốc lá Ănglê, cũng mơ màng đến phần tài sản mà ông ta sẽ được hưởng, nếu ông nội ông ta chết.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Đã hơn một năm nay, ông cụ già cay nghiệt đã đến tìm một ông chưởng lý văn khế để giao hẹn với pháp luật rằng mình có chết thì phần lợi tức của mấy chục nóc nhà mới được đem ra cho con cháu chia nhau...Ông cụ già không biết rằng nếu cái chết của mình lại có lợi cho con cháu đến như thế thì con cháu không khi nào lại muốn cụ cứ sống như thế mãi, dù là một ngày, dù là một giờ. Xưa kia, cụ đã tay trắng làm nên giàu, âu cũng là sinh ư nghệ, tử ư nghệ, hoặc là một cách chết vì nghĩa vụ! </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algn="r">
              <a:lnSpc>
                <a:spcPct val="115000"/>
              </a:lnSpc>
              <a:spcAft>
                <a:spcPts val="800"/>
              </a:spcAft>
            </a:pPr>
            <a:r>
              <a:rPr lang="vi-VN"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(Trích </a:t>
            </a:r>
            <a:r>
              <a:rPr lang="vi-VN" sz="2400" i="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Số Đỏ</a:t>
            </a:r>
            <a:r>
              <a:rPr lang="vi-VN"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Vũ Trọng Phụng, NXB Văn học, 2016, tr. 75 - 77)</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551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
                                            <p:txEl>
                                              <p:pRg st="2" end="2"/>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E5E36387-A0D2-987A-C723-482FCBF56BFF}"/>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C1309B8D-33CC-1147-50A6-6F00CC66D21F}"/>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nSpc>
                <a:spcPct val="115000"/>
              </a:lnSpc>
              <a:spcAft>
                <a:spcPts val="800"/>
              </a:spcAft>
            </a:pPr>
            <a:r>
              <a:rPr lang="vi-VN" sz="2400" b="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Thực hiện các yêu cầu từ câu 1 đến câu 5:</a:t>
            </a:r>
            <a:endParaRPr lang="en-US" kern="1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b="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1.</a:t>
            </a:r>
            <a:r>
              <a:rPr lang="vi-VN" sz="2400"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AU" sz="2400"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Xác định ngôi kể của đ</a:t>
            </a:r>
            <a:r>
              <a:rPr lang="vi-VN" sz="2400"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oạn trích</a:t>
            </a:r>
            <a:r>
              <a:rPr lang="en-AU" sz="2400"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kern="1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b="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2.</a:t>
            </a:r>
            <a:r>
              <a:rPr lang="vi-VN" sz="2400"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Theo đoạn trích, vợ chồng Văn Minh </a:t>
            </a:r>
            <a:r>
              <a:rPr lang="vi-VN" sz="2400" i="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mơ màng </a:t>
            </a:r>
            <a:r>
              <a:rPr lang="vi-VN" sz="2400"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điều gì khi nghĩ nếu ông nội của mình chết?</a:t>
            </a:r>
            <a:endParaRPr lang="en-US" kern="1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b="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3.</a:t>
            </a:r>
            <a:r>
              <a:rPr lang="vi-VN" sz="2400"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Nêu hiệu quả của nghệ thuật xây dựng các bức chân dung trào phúng trong đoạn trích.</a:t>
            </a:r>
            <a:endParaRPr lang="en-US" kern="1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b="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4.</a:t>
            </a:r>
            <a:r>
              <a:rPr lang="vi-VN" sz="2400"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Nêu nhận xét của anh/chị về lời của cụ Hồng trong đoạn trích.</a:t>
            </a:r>
            <a:endParaRPr lang="en-US" kern="1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400" b="1"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5.</a:t>
            </a:r>
            <a:r>
              <a:rPr lang="vi-VN" sz="2400" kern="1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Qua đoạn trích, Vũ Trọng Phụng đã gửi đến người đọc thông điệp gì? Theo anh/chị thông điệp ấy có ý nghĩa như thế nào trong bối cảnh xã hội hiện nay?</a:t>
            </a:r>
            <a:endParaRPr lang="en-US" kern="10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60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4"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5"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5C0DCEEB-4FCF-9AE8-39DA-A0F1EA675D6E}"/>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2B51C5CC-EDF6-3E07-7EC4-6BF99C486BF4}"/>
              </a:ext>
            </a:extLst>
          </p:cNvPr>
          <p:cNvSpPr>
            <a:spLocks noChangeArrowheads="1"/>
          </p:cNvSpPr>
          <p:nvPr/>
        </p:nvSpPr>
        <p:spPr bwMode="auto">
          <a:xfrm>
            <a:off x="0" y="0"/>
            <a:ext cx="12192000"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vi-VN" sz="2000"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II. PHẦN VIẾT (6,0 điểm)</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000"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1 (2,0 điểm)</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800"/>
              </a:spcAft>
            </a:pP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nghị</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luận</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khoảng</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200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vẻ</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bức</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thiên</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nhiên</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trích</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indent="1527810">
              <a:lnSpc>
                <a:spcPct val="115000"/>
              </a:lnSpc>
              <a:spcAft>
                <a:spcPts val="800"/>
              </a:spcAft>
            </a:pP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mới</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tráng</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gương</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indent="1527810">
              <a:lnSpc>
                <a:spcPct val="115000"/>
              </a:lnSpc>
              <a:spcAft>
                <a:spcPts val="800"/>
              </a:spcAft>
            </a:pP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Chim ca,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rộn</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ven</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tường</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indent="1527810">
              <a:lnSpc>
                <a:spcPct val="115000"/>
              </a:lnSpc>
              <a:spcAft>
                <a:spcPts val="800"/>
              </a:spcAft>
            </a:pP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ai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bên</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cửa</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ngồi</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hong</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tóc</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indent="1527810">
              <a:lnSpc>
                <a:spcPct val="115000"/>
              </a:lnSpc>
              <a:spcAft>
                <a:spcPts val="800"/>
              </a:spcAft>
            </a:pP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Cho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chảy</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tan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suối</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hương</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indent="1527810">
              <a:lnSpc>
                <a:spcPct val="115000"/>
              </a:lnSpc>
              <a:spcAft>
                <a:spcPts val="800"/>
              </a:spcAft>
            </a:pP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indent="1527810">
              <a:lnSpc>
                <a:spcPct val="115000"/>
              </a:lnSpc>
              <a:spcAft>
                <a:spcPts val="800"/>
              </a:spcAft>
            </a:pP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Sắc</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biếc</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giao</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nhau</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cành</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lan</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cành</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indent="1527810">
              <a:lnSpc>
                <a:spcPct val="115000"/>
              </a:lnSpc>
              <a:spcAft>
                <a:spcPts val="800"/>
              </a:spcAft>
            </a:pP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hồ</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ngợp</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thủy</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tinh</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xanh</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indent="1527810">
              <a:lnSpc>
                <a:spcPct val="115000"/>
              </a:lnSpc>
              <a:spcAft>
                <a:spcPts val="800"/>
              </a:spcAft>
            </a:pP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Chim bay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cành</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trĩu</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xuân</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ý</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indent="1527810">
              <a:lnSpc>
                <a:spcPct val="115000"/>
              </a:lnSpc>
              <a:spcAft>
                <a:spcPts val="800"/>
              </a:spcAft>
            </a:pP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Em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đợi</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chờ</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ai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khuất</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bức</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mành</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indent="1527810">
              <a:lnSpc>
                <a:spcPct val="115000"/>
              </a:lnSpc>
              <a:spcAft>
                <a:spcPts val="800"/>
              </a:spcAft>
            </a:pP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Trích</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Xuân ý,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Hồ</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Dzếnh</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Tổng</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sz="2000" i="1" kern="0" dirty="0">
                <a:latin typeface="Times New Roman" panose="02020603050405020304" pitchFamily="18" charset="0"/>
                <a:ea typeface="Times New Roman" panose="02020603050405020304" pitchFamily="18" charset="0"/>
                <a:cs typeface="Times New Roman" panose="02020603050405020304" pitchFamily="18" charset="0"/>
              </a:rPr>
              <a:t> Nam</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NXB Khoa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 1995, tr.397)</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6351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
                                            <p:txEl>
                                              <p:pRg st="2" end="2"/>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3">
                                            <p:txEl>
                                              <p:pRg st="3" end="3"/>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3">
                                            <p:txEl>
                                              <p:pRg st="4" end="4"/>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3">
                                            <p:txEl>
                                              <p:pRg st="5" end="5"/>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9" dur="500"/>
                                        <p:tgtEl>
                                          <p:spTgt spid="3">
                                            <p:txEl>
                                              <p:pRg st="7" end="7"/>
                                            </p:txEl>
                                          </p:spTgt>
                                        </p:tgtEl>
                                      </p:cBhvr>
                                    </p:animEffect>
                                  </p:childTnLst>
                                </p:cTn>
                              </p:par>
                              <p:par>
                                <p:cTn id="50" presetID="53" presetClass="entr" presetSubtype="16" fill="hold" nodeType="with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p:cTn id="5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4" dur="500"/>
                                        <p:tgtEl>
                                          <p:spTgt spid="3">
                                            <p:txEl>
                                              <p:pRg st="8" end="8"/>
                                            </p:txEl>
                                          </p:spTgt>
                                        </p:tgtEl>
                                      </p:cBhvr>
                                    </p:animEffect>
                                  </p:childTnLst>
                                </p:cTn>
                              </p:par>
                              <p:par>
                                <p:cTn id="55" presetID="53" presetClass="entr" presetSubtype="16" fill="hold"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p:cTn id="57"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8"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59" dur="500"/>
                                        <p:tgtEl>
                                          <p:spTgt spid="3">
                                            <p:txEl>
                                              <p:pRg st="9" end="9"/>
                                            </p:txEl>
                                          </p:spTgt>
                                        </p:tgtEl>
                                      </p:cBhvr>
                                    </p:animEffect>
                                  </p:childTnLst>
                                </p:cTn>
                              </p:par>
                              <p:par>
                                <p:cTn id="60" presetID="53" presetClass="entr" presetSubtype="16" fill="hold" nodeType="with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 calcmode="lin" valueType="num">
                                      <p:cBhvr>
                                        <p:cTn id="62"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3"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64" dur="500"/>
                                        <p:tgtEl>
                                          <p:spTgt spid="3">
                                            <p:txEl>
                                              <p:pRg st="10" end="10"/>
                                            </p:txEl>
                                          </p:spTgt>
                                        </p:tgtEl>
                                      </p:cBhvr>
                                    </p:animEffect>
                                  </p:childTnLst>
                                </p:cTn>
                              </p:par>
                              <p:par>
                                <p:cTn id="65" presetID="53" presetClass="entr" presetSubtype="16" fill="hold" nodeType="with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p:cTn id="67"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68"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69" dur="500"/>
                                        <p:tgtEl>
                                          <p:spTgt spid="3">
                                            <p:txEl>
                                              <p:pRg st="11" end="11"/>
                                            </p:txEl>
                                          </p:spTgt>
                                        </p:tgtEl>
                                      </p:cBhvr>
                                    </p:animEffect>
                                  </p:childTnLst>
                                </p:cTn>
                              </p:par>
                              <p:par>
                                <p:cTn id="70" presetID="53" presetClass="entr" presetSubtype="16" fill="hold" nodeType="with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 calcmode="lin" valueType="num">
                                      <p:cBhvr>
                                        <p:cTn id="72"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73"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74"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C0BF95E9-C9BC-3A0C-2A2F-0AAFDD2CBE30}"/>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02756CBF-EB82-9253-4291-ABBECB19843F}"/>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algn="just">
              <a:lnSpc>
                <a:spcPct val="115000"/>
              </a:lnSpc>
              <a:spcAft>
                <a:spcPts val="800"/>
              </a:spcAft>
            </a:pPr>
            <a:r>
              <a:rPr lang="vi-VN" sz="2400" b="1" kern="100" spc="-3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2. </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800"/>
              </a:spcAft>
            </a:pPr>
            <a:r>
              <a:rPr lang="en-US" sz="2400" kern="100" dirty="0">
                <a:latin typeface="Times New Roman" panose="02020603050405020304" pitchFamily="18" charset="0"/>
                <a:ea typeface="Calibri" panose="020F0502020204030204" pitchFamily="34" charset="0"/>
                <a:cs typeface="Times New Roman" panose="02020603050405020304" pitchFamily="18" charset="0"/>
              </a:rPr>
              <a:t>Anh/</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chị</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hãy</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viết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bức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thư</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khoảng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600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chữ</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trao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đổi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bạn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việc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bảo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vệ</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thân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trào</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lưu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xấu</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mạng</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kern="100" dirty="0">
                <a:latin typeface="Times New Roman" panose="02020603050405020304" pitchFamily="18" charset="0"/>
                <a:ea typeface="Calibri" panose="020F0502020204030204" pitchFamily="34" charset="0"/>
                <a:cs typeface="Times New Roman" panose="02020603050405020304" pitchFamily="18" charset="0"/>
              </a:rPr>
              <a:t>. </a:t>
            </a:r>
            <a:endParaRPr lang="en-US"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82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5">
          <a:extLst>
            <a:ext uri="{FF2B5EF4-FFF2-40B4-BE49-F238E27FC236}">
              <a16:creationId xmlns:a16="http://schemas.microsoft.com/office/drawing/2014/main" id="{89DD9761-1685-7E31-DD62-24CA8F0E1DFD}"/>
            </a:ext>
          </a:extLst>
        </p:cNvPr>
        <p:cNvGrpSpPr/>
        <p:nvPr/>
      </p:nvGrpSpPr>
      <p:grpSpPr>
        <a:xfrm>
          <a:off x="0" y="0"/>
          <a:ext cx="0" cy="0"/>
          <a:chOff x="0" y="0"/>
          <a:chExt cx="0" cy="0"/>
        </a:xfrm>
      </p:grpSpPr>
      <p:sp>
        <p:nvSpPr>
          <p:cNvPr id="3" name="Rounded Rectangle 10">
            <a:extLst>
              <a:ext uri="{FF2B5EF4-FFF2-40B4-BE49-F238E27FC236}">
                <a16:creationId xmlns:a16="http://schemas.microsoft.com/office/drawing/2014/main" id="{1887197A-F309-D2B8-DE64-6EF68FE5F3AD}"/>
              </a:ext>
            </a:extLst>
          </p:cNvPr>
          <p:cNvSpPr>
            <a:spLocks noChangeArrowheads="1"/>
          </p:cNvSpPr>
          <p:nvPr/>
        </p:nvSpPr>
        <p:spPr bwMode="auto">
          <a:xfrm>
            <a:off x="239150" y="0"/>
            <a:ext cx="11760591" cy="668215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15000"/>
              </a:lnSpc>
              <a:spcBef>
                <a:spcPts val="0"/>
              </a:spcBef>
              <a:spcAft>
                <a:spcPts val="800"/>
              </a:spcAft>
              <a:buClrTx/>
              <a:buSzTx/>
              <a:buFontTx/>
              <a:buNone/>
              <a:tabLst/>
              <a:defRPr/>
            </a:pP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0648109F-2040-AF47-EAE9-E64D16A47229}"/>
              </a:ext>
            </a:extLst>
          </p:cNvPr>
          <p:cNvGraphicFramePr>
            <a:graphicFrameLocks noGrp="1"/>
          </p:cNvGraphicFramePr>
          <p:nvPr>
            <p:extLst>
              <p:ext uri="{D42A27DB-BD31-4B8C-83A1-F6EECF244321}">
                <p14:modId xmlns:p14="http://schemas.microsoft.com/office/powerpoint/2010/main" val="937298614"/>
              </p:ext>
            </p:extLst>
          </p:nvPr>
        </p:nvGraphicFramePr>
        <p:xfrm>
          <a:off x="551792" y="331077"/>
          <a:ext cx="11193517" cy="6105426"/>
        </p:xfrm>
        <a:graphic>
          <a:graphicData uri="http://schemas.openxmlformats.org/drawingml/2006/table">
            <a:tbl>
              <a:tblPr firstRow="1" firstCol="1" bandRow="1"/>
              <a:tblGrid>
                <a:gridCol w="1198180">
                  <a:extLst>
                    <a:ext uri="{9D8B030D-6E8A-4147-A177-3AD203B41FA5}">
                      <a16:colId xmlns:a16="http://schemas.microsoft.com/office/drawing/2014/main" val="1018591436"/>
                    </a:ext>
                  </a:extLst>
                </a:gridCol>
                <a:gridCol w="1008994">
                  <a:extLst>
                    <a:ext uri="{9D8B030D-6E8A-4147-A177-3AD203B41FA5}">
                      <a16:colId xmlns:a16="http://schemas.microsoft.com/office/drawing/2014/main" val="1756135882"/>
                    </a:ext>
                  </a:extLst>
                </a:gridCol>
                <a:gridCol w="8986343">
                  <a:extLst>
                    <a:ext uri="{9D8B030D-6E8A-4147-A177-3AD203B41FA5}">
                      <a16:colId xmlns:a16="http://schemas.microsoft.com/office/drawing/2014/main" val="85591835"/>
                    </a:ext>
                  </a:extLst>
                </a:gridCol>
              </a:tblGrid>
              <a:tr h="457679">
                <a:tc>
                  <a:txBody>
                    <a:bodyPr/>
                    <a:lstStyle/>
                    <a:p>
                      <a:pPr algn="ctr">
                        <a:lnSpc>
                          <a:spcPct val="115000"/>
                        </a:lnSpc>
                        <a:spcAft>
                          <a:spcPts val="800"/>
                        </a:spcAft>
                      </a:pPr>
                      <a:r>
                        <a:rPr lang="vi-VN" sz="2800" b="1" kern="0">
                          <a:effectLst/>
                          <a:latin typeface="Times New Roman" panose="02020603050405020304" pitchFamily="18" charset="0"/>
                          <a:ea typeface="Calibri" panose="020F0502020204030204" pitchFamily="34" charset="0"/>
                          <a:cs typeface="Times New Roman" panose="02020603050405020304" pitchFamily="18" charset="0"/>
                        </a:rPr>
                        <a:t>Phần</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800"/>
                        </a:spcAft>
                      </a:pPr>
                      <a:r>
                        <a:rPr lang="vi-VN" sz="2800" b="1" kern="0" dirty="0">
                          <a:effectLst/>
                          <a:latin typeface="Times New Roman" panose="02020603050405020304" pitchFamily="18" charset="0"/>
                          <a:ea typeface="Calibri" panose="020F0502020204030204" pitchFamily="34" charset="0"/>
                          <a:cs typeface="Times New Roman" panose="02020603050405020304" pitchFamily="18" charset="0"/>
                        </a:rPr>
                        <a:t>Câu</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800"/>
                        </a:spcAft>
                      </a:pPr>
                      <a:r>
                        <a:rPr lang="vi-VN" sz="2800" b="1" kern="0">
                          <a:effectLst/>
                          <a:latin typeface="Times New Roman" panose="02020603050405020304" pitchFamily="18" charset="0"/>
                          <a:ea typeface="Calibri" panose="020F0502020204030204" pitchFamily="34" charset="0"/>
                          <a:cs typeface="Times New Roman" panose="02020603050405020304" pitchFamily="18" charset="0"/>
                        </a:rPr>
                        <a:t>Nội dung</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12142624"/>
                  </a:ext>
                </a:extLst>
              </a:tr>
              <a:tr h="425846">
                <a:tc rowSpan="3">
                  <a:txBody>
                    <a:bodyPr/>
                    <a:lstStyle/>
                    <a:p>
                      <a:pPr algn="ctr">
                        <a:lnSpc>
                          <a:spcPct val="115000"/>
                        </a:lnSpc>
                        <a:spcAft>
                          <a:spcPts val="800"/>
                        </a:spcAft>
                      </a:pPr>
                      <a:endParaRPr lang="en-US" sz="28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endParaRPr lang="en-US" sz="28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endParaRPr lang="en-US" sz="28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endParaRPr lang="en-US" sz="28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800"/>
                        </a:spcAft>
                      </a:pPr>
                      <a:r>
                        <a:rPr lang="vi-VN" sz="2800" b="1" kern="0" dirty="0">
                          <a:effectLst/>
                          <a:latin typeface="Times New Roman" panose="02020603050405020304" pitchFamily="18" charset="0"/>
                          <a:ea typeface="Calibri" panose="020F0502020204030204" pitchFamily="34" charset="0"/>
                          <a:cs typeface="Times New Roman" panose="02020603050405020304" pitchFamily="18" charset="0"/>
                        </a:rPr>
                        <a:t>I</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800"/>
                        </a:spcAft>
                      </a:pPr>
                      <a:r>
                        <a:rPr lang="en-US" sz="2800" b="1" kern="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vi-VN" sz="2800" b="1" kern="0">
                          <a:effectLst/>
                          <a:latin typeface="Times New Roman" panose="02020603050405020304" pitchFamily="18" charset="0"/>
                          <a:ea typeface="Calibri" panose="020F0502020204030204" pitchFamily="34" charset="0"/>
                          <a:cs typeface="Times New Roman" panose="02020603050405020304" pitchFamily="18" charset="0"/>
                        </a:rPr>
                        <a:t>ĐỌC HIỂU </a:t>
                      </a:r>
                      <a:endParaRPr lang="en-US"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98885247"/>
                  </a:ext>
                </a:extLst>
              </a:tr>
              <a:tr h="1030025">
                <a:tc vMerge="1">
                  <a:txBody>
                    <a:bodyPr/>
                    <a:lstStyle/>
                    <a:p>
                      <a:endParaRPr lang="en-US"/>
                    </a:p>
                  </a:txBody>
                  <a:tcPr/>
                </a:tc>
                <a:tc>
                  <a:txBody>
                    <a:bodyPr/>
                    <a:lstStyle/>
                    <a:p>
                      <a:pPr algn="just">
                        <a:lnSpc>
                          <a:spcPct val="115000"/>
                        </a:lnSpc>
                        <a:spcAft>
                          <a:spcPts val="800"/>
                        </a:spcAft>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1</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pPr>
                      <a:endPar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7300902"/>
                  </a:ext>
                </a:extLst>
              </a:tr>
              <a:tr h="4156175">
                <a:tc vMerge="1">
                  <a:txBody>
                    <a:bodyPr/>
                    <a:lstStyle/>
                    <a:p>
                      <a:endParaRPr lang="en-US"/>
                    </a:p>
                  </a:txBody>
                  <a:tcPr/>
                </a:tc>
                <a:tc>
                  <a:txBody>
                    <a:bodyPr/>
                    <a:lstStyle/>
                    <a:p>
                      <a:pPr algn="just">
                        <a:lnSpc>
                          <a:spcPct val="115000"/>
                        </a:lnSpc>
                        <a:spcAft>
                          <a:spcPts val="800"/>
                        </a:spcAft>
                      </a:pP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2</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20866335"/>
                  </a:ext>
                </a:extLst>
              </a:tr>
            </a:tbl>
          </a:graphicData>
        </a:graphic>
      </p:graphicFrame>
      <p:sp>
        <p:nvSpPr>
          <p:cNvPr id="4" name="TextBox 3">
            <a:extLst>
              <a:ext uri="{FF2B5EF4-FFF2-40B4-BE49-F238E27FC236}">
                <a16:creationId xmlns:a16="http://schemas.microsoft.com/office/drawing/2014/main" id="{E334CABD-F1E7-F222-1305-0354DA6D7CF4}"/>
              </a:ext>
            </a:extLst>
          </p:cNvPr>
          <p:cNvSpPr txBox="1"/>
          <p:nvPr/>
        </p:nvSpPr>
        <p:spPr>
          <a:xfrm>
            <a:off x="2900855" y="1481959"/>
            <a:ext cx="7551683" cy="800219"/>
          </a:xfrm>
          <a:prstGeom prst="rect">
            <a:avLst/>
          </a:prstGeom>
          <a:noFill/>
        </p:spPr>
        <p:txBody>
          <a:bodyPr wrap="square" rtlCol="0">
            <a:spAutoFit/>
          </a:bodyPr>
          <a:lstStyle/>
          <a:p>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Ngôi</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kể</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a:t>
            </a: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TextBox 4">
            <a:extLst>
              <a:ext uri="{FF2B5EF4-FFF2-40B4-BE49-F238E27FC236}">
                <a16:creationId xmlns:a16="http://schemas.microsoft.com/office/drawing/2014/main" id="{0CBCB0CD-BA60-77E4-FDD8-EA3D9AEB4335}"/>
              </a:ext>
            </a:extLst>
          </p:cNvPr>
          <p:cNvSpPr txBox="1"/>
          <p:nvPr/>
        </p:nvSpPr>
        <p:spPr>
          <a:xfrm>
            <a:off x="2900855" y="2554014"/>
            <a:ext cx="8739353" cy="3650230"/>
          </a:xfrm>
          <a:prstGeom prst="rect">
            <a:avLst/>
          </a:prstGeom>
          <a:noFill/>
        </p:spPr>
        <p:txBody>
          <a:bodyPr wrap="square" rtlCol="0">
            <a:spAutoFit/>
          </a:bodyPr>
          <a:lstStyle/>
          <a:p>
            <a:pPr algn="just">
              <a:lnSpc>
                <a:spcPct val="115000"/>
              </a:lnSpc>
              <a:spcAft>
                <a:spcPts val="800"/>
              </a:spcAft>
            </a:pP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nếu</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ông</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chết</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vợ</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chồng</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Văn Minh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mơ</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màng</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Văn Minh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vợ</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ăn</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vận</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trắng</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vẫn</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ao</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ước</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bấy</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lâu</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nay.</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Văn Minh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chồng</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sản</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ông</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ta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sẽ</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2800" i="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3631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1122</TotalTime>
  <Words>5297</Words>
  <Application>Microsoft Office PowerPoint</Application>
  <PresentationFormat>Widescreen</PresentationFormat>
  <Paragraphs>282</Paragraphs>
  <Slides>43</Slides>
  <Notes>42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KhanhToanComputer</cp:lastModifiedBy>
  <cp:revision>117</cp:revision>
  <dcterms:created xsi:type="dcterms:W3CDTF">2022-06-02T15:23:58Z</dcterms:created>
  <dcterms:modified xsi:type="dcterms:W3CDTF">2024-11-18T08:09:39Z</dcterms:modified>
</cp:coreProperties>
</file>