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89" r:id="rId2"/>
    <p:sldId id="592" r:id="rId3"/>
    <p:sldId id="649" r:id="rId4"/>
    <p:sldId id="650" r:id="rId5"/>
    <p:sldId id="648" r:id="rId6"/>
    <p:sldId id="690" r:id="rId7"/>
    <p:sldId id="647" r:id="rId8"/>
    <p:sldId id="644" r:id="rId9"/>
    <p:sldId id="646" r:id="rId10"/>
    <p:sldId id="645" r:id="rId11"/>
    <p:sldId id="632" r:id="rId12"/>
    <p:sldId id="633" r:id="rId13"/>
    <p:sldId id="634" r:id="rId14"/>
    <p:sldId id="691" r:id="rId15"/>
    <p:sldId id="635" r:id="rId16"/>
    <p:sldId id="636" r:id="rId17"/>
    <p:sldId id="637" r:id="rId18"/>
    <p:sldId id="638" r:id="rId19"/>
    <p:sldId id="639" r:id="rId20"/>
    <p:sldId id="640" r:id="rId21"/>
    <p:sldId id="641" r:id="rId22"/>
    <p:sldId id="642" r:id="rId23"/>
    <p:sldId id="643" r:id="rId24"/>
    <p:sldId id="68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6" userDrawn="1">
          <p15:clr>
            <a:srgbClr val="A4A3A4"/>
          </p15:clr>
        </p15:guide>
        <p15:guide id="2" pos="7256" userDrawn="1">
          <p15:clr>
            <a:srgbClr val="A4A3A4"/>
          </p15:clr>
        </p15:guide>
        <p15:guide id="3" orient="horz" pos="648" userDrawn="1">
          <p15:clr>
            <a:srgbClr val="A4A3A4"/>
          </p15:clr>
        </p15:guide>
        <p15:guide id="4" orient="horz" pos="712" userDrawn="1">
          <p15:clr>
            <a:srgbClr val="A4A3A4"/>
          </p15:clr>
        </p15:guide>
        <p15:guide id="5" orient="horz" pos="3928" userDrawn="1">
          <p15:clr>
            <a:srgbClr val="A4A3A4"/>
          </p15:clr>
        </p15:guide>
        <p15:guide id="6" orient="horz"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65" d="100"/>
          <a:sy n="65" d="100"/>
        </p:scale>
        <p:origin x="720" y="66"/>
      </p:cViewPr>
      <p:guideLst>
        <p:guide pos="416"/>
        <p:guide pos="7256"/>
        <p:guide orient="horz" pos="648"/>
        <p:guide orient="horz" pos="712"/>
        <p:guide orient="horz" pos="3928"/>
        <p:guide orient="horz" pos="386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4F8A92-FFA8-4869-8E0A-6EC27498C22B}" type="datetimeFigureOut">
              <a:rPr lang="en-US" smtClean="0"/>
              <a:t>11/18/2024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8D874D-9F9C-4DC2-ACEE-9F0EB50E7599}" type="slidenum">
              <a:rPr lang="en-US" smtClean="0"/>
              <a:t>‹#›</a:t>
            </a:fld>
            <a:endParaRPr lang="en-US"/>
          </a:p>
        </p:txBody>
      </p:sp>
    </p:spTree>
    <p:extLst>
      <p:ext uri="{BB962C8B-B14F-4D97-AF65-F5344CB8AC3E}">
        <p14:creationId xmlns:p14="http://schemas.microsoft.com/office/powerpoint/2010/main" val="4090830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p:cNvSpPr>
            <a:spLocks noGrp="1" noRot="1" noChangeAspect="1" noTextEdit="1"/>
          </p:cNvSpPr>
          <p:nvPr>
            <p:ph type="sldImg"/>
          </p:nvPr>
        </p:nvSpPr>
        <p:spPr>
          <a:ln>
            <a:solidFill>
              <a:srgbClr val="000000"/>
            </a:solidFill>
            <a:miter/>
          </a:ln>
        </p:spPr>
      </p:sp>
      <p:sp>
        <p:nvSpPr>
          <p:cNvPr id="31747" name="备注占位符 2"/>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362292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763AF8-087D-C7D6-93AB-FE363A5AA9DD}"/>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8BFA634D-270A-3FDE-49BD-4A7D67A5CE66}"/>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B943FB74-965C-9588-704F-0A14B9045578}"/>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D8FC5D7F-B6CA-3C4C-9030-91EC484D50E5}"/>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436555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6BABB7-8827-8F28-F9E0-1EDA06CB3601}"/>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8DC2D8E4-5ABD-2CC7-4B65-2F3FCB044CFE}"/>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2814813A-F346-150F-9844-78434B59DF47}"/>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4B57C12B-1C95-71F0-FFC7-01277A5B9568}"/>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079698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559113-F2B4-3AB3-CB18-7DB9511D3E27}"/>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8E847CF3-3E11-9C2E-B63D-6F065F418510}"/>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4C78A50F-48FE-4F76-BA19-3F58C0A491A6}"/>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917BED27-C88A-B9CC-B0CD-2CD69E191F62}"/>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65323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A67D1-84F4-C336-E428-0365D99430CA}"/>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2D1FDA94-C8AA-B91B-A563-BF9803D4A952}"/>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96FE069C-C89E-949F-DFA5-730FB20C039F}"/>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5CFEE61C-5536-0406-F95D-83755173D41F}"/>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217553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FF3641-5467-819C-5898-D5956D203916}"/>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A826662C-BAE4-4D6E-8045-404D35233705}"/>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82DCF37B-7CFA-ADBE-A8C6-FA0A58BC2353}"/>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B60C9F39-2561-7E9A-D330-0FE8F27A76D3}"/>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252219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E56964-F2CE-219D-DAB9-8D4E1B89BE58}"/>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6F8ADF60-7437-0C4A-4F5E-CC2BE3A3EFE5}"/>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5744DBDF-2DA5-9DBF-F8D1-FB4FCA5752FA}"/>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014AD77B-1ADC-1080-D0F1-21264AF924B2}"/>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682495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D619A5-DBC1-8790-E0AD-90039920331F}"/>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B87E170C-0E80-0671-EFBC-62941EBDE41D}"/>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95264BD4-AA7B-7E0B-6202-F190643A4109}"/>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97C73D09-5E51-C9F7-47FB-FEE2B34DC79E}"/>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1759460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3EC4F1-6654-3843-2840-B2049FC9CD84}"/>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2D8E8EF7-DFA1-0EDB-8D53-208ACFE1973A}"/>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4E0A8F3D-C15E-2B3A-D5CC-8EDF85DDB546}"/>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7FFFAD5B-CB6E-619E-CF3D-74C8A8CD6537}"/>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4220014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36138-B8C0-2603-CA98-6D9466A415D7}"/>
            </a:ext>
          </a:extLst>
        </p:cNvPr>
        <p:cNvGrpSpPr/>
        <p:nvPr/>
      </p:nvGrpSpPr>
      <p:grpSpPr>
        <a:xfrm>
          <a:off x="0" y="0"/>
          <a:ext cx="0" cy="0"/>
          <a:chOff x="0" y="0"/>
          <a:chExt cx="0" cy="0"/>
        </a:xfrm>
      </p:grpSpPr>
      <p:sp>
        <p:nvSpPr>
          <p:cNvPr id="31746" name="幻灯片图像占位符 1">
            <a:extLst>
              <a:ext uri="{FF2B5EF4-FFF2-40B4-BE49-F238E27FC236}">
                <a16:creationId xmlns:a16="http://schemas.microsoft.com/office/drawing/2014/main" id="{1EFAC411-5A71-DE90-A520-1B9919347F68}"/>
              </a:ext>
            </a:extLst>
          </p:cNvPr>
          <p:cNvSpPr>
            <a:spLocks noGrp="1" noRot="1" noChangeAspect="1" noTextEdit="1"/>
          </p:cNvSpPr>
          <p:nvPr>
            <p:ph type="sldImg"/>
          </p:nvPr>
        </p:nvSpPr>
        <p:spPr>
          <a:ln>
            <a:solidFill>
              <a:srgbClr val="000000"/>
            </a:solidFill>
            <a:miter/>
          </a:ln>
        </p:spPr>
      </p:sp>
      <p:sp>
        <p:nvSpPr>
          <p:cNvPr id="31747" name="备注占位符 2">
            <a:extLst>
              <a:ext uri="{FF2B5EF4-FFF2-40B4-BE49-F238E27FC236}">
                <a16:creationId xmlns:a16="http://schemas.microsoft.com/office/drawing/2014/main" id="{A25BA218-FEA3-BF28-6F27-9992D476FAEF}"/>
              </a:ext>
            </a:extLst>
          </p:cNvPr>
          <p:cNvSpPr>
            <a:spLocks noGrp="1"/>
          </p:cNvSpPr>
          <p:nvPr>
            <p:ph type="body" idx="1"/>
          </p:nvPr>
        </p:nvSpPr>
        <p:spPr>
          <a:noFill/>
          <a:ln>
            <a:noFill/>
          </a:ln>
        </p:spPr>
        <p:txBody>
          <a:bodyPr wrap="square" lIns="91440" tIns="45720" rIns="91440" bIns="45720" anchor="t" anchorCtr="0"/>
          <a:lstStyle/>
          <a:p>
            <a:pPr lvl="0" eaLnBrk="1" hangingPunct="1"/>
            <a:endParaRPr lang="zh-CN" altLang="en-US" dirty="0">
              <a:ea typeface="宋体" panose="02010600030101010101" pitchFamily="2" charset="-122"/>
            </a:endParaRPr>
          </a:p>
        </p:txBody>
      </p:sp>
      <p:sp>
        <p:nvSpPr>
          <p:cNvPr id="4" name="灯片编号占位符 3">
            <a:extLst>
              <a:ext uri="{FF2B5EF4-FFF2-40B4-BE49-F238E27FC236}">
                <a16:creationId xmlns:a16="http://schemas.microsoft.com/office/drawing/2014/main" id="{AE7792A7-DD7A-CA89-E293-ECBFABC462E1}"/>
              </a:ext>
            </a:extLst>
          </p:cNvPr>
          <p:cNvSpPr txBox="1">
            <a:spLocks noGrp="1"/>
          </p:cNvSpPr>
          <p:nvPr>
            <p:ph type="sldNum" sz="quarter"/>
          </p:nvPr>
        </p:nvSpPr>
        <p:spPr>
          <a:noFill/>
        </p:spPr>
        <p:txBody>
          <a:bodyPr lIns="91440" tIns="45720" rIns="91440" bIns="45720" rtlCol="0" anchor="b"/>
          <a:lstStyle/>
          <a:p>
            <a:pPr marL="0" marR="0" lvl="0" indent="0" algn="r" defTabSz="914400" rtl="0" eaLnBrk="1" fontAlgn="auto" latinLnBrk="0" hangingPunct="1">
              <a:lnSpc>
                <a:spcPct val="100000"/>
              </a:lnSpc>
              <a:spcBef>
                <a:spcPts val="0"/>
              </a:spcBef>
              <a:spcAft>
                <a:spcPts val="0"/>
              </a:spcAft>
              <a:buClrTx/>
              <a:buSzTx/>
              <a:buFontTx/>
              <a:buNone/>
              <a:tabLst/>
              <a:defRPr/>
            </a:pPr>
            <a:fld id="{9A0DB2DC-4C9A-4742-B13C-FB6460FD3503}" type="slidenum">
              <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zh-CN" altLang="en-US"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500799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99273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625443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571763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256629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3390072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992596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1239256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759843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623534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
        <p:nvSpPr>
          <p:cNvPr id="11" name="TextBox 9">
            <a:extLst>
              <a:ext uri="{FF2B5EF4-FFF2-40B4-BE49-F238E27FC236}">
                <a16:creationId xmlns:a16="http://schemas.microsoft.com/office/drawing/2014/main" id="{44885A11-BEF0-25A8-4CC2-5AF1D866FF83}"/>
              </a:ext>
            </a:extLst>
          </p:cNvPr>
          <p:cNvSpPr txBox="1"/>
          <p:nvPr userDrawn="1"/>
        </p:nvSpPr>
        <p:spPr>
          <a:xfrm>
            <a:off x="1806104" y="6721475"/>
            <a:ext cx="1224136" cy="118430"/>
          </a:xfrm>
          <a:prstGeom prst="rect">
            <a:avLst/>
          </a:prstGeom>
          <a:noFill/>
        </p:spPr>
        <p:txBody>
          <a:bodyPr wrap="square" rtlCol="0">
            <a:spAutoFit/>
          </a:bodyPr>
          <a:lstStyle/>
          <a:p>
            <a:pPr>
              <a:lnSpc>
                <a:spcPct val="200000"/>
              </a:lnSpc>
            </a:pPr>
            <a:r>
              <a:rPr lang="en-US" altLang="zh-CN" sz="100" dirty="0">
                <a:solidFill>
                  <a:prstClr val="black"/>
                </a:solidFill>
                <a:latin typeface="微软雅黑" panose="020B0503020204020204" pitchFamily="34" charset="-122"/>
                <a:ea typeface="微软雅黑" panose="020B0503020204020204" pitchFamily="34" charset="-122"/>
                <a:hlinkClick r:id="rId2"/>
              </a:rPr>
              <a:t>PPT</a:t>
            </a:r>
            <a:r>
              <a:rPr lang="zh-CN" altLang="en-US" sz="100" dirty="0">
                <a:solidFill>
                  <a:prstClr val="black"/>
                </a:solidFill>
                <a:latin typeface="微软雅黑" panose="020B0503020204020204" pitchFamily="34" charset="-122"/>
                <a:ea typeface="微软雅黑" panose="020B0503020204020204" pitchFamily="34" charset="-122"/>
                <a:hlinkClick r:id="rId2"/>
              </a:rPr>
              <a:t>下载</a:t>
            </a:r>
            <a:r>
              <a:rPr lang="zh-CN" altLang="en-US" sz="100" dirty="0">
                <a:solidFill>
                  <a:prstClr val="black"/>
                </a:solidFill>
                <a:latin typeface="微软雅黑" panose="020B0503020204020204" pitchFamily="34" charset="-122"/>
                <a:ea typeface="微软雅黑" panose="020B0503020204020204" pitchFamily="34" charset="-122"/>
              </a:rPr>
              <a:t> </a:t>
            </a:r>
            <a:r>
              <a:rPr lang="en-US" altLang="zh-CN" sz="100" dirty="0">
                <a:solidFill>
                  <a:prstClr val="black"/>
                </a:solidFill>
                <a:latin typeface="微软雅黑" panose="020B0503020204020204" pitchFamily="34" charset="-122"/>
                <a:ea typeface="微软雅黑" panose="020B0503020204020204" pitchFamily="34" charset="-122"/>
              </a:rPr>
              <a:t>http://www.1ppt.com/xiazai/</a:t>
            </a:r>
          </a:p>
        </p:txBody>
      </p:sp>
    </p:spTree>
    <p:extLst>
      <p:ext uri="{BB962C8B-B14F-4D97-AF65-F5344CB8AC3E}">
        <p14:creationId xmlns:p14="http://schemas.microsoft.com/office/powerpoint/2010/main" val="4284301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2024/11/18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extLst>
      <p:ext uri="{BB962C8B-B14F-4D97-AF65-F5344CB8AC3E}">
        <p14:creationId xmlns:p14="http://schemas.microsoft.com/office/powerpoint/2010/main" val="2563406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id="{3D3D1A35-A4F7-40B7-B172-653519CA73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 y="0"/>
            <a:ext cx="12191998" cy="6857999"/>
          </a:xfrm>
          <a:prstGeom prst="rect">
            <a:avLst/>
          </a:prstGeom>
        </p:spPr>
      </p:pic>
      <p:sp>
        <p:nvSpPr>
          <p:cNvPr id="6" name="矩形: 圆角 5">
            <a:extLst>
              <a:ext uri="{FF2B5EF4-FFF2-40B4-BE49-F238E27FC236}">
                <a16:creationId xmlns:a16="http://schemas.microsoft.com/office/drawing/2014/main" id="{DF1D55DC-85C4-4EF3-BAA9-B3DC3026C5A7}"/>
              </a:ext>
            </a:extLst>
          </p:cNvPr>
          <p:cNvSpPr/>
          <p:nvPr userDrawn="1"/>
        </p:nvSpPr>
        <p:spPr>
          <a:xfrm>
            <a:off x="262466" y="237595"/>
            <a:ext cx="11667067" cy="6382808"/>
          </a:xfrm>
          <a:prstGeom prst="roundRect">
            <a:avLst>
              <a:gd name="adj" fmla="val 0"/>
            </a:avLst>
          </a:prstGeom>
          <a:gradFill>
            <a:gsLst>
              <a:gs pos="17000">
                <a:schemeClr val="bg1">
                  <a:alpha val="93000"/>
                </a:schemeClr>
              </a:gs>
              <a:gs pos="52000">
                <a:srgbClr val="FFFFFF">
                  <a:alpha val="95000"/>
                </a:srgbClr>
              </a:gs>
              <a:gs pos="93000">
                <a:schemeClr val="bg1">
                  <a:alpha val="90000"/>
                </a:schemeClr>
              </a:gs>
            </a:gsLst>
            <a:path path="shap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732419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7EAF5636-78ED-B58F-452F-4F56FE02D3E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Tree>
    <p:extLst>
      <p:ext uri="{BB962C8B-B14F-4D97-AF65-F5344CB8AC3E}">
        <p14:creationId xmlns:p14="http://schemas.microsoft.com/office/powerpoint/2010/main" val="3919863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mn-ea"/>
                <a:ea typeface="+mn-ea"/>
              </a:defRPr>
            </a:lvl1pPr>
          </a:lstStyle>
          <a:p>
            <a:fld id="{D997B5FA-0921-464F-AAE1-844C04324D75}" type="datetimeFigureOut">
              <a:rPr lang="zh-CN" altLang="en-US" smtClean="0"/>
              <a:pPr/>
              <a:t>2024/11/18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mn-ea"/>
                <a:ea typeface="+mn-ea"/>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fld id="{565CE74E-AB26-4998-AD42-012C4C1AD076}" type="slidenum">
              <a:rPr lang="zh-CN" altLang="en-US" smtClean="0"/>
              <a:pPr/>
              <a:t>‹#›</a:t>
            </a:fld>
            <a:endParaRPr lang="zh-CN" altLang="en-US"/>
          </a:p>
        </p:txBody>
      </p:sp>
    </p:spTree>
    <p:extLst>
      <p:ext uri="{BB962C8B-B14F-4D97-AF65-F5344CB8AC3E}">
        <p14:creationId xmlns:p14="http://schemas.microsoft.com/office/powerpoint/2010/main" val="41697201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n-ea"/>
          <a:ea typeface="+mn-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ea"/>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ea"/>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ea"/>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ea"/>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ea"/>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9.xml"/><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椭圆 15">
            <a:extLst>
              <a:ext uri="{FF2B5EF4-FFF2-40B4-BE49-F238E27FC236}">
                <a16:creationId xmlns:a16="http://schemas.microsoft.com/office/drawing/2014/main" id="{300A2EB8-7727-4CE5-A7D7-C8F534486F6F}"/>
              </a:ext>
            </a:extLst>
          </p:cNvPr>
          <p:cNvSpPr/>
          <p:nvPr/>
        </p:nvSpPr>
        <p:spPr>
          <a:xfrm>
            <a:off x="-1134733" y="-1685941"/>
            <a:ext cx="14998257" cy="10666609"/>
          </a:xfrm>
          <a:prstGeom prst="ellipse">
            <a:avLst/>
          </a:prstGeom>
          <a:gradFill flip="none" rotWithShape="1">
            <a:gsLst>
              <a:gs pos="62000">
                <a:schemeClr val="bg1">
                  <a:alpha val="73000"/>
                </a:schemeClr>
              </a:gs>
              <a:gs pos="79000">
                <a:srgbClr val="FFFFFF">
                  <a:alpha val="50000"/>
                </a:srgbClr>
              </a:gs>
              <a:gs pos="95000">
                <a:schemeClr val="bg1">
                  <a:alpha val="14000"/>
                </a:schemeClr>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da-DK" sz="4000" b="1" dirty="0">
                <a:solidFill>
                  <a:srgbClr val="FF0000"/>
                </a:solidFill>
                <a:latin typeface="Times New Roman" panose="02020603050405020304" pitchFamily="18" charset="0"/>
                <a:cs typeface="Times New Roman" panose="02020603050405020304" pitchFamily="18" charset="0"/>
              </a:rPr>
              <a:t>THỰC HÀNH VIẾT </a:t>
            </a:r>
            <a:endParaRPr lang="en-US" sz="4000" dirty="0">
              <a:solidFill>
                <a:srgbClr val="FF0000"/>
              </a:solidFill>
              <a:latin typeface="Times New Roman" panose="02020603050405020304" pitchFamily="18" charset="0"/>
              <a:cs typeface="Times New Roman" panose="02020603050405020304" pitchFamily="18" charset="0"/>
            </a:endParaRPr>
          </a:p>
          <a:p>
            <a:pPr algn="ctr">
              <a:lnSpc>
                <a:spcPct val="150000"/>
              </a:lnSpc>
            </a:pPr>
            <a:r>
              <a:rPr lang="da-DK" sz="4000" b="1" dirty="0">
                <a:solidFill>
                  <a:srgbClr val="FF0000"/>
                </a:solidFill>
                <a:latin typeface="Times New Roman" panose="02020603050405020304" pitchFamily="18" charset="0"/>
                <a:cs typeface="Times New Roman" panose="02020603050405020304" pitchFamily="18" charset="0"/>
              </a:rPr>
              <a:t>VIẾT </a:t>
            </a:r>
            <a:r>
              <a:rPr lang="en-AU" sz="4000" b="1" dirty="0">
                <a:solidFill>
                  <a:srgbClr val="FF0000"/>
                </a:solidFill>
                <a:latin typeface="Times New Roman" panose="02020603050405020304" pitchFamily="18" charset="0"/>
                <a:cs typeface="Times New Roman" panose="02020603050405020304" pitchFamily="18" charset="0"/>
              </a:rPr>
              <a:t>THƯ TRAO ĐỔI CÔNG VIỆC </a:t>
            </a:r>
          </a:p>
          <a:p>
            <a:pPr algn="ctr">
              <a:lnSpc>
                <a:spcPct val="150000"/>
              </a:lnSpc>
            </a:pPr>
            <a:r>
              <a:rPr lang="en-AU" sz="4000" b="1" dirty="0">
                <a:solidFill>
                  <a:srgbClr val="FF0000"/>
                </a:solidFill>
                <a:latin typeface="Times New Roman" panose="02020603050405020304" pitchFamily="18" charset="0"/>
                <a:cs typeface="Times New Roman" panose="02020603050405020304" pitchFamily="18" charset="0"/>
              </a:rPr>
              <a:t>HOẶC MỘT VẤN ĐỀ ĐÁNG QUAN TÂM</a:t>
            </a:r>
            <a:endParaRPr lang="en-US" dirty="0"/>
          </a:p>
        </p:txBody>
      </p:sp>
      <p:pic>
        <p:nvPicPr>
          <p:cNvPr id="9" name="图片 8">
            <a:extLst>
              <a:ext uri="{FF2B5EF4-FFF2-40B4-BE49-F238E27FC236}">
                <a16:creationId xmlns:a16="http://schemas.microsoft.com/office/drawing/2014/main" id="{E353C52E-6A52-463F-AE3A-7D338A466DDC}"/>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flipH="1">
            <a:off x="0" y="4448522"/>
            <a:ext cx="1750038" cy="2636502"/>
          </a:xfrm>
          <a:prstGeom prst="rect">
            <a:avLst/>
          </a:prstGeom>
        </p:spPr>
      </p:pic>
      <p:pic>
        <p:nvPicPr>
          <p:cNvPr id="10" name="图片 9">
            <a:extLst>
              <a:ext uri="{FF2B5EF4-FFF2-40B4-BE49-F238E27FC236}">
                <a16:creationId xmlns:a16="http://schemas.microsoft.com/office/drawing/2014/main" id="{B3FE193A-7115-4A5B-BA1C-DBF2DB7FCFC2}"/>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821851" y="4470245"/>
            <a:ext cx="2388174" cy="2388174"/>
          </a:xfrm>
          <a:prstGeom prst="rect">
            <a:avLst/>
          </a:prstGeom>
        </p:spPr>
      </p:pic>
      <p:pic>
        <p:nvPicPr>
          <p:cNvPr id="11" name="图片 10">
            <a:extLst>
              <a:ext uri="{FF2B5EF4-FFF2-40B4-BE49-F238E27FC236}">
                <a16:creationId xmlns:a16="http://schemas.microsoft.com/office/drawing/2014/main" id="{0ABB9B15-3755-442E-B5F7-FB8EE12DB8C0}"/>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flipH="1">
            <a:off x="385261" y="3894557"/>
            <a:ext cx="1784732" cy="1151375"/>
          </a:xfrm>
          <a:prstGeom prst="rect">
            <a:avLst/>
          </a:prstGeom>
        </p:spPr>
      </p:pic>
      <p:pic>
        <p:nvPicPr>
          <p:cNvPr id="14" name="图片 13">
            <a:extLst>
              <a:ext uri="{FF2B5EF4-FFF2-40B4-BE49-F238E27FC236}">
                <a16:creationId xmlns:a16="http://schemas.microsoft.com/office/drawing/2014/main" id="{FA84E3EB-533C-4A54-86A7-BD08BC255B8C}"/>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flipH="1">
            <a:off x="9945604" y="1083747"/>
            <a:ext cx="1673463" cy="1151375"/>
          </a:xfrm>
          <a:prstGeom prst="rect">
            <a:avLst/>
          </a:prstGeom>
        </p:spPr>
      </p:pic>
    </p:spTree>
    <p:extLst>
      <p:ext uri="{BB962C8B-B14F-4D97-AF65-F5344CB8AC3E}">
        <p14:creationId xmlns:p14="http://schemas.microsoft.com/office/powerpoint/2010/main" val="1944288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a16="http://schemas.microsoft.com/office/drawing/2014/main" xmlns:a14="http://schemas.microsoft.com/office/drawing/2010/main">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00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par>
                          <p:cTn id="8" fill="hold">
                            <p:stCondLst>
                              <p:cond delay="3500"/>
                            </p:stCondLst>
                            <p:childTnLst>
                              <p:par>
                                <p:cTn id="9" presetID="42" presetClass="entr" presetSubtype="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1000" fill="hold"/>
                                        <p:tgtEl>
                                          <p:spTgt spid="9"/>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1000"/>
                                        <p:tgtEl>
                                          <p:spTgt spid="10"/>
                                        </p:tgtEl>
                                      </p:cBhvr>
                                    </p:animEffect>
                                    <p:anim calcmode="lin" valueType="num">
                                      <p:cBhvr>
                                        <p:cTn id="17" dur="1000" fill="hold"/>
                                        <p:tgtEl>
                                          <p:spTgt spid="10"/>
                                        </p:tgtEl>
                                        <p:attrNameLst>
                                          <p:attrName>ppt_x</p:attrName>
                                        </p:attrNameLst>
                                      </p:cBhvr>
                                      <p:tavLst>
                                        <p:tav tm="0">
                                          <p:val>
                                            <p:strVal val="#ppt_x"/>
                                          </p:val>
                                        </p:tav>
                                        <p:tav tm="100000">
                                          <p:val>
                                            <p:strVal val="#ppt_x"/>
                                          </p:val>
                                        </p:tav>
                                      </p:tavLst>
                                    </p:anim>
                                    <p:anim calcmode="lin" valueType="num">
                                      <p:cBhvr>
                                        <p:cTn id="1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12"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0-#ppt_w/2"/>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12"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0-#ppt_w/2"/>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par>
                                <p:cTn id="29" presetID="31" presetClass="entr" presetSubtype="0" fill="hold" nodeType="withEffect">
                                  <p:stCondLst>
                                    <p:cond delay="0"/>
                                  </p:stCondLst>
                                  <p:childTnLst>
                                    <p:set>
                                      <p:cBhvr>
                                        <p:cTn id="30" dur="1" fill="hold">
                                          <p:stCondLst>
                                            <p:cond delay="0"/>
                                          </p:stCondLst>
                                        </p:cTn>
                                        <p:tgtEl>
                                          <p:spTgt spid="16">
                                            <p:txEl>
                                              <p:pRg st="0" end="0"/>
                                            </p:txEl>
                                          </p:spTgt>
                                        </p:tgtEl>
                                        <p:attrNameLst>
                                          <p:attrName>style.visibility</p:attrName>
                                        </p:attrNameLst>
                                      </p:cBhvr>
                                      <p:to>
                                        <p:strVal val="visible"/>
                                      </p:to>
                                    </p:set>
                                    <p:anim calcmode="lin" valueType="num">
                                      <p:cBhvr>
                                        <p:cTn id="31" dur="1000" fill="hold"/>
                                        <p:tgtEl>
                                          <p:spTgt spid="16">
                                            <p:txEl>
                                              <p:pRg st="0" end="0"/>
                                            </p:txEl>
                                          </p:spTgt>
                                        </p:tgtEl>
                                        <p:attrNameLst>
                                          <p:attrName>ppt_w</p:attrName>
                                        </p:attrNameLst>
                                      </p:cBhvr>
                                      <p:tavLst>
                                        <p:tav tm="0">
                                          <p:val>
                                            <p:fltVal val="0"/>
                                          </p:val>
                                        </p:tav>
                                        <p:tav tm="100000">
                                          <p:val>
                                            <p:strVal val="#ppt_w"/>
                                          </p:val>
                                        </p:tav>
                                      </p:tavLst>
                                    </p:anim>
                                    <p:anim calcmode="lin" valueType="num">
                                      <p:cBhvr>
                                        <p:cTn id="32" dur="1000" fill="hold"/>
                                        <p:tgtEl>
                                          <p:spTgt spid="16">
                                            <p:txEl>
                                              <p:pRg st="0" end="0"/>
                                            </p:txEl>
                                          </p:spTgt>
                                        </p:tgtEl>
                                        <p:attrNameLst>
                                          <p:attrName>ppt_h</p:attrName>
                                        </p:attrNameLst>
                                      </p:cBhvr>
                                      <p:tavLst>
                                        <p:tav tm="0">
                                          <p:val>
                                            <p:fltVal val="0"/>
                                          </p:val>
                                        </p:tav>
                                        <p:tav tm="100000">
                                          <p:val>
                                            <p:strVal val="#ppt_h"/>
                                          </p:val>
                                        </p:tav>
                                      </p:tavLst>
                                    </p:anim>
                                    <p:anim calcmode="lin" valueType="num">
                                      <p:cBhvr>
                                        <p:cTn id="33" dur="1000" fill="hold"/>
                                        <p:tgtEl>
                                          <p:spTgt spid="16">
                                            <p:txEl>
                                              <p:pRg st="0" end="0"/>
                                            </p:txEl>
                                          </p:spTgt>
                                        </p:tgtEl>
                                        <p:attrNameLst>
                                          <p:attrName>style.rotation</p:attrName>
                                        </p:attrNameLst>
                                      </p:cBhvr>
                                      <p:tavLst>
                                        <p:tav tm="0">
                                          <p:val>
                                            <p:fltVal val="90"/>
                                          </p:val>
                                        </p:tav>
                                        <p:tav tm="100000">
                                          <p:val>
                                            <p:fltVal val="0"/>
                                          </p:val>
                                        </p:tav>
                                      </p:tavLst>
                                    </p:anim>
                                    <p:animEffect transition="in" filter="fade">
                                      <p:cBhvr>
                                        <p:cTn id="34" dur="1000"/>
                                        <p:tgtEl>
                                          <p:spTgt spid="16">
                                            <p:txEl>
                                              <p:pRg st="0" end="0"/>
                                            </p:txEl>
                                          </p:spTgt>
                                        </p:tgtEl>
                                      </p:cBhvr>
                                    </p:animEffect>
                                  </p:childTnLst>
                                </p:cTn>
                              </p:par>
                              <p:par>
                                <p:cTn id="35" presetID="31" presetClass="entr" presetSubtype="0" fill="hold" nodeType="withEffect">
                                  <p:stCondLst>
                                    <p:cond delay="0"/>
                                  </p:stCondLst>
                                  <p:childTnLst>
                                    <p:set>
                                      <p:cBhvr>
                                        <p:cTn id="36" dur="1" fill="hold">
                                          <p:stCondLst>
                                            <p:cond delay="0"/>
                                          </p:stCondLst>
                                        </p:cTn>
                                        <p:tgtEl>
                                          <p:spTgt spid="16">
                                            <p:txEl>
                                              <p:pRg st="1" end="1"/>
                                            </p:txEl>
                                          </p:spTgt>
                                        </p:tgtEl>
                                        <p:attrNameLst>
                                          <p:attrName>style.visibility</p:attrName>
                                        </p:attrNameLst>
                                      </p:cBhvr>
                                      <p:to>
                                        <p:strVal val="visible"/>
                                      </p:to>
                                    </p:set>
                                    <p:anim calcmode="lin" valueType="num">
                                      <p:cBhvr>
                                        <p:cTn id="37" dur="1000" fill="hold"/>
                                        <p:tgtEl>
                                          <p:spTgt spid="16">
                                            <p:txEl>
                                              <p:pRg st="1" end="1"/>
                                            </p:txEl>
                                          </p:spTgt>
                                        </p:tgtEl>
                                        <p:attrNameLst>
                                          <p:attrName>ppt_w</p:attrName>
                                        </p:attrNameLst>
                                      </p:cBhvr>
                                      <p:tavLst>
                                        <p:tav tm="0">
                                          <p:val>
                                            <p:fltVal val="0"/>
                                          </p:val>
                                        </p:tav>
                                        <p:tav tm="100000">
                                          <p:val>
                                            <p:strVal val="#ppt_w"/>
                                          </p:val>
                                        </p:tav>
                                      </p:tavLst>
                                    </p:anim>
                                    <p:anim calcmode="lin" valueType="num">
                                      <p:cBhvr>
                                        <p:cTn id="38" dur="1000" fill="hold"/>
                                        <p:tgtEl>
                                          <p:spTgt spid="16">
                                            <p:txEl>
                                              <p:pRg st="1" end="1"/>
                                            </p:txEl>
                                          </p:spTgt>
                                        </p:tgtEl>
                                        <p:attrNameLst>
                                          <p:attrName>ppt_h</p:attrName>
                                        </p:attrNameLst>
                                      </p:cBhvr>
                                      <p:tavLst>
                                        <p:tav tm="0">
                                          <p:val>
                                            <p:fltVal val="0"/>
                                          </p:val>
                                        </p:tav>
                                        <p:tav tm="100000">
                                          <p:val>
                                            <p:strVal val="#ppt_h"/>
                                          </p:val>
                                        </p:tav>
                                      </p:tavLst>
                                    </p:anim>
                                    <p:anim calcmode="lin" valueType="num">
                                      <p:cBhvr>
                                        <p:cTn id="39" dur="1000" fill="hold"/>
                                        <p:tgtEl>
                                          <p:spTgt spid="16">
                                            <p:txEl>
                                              <p:pRg st="1" end="1"/>
                                            </p:txEl>
                                          </p:spTgt>
                                        </p:tgtEl>
                                        <p:attrNameLst>
                                          <p:attrName>style.rotation</p:attrName>
                                        </p:attrNameLst>
                                      </p:cBhvr>
                                      <p:tavLst>
                                        <p:tav tm="0">
                                          <p:val>
                                            <p:fltVal val="90"/>
                                          </p:val>
                                        </p:tav>
                                        <p:tav tm="100000">
                                          <p:val>
                                            <p:fltVal val="0"/>
                                          </p:val>
                                        </p:tav>
                                      </p:tavLst>
                                    </p:anim>
                                    <p:animEffect transition="in" filter="fade">
                                      <p:cBhvr>
                                        <p:cTn id="40" dur="1000"/>
                                        <p:tgtEl>
                                          <p:spTgt spid="16">
                                            <p:txEl>
                                              <p:pRg st="1" end="1"/>
                                            </p:txEl>
                                          </p:spTgt>
                                        </p:tgtEl>
                                      </p:cBhvr>
                                    </p:animEffect>
                                  </p:childTnLst>
                                </p:cTn>
                              </p:par>
                              <p:par>
                                <p:cTn id="41" presetID="31" presetClass="entr" presetSubtype="0" fill="hold" nodeType="withEffect">
                                  <p:stCondLst>
                                    <p:cond delay="0"/>
                                  </p:stCondLst>
                                  <p:childTnLst>
                                    <p:set>
                                      <p:cBhvr>
                                        <p:cTn id="42" dur="1" fill="hold">
                                          <p:stCondLst>
                                            <p:cond delay="0"/>
                                          </p:stCondLst>
                                        </p:cTn>
                                        <p:tgtEl>
                                          <p:spTgt spid="16">
                                            <p:txEl>
                                              <p:pRg st="2" end="2"/>
                                            </p:txEl>
                                          </p:spTgt>
                                        </p:tgtEl>
                                        <p:attrNameLst>
                                          <p:attrName>style.visibility</p:attrName>
                                        </p:attrNameLst>
                                      </p:cBhvr>
                                      <p:to>
                                        <p:strVal val="visible"/>
                                      </p:to>
                                    </p:set>
                                    <p:anim calcmode="lin" valueType="num">
                                      <p:cBhvr>
                                        <p:cTn id="43" dur="1000" fill="hold"/>
                                        <p:tgtEl>
                                          <p:spTgt spid="16">
                                            <p:txEl>
                                              <p:pRg st="2" end="2"/>
                                            </p:txEl>
                                          </p:spTgt>
                                        </p:tgtEl>
                                        <p:attrNameLst>
                                          <p:attrName>ppt_w</p:attrName>
                                        </p:attrNameLst>
                                      </p:cBhvr>
                                      <p:tavLst>
                                        <p:tav tm="0">
                                          <p:val>
                                            <p:fltVal val="0"/>
                                          </p:val>
                                        </p:tav>
                                        <p:tav tm="100000">
                                          <p:val>
                                            <p:strVal val="#ppt_w"/>
                                          </p:val>
                                        </p:tav>
                                      </p:tavLst>
                                    </p:anim>
                                    <p:anim calcmode="lin" valueType="num">
                                      <p:cBhvr>
                                        <p:cTn id="44" dur="1000" fill="hold"/>
                                        <p:tgtEl>
                                          <p:spTgt spid="16">
                                            <p:txEl>
                                              <p:pRg st="2" end="2"/>
                                            </p:txEl>
                                          </p:spTgt>
                                        </p:tgtEl>
                                        <p:attrNameLst>
                                          <p:attrName>ppt_h</p:attrName>
                                        </p:attrNameLst>
                                      </p:cBhvr>
                                      <p:tavLst>
                                        <p:tav tm="0">
                                          <p:val>
                                            <p:fltVal val="0"/>
                                          </p:val>
                                        </p:tav>
                                        <p:tav tm="100000">
                                          <p:val>
                                            <p:strVal val="#ppt_h"/>
                                          </p:val>
                                        </p:tav>
                                      </p:tavLst>
                                    </p:anim>
                                    <p:anim calcmode="lin" valueType="num">
                                      <p:cBhvr>
                                        <p:cTn id="45" dur="1000" fill="hold"/>
                                        <p:tgtEl>
                                          <p:spTgt spid="16">
                                            <p:txEl>
                                              <p:pRg st="2" end="2"/>
                                            </p:txEl>
                                          </p:spTgt>
                                        </p:tgtEl>
                                        <p:attrNameLst>
                                          <p:attrName>style.rotation</p:attrName>
                                        </p:attrNameLst>
                                      </p:cBhvr>
                                      <p:tavLst>
                                        <p:tav tm="0">
                                          <p:val>
                                            <p:fltVal val="90"/>
                                          </p:val>
                                        </p:tav>
                                        <p:tav tm="100000">
                                          <p:val>
                                            <p:fltVal val="0"/>
                                          </p:val>
                                        </p:tav>
                                      </p:tavLst>
                                    </p:anim>
                                    <p:animEffect transition="in" filter="fade">
                                      <p:cBhvr>
                                        <p:cTn id="46" dur="1000"/>
                                        <p:tgtEl>
                                          <p:spTgt spid="1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4FA791-0BAF-3DE4-0C00-CDD2D8480361}"/>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5816A336-FE70-0892-B5C7-0C9FDF52FEF3}"/>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5ADA2D1A-BEBD-9D61-7419-AB34CE74E47E}"/>
              </a:ext>
            </a:extLst>
          </p:cNvPr>
          <p:cNvSpPr/>
          <p:nvPr/>
        </p:nvSpPr>
        <p:spPr>
          <a:xfrm>
            <a:off x="2470245" y="814874"/>
            <a:ext cx="6467527" cy="678199"/>
          </a:xfrm>
          <a:prstGeom prst="rect">
            <a:avLst/>
          </a:prstGeom>
        </p:spPr>
        <p:txBody>
          <a:bodyPr wrap="square">
            <a:spAutoFit/>
          </a:bodyPr>
          <a:lstStyle/>
          <a:p>
            <a:pPr marL="0" marR="0" lvl="0" indent="0" algn="just" defTabSz="914400" rtl="0" eaLnBrk="1" fontAlgn="auto" latinLnBrk="0" hangingPunct="1">
              <a:lnSpc>
                <a:spcPct val="130000"/>
              </a:lnSpc>
              <a:spcBef>
                <a:spcPts val="0"/>
              </a:spcBef>
              <a:spcAft>
                <a:spcPts val="0"/>
              </a:spcAft>
              <a:buClrTx/>
              <a:buSzTx/>
              <a:buFontTx/>
              <a:buNone/>
              <a:tabLst>
                <a:tab pos="0" algn="l"/>
                <a:tab pos="57150" algn="l"/>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8138D973-2596-2395-9F32-86F1DF8FF978}"/>
              </a:ext>
            </a:extLst>
          </p:cNvPr>
          <p:cNvSpPr txBox="1"/>
          <p:nvPr/>
        </p:nvSpPr>
        <p:spPr>
          <a:xfrm>
            <a:off x="398206" y="398206"/>
            <a:ext cx="11371007" cy="5682389"/>
          </a:xfrm>
          <a:prstGeom prst="rect">
            <a:avLst/>
          </a:prstGeom>
          <a:noFill/>
        </p:spPr>
        <p:txBody>
          <a:bodyPr wrap="square">
            <a:spAutoFit/>
          </a:bodyPr>
          <a:lstStyle/>
          <a:p>
            <a:pPr algn="ctr">
              <a:lnSpc>
                <a:spcPct val="115000"/>
              </a:lnSpc>
              <a:spcAft>
                <a:spcPts val="800"/>
              </a:spcAft>
            </a:pPr>
            <a:r>
              <a:rPr lang="en-AU" sz="24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BÀI MẪU</a:t>
            </a: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15000"/>
              </a:lnSpc>
            </a:pPr>
            <a:r>
              <a:rPr lang="en-US" sz="2400" b="1" i="1" dirty="0" err="1">
                <a:solidFill>
                  <a:srgbClr val="000000"/>
                </a:solidFill>
                <a:effectLst/>
                <a:latin typeface="Times New Roman" panose="02020603050405020304" pitchFamily="18" charset="0"/>
                <a:ea typeface="Times New Roman" panose="02020603050405020304" pitchFamily="18" charset="0"/>
              </a:rPr>
              <a:t>Kính</a:t>
            </a:r>
            <a:r>
              <a:rPr lang="en-US" sz="2400" b="1" i="1" dirty="0">
                <a:solidFill>
                  <a:srgbClr val="000000"/>
                </a:solidFill>
                <a:effectLst/>
                <a:latin typeface="Times New Roman" panose="02020603050405020304" pitchFamily="18" charset="0"/>
                <a:ea typeface="Times New Roman" panose="02020603050405020304" pitchFamily="18" charset="0"/>
              </a:rPr>
              <a:t> </a:t>
            </a:r>
            <a:r>
              <a:rPr lang="en-US" sz="2400" b="1" i="1" dirty="0" err="1">
                <a:solidFill>
                  <a:srgbClr val="000000"/>
                </a:solidFill>
                <a:effectLst/>
                <a:latin typeface="Times New Roman" panose="02020603050405020304" pitchFamily="18" charset="0"/>
                <a:ea typeface="Times New Roman" panose="02020603050405020304" pitchFamily="18" charset="0"/>
              </a:rPr>
              <a:t>gửi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Thầy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giáo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Nguyễn</a:t>
            </a:r>
            <a:r>
              <a:rPr lang="en-US" sz="2400" dirty="0">
                <a:solidFill>
                  <a:srgbClr val="000000"/>
                </a:solidFill>
                <a:effectLst/>
                <a:latin typeface="Times New Roman" panose="02020603050405020304" pitchFamily="18" charset="0"/>
                <a:ea typeface="Times New Roman" panose="02020603050405020304" pitchFamily="18" charset="0"/>
              </a:rPr>
              <a:t> Văn…. - </a:t>
            </a:r>
            <a:r>
              <a:rPr lang="en-US" sz="2400" dirty="0" err="1">
                <a:solidFill>
                  <a:srgbClr val="000000"/>
                </a:solidFill>
                <a:effectLst/>
                <a:latin typeface="Times New Roman" panose="02020603050405020304" pitchFamily="18" charset="0"/>
                <a:ea typeface="Times New Roman" panose="02020603050405020304" pitchFamily="18" charset="0"/>
              </a:rPr>
              <a:t>giáo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chủ</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nhiệm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lớp</a:t>
            </a:r>
            <a:r>
              <a:rPr lang="en-US" sz="2400" dirty="0">
                <a:solidFill>
                  <a:srgbClr val="000000"/>
                </a:solidFill>
                <a:effectLst/>
                <a:latin typeface="Times New Roman" panose="02020603050405020304" pitchFamily="18" charset="0"/>
                <a:ea typeface="Times New Roman" panose="02020603050405020304" pitchFamily="18" charset="0"/>
              </a:rPr>
              <a:t> 12…</a:t>
            </a:r>
            <a:endParaRPr lang="en-US" sz="2400" dirty="0">
              <a:effectLst/>
              <a:latin typeface="Times New Roman" panose="02020603050405020304" pitchFamily="18" charset="0"/>
              <a:ea typeface="Times New Roman" panose="02020603050405020304" pitchFamily="18" charset="0"/>
            </a:endParaRPr>
          </a:p>
          <a:p>
            <a:pPr indent="457200" algn="just">
              <a:lnSpc>
                <a:spcPct val="115000"/>
              </a:lnSpc>
            </a:pPr>
            <a:r>
              <a:rPr lang="en-US" sz="2400" dirty="0" err="1">
                <a:solidFill>
                  <a:srgbClr val="000000"/>
                </a:solidFill>
                <a:effectLst/>
                <a:latin typeface="Times New Roman" panose="02020603050405020304" pitchFamily="18" charset="0"/>
                <a:ea typeface="Times New Roman" panose="02020603050405020304" pitchFamily="18" charset="0"/>
              </a:rPr>
              <a:t>Thứ</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ngày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tháng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năm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trường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triển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khai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kế</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hoạch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tổ</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Hội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khỏe</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Phù</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Đổng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cấp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trường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năm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học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cụ</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sau</a:t>
            </a:r>
            <a:r>
              <a:rPr lang="en-US" sz="2400" dirty="0">
                <a:solidFill>
                  <a:srgbClr val="000000"/>
                </a:solidFill>
                <a:effectLst/>
                <a:latin typeface="Times New Roman" panose="02020603050405020304" pitchFamily="18" charset="0"/>
                <a:ea typeface="Times New Roman" panose="02020603050405020304" pitchFamily="18" charset="0"/>
              </a:rPr>
              <a:t> 2 </a:t>
            </a:r>
            <a:r>
              <a:rPr lang="en-US" sz="2400" dirty="0" err="1">
                <a:solidFill>
                  <a:srgbClr val="000000"/>
                </a:solidFill>
                <a:effectLst/>
                <a:latin typeface="Times New Roman" panose="02020603050405020304" pitchFamily="18" charset="0"/>
                <a:ea typeface="Times New Roman" panose="02020603050405020304" pitchFamily="18" charset="0"/>
              </a:rPr>
              <a:t>tuần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nữa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Hội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khỏe</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Phù</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Đổng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chính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thức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khai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mạc</a:t>
            </a:r>
            <a:r>
              <a:rPr lang="en-US" sz="2400" dirty="0">
                <a:solidFill>
                  <a:srgbClr val="000000"/>
                </a:solidFill>
                <a:effectLst/>
                <a:latin typeface="Times New Roman" panose="02020603050405020304" pitchFamily="18" charset="0"/>
                <a:ea typeface="Times New Roman" panose="02020603050405020304" pitchFamily="18" charset="0"/>
              </a:rPr>
              <a:t>. Em </a:t>
            </a:r>
            <a:r>
              <a:rPr lang="en-US" sz="2400" dirty="0" err="1">
                <a:solidFill>
                  <a:srgbClr val="000000"/>
                </a:solidFill>
                <a:effectLst/>
                <a:latin typeface="Times New Roman" panose="02020603050405020304" pitchFamily="18" charset="0"/>
                <a:ea typeface="Times New Roman" panose="02020603050405020304" pitchFamily="18" charset="0"/>
              </a:rPr>
              <a:t>viết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thư</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này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trao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đổi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với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thầy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một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số</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vấn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việc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tham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Hội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khỏe</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Phù</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Đổng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cấp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trường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như</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sau</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indent="457200" algn="just">
              <a:lnSpc>
                <a:spcPct val="115000"/>
              </a:lnSpc>
            </a:pPr>
            <a:r>
              <a:rPr lang="en-US" sz="2400" dirty="0" err="1">
                <a:solidFill>
                  <a:srgbClr val="000000"/>
                </a:solidFill>
                <a:effectLst/>
                <a:latin typeface="Times New Roman" panose="02020603050405020304" pitchFamily="18" charset="0"/>
                <a:ea typeface="Times New Roman" panose="02020603050405020304" pitchFamily="18" charset="0"/>
              </a:rPr>
              <a:t>Về</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hình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tham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Hội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khỏe</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Phù</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Đổng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lớp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chúng</a:t>
            </a:r>
            <a:r>
              <a:rPr lang="en-US" sz="2400" dirty="0">
                <a:solidFill>
                  <a:srgbClr val="000000"/>
                </a:solidFill>
                <a:effectLst/>
                <a:latin typeface="Times New Roman" panose="02020603050405020304" pitchFamily="18" charset="0"/>
                <a:ea typeface="Times New Roman" panose="02020603050405020304" pitchFamily="18" charset="0"/>
              </a:rPr>
              <a:t> ta </a:t>
            </a:r>
            <a:r>
              <a:rPr lang="en-US" sz="2400" dirty="0" err="1">
                <a:solidFill>
                  <a:srgbClr val="000000"/>
                </a:solidFill>
                <a:effectLst/>
                <a:latin typeface="Times New Roman" panose="02020603050405020304" pitchFamily="18" charset="0"/>
                <a:ea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tham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đầy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đủ</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môn</a:t>
            </a:r>
            <a:r>
              <a:rPr lang="en-US" sz="2400" dirty="0">
                <a:solidFill>
                  <a:srgbClr val="000000"/>
                </a:solidFill>
                <a:effectLst/>
                <a:latin typeface="Times New Roman" panose="02020603050405020304" pitchFamily="18" charset="0"/>
                <a:ea typeface="Times New Roman" panose="02020603050405020304" pitchFamily="18" charset="0"/>
              </a:rPr>
              <a:t> do </a:t>
            </a:r>
            <a:r>
              <a:rPr lang="en-US" sz="2400" dirty="0" err="1">
                <a:solidFill>
                  <a:srgbClr val="000000"/>
                </a:solidFill>
                <a:effectLst/>
                <a:latin typeface="Times New Roman" panose="02020603050405020304" pitchFamily="18" charset="0"/>
                <a:ea typeface="Times New Roman" panose="02020603050405020304" pitchFamily="18" charset="0"/>
              </a:rPr>
              <a:t>nhà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trường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tổ</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chức</a:t>
            </a:r>
            <a:r>
              <a:rPr lang="en-US" sz="2400" dirty="0">
                <a:solidFill>
                  <a:srgbClr val="000000"/>
                </a:solidFill>
                <a:effectLst/>
                <a:latin typeface="Times New Roman" panose="02020603050405020304" pitchFamily="18" charset="0"/>
                <a:ea typeface="Times New Roman" panose="02020603050405020304" pitchFamily="18" charset="0"/>
              </a:rPr>
              <a:t> bao </a:t>
            </a:r>
            <a:r>
              <a:rPr lang="en-US" sz="2400" dirty="0" err="1">
                <a:solidFill>
                  <a:srgbClr val="000000"/>
                </a:solidFill>
                <a:effectLst/>
                <a:latin typeface="Times New Roman" panose="02020603050405020304" pitchFamily="18" charset="0"/>
                <a:ea typeface="Times New Roman" panose="02020603050405020304" pitchFamily="18" charset="0"/>
              </a:rPr>
              <a:t>gồm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cờ</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vua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bóng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kéo</a:t>
            </a:r>
            <a:r>
              <a:rPr lang="en-US" sz="2400" dirty="0">
                <a:solidFill>
                  <a:srgbClr val="000000"/>
                </a:solidFill>
                <a:effectLst/>
                <a:latin typeface="Times New Roman" panose="02020603050405020304" pitchFamily="18" charset="0"/>
                <a:ea typeface="Times New Roman" panose="02020603050405020304" pitchFamily="18" charset="0"/>
              </a:rPr>
              <a:t> co, </a:t>
            </a:r>
            <a:r>
              <a:rPr lang="en-US" sz="2400" dirty="0" err="1">
                <a:solidFill>
                  <a:srgbClr val="000000"/>
                </a:solidFill>
                <a:effectLst/>
                <a:latin typeface="Times New Roman" panose="02020603050405020304" pitchFamily="18" charset="0"/>
                <a:ea typeface="Times New Roman" panose="02020603050405020304" pitchFamily="18" charset="0"/>
              </a:rPr>
              <a:t>cầu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chạy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ngắn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chạy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nhảy</a:t>
            </a:r>
            <a:r>
              <a:rPr lang="en-US" sz="2400" dirty="0">
                <a:solidFill>
                  <a:srgbClr val="000000"/>
                </a:solidFill>
                <a:effectLst/>
                <a:latin typeface="Times New Roman" panose="02020603050405020304" pitchFamily="18" charset="0"/>
                <a:ea typeface="Times New Roman" panose="02020603050405020304" pitchFamily="18" charset="0"/>
              </a:rPr>
              <a:t> xa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nhảy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cao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Bộ</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môn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cờ</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vua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lớp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tham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vì</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ấy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đã</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đạt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giải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Nhất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năm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ngoái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bóng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đá</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rPr>
              <a:t> do </a:t>
            </a:r>
            <a:r>
              <a:rPr lang="en-US" sz="2400" dirty="0" err="1">
                <a:solidFill>
                  <a:srgbClr val="000000"/>
                </a:solidFill>
                <a:effectLst/>
                <a:latin typeface="Times New Roman" panose="02020603050405020304" pitchFamily="18" charset="0"/>
                <a:ea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làm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trưởng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kéo</a:t>
            </a:r>
            <a:r>
              <a:rPr lang="en-US" sz="2400" dirty="0">
                <a:solidFill>
                  <a:srgbClr val="000000"/>
                </a:solidFill>
                <a:effectLst/>
                <a:latin typeface="Times New Roman" panose="02020603050405020304" pitchFamily="18" charset="0"/>
                <a:ea typeface="Times New Roman" panose="02020603050405020304" pitchFamily="18" charset="0"/>
              </a:rPr>
              <a:t> co do </a:t>
            </a:r>
            <a:r>
              <a:rPr lang="en-US" sz="2400" dirty="0" err="1">
                <a:solidFill>
                  <a:srgbClr val="000000"/>
                </a:solidFill>
                <a:effectLst/>
                <a:latin typeface="Times New Roman" panose="02020603050405020304" pitchFamily="18" charset="0"/>
                <a:ea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phụ</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trách</a:t>
            </a:r>
            <a:r>
              <a:rPr lang="en-US" sz="2400" dirty="0">
                <a:solidFill>
                  <a:srgbClr val="000000"/>
                </a:solidFill>
                <a:effectLst/>
                <a:latin typeface="Times New Roman" panose="02020603050405020304" pitchFamily="18" charset="0"/>
                <a:ea typeface="Times New Roman" panose="02020603050405020304" pitchFamily="18" charset="0"/>
              </a:rPr>
              <a:t>. Hai </a:t>
            </a:r>
            <a:r>
              <a:rPr lang="en-US" sz="2400" dirty="0" err="1">
                <a:solidFill>
                  <a:srgbClr val="000000"/>
                </a:solidFill>
                <a:effectLst/>
                <a:latin typeface="Times New Roman" panose="02020603050405020304" pitchFamily="18" charset="0"/>
                <a:ea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có</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nhiệm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vụ</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thành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lập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theo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thể</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lệ</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kế</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hoạch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luyện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tập</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thành</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viên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trong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đội</a:t>
            </a:r>
            <a:r>
              <a:rPr lang="en-US" sz="2400" dirty="0">
                <a:solidFill>
                  <a:srgbClr val="000000"/>
                </a:solidFill>
                <a:effectLst/>
                <a:latin typeface="Times New Roman" panose="02020603050405020304" pitchFamily="18" charset="0"/>
                <a:ea typeface="Times New Roman" panose="02020603050405020304" pitchFamily="18" charset="0"/>
              </a:rPr>
              <a:t>. Môn </a:t>
            </a:r>
            <a:r>
              <a:rPr lang="en-US" sz="2400" dirty="0" err="1">
                <a:solidFill>
                  <a:srgbClr val="000000"/>
                </a:solidFill>
                <a:effectLst/>
                <a:latin typeface="Times New Roman" panose="02020603050405020304" pitchFamily="18" charset="0"/>
                <a:ea typeface="Times New Roman" panose="02020603050405020304" pitchFamily="18" charset="0"/>
              </a:rPr>
              <a:t>cầu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lông</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sẽ</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tham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gia</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đấu</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môn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chạy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ngắn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chạy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dài</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nhảy</a:t>
            </a:r>
            <a:r>
              <a:rPr lang="en-US" sz="2400" dirty="0">
                <a:solidFill>
                  <a:srgbClr val="000000"/>
                </a:solidFill>
                <a:effectLst/>
                <a:latin typeface="Times New Roman" panose="02020603050405020304" pitchFamily="18" charset="0"/>
                <a:ea typeface="Times New Roman" panose="02020603050405020304" pitchFamily="18" charset="0"/>
              </a:rPr>
              <a:t> xa, </a:t>
            </a:r>
            <a:r>
              <a:rPr lang="en-US" sz="2400" dirty="0" err="1">
                <a:solidFill>
                  <a:srgbClr val="000000"/>
                </a:solidFill>
                <a:effectLst/>
                <a:latin typeface="Times New Roman" panose="02020603050405020304" pitchFamily="18" charset="0"/>
                <a:ea typeface="Times New Roman" panose="02020603050405020304" pitchFamily="18" charset="0"/>
              </a:rPr>
              <a:t>cử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và</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nhảy</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cao</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cử</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bạn</a:t>
            </a:r>
            <a:r>
              <a:rPr lang="en-US" sz="240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855083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a16="http://schemas.microsoft.com/office/drawing/2014/main" xmlns:a14="http://schemas.microsoft.com/office/drawing/2010/main">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1000"/>
                                        <p:tgtEl>
                                          <p:spTgt spid="4">
                                            <p:txEl>
                                              <p:pRg st="2" end="2"/>
                                            </p:txEl>
                                          </p:spTgt>
                                        </p:tgtEl>
                                      </p:cBhvr>
                                    </p:animEffect>
                                    <p:anim calcmode="lin" valueType="num">
                                      <p:cBhvr>
                                        <p:cTn id="2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639D56-9E3A-737A-6C3F-7CEAED101B5C}"/>
              </a:ext>
            </a:extLst>
          </p:cNvPr>
          <p:cNvSpPr txBox="1"/>
          <p:nvPr/>
        </p:nvSpPr>
        <p:spPr>
          <a:xfrm>
            <a:off x="368710" y="353961"/>
            <a:ext cx="11474245" cy="5998822"/>
          </a:xfrm>
          <a:prstGeom prst="rect">
            <a:avLst/>
          </a:prstGeom>
          <a:noFill/>
        </p:spPr>
        <p:txBody>
          <a:bodyPr wrap="square">
            <a:spAutoFit/>
          </a:bodyPr>
          <a:lstStyle/>
          <a:p>
            <a:pPr indent="457200" algn="just">
              <a:lnSpc>
                <a:spcPct val="115000"/>
              </a:lnSpc>
            </a:pPr>
            <a:r>
              <a:rPr lang="en-US" sz="2800" dirty="0" err="1">
                <a:solidFill>
                  <a:srgbClr val="000000"/>
                </a:solidFill>
                <a:effectLst/>
                <a:latin typeface="Times New Roman" panose="02020603050405020304" pitchFamily="18" charset="0"/>
                <a:ea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kế</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hoạch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tập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luyện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môn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cờ</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vua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cầu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lông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chạy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ngắn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chạy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dài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nhảy</a:t>
            </a:r>
            <a:r>
              <a:rPr lang="en-US" sz="2800" dirty="0">
                <a:solidFill>
                  <a:srgbClr val="000000"/>
                </a:solidFill>
                <a:effectLst/>
                <a:latin typeface="Times New Roman" panose="02020603050405020304" pitchFamily="18" charset="0"/>
                <a:ea typeface="Times New Roman" panose="02020603050405020304" pitchFamily="18" charset="0"/>
              </a:rPr>
              <a:t> xa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nhảy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cao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sẽ</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tự</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tập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luyện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Với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môn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bóng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đá</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kéo</a:t>
            </a:r>
            <a:r>
              <a:rPr lang="en-US" sz="2800" dirty="0">
                <a:solidFill>
                  <a:srgbClr val="000000"/>
                </a:solidFill>
                <a:effectLst/>
                <a:latin typeface="Times New Roman" panose="02020603050405020304" pitchFamily="18" charset="0"/>
                <a:ea typeface="Times New Roman" panose="02020603050405020304" pitchFamily="18" charset="0"/>
              </a:rPr>
              <a:t> co, </a:t>
            </a:r>
            <a:r>
              <a:rPr lang="en-US" sz="2800" dirty="0" err="1">
                <a:solidFill>
                  <a:srgbClr val="000000"/>
                </a:solidFill>
                <a:effectLst/>
                <a:latin typeface="Times New Roman" panose="02020603050405020304" pitchFamily="18" charset="0"/>
                <a:ea typeface="Times New Roman" panose="02020603050405020304" pitchFamily="18" charset="0"/>
              </a:rPr>
              <a:t>em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xin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phép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thầy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luyện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tập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trường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sau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buổi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học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chiều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thứ</a:t>
            </a:r>
            <a:r>
              <a:rPr lang="en-US" sz="2800" dirty="0">
                <a:solidFill>
                  <a:srgbClr val="000000"/>
                </a:solidFill>
                <a:effectLst/>
                <a:latin typeface="Times New Roman" panose="02020603050405020304" pitchFamily="18" charset="0"/>
                <a:ea typeface="Times New Roman" panose="02020603050405020304" pitchFamily="18" charset="0"/>
              </a:rPr>
              <a:t> 4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thứ</a:t>
            </a:r>
            <a:r>
              <a:rPr lang="en-US" sz="2800" dirty="0">
                <a:solidFill>
                  <a:srgbClr val="000000"/>
                </a:solidFill>
                <a:effectLst/>
                <a:latin typeface="Times New Roman" panose="02020603050405020304" pitchFamily="18" charset="0"/>
                <a:ea typeface="Times New Roman" panose="02020603050405020304" pitchFamily="18" charset="0"/>
              </a:rPr>
              <a:t> 6.</a:t>
            </a:r>
            <a:endParaRPr lang="en-US" sz="2800" dirty="0">
              <a:effectLst/>
              <a:latin typeface="Times New Roman" panose="02020603050405020304" pitchFamily="18" charset="0"/>
              <a:ea typeface="Times New Roman" panose="02020603050405020304" pitchFamily="18" charset="0"/>
            </a:endParaRPr>
          </a:p>
          <a:p>
            <a:pPr indent="457200" algn="just">
              <a:lnSpc>
                <a:spcPct val="115000"/>
              </a:lnSpc>
            </a:pPr>
            <a:r>
              <a:rPr lang="en-US" sz="2800" dirty="0" err="1">
                <a:solidFill>
                  <a:srgbClr val="000000"/>
                </a:solidFill>
                <a:effectLst/>
                <a:latin typeface="Times New Roman" panose="02020603050405020304" pitchFamily="18" charset="0"/>
                <a:ea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việc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hỗ</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nhân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đội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dự</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em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xuất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lớp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chuẩn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bị</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nước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uống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buổi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tập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luyện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đấu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Kinh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phí</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trích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từ</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quỹ</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lớp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Ngoài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buổi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đấu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em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nghị</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thành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viên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lớp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mặt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để</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cổ</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vũ</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khích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lệ</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tinh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thần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bạn</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indent="457200" algn="just">
              <a:lnSpc>
                <a:spcPct val="115000"/>
              </a:lnSpc>
            </a:pPr>
            <a:r>
              <a:rPr lang="en-US" sz="2800" dirty="0">
                <a:solidFill>
                  <a:srgbClr val="000000"/>
                </a:solidFill>
                <a:effectLst/>
                <a:latin typeface="Times New Roman" panose="02020603050405020304" pitchFamily="18" charset="0"/>
                <a:ea typeface="Times New Roman" panose="02020603050405020304" pitchFamily="18" charset="0"/>
              </a:rPr>
              <a:t>Em </a:t>
            </a:r>
            <a:r>
              <a:rPr lang="en-US" sz="2800" dirty="0" err="1">
                <a:solidFill>
                  <a:srgbClr val="000000"/>
                </a:solidFill>
                <a:effectLst/>
                <a:latin typeface="Times New Roman" panose="02020603050405020304" pitchFamily="18" charset="0"/>
                <a:ea typeface="Times New Roman" panose="02020603050405020304" pitchFamily="18" charset="0"/>
              </a:rPr>
              <a:t>mong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sớm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nhận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được</a:t>
            </a: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kiến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góp</a:t>
            </a: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thầy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đề</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xuất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để</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em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triển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khai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lớp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buổi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sinh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hoạt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lớp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đầu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tuần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sau</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indent="457200" algn="just">
              <a:lnSpc>
                <a:spcPct val="115000"/>
              </a:lnSpc>
            </a:pPr>
            <a:r>
              <a:rPr lang="en-US" sz="2800" dirty="0" err="1">
                <a:solidFill>
                  <a:srgbClr val="000000"/>
                </a:solidFill>
                <a:effectLst/>
                <a:latin typeface="Times New Roman" panose="02020603050405020304" pitchFamily="18" charset="0"/>
                <a:ea typeface="Times New Roman" panose="02020603050405020304" pitchFamily="18" charset="0"/>
              </a:rPr>
              <a:t>Kính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chúc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thầy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tuần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làm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việc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hiệu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nhiều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niềm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vui</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nSpc>
                <a:spcPct val="115000"/>
              </a:lnSpc>
            </a:pP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Lớp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trưởng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lớp</a:t>
            </a:r>
            <a:r>
              <a:rPr lang="en-US" sz="2800" dirty="0">
                <a:solidFill>
                  <a:srgbClr val="000000"/>
                </a:solidFill>
                <a:effectLst/>
                <a:latin typeface="Times New Roman" panose="02020603050405020304" pitchFamily="18" charset="0"/>
                <a:ea typeface="Times New Roman" panose="02020603050405020304" pitchFamily="18" charset="0"/>
              </a:rPr>
              <a:t> 12….</a:t>
            </a:r>
            <a:endParaRPr lang="en-US" sz="2800" dirty="0">
              <a:effectLst/>
              <a:latin typeface="Times New Roman" panose="02020603050405020304" pitchFamily="18" charset="0"/>
              <a:ea typeface="Times New Roman" panose="02020603050405020304" pitchFamily="18" charset="0"/>
            </a:endParaRPr>
          </a:p>
          <a:p>
            <a:pPr>
              <a:lnSpc>
                <a:spcPct val="115000"/>
              </a:lnSpc>
            </a:pP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Nguyễn</a:t>
            </a:r>
            <a:r>
              <a:rPr lang="en-US" sz="2800" dirty="0">
                <a:solidFill>
                  <a:srgbClr val="000000"/>
                </a:solidFill>
                <a:effectLst/>
                <a:latin typeface="Times New Roman" panose="02020603050405020304" pitchFamily="18" charset="0"/>
                <a:ea typeface="Times New Roman" panose="02020603050405020304" pitchFamily="18" charset="0"/>
              </a:rPr>
              <a:t> Văn….</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89288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082947-D9AA-B005-B56F-70B8D8E7CB54}"/>
              </a:ext>
            </a:extLst>
          </p:cNvPr>
          <p:cNvSpPr txBox="1"/>
          <p:nvPr/>
        </p:nvSpPr>
        <p:spPr>
          <a:xfrm>
            <a:off x="351503" y="2222003"/>
            <a:ext cx="11488993" cy="2413994"/>
          </a:xfrm>
          <a:prstGeom prst="rect">
            <a:avLst/>
          </a:prstGeom>
          <a:noFill/>
        </p:spPr>
        <p:txBody>
          <a:bodyPr wrap="square">
            <a:spAutoFit/>
          </a:bodyPr>
          <a:lstStyle/>
          <a:p>
            <a:pPr algn="ctr">
              <a:lnSpc>
                <a:spcPct val="115000"/>
              </a:lnSpc>
              <a:spcAft>
                <a:spcPts val="800"/>
              </a:spcAft>
            </a:pPr>
            <a:r>
              <a:rPr lang="vi-VN"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 LUYỆN 0</a:t>
            </a:r>
            <a:r>
              <a:rPr lang="en-AU"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800" kern="100" dirty="0">
                <a:effectLst/>
                <a:latin typeface="Times New Roman" panose="02020603050405020304" pitchFamily="18" charset="0"/>
                <a:ea typeface="Calibri" panose="020F0502020204030204" pitchFamily="34" charset="0"/>
              </a:rPr>
              <a:t>         Anh/</a:t>
            </a:r>
            <a:r>
              <a:rPr lang="en-US" sz="2800" kern="100" dirty="0" err="1">
                <a:effectLst/>
                <a:latin typeface="Times New Roman" panose="02020603050405020304" pitchFamily="18" charset="0"/>
                <a:ea typeface="Calibri" panose="020F0502020204030204" pitchFamily="34" charset="0"/>
              </a:rPr>
              <a:t>chị</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hãy</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viết</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một</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lá</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thư</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khoảng</a:t>
            </a:r>
            <a:r>
              <a:rPr lang="en-US" sz="2800" kern="100" dirty="0">
                <a:effectLst/>
                <a:latin typeface="Times New Roman" panose="02020603050405020304" pitchFamily="18" charset="0"/>
                <a:ea typeface="Calibri" panose="020F0502020204030204" pitchFamily="34" charset="0"/>
              </a:rPr>
              <a:t> 600 </a:t>
            </a:r>
            <a:r>
              <a:rPr lang="en-US" sz="2800" kern="100" dirty="0" err="1">
                <a:effectLst/>
                <a:latin typeface="Times New Roman" panose="02020603050405020304" pitchFamily="18" charset="0"/>
                <a:ea typeface="Calibri" panose="020F0502020204030204" pitchFamily="34" charset="0"/>
              </a:rPr>
              <a:t>chữ</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gửi</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tới</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các</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bạn</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học</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sinh</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trong</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trường</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để</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thuyết</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phục</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các</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bạn</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thành</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lập</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câu</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lạc</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bộ</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Việc</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tử</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tế</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để</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giúp</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đỡ</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những</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số</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phận</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không</a:t>
            </a:r>
            <a:r>
              <a:rPr lang="en-US" sz="2800" kern="100" dirty="0">
                <a:effectLst/>
                <a:latin typeface="Times New Roman" panose="02020603050405020304" pitchFamily="18" charset="0"/>
                <a:ea typeface="Calibri" panose="020F0502020204030204" pitchFamily="34" charset="0"/>
              </a:rPr>
              <a:t> may </a:t>
            </a:r>
            <a:r>
              <a:rPr lang="en-US" sz="2800" kern="100" dirty="0" err="1">
                <a:effectLst/>
                <a:latin typeface="Times New Roman" panose="02020603050405020304" pitchFamily="18" charset="0"/>
                <a:ea typeface="Calibri" panose="020F0502020204030204" pitchFamily="34" charset="0"/>
              </a:rPr>
              <a:t>mắn</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trong</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nhà</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trường</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tại</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địa</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phương</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và</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đề</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xuất</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phương</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án</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hoạt</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động</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của</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câu</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lạc</a:t>
            </a:r>
            <a:r>
              <a:rPr lang="en-US" sz="2800" kern="100" dirty="0">
                <a:effectLst/>
                <a:latin typeface="Times New Roman" panose="02020603050405020304" pitchFamily="18" charset="0"/>
                <a:ea typeface="Calibri" panose="020F0502020204030204" pitchFamily="34" charset="0"/>
              </a:rPr>
              <a:t> </a:t>
            </a:r>
            <a:r>
              <a:rPr lang="en-US" sz="2800" kern="100" dirty="0" err="1">
                <a:effectLst/>
                <a:latin typeface="Times New Roman" panose="02020603050405020304" pitchFamily="18" charset="0"/>
                <a:ea typeface="Calibri" panose="020F0502020204030204" pitchFamily="34" charset="0"/>
              </a:rPr>
              <a:t>bộ</a:t>
            </a:r>
            <a:r>
              <a:rPr lang="en-US" sz="2800" kern="100" dirty="0">
                <a:effectLst/>
                <a:latin typeface="Times New Roman" panose="02020603050405020304" pitchFamily="18" charset="0"/>
                <a:ea typeface="Calibri" panose="020F0502020204030204" pitchFamily="34" charset="0"/>
              </a:rPr>
              <a:t>.</a:t>
            </a:r>
            <a:endParaRPr lang="en-US" sz="2800" dirty="0"/>
          </a:p>
        </p:txBody>
      </p:sp>
    </p:spTree>
    <p:extLst>
      <p:ext uri="{BB962C8B-B14F-4D97-AF65-F5344CB8AC3E}">
        <p14:creationId xmlns:p14="http://schemas.microsoft.com/office/powerpoint/2010/main" val="1662990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25FB43-6D21-3501-BE47-F78998676B42}"/>
              </a:ext>
            </a:extLst>
          </p:cNvPr>
          <p:cNvSpPr txBox="1"/>
          <p:nvPr/>
        </p:nvSpPr>
        <p:spPr>
          <a:xfrm>
            <a:off x="280219" y="250724"/>
            <a:ext cx="11562736" cy="6414898"/>
          </a:xfrm>
          <a:prstGeom prst="rect">
            <a:avLst/>
          </a:prstGeom>
          <a:noFill/>
        </p:spPr>
        <p:txBody>
          <a:bodyPr wrap="square">
            <a:spAutoFit/>
          </a:bodyPr>
          <a:lstStyle/>
          <a:p>
            <a:pPr algn="ctr">
              <a:lnSpc>
                <a:spcPct val="115000"/>
              </a:lnSpc>
              <a:spcAft>
                <a:spcPts val="800"/>
              </a:spcAft>
            </a:pPr>
            <a:r>
              <a:rPr lang="vi-VN" sz="2400" b="1" u="sng"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DÀN Ý</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AU" sz="24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AU" sz="2400" b="1" kern="1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AU" sz="2400" b="1" kern="1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AU" sz="2400" b="1" kern="1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AU" sz="2400" b="1" kern="1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AU" sz="2400" b="1" kern="1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thư</a:t>
            </a:r>
            <a:r>
              <a:rPr lang="vi-VN" sz="24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AU" sz="24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2400" kern="100" dirty="0">
                <a:effectLst/>
                <a:latin typeface="Times New Roman" panose="02020603050405020304" pitchFamily="18" charset="0"/>
                <a:ea typeface="Calibri" panose="020F0502020204030204" pitchFamily="34" charset="0"/>
                <a:cs typeface="Times New Roman" panose="02020603050405020304" pitchFamily="18" charset="0"/>
              </a:rPr>
              <a:t> Nêu địa điểm, thời gian, danh tính người nhận, lời chào mở đầu.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tabLst>
                <a:tab pos="169545" algn="l"/>
              </a:tabLst>
            </a:pPr>
            <a:r>
              <a:rPr lang="en-AU" sz="2400" dirty="0">
                <a:effectLst/>
                <a:latin typeface="Times New Roman" panose="02020603050405020304" pitchFamily="18" charset="0"/>
                <a:ea typeface="Tahoma" panose="020B0604030504040204" pitchFamily="34" charset="0"/>
              </a:rPr>
              <a:t>-</a:t>
            </a:r>
            <a:r>
              <a:rPr lang="vi-VN" sz="2400" dirty="0">
                <a:effectLst/>
                <a:latin typeface="Times New Roman" panose="02020603050405020304" pitchFamily="18" charset="0"/>
                <a:ea typeface="Tahoma" panose="020B0604030504040204" pitchFamily="34" charset="0"/>
              </a:rPr>
              <a:t> Nêu rõ công việc hay vấn đề cần trao đổi</a:t>
            </a:r>
            <a:r>
              <a:rPr lang="en-AU" sz="2400" dirty="0">
                <a:effectLst/>
                <a:latin typeface="Times New Roman" panose="02020603050405020304" pitchFamily="18" charset="0"/>
                <a:ea typeface="Tahoma" panose="020B0604030504040204" pitchFamily="34" charset="0"/>
              </a:rPr>
              <a:t>:</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thuyết</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phục</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các</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bạn</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thành</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lập</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câu</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lạc</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bộ</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Việc</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tử</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tế</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để</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giúp</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đỡ</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những</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số</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phận</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không</a:t>
            </a:r>
            <a:r>
              <a:rPr lang="en-US" sz="2400" dirty="0">
                <a:effectLst/>
                <a:latin typeface="Times New Roman" panose="02020603050405020304" pitchFamily="18" charset="0"/>
                <a:ea typeface="Tahoma" panose="020B0604030504040204" pitchFamily="34" charset="0"/>
              </a:rPr>
              <a:t> may </a:t>
            </a:r>
            <a:r>
              <a:rPr lang="en-US" sz="2400" dirty="0" err="1">
                <a:effectLst/>
                <a:latin typeface="Times New Roman" panose="02020603050405020304" pitchFamily="18" charset="0"/>
                <a:ea typeface="Tahoma" panose="020B0604030504040204" pitchFamily="34" charset="0"/>
              </a:rPr>
              <a:t>mắn</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trong</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nhà</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trường</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tại</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địa</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phương</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và</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đề</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xuất</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phương</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án</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hoạt</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động</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của</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câu</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lạc</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bộ</a:t>
            </a:r>
            <a:r>
              <a:rPr lang="en-US" sz="2400" dirty="0">
                <a:effectLst/>
                <a:latin typeface="Times New Roman" panose="02020603050405020304" pitchFamily="18" charset="0"/>
                <a:ea typeface="Tahoma" panose="020B0604030504040204" pitchFamily="34" charset="0"/>
              </a:rPr>
              <a:t>.</a:t>
            </a:r>
            <a:endParaRPr lang="en-US" sz="2400" dirty="0">
              <a:effectLst/>
              <a:latin typeface="Tahoma" panose="020B0604030504040204" pitchFamily="34" charset="0"/>
              <a:ea typeface="Tahoma" panose="020B0604030504040204" pitchFamily="34" charset="0"/>
            </a:endParaRPr>
          </a:p>
          <a:p>
            <a:pPr>
              <a:lnSpc>
                <a:spcPct val="115000"/>
              </a:lnSpc>
              <a:spcAft>
                <a:spcPts val="800"/>
              </a:spcAft>
            </a:pPr>
            <a:r>
              <a:rPr lang="en-AU"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AU" sz="24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AU" sz="24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AU" sz="24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vi-VN"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tabLst>
                <a:tab pos="138430" algn="l"/>
              </a:tabLst>
            </a:pPr>
            <a:r>
              <a:rPr lang="en-AU"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Nêu</a:t>
            </a:r>
            <a:r>
              <a:rPr lang="en-US" sz="2400" spc="-10" dirty="0">
                <a:effectLst/>
                <a:latin typeface="Times New Roman" panose="02020603050405020304" pitchFamily="18" charset="0"/>
                <a:ea typeface="Tahoma" panose="020B0604030504040204" pitchFamily="34" charset="0"/>
              </a:rPr>
              <a:t> </a:t>
            </a:r>
            <a:r>
              <a:rPr lang="en-US" sz="2400" dirty="0">
                <a:effectLst/>
                <a:latin typeface="Times New Roman" panose="02020603050405020304" pitchFamily="18" charset="0"/>
                <a:ea typeface="Tahoma" panose="020B0604030504040204" pitchFamily="34" charset="0"/>
              </a:rPr>
              <a:t>ý</a:t>
            </a:r>
            <a:r>
              <a:rPr lang="en-US" sz="2400" spc="-2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nghĩa</a:t>
            </a:r>
            <a:r>
              <a:rPr lang="en-US" sz="2400" spc="-1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của</a:t>
            </a:r>
            <a:r>
              <a:rPr lang="en-US" sz="2400" spc="-1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việc</a:t>
            </a:r>
            <a:r>
              <a:rPr lang="en-US" sz="2400" spc="-1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thành</a:t>
            </a:r>
            <a:r>
              <a:rPr lang="en-US" sz="2400" spc="-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lập</a:t>
            </a:r>
            <a:r>
              <a:rPr lang="en-US" sz="2400" spc="-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câu</a:t>
            </a:r>
            <a:r>
              <a:rPr lang="en-US" sz="2400" spc="-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lạc</a:t>
            </a:r>
            <a:r>
              <a:rPr lang="en-US" sz="2400" spc="-1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bộ</a:t>
            </a:r>
            <a:r>
              <a:rPr lang="en-US" sz="2400" spc="-15" dirty="0">
                <a:effectLst/>
                <a:latin typeface="Times New Roman" panose="02020603050405020304" pitchFamily="18" charset="0"/>
                <a:ea typeface="Tahoma" panose="020B0604030504040204" pitchFamily="34" charset="0"/>
              </a:rPr>
              <a:t> </a:t>
            </a:r>
            <a:r>
              <a:rPr lang="en-US" sz="2400" dirty="0">
                <a:effectLst/>
                <a:latin typeface="Times New Roman" panose="02020603050405020304" pitchFamily="18" charset="0"/>
                <a:ea typeface="Tahoma" panose="020B0604030504040204" pitchFamily="34" charset="0"/>
              </a:rPr>
              <a:t>“</a:t>
            </a:r>
            <a:r>
              <a:rPr lang="en-US" sz="2400" dirty="0" err="1">
                <a:effectLst/>
                <a:latin typeface="Times New Roman" panose="02020603050405020304" pitchFamily="18" charset="0"/>
                <a:ea typeface="Tahoma" panose="020B0604030504040204" pitchFamily="34" charset="0"/>
              </a:rPr>
              <a:t>Việc</a:t>
            </a:r>
            <a:r>
              <a:rPr lang="en-US" sz="2400" spc="-1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tử</a:t>
            </a:r>
            <a:r>
              <a:rPr lang="en-US" sz="2400" spc="-20" dirty="0">
                <a:effectLst/>
                <a:latin typeface="Times New Roman" panose="02020603050405020304" pitchFamily="18" charset="0"/>
                <a:ea typeface="Tahoma" panose="020B0604030504040204" pitchFamily="34" charset="0"/>
              </a:rPr>
              <a:t> </a:t>
            </a:r>
            <a:r>
              <a:rPr lang="en-US" sz="2400" spc="-20" dirty="0" err="1">
                <a:effectLst/>
                <a:latin typeface="Times New Roman" panose="02020603050405020304" pitchFamily="18" charset="0"/>
                <a:ea typeface="Tahoma" panose="020B0604030504040204" pitchFamily="34" charset="0"/>
              </a:rPr>
              <a:t>tế</a:t>
            </a:r>
            <a:r>
              <a:rPr lang="en-US" sz="2400" spc="-20" dirty="0">
                <a:effectLst/>
                <a:latin typeface="Times New Roman" panose="02020603050405020304" pitchFamily="18" charset="0"/>
                <a:ea typeface="Tahoma" panose="020B0604030504040204" pitchFamily="34" charset="0"/>
              </a:rPr>
              <a:t>”:</a:t>
            </a:r>
            <a:endParaRPr lang="en-US" sz="2400" dirty="0">
              <a:effectLst/>
              <a:latin typeface="Tahoma" panose="020B0604030504040204" pitchFamily="34" charset="0"/>
              <a:ea typeface="Tahoma" panose="020B0604030504040204" pitchFamily="34" charset="0"/>
            </a:endParaRPr>
          </a:p>
          <a:p>
            <a:pPr>
              <a:lnSpc>
                <a:spcPct val="115000"/>
              </a:lnSpc>
            </a:pPr>
            <a:r>
              <a:rPr lang="en-US" sz="2400" dirty="0">
                <a:effectLst/>
                <a:latin typeface="Times New Roman" panose="02020603050405020304" pitchFamily="18" charset="0"/>
                <a:ea typeface="Tahoma" panose="020B0604030504040204" pitchFamily="34" charset="0"/>
              </a:rPr>
              <a:t>+</a:t>
            </a:r>
            <a:r>
              <a:rPr lang="en-US" sz="2400" spc="-1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Xây</a:t>
            </a:r>
            <a:r>
              <a:rPr lang="en-US" sz="2400" spc="-1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dựng</a:t>
            </a:r>
            <a:r>
              <a:rPr lang="en-US" sz="2400" spc="-1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một</a:t>
            </a:r>
            <a:r>
              <a:rPr lang="en-US" sz="2400" spc="-1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hoạt</a:t>
            </a:r>
            <a:r>
              <a:rPr lang="en-US" sz="2400" spc="-2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động</a:t>
            </a:r>
            <a:r>
              <a:rPr lang="en-US" sz="2400" spc="-2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xã</a:t>
            </a:r>
            <a:r>
              <a:rPr lang="en-US" sz="2400" spc="-3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hội</a:t>
            </a:r>
            <a:r>
              <a:rPr lang="en-US" sz="2400" spc="-1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thiết</a:t>
            </a:r>
            <a:r>
              <a:rPr lang="en-US" sz="2400" spc="-2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thực</a:t>
            </a:r>
            <a:r>
              <a:rPr lang="en-US" sz="2400" dirty="0">
                <a:effectLst/>
                <a:latin typeface="Times New Roman" panose="02020603050405020304" pitchFamily="18" charset="0"/>
                <a:ea typeface="Tahoma" panose="020B0604030504040204" pitchFamily="34" charset="0"/>
              </a:rPr>
              <a:t>,</a:t>
            </a:r>
            <a:r>
              <a:rPr lang="en-US" sz="2400" spc="-2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giàu</a:t>
            </a:r>
            <a:r>
              <a:rPr lang="en-US" sz="2400" spc="-1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giá</a:t>
            </a:r>
            <a:r>
              <a:rPr lang="en-US" sz="2400" spc="-3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trị</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nhân</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văn</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đối</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với</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các</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bạn</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học</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sinh</a:t>
            </a:r>
            <a:r>
              <a:rPr lang="en-US" sz="2400" dirty="0">
                <a:effectLst/>
                <a:latin typeface="Times New Roman" panose="02020603050405020304" pitchFamily="18" charset="0"/>
                <a:ea typeface="Tahoma" panose="020B0604030504040204" pitchFamily="34" charset="0"/>
              </a:rPr>
              <a:t>.</a:t>
            </a:r>
            <a:endParaRPr lang="en-US" sz="2400" dirty="0">
              <a:effectLst/>
              <a:latin typeface="Tahoma" panose="020B0604030504040204" pitchFamily="34" charset="0"/>
              <a:ea typeface="Tahoma" panose="020B0604030504040204" pitchFamily="34" charset="0"/>
            </a:endParaRPr>
          </a:p>
          <a:p>
            <a:pPr>
              <a:lnSpc>
                <a:spcPct val="115000"/>
              </a:lnSpc>
            </a:pPr>
            <a:r>
              <a:rPr lang="en-US" sz="2400" dirty="0">
                <a:effectLst/>
                <a:latin typeface="Times New Roman" panose="02020603050405020304" pitchFamily="18" charset="0"/>
                <a:ea typeface="Tahoma" panose="020B0604030504040204" pitchFamily="34" charset="0"/>
              </a:rPr>
              <a:t>+</a:t>
            </a:r>
            <a:r>
              <a:rPr lang="en-US" sz="2400" spc="-2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Hỗ</a:t>
            </a:r>
            <a:r>
              <a:rPr lang="en-US" sz="2400" spc="-2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trợ</a:t>
            </a:r>
            <a:r>
              <a:rPr lang="en-US" sz="2400" spc="-3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những</a:t>
            </a:r>
            <a:r>
              <a:rPr lang="en-US" sz="2400" spc="-1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hoàn</a:t>
            </a:r>
            <a:r>
              <a:rPr lang="en-US" sz="2400" spc="-1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cảnh</a:t>
            </a:r>
            <a:r>
              <a:rPr lang="en-US" sz="2400" spc="-1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khó</a:t>
            </a:r>
            <a:r>
              <a:rPr lang="en-US" sz="2400" spc="-1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khăn</a:t>
            </a:r>
            <a:r>
              <a:rPr lang="en-US" sz="2400" dirty="0">
                <a:effectLst/>
                <a:latin typeface="Times New Roman" panose="02020603050405020304" pitchFamily="18" charset="0"/>
                <a:ea typeface="Tahoma" panose="020B0604030504040204" pitchFamily="34" charset="0"/>
              </a:rPr>
              <a:t>,</a:t>
            </a:r>
            <a:r>
              <a:rPr lang="en-US" sz="2400" spc="-2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lan</a:t>
            </a:r>
            <a:r>
              <a:rPr lang="en-US" sz="2400" spc="-1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tỏa</a:t>
            </a:r>
            <a:r>
              <a:rPr lang="en-US" sz="2400" spc="-2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lẽ</a:t>
            </a:r>
            <a:r>
              <a:rPr lang="en-US" sz="2400" spc="-2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sống</a:t>
            </a:r>
            <a:r>
              <a:rPr lang="en-US" sz="2400" spc="-3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tương</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thân</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tương</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ái</a:t>
            </a:r>
            <a:r>
              <a:rPr lang="en-US" sz="2400" dirty="0">
                <a:effectLst/>
                <a:latin typeface="Times New Roman" panose="02020603050405020304" pitchFamily="18" charset="0"/>
                <a:ea typeface="Tahoma" panose="020B0604030504040204" pitchFamily="34" charset="0"/>
              </a:rPr>
              <a:t>…</a:t>
            </a:r>
            <a:endParaRPr lang="en-US" sz="2400" dirty="0">
              <a:effectLst/>
              <a:latin typeface="Tahoma" panose="020B0604030504040204" pitchFamily="34" charset="0"/>
              <a:ea typeface="Tahoma" panose="020B0604030504040204" pitchFamily="34" charset="0"/>
            </a:endParaRPr>
          </a:p>
          <a:p>
            <a:pPr algn="just">
              <a:lnSpc>
                <a:spcPct val="115000"/>
              </a:lnSpc>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Đưa</a:t>
            </a:r>
            <a:r>
              <a:rPr lang="en-US" sz="2400" spc="-15"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ra</a:t>
            </a:r>
            <a:r>
              <a:rPr lang="en-US" sz="2400" spc="-2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phương</a:t>
            </a:r>
            <a:r>
              <a:rPr lang="en-US" sz="2400" spc="-1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án</a:t>
            </a:r>
            <a:r>
              <a:rPr lang="en-US" sz="2400" spc="-3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hoạt</a:t>
            </a:r>
            <a:r>
              <a:rPr lang="en-US" sz="2400" spc="-25"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động</a:t>
            </a:r>
            <a:r>
              <a:rPr lang="en-US" sz="2400" spc="-1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spc="-15"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câu</a:t>
            </a:r>
            <a:r>
              <a:rPr lang="en-US" sz="2400" spc="-1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lạc</a:t>
            </a:r>
            <a:r>
              <a:rPr lang="en-US" sz="2400" spc="-10" dirty="0">
                <a:solidFill>
                  <a:srgbClr val="000000"/>
                </a:solidFill>
                <a:effectLst/>
                <a:latin typeface="Times New Roman" panose="02020603050405020304" pitchFamily="18" charset="0"/>
                <a:ea typeface="Times New Roman" panose="02020603050405020304" pitchFamily="18" charset="0"/>
              </a:rPr>
              <a:t> </a:t>
            </a:r>
            <a:r>
              <a:rPr lang="en-US" sz="2400" spc="-25" dirty="0" err="1">
                <a:solidFill>
                  <a:srgbClr val="000000"/>
                </a:solidFill>
                <a:effectLst/>
                <a:latin typeface="Times New Roman" panose="02020603050405020304" pitchFamily="18" charset="0"/>
                <a:ea typeface="Times New Roman" panose="02020603050405020304" pitchFamily="18" charset="0"/>
              </a:rPr>
              <a:t>bộ</a:t>
            </a:r>
            <a:r>
              <a:rPr lang="en-US" sz="2400" spc="-25"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a:p>
            <a:pPr>
              <a:lnSpc>
                <a:spcPct val="115000"/>
              </a:lnSpc>
            </a:pPr>
            <a:r>
              <a:rPr lang="en-US" sz="2400" dirty="0">
                <a:effectLst/>
                <a:latin typeface="Times New Roman" panose="02020603050405020304" pitchFamily="18" charset="0"/>
                <a:ea typeface="Tahoma" panose="020B0604030504040204" pitchFamily="34" charset="0"/>
              </a:rPr>
              <a:t>+</a:t>
            </a:r>
            <a:r>
              <a:rPr lang="en-US" sz="2400" spc="-1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Các</a:t>
            </a:r>
            <a:r>
              <a:rPr lang="en-US" sz="2400" spc="-1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dự</a:t>
            </a:r>
            <a:r>
              <a:rPr lang="en-US" sz="2400" spc="-1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án</a:t>
            </a:r>
            <a:r>
              <a:rPr lang="en-US" sz="2400" spc="-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trong</a:t>
            </a:r>
            <a:r>
              <a:rPr lang="en-US" sz="2400" spc="-2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tương</a:t>
            </a:r>
            <a:r>
              <a:rPr lang="en-US" sz="2400" spc="-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lai</a:t>
            </a:r>
            <a:r>
              <a:rPr lang="en-US" sz="2400" spc="-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của</a:t>
            </a:r>
            <a:r>
              <a:rPr lang="en-US" sz="2400" spc="-1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câu</a:t>
            </a:r>
            <a:r>
              <a:rPr lang="en-US" sz="2400" spc="-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lạc</a:t>
            </a:r>
            <a:r>
              <a:rPr lang="en-US" sz="2400" spc="-10" dirty="0">
                <a:effectLst/>
                <a:latin typeface="Times New Roman" panose="02020603050405020304" pitchFamily="18" charset="0"/>
                <a:ea typeface="Tahoma" panose="020B0604030504040204" pitchFamily="34" charset="0"/>
              </a:rPr>
              <a:t> </a:t>
            </a:r>
            <a:r>
              <a:rPr lang="en-US" sz="2400" spc="-25" dirty="0" err="1">
                <a:effectLst/>
                <a:latin typeface="Times New Roman" panose="02020603050405020304" pitchFamily="18" charset="0"/>
                <a:ea typeface="Tahoma" panose="020B0604030504040204" pitchFamily="34" charset="0"/>
              </a:rPr>
              <a:t>bộ</a:t>
            </a:r>
            <a:r>
              <a:rPr lang="en-US" sz="2400" spc="-25" dirty="0">
                <a:effectLst/>
                <a:latin typeface="Times New Roman" panose="02020603050405020304" pitchFamily="18" charset="0"/>
                <a:ea typeface="Tahoma" panose="020B0604030504040204" pitchFamily="34" charset="0"/>
              </a:rPr>
              <a:t>.</a:t>
            </a:r>
            <a:endParaRPr lang="en-US" sz="2400" dirty="0">
              <a:effectLst/>
              <a:latin typeface="Tahoma" panose="020B0604030504040204" pitchFamily="34" charset="0"/>
              <a:ea typeface="Tahoma" panose="020B0604030504040204" pitchFamily="34" charset="0"/>
            </a:endParaRPr>
          </a:p>
          <a:p>
            <a:pPr>
              <a:lnSpc>
                <a:spcPct val="115000"/>
              </a:lnSpc>
            </a:pPr>
            <a:r>
              <a:rPr lang="en-US" sz="2400" dirty="0">
                <a:effectLst/>
                <a:latin typeface="Times New Roman" panose="02020603050405020304" pitchFamily="18" charset="0"/>
                <a:ea typeface="Tahoma" panose="020B0604030504040204" pitchFamily="34" charset="0"/>
              </a:rPr>
              <a:t>+</a:t>
            </a:r>
            <a:r>
              <a:rPr lang="en-US" sz="2400" spc="-2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Phân</a:t>
            </a:r>
            <a:r>
              <a:rPr lang="en-US" sz="2400" spc="-15" dirty="0">
                <a:effectLst/>
                <a:latin typeface="Times New Roman" panose="02020603050405020304" pitchFamily="18" charset="0"/>
                <a:ea typeface="Tahoma" panose="020B0604030504040204" pitchFamily="34" charset="0"/>
              </a:rPr>
              <a:t> </a:t>
            </a:r>
            <a:r>
              <a:rPr lang="en-US" sz="2400" dirty="0">
                <a:effectLst/>
                <a:latin typeface="Times New Roman" panose="02020603050405020304" pitchFamily="18" charset="0"/>
                <a:ea typeface="Tahoma" panose="020B0604030504040204" pitchFamily="34" charset="0"/>
              </a:rPr>
              <a:t>chia</a:t>
            </a:r>
            <a:r>
              <a:rPr lang="en-US" sz="2400" spc="-3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nhân</a:t>
            </a:r>
            <a:r>
              <a:rPr lang="en-US" sz="2400" spc="-3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sự</a:t>
            </a:r>
            <a:r>
              <a:rPr lang="en-US" sz="2400" spc="-2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trong</a:t>
            </a:r>
            <a:r>
              <a:rPr lang="en-US" sz="2400" spc="-1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câu</a:t>
            </a:r>
            <a:r>
              <a:rPr lang="en-US" sz="2400" spc="-1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lạc</a:t>
            </a:r>
            <a:r>
              <a:rPr lang="en-US" sz="2400" spc="-2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bộ</a:t>
            </a:r>
            <a:r>
              <a:rPr lang="en-US" sz="2400" spc="-1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tương</a:t>
            </a:r>
            <a:r>
              <a:rPr lang="en-US" sz="2400" spc="-2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ứng</a:t>
            </a:r>
            <a:r>
              <a:rPr lang="en-US" sz="2400" spc="-1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với</a:t>
            </a:r>
            <a:r>
              <a:rPr lang="en-US" sz="2400" spc="-15"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các</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hoạt</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động</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cụ</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thể</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của</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câu</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lạc</a:t>
            </a:r>
            <a:r>
              <a:rPr lang="en-US" sz="2400" dirty="0">
                <a:effectLst/>
                <a:latin typeface="Times New Roman" panose="02020603050405020304" pitchFamily="18" charset="0"/>
                <a:ea typeface="Tahoma" panose="020B0604030504040204" pitchFamily="34" charset="0"/>
              </a:rPr>
              <a:t> </a:t>
            </a:r>
            <a:r>
              <a:rPr lang="en-US" sz="2400" dirty="0" err="1">
                <a:effectLst/>
                <a:latin typeface="Times New Roman" panose="02020603050405020304" pitchFamily="18" charset="0"/>
                <a:ea typeface="Tahoma" panose="020B0604030504040204" pitchFamily="34" charset="0"/>
              </a:rPr>
              <a:t>bộ</a:t>
            </a:r>
            <a:r>
              <a:rPr lang="en-US" sz="2400" dirty="0">
                <a:effectLst/>
                <a:latin typeface="Times New Roman" panose="02020603050405020304" pitchFamily="18" charset="0"/>
                <a:ea typeface="Tahoma" panose="020B0604030504040204" pitchFamily="34" charset="0"/>
              </a:rPr>
              <a:t>…</a:t>
            </a:r>
            <a:endParaRPr lang="en-US" sz="2400" dirty="0">
              <a:effectLst/>
              <a:latin typeface="Tahoma" panose="020B0604030504040204" pitchFamily="34" charset="0"/>
              <a:ea typeface="Tahoma" panose="020B0604030504040204" pitchFamily="34" charset="0"/>
            </a:endParaRPr>
          </a:p>
          <a:p>
            <a:pPr algn="just">
              <a:lnSpc>
                <a:spcPct val="115000"/>
              </a:lnSpc>
            </a:pPr>
            <a:r>
              <a:rPr lang="en-US" sz="2400" dirty="0">
                <a:solidFill>
                  <a:srgbClr val="000000"/>
                </a:solidFill>
                <a:effectLst/>
                <a:latin typeface="Times New Roman" panose="02020603050405020304" pitchFamily="18" charset="0"/>
                <a:ea typeface="Times New Roman" panose="02020603050405020304" pitchFamily="18" charset="0"/>
              </a:rPr>
              <a:t>+</a:t>
            </a:r>
            <a:r>
              <a:rPr lang="en-US" sz="2400" spc="-1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Nhờ</a:t>
            </a:r>
            <a:r>
              <a:rPr lang="en-US" sz="2400" spc="-15"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sự</a:t>
            </a:r>
            <a:r>
              <a:rPr lang="en-US" sz="2400" spc="-15"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hỗ</a:t>
            </a:r>
            <a:r>
              <a:rPr lang="en-US" sz="2400" spc="-5"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trợ</a:t>
            </a:r>
            <a:r>
              <a:rPr lang="en-US" sz="2400" spc="-1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của</a:t>
            </a:r>
            <a:r>
              <a:rPr lang="en-US" sz="2400" spc="-2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nhà</a:t>
            </a:r>
            <a:r>
              <a:rPr lang="en-US" sz="2400" spc="-1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trường</a:t>
            </a:r>
            <a:r>
              <a:rPr lang="en-US" sz="2400" dirty="0">
                <a:solidFill>
                  <a:srgbClr val="000000"/>
                </a:solidFill>
                <a:effectLst/>
                <a:latin typeface="Times New Roman" panose="02020603050405020304" pitchFamily="18" charset="0"/>
                <a:ea typeface="Times New Roman" panose="02020603050405020304" pitchFamily="18" charset="0"/>
              </a:rPr>
              <a:t>,</a:t>
            </a:r>
            <a:r>
              <a:rPr lang="en-US" sz="2400" spc="-15"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các</a:t>
            </a:r>
            <a:r>
              <a:rPr lang="en-US" sz="2400" spc="-1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thầy</a:t>
            </a:r>
            <a:r>
              <a:rPr lang="en-US" sz="2400" spc="-25"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cô</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spc="-10" dirty="0" err="1">
                <a:solidFill>
                  <a:srgbClr val="000000"/>
                </a:solidFill>
                <a:effectLst/>
                <a:latin typeface="Times New Roman" panose="02020603050405020304" pitchFamily="18" charset="0"/>
                <a:ea typeface="Times New Roman" panose="02020603050405020304" pitchFamily="18" charset="0"/>
              </a:rPr>
              <a:t>giáo</a:t>
            </a:r>
            <a:r>
              <a:rPr lang="en-US" sz="2400" spc="-10" dirty="0">
                <a:solidFill>
                  <a:srgbClr val="000000"/>
                </a:solidFill>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5817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
                                            <p:txEl>
                                              <p:pRg st="11" end="11"/>
                                            </p:txEl>
                                          </p:spTgt>
                                        </p:tgtEl>
                                        <p:attrNameLst>
                                          <p:attrName>style.visibility</p:attrName>
                                        </p:attrNameLst>
                                      </p:cBhvr>
                                      <p:to>
                                        <p:strVal val="visible"/>
                                      </p:to>
                                    </p:set>
                                    <p:animEffect transition="in" filter="fade">
                                      <p:cBhvr>
                                        <p:cTn id="66" dur="1000"/>
                                        <p:tgtEl>
                                          <p:spTgt spid="3">
                                            <p:txEl>
                                              <p:pRg st="11" end="11"/>
                                            </p:txEl>
                                          </p:spTgt>
                                        </p:tgtEl>
                                      </p:cBhvr>
                                    </p:animEffect>
                                    <p:anim calcmode="lin" valueType="num">
                                      <p:cBhvr>
                                        <p:cTn id="6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ADC275-D5A1-4AE7-0821-B423DDC4F16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79BBEFD-2302-300C-DCD5-BF4769AA5A9B}"/>
              </a:ext>
            </a:extLst>
          </p:cNvPr>
          <p:cNvSpPr txBox="1"/>
          <p:nvPr/>
        </p:nvSpPr>
        <p:spPr>
          <a:xfrm>
            <a:off x="314632" y="2283141"/>
            <a:ext cx="11562736" cy="2291718"/>
          </a:xfrm>
          <a:prstGeom prst="rect">
            <a:avLst/>
          </a:prstGeom>
          <a:noFill/>
        </p:spPr>
        <p:txBody>
          <a:bodyPr wrap="square">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AU" sz="2400" b="1"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 </a:t>
            </a:r>
            <a:r>
              <a:rPr kumimoji="0" lang="vi-VN" sz="2400" b="1"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Kết </a:t>
            </a:r>
            <a:r>
              <a:rPr kumimoji="0" lang="en-AU" sz="2400" b="1"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thúc</a:t>
            </a:r>
            <a:r>
              <a:rPr kumimoji="0" lang="en-AU" sz="2400" b="1"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400" b="1"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a:t>
            </a:r>
            <a:r>
              <a:rPr kumimoji="0" lang="vi-VN" sz="2400" b="1"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vi-VN"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0"/>
              </a:spcAft>
              <a:buClrTx/>
              <a:buSzTx/>
              <a:buFontTx/>
              <a:buNone/>
              <a:tabLst>
                <a:tab pos="169545" algn="l"/>
              </a:tabLst>
              <a:defRPr/>
            </a:pPr>
            <a:r>
              <a:rPr kumimoji="0" lang="en-US" sz="2400" b="0" i="0" u="none" strike="noStrike" kern="1200" cap="none" spc="0" normalizeH="0" baseline="0" noProof="0" dirty="0">
                <a:ln>
                  <a:noFill/>
                </a:ln>
                <a:solidFill>
                  <a:srgbClr val="242021"/>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42021"/>
                </a:solidFill>
                <a:effectLst/>
                <a:uLnTx/>
                <a:uFillTx/>
                <a:latin typeface="Times New Roman" panose="02020603050405020304" pitchFamily="18" charset="0"/>
                <a:ea typeface="Times New Roman" panose="02020603050405020304" pitchFamily="18" charset="0"/>
                <a:cs typeface="+mn-cs"/>
              </a:rPr>
              <a:t>Mong</a:t>
            </a:r>
            <a:r>
              <a:rPr kumimoji="0" lang="en-US" sz="2400" b="0" i="0" u="none" strike="noStrike" kern="1200" cap="none" spc="0" normalizeH="0" baseline="0" noProof="0" dirty="0">
                <a:ln>
                  <a:noFill/>
                </a:ln>
                <a:solidFill>
                  <a:srgbClr val="242021"/>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42021"/>
                </a:solidFill>
                <a:effectLst/>
                <a:uLnTx/>
                <a:uFillTx/>
                <a:latin typeface="Times New Roman" panose="02020603050405020304" pitchFamily="18" charset="0"/>
                <a:ea typeface="Times New Roman" panose="02020603050405020304" pitchFamily="18" charset="0"/>
                <a:cs typeface="+mn-cs"/>
              </a:rPr>
              <a:t>muốn</a:t>
            </a:r>
            <a:r>
              <a:rPr kumimoji="0" lang="en-US" sz="2400" b="0" i="0" u="none" strike="noStrike" kern="1200" cap="none" spc="0" normalizeH="0" baseline="0" noProof="0" dirty="0">
                <a:ln>
                  <a:noFill/>
                </a:ln>
                <a:solidFill>
                  <a:srgbClr val="242021"/>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42021"/>
                </a:solidFill>
                <a:effectLst/>
                <a:uLnTx/>
                <a:uFillTx/>
                <a:latin typeface="Times New Roman" panose="02020603050405020304" pitchFamily="18" charset="0"/>
                <a:ea typeface="Times New Roman" panose="02020603050405020304" pitchFamily="18" charset="0"/>
                <a:cs typeface="+mn-cs"/>
              </a:rPr>
              <a:t>người</a:t>
            </a:r>
            <a:r>
              <a:rPr kumimoji="0" lang="en-US" sz="2400" b="0" i="0" u="none" strike="noStrike" kern="1200" cap="none" spc="0" normalizeH="0" baseline="0" noProof="0" dirty="0">
                <a:ln>
                  <a:noFill/>
                </a:ln>
                <a:solidFill>
                  <a:srgbClr val="242021"/>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42021"/>
                </a:solidFill>
                <a:effectLst/>
                <a:uLnTx/>
                <a:uFillTx/>
                <a:latin typeface="Times New Roman" panose="02020603050405020304" pitchFamily="18" charset="0"/>
                <a:ea typeface="Times New Roman" panose="02020603050405020304" pitchFamily="18" charset="0"/>
                <a:cs typeface="+mn-cs"/>
              </a:rPr>
              <a:t>nhận</a:t>
            </a:r>
            <a:r>
              <a:rPr kumimoji="0" lang="en-US" sz="2400" b="0" i="0" u="none" strike="noStrike" kern="1200" cap="none" spc="0" normalizeH="0" baseline="0" noProof="0" dirty="0">
                <a:ln>
                  <a:noFill/>
                </a:ln>
                <a:solidFill>
                  <a:srgbClr val="242021"/>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42021"/>
                </a:solidFill>
                <a:effectLst/>
                <a:uLnTx/>
                <a:uFillTx/>
                <a:latin typeface="Times New Roman" panose="02020603050405020304" pitchFamily="18" charset="0"/>
                <a:ea typeface="Times New Roman" panose="02020603050405020304" pitchFamily="18" charset="0"/>
                <a:cs typeface="+mn-cs"/>
              </a:rPr>
              <a:t>thư</a:t>
            </a:r>
            <a:r>
              <a:rPr kumimoji="0" lang="en-US" sz="2400" b="0" i="0" u="none" strike="noStrike" kern="1200" cap="none" spc="0" normalizeH="0" baseline="0" noProof="0" dirty="0">
                <a:ln>
                  <a:noFill/>
                </a:ln>
                <a:solidFill>
                  <a:srgbClr val="242021"/>
                </a:solidFill>
                <a:effectLst/>
                <a:uLnTx/>
                <a:uFillTx/>
                <a:latin typeface="Times New Roman" panose="02020603050405020304" pitchFamily="18" charset="0"/>
                <a:ea typeface="Times New Roman" panose="02020603050405020304" pitchFamily="18" charset="0"/>
                <a:cs typeface="+mn-cs"/>
              </a:rPr>
              <a:t> chia </a:t>
            </a:r>
            <a:r>
              <a:rPr kumimoji="0" lang="en-US" sz="2400" b="0" i="0" u="none" strike="noStrike" kern="1200" cap="none" spc="0" normalizeH="0" baseline="0" noProof="0" dirty="0" err="1">
                <a:ln>
                  <a:noFill/>
                </a:ln>
                <a:solidFill>
                  <a:srgbClr val="242021"/>
                </a:solidFill>
                <a:effectLst/>
                <a:uLnTx/>
                <a:uFillTx/>
                <a:latin typeface="Times New Roman" panose="02020603050405020304" pitchFamily="18" charset="0"/>
                <a:ea typeface="Times New Roman" panose="02020603050405020304" pitchFamily="18" charset="0"/>
                <a:cs typeface="+mn-cs"/>
              </a:rPr>
              <a:t>sẻ</a:t>
            </a:r>
            <a:r>
              <a:rPr kumimoji="0" lang="en-US" sz="2400" b="0" i="0" u="none" strike="noStrike" kern="1200" cap="none" spc="0" normalizeH="0" baseline="0" noProof="0" dirty="0">
                <a:ln>
                  <a:noFill/>
                </a:ln>
                <a:solidFill>
                  <a:srgbClr val="242021"/>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srgbClr val="242021"/>
                </a:solidFill>
                <a:effectLst/>
                <a:uLnTx/>
                <a:uFillTx/>
                <a:latin typeface="Times New Roman" panose="02020603050405020304" pitchFamily="18" charset="0"/>
                <a:ea typeface="Times New Roman" panose="02020603050405020304" pitchFamily="18" charset="0"/>
                <a:cs typeface="+mn-cs"/>
              </a:rPr>
              <a:t>về</a:t>
            </a:r>
            <a:r>
              <a:rPr kumimoji="0" lang="en-US" sz="2400" b="0" i="0" u="none" strike="noStrike" kern="1200" cap="none" spc="0" normalizeH="0" baseline="0" noProof="0" dirty="0">
                <a:ln>
                  <a:noFill/>
                </a:ln>
                <a:solidFill>
                  <a:srgbClr val="242021"/>
                </a:solidFill>
                <a:effectLst/>
                <a:uLnTx/>
                <a:uFillTx/>
                <a:latin typeface="Times New Roman" panose="02020603050405020304" pitchFamily="18" charset="0"/>
                <a:ea typeface="Times New Roman" panose="02020603050405020304" pitchFamily="18"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việc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thành</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lập</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câu</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lạc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bộ</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Việc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tử</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tế</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để</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giúp</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đỡ</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những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số</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phận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không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may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mắn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trong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nhà</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trường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tại</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địa</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phương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và</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đề</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xuất</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phương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án</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hoạt</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động</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của</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câu</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lạc</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 </a:t>
            </a:r>
            <a:r>
              <a:rPr kumimoji="0" lang="en-US" sz="2400" b="0" i="0" u="none" strike="noStrike" kern="1200" cap="none" spc="0" normalizeH="0" baseline="0" noProof="0" dirty="0" err="1">
                <a:ln>
                  <a:noFill/>
                </a:ln>
                <a:solidFill>
                  <a:prstClr val="black"/>
                </a:solidFill>
                <a:effectLst/>
                <a:uLnTx/>
                <a:uFillTx/>
                <a:latin typeface="Times New Roman" panose="02020603050405020304" pitchFamily="18" charset="0"/>
                <a:ea typeface="Tahoma" panose="020B0604030504040204" pitchFamily="34" charset="0"/>
                <a:cs typeface="+mn-cs"/>
              </a:rPr>
              <a:t>bộ</a:t>
            </a:r>
            <a:r>
              <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ahoma" panose="020B0604030504040204" pitchFamily="34" charset="0"/>
                <a:cs typeface="+mn-cs"/>
              </a:rPr>
              <a:t>.</a:t>
            </a:r>
            <a:endParaRPr kumimoji="0" lang="en-US" sz="24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mn-cs"/>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AU"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vi-VN" sz="24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Lời chào tạm biệt, danh tính của người viết thư.</a:t>
            </a: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286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DCF12C-BD1F-8040-3ECB-C969FD8E9DEF}"/>
              </a:ext>
            </a:extLst>
          </p:cNvPr>
          <p:cNvSpPr txBox="1"/>
          <p:nvPr/>
        </p:nvSpPr>
        <p:spPr>
          <a:xfrm>
            <a:off x="280218" y="943897"/>
            <a:ext cx="11592233" cy="2413994"/>
          </a:xfrm>
          <a:prstGeom prst="rect">
            <a:avLst/>
          </a:prstGeom>
          <a:noFill/>
        </p:spPr>
        <p:txBody>
          <a:bodyPr wrap="square">
            <a:spAutoFit/>
          </a:bodyPr>
          <a:lstStyle/>
          <a:p>
            <a:pPr algn="ctr">
              <a:lnSpc>
                <a:spcPct val="115000"/>
              </a:lnSpc>
              <a:spcAft>
                <a:spcPts val="800"/>
              </a:spcAft>
            </a:pPr>
            <a:r>
              <a:rPr lang="vi-VN"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 LUYỆN </a:t>
            </a:r>
            <a:r>
              <a:rPr lang="en-AU" sz="28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Bạo</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làm</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ảnh</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nghiêm</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đến</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sức</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khoẻ</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tâm</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lí</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vị</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niên</a:t>
            </a:r>
            <a:r>
              <a:rPr lang="en-US" sz="2800" kern="100" dirty="0">
                <a:solidFill>
                  <a:srgbClr val="242021"/>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b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Anh/</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chị</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hãy</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lá</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thư</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khoảng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600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chữ</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gửi</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tới</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trao</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hậu</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bạo</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đường</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062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C4335C-76C0-903C-1FD4-CD171786B3FF}"/>
              </a:ext>
            </a:extLst>
          </p:cNvPr>
          <p:cNvSpPr txBox="1"/>
          <p:nvPr/>
        </p:nvSpPr>
        <p:spPr>
          <a:xfrm>
            <a:off x="255639" y="1839334"/>
            <a:ext cx="11680722" cy="3179332"/>
          </a:xfrm>
          <a:prstGeom prst="rect">
            <a:avLst/>
          </a:prstGeom>
          <a:noFill/>
        </p:spPr>
        <p:txBody>
          <a:bodyPr wrap="square">
            <a:spAutoFit/>
          </a:bodyPr>
          <a:lstStyle/>
          <a:p>
            <a:pPr algn="ctr">
              <a:lnSpc>
                <a:spcPct val="115000"/>
              </a:lnSpc>
              <a:spcAft>
                <a:spcPts val="800"/>
              </a:spcAft>
            </a:pPr>
            <a:r>
              <a:rPr lang="vi-VN" sz="2800" b="1" u="sng"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DÀN Ý</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AU" sz="2800" b="1" kern="1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AU" sz="2800" b="1" kern="1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AU" sz="2800" b="1" kern="1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AU" sz="2800" b="1" kern="1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AU" sz="2800" b="1" kern="1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thư</a:t>
            </a:r>
            <a:r>
              <a:rPr lang="vi-VN"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 Nêu địa điểm, thời gian, danh tính người nhận, lời chào mở đầu.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AU" sz="2800" kern="100" dirty="0">
                <a:effectLst/>
                <a:latin typeface="Times New Roman" panose="02020603050405020304" pitchFamily="18" charset="0"/>
                <a:ea typeface="Calibri" panose="020F0502020204030204" pitchFamily="34" charset="0"/>
              </a:rPr>
              <a:t>-</a:t>
            </a:r>
            <a:r>
              <a:rPr lang="vi-VN" sz="2800" kern="100" dirty="0">
                <a:effectLst/>
                <a:latin typeface="Times New Roman" panose="02020603050405020304" pitchFamily="18" charset="0"/>
                <a:ea typeface="Calibri" panose="020F0502020204030204" pitchFamily="34" charset="0"/>
              </a:rPr>
              <a:t> Nêu rõ công việc hay vấn đề cần trao đổi</a:t>
            </a:r>
            <a:r>
              <a:rPr lang="en-AU" sz="2800" kern="100" dirty="0">
                <a:effectLst/>
                <a:latin typeface="Times New Roman" panose="02020603050405020304" pitchFamily="18" charset="0"/>
                <a:ea typeface="Calibri" panose="020F0502020204030204" pitchFamily="34" charset="0"/>
              </a:rPr>
              <a:t>: </a:t>
            </a:r>
            <a:r>
              <a:rPr lang="en-US" sz="2800" dirty="0" err="1">
                <a:solidFill>
                  <a:srgbClr val="242021"/>
                </a:solidFill>
                <a:effectLst/>
                <a:latin typeface="Times New Roman" panose="02020603050405020304" pitchFamily="18" charset="0"/>
                <a:ea typeface="Times New Roman" panose="02020603050405020304" pitchFamily="18" charset="0"/>
              </a:rPr>
              <a:t>Ảnh</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hưởng</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nghiêm</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trọng</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của</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bạo</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lực</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học</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đường</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làm</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đến</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sức</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khoẻ</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tâm</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lí</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của</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vị</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thành</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niên</a:t>
            </a:r>
            <a:r>
              <a:rPr lang="en-US" sz="2800" kern="100" dirty="0">
                <a:effectLst/>
                <a:latin typeface="Times New Roman" panose="02020603050405020304" pitchFamily="18" charset="0"/>
                <a:ea typeface="Calibri" panose="020F0502020204030204" pitchFamily="34" charset="0"/>
              </a:rPr>
              <a:t>.</a:t>
            </a:r>
            <a:br>
              <a:rPr lang="en-US" sz="2800" dirty="0">
                <a:solidFill>
                  <a:srgbClr val="242021"/>
                </a:solidFill>
                <a:effectLst/>
                <a:latin typeface="Times New Roman" panose="02020603050405020304" pitchFamily="18" charset="0"/>
                <a:ea typeface="Times New Roman" panose="02020603050405020304" pitchFamily="18" charset="0"/>
              </a:rPr>
            </a:br>
            <a:endParaRPr lang="en-US" sz="2800" dirty="0"/>
          </a:p>
        </p:txBody>
      </p:sp>
    </p:spTree>
    <p:extLst>
      <p:ext uri="{BB962C8B-B14F-4D97-AF65-F5344CB8AC3E}">
        <p14:creationId xmlns:p14="http://schemas.microsoft.com/office/powerpoint/2010/main" val="140080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CA0A41-9FA6-74CD-23F3-EBF269CE29B0}"/>
              </a:ext>
            </a:extLst>
          </p:cNvPr>
          <p:cNvSpPr txBox="1"/>
          <p:nvPr/>
        </p:nvSpPr>
        <p:spPr>
          <a:xfrm>
            <a:off x="329380" y="694918"/>
            <a:ext cx="11533239" cy="5468164"/>
          </a:xfrm>
          <a:prstGeom prst="rect">
            <a:avLst/>
          </a:prstGeom>
          <a:noFill/>
        </p:spPr>
        <p:txBody>
          <a:bodyPr wrap="square">
            <a:spAutoFit/>
          </a:bodyPr>
          <a:lstStyle/>
          <a:p>
            <a:pPr>
              <a:lnSpc>
                <a:spcPct val="115000"/>
              </a:lnSpc>
              <a:spcAft>
                <a:spcPts val="800"/>
              </a:spcAft>
            </a:pPr>
            <a:r>
              <a:rPr lang="en-AU" sz="2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AU" sz="28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AU"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AU" sz="28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đập</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ngược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đãi</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tổn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hại</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khoẻ</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phạm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lăng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mạ</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sỉ</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nhục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tẩy</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chay</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ruồng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rẫy</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cô</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nặng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nề</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tới</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khoẻ</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thần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HS:</a:t>
            </a:r>
            <a:b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khoẻ</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đau</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đớn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lâu</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khoẻ</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mất</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tin,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thậm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ti</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ngại</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b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52620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209A95-1AEE-8D30-30B0-087639F57B39}"/>
              </a:ext>
            </a:extLst>
          </p:cNvPr>
          <p:cNvSpPr txBox="1"/>
          <p:nvPr/>
        </p:nvSpPr>
        <p:spPr>
          <a:xfrm>
            <a:off x="263012" y="920941"/>
            <a:ext cx="11665975" cy="5016117"/>
          </a:xfrm>
          <a:prstGeom prst="rect">
            <a:avLst/>
          </a:prstGeom>
          <a:noFill/>
        </p:spPr>
        <p:txBody>
          <a:bodyPr wrap="square">
            <a:spAutoFit/>
          </a:bodyPr>
          <a:lstStyle/>
          <a:p>
            <a:pPr>
              <a:lnSpc>
                <a:spcPct val="115000"/>
              </a:lnSpc>
              <a:spcAft>
                <a:spcPts val="800"/>
              </a:spcAft>
            </a:pPr>
            <a:b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thu</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muốn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sợ</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sợ</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thù</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giảm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sút</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khắc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kiềm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chế</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xúc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a:t>
            </a:r>
            <a:b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GV,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nhà</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đình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bạo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2916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E04413-CAEF-D8AA-FDAD-08DD32575081}"/>
              </a:ext>
            </a:extLst>
          </p:cNvPr>
          <p:cNvSpPr txBox="1"/>
          <p:nvPr/>
        </p:nvSpPr>
        <p:spPr>
          <a:xfrm>
            <a:off x="322006" y="2320812"/>
            <a:ext cx="11547987" cy="2216376"/>
          </a:xfrm>
          <a:prstGeom prst="rect">
            <a:avLst/>
          </a:prstGeom>
          <a:noFill/>
        </p:spPr>
        <p:txBody>
          <a:bodyPr wrap="square">
            <a:spAutoFit/>
          </a:bodyPr>
          <a:lstStyle/>
          <a:p>
            <a:pPr>
              <a:lnSpc>
                <a:spcPct val="115000"/>
              </a:lnSpc>
              <a:spcAft>
                <a:spcPts val="800"/>
              </a:spcAft>
            </a:pPr>
            <a:r>
              <a:rPr lang="en-AU" sz="32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a:t>
            </a:r>
            <a:r>
              <a:rPr lang="en-AU"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 </a:t>
            </a:r>
            <a:r>
              <a:rPr lang="en-AU" sz="28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AU"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28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a:t>
            </a:r>
            <a:r>
              <a:rPr lang="vi-VN"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15000"/>
              </a:lnSpc>
              <a:buFontTx/>
              <a:buChar char="-"/>
            </a:pPr>
            <a:r>
              <a:rPr lang="en-US" sz="2800" dirty="0" err="1">
                <a:solidFill>
                  <a:srgbClr val="242021"/>
                </a:solidFill>
                <a:effectLst/>
                <a:latin typeface="Times New Roman" panose="02020603050405020304" pitchFamily="18" charset="0"/>
                <a:ea typeface="Times New Roman" panose="02020603050405020304" pitchFamily="18" charset="0"/>
              </a:rPr>
              <a:t>Mong</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muốn</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người</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nhận</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thư</a:t>
            </a:r>
            <a:r>
              <a:rPr lang="en-US" sz="2800" dirty="0">
                <a:solidFill>
                  <a:srgbClr val="242021"/>
                </a:solidFill>
                <a:effectLst/>
                <a:latin typeface="Times New Roman" panose="02020603050405020304" pitchFamily="18" charset="0"/>
                <a:ea typeface="Times New Roman" panose="02020603050405020304" pitchFamily="18" charset="0"/>
              </a:rPr>
              <a:t> chia </a:t>
            </a:r>
            <a:r>
              <a:rPr lang="en-US" sz="2800" dirty="0" err="1">
                <a:solidFill>
                  <a:srgbClr val="242021"/>
                </a:solidFill>
                <a:effectLst/>
                <a:latin typeface="Times New Roman" panose="02020603050405020304" pitchFamily="18" charset="0"/>
                <a:ea typeface="Times New Roman" panose="02020603050405020304" pitchFamily="18" charset="0"/>
              </a:rPr>
              <a:t>sẻ</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về</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vấn</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đề</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bạo</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lực</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học</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đường</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góp</a:t>
            </a:r>
            <a:endParaRPr lang="en-US" sz="2800" dirty="0">
              <a:solidFill>
                <a:srgbClr val="242021"/>
              </a:solidFill>
              <a:latin typeface="Times New Roman" panose="02020603050405020304" pitchFamily="18" charset="0"/>
              <a:ea typeface="Times New Roman" panose="02020603050405020304" pitchFamily="18" charset="0"/>
            </a:endParaRPr>
          </a:p>
          <a:p>
            <a:pPr algn="just">
              <a:lnSpc>
                <a:spcPct val="115000"/>
              </a:lnSpc>
            </a:pPr>
            <a:r>
              <a:rPr lang="en-US" sz="2800" dirty="0" err="1">
                <a:solidFill>
                  <a:srgbClr val="242021"/>
                </a:solidFill>
                <a:latin typeface="Times New Roman" panose="02020603050405020304" pitchFamily="18" charset="0"/>
                <a:ea typeface="Times New Roman" panose="02020603050405020304" pitchFamily="18" charset="0"/>
              </a:rPr>
              <a:t>p</a:t>
            </a:r>
            <a:r>
              <a:rPr lang="en-US" sz="2800" dirty="0" err="1">
                <a:solidFill>
                  <a:srgbClr val="242021"/>
                </a:solidFill>
                <a:effectLst/>
                <a:latin typeface="Times New Roman" panose="02020603050405020304" pitchFamily="18" charset="0"/>
                <a:ea typeface="Times New Roman" panose="02020603050405020304" pitchFamily="18" charset="0"/>
              </a:rPr>
              <a:t>hần</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làm</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giảm</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bạo</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lực</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học</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đường</a:t>
            </a:r>
            <a:r>
              <a:rPr lang="en-US" sz="2800" dirty="0">
                <a:solidFill>
                  <a:srgbClr val="242021"/>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a:p>
            <a:pPr>
              <a:lnSpc>
                <a:spcPct val="115000"/>
              </a:lnSpc>
              <a:spcAft>
                <a:spcPts val="800"/>
              </a:spcAft>
            </a:pPr>
            <a:r>
              <a:rPr lang="en-AU"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Lời chào tạm biệt, danh tính của người viết thư.</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818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3" name="TextBox 2">
            <a:extLst>
              <a:ext uri="{FF2B5EF4-FFF2-40B4-BE49-F238E27FC236}">
                <a16:creationId xmlns:a16="http://schemas.microsoft.com/office/drawing/2014/main" id="{8E2B5636-59E9-6886-550E-2FE2752ADDC6}"/>
              </a:ext>
            </a:extLst>
          </p:cNvPr>
          <p:cNvSpPr txBox="1"/>
          <p:nvPr/>
        </p:nvSpPr>
        <p:spPr>
          <a:xfrm>
            <a:off x="274320" y="594360"/>
            <a:ext cx="11338560" cy="2529539"/>
          </a:xfrm>
          <a:prstGeom prst="rect">
            <a:avLst/>
          </a:prstGeom>
          <a:noFill/>
        </p:spPr>
        <p:txBody>
          <a:bodyPr wrap="square" rtlCol="0">
            <a:spAutoFit/>
          </a:bodyPr>
          <a:lstStyle/>
          <a:p>
            <a:pPr algn="just">
              <a:lnSpc>
                <a:spcPct val="115000"/>
              </a:lnSpc>
              <a:spcAft>
                <a:spcPts val="800"/>
              </a:spcAft>
            </a:pPr>
            <a:r>
              <a:rPr lang="vi-VN" sz="3200" b="1" kern="1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I. NHẮC LẠI LÝ THUYẾT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15000"/>
              </a:lnSpc>
              <a:spcAft>
                <a:spcPts val="800"/>
              </a:spcAft>
              <a:buAutoNum type="arabicPeriod"/>
            </a:pPr>
            <a:r>
              <a:rPr lang="vi-VN" sz="3200" b="1" kern="1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Khái niệm, </a:t>
            </a:r>
            <a:r>
              <a:rPr lang="en-AU" sz="3200" b="1" kern="100" dirty="0" err="1">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phân</a:t>
            </a:r>
            <a:r>
              <a:rPr lang="en-AU" sz="3200" b="1" kern="1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AU" sz="3200" b="1" kern="100" dirty="0" err="1">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loại</a:t>
            </a:r>
            <a:r>
              <a:rPr lang="vi-VN" sz="3200" b="1" kern="1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 và và những điều cần chú ý khi </a:t>
            </a:r>
            <a:r>
              <a:rPr lang="en-AU" sz="3200" b="1" kern="100" dirty="0" err="1">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viết</a:t>
            </a:r>
            <a:r>
              <a:rPr lang="en-AU" sz="3200" b="1" kern="100" dirty="0">
                <a:solidFill>
                  <a:srgbClr val="000000"/>
                </a:solidFill>
                <a:effectLst/>
                <a:latin typeface="Times New Roman" panose="02020603050405020304" pitchFamily="18" charset="0"/>
                <a:ea typeface="MS Mincho" panose="02020609040205080304" pitchFamily="49" charset="-128"/>
                <a:cs typeface="Times New Roman" panose="02020603050405020304" pitchFamily="18" charset="0"/>
              </a:rPr>
              <a:t> </a:t>
            </a:r>
            <a:r>
              <a:rPr lang="en-US" sz="32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thư</a:t>
            </a:r>
            <a:r>
              <a:rPr lang="en-US" sz="32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trao</a:t>
            </a:r>
            <a:r>
              <a:rPr lang="en-US" sz="32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đổi</a:t>
            </a:r>
            <a:r>
              <a:rPr lang="en-US" sz="32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công</a:t>
            </a:r>
            <a:r>
              <a:rPr lang="en-US" sz="32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2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hoặc</a:t>
            </a:r>
            <a:r>
              <a:rPr lang="en-US" sz="32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vấn</a:t>
            </a:r>
            <a:r>
              <a:rPr lang="en-US" sz="32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32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đáng</a:t>
            </a:r>
            <a:r>
              <a:rPr lang="en-US" sz="32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a:t>
            </a:r>
            <a:r>
              <a:rPr lang="en-US" sz="32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tâm</a:t>
            </a:r>
            <a:r>
              <a:rPr lang="en-US" sz="32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800"/>
              </a:spcAf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317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a16="http://schemas.microsoft.com/office/drawing/2014/main" xmlns:a14="http://schemas.microsoft.com/office/drawing/2010/main">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1C8524-CB27-0126-B1D7-5C2AB1D31A7A}"/>
              </a:ext>
            </a:extLst>
          </p:cNvPr>
          <p:cNvSpPr txBox="1"/>
          <p:nvPr/>
        </p:nvSpPr>
        <p:spPr>
          <a:xfrm>
            <a:off x="322006" y="2106073"/>
            <a:ext cx="11547987" cy="2645853"/>
          </a:xfrm>
          <a:prstGeom prst="rect">
            <a:avLst/>
          </a:prstGeom>
          <a:noFill/>
        </p:spPr>
        <p:txBody>
          <a:bodyPr wrap="square">
            <a:spAutoFit/>
          </a:bodyPr>
          <a:lstStyle/>
          <a:p>
            <a:pPr algn="ctr">
              <a:lnSpc>
                <a:spcPct val="115000"/>
              </a:lnSpc>
              <a:spcAft>
                <a:spcPts val="800"/>
              </a:spcAft>
            </a:pPr>
            <a:r>
              <a:rPr lang="vi-VN" sz="28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LUYỆN 0</a:t>
            </a:r>
            <a:r>
              <a:rPr lang="en-AU" sz="28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15000"/>
              </a:lnSpc>
              <a:spcAft>
                <a:spcPts val="800"/>
              </a:spcAft>
            </a:pPr>
            <a:r>
              <a:rPr lang="en-US" sz="28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2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phận</a:t>
            </a:r>
            <a:r>
              <a:rPr lang="en-US" sz="2800" b="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nay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cuốn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hút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ngoại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lai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nhẹ</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thậm</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lệch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vi-VN" sz="2800" dirty="0">
                <a:effectLst/>
                <a:latin typeface="Times New Roman" panose="02020603050405020304" pitchFamily="18" charset="0"/>
                <a:ea typeface="Times New Roman" panose="02020603050405020304" pitchFamily="18" charset="0"/>
              </a:rPr>
              <a:t>Anh/Chị hãy viết một </a:t>
            </a:r>
            <a:r>
              <a:rPr lang="en-US" sz="2800" dirty="0" err="1">
                <a:effectLst/>
                <a:latin typeface="Times New Roman" panose="02020603050405020304" pitchFamily="18" charset="0"/>
                <a:ea typeface="Times New Roman" panose="02020603050405020304" pitchFamily="18" charset="0"/>
              </a:rPr>
              <a:t>bức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thư</a:t>
            </a:r>
            <a:r>
              <a:rPr lang="en-US" sz="2800" dirty="0">
                <a:effectLst/>
                <a:latin typeface="Times New Roman" panose="02020603050405020304" pitchFamily="18" charset="0"/>
                <a:ea typeface="Times New Roman" panose="02020603050405020304" pitchFamily="18" charset="0"/>
              </a:rPr>
              <a:t> </a:t>
            </a:r>
            <a:r>
              <a:rPr lang="vi-VN" sz="2800" dirty="0">
                <a:effectLst/>
                <a:latin typeface="Times New Roman" panose="02020603050405020304" pitchFamily="18" charset="0"/>
                <a:ea typeface="Times New Roman" panose="02020603050405020304" pitchFamily="18" charset="0"/>
              </a:rPr>
              <a:t>(khoảng </a:t>
            </a:r>
            <a:r>
              <a:rPr lang="en-US" sz="2800" dirty="0">
                <a:effectLst/>
                <a:latin typeface="Times New Roman" panose="02020603050405020304" pitchFamily="18" charset="0"/>
                <a:ea typeface="Times New Roman" panose="02020603050405020304" pitchFamily="18" charset="0"/>
              </a:rPr>
              <a:t>6</a:t>
            </a:r>
            <a:r>
              <a:rPr lang="vi-VN" sz="2800" dirty="0">
                <a:effectLst/>
                <a:latin typeface="Times New Roman" panose="02020603050405020304" pitchFamily="18" charset="0"/>
                <a:ea typeface="Times New Roman" panose="02020603050405020304" pitchFamily="18" charset="0"/>
              </a:rPr>
              <a:t>00 chữ) </a:t>
            </a:r>
            <a:r>
              <a:rPr lang="en-US" sz="2800" dirty="0" err="1">
                <a:effectLst/>
                <a:latin typeface="Times New Roman" panose="02020603050405020304" pitchFamily="18" charset="0"/>
                <a:ea typeface="Times New Roman" panose="02020603050405020304" pitchFamily="18" charset="0"/>
              </a:rPr>
              <a:t>gửi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người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để</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trao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đổi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vấn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đề</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trên</a:t>
            </a:r>
            <a:r>
              <a:rPr lang="en-US" sz="2800" dirty="0">
                <a:effectLst/>
                <a:latin typeface="Times New Roman" panose="02020603050405020304" pitchFamily="18" charset="0"/>
                <a:ea typeface="Times New Roman" panose="02020603050405020304" pitchFamily="18" charset="0"/>
              </a:rPr>
              <a:t>.</a:t>
            </a:r>
            <a:endParaRPr lang="en-US" sz="2800" dirty="0"/>
          </a:p>
        </p:txBody>
      </p:sp>
    </p:spTree>
    <p:extLst>
      <p:ext uri="{BB962C8B-B14F-4D97-AF65-F5344CB8AC3E}">
        <p14:creationId xmlns:p14="http://schemas.microsoft.com/office/powerpoint/2010/main" val="1469751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2A5FF9-C0DB-673B-057B-0CED9BB54D23}"/>
              </a:ext>
            </a:extLst>
          </p:cNvPr>
          <p:cNvSpPr txBox="1"/>
          <p:nvPr/>
        </p:nvSpPr>
        <p:spPr>
          <a:xfrm>
            <a:off x="307258" y="523461"/>
            <a:ext cx="11577484" cy="5811078"/>
          </a:xfrm>
          <a:prstGeom prst="rect">
            <a:avLst/>
          </a:prstGeom>
          <a:noFill/>
        </p:spPr>
        <p:txBody>
          <a:bodyPr wrap="square">
            <a:spAutoFit/>
          </a:bodyPr>
          <a:lstStyle/>
          <a:p>
            <a:pPr algn="ctr">
              <a:lnSpc>
                <a:spcPct val="115000"/>
              </a:lnSpc>
              <a:spcAft>
                <a:spcPts val="800"/>
              </a:spcAft>
            </a:pPr>
            <a:r>
              <a:rPr lang="vi-VN" sz="2800" b="1" u="sng"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DÀN Ý</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AU" sz="2800" b="1" kern="1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AU" sz="2800" b="1" kern="1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AU" sz="2800" b="1" kern="1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AU" sz="2800" b="1" kern="1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AU" sz="2800" b="1" kern="1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thư</a:t>
            </a:r>
            <a:r>
              <a:rPr lang="vi-VN"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 Nêu địa điểm, thời gian, danh tính người nhận, lời chào mở đầu.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en-AU" sz="2800" dirty="0">
                <a:effectLst/>
                <a:latin typeface="Times New Roman" panose="02020603050405020304" pitchFamily="18" charset="0"/>
                <a:ea typeface="Times New Roman" panose="02020603050405020304" pitchFamily="18" charset="0"/>
              </a:rPr>
              <a:t>-</a:t>
            </a:r>
            <a:r>
              <a:rPr lang="vi-VN" sz="2800" dirty="0">
                <a:effectLst/>
                <a:latin typeface="Times New Roman" panose="02020603050405020304" pitchFamily="18" charset="0"/>
                <a:ea typeface="Times New Roman" panose="02020603050405020304" pitchFamily="18" charset="0"/>
              </a:rPr>
              <a:t> Nêu rõ công việc hay vấn đề cần trao đổi</a:t>
            </a:r>
            <a:r>
              <a:rPr lang="en-AU" sz="2800" dirty="0">
                <a:effectLst/>
                <a:latin typeface="Times New Roman" panose="02020603050405020304" pitchFamily="18" charset="0"/>
                <a:ea typeface="Times New Roman" panose="02020603050405020304" pitchFamily="18" charset="0"/>
              </a:rPr>
              <a:t>: N</a:t>
            </a:r>
            <a:r>
              <a:rPr lang="en-US" sz="2800" dirty="0" err="1">
                <a:effectLst/>
                <a:latin typeface="Times New Roman" panose="02020603050405020304" pitchFamily="18" charset="0"/>
                <a:ea typeface="Times New Roman" panose="02020603050405020304" pitchFamily="18" charset="0"/>
              </a:rPr>
              <a:t>gày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càng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trẻ</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chúng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mình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bị</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cuốn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hút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bởi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hóa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nước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ngoài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vậy</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nhiều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chỉ</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thích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nghe</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nước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ngoài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xem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phim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nước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ngoài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mặc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áo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theo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phong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Hàn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Quốc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Nhật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Bản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không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phủ</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nhận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giá</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trị</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tích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cực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mà</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hóa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ngoại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lai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mang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nhưng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cũng</a:t>
            </a:r>
            <a:r>
              <a:rPr lang="en-US" sz="2800" dirty="0">
                <a:effectLst/>
                <a:latin typeface="Times New Roman" panose="02020603050405020304" pitchFamily="18" charset="0"/>
                <a:ea typeface="Times New Roman" panose="02020603050405020304" pitchFamily="18" charset="0"/>
              </a:rPr>
              <a:t> lo </a:t>
            </a:r>
            <a:r>
              <a:rPr lang="en-US" sz="2800" dirty="0" err="1">
                <a:effectLst/>
                <a:latin typeface="Times New Roman" panose="02020603050405020304" pitchFamily="18" charset="0"/>
                <a:ea typeface="Times New Roman" panose="02020603050405020304" pitchFamily="18" charset="0"/>
              </a:rPr>
              <a:t>lắng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rằng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chúng</a:t>
            </a:r>
            <a:r>
              <a:rPr lang="en-US" sz="2800" dirty="0">
                <a:effectLst/>
                <a:latin typeface="Times New Roman" panose="02020603050405020304" pitchFamily="18" charset="0"/>
                <a:ea typeface="Times New Roman" panose="02020603050405020304" pitchFamily="18" charset="0"/>
              </a:rPr>
              <a:t> ta </a:t>
            </a:r>
            <a:r>
              <a:rPr lang="en-US" sz="2800" dirty="0" err="1">
                <a:effectLst/>
                <a:latin typeface="Times New Roman" panose="02020603050405020304" pitchFamily="18" charset="0"/>
                <a:ea typeface="Times New Roman" panose="02020603050405020304" pitchFamily="18" charset="0"/>
              </a:rPr>
              <a:t>đang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dần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quên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giá</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trị</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truyền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thống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dân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tộc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mình</a:t>
            </a:r>
            <a:r>
              <a:rPr lang="en-US" sz="2800" dirty="0">
                <a:effectLst/>
                <a:latin typeface="Times New Roman" panose="02020603050405020304" pitchFamily="18" charset="0"/>
                <a:ea typeface="Times New Roman" panose="02020603050405020304" pitchFamily="18" charset="0"/>
              </a:rPr>
              <a:t>.=&gt; </a:t>
            </a:r>
            <a:r>
              <a:rPr lang="en-US" sz="2800" dirty="0" err="1">
                <a:effectLst/>
                <a:latin typeface="Times New Roman" panose="02020603050405020304" pitchFamily="18" charset="0"/>
                <a:ea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thứ</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trao</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đổi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mong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muốn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được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cùng</a:t>
            </a:r>
            <a:r>
              <a:rPr lang="en-US" sz="2800" b="1" dirty="0">
                <a:effectLst/>
                <a:latin typeface="Times New Roman" panose="02020603050405020304" pitchFamily="18" charset="0"/>
                <a:ea typeface="Times New Roman" panose="02020603050405020304" pitchFamily="18" charset="0"/>
              </a:rPr>
              <a:t> chia </a:t>
            </a:r>
            <a:r>
              <a:rPr lang="en-US" sz="2800" b="1" dirty="0" err="1">
                <a:effectLst/>
                <a:latin typeface="Times New Roman" panose="02020603050405020304" pitchFamily="18" charset="0"/>
                <a:ea typeface="Times New Roman" panose="02020603050405020304" pitchFamily="18" charset="0"/>
              </a:rPr>
              <a:t>sẻ</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những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suy</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nghĩ</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về</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vấn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đề</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này</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cùng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nhau</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tìm</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ra</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giải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pháp</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để</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giữ</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gìn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những</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giá</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trị</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văn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hóa</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tốt</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đẹp</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của</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dân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tộc</a:t>
            </a:r>
            <a:r>
              <a:rPr lang="en-US" sz="2800" b="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45519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6EE302-FEE4-E90F-98E7-58DF8916A62F}"/>
              </a:ext>
            </a:extLst>
          </p:cNvPr>
          <p:cNvSpPr txBox="1"/>
          <p:nvPr/>
        </p:nvSpPr>
        <p:spPr>
          <a:xfrm>
            <a:off x="358877" y="1365166"/>
            <a:ext cx="11474245" cy="4127668"/>
          </a:xfrm>
          <a:prstGeom prst="rect">
            <a:avLst/>
          </a:prstGeom>
          <a:noFill/>
        </p:spPr>
        <p:txBody>
          <a:bodyPr wrap="square">
            <a:spAutoFit/>
          </a:bodyPr>
          <a:lstStyle/>
          <a:p>
            <a:pPr>
              <a:lnSpc>
                <a:spcPct val="115000"/>
              </a:lnSpc>
              <a:spcAft>
                <a:spcPts val="800"/>
              </a:spcAft>
            </a:pPr>
            <a:r>
              <a:rPr lang="en-AU" sz="2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AU" sz="28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AU"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AU" sz="28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trao</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8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8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0000"/>
                </a:solidFill>
                <a:effectLst/>
                <a:latin typeface="Times New Roman" panose="02020603050405020304" pitchFamily="18" charset="0"/>
                <a:ea typeface="+mn-ea"/>
                <a:cs typeface="Times New Roman" panose="02020603050405020304" pitchFamily="18" charset="0"/>
              </a:rPr>
              <a:t>Nguyên</a:t>
            </a:r>
            <a:r>
              <a:rPr lang="en-US" sz="28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0000"/>
                </a:solidFill>
                <a:effectLst/>
                <a:latin typeface="Times New Roman" panose="02020603050405020304" pitchFamily="18" charset="0"/>
                <a:ea typeface="+mn-ea"/>
                <a:cs typeface="Times New Roman" panose="02020603050405020304" pitchFamily="18" charset="0"/>
              </a:rPr>
              <a:t>nhân</a:t>
            </a:r>
            <a:r>
              <a:rPr lang="en-US" sz="28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0000"/>
                </a:solidFill>
                <a:effectLst/>
                <a:latin typeface="Times New Roman" panose="02020603050405020304" pitchFamily="18" charset="0"/>
                <a:ea typeface="+mn-ea"/>
                <a:cs typeface="Times New Roman" panose="02020603050405020304" pitchFamily="18" charset="0"/>
              </a:rPr>
              <a:t>của</a:t>
            </a:r>
            <a:r>
              <a:rPr lang="en-US" sz="28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800" kern="1200" dirty="0" err="1">
                <a:solidFill>
                  <a:srgbClr val="000000"/>
                </a:solidFill>
                <a:effectLst/>
                <a:latin typeface="Times New Roman" panose="02020603050405020304" pitchFamily="18" charset="0"/>
                <a:ea typeface="+mn-ea"/>
                <a:cs typeface="Times New Roman" panose="02020603050405020304" pitchFamily="18" charset="0"/>
              </a:rPr>
              <a:t>việc</a:t>
            </a:r>
            <a:r>
              <a:rPr lang="en-US" sz="28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8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28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phận</a:t>
            </a:r>
            <a:r>
              <a:rPr lang="en-US" sz="2800" b="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nay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cuốn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hút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ngoại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lai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xem</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nhẹ</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thậm</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chí</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lệch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kern="1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hấp</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ngoại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lai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lạ</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sành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mạng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xã</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Thiếu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lối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chú</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0"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412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80FDE28-35E4-7FDE-9DE5-AF2364886667}"/>
              </a:ext>
            </a:extLst>
          </p:cNvPr>
          <p:cNvSpPr txBox="1"/>
          <p:nvPr/>
        </p:nvSpPr>
        <p:spPr>
          <a:xfrm>
            <a:off x="307258" y="661543"/>
            <a:ext cx="11577484" cy="5534913"/>
          </a:xfrm>
          <a:prstGeom prst="rect">
            <a:avLst/>
          </a:prstGeom>
          <a:noFill/>
        </p:spPr>
        <p:txBody>
          <a:bodyPr wrap="square">
            <a:spAutoFit/>
          </a:bodyPr>
          <a:lstStyle/>
          <a:p>
            <a:pPr algn="just">
              <a:lnSpc>
                <a:spcPct val="115000"/>
              </a:lnSpc>
              <a:spcAft>
                <a:spcPts val="800"/>
              </a:spcAft>
            </a:pP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6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bộ</a:t>
            </a:r>
            <a:r>
              <a:rPr lang="en-US" sz="26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phận</a:t>
            </a:r>
            <a:r>
              <a:rPr lang="en-US" sz="2600" b="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nay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cuốn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hút</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ngoại</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lai</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hậu</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nghiêm</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mai</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trị</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mất</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đi</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nét</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hưởng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thân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dễ</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bởi</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bên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xuất</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nghệ</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chương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lịch</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tộc</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bảo</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tồn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huy</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văn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hóa</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6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600" kern="1200" dirty="0" err="1">
                <a:solidFill>
                  <a:srgbClr val="000000"/>
                </a:solidFill>
                <a:effectLst/>
                <a:latin typeface="Times New Roman" panose="02020603050405020304" pitchFamily="18" charset="0"/>
                <a:ea typeface="+mn-ea"/>
                <a:cs typeface="Times New Roman" panose="02020603050405020304" pitchFamily="18" charset="0"/>
              </a:rPr>
              <a:t>Nêu</a:t>
            </a:r>
            <a:r>
              <a:rPr lang="en-US" sz="26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600" kern="1200" dirty="0" err="1">
                <a:solidFill>
                  <a:srgbClr val="000000"/>
                </a:solidFill>
                <a:effectLst/>
                <a:latin typeface="Times New Roman" panose="02020603050405020304" pitchFamily="18" charset="0"/>
                <a:ea typeface="+mn-ea"/>
                <a:cs typeface="Times New Roman" panose="02020603050405020304" pitchFamily="18" charset="0"/>
              </a:rPr>
              <a:t>những</a:t>
            </a:r>
            <a:r>
              <a:rPr lang="en-US" sz="2600" kern="1200" dirty="0">
                <a:solidFill>
                  <a:srgbClr val="000000"/>
                </a:solidFill>
                <a:effectLst/>
                <a:latin typeface="Times New Roman" panose="02020603050405020304" pitchFamily="18" charset="0"/>
                <a:ea typeface="+mn-ea"/>
                <a:cs typeface="Times New Roman" panose="02020603050405020304" pitchFamily="18" charset="0"/>
              </a:rPr>
              <a:t> ý </a:t>
            </a:r>
            <a:r>
              <a:rPr lang="en-US" sz="2600" kern="1200" dirty="0" err="1">
                <a:solidFill>
                  <a:srgbClr val="000000"/>
                </a:solidFill>
                <a:effectLst/>
                <a:latin typeface="Times New Roman" panose="02020603050405020304" pitchFamily="18" charset="0"/>
                <a:ea typeface="+mn-ea"/>
                <a:cs typeface="Times New Roman" panose="02020603050405020304" pitchFamily="18" charset="0"/>
              </a:rPr>
              <a:t>kiến</a:t>
            </a:r>
            <a:r>
              <a:rPr lang="en-US" sz="26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600" kern="1200" dirty="0" err="1">
                <a:solidFill>
                  <a:srgbClr val="000000"/>
                </a:solidFill>
                <a:effectLst/>
                <a:latin typeface="Times New Roman" panose="02020603050405020304" pitchFamily="18" charset="0"/>
                <a:ea typeface="+mn-ea"/>
                <a:cs typeface="Times New Roman" panose="02020603050405020304" pitchFamily="18" charset="0"/>
              </a:rPr>
              <a:t>quan</a:t>
            </a:r>
            <a:r>
              <a:rPr lang="en-US" sz="26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600" kern="1200" dirty="0" err="1">
                <a:solidFill>
                  <a:srgbClr val="000000"/>
                </a:solidFill>
                <a:effectLst/>
                <a:latin typeface="Times New Roman" panose="02020603050405020304" pitchFamily="18" charset="0"/>
                <a:ea typeface="+mn-ea"/>
                <a:cs typeface="Times New Roman" panose="02020603050405020304" pitchFamily="18" charset="0"/>
              </a:rPr>
              <a:t>điểm</a:t>
            </a:r>
            <a:r>
              <a:rPr lang="en-US" sz="26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600" kern="1200" dirty="0" err="1">
                <a:solidFill>
                  <a:srgbClr val="000000"/>
                </a:solidFill>
                <a:effectLst/>
                <a:latin typeface="Times New Roman" panose="02020603050405020304" pitchFamily="18" charset="0"/>
                <a:ea typeface="+mn-ea"/>
                <a:cs typeface="Times New Roman" panose="02020603050405020304" pitchFamily="18" charset="0"/>
              </a:rPr>
              <a:t>khác</a:t>
            </a:r>
            <a:r>
              <a:rPr lang="en-US" sz="26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600" kern="1200" dirty="0" err="1">
                <a:solidFill>
                  <a:srgbClr val="000000"/>
                </a:solidFill>
                <a:effectLst/>
                <a:latin typeface="Times New Roman" panose="02020603050405020304" pitchFamily="18" charset="0"/>
                <a:ea typeface="+mn-ea"/>
                <a:cs typeface="Times New Roman" panose="02020603050405020304" pitchFamily="18" charset="0"/>
              </a:rPr>
              <a:t>nhau</a:t>
            </a:r>
            <a:r>
              <a:rPr lang="en-US" sz="26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600" kern="1200" dirty="0" err="1">
                <a:solidFill>
                  <a:srgbClr val="000000"/>
                </a:solidFill>
                <a:effectLst/>
                <a:latin typeface="Times New Roman" panose="02020603050405020304" pitchFamily="18" charset="0"/>
                <a:ea typeface="+mn-ea"/>
                <a:cs typeface="Times New Roman" panose="02020603050405020304" pitchFamily="18" charset="0"/>
              </a:rPr>
              <a:t>xung</a:t>
            </a:r>
            <a:r>
              <a:rPr lang="en-US" sz="26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600" kern="1200" dirty="0" err="1">
                <a:solidFill>
                  <a:srgbClr val="000000"/>
                </a:solidFill>
                <a:effectLst/>
                <a:latin typeface="Times New Roman" panose="02020603050405020304" pitchFamily="18" charset="0"/>
                <a:ea typeface="+mn-ea"/>
                <a:cs typeface="Times New Roman" panose="02020603050405020304" pitchFamily="18" charset="0"/>
              </a:rPr>
              <a:t>quanh</a:t>
            </a:r>
            <a:r>
              <a:rPr lang="en-US" sz="26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600" kern="1200" dirty="0" err="1">
                <a:solidFill>
                  <a:srgbClr val="000000"/>
                </a:solidFill>
                <a:effectLst/>
                <a:latin typeface="Times New Roman" panose="02020603050405020304" pitchFamily="18" charset="0"/>
                <a:ea typeface="+mn-ea"/>
                <a:cs typeface="Times New Roman" panose="02020603050405020304" pitchFamily="18" charset="0"/>
              </a:rPr>
              <a:t>vấn</a:t>
            </a:r>
            <a:r>
              <a:rPr lang="en-US" sz="26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600" kern="1200" dirty="0" err="1">
                <a:solidFill>
                  <a:srgbClr val="000000"/>
                </a:solidFill>
                <a:effectLst/>
                <a:latin typeface="Times New Roman" panose="02020603050405020304" pitchFamily="18" charset="0"/>
                <a:ea typeface="+mn-ea"/>
                <a:cs typeface="Times New Roman" panose="02020603050405020304" pitchFamily="18" charset="0"/>
              </a:rPr>
              <a:t>đề</a:t>
            </a:r>
            <a:r>
              <a:rPr lang="en-US" sz="2600" kern="1200" dirty="0">
                <a:solidFill>
                  <a:srgbClr val="000000"/>
                </a:solidFill>
                <a:effectLst/>
                <a:latin typeface="Times New Roman" panose="02020603050405020304" pitchFamily="18" charset="0"/>
                <a:ea typeface="+mn-ea"/>
                <a:cs typeface="Times New Roman" panose="02020603050405020304" pitchFamily="18" charset="0"/>
              </a:rPr>
              <a: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600" kern="1200" dirty="0">
                <a:solidFill>
                  <a:srgbClr val="000000"/>
                </a:solidFill>
                <a:effectLst/>
                <a:latin typeface="Times New Roman" panose="02020603050405020304" pitchFamily="18" charset="0"/>
                <a:ea typeface="+mn-ea"/>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hoa</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loại</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Chúng</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ta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vừa</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thu</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hoa</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vừa</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giữ</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gìn</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bản</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600" kern="100" dirty="0" err="1">
                <a:effectLst/>
                <a:latin typeface="Times New Roman" panose="02020603050405020304" pitchFamily="18" charset="0"/>
                <a:ea typeface="Calibri" panose="020F0502020204030204" pitchFamily="34" charset="0"/>
                <a:cs typeface="Times New Roman" panose="02020603050405020304" pitchFamily="18" charset="0"/>
              </a:rPr>
              <a:t>tộc</a:t>
            </a: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43130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7234AD-E4E4-5BC3-0A59-BAB1E50F4569}"/>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C031D172-AA5F-A844-BB97-2C3B0FF300CD}"/>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3" name="TextBox 2">
            <a:extLst>
              <a:ext uri="{FF2B5EF4-FFF2-40B4-BE49-F238E27FC236}">
                <a16:creationId xmlns:a16="http://schemas.microsoft.com/office/drawing/2014/main" id="{648104E6-F234-EB78-9905-E96AA26417C0}"/>
              </a:ext>
            </a:extLst>
          </p:cNvPr>
          <p:cNvSpPr txBox="1"/>
          <p:nvPr/>
        </p:nvSpPr>
        <p:spPr>
          <a:xfrm>
            <a:off x="263013" y="2057150"/>
            <a:ext cx="11665974" cy="2743700"/>
          </a:xfrm>
          <a:prstGeom prst="rect">
            <a:avLst/>
          </a:prstGeom>
          <a:noFill/>
        </p:spPr>
        <p:txBody>
          <a:bodyPr wrap="square">
            <a:spAutoFit/>
          </a:bodyPr>
          <a:lstStyle/>
          <a:p>
            <a:pPr>
              <a:lnSpc>
                <a:spcPct val="115000"/>
              </a:lnSpc>
              <a:spcAft>
                <a:spcPts val="800"/>
              </a:spcAft>
            </a:pPr>
            <a:r>
              <a:rPr lang="en-AU"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vi-VN"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 </a:t>
            </a:r>
            <a:r>
              <a:rPr lang="en-AU" sz="28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AU"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28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a:t>
            </a:r>
            <a:r>
              <a:rPr lang="vi-VN" sz="28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Mong</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muốn</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người</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nhận</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thư</a:t>
            </a:r>
            <a:r>
              <a:rPr lang="en-US" sz="2800" dirty="0">
                <a:solidFill>
                  <a:srgbClr val="242021"/>
                </a:solidFill>
                <a:effectLst/>
                <a:latin typeface="Times New Roman" panose="02020603050405020304" pitchFamily="18" charset="0"/>
                <a:ea typeface="Times New Roman" panose="02020603050405020304" pitchFamily="18" charset="0"/>
              </a:rPr>
              <a:t> chia </a:t>
            </a:r>
            <a:r>
              <a:rPr lang="en-US" sz="2800" dirty="0" err="1">
                <a:solidFill>
                  <a:srgbClr val="242021"/>
                </a:solidFill>
                <a:effectLst/>
                <a:latin typeface="Times New Roman" panose="02020603050405020304" pitchFamily="18" charset="0"/>
                <a:ea typeface="Times New Roman" panose="02020603050405020304" pitchFamily="18" charset="0"/>
              </a:rPr>
              <a:t>sẻ</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về</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vấn</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solidFill>
                  <a:srgbClr val="242021"/>
                </a:solidFill>
                <a:effectLst/>
                <a:latin typeface="Times New Roman" panose="02020603050405020304" pitchFamily="18" charset="0"/>
                <a:ea typeface="Times New Roman" panose="02020603050405020304" pitchFamily="18" charset="0"/>
              </a:rPr>
              <a:t>đề</a:t>
            </a:r>
            <a:r>
              <a:rPr lang="en-US" sz="2800" dirty="0">
                <a:solidFill>
                  <a:srgbClr val="242021"/>
                </a:solidFill>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ảnh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hưởng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của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văn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hóa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ngoại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lai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đến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giới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trẻ</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rPr>
              <a:t> nay.</a:t>
            </a:r>
          </a:p>
          <a:p>
            <a:pPr>
              <a:lnSpc>
                <a:spcPct val="115000"/>
              </a:lnSpc>
              <a:spcAft>
                <a:spcPts val="800"/>
              </a:spcAft>
            </a:pPr>
            <a:r>
              <a:rPr lang="en-AU" sz="28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Lời chào tạm biệt, danh tính của người viết thư.</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800"/>
              </a:spcAft>
            </a:pPr>
            <a:r>
              <a:rPr lang="vi-VN" sz="2800" kern="100" dirty="0">
                <a:solidFill>
                  <a:srgbClr val="232323"/>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99699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a16="http://schemas.microsoft.com/office/drawing/2014/main" xmlns:a14="http://schemas.microsoft.com/office/drawing/2010/main">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21AA10-D08C-FB6E-E3BA-1B5FAEAE59C5}"/>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081903BE-5B56-2E62-EBB4-D9D44FE81655}"/>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AC5DB112-DAFD-339A-7F73-3CFEDC163BAE}"/>
              </a:ext>
            </a:extLst>
          </p:cNvPr>
          <p:cNvSpPr/>
          <p:nvPr/>
        </p:nvSpPr>
        <p:spPr>
          <a:xfrm>
            <a:off x="2470245" y="814874"/>
            <a:ext cx="6467527" cy="678199"/>
          </a:xfrm>
          <a:prstGeom prst="rect">
            <a:avLst/>
          </a:prstGeom>
        </p:spPr>
        <p:txBody>
          <a:bodyPr wrap="square">
            <a:spAutoFit/>
          </a:bodyPr>
          <a:lstStyle/>
          <a:p>
            <a:pPr marL="0" marR="0" lvl="0" indent="0" algn="just" defTabSz="914400" rtl="0" eaLnBrk="1" fontAlgn="auto" latinLnBrk="0" hangingPunct="1">
              <a:lnSpc>
                <a:spcPct val="130000"/>
              </a:lnSpc>
              <a:spcBef>
                <a:spcPts val="0"/>
              </a:spcBef>
              <a:spcAft>
                <a:spcPts val="0"/>
              </a:spcAft>
              <a:buClrTx/>
              <a:buSzTx/>
              <a:buFontTx/>
              <a:buNone/>
              <a:tabLst>
                <a:tab pos="0" algn="l"/>
                <a:tab pos="57150" algn="l"/>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D06BFBE6-4329-4CBF-46EE-630B01C9AE13}"/>
              </a:ext>
            </a:extLst>
          </p:cNvPr>
          <p:cNvGraphicFramePr>
            <a:graphicFrameLocks noGrp="1"/>
          </p:cNvGraphicFramePr>
          <p:nvPr>
            <p:extLst>
              <p:ext uri="{D42A27DB-BD31-4B8C-83A1-F6EECF244321}">
                <p14:modId xmlns:p14="http://schemas.microsoft.com/office/powerpoint/2010/main" val="202631346"/>
              </p:ext>
            </p:extLst>
          </p:nvPr>
        </p:nvGraphicFramePr>
        <p:xfrm>
          <a:off x="198120" y="259080"/>
          <a:ext cx="11826240" cy="6515039"/>
        </p:xfrm>
        <a:graphic>
          <a:graphicData uri="http://schemas.openxmlformats.org/drawingml/2006/table">
            <a:tbl>
              <a:tblPr firstRow="1" firstCol="1" bandRow="1"/>
              <a:tblGrid>
                <a:gridCol w="1766257">
                  <a:extLst>
                    <a:ext uri="{9D8B030D-6E8A-4147-A177-3AD203B41FA5}">
                      <a16:colId xmlns:a16="http://schemas.microsoft.com/office/drawing/2014/main" val="2818948083"/>
                    </a:ext>
                  </a:extLst>
                </a:gridCol>
                <a:gridCol w="10059983">
                  <a:extLst>
                    <a:ext uri="{9D8B030D-6E8A-4147-A177-3AD203B41FA5}">
                      <a16:colId xmlns:a16="http://schemas.microsoft.com/office/drawing/2014/main" val="3734422156"/>
                    </a:ext>
                  </a:extLst>
                </a:gridCol>
              </a:tblGrid>
              <a:tr h="1707825">
                <a:tc>
                  <a:txBody>
                    <a:bodyPr/>
                    <a:lstStyle/>
                    <a:p>
                      <a:pPr algn="ctr">
                        <a:lnSpc>
                          <a:spcPct val="115000"/>
                        </a:lnSpc>
                        <a:spcAft>
                          <a:spcPts val="800"/>
                        </a:spcAft>
                        <a:tabLst>
                          <a:tab pos="1386840" algn="l"/>
                        </a:tabLs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tabLst>
                          <a:tab pos="1386840" algn="l"/>
                        </a:tabLst>
                      </a:pPr>
                      <a:r>
                        <a:rPr lang="en-US"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91666452"/>
                  </a:ext>
                </a:extLst>
              </a:tr>
              <a:tr h="2351214">
                <a:tc>
                  <a:txBody>
                    <a:bodyPr/>
                    <a:lstStyle/>
                    <a:p>
                      <a:pPr algn="ctr">
                        <a:lnSpc>
                          <a:spcPct val="115000"/>
                        </a:lnSpc>
                        <a:spcAft>
                          <a:spcPts val="800"/>
                        </a:spcAft>
                        <a:tabLst>
                          <a:tab pos="1386840" algn="l"/>
                        </a:tabLst>
                      </a:pPr>
                      <a:r>
                        <a:rPr lang="vi-VN" sz="2400" b="1" kern="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11887307"/>
                  </a:ext>
                </a:extLst>
              </a:tr>
              <a:tr h="2456000">
                <a:tc>
                  <a:txBody>
                    <a:bodyPr/>
                    <a:lstStyle/>
                    <a:p>
                      <a:pPr algn="ctr">
                        <a:lnSpc>
                          <a:spcPct val="115000"/>
                        </a:lnSpc>
                        <a:spcAft>
                          <a:spcPts val="800"/>
                        </a:spcAft>
                        <a:tabLst>
                          <a:tab pos="1386840" algn="l"/>
                        </a:tabLs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369570"/>
                  </a:ext>
                </a:extLst>
              </a:tr>
            </a:tbl>
          </a:graphicData>
        </a:graphic>
      </p:graphicFrame>
      <p:sp>
        <p:nvSpPr>
          <p:cNvPr id="4" name="TextBox 3">
            <a:extLst>
              <a:ext uri="{FF2B5EF4-FFF2-40B4-BE49-F238E27FC236}">
                <a16:creationId xmlns:a16="http://schemas.microsoft.com/office/drawing/2014/main" id="{EBF9C2C9-A88E-954C-1A70-F00EB069EEEE}"/>
              </a:ext>
            </a:extLst>
          </p:cNvPr>
          <p:cNvSpPr txBox="1"/>
          <p:nvPr/>
        </p:nvSpPr>
        <p:spPr>
          <a:xfrm>
            <a:off x="396240" y="685800"/>
            <a:ext cx="1539240" cy="914930"/>
          </a:xfrm>
          <a:prstGeom prst="rect">
            <a:avLst/>
          </a:prstGeom>
          <a:noFill/>
        </p:spPr>
        <p:txBody>
          <a:bodyPr wrap="square" rtlCol="0">
            <a:spAutoFit/>
          </a:bodyPr>
          <a:lstStyle/>
          <a:p>
            <a:pPr marL="0" marR="0" lvl="0" indent="0" algn="ctr" defTabSz="914400" rtl="0" eaLnBrk="1" fontAlgn="auto" latinLnBrk="0" hangingPunct="1">
              <a:lnSpc>
                <a:spcPct val="115000"/>
              </a:lnSpc>
              <a:spcBef>
                <a:spcPts val="0"/>
              </a:spcBef>
              <a:spcAft>
                <a:spcPts val="800"/>
              </a:spcAft>
              <a:buClrTx/>
              <a:buSzTx/>
              <a:buFontTx/>
              <a:buNone/>
              <a:tabLst>
                <a:tab pos="1386840" algn="l"/>
              </a:tabLst>
              <a:defRPr/>
            </a:pPr>
            <a:r>
              <a:rPr kumimoji="0" lang="vi-VN" sz="2400" b="1" i="0" u="none" strike="noStrike" kern="0" cap="none" spc="0" normalizeH="0" baseline="0" noProof="0" dirty="0">
                <a:ln>
                  <a:noFill/>
                </a:ln>
                <a:solidFill>
                  <a:srgbClr val="FF0000"/>
                </a:solidFill>
                <a:effectLst/>
                <a:uLnTx/>
                <a:uFillTx/>
                <a:latin typeface="Times New Roman" panose="02020603050405020304" pitchFamily="18" charset="0"/>
                <a:ea typeface="MS Mincho" panose="02020609040205080304" pitchFamily="49" charset="-128"/>
                <a:cs typeface="Times New Roman" panose="02020603050405020304" pitchFamily="18" charset="0"/>
              </a:rPr>
              <a:t>Khái niệm</a:t>
            </a: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2CE537D-57B9-7376-3613-188A8CA8D893}"/>
              </a:ext>
            </a:extLst>
          </p:cNvPr>
          <p:cNvSpPr txBox="1"/>
          <p:nvPr/>
        </p:nvSpPr>
        <p:spPr>
          <a:xfrm>
            <a:off x="2028285" y="291654"/>
            <a:ext cx="9951720" cy="1569660"/>
          </a:xfrm>
          <a:prstGeom prst="rect">
            <a:avLst/>
          </a:prstGeom>
          <a:noFill/>
        </p:spPr>
        <p:txBody>
          <a:bodyPr wrap="square" rtlCol="0">
            <a:spAutoFit/>
          </a:bodyPr>
          <a:lstStyle/>
          <a:p>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t>
            </a:r>
            <a:r>
              <a:rPr kumimoji="0" lang="pt-BR"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hư trao đổi công việc là loại văn bản mang tính chất hành chính. Trong đó, người viết là cá nhân hoặc người có vị trí (chức vụ) thay mặt cho tập thể của một đơn vị (cơ quan, công ti,...) để nêu lên ý kiến trao đổi về một công việc hoặc một vấn đề đáng quan tâm với các đối tượng liên quan</a:t>
            </a:r>
            <a:endParaRPr lang="en-US" dirty="0"/>
          </a:p>
        </p:txBody>
      </p:sp>
      <p:sp>
        <p:nvSpPr>
          <p:cNvPr id="6" name="TextBox 5">
            <a:extLst>
              <a:ext uri="{FF2B5EF4-FFF2-40B4-BE49-F238E27FC236}">
                <a16:creationId xmlns:a16="http://schemas.microsoft.com/office/drawing/2014/main" id="{E5380A37-0CC9-B516-5EED-1482C80AFFAF}"/>
              </a:ext>
            </a:extLst>
          </p:cNvPr>
          <p:cNvSpPr txBox="1"/>
          <p:nvPr/>
        </p:nvSpPr>
        <p:spPr>
          <a:xfrm>
            <a:off x="396240" y="2270760"/>
            <a:ext cx="1539240" cy="461665"/>
          </a:xfrm>
          <a:prstGeom prst="rect">
            <a:avLst/>
          </a:prstGeom>
          <a:noFill/>
        </p:spPr>
        <p:txBody>
          <a:bodyPr wrap="square" rtlCol="0">
            <a:spAutoFit/>
          </a:bodyPr>
          <a:lstStyle/>
          <a:p>
            <a:r>
              <a:rPr kumimoji="0" lang="en-AU" sz="2400" b="1" i="0" u="none" strike="noStrike" kern="100" cap="none" spc="0" normalizeH="0" baseline="0" noProof="0" dirty="0">
                <a:ln>
                  <a:noFill/>
                </a:ln>
                <a:solidFill>
                  <a:srgbClr val="7030A0"/>
                </a:solidFill>
                <a:effectLst/>
                <a:uLnTx/>
                <a:uFillTx/>
                <a:latin typeface="Times New Roman" panose="02020603050405020304" pitchFamily="18" charset="0"/>
                <a:ea typeface="MS Mincho" panose="02020609040205080304" pitchFamily="49" charset="-128"/>
                <a:cs typeface="Times New Roman" panose="02020603050405020304" pitchFamily="18" charset="0"/>
              </a:rPr>
              <a:t> </a:t>
            </a:r>
            <a:r>
              <a:rPr kumimoji="0" lang="vi-VN" sz="2400" b="1" i="0" u="none" strike="noStrike" kern="100" cap="none" spc="0" normalizeH="0" baseline="0" noProof="0" dirty="0">
                <a:ln>
                  <a:noFill/>
                </a:ln>
                <a:solidFill>
                  <a:srgbClr val="7030A0"/>
                </a:solidFill>
                <a:effectLst/>
                <a:uLnTx/>
                <a:uFillTx/>
                <a:latin typeface="Times New Roman" panose="02020603050405020304" pitchFamily="18" charset="0"/>
                <a:ea typeface="MS Mincho" panose="02020609040205080304" pitchFamily="49" charset="-128"/>
                <a:cs typeface="Times New Roman" panose="02020603050405020304" pitchFamily="18" charset="0"/>
              </a:rPr>
              <a:t>Phân loại</a:t>
            </a:r>
            <a:endParaRPr lang="en-US" dirty="0"/>
          </a:p>
        </p:txBody>
      </p:sp>
      <p:sp>
        <p:nvSpPr>
          <p:cNvPr id="7" name="TextBox 6">
            <a:extLst>
              <a:ext uri="{FF2B5EF4-FFF2-40B4-BE49-F238E27FC236}">
                <a16:creationId xmlns:a16="http://schemas.microsoft.com/office/drawing/2014/main" id="{353F6551-CC6A-8D1F-ECD2-378E83A9FD94}"/>
              </a:ext>
            </a:extLst>
          </p:cNvPr>
          <p:cNvSpPr txBox="1"/>
          <p:nvPr/>
        </p:nvSpPr>
        <p:spPr>
          <a:xfrm>
            <a:off x="2004060" y="1923406"/>
            <a:ext cx="9951720" cy="2394310"/>
          </a:xfrm>
          <a:prstGeom prst="rect">
            <a:avLst/>
          </a:prstGeom>
          <a:noFill/>
        </p:spPr>
        <p:txBody>
          <a:bodyPr wrap="square" rtlCol="0">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pt-BR"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Xuất phát từ mục đích viết, có thể chia làm hai loại: thư cá nhân và thư trao đổi công việc</a:t>
            </a:r>
            <a:r>
              <a:rPr kumimoji="0" lang="pt-BR" sz="2400" b="1"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vi-VN"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a:t>
            </a:r>
            <a:r>
              <a:rPr kumimoji="0" lang="pt-BR"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hư trao đổi công việc là loại văn bản mang tính chất hành chính. </a:t>
            </a: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pt-BR"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Thư trao đổi công việc có thể gửi qua bưu điện hay qua hộp thư điện tử (email), tin nhắn (messenger),...</a:t>
            </a: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666D5030-D43E-4FD4-BCB8-EDC1A46C96EC}"/>
              </a:ext>
            </a:extLst>
          </p:cNvPr>
          <p:cNvSpPr txBox="1"/>
          <p:nvPr/>
        </p:nvSpPr>
        <p:spPr>
          <a:xfrm>
            <a:off x="396240" y="4556760"/>
            <a:ext cx="1539240" cy="923330"/>
          </a:xfrm>
          <a:prstGeom prst="rect">
            <a:avLst/>
          </a:prstGeom>
          <a:noFill/>
        </p:spPr>
        <p:txBody>
          <a:bodyPr wrap="square" rtlCol="0">
            <a:spAutoFit/>
          </a:bodyPr>
          <a:lstStyle/>
          <a:p>
            <a:r>
              <a:rPr lang="en-AU" sz="1800" b="1" kern="100"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AU" sz="1800" b="1" kern="1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1800" b="1" kern="100" dirty="0" err="1">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vi-VN" sz="1800" b="1" kern="100"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rPr>
              <a:t> cần chú ý</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10" name="TextBox 9">
            <a:extLst>
              <a:ext uri="{FF2B5EF4-FFF2-40B4-BE49-F238E27FC236}">
                <a16:creationId xmlns:a16="http://schemas.microsoft.com/office/drawing/2014/main" id="{5FF2E0E1-64B3-05E2-7532-0EB0D911E4A8}"/>
              </a:ext>
            </a:extLst>
          </p:cNvPr>
          <p:cNvSpPr txBox="1"/>
          <p:nvPr/>
        </p:nvSpPr>
        <p:spPr>
          <a:xfrm>
            <a:off x="2004060" y="4256968"/>
            <a:ext cx="9927495" cy="2496902"/>
          </a:xfrm>
          <a:prstGeom prst="rect">
            <a:avLst/>
          </a:prstGeom>
          <a:noFill/>
        </p:spPr>
        <p:txBody>
          <a:bodyPr wrap="square" rtlCol="0">
            <a:spAutoFit/>
          </a:bodyPr>
          <a:lstStyle/>
          <a:p>
            <a:pPr marL="0" marR="0" lvl="0" indent="0" algn="l" defTabSz="914400" rtl="0" eaLnBrk="1" fontAlgn="auto" latinLnBrk="0" hangingPunct="1">
              <a:lnSpc>
                <a:spcPct val="115000"/>
              </a:lnSpc>
              <a:spcBef>
                <a:spcPts val="0"/>
              </a:spcBef>
              <a:spcAft>
                <a:spcPts val="800"/>
              </a:spcAft>
              <a:buClrTx/>
              <a:buSzTx/>
              <a:buFontTx/>
              <a:buNone/>
              <a:tabLst/>
              <a:defRPr/>
            </a:pPr>
            <a:r>
              <a:rPr kumimoji="0" lang="vi-VN"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định</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mục</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đích</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trao</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đổi</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nhằm</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mục</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đích</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vi-VN"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Nội</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dung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trao</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đổi</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công</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việc</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vấn</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gì</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Hình</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trình</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bày</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trao</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đổi</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tay</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soạn</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thảo</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trên</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máy</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tính</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bố</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cục</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phần</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bức</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15000"/>
              </a:lnSpc>
              <a:spcBef>
                <a:spcPts val="0"/>
              </a:spcBef>
              <a:spcAft>
                <a:spcPts val="800"/>
              </a:spcAft>
              <a:buClrTx/>
              <a:buSzTx/>
              <a:buFontTx/>
              <a:buNone/>
              <a:tabLst/>
              <a:defRPr/>
            </a:pP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Dạng</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thức</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gửi</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gửi</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văn</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bản</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qua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bưu</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điện</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hay qua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hộp</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điện</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tử</a:t>
            </a:r>
            <a:r>
              <a:rPr kumimoji="0" lang="en-US" sz="24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640926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a16="http://schemas.microsoft.com/office/drawing/2014/main" xmlns:a14="http://schemas.microsoft.com/office/drawing/2010/main">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1000"/>
                                        <p:tgtEl>
                                          <p:spTgt spid="6"/>
                                        </p:tgtEl>
                                      </p:cBhvr>
                                    </p:animEffect>
                                    <p:anim calcmode="lin" valueType="num">
                                      <p:cBhvr>
                                        <p:cTn id="28" dur="1000" fill="hold"/>
                                        <p:tgtEl>
                                          <p:spTgt spid="6"/>
                                        </p:tgtEl>
                                        <p:attrNameLst>
                                          <p:attrName>ppt_x</p:attrName>
                                        </p:attrNameLst>
                                      </p:cBhvr>
                                      <p:tavLst>
                                        <p:tav tm="0">
                                          <p:val>
                                            <p:strVal val="#ppt_x"/>
                                          </p:val>
                                        </p:tav>
                                        <p:tav tm="100000">
                                          <p:val>
                                            <p:strVal val="#ppt_x"/>
                                          </p:val>
                                        </p:tav>
                                      </p:tavLst>
                                    </p:anim>
                                    <p:anim calcmode="lin" valueType="num">
                                      <p:cBhvr>
                                        <p:cTn id="2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1000"/>
                                        <p:tgtEl>
                                          <p:spTgt spid="10"/>
                                        </p:tgtEl>
                                      </p:cBhvr>
                                    </p:animEffect>
                                    <p:anim calcmode="lin" valueType="num">
                                      <p:cBhvr>
                                        <p:cTn id="49" dur="1000" fill="hold"/>
                                        <p:tgtEl>
                                          <p:spTgt spid="10"/>
                                        </p:tgtEl>
                                        <p:attrNameLst>
                                          <p:attrName>ppt_x</p:attrName>
                                        </p:attrNameLst>
                                      </p:cBhvr>
                                      <p:tavLst>
                                        <p:tav tm="0">
                                          <p:val>
                                            <p:strVal val="#ppt_x"/>
                                          </p:val>
                                        </p:tav>
                                        <p:tav tm="100000">
                                          <p:val>
                                            <p:strVal val="#ppt_x"/>
                                          </p:val>
                                        </p:tav>
                                      </p:tavLst>
                                    </p:anim>
                                    <p:anim calcmode="lin" valueType="num">
                                      <p:cBhvr>
                                        <p:cTn id="5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ACADC-4926-B85C-8CEC-51C177271293}"/>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10024B3F-265E-9857-2E7B-66AD01F641D9}"/>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B834D3FB-EED1-E171-448D-3CF635948DBF}"/>
              </a:ext>
            </a:extLst>
          </p:cNvPr>
          <p:cNvSpPr/>
          <p:nvPr/>
        </p:nvSpPr>
        <p:spPr>
          <a:xfrm>
            <a:off x="464464" y="332434"/>
            <a:ext cx="6467527" cy="613245"/>
          </a:xfrm>
          <a:prstGeom prst="rect">
            <a:avLst/>
          </a:prstGeom>
        </p:spPr>
        <p:txBody>
          <a:bodyPr wrap="square">
            <a:spAutoFit/>
          </a:bodyPr>
          <a:lstStyle/>
          <a:p>
            <a:pPr>
              <a:lnSpc>
                <a:spcPct val="115000"/>
              </a:lnSpc>
            </a:pPr>
            <a:r>
              <a:rPr lang="en-US" sz="3200" b="1" dirty="0">
                <a:solidFill>
                  <a:srgbClr val="FF0000"/>
                </a:solidFill>
                <a:latin typeface="Times New Roman" panose="02020603050405020304" pitchFamily="18" charset="0"/>
                <a:ea typeface="Times New Roman" panose="02020603050405020304" pitchFamily="18" charset="0"/>
              </a:rPr>
              <a:t>2. </a:t>
            </a:r>
            <a:r>
              <a:rPr lang="en-US" sz="3200" b="1" dirty="0" err="1">
                <a:solidFill>
                  <a:srgbClr val="FF0000"/>
                </a:solidFill>
                <a:latin typeface="Times New Roman" panose="02020603050405020304" pitchFamily="18" charset="0"/>
                <a:ea typeface="Times New Roman" panose="02020603050405020304" pitchFamily="18" charset="0"/>
              </a:rPr>
              <a:t>Các</a:t>
            </a:r>
            <a:r>
              <a:rPr lang="en-US" sz="3200" b="1" dirty="0">
                <a:solidFill>
                  <a:srgbClr val="FF0000"/>
                </a:solidFill>
                <a:latin typeface="Times New Roman" panose="02020603050405020304" pitchFamily="18" charset="0"/>
                <a:ea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rPr>
              <a:t>bước</a:t>
            </a:r>
            <a:r>
              <a:rPr lang="en-US" sz="3200" b="1" dirty="0">
                <a:solidFill>
                  <a:srgbClr val="FF0000"/>
                </a:solidFill>
                <a:latin typeface="Times New Roman" panose="02020603050405020304" pitchFamily="18" charset="0"/>
                <a:ea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rPr>
              <a:t>thực</a:t>
            </a:r>
            <a:r>
              <a:rPr lang="en-US" sz="3200" b="1" dirty="0">
                <a:solidFill>
                  <a:srgbClr val="FF0000"/>
                </a:solidFill>
                <a:latin typeface="Times New Roman" panose="02020603050405020304" pitchFamily="18" charset="0"/>
                <a:ea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rPr>
              <a:t>hiện</a:t>
            </a:r>
            <a:r>
              <a:rPr lang="en-US" sz="3200" b="1" dirty="0">
                <a:solidFill>
                  <a:srgbClr val="FF0000"/>
                </a:solidFill>
                <a:latin typeface="Times New Roman" panose="02020603050405020304" pitchFamily="18" charset="0"/>
                <a:ea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E30BD66C-34DB-0F02-FC04-7789C4DB5345}"/>
              </a:ext>
            </a:extLst>
          </p:cNvPr>
          <p:cNvSpPr txBox="1"/>
          <p:nvPr/>
        </p:nvSpPr>
        <p:spPr>
          <a:xfrm>
            <a:off x="899652" y="1076484"/>
            <a:ext cx="10928554" cy="1991181"/>
          </a:xfrm>
          <a:prstGeom prst="rect">
            <a:avLst/>
          </a:prstGeom>
          <a:noFill/>
        </p:spPr>
        <p:txBody>
          <a:bodyPr wrap="square" rtlCol="0">
            <a:spAutoFit/>
          </a:bodyPr>
          <a:lstStyle/>
          <a:p>
            <a:endParaRPr lang="en-US" dirty="0"/>
          </a:p>
        </p:txBody>
      </p:sp>
      <p:graphicFrame>
        <p:nvGraphicFramePr>
          <p:cNvPr id="4" name="Table 3">
            <a:extLst>
              <a:ext uri="{FF2B5EF4-FFF2-40B4-BE49-F238E27FC236}">
                <a16:creationId xmlns:a16="http://schemas.microsoft.com/office/drawing/2014/main" id="{076B3599-0D43-51AB-F28B-BB62281C0211}"/>
              </a:ext>
            </a:extLst>
          </p:cNvPr>
          <p:cNvGraphicFramePr>
            <a:graphicFrameLocks noGrp="1"/>
          </p:cNvGraphicFramePr>
          <p:nvPr>
            <p:extLst>
              <p:ext uri="{D42A27DB-BD31-4B8C-83A1-F6EECF244321}">
                <p14:modId xmlns:p14="http://schemas.microsoft.com/office/powerpoint/2010/main" val="2382414441"/>
              </p:ext>
            </p:extLst>
          </p:nvPr>
        </p:nvGraphicFramePr>
        <p:xfrm>
          <a:off x="464464" y="1207289"/>
          <a:ext cx="11363741" cy="2691317"/>
        </p:xfrm>
        <a:graphic>
          <a:graphicData uri="http://schemas.openxmlformats.org/drawingml/2006/table">
            <a:tbl>
              <a:tblPr firstRow="1" firstCol="1" bandRow="1"/>
              <a:tblGrid>
                <a:gridCol w="2135705">
                  <a:extLst>
                    <a:ext uri="{9D8B030D-6E8A-4147-A177-3AD203B41FA5}">
                      <a16:colId xmlns:a16="http://schemas.microsoft.com/office/drawing/2014/main" val="2556749388"/>
                    </a:ext>
                  </a:extLst>
                </a:gridCol>
                <a:gridCol w="9228036">
                  <a:extLst>
                    <a:ext uri="{9D8B030D-6E8A-4147-A177-3AD203B41FA5}">
                      <a16:colId xmlns:a16="http://schemas.microsoft.com/office/drawing/2014/main" val="3516572710"/>
                    </a:ext>
                  </a:extLst>
                </a:gridCol>
              </a:tblGrid>
              <a:tr h="695253">
                <a:tc>
                  <a:txBody>
                    <a:bodyPr/>
                    <a:lstStyle/>
                    <a:p>
                      <a:pPr algn="ctr">
                        <a:lnSpc>
                          <a:spcPct val="115000"/>
                        </a:lnSpc>
                        <a:spcAft>
                          <a:spcPts val="800"/>
                        </a:spcAft>
                        <a:tabLst>
                          <a:tab pos="424815" algn="l"/>
                        </a:tabLst>
                      </a:pPr>
                      <a:r>
                        <a:rPr lang="en-US" sz="32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800"/>
                        </a:spcAft>
                        <a:tabLst>
                          <a:tab pos="424815" algn="l"/>
                        </a:tabLst>
                      </a:pPr>
                      <a:r>
                        <a:rPr lang="en-US" sz="32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32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49641677"/>
                  </a:ext>
                </a:extLst>
              </a:tr>
              <a:tr h="1996064">
                <a:tc>
                  <a:txBody>
                    <a:bodyPr/>
                    <a:lstStyle/>
                    <a:p>
                      <a:pPr algn="ctr">
                        <a:lnSpc>
                          <a:spcPct val="115000"/>
                        </a:lnSpc>
                        <a:spcAft>
                          <a:spcPts val="800"/>
                        </a:spcAft>
                        <a:tabLst>
                          <a:tab pos="424815" algn="l"/>
                        </a:tabLs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tabLst>
                          <a:tab pos="424815" algn="l"/>
                        </a:tabLs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16938860"/>
                  </a:ext>
                </a:extLst>
              </a:tr>
            </a:tbl>
          </a:graphicData>
        </a:graphic>
      </p:graphicFrame>
      <p:sp>
        <p:nvSpPr>
          <p:cNvPr id="5" name="TextBox 4">
            <a:extLst>
              <a:ext uri="{FF2B5EF4-FFF2-40B4-BE49-F238E27FC236}">
                <a16:creationId xmlns:a16="http://schemas.microsoft.com/office/drawing/2014/main" id="{F765B55A-1AE8-FEE5-90DE-ABC3C2B6A67C}"/>
              </a:ext>
            </a:extLst>
          </p:cNvPr>
          <p:cNvSpPr txBox="1"/>
          <p:nvPr/>
        </p:nvSpPr>
        <p:spPr>
          <a:xfrm>
            <a:off x="589935" y="2182761"/>
            <a:ext cx="1976284" cy="1354217"/>
          </a:xfrm>
          <a:prstGeom prst="rect">
            <a:avLst/>
          </a:prstGeom>
          <a:noFill/>
        </p:spPr>
        <p:txBody>
          <a:bodyPr wrap="square" rtlCol="0">
            <a:spAutoFit/>
          </a:bodyPr>
          <a:lstStyle/>
          <a:p>
            <a:pPr algn="ctr"/>
            <a:r>
              <a:rPr lang="en-US" sz="32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32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32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0B58A4F3-D0D8-45F4-D319-2A5A273240B2}"/>
              </a:ext>
            </a:extLst>
          </p:cNvPr>
          <p:cNvSpPr txBox="1"/>
          <p:nvPr/>
        </p:nvSpPr>
        <p:spPr>
          <a:xfrm>
            <a:off x="2684206" y="2182761"/>
            <a:ext cx="9043330" cy="1707134"/>
          </a:xfrm>
          <a:prstGeom prst="rect">
            <a:avLst/>
          </a:prstGeom>
          <a:noFill/>
        </p:spPr>
        <p:txBody>
          <a:bodyPr wrap="square" rtlCol="0">
            <a:spAutoFit/>
          </a:bodyPr>
          <a:lstStyle/>
          <a:p>
            <a:pPr algn="just">
              <a:lnSpc>
                <a:spcPct val="115000"/>
              </a:lnSpc>
              <a:spcAft>
                <a:spcPts val="800"/>
              </a:spcAft>
              <a:tabLst>
                <a:tab pos="424815" algn="l"/>
              </a:tabLst>
            </a:pPr>
            <a:r>
              <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effectLst/>
                <a:latin typeface="Times New Roman" panose="02020603050405020304" pitchFamily="18" charset="0"/>
                <a:ea typeface="Times New Roman" panose="02020603050405020304" pitchFamily="18" charset="0"/>
                <a:cs typeface="Times New Roman" panose="02020603050405020304" pitchFamily="18" charset="0"/>
              </a:rPr>
              <a:t>Xác</a:t>
            </a:r>
            <a:r>
              <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định</a:t>
            </a:r>
            <a:r>
              <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đúng</a:t>
            </a:r>
            <a:r>
              <a:rPr lang="vi-VN" sz="3200" kern="100" dirty="0">
                <a:effectLst/>
                <a:latin typeface="Times New Roman" panose="02020603050405020304" pitchFamily="18" charset="0"/>
                <a:ea typeface="Times New Roman" panose="02020603050405020304" pitchFamily="18" charset="0"/>
                <a:cs typeface="Times New Roman" panose="02020603050405020304" pitchFamily="18" charset="0"/>
              </a:rPr>
              <a:t> nội dung </a:t>
            </a:r>
            <a:r>
              <a:rPr lang="en-AU" sz="3200" kern="100" dirty="0" err="1">
                <a:effectLst/>
                <a:latin typeface="Times New Roman" panose="02020603050405020304" pitchFamily="18" charset="0"/>
                <a:ea typeface="Times New Roman" panose="02020603050405020304" pitchFamily="18" charset="0"/>
                <a:cs typeface="Times New Roman" panose="02020603050405020304" pitchFamily="18" charset="0"/>
              </a:rPr>
              <a:t>mà</a:t>
            </a:r>
            <a:r>
              <a:rPr lang="en-AU" sz="32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3200" kern="100" dirty="0" err="1">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AU" sz="32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32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thư</a:t>
            </a:r>
            <a:r>
              <a:rPr lang="en-AU" sz="32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32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AU" sz="32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32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trao</a:t>
            </a:r>
            <a:r>
              <a:rPr lang="en-AU" sz="32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32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tabLst>
                <a:tab pos="424815" algn="l"/>
              </a:tabLst>
            </a:pPr>
            <a:r>
              <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rPr>
              <a:t>- Thu </a:t>
            </a:r>
            <a:r>
              <a:rPr lang="en-US" sz="32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thập</a:t>
            </a:r>
            <a:r>
              <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32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100" dirty="0">
                <a:effectLst/>
                <a:latin typeface="Times New Roman" panose="02020603050405020304" pitchFamily="18" charset="0"/>
                <a:ea typeface="Times New Roman" panose="02020603050405020304" pitchFamily="18" charset="0"/>
                <a:cs typeface="Times New Roman" panose="02020603050405020304" pitchFamily="18" charset="0"/>
              </a:rPr>
              <a:t>liệu.</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483473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a16="http://schemas.microsoft.com/office/drawing/2014/main" xmlns:a14="http://schemas.microsoft.com/office/drawing/2010/main">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xEl>
                                              <p:pRg st="0" end="0"/>
                                            </p:txEl>
                                          </p:spTgt>
                                        </p:tgtEl>
                                        <p:attrNameLst>
                                          <p:attrName>style.visibility</p:attrName>
                                        </p:attrNameLst>
                                      </p:cBhvr>
                                      <p:to>
                                        <p:strVal val="visible"/>
                                      </p:to>
                                    </p:set>
                                    <p:animEffect transition="in" filter="fade">
                                      <p:cBhvr>
                                        <p:cTn id="28" dur="1000"/>
                                        <p:tgtEl>
                                          <p:spTgt spid="6">
                                            <p:txEl>
                                              <p:pRg st="0" end="0"/>
                                            </p:txEl>
                                          </p:spTgt>
                                        </p:tgtEl>
                                      </p:cBhvr>
                                    </p:animEffect>
                                    <p:anim calcmode="lin" valueType="num">
                                      <p:cBhvr>
                                        <p:cTn id="29"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Effect transition="in" filter="fade">
                                      <p:cBhvr>
                                        <p:cTn id="35" dur="1000"/>
                                        <p:tgtEl>
                                          <p:spTgt spid="6">
                                            <p:txEl>
                                              <p:pRg st="1" end="1"/>
                                            </p:txEl>
                                          </p:spTgt>
                                        </p:tgtEl>
                                      </p:cBhvr>
                                    </p:animEffect>
                                    <p:anim calcmode="lin" valueType="num">
                                      <p:cBhvr>
                                        <p:cTn id="36"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4CAEC5-BF99-2AA8-CC43-DAC1E0C36E34}"/>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33799EBB-000B-BFFA-E08D-A1E780234057}"/>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789FDA40-F06A-8A3E-028B-9D2B31555D25}"/>
              </a:ext>
            </a:extLst>
          </p:cNvPr>
          <p:cNvSpPr/>
          <p:nvPr/>
        </p:nvSpPr>
        <p:spPr>
          <a:xfrm>
            <a:off x="2470245" y="814874"/>
            <a:ext cx="6467527" cy="678199"/>
          </a:xfrm>
          <a:prstGeom prst="rect">
            <a:avLst/>
          </a:prstGeom>
        </p:spPr>
        <p:txBody>
          <a:bodyPr wrap="square">
            <a:spAutoFit/>
          </a:bodyPr>
          <a:lstStyle/>
          <a:p>
            <a:pPr marL="0" marR="0" lvl="0" indent="0" algn="just" defTabSz="914400" rtl="0" eaLnBrk="1" fontAlgn="auto" latinLnBrk="0" hangingPunct="1">
              <a:lnSpc>
                <a:spcPct val="130000"/>
              </a:lnSpc>
              <a:spcBef>
                <a:spcPts val="0"/>
              </a:spcBef>
              <a:spcAft>
                <a:spcPts val="0"/>
              </a:spcAft>
              <a:buClrTx/>
              <a:buSzTx/>
              <a:buFontTx/>
              <a:buNone/>
              <a:tabLst>
                <a:tab pos="0" algn="l"/>
                <a:tab pos="57150" algn="l"/>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59D95AEA-B6FC-3C32-1068-D56A5BF77754}"/>
              </a:ext>
            </a:extLst>
          </p:cNvPr>
          <p:cNvGraphicFramePr>
            <a:graphicFrameLocks noGrp="1"/>
          </p:cNvGraphicFramePr>
          <p:nvPr>
            <p:extLst>
              <p:ext uri="{D42A27DB-BD31-4B8C-83A1-F6EECF244321}">
                <p14:modId xmlns:p14="http://schemas.microsoft.com/office/powerpoint/2010/main" val="1913170714"/>
              </p:ext>
            </p:extLst>
          </p:nvPr>
        </p:nvGraphicFramePr>
        <p:xfrm>
          <a:off x="280219" y="309716"/>
          <a:ext cx="11577484" cy="6268065"/>
        </p:xfrm>
        <a:graphic>
          <a:graphicData uri="http://schemas.openxmlformats.org/drawingml/2006/table">
            <a:tbl>
              <a:tblPr firstRow="1" firstCol="1" bandRow="1"/>
              <a:tblGrid>
                <a:gridCol w="1725562">
                  <a:extLst>
                    <a:ext uri="{9D8B030D-6E8A-4147-A177-3AD203B41FA5}">
                      <a16:colId xmlns:a16="http://schemas.microsoft.com/office/drawing/2014/main" val="2672538607"/>
                    </a:ext>
                  </a:extLst>
                </a:gridCol>
                <a:gridCol w="9851922">
                  <a:extLst>
                    <a:ext uri="{9D8B030D-6E8A-4147-A177-3AD203B41FA5}">
                      <a16:colId xmlns:a16="http://schemas.microsoft.com/office/drawing/2014/main" val="2533276256"/>
                    </a:ext>
                  </a:extLst>
                </a:gridCol>
              </a:tblGrid>
              <a:tr h="6268065">
                <a:tc>
                  <a:txBody>
                    <a:bodyPr/>
                    <a:lstStyle/>
                    <a:p>
                      <a:pPr algn="ctr">
                        <a:lnSpc>
                          <a:spcPct val="115000"/>
                        </a:lnSpc>
                        <a:spcAft>
                          <a:spcPts val="800"/>
                        </a:spcAft>
                        <a:tabLst>
                          <a:tab pos="424815" algn="l"/>
                        </a:tabLst>
                      </a:pPr>
                      <a:endParaRPr lang="en-US" sz="28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tabLst>
                          <a:tab pos="424815" algn="l"/>
                        </a:tabLst>
                      </a:pPr>
                      <a:endParaRPr lang="en-US" sz="28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800"/>
                        </a:spcAft>
                        <a:tabLst>
                          <a:tab pos="424815" algn="l"/>
                        </a:tabLst>
                      </a:pPr>
                      <a:endParaRPr lang="en-US" sz="28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030" marR="50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tabLst>
                          <a:tab pos="424815" algn="l"/>
                        </a:tabLst>
                      </a:pPr>
                      <a:endPar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tabLst>
                          <a:tab pos="424815" algn="l"/>
                        </a:tabLst>
                      </a:pPr>
                      <a:endPar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tabLst>
                          <a:tab pos="424815" algn="l"/>
                        </a:tabLst>
                      </a:pPr>
                      <a:endPar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tabLst>
                          <a:tab pos="424815" algn="l"/>
                        </a:tabLst>
                      </a:pPr>
                      <a:endPar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800"/>
                        </a:spcAft>
                        <a:tabLst>
                          <a:tab pos="424815" algn="l"/>
                        </a:tabLst>
                      </a:pPr>
                      <a:endPar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030" marR="50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9557787"/>
                  </a:ext>
                </a:extLst>
              </a:tr>
            </a:tbl>
          </a:graphicData>
        </a:graphic>
      </p:graphicFrame>
      <p:sp>
        <p:nvSpPr>
          <p:cNvPr id="4" name="TextBox 3">
            <a:extLst>
              <a:ext uri="{FF2B5EF4-FFF2-40B4-BE49-F238E27FC236}">
                <a16:creationId xmlns:a16="http://schemas.microsoft.com/office/drawing/2014/main" id="{A08E8FF8-C293-FC2E-5523-4F463D93DBF0}"/>
              </a:ext>
            </a:extLst>
          </p:cNvPr>
          <p:cNvSpPr txBox="1"/>
          <p:nvPr/>
        </p:nvSpPr>
        <p:spPr>
          <a:xfrm>
            <a:off x="334297" y="1224116"/>
            <a:ext cx="1612489" cy="1565557"/>
          </a:xfrm>
          <a:prstGeom prst="rect">
            <a:avLst/>
          </a:prstGeom>
          <a:noFill/>
        </p:spPr>
        <p:txBody>
          <a:bodyPr wrap="square" rtlCol="0">
            <a:spAutoFit/>
          </a:bodyPr>
          <a:lstStyle/>
          <a:p>
            <a:pPr algn="ctr">
              <a:lnSpc>
                <a:spcPct val="115000"/>
              </a:lnSpc>
              <a:spcAft>
                <a:spcPts val="800"/>
              </a:spcAft>
              <a:tabLst>
                <a:tab pos="424815" algn="l"/>
              </a:tabLst>
            </a:pPr>
            <a:r>
              <a:rPr lang="en-US" sz="28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8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ý, </a:t>
            </a:r>
          </a:p>
          <a:p>
            <a:pPr algn="ctr">
              <a:lnSpc>
                <a:spcPct val="115000"/>
              </a:lnSpc>
              <a:spcAft>
                <a:spcPts val="800"/>
              </a:spcAft>
              <a:tabLst>
                <a:tab pos="424815" algn="l"/>
              </a:tabLst>
            </a:pPr>
            <a:r>
              <a:rPr lang="en-US" sz="28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dàn</a:t>
            </a:r>
            <a:r>
              <a:rPr lang="en-US" sz="28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ý</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6" name="TextBox 5">
            <a:extLst>
              <a:ext uri="{FF2B5EF4-FFF2-40B4-BE49-F238E27FC236}">
                <a16:creationId xmlns:a16="http://schemas.microsoft.com/office/drawing/2014/main" id="{EF21E8CA-2279-DC5E-4C1D-40556006F393}"/>
              </a:ext>
            </a:extLst>
          </p:cNvPr>
          <p:cNvSpPr txBox="1"/>
          <p:nvPr/>
        </p:nvSpPr>
        <p:spPr>
          <a:xfrm>
            <a:off x="2271252" y="545690"/>
            <a:ext cx="9424219" cy="2846292"/>
          </a:xfrm>
          <a:prstGeom prst="rect">
            <a:avLst/>
          </a:prstGeom>
          <a:noFill/>
        </p:spPr>
        <p:txBody>
          <a:bodyPr wrap="square" rtlCol="0">
            <a:spAutoFit/>
          </a:bodyPr>
          <a:lstStyle/>
          <a:p>
            <a:pPr marL="0" marR="0" lvl="0" indent="0" algn="just" defTabSz="914400" rtl="0" eaLnBrk="1" fontAlgn="auto" latinLnBrk="0" hangingPunct="1">
              <a:lnSpc>
                <a:spcPct val="115000"/>
              </a:lnSpc>
              <a:spcBef>
                <a:spcPts val="0"/>
              </a:spcBef>
              <a:spcAft>
                <a:spcPts val="800"/>
              </a:spcAft>
              <a:buClrTx/>
              <a:buSzTx/>
              <a:buFontTx/>
              <a:buNone/>
              <a:tabLst>
                <a:tab pos="424815" algn="l"/>
              </a:tabLst>
              <a:defRPr/>
            </a:pPr>
            <a:r>
              <a:rPr kumimoji="0" lang="en-US" sz="2800" b="1"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a:t>
            </a:r>
            <a:r>
              <a:rPr kumimoji="0" lang="en-US" sz="2800" b="1"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800"/>
              </a:spcAft>
              <a:buClrTx/>
              <a:buSzTx/>
              <a:buFontTx/>
              <a:buNone/>
              <a:tabLst/>
              <a:defRPr/>
            </a:pPr>
            <a:r>
              <a:rPr kumimoji="0" lang="vi-VN"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Công</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việc</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hoặc</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vấn</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đề</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đáng</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quan</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tâm</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gì</a:t>
            </a:r>
            <a:r>
              <a:rPr kumimoji="0" lang="vi-VN"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800"/>
              </a:spcAft>
              <a:buClrTx/>
              <a:buSzTx/>
              <a:buFontTx/>
              <a:buNone/>
              <a:tabLst/>
              <a:defRPr/>
            </a:pPr>
            <a:r>
              <a:rPr kumimoji="0" lang="vi-VN"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Vì</a:t>
            </a:r>
            <a:r>
              <a:rPr kumimoji="0" lang="en-AU"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sao</a:t>
            </a:r>
            <a:r>
              <a:rPr kumimoji="0" lang="en-AU"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AU"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bức</a:t>
            </a:r>
            <a:r>
              <a:rPr kumimoji="0" lang="en-AU"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thư</a:t>
            </a:r>
            <a:r>
              <a:rPr kumimoji="0" lang="en-AU"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này</a:t>
            </a:r>
            <a:r>
              <a:rPr kumimoji="0" lang="vi-VN"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800"/>
              </a:spcAft>
              <a:buClrTx/>
              <a:buSzTx/>
              <a:buFontTx/>
              <a:buNone/>
              <a:tabLst/>
              <a:defRPr/>
            </a:pPr>
            <a:r>
              <a:rPr kumimoji="0" lang="vi-VN"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a:t>
            </a:r>
            <a:r>
              <a:rPr kumimoji="0" lang="en-AU"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quan</a:t>
            </a:r>
            <a:r>
              <a:rPr kumimoji="0" lang="en-AU"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điểm</a:t>
            </a:r>
            <a:r>
              <a:rPr kumimoji="0" lang="en-AU"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như</a:t>
            </a:r>
            <a:r>
              <a:rPr kumimoji="0" lang="en-AU"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thế</a:t>
            </a:r>
            <a:r>
              <a:rPr kumimoji="0" lang="en-AU"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nào</a:t>
            </a:r>
            <a:r>
              <a:rPr kumimoji="0" lang="en-AU"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0" i="0" u="none" strike="noStrike" kern="100" cap="none" spc="0" normalizeH="0" baseline="0" noProof="0" dirty="0" err="1">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về</a:t>
            </a:r>
            <a:r>
              <a:rPr kumimoji="0" lang="en-AU"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công</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việc</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hoặc</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vấn</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đề</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đáng</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quan</a:t>
            </a:r>
            <a:r>
              <a:rPr kumimoji="0" lang="en-US" sz="2800" b="0" i="0" u="none" strike="noStrike" kern="10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2800" b="0" i="0" u="none" strike="noStrike" kern="100" cap="none" spc="0" normalizeH="0" baseline="0" noProof="0" dirty="0" err="1">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tâm</a:t>
            </a:r>
            <a:r>
              <a:rPr kumimoji="0" lang="vi-VN" sz="28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BFB37E6F-0B8E-1886-1F2B-BBF82705864D}"/>
              </a:ext>
            </a:extLst>
          </p:cNvPr>
          <p:cNvSpPr txBox="1"/>
          <p:nvPr/>
        </p:nvSpPr>
        <p:spPr>
          <a:xfrm>
            <a:off x="2168013" y="3569110"/>
            <a:ext cx="9527458" cy="2846292"/>
          </a:xfrm>
          <a:prstGeom prst="rect">
            <a:avLst/>
          </a:prstGeom>
          <a:noFill/>
        </p:spPr>
        <p:txBody>
          <a:bodyPr wrap="square" rtlCol="0">
            <a:spAutoFit/>
          </a:bodyPr>
          <a:lstStyle/>
          <a:p>
            <a:pPr marL="0" marR="0" lvl="0" indent="0" algn="just" defTabSz="914400" rtl="0" eaLnBrk="1" fontAlgn="auto" latinLnBrk="0" hangingPunct="1">
              <a:lnSpc>
                <a:spcPct val="115000"/>
              </a:lnSpc>
              <a:spcBef>
                <a:spcPts val="0"/>
              </a:spcBef>
              <a:spcAft>
                <a:spcPts val="800"/>
              </a:spcAft>
              <a:buClrTx/>
              <a:buSzTx/>
              <a:buFontTx/>
              <a:buNone/>
              <a:tabLst>
                <a:tab pos="424815" algn="l"/>
              </a:tabLst>
              <a:defRPr/>
            </a:pPr>
            <a:r>
              <a:rPr kumimoji="0" lang="vi-VN" sz="28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1"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Lập dàn ý:</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800"/>
              </a:spcAft>
              <a:buClrTx/>
              <a:buSzTx/>
              <a:buFontTx/>
              <a:buNone/>
              <a:tabLst>
                <a:tab pos="424815" algn="l"/>
              </a:tabLst>
              <a:defRPr/>
            </a:pPr>
            <a:r>
              <a:rPr kumimoji="0" lang="vi-VN" sz="28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Lựa chọn, sắp xếp các ý  theo bố cục mạch lạc gồm 3 phần: </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800"/>
              </a:spcAft>
              <a:buClrTx/>
              <a:buSzTx/>
              <a:buFontTx/>
              <a:buNone/>
              <a:tabLst/>
              <a:defRPr/>
            </a:pPr>
            <a:r>
              <a:rPr kumimoji="0" lang="vi-VN" sz="2800" b="1" i="1"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AU" sz="2800" b="1" i="0" u="none" strike="noStrike" kern="100" cap="none" spc="0" normalizeH="0" baseline="0" noProof="0" dirty="0" err="1">
                <a:ln>
                  <a:noFill/>
                </a:ln>
                <a:solidFill>
                  <a:srgbClr val="0D0D0D"/>
                </a:solidFill>
                <a:effectLst/>
                <a:uLnTx/>
                <a:uFillTx/>
                <a:latin typeface="Times New Roman" panose="02020603050405020304" pitchFamily="18" charset="0"/>
                <a:ea typeface="Calibri" panose="020F0502020204030204" pitchFamily="34" charset="0"/>
                <a:cs typeface="Times New Roman" panose="02020603050405020304" pitchFamily="18" charset="0"/>
              </a:rPr>
              <a:t>Mở</a:t>
            </a:r>
            <a:r>
              <a:rPr kumimoji="0" lang="en-AU" sz="2800" b="1" i="0" u="none" strike="noStrike" kern="100" cap="none" spc="0" normalizeH="0" baseline="0" noProof="0" dirty="0">
                <a:ln>
                  <a:noFill/>
                </a:ln>
                <a:solidFill>
                  <a:srgbClr val="0D0D0D"/>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AU" sz="2800" b="1" i="0" u="none" strike="noStrike" kern="100" cap="none" spc="0" normalizeH="0" baseline="0" noProof="0" dirty="0" err="1">
                <a:ln>
                  <a:noFill/>
                </a:ln>
                <a:solidFill>
                  <a:srgbClr val="0D0D0D"/>
                </a:solidFill>
                <a:effectLst/>
                <a:uLnTx/>
                <a:uFillTx/>
                <a:latin typeface="Times New Roman" panose="02020603050405020304" pitchFamily="18" charset="0"/>
                <a:ea typeface="Calibri" panose="020F0502020204030204" pitchFamily="34" charset="0"/>
                <a:cs typeface="Times New Roman" panose="02020603050405020304" pitchFamily="18" charset="0"/>
              </a:rPr>
              <a:t>đầu</a:t>
            </a:r>
            <a:r>
              <a:rPr kumimoji="0" lang="en-AU" sz="2800" b="1" i="0" u="none" strike="noStrike" kern="100" cap="none" spc="0" normalizeH="0" baseline="0" noProof="0" dirty="0">
                <a:ln>
                  <a:noFill/>
                </a:ln>
                <a:solidFill>
                  <a:srgbClr val="0D0D0D"/>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AU" sz="2800" b="1" i="0" u="none" strike="noStrike" kern="100" cap="none" spc="0" normalizeH="0" baseline="0" noProof="0" dirty="0" err="1">
                <a:ln>
                  <a:noFill/>
                </a:ln>
                <a:solidFill>
                  <a:srgbClr val="0D0D0D"/>
                </a:solidFill>
                <a:effectLst/>
                <a:uLnTx/>
                <a:uFillTx/>
                <a:latin typeface="Times New Roman" panose="02020603050405020304" pitchFamily="18" charset="0"/>
                <a:ea typeface="Calibri" panose="020F0502020204030204" pitchFamily="34" charset="0"/>
                <a:cs typeface="Times New Roman" panose="02020603050405020304" pitchFamily="18" charset="0"/>
              </a:rPr>
              <a:t>thư</a:t>
            </a:r>
            <a:r>
              <a:rPr kumimoji="0" lang="vi-VN" sz="2800" b="1"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800"/>
              </a:spcAft>
              <a:buClrTx/>
              <a:buSzTx/>
              <a:buFontTx/>
              <a:buNone/>
              <a:tabLst/>
              <a:defRPr/>
            </a:pPr>
            <a:r>
              <a:rPr kumimoji="0" lang="en-AU"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vi-VN" sz="28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Nêu địa điểm, thời gian, danh tính người nhận, lời chào mở đầu. </a:t>
            </a:r>
            <a:endParaRPr kumimoji="0" lang="en-US" sz="28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65625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a16="http://schemas.microsoft.com/office/drawing/2014/main" xmlns:a14="http://schemas.microsoft.com/office/drawing/2010/main">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4E57D7-C483-C250-1545-F250CD4F7D09}"/>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4D650A64-BB3B-622A-614C-2B577E0CAA8D}"/>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27167157-36E5-0828-33B7-FC98FA9B3512}"/>
              </a:ext>
            </a:extLst>
          </p:cNvPr>
          <p:cNvSpPr/>
          <p:nvPr/>
        </p:nvSpPr>
        <p:spPr>
          <a:xfrm>
            <a:off x="2470245" y="814874"/>
            <a:ext cx="6467527" cy="678199"/>
          </a:xfrm>
          <a:prstGeom prst="rect">
            <a:avLst/>
          </a:prstGeom>
        </p:spPr>
        <p:txBody>
          <a:bodyPr wrap="square">
            <a:spAutoFit/>
          </a:bodyPr>
          <a:lstStyle/>
          <a:p>
            <a:pPr marL="0" marR="0" lvl="0" indent="0" algn="just" defTabSz="914400" rtl="0" eaLnBrk="1" fontAlgn="auto" latinLnBrk="0" hangingPunct="1">
              <a:lnSpc>
                <a:spcPct val="130000"/>
              </a:lnSpc>
              <a:spcBef>
                <a:spcPts val="0"/>
              </a:spcBef>
              <a:spcAft>
                <a:spcPts val="0"/>
              </a:spcAft>
              <a:buClrTx/>
              <a:buSzTx/>
              <a:buFontTx/>
              <a:buNone/>
              <a:tabLst>
                <a:tab pos="0" algn="l"/>
                <a:tab pos="57150" algn="l"/>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31971F95-7F39-1494-575C-66E0A40642B6}"/>
              </a:ext>
            </a:extLst>
          </p:cNvPr>
          <p:cNvGraphicFramePr>
            <a:graphicFrameLocks noGrp="1"/>
          </p:cNvGraphicFramePr>
          <p:nvPr>
            <p:extLst>
              <p:ext uri="{D42A27DB-BD31-4B8C-83A1-F6EECF244321}">
                <p14:modId xmlns:p14="http://schemas.microsoft.com/office/powerpoint/2010/main" val="2548263708"/>
              </p:ext>
            </p:extLst>
          </p:nvPr>
        </p:nvGraphicFramePr>
        <p:xfrm>
          <a:off x="280219" y="309716"/>
          <a:ext cx="11577484" cy="5896267"/>
        </p:xfrm>
        <a:graphic>
          <a:graphicData uri="http://schemas.openxmlformats.org/drawingml/2006/table">
            <a:tbl>
              <a:tblPr firstRow="1" firstCol="1" bandRow="1"/>
              <a:tblGrid>
                <a:gridCol w="1061884">
                  <a:extLst>
                    <a:ext uri="{9D8B030D-6E8A-4147-A177-3AD203B41FA5}">
                      <a16:colId xmlns:a16="http://schemas.microsoft.com/office/drawing/2014/main" val="2672538607"/>
                    </a:ext>
                  </a:extLst>
                </a:gridCol>
                <a:gridCol w="10515600">
                  <a:extLst>
                    <a:ext uri="{9D8B030D-6E8A-4147-A177-3AD203B41FA5}">
                      <a16:colId xmlns:a16="http://schemas.microsoft.com/office/drawing/2014/main" val="2533276256"/>
                    </a:ext>
                  </a:extLst>
                </a:gridCol>
              </a:tblGrid>
              <a:tr h="5896267">
                <a:tc>
                  <a:txBody>
                    <a:bodyPr/>
                    <a:lstStyle/>
                    <a:p>
                      <a:pPr algn="ctr">
                        <a:lnSpc>
                          <a:spcPct val="115000"/>
                        </a:lnSpc>
                        <a:spcAft>
                          <a:spcPts val="800"/>
                        </a:spcAft>
                        <a:tabLst>
                          <a:tab pos="424815" algn="l"/>
                        </a:tabLs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0030" marR="50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pPr>
                      <a:r>
                        <a:rPr lang="en-AU"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 Nêu rõ công việc hay vấn đề cần trao đổi.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tabLst>
                          <a:tab pos="424815" algn="l"/>
                        </a:tabLst>
                      </a:pPr>
                      <a:r>
                        <a:rPr lang="vi-VN" sz="2800" b="1" i="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2800" b="1" i="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AU" sz="2800" b="1" i="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AU" sz="2800" b="1" i="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tabLst>
                          <a:tab pos="424815" algn="l"/>
                        </a:tabLst>
                      </a:pPr>
                      <a:r>
                        <a:rPr lang="en-AU"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 Triển khai các nội dung phù hợp với mục đích viết thư.</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 Sử dụng các yếu tố bổ trợ tùy thuộc vào tính chất của bức thư: thân mật hay trang trọng.</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vi-VN" sz="2800" b="1" i="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Kết </a:t>
                      </a:r>
                      <a:r>
                        <a:rPr lang="en-AU" sz="2800" b="1" i="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AU" sz="2800" b="1" i="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2800" b="1" i="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a:t>
                      </a:r>
                      <a:r>
                        <a:rPr lang="vi-VN" sz="2800" b="1" i="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AU"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 Nêu lại công việc hoặc vấn đề cần trao đổi dưới hình thức tóm tắt và thể hiện mong muốn được người nhận thư chia sẻ, đồng tình, ủng hộ. </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tabLst>
                          <a:tab pos="424815" algn="l"/>
                        </a:tabLst>
                      </a:pPr>
                      <a:r>
                        <a:rPr lang="en-AU" sz="28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AU" sz="2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kern="100" dirty="0">
                          <a:effectLst/>
                          <a:latin typeface="Times New Roman" panose="02020603050405020304" pitchFamily="18" charset="0"/>
                          <a:ea typeface="Calibri" panose="020F0502020204030204" pitchFamily="34" charset="0"/>
                          <a:cs typeface="Times New Roman" panose="02020603050405020304" pitchFamily="18" charset="0"/>
                        </a:rPr>
                        <a:t>Lời chào tạm biệt, danh tính của người viết thư.</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50030" marR="5003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39557787"/>
                  </a:ext>
                </a:extLst>
              </a:tr>
            </a:tbl>
          </a:graphicData>
        </a:graphic>
      </p:graphicFrame>
    </p:spTree>
    <p:extLst>
      <p:ext uri="{BB962C8B-B14F-4D97-AF65-F5344CB8AC3E}">
        <p14:creationId xmlns:p14="http://schemas.microsoft.com/office/powerpoint/2010/main" val="9894493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a16="http://schemas.microsoft.com/office/drawing/2014/main" xmlns:a14="http://schemas.microsoft.com/office/drawing/2010/main">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49185-B3C2-A0BC-AF99-7AB59B749CA8}"/>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2603C596-C585-BEBE-495C-04715FB779A2}"/>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9EE51F84-FD89-F933-B5B6-65C6FAD7E4F1}"/>
              </a:ext>
            </a:extLst>
          </p:cNvPr>
          <p:cNvSpPr/>
          <p:nvPr/>
        </p:nvSpPr>
        <p:spPr>
          <a:xfrm>
            <a:off x="2470245" y="814874"/>
            <a:ext cx="6467527" cy="678199"/>
          </a:xfrm>
          <a:prstGeom prst="rect">
            <a:avLst/>
          </a:prstGeom>
        </p:spPr>
        <p:txBody>
          <a:bodyPr wrap="square">
            <a:spAutoFit/>
          </a:bodyPr>
          <a:lstStyle/>
          <a:p>
            <a:pPr marL="0" marR="0" lvl="0" indent="0" algn="just" defTabSz="914400" rtl="0" eaLnBrk="1" fontAlgn="auto" latinLnBrk="0" hangingPunct="1">
              <a:lnSpc>
                <a:spcPct val="130000"/>
              </a:lnSpc>
              <a:spcBef>
                <a:spcPts val="0"/>
              </a:spcBef>
              <a:spcAft>
                <a:spcPts val="0"/>
              </a:spcAft>
              <a:buClrTx/>
              <a:buSzTx/>
              <a:buFontTx/>
              <a:buNone/>
              <a:tabLst>
                <a:tab pos="0" algn="l"/>
                <a:tab pos="57150" algn="l"/>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AC99A62E-D6DC-57F9-6798-5352EAD43AEB}"/>
              </a:ext>
            </a:extLst>
          </p:cNvPr>
          <p:cNvGraphicFramePr>
            <a:graphicFrameLocks noGrp="1"/>
          </p:cNvGraphicFramePr>
          <p:nvPr>
            <p:extLst>
              <p:ext uri="{D42A27DB-BD31-4B8C-83A1-F6EECF244321}">
                <p14:modId xmlns:p14="http://schemas.microsoft.com/office/powerpoint/2010/main" val="2672711723"/>
              </p:ext>
            </p:extLst>
          </p:nvPr>
        </p:nvGraphicFramePr>
        <p:xfrm>
          <a:off x="403123" y="1654271"/>
          <a:ext cx="11385754" cy="3549458"/>
        </p:xfrm>
        <a:graphic>
          <a:graphicData uri="http://schemas.openxmlformats.org/drawingml/2006/table">
            <a:tbl>
              <a:tblPr firstRow="1" firstCol="1" bandRow="1"/>
              <a:tblGrid>
                <a:gridCol w="2625212">
                  <a:extLst>
                    <a:ext uri="{9D8B030D-6E8A-4147-A177-3AD203B41FA5}">
                      <a16:colId xmlns:a16="http://schemas.microsoft.com/office/drawing/2014/main" val="1493505019"/>
                    </a:ext>
                  </a:extLst>
                </a:gridCol>
                <a:gridCol w="8760542">
                  <a:extLst>
                    <a:ext uri="{9D8B030D-6E8A-4147-A177-3AD203B41FA5}">
                      <a16:colId xmlns:a16="http://schemas.microsoft.com/office/drawing/2014/main" val="80393831"/>
                    </a:ext>
                  </a:extLst>
                </a:gridCol>
              </a:tblGrid>
              <a:tr h="1957721">
                <a:tc>
                  <a:txBody>
                    <a:bodyPr/>
                    <a:lstStyle/>
                    <a:p>
                      <a:pPr algn="ctr">
                        <a:lnSpc>
                          <a:spcPct val="115000"/>
                        </a:lnSpc>
                        <a:spcAft>
                          <a:spcPts val="800"/>
                        </a:spcAft>
                        <a:tabLst>
                          <a:tab pos="424815" algn="l"/>
                        </a:tabLs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tabLst>
                          <a:tab pos="424815" algn="l"/>
                        </a:tabLs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18657862"/>
                  </a:ext>
                </a:extLst>
              </a:tr>
              <a:tr h="1591737">
                <a:tc>
                  <a:txBody>
                    <a:bodyPr/>
                    <a:lstStyle/>
                    <a:p>
                      <a:pPr algn="ctr">
                        <a:lnSpc>
                          <a:spcPct val="115000"/>
                        </a:lnSpc>
                        <a:spcAft>
                          <a:spcPts val="800"/>
                        </a:spcAft>
                        <a:tabLst>
                          <a:tab pos="424815" algn="l"/>
                        </a:tabLs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800"/>
                        </a:spcAft>
                        <a:tabLst>
                          <a:tab pos="424815" algn="l"/>
                        </a:tabLst>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95009932"/>
                  </a:ext>
                </a:extLst>
              </a:tr>
            </a:tbl>
          </a:graphicData>
        </a:graphic>
      </p:graphicFrame>
      <p:sp>
        <p:nvSpPr>
          <p:cNvPr id="4" name="TextBox 3">
            <a:extLst>
              <a:ext uri="{FF2B5EF4-FFF2-40B4-BE49-F238E27FC236}">
                <a16:creationId xmlns:a16="http://schemas.microsoft.com/office/drawing/2014/main" id="{FB664F8C-08D3-FA8F-79D6-B1F3FE58E74D}"/>
              </a:ext>
            </a:extLst>
          </p:cNvPr>
          <p:cNvSpPr txBox="1"/>
          <p:nvPr/>
        </p:nvSpPr>
        <p:spPr>
          <a:xfrm>
            <a:off x="847922" y="2207275"/>
            <a:ext cx="1622323" cy="800219"/>
          </a:xfrm>
          <a:prstGeom prst="rect">
            <a:avLst/>
          </a:prstGeom>
          <a:noFill/>
        </p:spPr>
        <p:txBody>
          <a:bodyPr wrap="square" rtlCol="0">
            <a:spAutoFit/>
          </a:bodyPr>
          <a:lstStyle/>
          <a:p>
            <a:r>
              <a:rPr lang="en-US" sz="28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bài</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5" name="TextBox 4">
            <a:extLst>
              <a:ext uri="{FF2B5EF4-FFF2-40B4-BE49-F238E27FC236}">
                <a16:creationId xmlns:a16="http://schemas.microsoft.com/office/drawing/2014/main" id="{6640DDA8-3D8D-10A7-53F2-0892A72AB996}"/>
              </a:ext>
            </a:extLst>
          </p:cNvPr>
          <p:cNvSpPr txBox="1"/>
          <p:nvPr/>
        </p:nvSpPr>
        <p:spPr>
          <a:xfrm>
            <a:off x="3156155" y="1961535"/>
            <a:ext cx="8460658" cy="1291700"/>
          </a:xfrm>
          <a:prstGeom prst="rect">
            <a:avLst/>
          </a:prstGeom>
          <a:noFill/>
        </p:spPr>
        <p:txBody>
          <a:bodyPr wrap="square" rtlCol="0">
            <a:spAutoFit/>
          </a:bodyPr>
          <a:lstStyle/>
          <a:p>
            <a:pPr marL="0" marR="0" lvl="0" indent="0" algn="just" defTabSz="914400" rtl="0" eaLnBrk="1" fontAlgn="auto" latinLnBrk="0" hangingPunct="1">
              <a:lnSpc>
                <a:spcPct val="115000"/>
              </a:lnSpc>
              <a:spcBef>
                <a:spcPts val="0"/>
              </a:spcBef>
              <a:spcAft>
                <a:spcPts val="800"/>
              </a:spcAft>
              <a:buClrTx/>
              <a:buSzTx/>
              <a:buFontTx/>
              <a:buNone/>
              <a:tabLst>
                <a:tab pos="424815" algn="l"/>
              </a:tabLst>
              <a:defRPr/>
            </a:pP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Dựa</a:t>
            </a: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vào</a:t>
            </a: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dàn</a:t>
            </a: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3200" b="0"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để</a:t>
            </a: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bài</a:t>
            </a: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800"/>
              </a:spcAft>
              <a:buClrTx/>
              <a:buSzTx/>
              <a:buFontTx/>
              <a:buNone/>
              <a:tabLst>
                <a:tab pos="424815" algn="l"/>
              </a:tabLst>
              <a:defRPr/>
            </a:pP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a:t>
            </a: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ý </a:t>
            </a:r>
            <a:r>
              <a:rPr kumimoji="0" lang="en-US" sz="3200" b="0"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diễn</a:t>
            </a: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đạt</a:t>
            </a: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dùng</a:t>
            </a: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từ</a:t>
            </a: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a:t>
            </a: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3200" b="0" i="0" u="none" strike="noStrike" kern="100" cap="none" spc="0" normalizeH="0" baseline="0" noProof="0" dirty="0" err="1">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a:t>
            </a:r>
            <a:r>
              <a:rPr kumimoji="0" lang="en-US" sz="3200" b="0" i="0" u="none" strike="noStrike" kern="100" cap="none" spc="0" normalizeH="0" baseline="0" noProof="0" dirty="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32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645F9568-5EC1-C41A-77C9-EA7DE4B19B6E}"/>
              </a:ext>
            </a:extLst>
          </p:cNvPr>
          <p:cNvSpPr txBox="1"/>
          <p:nvPr/>
        </p:nvSpPr>
        <p:spPr>
          <a:xfrm>
            <a:off x="575187" y="3834581"/>
            <a:ext cx="2433484" cy="1231106"/>
          </a:xfrm>
          <a:prstGeom prst="rect">
            <a:avLst/>
          </a:prstGeom>
          <a:noFill/>
        </p:spPr>
        <p:txBody>
          <a:bodyPr wrap="square" rtlCol="0">
            <a:spAutoFit/>
          </a:bodyPr>
          <a:lstStyle/>
          <a:p>
            <a:pPr algn="ctr"/>
            <a:r>
              <a:rPr lang="en-US" sz="28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8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8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sửa</a:t>
            </a:r>
            <a:r>
              <a:rPr lang="en-US" sz="2800" b="1"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chữa</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7" name="TextBox 6">
            <a:extLst>
              <a:ext uri="{FF2B5EF4-FFF2-40B4-BE49-F238E27FC236}">
                <a16:creationId xmlns:a16="http://schemas.microsoft.com/office/drawing/2014/main" id="{621261A8-3078-CCC3-85BC-4110A47A57AA}"/>
              </a:ext>
            </a:extLst>
          </p:cNvPr>
          <p:cNvSpPr txBox="1"/>
          <p:nvPr/>
        </p:nvSpPr>
        <p:spPr>
          <a:xfrm>
            <a:off x="3156155" y="3834581"/>
            <a:ext cx="8347587" cy="1231106"/>
          </a:xfrm>
          <a:prstGeom prst="rect">
            <a:avLst/>
          </a:prstGeom>
          <a:noFill/>
        </p:spPr>
        <p:txBody>
          <a:bodyPr wrap="square" rtlCol="0">
            <a:spAutoFit/>
          </a:bodyPr>
          <a:lstStyle/>
          <a:p>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chỉnh</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sửa</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dựa</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bảng</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kern="100"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800" kern="1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899549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a16="http://schemas.microsoft.com/office/drawing/2014/main" xmlns:a14="http://schemas.microsoft.com/office/drawing/2010/main">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BE4B96-0FA3-2913-8490-E77D59887A19}"/>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E48E31E1-352B-4CB3-CF9D-296AE9E75155}"/>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19F7388A-441B-CB87-1379-7D06C449B311}"/>
              </a:ext>
            </a:extLst>
          </p:cNvPr>
          <p:cNvSpPr/>
          <p:nvPr/>
        </p:nvSpPr>
        <p:spPr>
          <a:xfrm>
            <a:off x="405471" y="332434"/>
            <a:ext cx="6467527" cy="613245"/>
          </a:xfrm>
          <a:prstGeom prst="rect">
            <a:avLst/>
          </a:prstGeom>
        </p:spPr>
        <p:txBody>
          <a:bodyPr wrap="square">
            <a:spAutoFit/>
          </a:bodyPr>
          <a:lstStyle/>
          <a:p>
            <a:pPr>
              <a:lnSpc>
                <a:spcPct val="115000"/>
              </a:lnSpc>
            </a:pPr>
            <a:r>
              <a:rPr lang="da-DK" sz="3200" b="1" dirty="0">
                <a:solidFill>
                  <a:srgbClr val="FF0000"/>
                </a:solidFill>
                <a:latin typeface="Times New Roman" panose="02020603050405020304" pitchFamily="18" charset="0"/>
                <a:ea typeface="Times New Roman" panose="02020603050405020304" pitchFamily="18" charset="0"/>
              </a:rPr>
              <a:t>II.</a:t>
            </a:r>
            <a:r>
              <a:rPr lang="da-DK" sz="3200" dirty="0">
                <a:solidFill>
                  <a:srgbClr val="FF0000"/>
                </a:solidFill>
                <a:latin typeface="Times New Roman" panose="02020603050405020304" pitchFamily="18" charset="0"/>
                <a:ea typeface="Times New Roman" panose="02020603050405020304" pitchFamily="18" charset="0"/>
              </a:rPr>
              <a:t> </a:t>
            </a:r>
            <a:r>
              <a:rPr lang="da-DK" sz="3200" b="1" dirty="0">
                <a:solidFill>
                  <a:srgbClr val="FF0000"/>
                </a:solidFill>
                <a:latin typeface="Times New Roman" panose="02020603050405020304" pitchFamily="18" charset="0"/>
                <a:ea typeface="Times New Roman" panose="02020603050405020304" pitchFamily="18" charset="0"/>
              </a:rPr>
              <a:t>THỰC HÀNH VIẾT</a:t>
            </a:r>
            <a:endParaRPr lang="en-US" sz="2800" dirty="0">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BCF69935-DCB9-9F09-EAF6-766B15174C56}"/>
              </a:ext>
            </a:extLst>
          </p:cNvPr>
          <p:cNvSpPr txBox="1"/>
          <p:nvPr/>
        </p:nvSpPr>
        <p:spPr>
          <a:xfrm>
            <a:off x="405471" y="1428120"/>
            <a:ext cx="11437484" cy="3983911"/>
          </a:xfrm>
          <a:prstGeom prst="rect">
            <a:avLst/>
          </a:prstGeom>
          <a:noFill/>
        </p:spPr>
        <p:txBody>
          <a:bodyPr wrap="square">
            <a:spAutoFit/>
          </a:bodyPr>
          <a:lstStyle/>
          <a:p>
            <a:pPr algn="ctr">
              <a:lnSpc>
                <a:spcPct val="200000"/>
              </a:lnSpc>
              <a:spcAft>
                <a:spcPts val="800"/>
              </a:spcAft>
            </a:pPr>
            <a:r>
              <a:rPr lang="vi-VN"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LUYỆN 0</a:t>
            </a:r>
            <a:r>
              <a:rPr lang="en-AU"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1</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200000"/>
              </a:lnSpc>
            </a:pP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Trường</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anh</a:t>
            </a:r>
            <a:r>
              <a:rPr lang="en-US" sz="3200" kern="100" dirty="0">
                <a:effectLst/>
                <a:latin typeface="Times New Roman" panose="02020603050405020304" pitchFamily="18" charset="0"/>
                <a:ea typeface="Calibri" panose="020F0502020204030204" pitchFamily="34" charset="0"/>
              </a:rPr>
              <a:t>/</a:t>
            </a:r>
            <a:r>
              <a:rPr lang="en-US" sz="3200" kern="100" dirty="0" err="1">
                <a:effectLst/>
                <a:latin typeface="Times New Roman" panose="02020603050405020304" pitchFamily="18" charset="0"/>
                <a:ea typeface="Calibri" panose="020F0502020204030204" pitchFamily="34" charset="0"/>
              </a:rPr>
              <a:t>chị</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sắp</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tổ</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chức</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Hội</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khỏe</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Phù</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Đổng</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Là</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một</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lớp</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trưởng</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anh</a:t>
            </a:r>
            <a:r>
              <a:rPr lang="en-US" sz="3200" kern="100" dirty="0">
                <a:effectLst/>
                <a:latin typeface="Times New Roman" panose="02020603050405020304" pitchFamily="18" charset="0"/>
                <a:ea typeface="Calibri" panose="020F0502020204030204" pitchFamily="34" charset="0"/>
              </a:rPr>
              <a:t>/</a:t>
            </a:r>
            <a:r>
              <a:rPr lang="en-US" sz="3200" kern="100" dirty="0" err="1">
                <a:effectLst/>
                <a:latin typeface="Times New Roman" panose="02020603050405020304" pitchFamily="18" charset="0"/>
                <a:ea typeface="Calibri" panose="020F0502020204030204" pitchFamily="34" charset="0"/>
              </a:rPr>
              <a:t>chị</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hãy</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viết</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một</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lá</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thư</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khoảng</a:t>
            </a:r>
            <a:r>
              <a:rPr lang="en-US" sz="3200" kern="100" dirty="0">
                <a:effectLst/>
                <a:latin typeface="Times New Roman" panose="02020603050405020304" pitchFamily="18" charset="0"/>
                <a:ea typeface="Calibri" panose="020F0502020204030204" pitchFamily="34" charset="0"/>
              </a:rPr>
              <a:t> 600 </a:t>
            </a:r>
            <a:r>
              <a:rPr lang="en-US" sz="3200" kern="100" dirty="0" err="1">
                <a:effectLst/>
                <a:latin typeface="Times New Roman" panose="02020603050405020304" pitchFamily="18" charset="0"/>
                <a:ea typeface="Calibri" panose="020F0502020204030204" pitchFamily="34" charset="0"/>
              </a:rPr>
              <a:t>chữ</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gửi</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tới</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giáo</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viên</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chủ</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nhiệm</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trao</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đổi</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về</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việc</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tham</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gia</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hội</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khỏe</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Phù</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Đổng</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cấp</a:t>
            </a:r>
            <a:r>
              <a:rPr lang="en-US" sz="3200" kern="100" dirty="0">
                <a:effectLst/>
                <a:latin typeface="Times New Roman" panose="02020603050405020304" pitchFamily="18" charset="0"/>
                <a:ea typeface="Calibri" panose="020F0502020204030204" pitchFamily="34" charset="0"/>
              </a:rPr>
              <a:t> </a:t>
            </a:r>
            <a:r>
              <a:rPr lang="en-US" sz="3200" kern="100" dirty="0" err="1">
                <a:effectLst/>
                <a:latin typeface="Times New Roman" panose="02020603050405020304" pitchFamily="18" charset="0"/>
                <a:ea typeface="Calibri" panose="020F0502020204030204" pitchFamily="34" charset="0"/>
              </a:rPr>
              <a:t>trường</a:t>
            </a:r>
            <a:r>
              <a:rPr lang="en-US" sz="3200" kern="100" dirty="0">
                <a:effectLst/>
                <a:latin typeface="Times New Roman" panose="02020603050405020304" pitchFamily="18" charset="0"/>
                <a:ea typeface="Calibri" panose="020F0502020204030204" pitchFamily="34" charset="0"/>
              </a:rPr>
              <a:t>.</a:t>
            </a:r>
            <a:endParaRPr lang="en-US" sz="3200" dirty="0"/>
          </a:p>
        </p:txBody>
      </p:sp>
    </p:spTree>
    <p:extLst>
      <p:ext uri="{BB962C8B-B14F-4D97-AF65-F5344CB8AC3E}">
        <p14:creationId xmlns:p14="http://schemas.microsoft.com/office/powerpoint/2010/main" val="2130992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a16="http://schemas.microsoft.com/office/drawing/2014/main" xmlns:a14="http://schemas.microsoft.com/office/drawing/2010/main">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4B71CB-6C6E-50CD-D699-320D55193388}"/>
            </a:ext>
          </a:extLst>
        </p:cNvPr>
        <p:cNvGrpSpPr/>
        <p:nvPr/>
      </p:nvGrpSpPr>
      <p:grpSpPr>
        <a:xfrm>
          <a:off x="0" y="0"/>
          <a:ext cx="0" cy="0"/>
          <a:chOff x="0" y="0"/>
          <a:chExt cx="0" cy="0"/>
        </a:xfrm>
      </p:grpSpPr>
      <p:sp>
        <p:nvSpPr>
          <p:cNvPr id="9" name="文本框 8">
            <a:extLst>
              <a:ext uri="{FF2B5EF4-FFF2-40B4-BE49-F238E27FC236}">
                <a16:creationId xmlns:a16="http://schemas.microsoft.com/office/drawing/2014/main" id="{0C8B4566-D24B-CCA6-1F75-9B269EF35646}"/>
              </a:ext>
            </a:extLst>
          </p:cNvPr>
          <p:cNvSpPr txBox="1"/>
          <p:nvPr/>
        </p:nvSpPr>
        <p:spPr>
          <a:xfrm>
            <a:off x="5797118" y="814874"/>
            <a:ext cx="1864311"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F8FDFD"/>
                </a:solidFill>
                <a:effectLst/>
                <a:uLnTx/>
                <a:uFillTx/>
                <a:latin typeface="+mn-lt"/>
                <a:cs typeface="+mn-cs"/>
              </a:rPr>
              <a:t>https://www.ypppt.com/</a:t>
            </a:r>
            <a:endParaRPr kumimoji="0" lang="zh-CN" altLang="en-US" sz="1100" b="0" i="0" u="none" strike="noStrike" kern="1200" cap="none" spc="0" normalizeH="0" baseline="0" noProof="0" dirty="0">
              <a:ln>
                <a:noFill/>
              </a:ln>
              <a:solidFill>
                <a:srgbClr val="F8FDFD"/>
              </a:solidFill>
              <a:effectLst/>
              <a:uLnTx/>
              <a:uFillTx/>
              <a:latin typeface="+mn-lt"/>
              <a:cs typeface="+mn-cs"/>
            </a:endParaRPr>
          </a:p>
        </p:txBody>
      </p:sp>
      <p:sp>
        <p:nvSpPr>
          <p:cNvPr id="2" name="Rectangle 1">
            <a:extLst>
              <a:ext uri="{FF2B5EF4-FFF2-40B4-BE49-F238E27FC236}">
                <a16:creationId xmlns:a16="http://schemas.microsoft.com/office/drawing/2014/main" id="{5732A98D-C47C-8326-1C81-92C517B756BA}"/>
              </a:ext>
            </a:extLst>
          </p:cNvPr>
          <p:cNvSpPr/>
          <p:nvPr/>
        </p:nvSpPr>
        <p:spPr>
          <a:xfrm>
            <a:off x="2470245" y="814874"/>
            <a:ext cx="6467527" cy="678199"/>
          </a:xfrm>
          <a:prstGeom prst="rect">
            <a:avLst/>
          </a:prstGeom>
        </p:spPr>
        <p:txBody>
          <a:bodyPr wrap="square">
            <a:spAutoFit/>
          </a:bodyPr>
          <a:lstStyle/>
          <a:p>
            <a:pPr marL="0" marR="0" lvl="0" indent="0" algn="just" defTabSz="914400" rtl="0" eaLnBrk="1" fontAlgn="auto" latinLnBrk="0" hangingPunct="1">
              <a:lnSpc>
                <a:spcPct val="130000"/>
              </a:lnSpc>
              <a:spcBef>
                <a:spcPts val="0"/>
              </a:spcBef>
              <a:spcAft>
                <a:spcPts val="0"/>
              </a:spcAft>
              <a:buClrTx/>
              <a:buSzTx/>
              <a:buFontTx/>
              <a:buNone/>
              <a:tabLst>
                <a:tab pos="0" algn="l"/>
                <a:tab pos="57150" algn="l"/>
              </a:tabLst>
              <a:defRPr/>
            </a:pPr>
            <a:r>
              <a:rPr kumimoji="0" lang="fr-FR" sz="3200" b="1" i="0" u="none" strike="noStrike" kern="1200" cap="none" spc="0" normalizeH="0" baseline="0" noProof="0" dirty="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A753B40-8962-1B84-BD27-BA67499BE4F0}"/>
              </a:ext>
            </a:extLst>
          </p:cNvPr>
          <p:cNvSpPr txBox="1"/>
          <p:nvPr/>
        </p:nvSpPr>
        <p:spPr>
          <a:xfrm>
            <a:off x="366251" y="176981"/>
            <a:ext cx="11459497" cy="6715493"/>
          </a:xfrm>
          <a:prstGeom prst="rect">
            <a:avLst/>
          </a:prstGeom>
          <a:noFill/>
        </p:spPr>
        <p:txBody>
          <a:bodyPr wrap="square">
            <a:spAutoFit/>
          </a:bodyPr>
          <a:lstStyle/>
          <a:p>
            <a:pPr algn="ctr">
              <a:lnSpc>
                <a:spcPct val="115000"/>
              </a:lnSpc>
              <a:spcAft>
                <a:spcPts val="800"/>
              </a:spcAft>
            </a:pPr>
            <a:r>
              <a:rPr lang="vi-VN" sz="2400" b="1" u="sng"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DÀN Ý</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AU" sz="24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AU" sz="2400" b="1" kern="1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AU" sz="2400" b="1" kern="1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AU" sz="2400" b="1" kern="1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AU" sz="2400" b="1" kern="100" dirty="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AU" sz="2400" b="1" kern="100" dirty="0" err="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thư</a:t>
            </a:r>
            <a:r>
              <a:rPr lang="vi-VN" sz="24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AU" sz="24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2400" kern="100" dirty="0">
                <a:effectLst/>
                <a:latin typeface="Times New Roman" panose="02020603050405020304" pitchFamily="18" charset="0"/>
                <a:ea typeface="Calibri" panose="020F0502020204030204" pitchFamily="34" charset="0"/>
                <a:cs typeface="Times New Roman" panose="02020603050405020304" pitchFamily="18" charset="0"/>
              </a:rPr>
              <a:t> Nêu địa điểm, thời gian, danh tính người nhận, lời chào mở đầu.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kern="100" dirty="0">
                <a:effectLst/>
                <a:latin typeface="Times New Roman" panose="02020603050405020304" pitchFamily="18" charset="0"/>
                <a:ea typeface="Calibri" panose="020F0502020204030204" pitchFamily="34" charset="0"/>
                <a:cs typeface="Times New Roman" panose="02020603050405020304" pitchFamily="18" charset="0"/>
              </a:rPr>
              <a:t>Nêu rõ công việc hay vấn đề cần trao đổi</a:t>
            </a:r>
            <a:r>
              <a:rPr lang="en-A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khỏe</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đổng</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b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800"/>
              </a:spcAft>
            </a:pPr>
            <a:r>
              <a:rPr lang="en-AU" sz="24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AU" sz="24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AU" sz="24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AU" sz="24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vi-VN"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trao</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Đội</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ai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phụ</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từng</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hỗ</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trợ</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thi</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0" dirty="0" err="1">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đấu</a:t>
            </a:r>
            <a:r>
              <a:rPr lang="en-US" sz="2400" kern="0" dirty="0">
                <a:solidFill>
                  <a:srgbClr val="24202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AU" sz="24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vi-VN" sz="24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 </a:t>
            </a:r>
            <a:r>
              <a:rPr lang="en-AU" sz="24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thúc</a:t>
            </a:r>
            <a:r>
              <a:rPr lang="en-AU" sz="24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AU" sz="2400" b="1"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a:t>
            </a:r>
            <a:r>
              <a:rPr lang="vi-VN" sz="24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en-AU" sz="2400" kern="100" dirty="0">
                <a:effectLst/>
                <a:latin typeface="Times New Roman" panose="02020603050405020304" pitchFamily="18" charset="0"/>
                <a:ea typeface="Calibri" panose="020F0502020204030204" pitchFamily="34" charset="0"/>
                <a:cs typeface="Times New Roman" panose="02020603050405020304" pitchFamily="18" charset="0"/>
              </a:rPr>
              <a:t>- T</a:t>
            </a:r>
            <a:r>
              <a:rPr lang="vi-VN" sz="2400" kern="100" dirty="0">
                <a:effectLst/>
                <a:latin typeface="Times New Roman" panose="02020603050405020304" pitchFamily="18" charset="0"/>
                <a:ea typeface="Calibri" panose="020F0502020204030204" pitchFamily="34" charset="0"/>
                <a:cs typeface="Times New Roman" panose="02020603050405020304" pitchFamily="18" charset="0"/>
              </a:rPr>
              <a:t>hể hiện mong muốn được người nhận thư chia sẻ, đồng tình, ủng hộ.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800"/>
              </a:spcAft>
            </a:pPr>
            <a:r>
              <a:rPr lang="en-AU" sz="2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2400" kern="100" dirty="0">
                <a:effectLst/>
                <a:latin typeface="Times New Roman" panose="02020603050405020304" pitchFamily="18" charset="0"/>
                <a:ea typeface="Calibri" panose="020F0502020204030204" pitchFamily="34" charset="0"/>
                <a:cs typeface="Times New Roman" panose="02020603050405020304" pitchFamily="18" charset="0"/>
              </a:rPr>
              <a:t>Lời chào tạm biệt, danh tính của người viết thư.</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76334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xmlns:a16="http://schemas.microsoft.com/office/drawing/2014/main" xmlns:a14="http://schemas.microsoft.com/office/drawing/2010/main">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1000"/>
                                        <p:tgtEl>
                                          <p:spTgt spid="4">
                                            <p:txEl>
                                              <p:pRg st="2" end="2"/>
                                            </p:txEl>
                                          </p:spTgt>
                                        </p:tgtEl>
                                      </p:cBhvr>
                                    </p:animEffect>
                                    <p:anim calcmode="lin" valueType="num">
                                      <p:cBhvr>
                                        <p:cTn id="2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2" end="2"/>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4">
                                            <p:txEl>
                                              <p:pRg st="4" end="4"/>
                                            </p:txEl>
                                          </p:spTgt>
                                        </p:tgtEl>
                                        <p:attrNameLst>
                                          <p:attrName>style.visibility</p:attrName>
                                        </p:attrNameLst>
                                      </p:cBhvr>
                                      <p:to>
                                        <p:strVal val="visible"/>
                                      </p:to>
                                    </p:set>
                                    <p:animEffect transition="in" filter="fade">
                                      <p:cBhvr>
                                        <p:cTn id="38" dur="1000"/>
                                        <p:tgtEl>
                                          <p:spTgt spid="4">
                                            <p:txEl>
                                              <p:pRg st="4" end="4"/>
                                            </p:txEl>
                                          </p:spTgt>
                                        </p:tgtEl>
                                      </p:cBhvr>
                                    </p:animEffect>
                                    <p:anim calcmode="lin" valueType="num">
                                      <p:cBhvr>
                                        <p:cTn id="39"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4">
                                            <p:txEl>
                                              <p:pRg st="4" end="4"/>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4">
                                            <p:txEl>
                                              <p:pRg st="5" end="5"/>
                                            </p:txEl>
                                          </p:spTgt>
                                        </p:tgtEl>
                                        <p:attrNameLst>
                                          <p:attrName>style.visibility</p:attrName>
                                        </p:attrNameLst>
                                      </p:cBhvr>
                                      <p:to>
                                        <p:strVal val="visible"/>
                                      </p:to>
                                    </p:set>
                                    <p:animEffect transition="in" filter="fade">
                                      <p:cBhvr>
                                        <p:cTn id="43" dur="1000"/>
                                        <p:tgtEl>
                                          <p:spTgt spid="4">
                                            <p:txEl>
                                              <p:pRg st="5" end="5"/>
                                            </p:txEl>
                                          </p:spTgt>
                                        </p:tgtEl>
                                      </p:cBhvr>
                                    </p:animEffect>
                                    <p:anim calcmode="lin" valueType="num">
                                      <p:cBhvr>
                                        <p:cTn id="44"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5" dur="1000" fill="hold"/>
                                        <p:tgtEl>
                                          <p:spTgt spid="4">
                                            <p:txEl>
                                              <p:pRg st="5" end="5"/>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4">
                                            <p:txEl>
                                              <p:pRg st="6" end="6"/>
                                            </p:txEl>
                                          </p:spTgt>
                                        </p:tgtEl>
                                        <p:attrNameLst>
                                          <p:attrName>style.visibility</p:attrName>
                                        </p:attrNameLst>
                                      </p:cBhvr>
                                      <p:to>
                                        <p:strVal val="visible"/>
                                      </p:to>
                                    </p:set>
                                    <p:animEffect transition="in" filter="fade">
                                      <p:cBhvr>
                                        <p:cTn id="48" dur="1000"/>
                                        <p:tgtEl>
                                          <p:spTgt spid="4">
                                            <p:txEl>
                                              <p:pRg st="6" end="6"/>
                                            </p:txEl>
                                          </p:spTgt>
                                        </p:tgtEl>
                                      </p:cBhvr>
                                    </p:animEffect>
                                    <p:anim calcmode="lin" valueType="num">
                                      <p:cBhvr>
                                        <p:cTn id="49"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0" dur="1000" fill="hold"/>
                                        <p:tgtEl>
                                          <p:spTgt spid="4">
                                            <p:txEl>
                                              <p:pRg st="6" end="6"/>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
                                            <p:txEl>
                                              <p:pRg st="7" end="7"/>
                                            </p:txEl>
                                          </p:spTgt>
                                        </p:tgtEl>
                                        <p:attrNameLst>
                                          <p:attrName>style.visibility</p:attrName>
                                        </p:attrNameLst>
                                      </p:cBhvr>
                                      <p:to>
                                        <p:strVal val="visible"/>
                                      </p:to>
                                    </p:set>
                                    <p:animEffect transition="in" filter="fade">
                                      <p:cBhvr>
                                        <p:cTn id="53" dur="1000"/>
                                        <p:tgtEl>
                                          <p:spTgt spid="4">
                                            <p:txEl>
                                              <p:pRg st="7" end="7"/>
                                            </p:txEl>
                                          </p:spTgt>
                                        </p:tgtEl>
                                      </p:cBhvr>
                                    </p:animEffect>
                                    <p:anim calcmode="lin" valueType="num">
                                      <p:cBhvr>
                                        <p:cTn id="54"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4">
                                            <p:txEl>
                                              <p:pRg st="7" end="7"/>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4">
                                            <p:txEl>
                                              <p:pRg st="8" end="8"/>
                                            </p:txEl>
                                          </p:spTgt>
                                        </p:tgtEl>
                                        <p:attrNameLst>
                                          <p:attrName>style.visibility</p:attrName>
                                        </p:attrNameLst>
                                      </p:cBhvr>
                                      <p:to>
                                        <p:strVal val="visible"/>
                                      </p:to>
                                    </p:set>
                                    <p:animEffect transition="in" filter="fade">
                                      <p:cBhvr>
                                        <p:cTn id="58" dur="1000"/>
                                        <p:tgtEl>
                                          <p:spTgt spid="4">
                                            <p:txEl>
                                              <p:pRg st="8" end="8"/>
                                            </p:txEl>
                                          </p:spTgt>
                                        </p:tgtEl>
                                      </p:cBhvr>
                                    </p:animEffect>
                                    <p:anim calcmode="lin" valueType="num">
                                      <p:cBhvr>
                                        <p:cTn id="59"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nodeType="clickEffect">
                                  <p:stCondLst>
                                    <p:cond delay="0"/>
                                  </p:stCondLst>
                                  <p:childTnLst>
                                    <p:set>
                                      <p:cBhvr>
                                        <p:cTn id="64" dur="1" fill="hold">
                                          <p:stCondLst>
                                            <p:cond delay="0"/>
                                          </p:stCondLst>
                                        </p:cTn>
                                        <p:tgtEl>
                                          <p:spTgt spid="4">
                                            <p:txEl>
                                              <p:pRg st="9" end="9"/>
                                            </p:txEl>
                                          </p:spTgt>
                                        </p:tgtEl>
                                        <p:attrNameLst>
                                          <p:attrName>style.visibility</p:attrName>
                                        </p:attrNameLst>
                                      </p:cBhvr>
                                      <p:to>
                                        <p:strVal val="visible"/>
                                      </p:to>
                                    </p:set>
                                    <p:animEffect transition="in" filter="fade">
                                      <p:cBhvr>
                                        <p:cTn id="65" dur="1000"/>
                                        <p:tgtEl>
                                          <p:spTgt spid="4">
                                            <p:txEl>
                                              <p:pRg st="9" end="9"/>
                                            </p:txEl>
                                          </p:spTgt>
                                        </p:tgtEl>
                                      </p:cBhvr>
                                    </p:animEffect>
                                    <p:anim calcmode="lin" valueType="num">
                                      <p:cBhvr>
                                        <p:cTn id="66"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67" dur="1000" fill="hold"/>
                                        <p:tgtEl>
                                          <p:spTgt spid="4">
                                            <p:txEl>
                                              <p:pRg st="9" end="9"/>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4">
                                            <p:txEl>
                                              <p:pRg st="10" end="10"/>
                                            </p:txEl>
                                          </p:spTgt>
                                        </p:tgtEl>
                                        <p:attrNameLst>
                                          <p:attrName>style.visibility</p:attrName>
                                        </p:attrNameLst>
                                      </p:cBhvr>
                                      <p:to>
                                        <p:strVal val="visible"/>
                                      </p:to>
                                    </p:set>
                                    <p:animEffect transition="in" filter="fade">
                                      <p:cBhvr>
                                        <p:cTn id="70" dur="1000"/>
                                        <p:tgtEl>
                                          <p:spTgt spid="4">
                                            <p:txEl>
                                              <p:pRg st="10" end="10"/>
                                            </p:txEl>
                                          </p:spTgt>
                                        </p:tgtEl>
                                      </p:cBhvr>
                                    </p:animEffect>
                                    <p:anim calcmode="lin" valueType="num">
                                      <p:cBhvr>
                                        <p:cTn id="71"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4">
                                            <p:txEl>
                                              <p:pRg st="11" end="11"/>
                                            </p:txEl>
                                          </p:spTgt>
                                        </p:tgtEl>
                                        <p:attrNameLst>
                                          <p:attrName>style.visibility</p:attrName>
                                        </p:attrNameLst>
                                      </p:cBhvr>
                                      <p:to>
                                        <p:strVal val="visible"/>
                                      </p:to>
                                    </p:set>
                                    <p:animEffect transition="in" filter="fade">
                                      <p:cBhvr>
                                        <p:cTn id="75" dur="1000"/>
                                        <p:tgtEl>
                                          <p:spTgt spid="4">
                                            <p:txEl>
                                              <p:pRg st="11" end="11"/>
                                            </p:txEl>
                                          </p:spTgt>
                                        </p:tgtEl>
                                      </p:cBhvr>
                                    </p:animEffect>
                                    <p:anim calcmode="lin" valueType="num">
                                      <p:cBhvr>
                                        <p:cTn id="76"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77"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l520agg">
      <a:majorFont>
        <a:latin typeface=""/>
        <a:ea typeface="阿里巴巴普惠体"/>
        <a:cs typeface=""/>
      </a:majorFont>
      <a:minorFont>
        <a:latin typeface=""/>
        <a:ea typeface="阿里巴巴普惠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2650</Words>
  <Application>Microsoft Office PowerPoint</Application>
  <PresentationFormat>Widescreen</PresentationFormat>
  <Paragraphs>150</Paragraphs>
  <Slides>24</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微软雅黑</vt:lpstr>
      <vt:lpstr>宋体</vt:lpstr>
      <vt:lpstr>Arial</vt:lpstr>
      <vt:lpstr>Calibri</vt:lpstr>
      <vt:lpstr>Tahoma</vt:lpstr>
      <vt:lpstr>Times New Roman</vt:lpstr>
      <vt:lpstr>阿里巴巴普惠体</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KhanhToanComputer</cp:lastModifiedBy>
  <cp:revision>28</cp:revision>
  <dcterms:created xsi:type="dcterms:W3CDTF">2023-07-25T21:59:00Z</dcterms:created>
  <dcterms:modified xsi:type="dcterms:W3CDTF">2024-11-18T03:50:17Z</dcterms:modified>
</cp:coreProperties>
</file>