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2"/>
  </p:notesMasterIdLst>
  <p:sldIdLst>
    <p:sldId id="289" r:id="rId2"/>
    <p:sldId id="592" r:id="rId3"/>
    <p:sldId id="649" r:id="rId4"/>
    <p:sldId id="650" r:id="rId5"/>
    <p:sldId id="648" r:id="rId6"/>
    <p:sldId id="647" r:id="rId7"/>
    <p:sldId id="644" r:id="rId8"/>
    <p:sldId id="690" r:id="rId9"/>
    <p:sldId id="691" r:id="rId10"/>
    <p:sldId id="692" r:id="rId11"/>
    <p:sldId id="693" r:id="rId12"/>
    <p:sldId id="694" r:id="rId13"/>
    <p:sldId id="695" r:id="rId14"/>
    <p:sldId id="696" r:id="rId15"/>
    <p:sldId id="697" r:id="rId16"/>
    <p:sldId id="698" r:id="rId17"/>
    <p:sldId id="699" r:id="rId18"/>
    <p:sldId id="700" r:id="rId19"/>
    <p:sldId id="701" r:id="rId20"/>
    <p:sldId id="702" r:id="rId21"/>
    <p:sldId id="746" r:id="rId22"/>
    <p:sldId id="703" r:id="rId23"/>
    <p:sldId id="704" r:id="rId24"/>
    <p:sldId id="747" r:id="rId25"/>
    <p:sldId id="705" r:id="rId26"/>
    <p:sldId id="748" r:id="rId27"/>
    <p:sldId id="706" r:id="rId28"/>
    <p:sldId id="707" r:id="rId29"/>
    <p:sldId id="708" r:id="rId30"/>
    <p:sldId id="709" r:id="rId31"/>
    <p:sldId id="710" r:id="rId32"/>
    <p:sldId id="711" r:id="rId33"/>
    <p:sldId id="712" r:id="rId34"/>
    <p:sldId id="713" r:id="rId35"/>
    <p:sldId id="714" r:id="rId36"/>
    <p:sldId id="715" r:id="rId37"/>
    <p:sldId id="716" r:id="rId38"/>
    <p:sldId id="717" r:id="rId39"/>
    <p:sldId id="718" r:id="rId40"/>
    <p:sldId id="719" r:id="rId41"/>
    <p:sldId id="720" r:id="rId42"/>
    <p:sldId id="721" r:id="rId43"/>
    <p:sldId id="722" r:id="rId44"/>
    <p:sldId id="723" r:id="rId45"/>
    <p:sldId id="724" r:id="rId46"/>
    <p:sldId id="725" r:id="rId47"/>
    <p:sldId id="726" r:id="rId48"/>
    <p:sldId id="727" r:id="rId49"/>
    <p:sldId id="728" r:id="rId50"/>
    <p:sldId id="729" r:id="rId51"/>
    <p:sldId id="730" r:id="rId52"/>
    <p:sldId id="731" r:id="rId53"/>
    <p:sldId id="732" r:id="rId54"/>
    <p:sldId id="733" r:id="rId55"/>
    <p:sldId id="734" r:id="rId56"/>
    <p:sldId id="735" r:id="rId57"/>
    <p:sldId id="736" r:id="rId58"/>
    <p:sldId id="737" r:id="rId59"/>
    <p:sldId id="738" r:id="rId60"/>
    <p:sldId id="739" r:id="rId61"/>
    <p:sldId id="740" r:id="rId62"/>
    <p:sldId id="741" r:id="rId63"/>
    <p:sldId id="742" r:id="rId64"/>
    <p:sldId id="743" r:id="rId65"/>
    <p:sldId id="744" r:id="rId66"/>
    <p:sldId id="745" r:id="rId67"/>
    <p:sldId id="646" r:id="rId68"/>
    <p:sldId id="645" r:id="rId69"/>
    <p:sldId id="632" r:id="rId70"/>
    <p:sldId id="633" r:id="rId71"/>
    <p:sldId id="634" r:id="rId72"/>
    <p:sldId id="635" r:id="rId73"/>
    <p:sldId id="636" r:id="rId74"/>
    <p:sldId id="637" r:id="rId75"/>
    <p:sldId id="638" r:id="rId76"/>
    <p:sldId id="639" r:id="rId77"/>
    <p:sldId id="640" r:id="rId78"/>
    <p:sldId id="641" r:id="rId79"/>
    <p:sldId id="749" r:id="rId80"/>
    <p:sldId id="642"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6" userDrawn="1">
          <p15:clr>
            <a:srgbClr val="A4A3A4"/>
          </p15:clr>
        </p15:guide>
        <p15:guide id="2" pos="7256" userDrawn="1">
          <p15:clr>
            <a:srgbClr val="A4A3A4"/>
          </p15:clr>
        </p15:guide>
        <p15:guide id="3" orient="horz" pos="648" userDrawn="1">
          <p15:clr>
            <a:srgbClr val="A4A3A4"/>
          </p15:clr>
        </p15:guide>
        <p15:guide id="4" orient="horz" pos="712" userDrawn="1">
          <p15:clr>
            <a:srgbClr val="A4A3A4"/>
          </p15:clr>
        </p15:guide>
        <p15:guide id="5" orient="horz" pos="3928" userDrawn="1">
          <p15:clr>
            <a:srgbClr val="A4A3A4"/>
          </p15:clr>
        </p15:guide>
        <p15:guide id="6" orient="horz"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2" d="100"/>
          <a:sy n="72" d="100"/>
        </p:scale>
        <p:origin x="660" y="72"/>
      </p:cViewPr>
      <p:guideLst>
        <p:guide pos="416"/>
        <p:guide pos="7256"/>
        <p:guide orient="horz" pos="648"/>
        <p:guide orient="horz" pos="712"/>
        <p:guide orient="horz" pos="3928"/>
        <p:guide orient="horz" pos="38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F8A92-FFA8-4869-8E0A-6EC27498C22B}" type="datetimeFigureOut">
              <a:rPr lang="en-US" smtClean="0"/>
              <a:t>11/18/2024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8D874D-9F9C-4DC2-ACEE-9F0EB50E7599}" type="slidenum">
              <a:rPr lang="en-US" smtClean="0"/>
              <a:t>‹#›</a:t>
            </a:fld>
            <a:endParaRPr lang="en-US"/>
          </a:p>
        </p:txBody>
      </p:sp>
    </p:spTree>
    <p:extLst>
      <p:ext uri="{BB962C8B-B14F-4D97-AF65-F5344CB8AC3E}">
        <p14:creationId xmlns:p14="http://schemas.microsoft.com/office/powerpoint/2010/main" val="4090830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a:ln>
            <a:solidFill>
              <a:srgbClr val="000000"/>
            </a:solidFill>
            <a:miter/>
          </a:ln>
        </p:spPr>
      </p:sp>
      <p:sp>
        <p:nvSpPr>
          <p:cNvPr id="31747" name="备注占位符 2"/>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62292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6BABB7-8827-8F28-F9E0-1EDA06CB3601}"/>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8DC2D8E4-5ABD-2CC7-4B65-2F3FCB044CFE}"/>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2814813A-F346-150F-9844-78434B59DF47}"/>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4B57C12B-1C95-71F0-FFC7-01277A5B9568}"/>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079698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59113-F2B4-3AB3-CB18-7DB9511D3E27}"/>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8E847CF3-3E11-9C2E-B63D-6F065F418510}"/>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4C78A50F-48FE-4F76-BA19-3F58C0A491A6}"/>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917BED27-C88A-B9CC-B0CD-2CD69E191F62}"/>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65323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A67D1-84F4-C336-E428-0365D99430CA}"/>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2D1FDA94-C8AA-B91B-A563-BF9803D4A952}"/>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96FE069C-C89E-949F-DFA5-730FB20C039F}"/>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5CFEE61C-5536-0406-F95D-83755173D41F}"/>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217553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E56964-F2CE-219D-DAB9-8D4E1B89BE58}"/>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6F8ADF60-7437-0C4A-4F5E-CC2BE3A3EFE5}"/>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5744DBDF-2DA5-9DBF-F8D1-FB4FCA5752FA}"/>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014AD77B-1ADC-1080-D0F1-21264AF924B2}"/>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682495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D619A5-DBC1-8790-E0AD-90039920331F}"/>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B87E170C-0E80-0671-EFBC-62941EBDE41D}"/>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95264BD4-AA7B-7E0B-6202-F190643A4109}"/>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97C73D09-5E51-C9F7-47FB-FEE2B34DC79E}"/>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175946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EC4F1-6654-3843-2840-B2049FC9CD84}"/>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2D8E8EF7-DFA1-0EDB-8D53-208ACFE1973A}"/>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4E0A8F3D-C15E-2B3A-D5CC-8EDF85DDB546}"/>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7FFFAD5B-CB6E-619E-CF3D-74C8A8CD6537}"/>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220014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36138-B8C0-2603-CA98-6D9466A415D7}"/>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1EFAC411-5A71-DE90-A520-1B9919347F68}"/>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A25BA218-FEA3-BF28-6F27-9992D476FAEF}"/>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AE7792A7-DD7A-CA89-E293-ECBFABC462E1}"/>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500799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99273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2544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571763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256629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39007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992596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239256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759843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2353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11" name="TextBox 9">
            <a:extLst>
              <a:ext uri="{FF2B5EF4-FFF2-40B4-BE49-F238E27FC236}">
                <a16:creationId xmlns:a16="http://schemas.microsoft.com/office/drawing/2014/main" id="{44885A11-BEF0-25A8-4CC2-5AF1D866FF83}"/>
              </a:ext>
            </a:extLst>
          </p:cNvPr>
          <p:cNvSpPr txBox="1"/>
          <p:nvPr userDrawn="1"/>
        </p:nvSpPr>
        <p:spPr>
          <a:xfrm>
            <a:off x="1806104" y="6721475"/>
            <a:ext cx="1224136"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ea typeface="微软雅黑" panose="020B0503020204020204" pitchFamily="34" charset="-122"/>
                <a:hlinkClick r:id="rId2"/>
              </a:rPr>
              <a:t>PPT</a:t>
            </a:r>
            <a:r>
              <a:rPr lang="zh-CN" altLang="en-US" sz="100" dirty="0">
                <a:solidFill>
                  <a:prstClr val="black"/>
                </a:solidFill>
                <a:latin typeface="微软雅黑" panose="020B0503020204020204" pitchFamily="34" charset="-122"/>
                <a:ea typeface="微软雅黑" panose="020B0503020204020204" pitchFamily="34" charset="-122"/>
                <a:hlinkClick r:id="rId2"/>
              </a:rPr>
              <a:t>下载</a:t>
            </a:r>
            <a:r>
              <a:rPr lang="zh-CN" altLang="en-US" sz="100" dirty="0">
                <a:solidFill>
                  <a:prstClr val="black"/>
                </a:solidFill>
                <a:latin typeface="微软雅黑" panose="020B0503020204020204" pitchFamily="34" charset="-122"/>
                <a:ea typeface="微软雅黑" panose="020B0503020204020204" pitchFamily="34" charset="-122"/>
              </a:rPr>
              <a:t> </a:t>
            </a:r>
            <a:r>
              <a:rPr lang="en-US" altLang="zh-CN" sz="100" dirty="0">
                <a:solidFill>
                  <a:prstClr val="black"/>
                </a:solidFill>
                <a:latin typeface="微软雅黑" panose="020B0503020204020204" pitchFamily="34" charset="-122"/>
                <a:ea typeface="微软雅黑" panose="020B0503020204020204" pitchFamily="34" charset="-122"/>
              </a:rPr>
              <a:t>http://www.1ppt.com/xiazai/</a:t>
            </a:r>
          </a:p>
        </p:txBody>
      </p:sp>
    </p:spTree>
    <p:extLst>
      <p:ext uri="{BB962C8B-B14F-4D97-AF65-F5344CB8AC3E}">
        <p14:creationId xmlns:p14="http://schemas.microsoft.com/office/powerpoint/2010/main" val="428430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56340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3D3D1A35-A4F7-40B7-B172-653519CA73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 y="0"/>
            <a:ext cx="12191998" cy="6857999"/>
          </a:xfrm>
          <a:prstGeom prst="rect">
            <a:avLst/>
          </a:prstGeom>
        </p:spPr>
      </p:pic>
      <p:sp>
        <p:nvSpPr>
          <p:cNvPr id="6" name="矩形: 圆角 5">
            <a:extLst>
              <a:ext uri="{FF2B5EF4-FFF2-40B4-BE49-F238E27FC236}">
                <a16:creationId xmlns:a16="http://schemas.microsoft.com/office/drawing/2014/main" id="{DF1D55DC-85C4-4EF3-BAA9-B3DC3026C5A7}"/>
              </a:ext>
            </a:extLst>
          </p:cNvPr>
          <p:cNvSpPr/>
          <p:nvPr userDrawn="1"/>
        </p:nvSpPr>
        <p:spPr>
          <a:xfrm>
            <a:off x="262466" y="237595"/>
            <a:ext cx="11667067" cy="6382808"/>
          </a:xfrm>
          <a:prstGeom prst="roundRect">
            <a:avLst>
              <a:gd name="adj" fmla="val 0"/>
            </a:avLst>
          </a:prstGeom>
          <a:gradFill>
            <a:gsLst>
              <a:gs pos="17000">
                <a:schemeClr val="bg1">
                  <a:alpha val="93000"/>
                </a:schemeClr>
              </a:gs>
              <a:gs pos="52000">
                <a:srgbClr val="FFFFFF">
                  <a:alpha val="95000"/>
                </a:srgbClr>
              </a:gs>
              <a:gs pos="93000">
                <a:schemeClr val="bg1">
                  <a:alpha val="90000"/>
                </a:schemeClr>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3241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7EAF5636-78ED-B58F-452F-4F56FE02D3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391986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n-ea"/>
                <a:ea typeface="+mn-ea"/>
              </a:defRPr>
            </a:lvl1pPr>
          </a:lstStyle>
          <a:p>
            <a:fld id="{D997B5FA-0921-464F-AAE1-844C04324D75}" type="datetimeFigureOut">
              <a:rPr lang="zh-CN" altLang="en-US" smtClean="0"/>
              <a:pPr/>
              <a:t>2024/11/18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n-ea"/>
                <a:ea typeface="+mn-ea"/>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fld id="{565CE74E-AB26-4998-AD42-012C4C1AD076}" type="slidenum">
              <a:rPr lang="zh-CN" altLang="en-US" smtClean="0"/>
              <a:pPr/>
              <a:t>‹#›</a:t>
            </a:fld>
            <a:endParaRPr lang="zh-CN" altLang="en-US"/>
          </a:p>
        </p:txBody>
      </p:sp>
    </p:spTree>
    <p:extLst>
      <p:ext uri="{BB962C8B-B14F-4D97-AF65-F5344CB8AC3E}">
        <p14:creationId xmlns:p14="http://schemas.microsoft.com/office/powerpoint/2010/main" val="4169720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椭圆 15">
            <a:extLst>
              <a:ext uri="{FF2B5EF4-FFF2-40B4-BE49-F238E27FC236}">
                <a16:creationId xmlns:a16="http://schemas.microsoft.com/office/drawing/2014/main" id="{300A2EB8-7727-4CE5-A7D7-C8F534486F6F}"/>
              </a:ext>
            </a:extLst>
          </p:cNvPr>
          <p:cNvSpPr/>
          <p:nvPr/>
        </p:nvSpPr>
        <p:spPr>
          <a:xfrm>
            <a:off x="-1134733" y="-1685941"/>
            <a:ext cx="14998257" cy="10666609"/>
          </a:xfrm>
          <a:prstGeom prst="ellipse">
            <a:avLst/>
          </a:prstGeom>
          <a:gradFill flip="none" rotWithShape="1">
            <a:gsLst>
              <a:gs pos="62000">
                <a:schemeClr val="bg1">
                  <a:alpha val="73000"/>
                </a:schemeClr>
              </a:gs>
              <a:gs pos="79000">
                <a:srgbClr val="FFFFFF">
                  <a:alpha val="50000"/>
                </a:srgbClr>
              </a:gs>
              <a:gs pos="95000">
                <a:schemeClr val="bg1">
                  <a:alpha val="14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vi-VN" sz="44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ÔN TẬP ĐỌC HIỂU </a:t>
            </a:r>
            <a:endParaRPr lang="en-US" sz="44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50000"/>
              </a:lnSpc>
            </a:pPr>
            <a:r>
              <a:rPr lang="vi-VN" sz="44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TRUYỆN TRUYỀN KÌ</a:t>
            </a:r>
            <a:endParaRPr lang="en-US" sz="3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图片 8">
            <a:extLst>
              <a:ext uri="{FF2B5EF4-FFF2-40B4-BE49-F238E27FC236}">
                <a16:creationId xmlns:a16="http://schemas.microsoft.com/office/drawing/2014/main" id="{E353C52E-6A52-463F-AE3A-7D338A466DD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flipH="1">
            <a:off x="0" y="4448522"/>
            <a:ext cx="1750038" cy="2636502"/>
          </a:xfrm>
          <a:prstGeom prst="rect">
            <a:avLst/>
          </a:prstGeom>
        </p:spPr>
      </p:pic>
      <p:pic>
        <p:nvPicPr>
          <p:cNvPr id="10" name="图片 9">
            <a:extLst>
              <a:ext uri="{FF2B5EF4-FFF2-40B4-BE49-F238E27FC236}">
                <a16:creationId xmlns:a16="http://schemas.microsoft.com/office/drawing/2014/main" id="{B3FE193A-7115-4A5B-BA1C-DBF2DB7FCFC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821851" y="4470245"/>
            <a:ext cx="2388174" cy="2388174"/>
          </a:xfrm>
          <a:prstGeom prst="rect">
            <a:avLst/>
          </a:prstGeom>
        </p:spPr>
      </p:pic>
      <p:pic>
        <p:nvPicPr>
          <p:cNvPr id="11" name="图片 10">
            <a:extLst>
              <a:ext uri="{FF2B5EF4-FFF2-40B4-BE49-F238E27FC236}">
                <a16:creationId xmlns:a16="http://schemas.microsoft.com/office/drawing/2014/main" id="{0ABB9B15-3755-442E-B5F7-FB8EE12DB8C0}"/>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flipH="1">
            <a:off x="385261" y="3894557"/>
            <a:ext cx="1784732" cy="1151375"/>
          </a:xfrm>
          <a:prstGeom prst="rect">
            <a:avLst/>
          </a:prstGeom>
        </p:spPr>
      </p:pic>
      <p:pic>
        <p:nvPicPr>
          <p:cNvPr id="14" name="图片 13">
            <a:extLst>
              <a:ext uri="{FF2B5EF4-FFF2-40B4-BE49-F238E27FC236}">
                <a16:creationId xmlns:a16="http://schemas.microsoft.com/office/drawing/2014/main" id="{FA84E3EB-533C-4A54-86A7-BD08BC255B8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flipH="1">
            <a:off x="9945604" y="1083747"/>
            <a:ext cx="1673463" cy="1151375"/>
          </a:xfrm>
          <a:prstGeom prst="rect">
            <a:avLst/>
          </a:prstGeom>
        </p:spPr>
      </p:pic>
    </p:spTree>
    <p:extLst>
      <p:ext uri="{BB962C8B-B14F-4D97-AF65-F5344CB8AC3E}">
        <p14:creationId xmlns:p14="http://schemas.microsoft.com/office/powerpoint/2010/main" val="1944288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a16="http://schemas.microsoft.com/office/drawing/2014/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p:stCondLst>
                              <p:cond delay="3500"/>
                            </p:stCondLst>
                            <p:childTnLst>
                              <p:par>
                                <p:cTn id="9" presetID="42"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anim calcmode="lin" valueType="num">
                                      <p:cBhvr>
                                        <p:cTn id="17" dur="1000" fill="hold"/>
                                        <p:tgtEl>
                                          <p:spTgt spid="10"/>
                                        </p:tgtEl>
                                        <p:attrNameLst>
                                          <p:attrName>ppt_x</p:attrName>
                                        </p:attrNameLst>
                                      </p:cBhvr>
                                      <p:tavLst>
                                        <p:tav tm="0">
                                          <p:val>
                                            <p:strVal val="#ppt_x"/>
                                          </p:val>
                                        </p:tav>
                                        <p:tav tm="100000">
                                          <p:val>
                                            <p:strVal val="#ppt_x"/>
                                          </p:val>
                                        </p:tav>
                                      </p:tavLst>
                                    </p:anim>
                                    <p:anim calcmode="lin" valueType="num">
                                      <p:cBhvr>
                                        <p:cTn id="1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0-#ppt_w/2"/>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0-#ppt_w/2"/>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31" presetClass="entr" presetSubtype="0" fill="hold" nodeType="with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anim calcmode="lin" valueType="num">
                                      <p:cBhvr>
                                        <p:cTn id="31" dur="10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32" dur="1000" fill="hold"/>
                                        <p:tgtEl>
                                          <p:spTgt spid="16">
                                            <p:txEl>
                                              <p:pRg st="0" end="0"/>
                                            </p:txEl>
                                          </p:spTgt>
                                        </p:tgtEl>
                                        <p:attrNameLst>
                                          <p:attrName>ppt_h</p:attrName>
                                        </p:attrNameLst>
                                      </p:cBhvr>
                                      <p:tavLst>
                                        <p:tav tm="0">
                                          <p:val>
                                            <p:fltVal val="0"/>
                                          </p:val>
                                        </p:tav>
                                        <p:tav tm="100000">
                                          <p:val>
                                            <p:strVal val="#ppt_h"/>
                                          </p:val>
                                        </p:tav>
                                      </p:tavLst>
                                    </p:anim>
                                    <p:anim calcmode="lin" valueType="num">
                                      <p:cBhvr>
                                        <p:cTn id="33" dur="1000" fill="hold"/>
                                        <p:tgtEl>
                                          <p:spTgt spid="16">
                                            <p:txEl>
                                              <p:pRg st="0" end="0"/>
                                            </p:txEl>
                                          </p:spTgt>
                                        </p:tgtEl>
                                        <p:attrNameLst>
                                          <p:attrName>style.rotation</p:attrName>
                                        </p:attrNameLst>
                                      </p:cBhvr>
                                      <p:tavLst>
                                        <p:tav tm="0">
                                          <p:val>
                                            <p:fltVal val="90"/>
                                          </p:val>
                                        </p:tav>
                                        <p:tav tm="100000">
                                          <p:val>
                                            <p:fltVal val="0"/>
                                          </p:val>
                                        </p:tav>
                                      </p:tavLst>
                                    </p:anim>
                                    <p:animEffect transition="in" filter="fade">
                                      <p:cBhvr>
                                        <p:cTn id="34" dur="1000"/>
                                        <p:tgtEl>
                                          <p:spTgt spid="16">
                                            <p:txEl>
                                              <p:pRg st="0" end="0"/>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16">
                                            <p:txEl>
                                              <p:pRg st="1" end="1"/>
                                            </p:txEl>
                                          </p:spTgt>
                                        </p:tgtEl>
                                        <p:attrNameLst>
                                          <p:attrName>style.visibility</p:attrName>
                                        </p:attrNameLst>
                                      </p:cBhvr>
                                      <p:to>
                                        <p:strVal val="visible"/>
                                      </p:to>
                                    </p:set>
                                    <p:anim calcmode="lin" valueType="num">
                                      <p:cBhvr>
                                        <p:cTn id="37" dur="10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38" dur="1000" fill="hold"/>
                                        <p:tgtEl>
                                          <p:spTgt spid="16">
                                            <p:txEl>
                                              <p:pRg st="1" end="1"/>
                                            </p:txEl>
                                          </p:spTgt>
                                        </p:tgtEl>
                                        <p:attrNameLst>
                                          <p:attrName>ppt_h</p:attrName>
                                        </p:attrNameLst>
                                      </p:cBhvr>
                                      <p:tavLst>
                                        <p:tav tm="0">
                                          <p:val>
                                            <p:fltVal val="0"/>
                                          </p:val>
                                        </p:tav>
                                        <p:tav tm="100000">
                                          <p:val>
                                            <p:strVal val="#ppt_h"/>
                                          </p:val>
                                        </p:tav>
                                      </p:tavLst>
                                    </p:anim>
                                    <p:anim calcmode="lin" valueType="num">
                                      <p:cBhvr>
                                        <p:cTn id="39" dur="1000" fill="hold"/>
                                        <p:tgtEl>
                                          <p:spTgt spid="16">
                                            <p:txEl>
                                              <p:pRg st="1" end="1"/>
                                            </p:txEl>
                                          </p:spTgt>
                                        </p:tgtEl>
                                        <p:attrNameLst>
                                          <p:attrName>style.rotation</p:attrName>
                                        </p:attrNameLst>
                                      </p:cBhvr>
                                      <p:tavLst>
                                        <p:tav tm="0">
                                          <p:val>
                                            <p:fltVal val="90"/>
                                          </p:val>
                                        </p:tav>
                                        <p:tav tm="100000">
                                          <p:val>
                                            <p:fltVal val="0"/>
                                          </p:val>
                                        </p:tav>
                                      </p:tavLst>
                                    </p:anim>
                                    <p:animEffect transition="in" filter="fade">
                                      <p:cBhvr>
                                        <p:cTn id="40" dur="1000"/>
                                        <p:tgtEl>
                                          <p:spTgt spid="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547" y="251791"/>
            <a:ext cx="11555895" cy="6056017"/>
          </a:xfrm>
          <a:prstGeom prst="rect">
            <a:avLst/>
          </a:prstGeom>
        </p:spPr>
        <p:txBody>
          <a:bodyPr wrap="square">
            <a:spAutoFit/>
          </a:bodyPr>
          <a:lstStyle/>
          <a:p>
            <a:pPr algn="ctr">
              <a:lnSpc>
                <a:spcPct val="115000"/>
              </a:lnSpc>
              <a:spcAft>
                <a:spcPts val="800"/>
              </a:spcAft>
            </a:pPr>
            <a:r>
              <a:rPr lang="vi-VN" sz="2800" b="1" kern="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ĐỀ LUYỆN </a:t>
            </a:r>
            <a:r>
              <a:rPr lang="vi-VN" sz="2800" b="1" kern="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01</a:t>
            </a:r>
            <a:r>
              <a:rPr lang="en-US" sz="2800" kern="100" dirty="0" smtClean="0">
                <a:latin typeface="Calibri" panose="020F0502020204030204" pitchFamily="34" charset="0"/>
                <a:ea typeface="Calibri" panose="020F0502020204030204" pitchFamily="34" charset="0"/>
                <a:cs typeface="Times New Roman" panose="02020603050405020304" pitchFamily="18" charset="0"/>
              </a:rPr>
              <a:t>  </a:t>
            </a:r>
            <a:r>
              <a:rPr lang="vi-VN" sz="2800" b="1" kern="100" dirty="0" smtClean="0">
                <a:latin typeface="Times New Roman" panose="02020603050405020304" pitchFamily="18" charset="0"/>
                <a:ea typeface="Calibri" panose="020F0502020204030204" pitchFamily="34" charset="0"/>
                <a:cs typeface="Times New Roman" panose="02020603050405020304" pitchFamily="18" charset="0"/>
              </a:rPr>
              <a:t>Đọc </a:t>
            </a:r>
            <a:r>
              <a:rPr lang="vi-VN" sz="2800" b="1" kern="100" dirty="0">
                <a:latin typeface="Times New Roman" panose="02020603050405020304" pitchFamily="18" charset="0"/>
                <a:ea typeface="Calibri" panose="020F0502020204030204" pitchFamily="34" charset="0"/>
                <a:cs typeface="Times New Roman" panose="02020603050405020304" pitchFamily="18" charset="0"/>
              </a:rPr>
              <a:t>văn bản sau: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2800" i="1" kern="100" dirty="0">
                <a:latin typeface="Times New Roman" panose="02020603050405020304" pitchFamily="18" charset="0"/>
                <a:ea typeface="Calibri" panose="020F0502020204030204" pitchFamily="34" charset="0"/>
                <a:cs typeface="Times New Roman" panose="02020603050405020304" pitchFamily="18" charset="0"/>
              </a:rPr>
              <a:t>Không thấy tên lính lệ đấy nữa, ông gật đầu một cái thì bà huyện kệ nệ xích lại gần chồng, nghiêng đầu nghe nói thầm...</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2800" i="1" kern="100" dirty="0">
                <a:latin typeface="Times New Roman" panose="02020603050405020304" pitchFamily="18" charset="0"/>
                <a:ea typeface="Calibri" panose="020F0502020204030204" pitchFamily="34" charset="0"/>
                <a:cs typeface="Times New Roman" panose="02020603050405020304" pitchFamily="18" charset="0"/>
              </a:rPr>
              <a:t>- Mợ tính nào là bắt phu, bắt tre, ở tỉnh thế nào người ta cũng cho là mình gặp dịp béo bở, dù không ăn người ta cũng cho là ăn. Như thế không ăn cũng dại. Nếu mà vỡ đê nữa thì họ lại càng tin là mình kiếm chác được nhiều...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2800" i="1" kern="100" dirty="0">
                <a:latin typeface="Times New Roman" panose="02020603050405020304" pitchFamily="18" charset="0"/>
                <a:ea typeface="Calibri" panose="020F0502020204030204" pitchFamily="34" charset="0"/>
                <a:cs typeface="Times New Roman" panose="02020603050405020304" pitchFamily="18" charset="0"/>
              </a:rPr>
              <a:t>Bà huyện vì chưa bao giờ được làm việc quan, nhất là lại việc quan vào những lúc vỡ đê, nên rất kinh ngạc. Bà trợn mắt, cái miệng thành ra tròn y như một chữ o. Mãi mới lắp bắp:</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2800" i="1" kern="100" dirty="0">
                <a:latin typeface="Times New Roman" panose="02020603050405020304" pitchFamily="18" charset="0"/>
                <a:ea typeface="Calibri" panose="020F0502020204030204" pitchFamily="34" charset="0"/>
                <a:cs typeface="Times New Roman" panose="02020603050405020304" pitchFamily="18" charset="0"/>
              </a:rPr>
              <a:t>- Kiếm chác?... Vỡ đê mà lại còn kiếm chác?</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2800" i="1" kern="100" dirty="0">
                <a:latin typeface="Times New Roman" panose="02020603050405020304" pitchFamily="18" charset="0"/>
                <a:ea typeface="Calibri" panose="020F0502020204030204" pitchFamily="34" charset="0"/>
                <a:cs typeface="Times New Roman" panose="02020603050405020304" pitchFamily="18" charset="0"/>
              </a:rPr>
              <a:t>Ông chồng nổi nóng:</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1707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557" y="477079"/>
            <a:ext cx="11383617" cy="4930581"/>
          </a:xfrm>
          <a:prstGeom prst="rect">
            <a:avLst/>
          </a:prstGeom>
        </p:spPr>
        <p:txBody>
          <a:bodyPr wrap="square">
            <a:spAutoFit/>
          </a:bodyPr>
          <a:lstStyle/>
          <a:p>
            <a:pPr>
              <a:lnSpc>
                <a:spcPct val="115000"/>
              </a:lnSpc>
              <a:spcAft>
                <a:spcPts val="800"/>
              </a:spcAft>
              <a:tabLst>
                <a:tab pos="0" algn="l"/>
              </a:tabLst>
            </a:pPr>
            <a:r>
              <a:rPr lang="en-US" sz="3200" i="1" kern="100" dirty="0">
                <a:latin typeface="Times New Roman" panose="02020603050405020304" pitchFamily="18" charset="0"/>
                <a:ea typeface="Calibri" panose="020F0502020204030204" pitchFamily="34" charset="0"/>
                <a:cs typeface="Times New Roman" panose="02020603050405020304" pitchFamily="18" charset="0"/>
              </a:rPr>
              <a:t>- Bẩm vâng ạ! Nếu vỡ đê thì tất có nhiều chuyện lôi thôi! Tất rồi có thằng lý trưởng này bị cách chức, thằng chánh tổng kia được bát phẩm! Rồi còn cứu tế, còn chẩn bần!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3200" i="1" kern="100" dirty="0">
                <a:latin typeface="Times New Roman" panose="02020603050405020304" pitchFamily="18" charset="0"/>
                <a:ea typeface="Calibri" panose="020F0502020204030204" pitchFamily="34" charset="0"/>
                <a:cs typeface="Times New Roman" panose="02020603050405020304" pitchFamily="18" charset="0"/>
              </a:rPr>
              <a:t>Mặc dầu ngu dại là giống đàn bà, khi người ta đã là vợ một ông huyện thì người ta cũng phải thông minh trước những câu cắt nghĩa mập mờ ấy. Bà gật gù mà rằng:</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3200" i="1" kern="100" dirty="0">
                <a:latin typeface="Times New Roman" panose="02020603050405020304" pitchFamily="18" charset="0"/>
                <a:ea typeface="Calibri" panose="020F0502020204030204" pitchFamily="34" charset="0"/>
                <a:cs typeface="Times New Roman" panose="02020603050405020304" pitchFamily="18" charset="0"/>
              </a:rPr>
              <a:t>- À à!</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32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Vũ Trọng Phụng, </a:t>
            </a:r>
            <a:r>
              <a:rPr lang="vi-VN" sz="3200" i="1" kern="100" dirty="0">
                <a:latin typeface="Times New Roman" panose="02020603050405020304" pitchFamily="18" charset="0"/>
                <a:ea typeface="Calibri" panose="020F0502020204030204" pitchFamily="34" charset="0"/>
                <a:cs typeface="Times New Roman" panose="02020603050405020304" pitchFamily="18" charset="0"/>
              </a:rPr>
              <a:t>Vỡ đê</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 NXB Văn Học, 2022</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588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3339" y="675861"/>
            <a:ext cx="11158331" cy="5666231"/>
          </a:xfrm>
          <a:prstGeom prst="rect">
            <a:avLst/>
          </a:prstGeom>
        </p:spPr>
        <p:txBody>
          <a:bodyPr wrap="square">
            <a:spAutoFit/>
          </a:bodyPr>
          <a:lstStyle/>
          <a:p>
            <a:pPr>
              <a:lnSpc>
                <a:spcPct val="115000"/>
              </a:lnSpc>
              <a:spcAft>
                <a:spcPts val="800"/>
              </a:spcAft>
              <a:tabLst>
                <a:tab pos="0" algn="l"/>
              </a:tabLs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Thực hiện các yêu cầu: </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1.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Xác định ngôi kể trong văn bản </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trên.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2.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Liệt kê những lời thoại của bà huyện</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 trong văn bản.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3.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Từ tâm ý của quan huyện trong cuộc đối thoại với vợ, </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anh/</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chị hiểu </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gì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về </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vị quan này</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4.  </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Đặc điểm cơ bản nào của p</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hong cách hiện thực được thể hiện trong </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văn bản</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0" algn="l"/>
              </a:tabLs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5.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Anh/</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C</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hị suy nghĩ như thế nào về thái độ của nhà văn khi viết những dòng tiểu thuyết trên?</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445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6835" y="901148"/>
            <a:ext cx="11237843" cy="2888035"/>
          </a:xfrm>
          <a:prstGeom prst="rect">
            <a:avLst/>
          </a:prstGeom>
        </p:spPr>
        <p:txBody>
          <a:bodyPr wrap="square">
            <a:spAutoFit/>
          </a:bodyPr>
          <a:lstStyle/>
          <a:p>
            <a:pPr algn="ctr">
              <a:lnSpc>
                <a:spcPct val="115000"/>
              </a:lnSpc>
            </a:pPr>
            <a:r>
              <a:rPr lang="vi-VN" sz="3200" b="1" u="sng"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b="1" kern="100" dirty="0">
                <a:latin typeface="Times New Roman" panose="02020603050405020304" pitchFamily="18" charset="0"/>
                <a:ea typeface="DengXian"/>
                <a:cs typeface="Times New Roman" panose="02020603050405020304" pitchFamily="18" charset="0"/>
              </a:rPr>
              <a:t>Câu 1.</a:t>
            </a:r>
            <a:r>
              <a:rPr lang="en-US" sz="3200" kern="100" dirty="0">
                <a:latin typeface="Times New Roman" panose="02020603050405020304" pitchFamily="18" charset="0"/>
                <a:ea typeface="DengXian"/>
                <a:cs typeface="Times New Roman" panose="02020603050405020304" pitchFamily="18" charset="0"/>
              </a:rPr>
              <a:t> </a:t>
            </a:r>
            <a:r>
              <a:rPr lang="vi-VN" sz="3200" kern="100" dirty="0">
                <a:latin typeface="Times New Roman" panose="02020603050405020304" pitchFamily="18" charset="0"/>
                <a:ea typeface="DengXian"/>
                <a:cs typeface="Times New Roman" panose="02020603050405020304" pitchFamily="18" charset="0"/>
              </a:rPr>
              <a:t>N</a:t>
            </a:r>
            <a:r>
              <a:rPr lang="en-US" sz="3200" kern="100" dirty="0">
                <a:latin typeface="Times New Roman" panose="02020603050405020304" pitchFamily="18" charset="0"/>
                <a:ea typeface="DengXian"/>
                <a:cs typeface="Times New Roman" panose="02020603050405020304" pitchFamily="18" charset="0"/>
              </a:rPr>
              <a:t>gôi kể trong văn </a:t>
            </a:r>
            <a:r>
              <a:rPr lang="vi-VN" sz="3200" kern="100" dirty="0">
                <a:latin typeface="Times New Roman" panose="02020603050405020304" pitchFamily="18" charset="0"/>
                <a:ea typeface="DengXian"/>
                <a:cs typeface="Times New Roman" panose="02020603050405020304" pitchFamily="18" charset="0"/>
              </a:rPr>
              <a:t>bản: </a:t>
            </a:r>
            <a:r>
              <a:rPr lang="en-US" sz="3200" kern="100" dirty="0">
                <a:latin typeface="Times New Roman" panose="02020603050405020304" pitchFamily="18" charset="0"/>
                <a:ea typeface="DengXian"/>
                <a:cs typeface="Times New Roman" panose="02020603050405020304" pitchFamily="18" charset="0"/>
              </a:rPr>
              <a:t>Ngôi thứ </a:t>
            </a:r>
            <a:r>
              <a:rPr lang="vi-VN" sz="3200" kern="100" dirty="0">
                <a:latin typeface="Times New Roman" panose="02020603050405020304" pitchFamily="18" charset="0"/>
                <a:ea typeface="DengXian"/>
                <a:cs typeface="Times New Roman" panose="02020603050405020304" pitchFamily="18" charset="0"/>
              </a:rPr>
              <a:t>ba</a:t>
            </a:r>
            <a:r>
              <a:rPr lang="en-AU" sz="3200" kern="100" dirty="0">
                <a:latin typeface="Times New Roman" panose="02020603050405020304" pitchFamily="18" charset="0"/>
                <a:ea typeface="DengXian"/>
                <a:cs typeface="Times New Roman" panose="02020603050405020304" pitchFamily="18" charset="0"/>
              </a:rPr>
              <a:t>.</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b="1" kern="100" dirty="0">
                <a:latin typeface="Times New Roman" panose="02020603050405020304" pitchFamily="18" charset="0"/>
                <a:ea typeface="DengXian"/>
                <a:cs typeface="Times New Roman" panose="02020603050405020304" pitchFamily="18" charset="0"/>
              </a:rPr>
              <a:t>Câu 2.</a:t>
            </a:r>
            <a:r>
              <a:rPr lang="en-US" sz="3200" kern="100" dirty="0">
                <a:latin typeface="Times New Roman" panose="02020603050405020304" pitchFamily="18" charset="0"/>
                <a:ea typeface="DengXian"/>
                <a:cs typeface="Times New Roman" panose="02020603050405020304" pitchFamily="18" charset="0"/>
              </a:rPr>
              <a:t> </a:t>
            </a:r>
            <a:r>
              <a:rPr lang="vi-VN" sz="3200" kern="100" dirty="0">
                <a:latin typeface="Times New Roman" panose="02020603050405020304" pitchFamily="18" charset="0"/>
                <a:ea typeface="DengXian"/>
                <a:cs typeface="Times New Roman" panose="02020603050405020304" pitchFamily="18" charset="0"/>
              </a:rPr>
              <a:t>N</a:t>
            </a:r>
            <a:r>
              <a:rPr lang="en-US" sz="3200" kern="100" dirty="0">
                <a:latin typeface="Times New Roman" panose="02020603050405020304" pitchFamily="18" charset="0"/>
                <a:ea typeface="DengXian"/>
                <a:cs typeface="Times New Roman" panose="02020603050405020304" pitchFamily="18" charset="0"/>
              </a:rPr>
              <a:t>hững lời thoại của bà huyện</a:t>
            </a:r>
            <a:r>
              <a:rPr lang="vi-VN" sz="3200" kern="100" dirty="0">
                <a:latin typeface="Times New Roman" panose="02020603050405020304" pitchFamily="18" charset="0"/>
                <a:ea typeface="DengXian"/>
                <a:cs typeface="Times New Roman" panose="02020603050405020304" pitchFamily="18" charset="0"/>
              </a:rPr>
              <a:t> trong văn bản: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 Kiếm chác?... Vỡ đê mà lại còn kiếm chác?</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 À à!</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691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548" y="265043"/>
            <a:ext cx="11449878" cy="5511637"/>
          </a:xfrm>
          <a:prstGeom prst="rect">
            <a:avLst/>
          </a:prstGeom>
        </p:spPr>
        <p:txBody>
          <a:bodyPr wrap="square">
            <a:spAutoFit/>
          </a:bodyPr>
          <a:lstStyle/>
          <a:p>
            <a:pPr algn="just">
              <a:lnSpc>
                <a:spcPct val="115000"/>
              </a:lnSpc>
            </a:pPr>
            <a:r>
              <a:rPr lang="en-US" sz="2800" b="1" kern="0" dirty="0">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Tâm ý của quan huyện trong cuộc đối thoại với vợ: Mặc dù vỡ đê là chuyện hệ trọng với toàn dân nhưng đây chính là cơ hội để bọn thống trị xâu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xé.</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Từ tâm ý của quan huyện trong cuộc đối thoại với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vợ, giúp ta hiểu</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Quan huyện</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 là kẻ</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lõi đời, thấu hiểu tận cùng bản chất giai cấp mình, đồng thời cũng hiểu rõ bụng dạ thiên hạ và thời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thế.</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Quan huyện cũng là kẻ tâm cơ, tranh thủ, tận dụng mọi thời cơ để kiếm chác, ngay cả khi thiên tai thảm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khốc.</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 Quan huyện là hình ảnh tiêu biểu thể hiện </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bản chất tham lam, xấu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xa, tàn độc, bất chấp mọi thủ đoạn</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của giai cấp thống trị,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sẵn sàng ăn </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trên xương máu và tính mệnh của người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dân.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6920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557" y="477079"/>
            <a:ext cx="11449878" cy="6007157"/>
          </a:xfrm>
          <a:prstGeom prst="rect">
            <a:avLst/>
          </a:prstGeom>
        </p:spPr>
        <p:txBody>
          <a:bodyPr wrap="square">
            <a:spAutoFit/>
          </a:bodyPr>
          <a:lstStyle/>
          <a:p>
            <a:pPr algn="just">
              <a:lnSpc>
                <a:spcPct val="115000"/>
              </a:lnSpc>
            </a:pPr>
            <a:r>
              <a:rPr lang="en-US" sz="2800" b="1" kern="0" dirty="0">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 Đặc điểm cơ bản của p</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hong cách hiện thực được thể hiện trong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văn bản: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100" dirty="0">
                <a:latin typeface="Times New Roman" panose="02020603050405020304" pitchFamily="18" charset="0"/>
                <a:ea typeface="DengXian"/>
                <a:cs typeface="Times New Roman" panose="02020603050405020304" pitchFamily="18" charset="0"/>
              </a:rPr>
              <a:t>- T</a:t>
            </a:r>
            <a:r>
              <a:rPr lang="vi-VN" sz="2800" kern="100" dirty="0">
                <a:latin typeface="Times New Roman" panose="02020603050405020304" pitchFamily="18" charset="0"/>
                <a:ea typeface="DengXian"/>
                <a:cs typeface="Times New Roman" panose="02020603050405020304" pitchFamily="18" charset="0"/>
              </a:rPr>
              <a:t>hể hiện mối quan hệ giữa hoàn cảnh xã hội với sự hình thành tính cách con người</a:t>
            </a:r>
            <a:r>
              <a:rPr lang="en-US" sz="2800" kern="100" dirty="0">
                <a:latin typeface="Times New Roman" panose="02020603050405020304" pitchFamily="18" charset="0"/>
                <a:ea typeface="DengXian"/>
                <a:cs typeface="Times New Roman" panose="02020603050405020304" pitchFamily="18" charset="0"/>
              </a:rPr>
              <a:t>: Trong hoàn cảnh </a:t>
            </a:r>
            <a:r>
              <a:rPr lang="vi-VN" sz="2800" kern="100" dirty="0">
                <a:latin typeface="Times New Roman" panose="02020603050405020304" pitchFamily="18" charset="0"/>
                <a:ea typeface="DengXian"/>
                <a:cs typeface="Times New Roman" panose="02020603050405020304" pitchFamily="18" charset="0"/>
              </a:rPr>
              <a:t>v</a:t>
            </a:r>
            <a:r>
              <a:rPr lang="en-US" sz="2800" kern="100" dirty="0">
                <a:latin typeface="Times New Roman" panose="02020603050405020304" pitchFamily="18" charset="0"/>
                <a:ea typeface="DengXian"/>
                <a:cs typeface="Times New Roman" panose="02020603050405020304" pitchFamily="18" charset="0"/>
              </a:rPr>
              <a:t>ỡ đê vô cùng thảm khốc, nhà văn bóc trần bản chất tham quan lại nhũng bẩn thỉu xấu </a:t>
            </a:r>
            <a:r>
              <a:rPr lang="vi-VN" sz="2800" kern="100" dirty="0">
                <a:latin typeface="Times New Roman" panose="02020603050405020304" pitchFamily="18" charset="0"/>
                <a:ea typeface="DengXian"/>
                <a:cs typeface="Times New Roman" panose="02020603050405020304" pitchFamily="18" charset="0"/>
              </a:rPr>
              <a:t>xa.</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100" dirty="0">
                <a:latin typeface="Times New Roman" panose="02020603050405020304" pitchFamily="18" charset="0"/>
                <a:ea typeface="DengXian"/>
                <a:cs typeface="Times New Roman" panose="02020603050405020304" pitchFamily="18" charset="0"/>
              </a:rPr>
              <a:t>- Q</a:t>
            </a:r>
            <a:r>
              <a:rPr lang="vi-VN" sz="2800" kern="100" dirty="0">
                <a:latin typeface="Times New Roman" panose="02020603050405020304" pitchFamily="18" charset="0"/>
                <a:ea typeface="DengXian"/>
                <a:cs typeface="Times New Roman" panose="02020603050405020304" pitchFamily="18" charset="0"/>
              </a:rPr>
              <a:t>uan tâm miêu tả một cách chi tiết, “như thật” những hình ảnh phong phú, phức tạp của hiện thực cuộc sống.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100" dirty="0">
                <a:latin typeface="Times New Roman" panose="02020603050405020304" pitchFamily="18" charset="0"/>
                <a:ea typeface="DengXian"/>
                <a:cs typeface="Times New Roman" panose="02020603050405020304" pitchFamily="18" charset="0"/>
              </a:rPr>
              <a:t>+ Đó là hình ảnh một viên quan huyện đầy tâm cơ với những lời tâm sự gan ruột cùng vợ của mình về chiến lược vơ </a:t>
            </a:r>
            <a:r>
              <a:rPr lang="vi-VN" sz="2800" kern="100" dirty="0">
                <a:latin typeface="Times New Roman" panose="02020603050405020304" pitchFamily="18" charset="0"/>
                <a:ea typeface="DengXian"/>
                <a:cs typeface="Times New Roman" panose="02020603050405020304" pitchFamily="18" charset="0"/>
              </a:rPr>
              <a:t>vét.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100" dirty="0">
                <a:latin typeface="Times New Roman" panose="02020603050405020304" pitchFamily="18" charset="0"/>
                <a:ea typeface="DengXian"/>
                <a:cs typeface="Times New Roman" panose="02020603050405020304" pitchFamily="18" charset="0"/>
              </a:rPr>
              <a:t>+ Đó là bà huyện với môi trường sống đặc biệt cũng dần thích ứng với bản chất thống </a:t>
            </a:r>
            <a:r>
              <a:rPr lang="vi-VN" sz="2800" kern="100" dirty="0">
                <a:latin typeface="Times New Roman" panose="02020603050405020304" pitchFamily="18" charset="0"/>
                <a:ea typeface="DengXian"/>
                <a:cs typeface="Times New Roman" panose="02020603050405020304" pitchFamily="18" charset="0"/>
              </a:rPr>
              <a:t>trị.</a:t>
            </a:r>
            <a:r>
              <a:rPr lang="en-US" sz="2800" kern="100" dirty="0">
                <a:latin typeface="Times New Roman" panose="02020603050405020304" pitchFamily="18" charset="0"/>
                <a:ea typeface="DengXian"/>
                <a:cs typeface="Times New Roman" panose="02020603050405020304" pitchFamily="18" charset="0"/>
              </a:rPr>
              <a:t>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DengXian"/>
                <a:cs typeface="Times New Roman" panose="02020603050405020304" pitchFamily="18" charset="0"/>
              </a:rPr>
              <a:t>- </a:t>
            </a:r>
            <a:r>
              <a:rPr lang="en-US" sz="2800" kern="100" dirty="0">
                <a:latin typeface="Times New Roman" panose="02020603050405020304" pitchFamily="18" charset="0"/>
                <a:ea typeface="DengXian"/>
                <a:cs typeface="Times New Roman" panose="02020603050405020304" pitchFamily="18" charset="0"/>
              </a:rPr>
              <a:t>Nhà văn Vũ Trọng Phụng không hề </a:t>
            </a:r>
            <a:r>
              <a:rPr lang="vi-VN" sz="2800" kern="100" dirty="0">
                <a:latin typeface="Times New Roman" panose="02020603050405020304" pitchFamily="18" charset="0"/>
                <a:ea typeface="DengXian"/>
                <a:cs typeface="Times New Roman" panose="02020603050405020304" pitchFamily="18" charset="0"/>
              </a:rPr>
              <a:t>“tô vẽ” hay lí tưởng hóa</a:t>
            </a:r>
            <a:r>
              <a:rPr lang="en-US" sz="2800" kern="100" dirty="0">
                <a:latin typeface="Times New Roman" panose="02020603050405020304" pitchFamily="18" charset="0"/>
                <a:ea typeface="DengXian"/>
                <a:cs typeface="Times New Roman" panose="02020603050405020304" pitchFamily="18" charset="0"/>
              </a:rPr>
              <a:t> hiện thực.</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3867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322" y="914401"/>
            <a:ext cx="11330609" cy="5153270"/>
          </a:xfrm>
          <a:prstGeom prst="rect">
            <a:avLst/>
          </a:prstGeom>
        </p:spPr>
        <p:txBody>
          <a:bodyPr wrap="square">
            <a:spAutoFit/>
          </a:bodyPr>
          <a:lstStyle/>
          <a:p>
            <a:pPr algn="just">
              <a:lnSpc>
                <a:spcPct val="115000"/>
              </a:lnSpc>
            </a:pPr>
            <a:r>
              <a:rPr lang="en-US" sz="3200" b="1" kern="100" dirty="0">
                <a:latin typeface="Times New Roman" panose="02020603050405020304" pitchFamily="18" charset="0"/>
                <a:ea typeface="DengXian"/>
                <a:cs typeface="Times New Roman" panose="02020603050405020304" pitchFamily="18" charset="0"/>
              </a:rPr>
              <a:t>Câu 5.</a:t>
            </a:r>
            <a:r>
              <a:rPr lang="en-US" sz="3200" kern="100" dirty="0">
                <a:latin typeface="Times New Roman" panose="02020603050405020304" pitchFamily="18" charset="0"/>
                <a:ea typeface="DengXian"/>
                <a:cs typeface="Times New Roman" panose="02020603050405020304" pitchFamily="18" charset="0"/>
              </a:rPr>
              <a:t> </a:t>
            </a:r>
            <a:r>
              <a:rPr lang="vi-VN" sz="3200" kern="100" dirty="0">
                <a:latin typeface="Times New Roman" panose="02020603050405020304" pitchFamily="18" charset="0"/>
                <a:ea typeface="DengXian"/>
                <a:cs typeface="Times New Roman" panose="02020603050405020304" pitchFamily="18" charset="0"/>
              </a:rPr>
              <a:t>T</a:t>
            </a:r>
            <a:r>
              <a:rPr lang="en-US" sz="3200" kern="100" dirty="0">
                <a:latin typeface="Times New Roman" panose="02020603050405020304" pitchFamily="18" charset="0"/>
                <a:ea typeface="DengXian"/>
                <a:cs typeface="Times New Roman" panose="02020603050405020304" pitchFamily="18" charset="0"/>
              </a:rPr>
              <a:t>hái độ của nhà văn khi viết những dòng tiểu thuyết </a:t>
            </a:r>
            <a:r>
              <a:rPr lang="vi-VN" sz="3200" kern="100" dirty="0">
                <a:latin typeface="Times New Roman" panose="02020603050405020304" pitchFamily="18" charset="0"/>
                <a:ea typeface="DengXian"/>
                <a:cs typeface="Times New Roman" panose="02020603050405020304" pitchFamily="18" charset="0"/>
              </a:rPr>
              <a:t>trên: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kern="100" dirty="0">
                <a:latin typeface="Times New Roman" panose="02020603050405020304" pitchFamily="18" charset="0"/>
                <a:ea typeface="DengXian"/>
                <a:cs typeface="Times New Roman" panose="02020603050405020304" pitchFamily="18" charset="0"/>
              </a:rPr>
              <a:t>- Vũ Trọng Phụng căm phẫn mãnh liệt cái </a:t>
            </a:r>
            <a:r>
              <a:rPr lang="vi-VN" sz="3200" kern="100" dirty="0">
                <a:latin typeface="Times New Roman" panose="02020603050405020304" pitchFamily="18" charset="0"/>
                <a:ea typeface="DengXian"/>
                <a:cs typeface="Times New Roman" panose="02020603050405020304" pitchFamily="18" charset="0"/>
              </a:rPr>
              <a:t>xã</a:t>
            </a:r>
            <a:r>
              <a:rPr lang="en-US" sz="3200" kern="100" dirty="0">
                <a:latin typeface="Times New Roman" panose="02020603050405020304" pitchFamily="18" charset="0"/>
                <a:ea typeface="DengXian"/>
                <a:cs typeface="Times New Roman" panose="02020603050405020304" pitchFamily="18" charset="0"/>
              </a:rPr>
              <a:t> hội xấu xa, nơi mà giai cấp thống trị tìm mọi cách vơ vét nhân </a:t>
            </a:r>
            <a:r>
              <a:rPr lang="vi-VN" sz="3200" kern="100" dirty="0">
                <a:latin typeface="Times New Roman" panose="02020603050405020304" pitchFamily="18" charset="0"/>
                <a:ea typeface="DengXian"/>
                <a:cs typeface="Times New Roman" panose="02020603050405020304" pitchFamily="18" charset="0"/>
              </a:rPr>
              <a:t>dân.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kern="100" dirty="0">
                <a:latin typeface="Times New Roman" panose="02020603050405020304" pitchFamily="18" charset="0"/>
                <a:ea typeface="DengXian"/>
                <a:cs typeface="Times New Roman" panose="02020603050405020304" pitchFamily="18" charset="0"/>
              </a:rPr>
              <a:t>- Phía sau là niềm xót thương vô hạn của nhà văn đối với số kiếp của những người dân thấp cổ bé họng. Họ khốn cùng không chỉ do thiên tai, địch họa mà còn do giai cấp thống trị tàn ác chà đạp, cướp bóc, đè nén và ép phải rơi vào tình thế bi </a:t>
            </a:r>
            <a:r>
              <a:rPr lang="vi-VN" sz="3200" kern="100" dirty="0">
                <a:latin typeface="Times New Roman" panose="02020603050405020304" pitchFamily="18" charset="0"/>
                <a:ea typeface="DengXian"/>
                <a:cs typeface="Times New Roman" panose="02020603050405020304" pitchFamily="18" charset="0"/>
              </a:rPr>
              <a:t>thảm.</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kern="100" dirty="0">
                <a:latin typeface="Times New Roman" panose="02020603050405020304" pitchFamily="18" charset="0"/>
                <a:ea typeface="DengXian"/>
                <a:cs typeface="Times New Roman" panose="02020603050405020304" pitchFamily="18" charset="0"/>
              </a:rPr>
              <a:t>- Ẩn phía sau là khao khát mơ hồ về một sự đổi thay </a:t>
            </a:r>
            <a:r>
              <a:rPr lang="vi-VN" sz="3200" kern="100" dirty="0">
                <a:latin typeface="Times New Roman" panose="02020603050405020304" pitchFamily="18" charset="0"/>
                <a:ea typeface="DengXian"/>
                <a:cs typeface="Times New Roman" panose="02020603050405020304" pitchFamily="18" charset="0"/>
              </a:rPr>
              <a:t>lớn, mong muốn tạo lập một xã hội công bằng, nhân văn,...</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7274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303" y="265043"/>
            <a:ext cx="11489635" cy="6126805"/>
          </a:xfrm>
          <a:prstGeom prst="rect">
            <a:avLst/>
          </a:prstGeom>
        </p:spPr>
        <p:txBody>
          <a:bodyPr wrap="square">
            <a:spAutoFit/>
          </a:bodyPr>
          <a:lstStyle/>
          <a:p>
            <a:pPr algn="ctr">
              <a:lnSpc>
                <a:spcPct val="115000"/>
              </a:lnSpc>
              <a:spcAft>
                <a:spcPts val="800"/>
              </a:spcAft>
            </a:pPr>
            <a:r>
              <a:rPr lang="vi-VN" sz="2400" b="1" kern="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ĐỀ LUYỆN </a:t>
            </a:r>
            <a:r>
              <a:rPr lang="vi-VN" sz="2400" b="1" kern="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02</a:t>
            </a:r>
            <a:r>
              <a:rPr lang="en-US" sz="2400" kern="100" dirty="0" smtClean="0">
                <a:latin typeface="Calibri" panose="020F0502020204030204" pitchFamily="34" charset="0"/>
                <a:ea typeface="Calibri" panose="020F0502020204030204" pitchFamily="34" charset="0"/>
                <a:cs typeface="Times New Roman" panose="02020603050405020304" pitchFamily="18" charset="0"/>
              </a:rPr>
              <a:t> </a:t>
            </a:r>
            <a:r>
              <a:rPr lang="vi-VN" sz="2400" b="1" kern="0" dirty="0" smtClean="0">
                <a:latin typeface="Times New Roman" panose="02020603050405020304" pitchFamily="18" charset="0"/>
                <a:ea typeface="Times New Roman" panose="02020603050405020304" pitchFamily="18" charset="0"/>
                <a:cs typeface="Times New Roman" panose="02020603050405020304" pitchFamily="18" charset="0"/>
              </a:rPr>
              <a:t>Đọc </a:t>
            </a:r>
            <a:r>
              <a:rPr lang="vi-VN" sz="2400" b="1" kern="0" dirty="0">
                <a:latin typeface="Times New Roman" panose="02020603050405020304" pitchFamily="18" charset="0"/>
                <a:ea typeface="Times New Roman" panose="02020603050405020304" pitchFamily="18" charset="0"/>
                <a:cs typeface="Times New Roman" panose="02020603050405020304" pitchFamily="18" charset="0"/>
              </a:rPr>
              <a:t>văn bản sau:</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0" dirty="0">
                <a:latin typeface="Times New Roman" panose="02020603050405020304" pitchFamily="18" charset="0"/>
                <a:ea typeface="Times New Roman" panose="02020603050405020304" pitchFamily="18" charset="0"/>
                <a:cs typeface="Times New Roman" panose="02020603050405020304" pitchFamily="18" charset="0"/>
              </a:rPr>
              <a:t>Xe đã bám vào được đoạn núi tương đối khô ráo. Sơn tăng được tốc độ lên. Anh ta nói: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0" dirty="0">
                <a:latin typeface="Times New Roman" panose="02020603050405020304" pitchFamily="18" charset="0"/>
                <a:ea typeface="Times New Roman" panose="02020603050405020304" pitchFamily="18" charset="0"/>
                <a:cs typeface="Times New Roman" panose="02020603050405020304" pitchFamily="18" charset="0"/>
              </a:rPr>
              <a:t>- Giải ngũ tôi sẽ thôi lái. Tôi sẽ vác đàn đi hát rong. Hát rong và kể chuyện. Các ông, các bà, các anh, các chị xin hãy nghe tôi kể câu chuyện đau thương này, và sau đó tôi sẽ hát để mọi người nghe bài ca kinh hoàng về thời đại của chúng tôi.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0" dirty="0">
                <a:latin typeface="Times New Roman" panose="02020603050405020304" pitchFamily="18" charset="0"/>
                <a:ea typeface="Times New Roman" panose="02020603050405020304" pitchFamily="18" charset="0"/>
                <a:cs typeface="Times New Roman" panose="02020603050405020304" pitchFamily="18" charset="0"/>
              </a:rPr>
              <a:t>- Cải lương lắm? - Kiên nói - Theo tôi, lẽ ra phải khuyên mọi người hãy quên đi.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0" dirty="0">
                <a:latin typeface="Times New Roman" panose="02020603050405020304" pitchFamily="18" charset="0"/>
                <a:ea typeface="Times New Roman" panose="02020603050405020304" pitchFamily="18" charset="0"/>
                <a:cs typeface="Times New Roman" panose="02020603050405020304" pitchFamily="18" charset="0"/>
              </a:rPr>
              <a:t>- Nhưng làm thế nào mà quên nổi? Sẽ chẳng quên nổi một cái gì.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0" dirty="0">
                <a:latin typeface="Times New Roman" panose="02020603050405020304" pitchFamily="18" charset="0"/>
                <a:ea typeface="Times New Roman" panose="02020603050405020304" pitchFamily="18" charset="0"/>
                <a:cs typeface="Times New Roman" panose="02020603050405020304" pitchFamily="18" charset="0"/>
              </a:rPr>
              <a:t>Dĩ nhiên, Kiên nghĩ, quên thật là khó. Nói chung chẳng biết đến bao giờ thì lòng mình mới có thể nguội nổi, trái tim mình mới thoát khỏi gọng bàn tay xiết chặt của những kỷ niệm chiến tranh. Những kỷ niệm có thể là êm đềm, có thể là ác hại nhưng đều để lại những vết thương mà tới bây giờ một năm đã qua, hay mười năm, hay hai mươi năm nữa vẫn còn đau, đau mãi. Có thể từ rày cuộc đời anh sẽ luôn luôn như thế này chăng: tối tăm, đau khổ nhưng rạng ngời hạnh phúc?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881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043" y="742122"/>
            <a:ext cx="11569148" cy="4689554"/>
          </a:xfrm>
          <a:prstGeom prst="rect">
            <a:avLst/>
          </a:prstGeom>
        </p:spPr>
        <p:txBody>
          <a:bodyPr wrap="square">
            <a:spAutoFit/>
          </a:bodyPr>
          <a:lstStyle/>
          <a:p>
            <a:pPr algn="just">
              <a:lnSpc>
                <a:spcPct val="115000"/>
              </a:lnSpc>
              <a:spcAft>
                <a:spcPts val="800"/>
              </a:spcAft>
            </a:pPr>
            <a:r>
              <a:rPr lang="vi-VN" sz="3200" i="1" kern="0" dirty="0">
                <a:latin typeface="Times New Roman" panose="02020603050405020304" pitchFamily="18" charset="0"/>
                <a:ea typeface="Times New Roman" panose="02020603050405020304" pitchFamily="18" charset="0"/>
                <a:cs typeface="Times New Roman" panose="02020603050405020304" pitchFamily="18" charset="0"/>
              </a:rPr>
              <a:t>Và có thể giữa mơ với tỉnh, như cheo leo trên bờ vực mà anh sẽ vượt nốt chặng đường đời còn lại. Dù sao thì mới chỉ có hai mươi tám năm sống ở trên đời. Và dù cho đó là khoảng thời gian bị mất, nhưng chẳng phải lỗi của anh, chẳng phải lỗi của anh cả. Hẵng cứ biết rằng anh sẽ còn được sống và từ đây sự sống ấy tùy thuộc anh. Hẵng cứ biết rằng không chỉ là một cuộc đời mới mà còn là cả một thời đại mới đang đến cùng anh phía trước.</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3200" kern="0" dirty="0">
                <a:latin typeface="Times New Roman" panose="02020603050405020304" pitchFamily="18" charset="0"/>
                <a:ea typeface="Times New Roman" panose="02020603050405020304" pitchFamily="18" charset="0"/>
                <a:cs typeface="Times New Roman" panose="02020603050405020304" pitchFamily="18" charset="0"/>
              </a:rPr>
              <a:t>(</a:t>
            </a:r>
            <a:r>
              <a:rPr lang="vi-VN" sz="3200" kern="0" dirty="0">
                <a:latin typeface="Times New Roman" panose="02020603050405020304" pitchFamily="18" charset="0"/>
                <a:ea typeface="Times New Roman" panose="02020603050405020304" pitchFamily="18" charset="0"/>
                <a:cs typeface="Times New Roman" panose="02020603050405020304" pitchFamily="18" charset="0"/>
              </a:rPr>
              <a:t>Bảo Ninh, </a:t>
            </a: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Nỗi buồn chiến </a:t>
            </a:r>
            <a:r>
              <a:rPr lang="vi-VN" sz="3200" i="1" kern="0" dirty="0">
                <a:latin typeface="Times New Roman" panose="02020603050405020304" pitchFamily="18" charset="0"/>
                <a:ea typeface="Times New Roman" panose="02020603050405020304" pitchFamily="18" charset="0"/>
                <a:cs typeface="Times New Roman" panose="02020603050405020304" pitchFamily="18" charset="0"/>
              </a:rPr>
              <a:t>tranh, </a:t>
            </a:r>
            <a:r>
              <a:rPr lang="vi-VN" sz="3200" kern="0" dirty="0">
                <a:latin typeface="Times New Roman" panose="02020603050405020304" pitchFamily="18" charset="0"/>
                <a:ea typeface="Times New Roman" panose="02020603050405020304" pitchFamily="18" charset="0"/>
                <a:cs typeface="Times New Roman" panose="02020603050405020304" pitchFamily="18" charset="0"/>
              </a:rPr>
              <a:t>NXB Hội Nhà văn, Hà Nội, 1991</a:t>
            </a:r>
            <a:r>
              <a:rPr lang="en-US" sz="3200" kern="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504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251791"/>
            <a:ext cx="11476383" cy="5777800"/>
          </a:xfrm>
          <a:prstGeom prst="rect">
            <a:avLst/>
          </a:prstGeom>
        </p:spPr>
        <p:txBody>
          <a:bodyPr wrap="square">
            <a:spAutoFit/>
          </a:bodyPr>
          <a:lstStyle/>
          <a:p>
            <a:pPr>
              <a:lnSpc>
                <a:spcPct val="115000"/>
              </a:lnSpc>
              <a:spcAft>
                <a:spcPts val="800"/>
              </a:spcAft>
            </a:pPr>
            <a:r>
              <a:rPr lang="en-US" sz="24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Thực hiện các yêu cầu:</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0" dirty="0">
                <a:latin typeface="Times New Roman" panose="02020603050405020304" pitchFamily="18" charset="0"/>
                <a:ea typeface="Times New Roman" panose="02020603050405020304" pitchFamily="18" charset="0"/>
                <a:cs typeface="Times New Roman" panose="02020603050405020304" pitchFamily="18" charset="0"/>
              </a:rPr>
              <a:t>Câu 1.</a:t>
            </a:r>
            <a:r>
              <a:rPr lang="en-US" sz="2400" kern="0" dirty="0">
                <a:latin typeface="Times New Roman" panose="02020603050405020304" pitchFamily="18" charset="0"/>
                <a:ea typeface="Times New Roman" panose="02020603050405020304" pitchFamily="18" charset="0"/>
                <a:cs typeface="Times New Roman" panose="02020603050405020304" pitchFamily="18" charset="0"/>
              </a:rPr>
              <a:t> Tác giả đặt điểm nhìn vào nhân vật nào khi viết đoạn văn bản trên?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0" dirty="0">
                <a:latin typeface="Times New Roman" panose="02020603050405020304" pitchFamily="18" charset="0"/>
                <a:ea typeface="Times New Roman" panose="02020603050405020304" pitchFamily="18" charset="0"/>
                <a:cs typeface="Times New Roman" panose="02020603050405020304" pitchFamily="18" charset="0"/>
              </a:rPr>
              <a:t>Câu 2.</a:t>
            </a:r>
            <a:r>
              <a:rPr lang="en-US" sz="2400" kern="0" dirty="0">
                <a:latin typeface="Times New Roman" panose="02020603050405020304" pitchFamily="18" charset="0"/>
                <a:ea typeface="Times New Roman" panose="02020603050405020304" pitchFamily="18" charset="0"/>
                <a:cs typeface="Times New Roman" panose="02020603050405020304" pitchFamily="18" charset="0"/>
              </a:rPr>
              <a:t> Xác định dạng </a:t>
            </a:r>
            <a:r>
              <a:rPr lang="vi-VN" sz="2400" kern="100" dirty="0">
                <a:latin typeface="Times New Roman" panose="02020603050405020304" pitchFamily="18" charset="0"/>
                <a:ea typeface="DengXian"/>
                <a:cs typeface="Times New Roman" panose="02020603050405020304" pitchFamily="18" charset="0"/>
              </a:rPr>
              <a:t>lời văn nghệ thuật</a:t>
            </a:r>
            <a:r>
              <a:rPr lang="en-US" sz="2400" kern="0" dirty="0">
                <a:latin typeface="Times New Roman" panose="02020603050405020304" pitchFamily="18" charset="0"/>
                <a:ea typeface="Times New Roman" panose="02020603050405020304" pitchFamily="18" charset="0"/>
                <a:cs typeface="Times New Roman" panose="02020603050405020304" pitchFamily="18" charset="0"/>
              </a:rPr>
              <a:t> trong đoạn văn bản sau: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vi-VN" sz="2400" i="1" kern="0" dirty="0">
                <a:latin typeface="Times New Roman" panose="02020603050405020304" pitchFamily="18" charset="0"/>
                <a:ea typeface="Times New Roman" panose="02020603050405020304" pitchFamily="18" charset="0"/>
                <a:cs typeface="Times New Roman" panose="02020603050405020304" pitchFamily="18" charset="0"/>
              </a:rPr>
              <a:t>Nói chung chẳng biết đến bao giờ thì lòng mình mới có thể nguội nổi, trái tim mình mới thoát khỏi gọng bàn tay xiết chặt của những kỷ niệm chiến tranh. Những kỷ niệm có thể là êm đềm, có thể là ác hại nhưng đều để lại những vết thương mà tới bây giờ một năm đã qua, hay mười năm, hay hai mươi năm nữa vẫn còn đau, đau mãi.</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100" dirty="0">
                <a:latin typeface="Times New Roman" panose="02020603050405020304" pitchFamily="18" charset="0"/>
                <a:ea typeface="DengXian"/>
                <a:cs typeface="Times New Roman" panose="02020603050405020304" pitchFamily="18" charset="0"/>
              </a:rPr>
              <a:t>Câu 3.</a:t>
            </a:r>
            <a:r>
              <a:rPr lang="en-US" sz="2400" kern="100" dirty="0">
                <a:latin typeface="Times New Roman" panose="02020603050405020304" pitchFamily="18" charset="0"/>
                <a:ea typeface="DengXian"/>
                <a:cs typeface="Times New Roman" panose="02020603050405020304" pitchFamily="18" charset="0"/>
              </a:rPr>
              <a:t> </a:t>
            </a:r>
            <a:r>
              <a:rPr lang="vi-VN" sz="2400" kern="100" dirty="0">
                <a:latin typeface="Times New Roman" panose="02020603050405020304" pitchFamily="18" charset="0"/>
                <a:ea typeface="DengXian"/>
                <a:cs typeface="Times New Roman" panose="02020603050405020304" pitchFamily="18" charset="0"/>
              </a:rPr>
              <a:t>M</a:t>
            </a:r>
            <a:r>
              <a:rPr lang="en-US" sz="2400" kern="100" dirty="0">
                <a:latin typeface="Times New Roman" panose="02020603050405020304" pitchFamily="18" charset="0"/>
                <a:ea typeface="DengXian"/>
                <a:cs typeface="Times New Roman" panose="02020603050405020304" pitchFamily="18" charset="0"/>
              </a:rPr>
              <a:t>ục đích </a:t>
            </a:r>
            <a:r>
              <a:rPr lang="vi-VN" sz="2400" kern="100" dirty="0">
                <a:latin typeface="Times New Roman" panose="02020603050405020304" pitchFamily="18" charset="0"/>
                <a:ea typeface="DengXian"/>
                <a:cs typeface="Times New Roman" panose="02020603050405020304" pitchFamily="18" charset="0"/>
              </a:rPr>
              <a:t>của t</a:t>
            </a:r>
            <a:r>
              <a:rPr lang="en-US" sz="2400" kern="100" dirty="0">
                <a:latin typeface="Times New Roman" panose="02020603050405020304" pitchFamily="18" charset="0"/>
                <a:ea typeface="DengXian"/>
                <a:cs typeface="Times New Roman" panose="02020603050405020304" pitchFamily="18" charset="0"/>
              </a:rPr>
              <a:t>ác giả khi xây dựng</a:t>
            </a:r>
            <a:r>
              <a:rPr lang="vi-VN" sz="2400" kern="100" dirty="0">
                <a:latin typeface="Times New Roman" panose="02020603050405020304" pitchFamily="18" charset="0"/>
                <a:ea typeface="DengXian"/>
                <a:cs typeface="Times New Roman" panose="02020603050405020304" pitchFamily="18" charset="0"/>
              </a:rPr>
              <a:t> cuộc</a:t>
            </a:r>
            <a:r>
              <a:rPr lang="en-US" sz="2400" kern="100" dirty="0">
                <a:latin typeface="Times New Roman" panose="02020603050405020304" pitchFamily="18" charset="0"/>
                <a:ea typeface="DengXian"/>
                <a:cs typeface="Times New Roman" panose="02020603050405020304" pitchFamily="18" charset="0"/>
              </a:rPr>
              <a:t> đối thoại giữa Sơn và Kiên</a:t>
            </a:r>
            <a:r>
              <a:rPr lang="vi-VN" sz="2400" kern="100" dirty="0">
                <a:latin typeface="Times New Roman" panose="02020603050405020304" pitchFamily="18" charset="0"/>
                <a:ea typeface="DengXian"/>
                <a:cs typeface="Times New Roman" panose="02020603050405020304" pitchFamily="18" charset="0"/>
              </a:rPr>
              <a:t> là gì</a:t>
            </a:r>
            <a:r>
              <a:rPr lang="en-US" sz="2400" kern="100" dirty="0">
                <a:latin typeface="Times New Roman" panose="02020603050405020304" pitchFamily="18" charset="0"/>
                <a:ea typeface="DengXian"/>
                <a:cs typeface="Times New Roman" panose="02020603050405020304" pitchFamily="18" charset="0"/>
              </a:rPr>
              <a: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100" dirty="0">
                <a:latin typeface="Times New Roman" panose="02020603050405020304" pitchFamily="18" charset="0"/>
                <a:ea typeface="DengXian"/>
                <a:cs typeface="Times New Roman" panose="02020603050405020304" pitchFamily="18" charset="0"/>
              </a:rPr>
              <a:t>Câu 4.</a:t>
            </a:r>
            <a:r>
              <a:rPr lang="en-US" sz="2400" kern="100" dirty="0">
                <a:latin typeface="Times New Roman" panose="02020603050405020304" pitchFamily="18" charset="0"/>
                <a:ea typeface="DengXian"/>
                <a:cs typeface="Times New Roman" panose="02020603050405020304" pitchFamily="18" charset="0"/>
              </a:rPr>
              <a:t> Anh/</a:t>
            </a:r>
            <a:r>
              <a:rPr lang="vi-VN" sz="2400" kern="100" dirty="0">
                <a:latin typeface="Times New Roman" panose="02020603050405020304" pitchFamily="18" charset="0"/>
                <a:ea typeface="DengXian"/>
                <a:cs typeface="Times New Roman" panose="02020603050405020304" pitchFamily="18" charset="0"/>
              </a:rPr>
              <a:t>C</a:t>
            </a:r>
            <a:r>
              <a:rPr lang="en-US" sz="2400" kern="100" dirty="0">
                <a:latin typeface="Times New Roman" panose="02020603050405020304" pitchFamily="18" charset="0"/>
                <a:ea typeface="DengXian"/>
                <a:cs typeface="Times New Roman" panose="02020603050405020304" pitchFamily="18" charset="0"/>
              </a:rPr>
              <a:t>hị hiểu nội dung câu </a:t>
            </a:r>
            <a:r>
              <a:rPr lang="vi-VN" sz="2400" kern="100" dirty="0">
                <a:latin typeface="Times New Roman" panose="02020603050405020304" pitchFamily="18" charset="0"/>
                <a:ea typeface="DengXian"/>
                <a:cs typeface="Times New Roman" panose="02020603050405020304" pitchFamily="18" charset="0"/>
              </a:rPr>
              <a:t>văn</a:t>
            </a:r>
            <a:r>
              <a:rPr lang="en-AU" sz="2400" kern="100" dirty="0">
                <a:latin typeface="Times New Roman" panose="02020603050405020304" pitchFamily="18" charset="0"/>
                <a:ea typeface="DengXian"/>
                <a:cs typeface="Times New Roman" panose="02020603050405020304" pitchFamily="18" charset="0"/>
              </a:rPr>
              <a:t>:</a:t>
            </a:r>
            <a:r>
              <a:rPr lang="vi-VN" sz="2400" i="1" kern="0" dirty="0">
                <a:latin typeface="Times New Roman" panose="02020603050405020304" pitchFamily="18" charset="0"/>
                <a:ea typeface="Times New Roman" panose="02020603050405020304" pitchFamily="18" charset="0"/>
                <a:cs typeface="Times New Roman" panose="02020603050405020304" pitchFamily="18" charset="0"/>
              </a:rPr>
              <a:t> “Và dù cho đó là khoảng thời gian bị mất, nhưng chẳng phải lỗi của anh, chẳng phải lỗi của a</a:t>
            </a:r>
            <a:r>
              <a:rPr lang="en-US" sz="2400" i="1" kern="0" dirty="0">
                <a:latin typeface="Times New Roman" panose="02020603050405020304" pitchFamily="18" charset="0"/>
                <a:ea typeface="Times New Roman" panose="02020603050405020304" pitchFamily="18" charset="0"/>
                <a:cs typeface="Times New Roman" panose="02020603050405020304" pitchFamily="18" charset="0"/>
              </a:rPr>
              <a:t>i</a:t>
            </a:r>
            <a:r>
              <a:rPr lang="vi-VN" sz="2400" i="1" kern="0" dirty="0">
                <a:latin typeface="Times New Roman" panose="02020603050405020304" pitchFamily="18" charset="0"/>
                <a:ea typeface="Times New Roman" panose="02020603050405020304" pitchFamily="18" charset="0"/>
                <a:cs typeface="Times New Roman" panose="02020603050405020304" pitchFamily="18" charset="0"/>
              </a:rPr>
              <a:t> cả.” </a:t>
            </a:r>
            <a:r>
              <a:rPr lang="en-US" sz="2400" kern="100" dirty="0">
                <a:latin typeface="Times New Roman" panose="02020603050405020304" pitchFamily="18" charset="0"/>
                <a:ea typeface="DengXian"/>
                <a:cs typeface="Times New Roman" panose="02020603050405020304" pitchFamily="18" charset="0"/>
              </a:rPr>
              <a:t>như thế nào?</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100" dirty="0">
                <a:latin typeface="Times New Roman" panose="02020603050405020304" pitchFamily="18" charset="0"/>
                <a:ea typeface="DengXian"/>
                <a:cs typeface="Times New Roman" panose="02020603050405020304" pitchFamily="18" charset="0"/>
              </a:rPr>
              <a:t>Câu 5.</a:t>
            </a:r>
            <a:r>
              <a:rPr lang="en-US" sz="2400" kern="100" dirty="0">
                <a:latin typeface="Times New Roman" panose="02020603050405020304" pitchFamily="18" charset="0"/>
                <a:ea typeface="DengXian"/>
                <a:cs typeface="Times New Roman" panose="02020603050405020304" pitchFamily="18" charset="0"/>
              </a:rPr>
              <a:t> Anh/</a:t>
            </a:r>
            <a:r>
              <a:rPr lang="vi-VN" sz="2400" kern="100" dirty="0">
                <a:latin typeface="Times New Roman" panose="02020603050405020304" pitchFamily="18" charset="0"/>
                <a:ea typeface="DengXian"/>
                <a:cs typeface="Times New Roman" panose="02020603050405020304" pitchFamily="18" charset="0"/>
              </a:rPr>
              <a:t>C</a:t>
            </a:r>
            <a:r>
              <a:rPr lang="en-US" sz="2400" kern="100" dirty="0">
                <a:latin typeface="Times New Roman" panose="02020603050405020304" pitchFamily="18" charset="0"/>
                <a:ea typeface="DengXian"/>
                <a:cs typeface="Times New Roman" panose="02020603050405020304" pitchFamily="18" charset="0"/>
              </a:rPr>
              <a:t>hị có đồng ý với suy nghĩ của nhân </a:t>
            </a:r>
            <a:r>
              <a:rPr lang="vi-VN" sz="2400" kern="100" dirty="0">
                <a:latin typeface="Times New Roman" panose="02020603050405020304" pitchFamily="18" charset="0"/>
                <a:ea typeface="DengXian"/>
                <a:cs typeface="Times New Roman" panose="02020603050405020304" pitchFamily="18" charset="0"/>
              </a:rPr>
              <a:t>vật </a:t>
            </a:r>
            <a:r>
              <a:rPr lang="en-US" sz="2400" kern="100" dirty="0">
                <a:latin typeface="Times New Roman" panose="02020603050405020304" pitchFamily="18" charset="0"/>
                <a:ea typeface="DengXian"/>
                <a:cs typeface="Times New Roman" panose="02020603050405020304" pitchFamily="18" charset="0"/>
              </a:rPr>
              <a:t>Kiên: </a:t>
            </a:r>
            <a:r>
              <a:rPr lang="vi-VN" sz="2400" i="1" kern="0" dirty="0">
                <a:latin typeface="Times New Roman" panose="02020603050405020304" pitchFamily="18" charset="0"/>
                <a:ea typeface="Times New Roman" panose="02020603050405020304" pitchFamily="18" charset="0"/>
                <a:cs typeface="Times New Roman" panose="02020603050405020304" pitchFamily="18" charset="0"/>
              </a:rPr>
              <a:t>anh sẽ còn được sống và từ đây sự sống ấy tùy thuộc anh</a:t>
            </a:r>
            <a:r>
              <a:rPr lang="vi-VN" sz="2400" kern="0" dirty="0">
                <a:latin typeface="Times New Roman" panose="02020603050405020304" pitchFamily="18" charset="0"/>
                <a:ea typeface="Times New Roman" panose="02020603050405020304" pitchFamily="18" charset="0"/>
                <a:cs typeface="Times New Roman" panose="02020603050405020304" pitchFamily="18" charset="0"/>
              </a:rPr>
              <a:t> không?</a:t>
            </a:r>
            <a:r>
              <a:rPr lang="en-US" sz="2400" kern="0" dirty="0">
                <a:latin typeface="Times New Roman" panose="02020603050405020304" pitchFamily="18" charset="0"/>
                <a:ea typeface="Times New Roman" panose="02020603050405020304" pitchFamily="18" charset="0"/>
                <a:cs typeface="Times New Roman" panose="02020603050405020304" pitchFamily="18" charset="0"/>
              </a:rPr>
              <a:t> Vì sao?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1940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p:cNvSpPr/>
          <p:nvPr/>
        </p:nvSpPr>
        <p:spPr>
          <a:xfrm>
            <a:off x="2470245" y="814874"/>
            <a:ext cx="6467527" cy="732508"/>
          </a:xfrm>
          <a:prstGeom prst="rect">
            <a:avLst/>
          </a:prstGeom>
        </p:spPr>
        <p:txBody>
          <a:bodyPr wrap="square">
            <a:spAutoFit/>
          </a:bodyPr>
          <a:lstStyle/>
          <a:p>
            <a:pPr lvl="0" algn="just">
              <a:lnSpc>
                <a:spcPct val="130000"/>
              </a:lnSpc>
              <a:tabLst>
                <a:tab pos="0" algn="l"/>
                <a:tab pos="57150" algn="l"/>
              </a:tabLst>
            </a:pPr>
            <a:r>
              <a:rPr lang="fr-FR"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HOẠT ĐỘNG 1. KHỞI ĐỘNG</a:t>
            </a:r>
            <a:endPar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36104" y="2067341"/>
            <a:ext cx="11092070" cy="1791260"/>
          </a:xfrm>
          <a:prstGeom prst="rect">
            <a:avLst/>
          </a:prstGeom>
        </p:spPr>
        <p:txBody>
          <a:bodyPr wrap="square">
            <a:spAutoFit/>
          </a:bodyPr>
          <a:lstStyle/>
          <a:p>
            <a:pPr algn="just">
              <a:lnSpc>
                <a:spcPct val="115000"/>
              </a:lnSpc>
            </a:pPr>
            <a:r>
              <a:rPr lang="nl-NL" sz="3200" kern="100" dirty="0" smtClean="0">
                <a:latin typeface="Times New Roman" panose="02020603050405020304" pitchFamily="18" charset="0"/>
                <a:ea typeface="Calibri" panose="020F0502020204030204" pitchFamily="34" charset="0"/>
                <a:cs typeface="Times New Roman" panose="02020603050405020304" pitchFamily="18" charset="0"/>
              </a:rPr>
              <a:t>Tái </a:t>
            </a:r>
            <a:r>
              <a:rPr lang="nl-NL" sz="3200" kern="100" dirty="0">
                <a:latin typeface="Times New Roman" panose="02020603050405020304" pitchFamily="18" charset="0"/>
                <a:ea typeface="Calibri" panose="020F0502020204030204" pitchFamily="34" charset="0"/>
                <a:cs typeface="Times New Roman" panose="02020603050405020304" pitchFamily="18" charset="0"/>
              </a:rPr>
              <a:t>hiện một đoạn </a:t>
            </a:r>
            <a:r>
              <a:rPr lang="nl-NL" sz="3200" i="1" kern="100" dirty="0">
                <a:latin typeface="Times New Roman" panose="02020603050405020304" pitchFamily="18" charset="0"/>
                <a:ea typeface="Calibri" panose="020F0502020204030204" pitchFamily="34" charset="0"/>
                <a:cs typeface="Times New Roman" panose="02020603050405020304" pitchFamily="18" charset="0"/>
              </a:rPr>
              <a:t>Số đỏ</a:t>
            </a:r>
            <a:r>
              <a:rPr lang="nl-NL" sz="3200" kern="100" dirty="0">
                <a:latin typeface="Times New Roman" panose="02020603050405020304" pitchFamily="18" charset="0"/>
                <a:ea typeface="Calibri" panose="020F0502020204030204" pitchFamily="34" charset="0"/>
                <a:cs typeface="Times New Roman" panose="02020603050405020304" pitchFamily="18" charset="0"/>
              </a:rPr>
              <a:t> bằng một hình thức nghệ thuật phù hợp với năng lực (hội họa, âm nhạc, vũ đạo, thơ ca, phê bình nghệ thuật, điêu khắc,...)</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702365" y="4518991"/>
            <a:ext cx="11078818" cy="658642"/>
          </a:xfrm>
          <a:prstGeom prst="rect">
            <a:avLst/>
          </a:prstGeom>
          <a:noFill/>
        </p:spPr>
        <p:txBody>
          <a:bodyPr wrap="square" rtlCol="0">
            <a:spAutoFit/>
          </a:bodyPr>
          <a:lstStyle/>
          <a:p>
            <a:pPr indent="457200">
              <a:lnSpc>
                <a:spcPct val="115000"/>
              </a:lnSpc>
            </a:pPr>
            <a:r>
              <a:rPr lang="vi-VN" sz="3200" kern="100" dirty="0" smtClean="0">
                <a:latin typeface="Times New Roman" panose="02020603050405020304" pitchFamily="18" charset="0"/>
                <a:ea typeface="Calibri" panose="020F0502020204030204" pitchFamily="34" charset="0"/>
                <a:cs typeface="Times New Roman" panose="02020603050405020304" pitchFamily="18" charset="0"/>
              </a:rPr>
              <a:t>Mỗi </a:t>
            </a:r>
            <a:r>
              <a:rPr lang="en-AU" sz="3200" kern="100" dirty="0">
                <a:latin typeface="Times New Roman" panose="02020603050405020304" pitchFamily="18" charset="0"/>
                <a:ea typeface="Calibri" panose="020F0502020204030204" pitchFamily="34" charset="0"/>
                <a:cs typeface="Times New Roman" panose="02020603050405020304" pitchFamily="18" charset="0"/>
              </a:rPr>
              <a:t>nhóm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cử 1 đại diện trình bày sản phẩm của nhóm mình</a:t>
            </a:r>
            <a:r>
              <a:rPr lang="vi-VN" sz="3200" kern="1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317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a16="http://schemas.microsoft.com/office/drawing/2014/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4069" y="1709531"/>
            <a:ext cx="11476383" cy="2554674"/>
          </a:xfrm>
          <a:prstGeom prst="rect">
            <a:avLst/>
          </a:prstGeom>
        </p:spPr>
        <p:txBody>
          <a:bodyPr wrap="square">
            <a:spAutoFit/>
          </a:bodyPr>
          <a:lstStyle/>
          <a:p>
            <a:pPr algn="ctr">
              <a:lnSpc>
                <a:spcPct val="200000"/>
              </a:lnSpc>
            </a:pPr>
            <a:r>
              <a:rPr lang="vi-VN" sz="2800" b="1" u="sng"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pPr>
            <a:r>
              <a:rPr lang="en-US" sz="2800" b="1" kern="0" dirty="0">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Tác giả đặt điểm nhìn vào nhân vật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Kiên.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pPr>
            <a:r>
              <a:rPr lang="en-US" sz="2800" b="1" kern="0" dirty="0">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D</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ạng </a:t>
            </a:r>
            <a:r>
              <a:rPr lang="vi-VN" sz="2800" kern="100" dirty="0">
                <a:latin typeface="Times New Roman" panose="02020603050405020304" pitchFamily="18" charset="0"/>
                <a:ea typeface="DengXian"/>
                <a:cs typeface="Times New Roman" panose="02020603050405020304" pitchFamily="18" charset="0"/>
              </a:rPr>
              <a:t>lời văn nghệ thuật</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trong đoạn văn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bản: </a:t>
            </a:r>
            <a:r>
              <a:rPr lang="en-US" sz="2800" kern="100" dirty="0">
                <a:latin typeface="Times New Roman" panose="02020603050405020304" pitchFamily="18" charset="0"/>
                <a:ea typeface="DengXian"/>
                <a:cs typeface="Times New Roman" panose="02020603050405020304" pitchFamily="18" charset="0"/>
              </a:rPr>
              <a:t>L</a:t>
            </a:r>
            <a:r>
              <a:rPr lang="vi-VN" sz="2800" kern="100" dirty="0">
                <a:latin typeface="Times New Roman" panose="02020603050405020304" pitchFamily="18" charset="0"/>
                <a:ea typeface="DengXian"/>
                <a:cs typeface="Times New Roman" panose="02020603050405020304" pitchFamily="18" charset="0"/>
              </a:rPr>
              <a:t>ời nửa trực tiếp</a:t>
            </a:r>
            <a:r>
              <a:rPr lang="vi-VN" sz="2800" kern="100" dirty="0" smtClean="0">
                <a:latin typeface="Times New Roman" panose="02020603050405020304" pitchFamily="18" charset="0"/>
                <a:ea typeface="DengXian"/>
                <a:cs typeface="Times New Roman" panose="02020603050405020304" pitchFamily="18" charset="0"/>
              </a:rPr>
              <a: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872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303" y="331304"/>
            <a:ext cx="11476383" cy="5543056"/>
          </a:xfrm>
          <a:prstGeom prst="rect">
            <a:avLst/>
          </a:prstGeom>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800" b="1" i="0" u="none" strike="noStrike" kern="100" cap="none" spc="0" normalizeH="0" baseline="0" noProof="0" dirty="0" smtClean="0">
                <a:ln>
                  <a:noFill/>
                </a:ln>
                <a:solidFill>
                  <a:prstClr val="black"/>
                </a:solidFill>
                <a:effectLst/>
                <a:uLnTx/>
                <a:uFillTx/>
                <a:latin typeface="Times New Roman" panose="02020603050405020304" pitchFamily="18" charset="0"/>
                <a:ea typeface="DengXian"/>
                <a:cs typeface="Times New Roman" panose="02020603050405020304" pitchFamily="18" charset="0"/>
              </a:rPr>
              <a:t>Câu </a:t>
            </a:r>
            <a:r>
              <a:rPr kumimoji="0" lang="en-US" sz="2800" b="1"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3.</a:t>
            </a: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M</a:t>
            </a: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ục đích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của t</a:t>
            </a: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ác giả khi xây dựng</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cuộc</a:t>
            </a: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đối thoại giữa Sơn và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Kiên:</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Đối thoại giữa Sơn và Kiên:</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Sơn muốn sau cuộc chiến hát cho mọi người nghe về cuộc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chiến</a:t>
            </a: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khủng khiếp đã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qua.</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Kiên khuyên nên quên cuộc chiến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đi.</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Mục đích của tác giả khi xây dựng cuộc đối thoại giữa Sơn và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Kiên:</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Trên thực tế, những đối thoại này, tác giả xây dựng lên nhằm để khơi gợi đánh thức những suy ngẫm sâu xa trong Kiên về chiến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tranh.</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Tuy đối thoại của Kiên là lời phủ định nhưng có lẽ đó chỉ là những lời nói bên ngoài trước cuộc chiến tàn khốc, đau đớn mà không ai muốn trải qua; còn thực tế bên trong là những kí ức không bao giờ có thể phai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nhòa,</a:t>
            </a: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833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313" y="450574"/>
            <a:ext cx="11423374" cy="5016117"/>
          </a:xfrm>
          <a:prstGeom prst="rect">
            <a:avLst/>
          </a:prstGeom>
        </p:spPr>
        <p:txBody>
          <a:bodyPr wrap="square">
            <a:spAutoFit/>
          </a:bodyPr>
          <a:lstStyle/>
          <a:p>
            <a:pPr algn="just">
              <a:lnSpc>
                <a:spcPct val="115000"/>
              </a:lnSpc>
            </a:pPr>
            <a:r>
              <a:rPr lang="en-US" sz="2800" b="1" kern="100" dirty="0">
                <a:latin typeface="Times New Roman" panose="02020603050405020304" pitchFamily="18" charset="0"/>
                <a:ea typeface="DengXian"/>
                <a:cs typeface="Times New Roman" panose="02020603050405020304" pitchFamily="18" charset="0"/>
              </a:rPr>
              <a:t>Câu 4.</a:t>
            </a:r>
            <a:r>
              <a:rPr lang="en-US" sz="2800" kern="100" dirty="0">
                <a:latin typeface="Times New Roman" panose="02020603050405020304" pitchFamily="18" charset="0"/>
                <a:ea typeface="DengXian"/>
                <a:cs typeface="Times New Roman" panose="02020603050405020304" pitchFamily="18" charset="0"/>
              </a:rPr>
              <a:t> </a:t>
            </a:r>
            <a:r>
              <a:rPr lang="vi-VN" sz="2800" kern="100" dirty="0">
                <a:latin typeface="Times New Roman" panose="02020603050405020304" pitchFamily="18" charset="0"/>
                <a:ea typeface="DengXian"/>
                <a:cs typeface="Times New Roman" panose="02020603050405020304" pitchFamily="18" charset="0"/>
              </a:rPr>
              <a:t>Có thể hiểu </a:t>
            </a:r>
            <a:r>
              <a:rPr lang="en-US" sz="2800" kern="100" dirty="0">
                <a:latin typeface="Times New Roman" panose="02020603050405020304" pitchFamily="18" charset="0"/>
                <a:ea typeface="DengXian"/>
                <a:cs typeface="Times New Roman" panose="02020603050405020304" pitchFamily="18" charset="0"/>
              </a:rPr>
              <a:t>nội dung câu </a:t>
            </a:r>
            <a:r>
              <a:rPr lang="vi-VN" sz="2800" kern="100" dirty="0">
                <a:latin typeface="Times New Roman" panose="02020603050405020304" pitchFamily="18" charset="0"/>
                <a:ea typeface="DengXian"/>
                <a:cs typeface="Times New Roman" panose="02020603050405020304" pitchFamily="18" charset="0"/>
              </a:rPr>
              <a:t>văn</a:t>
            </a:r>
            <a:r>
              <a:rPr lang="vi-VN" sz="2800" i="1" kern="0" dirty="0">
                <a:latin typeface="Times New Roman" panose="02020603050405020304" pitchFamily="18" charset="0"/>
                <a:ea typeface="Times New Roman" panose="02020603050405020304" pitchFamily="18" charset="0"/>
                <a:cs typeface="Times New Roman" panose="02020603050405020304" pitchFamily="18" charset="0"/>
              </a:rPr>
              <a:t> “Và dù cho đó là khoảng thời gian bị mất, nhưng chẳng phải lỗi của anh, chẳng phải lỗi của a</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i</a:t>
            </a:r>
            <a:r>
              <a:rPr lang="vi-VN" sz="2800" i="1" kern="0" dirty="0">
                <a:latin typeface="Times New Roman" panose="02020603050405020304" pitchFamily="18" charset="0"/>
                <a:ea typeface="Times New Roman" panose="02020603050405020304" pitchFamily="18" charset="0"/>
                <a:cs typeface="Times New Roman" panose="02020603050405020304" pitchFamily="18" charset="0"/>
              </a:rPr>
              <a:t> cả.” </a:t>
            </a:r>
            <a:r>
              <a:rPr lang="en-US" sz="2800" kern="100" dirty="0">
                <a:latin typeface="Times New Roman" panose="02020603050405020304" pitchFamily="18" charset="0"/>
                <a:ea typeface="DengXian"/>
                <a:cs typeface="Times New Roman" panose="02020603050405020304" pitchFamily="18" charset="0"/>
              </a:rPr>
              <a:t>như </a:t>
            </a:r>
            <a:r>
              <a:rPr lang="vi-VN" sz="2800" kern="100" dirty="0">
                <a:latin typeface="Times New Roman" panose="02020603050405020304" pitchFamily="18" charset="0"/>
                <a:ea typeface="DengXian"/>
                <a:cs typeface="Times New Roman" panose="02020603050405020304" pitchFamily="18" charset="0"/>
              </a:rPr>
              <a:t>sau: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i="1" kern="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“Khoảng thời gian bị mất”:</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Là khoảng thời gian vô nghĩa lí trong cuộc đời, là khoảng thời gian Kiên không muốn nó tồn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tại.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i="1" kern="0" dirty="0">
                <a:latin typeface="Times New Roman" panose="02020603050405020304" pitchFamily="18" charset="0"/>
                <a:ea typeface="Times New Roman" panose="02020603050405020304" pitchFamily="18" charset="0"/>
                <a:cs typeface="Times New Roman" panose="02020603050405020304" pitchFamily="18" charset="0"/>
              </a:rPr>
              <a:t>nhưng chẳng phải lỗi của anh, chẳng phải lỗi của a</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i</a:t>
            </a:r>
            <a:r>
              <a:rPr lang="vi-VN" sz="2800" i="1" kern="0" dirty="0">
                <a:latin typeface="Times New Roman" panose="02020603050405020304" pitchFamily="18" charset="0"/>
                <a:ea typeface="Times New Roman" panose="02020603050405020304" pitchFamily="18" charset="0"/>
                <a:cs typeface="Times New Roman" panose="02020603050405020304" pitchFamily="18" charset="0"/>
              </a:rPr>
              <a:t> cả</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chiến tranh là điều không ai mong muốn, cả những người lính bên này chiến tuyến và những người lính bên kia chiến tuyến đều không một ai muốn trải qua cuộc chiến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này.</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=&gt; Câu văn nói lên sự vô nghĩa của chiến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tranh. </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Từ đó, tác giả thể hiện thái độ lên án và căm ghét chiến </a:t>
            </a:r>
            <a:r>
              <a:rPr lang="vi-VN" sz="2800" kern="0" dirty="0">
                <a:latin typeface="Times New Roman" panose="02020603050405020304" pitchFamily="18" charset="0"/>
                <a:ea typeface="Times New Roman" panose="02020603050405020304" pitchFamily="18" charset="0"/>
                <a:cs typeface="Times New Roman" panose="02020603050405020304" pitchFamily="18" charset="0"/>
              </a:rPr>
              <a:t>tranh.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023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060" y="1470991"/>
            <a:ext cx="11383618" cy="3560975"/>
          </a:xfrm>
          <a:prstGeom prst="rect">
            <a:avLst/>
          </a:prstGeom>
        </p:spPr>
        <p:txBody>
          <a:bodyPr wrap="square">
            <a:spAutoFit/>
          </a:bodyPr>
          <a:lstStyle/>
          <a:p>
            <a:pPr algn="just">
              <a:lnSpc>
                <a:spcPct val="115000"/>
              </a:lnSpc>
            </a:pPr>
            <a:r>
              <a:rPr lang="en-US" sz="2800" b="1" kern="100" dirty="0">
                <a:latin typeface="Times New Roman" panose="02020603050405020304" pitchFamily="18" charset="0"/>
                <a:ea typeface="DengXian"/>
                <a:cs typeface="Times New Roman" panose="02020603050405020304" pitchFamily="18" charset="0"/>
              </a:rPr>
              <a:t>Câu 5.</a:t>
            </a:r>
            <a:r>
              <a:rPr lang="en-US" sz="2800" kern="100" dirty="0">
                <a:latin typeface="Times New Roman" panose="02020603050405020304" pitchFamily="18" charset="0"/>
                <a:ea typeface="DengXian"/>
                <a:cs typeface="Times New Roman" panose="02020603050405020304" pitchFamily="18" charset="0"/>
              </a:rPr>
              <a:t> </a:t>
            </a:r>
            <a:r>
              <a:rPr lang="vi-VN" sz="2800" kern="100" dirty="0">
                <a:latin typeface="Times New Roman" panose="02020603050405020304" pitchFamily="18" charset="0"/>
                <a:ea typeface="DengXian"/>
                <a:cs typeface="Times New Roman" panose="02020603050405020304" pitchFamily="18" charset="0"/>
              </a:rPr>
              <a:t> S</a:t>
            </a:r>
            <a:r>
              <a:rPr lang="en-US" sz="2800" kern="100" dirty="0">
                <a:latin typeface="Times New Roman" panose="02020603050405020304" pitchFamily="18" charset="0"/>
                <a:ea typeface="DengXian"/>
                <a:cs typeface="Times New Roman" panose="02020603050405020304" pitchFamily="18" charset="0"/>
              </a:rPr>
              <a:t>uy nghĩ của nhân </a:t>
            </a:r>
            <a:r>
              <a:rPr lang="vi-VN" sz="2800" kern="100" dirty="0">
                <a:latin typeface="Times New Roman" panose="02020603050405020304" pitchFamily="18" charset="0"/>
                <a:ea typeface="DengXian"/>
                <a:cs typeface="Times New Roman" panose="02020603050405020304" pitchFamily="18" charset="0"/>
              </a:rPr>
              <a:t>vật </a:t>
            </a:r>
            <a:r>
              <a:rPr lang="en-US" sz="2800" kern="100" dirty="0">
                <a:latin typeface="Times New Roman" panose="02020603050405020304" pitchFamily="18" charset="0"/>
                <a:ea typeface="DengXian"/>
                <a:cs typeface="Times New Roman" panose="02020603050405020304" pitchFamily="18" charset="0"/>
              </a:rPr>
              <a:t>Kiên: </a:t>
            </a:r>
            <a:r>
              <a:rPr lang="vi-VN" sz="2800" i="1" kern="0" dirty="0">
                <a:latin typeface="Times New Roman" panose="02020603050405020304" pitchFamily="18" charset="0"/>
                <a:ea typeface="Times New Roman" panose="02020603050405020304" pitchFamily="18" charset="0"/>
                <a:cs typeface="Times New Roman" panose="02020603050405020304" pitchFamily="18" charset="0"/>
              </a:rPr>
              <a:t>anh sẽ còn được sống và từ đây sự sống ấy tùy thuộc anh.</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 HS bày tỏ quan điểm: Đồng ý/không đồng ý/đồng ý một phần với suy nghĩ của Kiên.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 HS lí giải hợp lí, thuyết phục, chẳng hạn: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DengXian"/>
                <a:cs typeface="Times New Roman" panose="02020603050405020304" pitchFamily="18" charset="0"/>
              </a:rPr>
              <a:t>+ Em hoàn toàn </a:t>
            </a:r>
            <a:r>
              <a:rPr lang="en-US" sz="2800" kern="100" dirty="0">
                <a:latin typeface="Times New Roman" panose="02020603050405020304" pitchFamily="18" charset="0"/>
                <a:ea typeface="DengXian"/>
                <a:cs typeface="Times New Roman" panose="02020603050405020304" pitchFamily="18" charset="0"/>
              </a:rPr>
              <a:t>đồng ý với suy nghĩ của nhân </a:t>
            </a:r>
            <a:r>
              <a:rPr lang="vi-VN" sz="2800" kern="100" dirty="0">
                <a:latin typeface="Times New Roman" panose="02020603050405020304" pitchFamily="18" charset="0"/>
                <a:ea typeface="DengXian"/>
                <a:cs typeface="Times New Roman" panose="02020603050405020304" pitchFamily="18" charset="0"/>
              </a:rPr>
              <a:t>vật </a:t>
            </a:r>
            <a:r>
              <a:rPr lang="en-US" sz="2800" kern="100" dirty="0">
                <a:latin typeface="Times New Roman" panose="02020603050405020304" pitchFamily="18" charset="0"/>
                <a:ea typeface="DengXian"/>
                <a:cs typeface="Times New Roman" panose="02020603050405020304" pitchFamily="18" charset="0"/>
              </a:rPr>
              <a:t>Kiên: </a:t>
            </a:r>
            <a:r>
              <a:rPr lang="vi-VN" sz="2800" i="1" kern="0" dirty="0">
                <a:latin typeface="Times New Roman" panose="02020603050405020304" pitchFamily="18" charset="0"/>
                <a:ea typeface="Times New Roman" panose="02020603050405020304" pitchFamily="18" charset="0"/>
                <a:cs typeface="Times New Roman" panose="02020603050405020304" pitchFamily="18" charset="0"/>
              </a:rPr>
              <a:t>anh sẽ còn được sống và từ đây sự sống ấy tùy thuộc anh</a:t>
            </a:r>
            <a:r>
              <a:rPr lang="vi-VN" sz="2800" i="1" kern="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942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808" y="1099930"/>
            <a:ext cx="11383618" cy="4056495"/>
          </a:xfrm>
          <a:prstGeom prst="rect">
            <a:avLst/>
          </a:prstGeom>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vi-VN" sz="2800" b="0" i="0" u="none" strike="noStrike" kern="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Bởi vì:</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 S</a:t>
            </a: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uy nghĩ của nhân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vật </a:t>
            </a: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Kiên</a:t>
            </a: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là l</a:t>
            </a:r>
            <a:r>
              <a:rPr kumimoji="0" lang="en-US"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ời khẳng định về sự sống sẽ không biến mất dù rằng </a:t>
            </a: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đã chứng kiến biết bao nhiêu kinh hoàng trong cuộc </a:t>
            </a: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chiến.</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S</a:t>
            </a:r>
            <a:r>
              <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uy nghĩ </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DengXian"/>
                <a:cs typeface="Times New Roman" panose="02020603050405020304" pitchFamily="18" charset="0"/>
              </a:rPr>
              <a:t>đó </a:t>
            </a:r>
            <a:r>
              <a:rPr kumimoji="0" lang="en-US"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 là niềm tin về sự chủ động nắm lấy cuộc sống của chính </a:t>
            </a: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 là một quan niệm sống rất nhân văn và tích </a:t>
            </a: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cực, khẳng định </a:t>
            </a:r>
            <a:r>
              <a:rPr kumimoji="0" lang="en-US"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con người ta không thể ôm mãi những đau </a:t>
            </a: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 </a:t>
            </a:r>
            <a:r>
              <a:rPr kumimoji="0" lang="en-US"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con người cần có sức mạnh vươn lên </a:t>
            </a: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 chủ cuộc đời </a:t>
            </a:r>
            <a:r>
              <a:rPr kumimoji="0" lang="en-US"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 chỉ khi đó sự sống mới bất tận và vĩnh </a:t>
            </a:r>
            <a:r>
              <a:rPr kumimoji="0" lang="vi-VN" sz="28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viễn,...</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242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1" y="357809"/>
            <a:ext cx="11502887" cy="4672048"/>
          </a:xfrm>
          <a:prstGeom prst="rect">
            <a:avLst/>
          </a:prstGeom>
        </p:spPr>
        <p:txBody>
          <a:bodyPr wrap="square">
            <a:spAutoFit/>
          </a:bodyPr>
          <a:lstStyle/>
          <a:p>
            <a:pPr algn="ctr">
              <a:lnSpc>
                <a:spcPct val="115000"/>
              </a:lnSpc>
              <a:spcAft>
                <a:spcPts val="800"/>
              </a:spcAft>
            </a:pPr>
            <a:r>
              <a:rPr lang="vi-VN"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LUYỆN 03</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800" b="1" kern="0" dirty="0">
                <a:latin typeface="Times New Roman" panose="02020603050405020304" pitchFamily="18" charset="0"/>
                <a:ea typeface="Times New Roman" panose="02020603050405020304" pitchFamily="18" charset="0"/>
                <a:cs typeface="Times New Roman" panose="02020603050405020304" pitchFamily="18" charset="0"/>
              </a:rPr>
              <a:t>Đọc văn bản sau: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Viên thẩm phán dỗ dỗ đầu bút xuống mặt giấy như thể gõ nhịp:</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Chị đã nghe rõ ý kiến của anh Sài chưa?</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Tôi nghe rõ rồi ạ.</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Chị có ý kiến gì về tài sản và con cái.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Về tài sản, tuỳ toà quyết định như thế nào tôi cũng xin chấp hành. Riêng phần con: Cháu Giang Minh Thuỳ không phải là con của Sài</a:t>
            </a:r>
            <a:r>
              <a:rPr lang="en-US" sz="2800" i="1" kern="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318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Effect transition="in" filter="fade">
                                      <p:cBhvr>
                                        <p:cTn id="39" dur="1000"/>
                                        <p:tgtEl>
                                          <p:spTgt spid="2">
                                            <p:txEl>
                                              <p:pRg st="6" end="6"/>
                                            </p:txEl>
                                          </p:spTgt>
                                        </p:tgtEl>
                                      </p:cBhvr>
                                    </p:animEffect>
                                    <p:anim calcmode="lin" valueType="num">
                                      <p:cBhvr>
                                        <p:cTn id="4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303" y="1113183"/>
            <a:ext cx="11502887" cy="4569456"/>
          </a:xfrm>
          <a:prstGeom prst="rect">
            <a:avLst/>
          </a:prstGeom>
        </p:spPr>
        <p:txBody>
          <a:bodyPr wrap="square">
            <a:spAutoFit/>
          </a:bodyPr>
          <a:lstStyle/>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en-US" sz="2800" b="0" i="1" u="none" strike="noStrike" kern="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 có chứng cớ.</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en-US" sz="2800" b="0" i="1"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Chứng cớ là tính từ ngày chúng tôi đi lại với nhau đến khi sinh cháu có bảy tháng ba ngày.</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en-US" sz="2800" b="0" i="1"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Chị sinh cháu thứ hai cũng không được đủ tháng.</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en-US" sz="2800" b="0" i="1"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Vâng, nhưng cháu Thuỳ nặng 3,2 Kg không có biểu hiện gì của sự thiếu tháng.</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en-US" sz="2800" b="0" i="1"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Đã bao giờ chị cho anh Sài biết chuyện này chưa?</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en-US" sz="2800" b="0" i="1"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Chưa.</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0213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295" y="265044"/>
            <a:ext cx="11648661" cy="6099940"/>
          </a:xfrm>
          <a:prstGeom prst="rect">
            <a:avLst/>
          </a:prstGeom>
        </p:spPr>
        <p:txBody>
          <a:bodyPr wrap="square">
            <a:spAutoFit/>
          </a:bodyPr>
          <a:lstStyle/>
          <a:p>
            <a:pPr algn="just">
              <a:lnSpc>
                <a:spcPct val="115000"/>
              </a:lnSpc>
              <a:spcAft>
                <a:spcPts val="800"/>
              </a:spcAft>
            </a:pPr>
            <a:r>
              <a:rPr lang="en-US" sz="13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Chị nói tiếp.</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Vâng. Nguyện vọng của tôi là anh Sài không được phép nuôi cháu Giang </a:t>
            </a:r>
            <a:r>
              <a:rPr lang="vi-VN"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a:t>
            </a: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 Thuỳ.</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Nhưng chị cũng xác nhận anh ấy là người vất vả chịu khó nuôi con.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Thưa toà. Vì không phải là dòng máu của mình, nhất là đến hôm nay anh Sài mới biết chuyện này, anh sẽ không đủ sức mà thương yêu, nuôi dưỡng một đứa trẻ không phải là con của mình.</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 những lúc Sài đã chạnh nghĩ đến nó nhưng không bao giờ ngờ tới những lời của Châu như lúc này. Đầu óc anh choáng váng, mắt vẫn nhìn lên mà không còn thấy gì, không nghe được Châu nói tiếp những gì. Trong anh chỉ còn những hình ản</a:t>
            </a:r>
            <a:r>
              <a:rPr lang="vi-VN"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 con </a:t>
            </a: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hàng tháng trời ngồi thâu đêm giữ kim và ôm con cho vợ ngủ. Những lời thông minh hóm hỉnh đầy tình cảm của nó: </a:t>
            </a:r>
            <a:r>
              <a:rPr lang="vi-VN"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Thuỳ thương bố nhất. Nhớn lên Thuỳ sẽ đi bán kem cho bố tha hồ ăn </a:t>
            </a:r>
            <a:r>
              <a:rPr lang="vi-VN"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nhỉ”</a:t>
            </a: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Sao mắt bố chảy nước? Bố khóc, Thùy buồn lắm”</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845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035" y="278296"/>
            <a:ext cx="11688417" cy="6116546"/>
          </a:xfrm>
          <a:prstGeom prst="rect">
            <a:avLst/>
          </a:prstGeom>
        </p:spPr>
        <p:txBody>
          <a:bodyPr wrap="square">
            <a:spAutoFit/>
          </a:bodyPr>
          <a:lstStyle/>
          <a:p>
            <a:pPr algn="just">
              <a:lnSpc>
                <a:spcPct val="115000"/>
              </a:lnSpc>
              <a:spcAft>
                <a:spcPts val="800"/>
              </a:spcAft>
            </a:pPr>
            <a:r>
              <a:rPr lang="en-US" sz="26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Chiều hôm đó còn đồng nào trong túi Sài mua hết bánh kẹo cho các con. Anh bế và hôn lên khắp người mỗi đứa. Anh khoác chiếc ba lô có cái màn và mấy bộ quần áo nói với các con: </a:t>
            </a:r>
            <a:r>
              <a:rPr lang="vi-VN" sz="26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6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Bố đi công tác </a:t>
            </a:r>
            <a:r>
              <a:rPr lang="vi-VN" sz="26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6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Rồi vội vã bước ra khỏi nhà. Với bộ mặt lạnh lẽo cay độc Châu vẫn nhìn anh như kẻ thù nhưng đến khi anh đi khỏi, hai đứa trẻ khóc oà chạy theo bố, cô cũng gục đầu xuống gối nức nở. Cho đến khi hai con chạy vào mỗi đứa một bên mếu máo lay gọi mẹ thì những ngừơi ở khu tập thể đã đứng đầy phía ngoài. Nhìn qua khe cửa thấy cảnh ba mẹ con kêu khóc trên một chiếc giường, nước mắt ai cũng muốn rào ra, ai cũng muốn kêu to lên với những chàng trai, cô gái rằng: Các người hãy cứ yêu nhau say đắm và mê </a:t>
            </a:r>
            <a:r>
              <a:rPr lang="vi-VN" sz="26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mẩn</a:t>
            </a:r>
            <a:r>
              <a:rPr lang="en-US" sz="26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rồi lại cắn xé nhau như chó mèo đi. Tất cả đều là quyền của các người. Nhưng đừng có kẻ nào dã man tạo ra những đứa trẻ để lại trút lên cái cơ thể bé bỏng ngây thơ của nó những tội lỗi sinh ra từ lòng ích kỷ không cùng của các người.</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r>
              <a:rPr lang="en-US" sz="2600" dirty="0">
                <a:solidFill>
                  <a:srgbClr val="000000"/>
                </a:solidFill>
                <a:latin typeface="Times New Roman" panose="02020603050405020304" pitchFamily="18" charset="0"/>
                <a:ea typeface="Times New Roman" panose="02020603050405020304" pitchFamily="18" charset="0"/>
              </a:rPr>
              <a:t>(Lê </a:t>
            </a:r>
            <a:r>
              <a:rPr lang="vi-VN" sz="2600" dirty="0">
                <a:solidFill>
                  <a:srgbClr val="000000"/>
                </a:solidFill>
                <a:latin typeface="Times New Roman" panose="02020603050405020304" pitchFamily="18" charset="0"/>
                <a:ea typeface="Times New Roman" panose="02020603050405020304" pitchFamily="18" charset="0"/>
              </a:rPr>
              <a:t>Lựu, </a:t>
            </a:r>
            <a:r>
              <a:rPr lang="en-US" sz="2600" i="1" dirty="0">
                <a:solidFill>
                  <a:srgbClr val="000000"/>
                </a:solidFill>
                <a:latin typeface="Times New Roman" panose="02020603050405020304" pitchFamily="18" charset="0"/>
                <a:ea typeface="Times New Roman" panose="02020603050405020304" pitchFamily="18" charset="0"/>
              </a:rPr>
              <a:t>Thời xa vắng</a:t>
            </a:r>
            <a:r>
              <a:rPr lang="en-US" sz="2600" dirty="0">
                <a:solidFill>
                  <a:srgbClr val="000000"/>
                </a:solidFill>
                <a:latin typeface="Times New Roman" panose="02020603050405020304" pitchFamily="18" charset="0"/>
                <a:ea typeface="Times New Roman" panose="02020603050405020304" pitchFamily="18" charset="0"/>
              </a:rPr>
              <a:t>, NXB Văn học, 2022)</a:t>
            </a:r>
            <a:endParaRPr lang="en-US" sz="2600" dirty="0"/>
          </a:p>
        </p:txBody>
      </p:sp>
    </p:spTree>
    <p:extLst>
      <p:ext uri="{BB962C8B-B14F-4D97-AF65-F5344CB8AC3E}">
        <p14:creationId xmlns:p14="http://schemas.microsoft.com/office/powerpoint/2010/main" val="207554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295" y="318052"/>
            <a:ext cx="11555895" cy="5323893"/>
          </a:xfrm>
          <a:prstGeom prst="rect">
            <a:avLst/>
          </a:prstGeom>
        </p:spPr>
        <p:txBody>
          <a:bodyPr wrap="square">
            <a:spAutoFit/>
          </a:bodyPr>
          <a:lstStyle/>
          <a:p>
            <a:pPr>
              <a:lnSpc>
                <a:spcPct val="115000"/>
              </a:lnSpc>
              <a:spcAft>
                <a:spcPts val="800"/>
              </a:spcAft>
            </a:pPr>
            <a:r>
              <a:rPr lang="en-US" sz="28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Thực hiện các yêu cầu: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1.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Điều gì</a:t>
            </a:r>
            <a:r>
              <a:rPr lang="vi-VN" sz="28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xuất hiện trong ý nghĩ của Sài khi biết Thùy không phải là con trai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Xác định điểm nhìn của người kể chuyện trong đoạn văn bản sau: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Nhìn qua khe cửa thấy cảnh ba mẹ con kêu khóc trên một chiếc giường, nước mắt ai cũng muốn rào ra, ai cũng muốn kêu to lên với những chàng trai, cô gái rằng: Các người hãy cứ yêu nhau say đắm và mê mẩm rồi lại cắn xé nhau như chó mèo đi. Tất cả đều là quyền của các ngừơi. Nhưng đừng có kẻ nào dã man tạo ra những đứa trẻ để lại trút lên cái cơ thể bé bỏng ngây thơ của nó những tội lỗi sinh ra từ lòng ích kỷ không cùng của các người.</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035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21AA10-D08C-FB6E-E3BA-1B5FAEAE59C5}"/>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081903BE-5B56-2E62-EBB4-D9D44FE81655}"/>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AC5DB112-DAFD-339A-7F73-3CFEDC163BAE}"/>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630180546"/>
              </p:ext>
            </p:extLst>
          </p:nvPr>
        </p:nvGraphicFramePr>
        <p:xfrm>
          <a:off x="344558" y="1399648"/>
          <a:ext cx="11489632" cy="5133674"/>
        </p:xfrm>
        <a:graphic>
          <a:graphicData uri="http://schemas.openxmlformats.org/drawingml/2006/table">
            <a:tbl>
              <a:tblPr firstRow="1" firstCol="1" bandRow="1"/>
              <a:tblGrid>
                <a:gridCol w="1948068">
                  <a:extLst>
                    <a:ext uri="{9D8B030D-6E8A-4147-A177-3AD203B41FA5}">
                      <a16:colId xmlns:a16="http://schemas.microsoft.com/office/drawing/2014/main" val="878143412"/>
                    </a:ext>
                  </a:extLst>
                </a:gridCol>
                <a:gridCol w="6506817">
                  <a:extLst>
                    <a:ext uri="{9D8B030D-6E8A-4147-A177-3AD203B41FA5}">
                      <a16:colId xmlns:a16="http://schemas.microsoft.com/office/drawing/2014/main" val="2303365105"/>
                    </a:ext>
                  </a:extLst>
                </a:gridCol>
                <a:gridCol w="3034747">
                  <a:extLst>
                    <a:ext uri="{9D8B030D-6E8A-4147-A177-3AD203B41FA5}">
                      <a16:colId xmlns:a16="http://schemas.microsoft.com/office/drawing/2014/main" val="2741433713"/>
                    </a:ext>
                  </a:extLst>
                </a:gridCol>
              </a:tblGrid>
              <a:tr h="1212023">
                <a:tc>
                  <a:txBody>
                    <a:bodyPr/>
                    <a:lstStyle/>
                    <a:p>
                      <a:pPr marL="0" marR="0" algn="ctr">
                        <a:lnSpc>
                          <a:spcPct val="115000"/>
                        </a:lnSpc>
                        <a:spcBef>
                          <a:spcPts val="0"/>
                        </a:spcBef>
                        <a:spcAft>
                          <a:spcPts val="0"/>
                        </a:spcAft>
                        <a:tabLst>
                          <a:tab pos="180340" algn="l"/>
                        </a:tabLst>
                      </a:pPr>
                      <a:r>
                        <a:rPr lang="vi-VN" sz="3200" b="1" kern="100" dirty="0">
                          <a:effectLst/>
                          <a:latin typeface="Times New Roman" panose="02020603050405020304" pitchFamily="18" charset="0"/>
                          <a:ea typeface="Times New Roman" panose="02020603050405020304" pitchFamily="18" charset="0"/>
                          <a:cs typeface="Times New Roman" panose="02020603050405020304" pitchFamily="18" charset="0"/>
                        </a:rPr>
                        <a:t>Kĩ năng</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180340" algn="l"/>
                        </a:tabLst>
                      </a:pPr>
                      <a:r>
                        <a:rPr lang="da-DK" sz="3200" b="1" kern="100" dirty="0">
                          <a:effectLst/>
                          <a:latin typeface="Times New Roman" panose="02020603050405020304" pitchFamily="18" charset="0"/>
                          <a:ea typeface="Times New Roman" panose="02020603050405020304" pitchFamily="18" charset="0"/>
                          <a:cs typeface="Times New Roman" panose="02020603050405020304" pitchFamily="18" charset="0"/>
                        </a:rPr>
                        <a:t>NỘI DUNG CỤ THỂ</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180340" algn="l"/>
                        </a:tabLst>
                      </a:pPr>
                      <a:r>
                        <a:rPr lang="da-DK" sz="3200" b="1" kern="100">
                          <a:effectLst/>
                          <a:latin typeface="Times New Roman" panose="02020603050405020304" pitchFamily="18" charset="0"/>
                          <a:ea typeface="Times New Roman" panose="02020603050405020304" pitchFamily="18" charset="0"/>
                          <a:cs typeface="Times New Roman" panose="02020603050405020304" pitchFamily="18" charset="0"/>
                        </a:rPr>
                        <a:t>Thời lượng ôn tập dự kiến </a:t>
                      </a:r>
                      <a:r>
                        <a:rPr lang="da-DK" sz="3200" kern="100">
                          <a:effectLst/>
                          <a:latin typeface="Times New Roman" panose="02020603050405020304" pitchFamily="18" charset="0"/>
                          <a:ea typeface="Times New Roman" panose="02020603050405020304" pitchFamily="18" charset="0"/>
                          <a:cs typeface="Times New Roman" panose="02020603050405020304" pitchFamily="18" charset="0"/>
                        </a:rPr>
                        <a:t>(tiết)</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700053"/>
                  </a:ext>
                </a:extLst>
              </a:tr>
              <a:tr h="1287680">
                <a:tc>
                  <a:txBody>
                    <a:bodyPr/>
                    <a:lstStyle/>
                    <a:p>
                      <a:pPr marL="0" marR="0" algn="just">
                        <a:lnSpc>
                          <a:spcPct val="115000"/>
                        </a:lnSpc>
                        <a:spcBef>
                          <a:spcPts val="0"/>
                        </a:spcBef>
                        <a:spcAft>
                          <a:spcPts val="0"/>
                        </a:spcAft>
                        <a:tabLst>
                          <a:tab pos="180340" algn="l"/>
                        </a:tabLst>
                      </a:pPr>
                      <a:r>
                        <a:rPr lang="da-DK" sz="3200" b="1" kern="1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văn bản</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vi-VN" sz="3200" kern="100" dirty="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Đọc hiểu văn bản tiểu thuyết hiện đại</a:t>
                      </a:r>
                      <a:r>
                        <a:rPr lang="da-DK" sz="3200" kern="100" dirty="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3200" kern="100" dirty="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5</a:t>
                      </a:r>
                      <a:r>
                        <a:rPr lang="da-DK" sz="3200" kern="100" dirty="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 tiết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7752611"/>
                  </a:ext>
                </a:extLst>
              </a:tr>
              <a:tr h="723492">
                <a:tc>
                  <a:txBody>
                    <a:bodyPr/>
                    <a:lstStyle/>
                    <a:p>
                      <a:pPr marL="0" marR="0" algn="just">
                        <a:lnSpc>
                          <a:spcPct val="115000"/>
                        </a:lnSpc>
                        <a:spcBef>
                          <a:spcPts val="0"/>
                        </a:spcBef>
                        <a:spcAft>
                          <a:spcPts val="0"/>
                        </a:spcAft>
                        <a:tabLst>
                          <a:tab pos="180340" algn="l"/>
                        </a:tabLst>
                      </a:pPr>
                      <a:r>
                        <a:rPr lang="vi-VN" sz="32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THTV</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vi-VN" sz="3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Biện pháp tu từ nghịch ngữ (tiếp theo)</a:t>
                      </a:r>
                      <a:r>
                        <a:rPr lang="da-DK" sz="3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180340" algn="l"/>
                        </a:tabLst>
                      </a:pPr>
                      <a:r>
                        <a:rPr lang="en-US" sz="3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tiết</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5924655"/>
                  </a:ext>
                </a:extLst>
              </a:tr>
              <a:tr h="1287680">
                <a:tc>
                  <a:txBody>
                    <a:bodyPr/>
                    <a:lstStyle/>
                    <a:p>
                      <a:pPr marL="0" marR="0" algn="just">
                        <a:lnSpc>
                          <a:spcPct val="115000"/>
                        </a:lnSpc>
                        <a:spcBef>
                          <a:spcPts val="0"/>
                        </a:spcBef>
                        <a:spcAft>
                          <a:spcPts val="0"/>
                        </a:spcAft>
                        <a:tabLst>
                          <a:tab pos="180340" algn="l"/>
                        </a:tabLst>
                      </a:pPr>
                      <a:r>
                        <a:rPr lang="da-DK" sz="3200" b="1" kern="1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da-DK" sz="3200" kern="100" dirty="0">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da-DK"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 trao đổi công việc hoặc một vấn đề đáng quan tâm</a:t>
                      </a:r>
                      <a:r>
                        <a:rPr lang="vi-VN" sz="3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3200" kern="1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rPr>
                        <a:t> tiết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8234444"/>
                  </a:ext>
                </a:extLst>
              </a:tr>
              <a:tr h="622799">
                <a:tc>
                  <a:txBody>
                    <a:bodyPr/>
                    <a:lstStyle/>
                    <a:p>
                      <a:pPr marL="0" marR="0" algn="just">
                        <a:lnSpc>
                          <a:spcPct val="115000"/>
                        </a:lnSpc>
                        <a:spcBef>
                          <a:spcPts val="0"/>
                        </a:spcBef>
                        <a:spcAft>
                          <a:spcPts val="0"/>
                        </a:spcAft>
                        <a:tabLst>
                          <a:tab pos="180340" algn="l"/>
                        </a:tabLst>
                      </a:pPr>
                      <a:r>
                        <a:rPr lang="da-DK" sz="3200" b="1" kern="1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Luyện đề </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da-DK" sz="3200" kern="1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Luyện đề tổng hợp.</a:t>
                      </a:r>
                      <a:endParaRPr lang="en-US"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rPr>
                        <a:t>2 tiết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4675373"/>
                  </a:ext>
                </a:extLst>
              </a:tr>
            </a:tbl>
          </a:graphicData>
        </a:graphic>
      </p:graphicFrame>
      <p:sp>
        <p:nvSpPr>
          <p:cNvPr id="5" name="TextBox 4"/>
          <p:cNvSpPr txBox="1"/>
          <p:nvPr/>
        </p:nvSpPr>
        <p:spPr>
          <a:xfrm>
            <a:off x="689113" y="675861"/>
            <a:ext cx="10601739" cy="584775"/>
          </a:xfrm>
          <a:prstGeom prst="rect">
            <a:avLst/>
          </a:prstGeom>
          <a:noFill/>
        </p:spPr>
        <p:txBody>
          <a:bodyPr wrap="square" rtlCol="0">
            <a:spAutoFit/>
          </a:bodyPr>
          <a:lstStyle/>
          <a:p>
            <a:pPr algn="ctr"/>
            <a:r>
              <a:rPr lang="en-US" sz="3200" b="1" dirty="0" smtClean="0">
                <a:solidFill>
                  <a:srgbClr val="FF0000"/>
                </a:solidFill>
                <a:latin typeface="Times New Roman" panose="02020603050405020304" pitchFamily="18" charset="0"/>
                <a:cs typeface="Times New Roman" panose="02020603050405020304" pitchFamily="18" charset="0"/>
              </a:rPr>
              <a:t>GIỚI THIỆU NỘI DUNG ÔN TẬP</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4092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a16="http://schemas.microsoft.com/office/drawing/2014/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061" y="384313"/>
            <a:ext cx="11436626" cy="3659528"/>
          </a:xfrm>
          <a:prstGeom prst="rect">
            <a:avLst/>
          </a:prstGeom>
        </p:spPr>
        <p:txBody>
          <a:bodyPr wrap="square">
            <a:spAutoFit/>
          </a:bodyPr>
          <a:lstStyle/>
          <a:p>
            <a:pPr algn="just">
              <a:lnSpc>
                <a:spcPct val="115000"/>
              </a:lnSpc>
              <a:spcAft>
                <a:spcPts val="800"/>
              </a:spcAft>
            </a:pPr>
            <a:r>
              <a:rPr lang="en-US"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 sự chuyển biến tâm lí, hành động của Sài trong đoạn văn bản trên, anh/chị thấy Sài là người như thế nào?</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 xét của anh/chị về sự chuyển biến trong lời kể ở đoạn văn bản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5.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 ảnh hai</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đứa trẻ khi phải chứng kiến cảnh bố mẹ li hôn</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trong văn bản gợi cho anh/chị những s</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uy nghĩ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988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6590" y="744037"/>
            <a:ext cx="11158331" cy="5719579"/>
          </a:xfrm>
          <a:prstGeom prst="rect">
            <a:avLst/>
          </a:prstGeom>
        </p:spPr>
        <p:txBody>
          <a:bodyPr wrap="square">
            <a:spAutoFit/>
          </a:bodyPr>
          <a:lstStyle/>
          <a:p>
            <a:pPr algn="ctr">
              <a:lnSpc>
                <a:spcPct val="115000"/>
              </a:lnSpc>
            </a:pPr>
            <a:r>
              <a:rPr lang="vi-VN" sz="3200" b="1" u="sng"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1.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vi-VN"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xuất hiện trong ý nghĩ của Sài khi biết Thùy không phải là con trai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Trong anh chỉ còn những hình ản</a:t>
            </a:r>
            <a:r>
              <a:rPr lang="vi-VN" sz="3200" i="1" kern="0" dirty="0">
                <a:latin typeface="Times New Roman" panose="02020603050405020304" pitchFamily="18" charset="0"/>
                <a:ea typeface="Times New Roman" panose="02020603050405020304" pitchFamily="18" charset="0"/>
                <a:cs typeface="Times New Roman" panose="02020603050405020304" pitchFamily="18" charset="0"/>
              </a:rPr>
              <a:t>h con </a:t>
            </a: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a:t>
            </a:r>
            <a:r>
              <a:rPr lang="vi-VN" sz="3200" i="1" kern="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 hàng tháng trời ngồi thâu đêm giữ kim và ôm con cho vợ ngủ. </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Những lời thông minh hóm hỉnh đầy tình cảm của nó</a:t>
            </a:r>
            <a:r>
              <a:rPr lang="vi-VN" sz="3200" i="1" kern="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Thuỳ thương bố nhất. Nhớn lên Thuỳ sẽ đi bán kem cho bố tha hồ ăn </a:t>
            </a:r>
            <a:r>
              <a:rPr lang="vi-VN" sz="3200" i="1" kern="0" dirty="0">
                <a:latin typeface="Times New Roman" panose="02020603050405020304" pitchFamily="18" charset="0"/>
                <a:ea typeface="Times New Roman" panose="02020603050405020304" pitchFamily="18" charset="0"/>
                <a:cs typeface="Times New Roman" panose="02020603050405020304" pitchFamily="18" charset="0"/>
              </a:rPr>
              <a:t>nhỉ”</a:t>
            </a: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200" i="1" kern="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i="1" kern="0" dirty="0">
                <a:latin typeface="Times New Roman" panose="02020603050405020304" pitchFamily="18" charset="0"/>
                <a:ea typeface="Times New Roman" panose="02020603050405020304" pitchFamily="18" charset="0"/>
                <a:cs typeface="Times New Roman" panose="02020603050405020304" pitchFamily="18" charset="0"/>
              </a:rPr>
              <a:t>Sao mắt bố chảy nước? Bố khóc, Thùy buồn lắm”</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iểm nhìn của người kể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trong đoạn văn bản</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Điểm nhìn bên ngoài của n</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hững người hàng xóm</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 thiên hạ/người đời.</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3445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774" y="172278"/>
            <a:ext cx="11847443" cy="6038576"/>
          </a:xfrm>
          <a:prstGeom prst="rect">
            <a:avLst/>
          </a:prstGeom>
        </p:spPr>
        <p:txBody>
          <a:bodyPr wrap="square">
            <a:spAutoFit/>
          </a:bodyPr>
          <a:lstStyle/>
          <a:p>
            <a:pPr algn="just">
              <a:lnSpc>
                <a:spcPct val="115000"/>
              </a:lnSpc>
            </a:pPr>
            <a:r>
              <a:rPr lang="en-US" sz="28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Chuyển biến tâm lí, hành động của Sài: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Khi ở trên tòa nghe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ợ thừa nhận Thùy không phải con trai mình: Trong tâm trí hiện ra những hình ảnh Sài chăm sóc vợ con và con thì quấn quýt yêu thương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bố.</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Khi quyết chọn li hôn: Mua kẹo cho con và dứt khoát ra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 đó ta thấy:</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Sài là người tràn đầy tình yêu thương đối với con, dù trong thâm tâm anh đã có nghi ngờ</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vợ.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Anh</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luôn</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mang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 mình</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lòng tự trọng của một người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Sài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hông cay cú, tức tối, hận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thù; dù</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li hôn nhưng không muốn gây thương tổn cho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Anh</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cao thượng, vị tha, sẵn sàng chấp nhận những đau đớn, thiệt thòi, hi sinh,...</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601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313" y="331304"/>
            <a:ext cx="11436626" cy="5719579"/>
          </a:xfrm>
          <a:prstGeom prst="rect">
            <a:avLst/>
          </a:prstGeom>
        </p:spPr>
        <p:txBody>
          <a:bodyPr wrap="square">
            <a:spAutoFit/>
          </a:bodyPr>
          <a:lstStyle/>
          <a:p>
            <a:pPr algn="just">
              <a:lnSpc>
                <a:spcPct val="115000"/>
              </a:lnSpc>
            </a:pPr>
            <a:r>
              <a:rPr lang="en-US"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 xét về sự chuyển biến trong lời kể ở đoạn văn bản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ự chuyển biến trong lời kể ở đoạn văn bản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 đầu đoạn văn bản chủ yếu là đối thoại trực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tiếp.</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 tiếp theo là những suy nghĩ của Sài, tác giả viết bằng lời nửa trực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tiếp.</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 cuối đoạn văn bản, tác giả kể bằng lời người kể chuyện, có đan cài thêm lời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nhại.</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xét: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 kể linh hoạt, tạo sự sinh động, hấp dẫn lôi cuốn khiến cho câu chuyện thêm gần gũi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 trở nên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chân thật, khách quan, tác động sâu sắc đến độc giả.</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749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7565" y="384313"/>
            <a:ext cx="11290852" cy="5511637"/>
          </a:xfrm>
          <a:prstGeom prst="rect">
            <a:avLst/>
          </a:prstGeom>
        </p:spPr>
        <p:txBody>
          <a:bodyPr wrap="square">
            <a:spAutoFit/>
          </a:bodyPr>
          <a:lstStyle/>
          <a:p>
            <a:pPr algn="just">
              <a:lnSpc>
                <a:spcPct val="115000"/>
              </a:lnSpc>
            </a:pPr>
            <a:r>
              <a:rPr lang="en-US" sz="28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5.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Hình ảnh hai</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đứa trẻ khi phải chứng kiến cảnh bố mẹ li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hôn: </a:t>
            </a:r>
            <a:r>
              <a:rPr lang="en-US"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 đứa trẻ khóc oà chạy theo </a:t>
            </a:r>
            <a:r>
              <a:rPr lang="vi-VN"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chạy vào mỗi đứa một bên mếu máo lay gọi mẹ</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Hình ảnh hai</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đứa trẻ khi phải chứng kiến cảnh bố mẹ li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hôn, gợi lên những trăn trở, băn khoăn, day dứt:</a:t>
            </a:r>
            <a:r>
              <a:rPr lang="vi-VN" sz="28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 những đứa trẻ, đáng ra chúng phải được nhận yêu thương của cả cha lẫn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Chúng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ngâ</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 thơ không thể hiểu được lí do người lớn rời xa nhau, nhưng chính chúng phải chịu những thiệt thòi, tổn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Chúng sẽ phải lớn lên trong sự thiếu thốn đặc biệt về mặt tình cảm mà không có bất kì phương thuốc nào có thể xoa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dịu,...</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602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7565" y="384314"/>
            <a:ext cx="11436626" cy="6126805"/>
          </a:xfrm>
          <a:prstGeom prst="rect">
            <a:avLst/>
          </a:prstGeom>
        </p:spPr>
        <p:txBody>
          <a:bodyPr wrap="square">
            <a:spAutoFit/>
          </a:bodyPr>
          <a:lstStyle/>
          <a:p>
            <a:pPr algn="ctr">
              <a:lnSpc>
                <a:spcPct val="115000"/>
              </a:lnSpc>
              <a:spcAft>
                <a:spcPts val="800"/>
              </a:spcAft>
              <a:tabLst>
                <a:tab pos="0" algn="l"/>
                <a:tab pos="90170" algn="l"/>
              </a:tabLst>
            </a:pPr>
            <a:r>
              <a:rPr lang="vi-VN" sz="2600" b="1" kern="0" dirty="0">
                <a:solidFill>
                  <a:srgbClr val="382900"/>
                </a:solidFill>
                <a:latin typeface="Times New Roman" panose="02020603050405020304" pitchFamily="18" charset="0"/>
                <a:ea typeface="Times New Roman" panose="02020603050405020304" pitchFamily="18" charset="0"/>
                <a:cs typeface="Times New Roman" panose="02020603050405020304" pitchFamily="18" charset="0"/>
              </a:rPr>
              <a:t>ĐỀ LUYỆN </a:t>
            </a:r>
            <a:r>
              <a:rPr lang="vi-VN" sz="2600" b="1" kern="0" dirty="0" smtClean="0">
                <a:solidFill>
                  <a:srgbClr val="382900"/>
                </a:solidFill>
                <a:latin typeface="Times New Roman" panose="02020603050405020304" pitchFamily="18" charset="0"/>
                <a:ea typeface="Times New Roman" panose="02020603050405020304" pitchFamily="18" charset="0"/>
                <a:cs typeface="Times New Roman" panose="02020603050405020304" pitchFamily="18" charset="0"/>
              </a:rPr>
              <a:t>04</a:t>
            </a:r>
            <a:r>
              <a:rPr lang="en-US" sz="2600" kern="100" dirty="0" smtClean="0">
                <a:latin typeface="Calibri" panose="020F0502020204030204" pitchFamily="34" charset="0"/>
                <a:ea typeface="Calibri" panose="020F0502020204030204" pitchFamily="34" charset="0"/>
                <a:cs typeface="Times New Roman" panose="02020603050405020304" pitchFamily="18" charset="0"/>
              </a:rPr>
              <a:t> </a:t>
            </a:r>
            <a:r>
              <a:rPr lang="vi-VN" sz="2600" b="1" kern="0" dirty="0" smtClean="0">
                <a:latin typeface="Times New Roman" panose="02020603050405020304" pitchFamily="18" charset="0"/>
                <a:ea typeface="Times New Roman" panose="02020603050405020304" pitchFamily="18" charset="0"/>
                <a:cs typeface="Times New Roman" panose="02020603050405020304" pitchFamily="18" charset="0"/>
              </a:rPr>
              <a:t>Đọc </a:t>
            </a:r>
            <a:r>
              <a:rPr lang="vi-VN" sz="2600" b="1" kern="0" dirty="0">
                <a:latin typeface="Times New Roman" panose="02020603050405020304" pitchFamily="18" charset="0"/>
                <a:ea typeface="Times New Roman" panose="02020603050405020304" pitchFamily="18" charset="0"/>
                <a:cs typeface="Times New Roman" panose="02020603050405020304" pitchFamily="18" charset="0"/>
              </a:rPr>
              <a:t>văn bản sau:</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600" i="1" kern="100" dirty="0">
                <a:latin typeface="Times New Roman" panose="02020603050405020304" pitchFamily="18" charset="0"/>
                <a:ea typeface="Times New Roman" panose="02020603050405020304" pitchFamily="18" charset="0"/>
                <a:cs typeface="Times New Roman" panose="02020603050405020304" pitchFamily="18" charset="0"/>
              </a:rPr>
              <a:t>Đầu canh hai, trăng từ từ mọc lên bên kia dải rừng, to như một cái nong. Tôi mở mắt ra, sờ tay thấy sương thấm ướt khắp người. Trong lớp sương đục nhờ nhờ, vầng trăng đỏ như một cái lòng đỏ trứng khổng lồ. Càng lên cao, trăng càng bé lại. Nhìn qua be xuồng, thấy nước gợn lăn tăn... Tôi vừa thiu thiu chợp mắt lại, bỗng nghe thằng Cò vụt nhổm dậy:</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600" i="1" kern="100" dirty="0">
                <a:latin typeface="Times New Roman" panose="02020603050405020304" pitchFamily="18" charset="0"/>
                <a:ea typeface="Times New Roman" panose="02020603050405020304" pitchFamily="18" charset="0"/>
                <a:cs typeface="Times New Roman" panose="02020603050405020304" pitchFamily="18" charset="0"/>
              </a:rPr>
              <a:t>- Dậy mau! Dậy mau? Dính một con rồi</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600" i="1" kern="100" dirty="0">
                <a:latin typeface="Times New Roman" panose="02020603050405020304" pitchFamily="18" charset="0"/>
                <a:ea typeface="Times New Roman" panose="02020603050405020304" pitchFamily="18" charset="0"/>
                <a:cs typeface="Times New Roman" panose="02020603050405020304" pitchFamily="18" charset="0"/>
              </a:rPr>
              <a:t>- Tao vừa thức đây mà. Có thấy cái quái gì đâu</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600" i="1" kern="100" dirty="0">
                <a:latin typeface="Times New Roman" panose="02020603050405020304" pitchFamily="18" charset="0"/>
                <a:ea typeface="Times New Roman" panose="02020603050405020304" pitchFamily="18" charset="0"/>
                <a:cs typeface="Times New Roman" panose="02020603050405020304" pitchFamily="18" charset="0"/>
              </a:rPr>
              <a:t>- Mày biết cái con khỉ gì? - Nó quát tôi.</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600" i="1" kern="100" dirty="0">
                <a:latin typeface="Times New Roman" panose="02020603050405020304" pitchFamily="18" charset="0"/>
                <a:ea typeface="Times New Roman" panose="02020603050405020304" pitchFamily="18" charset="0"/>
                <a:cs typeface="Times New Roman" panose="02020603050405020304" pitchFamily="18" charset="0"/>
              </a:rPr>
              <a:t>Tôi lập tức đánh diêm thắp ngọn đèn soi. Tay tôi run quá, tim cứ đập thình thình. Thằng Cò ấn cây giầm vào tay tôi, ra hiệu cho tôi chống xuồng tới. Nó cầm cái mác trong tay, một tay đưa đèn lên soi phía trước. Ồ, kia rồi?</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788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547" y="265043"/>
            <a:ext cx="11516139" cy="6007157"/>
          </a:xfrm>
          <a:prstGeom prst="rect">
            <a:avLst/>
          </a:prstGeom>
        </p:spPr>
        <p:txBody>
          <a:bodyPr wrap="square">
            <a:spAutoFit/>
          </a:bodyPr>
          <a:lstStyle/>
          <a:p>
            <a:pPr>
              <a:lnSpc>
                <a:spcPct val="115000"/>
              </a:lnSpc>
              <a:spcAft>
                <a:spcPts val="800"/>
              </a:spcAft>
            </a:pP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Tàu lá dừa nước bị ai kéo cứ dập lên dập xuống, làm nước bắn tung tóe. Tiếng dây câu nghiến kìn kịt trong tiếng lá dập xuống nước nghe kinh quá. Tôi kêu oái một tiếng, đứng chết sững. Một con rắn rằn ri cóc to cỡ bắp chân người lớn đang vung vẩy uốn mình lên quấn lấy chùm dây câu. Cái miệng nó há ra, đầy răng chơm chởm. chỗ ngạch lưỡi câu mắc bên mép, máu chảy giọt giọt xuống nước. Mỗi lần con rắn vặn mình cố siết cho đứt chùm dây câu, da nó nở ra, vồng lên như gai mít. Thằng Cò buông mác, thò tay nắm đuôi con rắn. Con rắn tháo ra, quấn một khúc vào tay thằng Cò. Thằng Cò chộp ngang lưng con rắn, bàn tay nó bé quá tuột ra vì không nắm hết. Con rắn càng gồng mình siết chặt cổ tay thằng Cò. Mồ hôi tươm ra ướt trán, chảy ròng ròng xuống má, nó bậm môi, cứ mặc thế, ngửa người ra sau lôi nguyên con rắn mắc câu vào xuồng.</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568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313" y="291548"/>
            <a:ext cx="11463130" cy="6314934"/>
          </a:xfrm>
          <a:prstGeom prst="rect">
            <a:avLst/>
          </a:prstGeom>
        </p:spPr>
        <p:txBody>
          <a:bodyPr wrap="square">
            <a:spAutoFit/>
          </a:bodyPr>
          <a:lstStyle/>
          <a:p>
            <a:pPr>
              <a:lnSpc>
                <a:spcPct val="115000"/>
              </a:lnSpc>
              <a:spcAft>
                <a:spcPts val="800"/>
              </a:spcAft>
            </a:pP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 Coi chừng nó cắn chết à, Cò - Tôi thè lưỡi nhích ra xa.</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Cắn quái gì nữa! Mà thứ rắn này cắn cũng như chó cắn thôi. Đưa miệng giỏ lại đây, mau mau đi. Tôi kê miệng giỏ hứng con rắn. Thằng Cò ghé răng cắn chót đuôi con rắn một cái, con rắn đau quá vội tháo khỏi cổ tay thằng Cò, tuột gọn vào lòng giỏ. Thằng cò một tay đậy nắp, một tay chụp cái mác chặt hai đầu sống lá. Cả khúc sống lá chùm dây câu và con rắn đảo lộn, quẫy soạn soạt trong giỏ.</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 Hì.. hi... Da con này lột ra phơi, bán bộn tiền. Mai chúng mình bảo má nấu nồi ca-ri ăn chơi?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Con rắn to nhưng cái đầu nó chỉ bé bằng quả bàng thôi. Hai con mắt đục lừ lừ nhìn ngọn đèn soi. Thằng Cò hé nắp giỏ chộp cổ con rắn tháo lưỡi câu ra, lôi khúc sống lá dính chùm dây câu ra khỏi giỏ rồi thong thả đậy nắp, gài chốt lại.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525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7565" y="278296"/>
            <a:ext cx="11476383" cy="5777800"/>
          </a:xfrm>
          <a:prstGeom prst="rect">
            <a:avLst/>
          </a:prstGeom>
        </p:spPr>
        <p:txBody>
          <a:bodyPr wrap="square">
            <a:spAutoFit/>
          </a:bodyPr>
          <a:lstStyle/>
          <a:p>
            <a:pPr>
              <a:lnSpc>
                <a:spcPct val="115000"/>
              </a:lnSpc>
              <a:spcAft>
                <a:spcPts val="800"/>
              </a:spcAft>
            </a:pPr>
            <a:r>
              <a:rPr lang="en-US" sz="2400" i="1" kern="100" dirty="0">
                <a:latin typeface="Times New Roman" panose="02020603050405020304" pitchFamily="18" charset="0"/>
                <a:ea typeface="Times New Roman" panose="02020603050405020304" pitchFamily="18" charset="0"/>
                <a:cs typeface="Times New Roman" panose="02020603050405020304" pitchFamily="18" charset="0"/>
              </a:rPr>
              <a:t>- Để tao thử con rắn cho mày coi - nói xong nó thọc một ngón tay vào mắt giỏ gãi gãi lên lưng con rắn. Khi con rắn quay ngoắt lại toan mổ vào ngón tay thì thằng Cò đã rụt ngón tay ra rồi.</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400" i="1" kern="100" dirty="0">
                <a:latin typeface="Times New Roman" panose="02020603050405020304" pitchFamily="18" charset="0"/>
                <a:ea typeface="Times New Roman" panose="02020603050405020304" pitchFamily="18" charset="0"/>
                <a:cs typeface="Times New Roman" panose="02020603050405020304" pitchFamily="18" charset="0"/>
              </a:rPr>
              <a:t>- Cu cậu bị ớt cay, sưng cả miệng đấy, mày thấy không? Vậy, mình mới dễ bẻ răng. Mà nó cũng chẳng cắn mổ gì được nữa...</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400" i="1" kern="100" dirty="0">
                <a:latin typeface="Times New Roman" panose="02020603050405020304" pitchFamily="18" charset="0"/>
                <a:ea typeface="Times New Roman" panose="02020603050405020304" pitchFamily="18" charset="0"/>
                <a:cs typeface="Times New Roman" panose="02020603050405020304" pitchFamily="18" charset="0"/>
              </a:rPr>
              <a:t>Tàu lá đằng kia rung lên sàn sạt. Thằng Cò reo lên: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400" i="1" kern="100" dirty="0">
                <a:latin typeface="Times New Roman" panose="02020603050405020304" pitchFamily="18" charset="0"/>
                <a:ea typeface="Times New Roman" panose="02020603050405020304" pitchFamily="18" charset="0"/>
                <a:cs typeface="Times New Roman" panose="02020603050405020304" pitchFamily="18" charset="0"/>
              </a:rPr>
              <a:t>- Sướng rồi? Dính một con nữa rồi!</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400" i="1" kern="100" dirty="0">
                <a:latin typeface="Times New Roman" panose="02020603050405020304" pitchFamily="18" charset="0"/>
                <a:ea typeface="Times New Roman" panose="02020603050405020304" pitchFamily="18" charset="0"/>
                <a:cs typeface="Times New Roman" panose="02020603050405020304" pitchFamily="18" charset="0"/>
              </a:rPr>
              <a:t>Tôi chụm chân nhẩy đồm độp trên xuồng, làm chiếc xuồng nghiêng qua lắc lại tí nữa là chìm.</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400" i="1" kern="100" dirty="0">
                <a:latin typeface="Times New Roman" panose="02020603050405020304" pitchFamily="18" charset="0"/>
                <a:ea typeface="Times New Roman" panose="02020603050405020304" pitchFamily="18" charset="0"/>
                <a:cs typeface="Times New Roman" panose="02020603050405020304" pitchFamily="18" charset="0"/>
              </a:rPr>
              <a:t>- Ấy là nhờ mình buộc chùm dây câu vào sống lá, phải không Cò? Chứ đến cần câu to bằng cật tre đi nữa thì nó nhổ lên và lôi đi tuột, mày nhỉ!</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400" i="1" kern="100" dirty="0">
                <a:latin typeface="Times New Roman" panose="02020603050405020304" pitchFamily="18" charset="0"/>
                <a:ea typeface="Times New Roman" panose="02020603050405020304" pitchFamily="18" charset="0"/>
                <a:cs typeface="Times New Roman" panose="02020603050405020304" pitchFamily="18" charset="0"/>
              </a:rPr>
              <a:t>Con này của mày đó, An nhá? Của mày buộc câu mà.</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825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061" y="331304"/>
            <a:ext cx="11436626" cy="4930965"/>
          </a:xfrm>
          <a:prstGeom prst="rect">
            <a:avLst/>
          </a:prstGeom>
        </p:spPr>
        <p:txBody>
          <a:bodyPr wrap="square">
            <a:spAutoFit/>
          </a:bodyPr>
          <a:lstStyle/>
          <a:p>
            <a:pPr>
              <a:lnSpc>
                <a:spcPct val="115000"/>
              </a:lnSpc>
              <a:spcAft>
                <a:spcPts val="800"/>
              </a:spcAft>
            </a:pP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 Ừ tao làm cũng được, khó gì mấy. Nhưng mà... con này mày cứ bắt nữa đi, Cò ạ. Để tao xem mày bắt vài trận nữa đã. Chừng có con khác mắc câu, tao bắt thử cho mày coi, có được không?</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Tàu lá đang bị kéo ghì xuống nước bỗng bật tung trở lên.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Thôi chết cha tôi rồi, An ơi! Mày buộc làm sao mà nó mới kéo có mấy cái đã tuột luốc rồi!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Tôi không biết nói ra sao, tay buông giầm rơi xuống xuồng cái độp, nhìn theo những giọt nước từ trên tàu lá đổ xuống ròng ròng, tiếc ngẩn tiếc ngơ.</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vi-VN" sz="2800" kern="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a:latin typeface="Times New Roman" panose="02020603050405020304" pitchFamily="18" charset="0"/>
                <a:ea typeface="Times New Roman" panose="02020603050405020304" pitchFamily="18" charset="0"/>
                <a:cs typeface="Times New Roman" panose="02020603050405020304" pitchFamily="18" charset="0"/>
              </a:rPr>
              <a:t>(Đoàn Giỏi, </a:t>
            </a:r>
            <a:r>
              <a:rPr lang="en-US" sz="2800" i="1" kern="100" dirty="0">
                <a:latin typeface="Times New Roman" panose="02020603050405020304" pitchFamily="18" charset="0"/>
                <a:ea typeface="Times New Roman" panose="02020603050405020304" pitchFamily="18" charset="0"/>
                <a:cs typeface="Times New Roman" panose="02020603050405020304" pitchFamily="18" charset="0"/>
              </a:rPr>
              <a:t>Đất rừng phương Nam</a:t>
            </a:r>
            <a:r>
              <a:rPr lang="en-US" sz="2800" kern="100" dirty="0">
                <a:latin typeface="Times New Roman" panose="02020603050405020304" pitchFamily="18" charset="0"/>
                <a:ea typeface="Times New Roman" panose="02020603050405020304" pitchFamily="18" charset="0"/>
                <a:cs typeface="Times New Roman" panose="02020603050405020304" pitchFamily="18" charset="0"/>
              </a:rPr>
              <a:t>, NXB Văn học, 2012)</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289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ACADC-4926-B85C-8CEC-51C177271293}"/>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10024B3F-265E-9857-2E7B-66AD01F641D9}"/>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B834D3FB-EED1-E171-448D-3CF635948DBF}"/>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874643" y="715617"/>
            <a:ext cx="10880035" cy="622799"/>
          </a:xfrm>
          <a:prstGeom prst="rect">
            <a:avLst/>
          </a:prstGeom>
          <a:noFill/>
        </p:spPr>
        <p:txBody>
          <a:bodyPr wrap="square" rtlCol="0">
            <a:spAutoFit/>
          </a:bodyPr>
          <a:lstStyle/>
          <a:p>
            <a:pPr algn="ctr">
              <a:lnSpc>
                <a:spcPct val="115000"/>
              </a:lnSpc>
              <a:tabLst>
                <a:tab pos="180340" algn="l"/>
              </a:tabLst>
            </a:pPr>
            <a:r>
              <a:rPr lang="da-DK" sz="3200" b="1"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ÔN TẬP ĐỌC HIỂU VĂN BẢN </a:t>
            </a:r>
            <a:r>
              <a:rPr lang="vi-VN" sz="3200" b="1"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TIỂU THUYẾT HIỆN ĐẠI</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265043" y="1338416"/>
            <a:ext cx="11728174" cy="5511637"/>
          </a:xfrm>
          <a:prstGeom prst="rect">
            <a:avLst/>
          </a:prstGeom>
          <a:noFill/>
        </p:spPr>
        <p:txBody>
          <a:bodyPr wrap="square" rtlCol="0">
            <a:spAutoFit/>
          </a:bodyPr>
          <a:lstStyle/>
          <a:p>
            <a:pPr algn="just">
              <a:lnSpc>
                <a:spcPct val="115000"/>
              </a:lnSpc>
            </a:pPr>
            <a:r>
              <a:rPr lang="vi-VN" sz="28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I.</a:t>
            </a:r>
            <a:r>
              <a:rPr lang="vi-VN" sz="2800"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da-DK" sz="28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LÝ THUYẾT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b="1" kern="1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1. Tiểu thuyết hiện đại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Tiểu thuyết hiện đại</a:t>
            </a:r>
            <a:r>
              <a:rPr lang="en-US"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là </a:t>
            </a:r>
            <a:r>
              <a:rPr lang="en-AU"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tiểu thuyết được sáng tác bởi các nhà văn không chấp nhận các khuôn mẫu của tiểu thuyết truyền thống, muốn cách tân, thể nghiệm những hình thức, kĩ thuật mới.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b="1" kern="1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2. Phong cách </a:t>
            </a:r>
            <a:r>
              <a:rPr lang="en-AU" sz="2800" b="1" kern="1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hiện thực</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Phong cách hiện thực trong văn học lấy việc miêu tả, tái hiện đời sống chính xác như nó vốn thế làm nguyên tác thẩm mĩ cơ bản.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Các nhà văn có phong cách hiện thực thường đưa vào tác phẩm những chi tiết, sự việc thường ngày; khám phá diễn biến tâm lí khách quan của nhân vật trong mối liên hệ chặt chẽ với hoàn cảnh xã hội.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83473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a16="http://schemas.microsoft.com/office/drawing/2014/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fade">
                                      <p:cBhvr>
                                        <p:cTn id="42" dur="1000"/>
                                        <p:tgtEl>
                                          <p:spTgt spid="4">
                                            <p:txEl>
                                              <p:pRg st="3" end="3"/>
                                            </p:txEl>
                                          </p:spTgt>
                                        </p:tgtEl>
                                      </p:cBhvr>
                                    </p:animEffect>
                                    <p:anim calcmode="lin" valueType="num">
                                      <p:cBhvr>
                                        <p:cTn id="4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Effect transition="in" filter="fade">
                                      <p:cBhvr>
                                        <p:cTn id="49" dur="1000"/>
                                        <p:tgtEl>
                                          <p:spTgt spid="4">
                                            <p:txEl>
                                              <p:pRg st="4" end="4"/>
                                            </p:txEl>
                                          </p:spTgt>
                                        </p:tgtEl>
                                      </p:cBhvr>
                                    </p:animEffect>
                                    <p:anim calcmode="lin" valueType="num">
                                      <p:cBhvr>
                                        <p:cTn id="5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4" end="4"/>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4">
                                            <p:txEl>
                                              <p:pRg st="5" end="5"/>
                                            </p:txEl>
                                          </p:spTgt>
                                        </p:tgtEl>
                                        <p:attrNameLst>
                                          <p:attrName>style.visibility</p:attrName>
                                        </p:attrNameLst>
                                      </p:cBhvr>
                                      <p:to>
                                        <p:strVal val="visible"/>
                                      </p:to>
                                    </p:set>
                                    <p:animEffect transition="in" filter="fade">
                                      <p:cBhvr>
                                        <p:cTn id="54" dur="1000"/>
                                        <p:tgtEl>
                                          <p:spTgt spid="4">
                                            <p:txEl>
                                              <p:pRg st="5" end="5"/>
                                            </p:txEl>
                                          </p:spTgt>
                                        </p:tgtEl>
                                      </p:cBhvr>
                                    </p:animEffect>
                                    <p:anim calcmode="lin" valueType="num">
                                      <p:cBhvr>
                                        <p:cTn id="5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557" y="331304"/>
            <a:ext cx="11489634" cy="5480475"/>
          </a:xfrm>
          <a:prstGeom prst="rect">
            <a:avLst/>
          </a:prstGeom>
        </p:spPr>
        <p:txBody>
          <a:bodyPr wrap="square">
            <a:spAutoFit/>
          </a:bodyPr>
          <a:lstStyle/>
          <a:p>
            <a:pPr>
              <a:lnSpc>
                <a:spcPct val="115000"/>
              </a:lnSpc>
              <a:spcAft>
                <a:spcPts val="800"/>
              </a:spcAft>
            </a:pPr>
            <a:r>
              <a:rPr lang="en-US" sz="3200" b="1" kern="100" dirty="0">
                <a:latin typeface="Times New Roman" panose="02020603050405020304" pitchFamily="18" charset="0"/>
                <a:ea typeface="Times New Roman" panose="02020603050405020304" pitchFamily="18" charset="0"/>
                <a:cs typeface="Times New Roman" panose="02020603050405020304" pitchFamily="18" charset="0"/>
              </a:rPr>
              <a:t>Thực hiện các yêu cầu:</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3200" b="1" kern="100" dirty="0">
                <a:latin typeface="Times New Roman" panose="02020603050405020304" pitchFamily="18" charset="0"/>
                <a:ea typeface="Times New Roman" panose="02020603050405020304" pitchFamily="18" charset="0"/>
                <a:cs typeface="Times New Roman" panose="02020603050405020304" pitchFamily="18" charset="0"/>
              </a:rPr>
              <a:t>Câu 1.</a:t>
            </a:r>
            <a:r>
              <a:rPr lang="en-US" sz="3200" kern="100" dirty="0">
                <a:latin typeface="Times New Roman" panose="02020603050405020304" pitchFamily="18" charset="0"/>
                <a:ea typeface="Times New Roman" panose="02020603050405020304" pitchFamily="18" charset="0"/>
                <a:cs typeface="Times New Roman" panose="02020603050405020304" pitchFamily="18" charset="0"/>
              </a:rPr>
              <a:t> Xác định ngôi kể trong đoạn văn bản trên.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3200" b="1" kern="100" dirty="0">
                <a:latin typeface="Times New Roman" panose="02020603050405020304" pitchFamily="18" charset="0"/>
                <a:ea typeface="Times New Roman" panose="02020603050405020304" pitchFamily="18" charset="0"/>
                <a:cs typeface="Times New Roman" panose="02020603050405020304" pitchFamily="18" charset="0"/>
              </a:rPr>
              <a:t>Câu 2</a:t>
            </a:r>
            <a:r>
              <a:rPr lang="en-US" sz="3200" kern="100" dirty="0">
                <a:latin typeface="Times New Roman" panose="02020603050405020304" pitchFamily="18" charset="0"/>
                <a:ea typeface="Times New Roman" panose="02020603050405020304" pitchFamily="18" charset="0"/>
                <a:cs typeface="Times New Roman" panose="02020603050405020304" pitchFamily="18" charset="0"/>
              </a:rPr>
              <a:t>. Liệt kê những hành động của Cò khi bắt rắn.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3200" b="1" kern="100" dirty="0">
                <a:latin typeface="Times New Roman" panose="02020603050405020304" pitchFamily="18" charset="0"/>
                <a:ea typeface="Times New Roman" panose="02020603050405020304" pitchFamily="18" charset="0"/>
                <a:cs typeface="Times New Roman" panose="02020603050405020304" pitchFamily="18" charset="0"/>
              </a:rPr>
              <a:t>Câu 3.</a:t>
            </a:r>
            <a:r>
              <a:rPr lang="en-US" sz="3200" kern="100" dirty="0">
                <a:latin typeface="Times New Roman" panose="02020603050405020304" pitchFamily="18" charset="0"/>
                <a:ea typeface="Times New Roman" panose="02020603050405020304" pitchFamily="18" charset="0"/>
                <a:cs typeface="Times New Roman" panose="02020603050405020304" pitchFamily="18" charset="0"/>
              </a:rPr>
              <a:t> Cuộc trải nghiệm của hai bạn nhỏ giúp anh/chị hiểu gì về đất rừng phương Nam?</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3200" b="1" kern="100" dirty="0">
                <a:latin typeface="Times New Roman" panose="02020603050405020304" pitchFamily="18" charset="0"/>
                <a:ea typeface="Times New Roman" panose="02020603050405020304" pitchFamily="18" charset="0"/>
                <a:cs typeface="Times New Roman" panose="02020603050405020304" pitchFamily="18" charset="0"/>
              </a:rPr>
              <a:t>Câu 4</a:t>
            </a:r>
            <a:r>
              <a:rPr lang="en-US" sz="3200" kern="100" dirty="0">
                <a:latin typeface="Times New Roman" panose="02020603050405020304" pitchFamily="18" charset="0"/>
                <a:ea typeface="Times New Roman" panose="02020603050405020304" pitchFamily="18" charset="0"/>
                <a:cs typeface="Times New Roman" panose="02020603050405020304" pitchFamily="18" charset="0"/>
              </a:rPr>
              <a:t>. Cách tác giả chọn nhân vật để đặt điểm nhìn có tác dụng gì?</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r>
              <a:rPr lang="en-US" sz="3200" b="1" kern="100" dirty="0">
                <a:latin typeface="Times New Roman" panose="02020603050405020304" pitchFamily="18" charset="0"/>
                <a:ea typeface="Times New Roman" panose="02020603050405020304" pitchFamily="18" charset="0"/>
              </a:rPr>
              <a:t>Câu 5.</a:t>
            </a:r>
            <a:r>
              <a:rPr lang="en-US" sz="3200" kern="100" dirty="0">
                <a:latin typeface="Times New Roman" panose="02020603050405020304" pitchFamily="18" charset="0"/>
                <a:ea typeface="Times New Roman" panose="02020603050405020304" pitchFamily="18" charset="0"/>
              </a:rPr>
              <a:t> Từ hành trình trải nghiệm của nhân vật “tôi”, anh/chị hãy bày tỏ suy nghĩ về ý nghĩa của sự trải nghiệm đối với người trẻ. (trình bày khoảng 5-7 dòng)</a:t>
            </a:r>
            <a:endParaRPr lang="en-US" sz="3200" dirty="0"/>
          </a:p>
        </p:txBody>
      </p:sp>
    </p:spTree>
    <p:extLst>
      <p:ext uri="{BB962C8B-B14F-4D97-AF65-F5344CB8AC3E}">
        <p14:creationId xmlns:p14="http://schemas.microsoft.com/office/powerpoint/2010/main" val="137669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322" y="1444487"/>
            <a:ext cx="11449878" cy="2923877"/>
          </a:xfrm>
          <a:prstGeom prst="rect">
            <a:avLst/>
          </a:prstGeom>
        </p:spPr>
        <p:txBody>
          <a:bodyPr wrap="square">
            <a:spAutoFit/>
          </a:bodyPr>
          <a:lstStyle/>
          <a:p>
            <a:pPr algn="ctr">
              <a:lnSpc>
                <a:spcPct val="115000"/>
              </a:lnSpc>
            </a:pPr>
            <a:r>
              <a:rPr lang="vi-VN" sz="3200" b="1" u="sng"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1.</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gôi kể trong đoạn văn bản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Ngôi thứ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nhất.</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hành động của Cò khi bắt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rắn: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thò tay nắm đuôi con rắn; chộp ngang lưng con rắn; ngửa người ra sau lôi nguyên con rắn mắc câu vào xuồng; ghé răng cắn chót đuôi con rắn một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420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2" y="583096"/>
            <a:ext cx="11423374" cy="4056495"/>
          </a:xfrm>
          <a:prstGeom prst="rect">
            <a:avLst/>
          </a:prstGeom>
        </p:spPr>
        <p:txBody>
          <a:bodyPr wrap="square">
            <a:spAutoFit/>
          </a:bodyPr>
          <a:lstStyle/>
          <a:p>
            <a:pPr algn="just">
              <a:lnSpc>
                <a:spcPct val="115000"/>
              </a:lnSpc>
            </a:pPr>
            <a:r>
              <a:rPr lang="en-US" sz="32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Trải nghiệm của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bạn nhỏ: Đi bắt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rắn.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 bắt rắn gợi ra một trải nghiệm sông nước có phần mạo hiểm với người lần đầu như An nhưng cũng đầy thôi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thúc.</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Chính trải nghiệm trên đã giúp người đọc hiểu thêm về đất rừng phương Nam - một vùng đất còn hoang sơ với bao điều hấp dẫn, mới lạ, đánh thức bao khao khát khám phá trong mỗi </a:t>
            </a:r>
            <a:r>
              <a:rPr lang="vi-VN"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04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5287" y="225287"/>
            <a:ext cx="11608903" cy="5511637"/>
          </a:xfrm>
          <a:prstGeom prst="rect">
            <a:avLst/>
          </a:prstGeom>
        </p:spPr>
        <p:txBody>
          <a:bodyPr wrap="square">
            <a:spAutoFit/>
          </a:bodyPr>
          <a:lstStyle/>
          <a:p>
            <a:pPr algn="just">
              <a:lnSpc>
                <a:spcPct val="115000"/>
              </a:lnSpc>
            </a:pPr>
            <a:r>
              <a:rPr lang="en-US" sz="28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Nhà văn đặt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iểm nhìn vào nhân vật An: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An là một nhân vật trong truyện chứng kiến toàn bộ câu chuyện và kể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Nhân vật An lần đầu trải nghiệm, được chứng kiến sự thuần thục của Cò khi đi bắt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rắn.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 dụng</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Tăng tính sinh động, cuốn hút, tự nhiên, khách quan, chân thật cho câu chuyện.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Điểm nhìn thể hiện cái bỡ ngỡ nhưng cũng đầy những háo hức, tò mò, thích thú, say mê và ngưỡng mộ</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của nhân vật về một vùng đất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 hoang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sơ, đầy mới mẻ, khơi gợi những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khám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phá, phát hiện của con người,...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4857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304" y="344558"/>
            <a:ext cx="11529392" cy="6007157"/>
          </a:xfrm>
          <a:prstGeom prst="rect">
            <a:avLst/>
          </a:prstGeom>
        </p:spPr>
        <p:txBody>
          <a:bodyPr wrap="square">
            <a:spAutoFit/>
          </a:bodyPr>
          <a:lstStyle/>
          <a:p>
            <a:pPr algn="just">
              <a:lnSpc>
                <a:spcPct val="115000"/>
              </a:lnSpc>
            </a:pPr>
            <a:r>
              <a:rPr lang="en-US" sz="28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5.</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100" dirty="0">
                <a:latin typeface="Times New Roman" panose="02020603050405020304" pitchFamily="18" charset="0"/>
                <a:ea typeface="Times New Roman" panose="02020603050405020304" pitchFamily="18" charset="0"/>
                <a:cs typeface="Times New Roman" panose="02020603050405020304" pitchFamily="18" charset="0"/>
              </a:rPr>
              <a:t>Từ hành trình trải nghiệm của nhân vật “tôi”, HS bày tỏ suy nghĩ về ý nghĩa của sự trải nghiệm đối với người trẻ. Có thể theo hướng sau: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Trải nghiệm đem lại hiểu biết và kinh nghiệm thực tế; giúp chúng ta mau chóng trưởng thành về cách nghĩ, cách sống, bồi đắp tình cảm, tâm hồn, giúp mỗi người gắn bó và góp phần cống hiến cho cuộc đời, cho đất nước.</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Trải nghiệm giúp mỗi người khám phá chính mình để có những lựa chọn đúng đắn và sáng suốt cho tương lai.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Trải nghiệm giúp mỗi người dấn thân, thử nghiệm để sáng tạo; biết cách vượt qua những trở ngại khó khăn, tôi luyện bản lĩnh, ý chí để thành công.</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Trải nghiệm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góp phần làm cho </a:t>
            </a:r>
            <a:r>
              <a:rPr lang="en-US"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 sống của mỗi người </a:t>
            </a:r>
            <a:r>
              <a:rPr lang="vi-VN"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thêm giàu có, phong phú, có ích,...</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919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296" y="424071"/>
            <a:ext cx="11476382" cy="5922006"/>
          </a:xfrm>
          <a:prstGeom prst="rect">
            <a:avLst/>
          </a:prstGeom>
        </p:spPr>
        <p:txBody>
          <a:bodyPr wrap="square">
            <a:spAutoFit/>
          </a:bodyPr>
          <a:lstStyle/>
          <a:p>
            <a:pPr algn="ctr">
              <a:lnSpc>
                <a:spcPct val="115000"/>
              </a:lnSpc>
              <a:spcAft>
                <a:spcPts val="800"/>
              </a:spcAft>
              <a:tabLst>
                <a:tab pos="0" algn="l"/>
                <a:tab pos="90170" algn="l"/>
              </a:tabLst>
            </a:pPr>
            <a:r>
              <a:rPr lang="vi-VN" sz="2800" b="1" kern="0" dirty="0">
                <a:solidFill>
                  <a:srgbClr val="382900"/>
                </a:solidFill>
                <a:latin typeface="Times New Roman" panose="02020603050405020304" pitchFamily="18" charset="0"/>
                <a:ea typeface="Times New Roman" panose="02020603050405020304" pitchFamily="18" charset="0"/>
                <a:cs typeface="Times New Roman" panose="02020603050405020304" pitchFamily="18" charset="0"/>
              </a:rPr>
              <a:t>ĐỀ LUYỆN 05</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 văn bản sau: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Rồi người mẹ vạch yếm cho con bú! Thằng bé ngậm núm vú bú ụt à ụt ịt như con lợn con. Trước mặt người đàn bà, Bính mủi lòng đưa mắt nhìn Năm Sài Gòn ăn bát cháo xong ngồi dựa lưng vào bức vách mơ màng với khói thuốc lá. Bính chua xót nhớ tới đứa con nhỏ bán đi năm xưa và đứa con đẻ sẩy, và càng xót xa đau đớn hơn khi người đàn bà cúi hôn xuống cặp má phúng phính xinh xắn của đứa bé, và người đàn ông thì nồng nàn nhìn vợ ẵm con.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Bính thấy vợ chồng người nọ thật sung sướng hơn ai, còn mình thì khổ sở không biết chừng nào đến đời </a:t>
            </a:r>
            <a:r>
              <a:rPr lang="vi-VN"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 lúc lâu, người đàn bà tươi cười bảo vợ chồng Năm:</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786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2" y="265043"/>
            <a:ext cx="11555896" cy="6524671"/>
          </a:xfrm>
          <a:prstGeom prst="rect">
            <a:avLst/>
          </a:prstGeom>
        </p:spPr>
        <p:txBody>
          <a:bodyPr wrap="square">
            <a:spAutoFit/>
          </a:bodyPr>
          <a:lstStyle/>
          <a:p>
            <a:pPr algn="just">
              <a:lnSpc>
                <a:spcPct val="115000"/>
              </a:lnSpc>
              <a:spcAft>
                <a:spcPts val="800"/>
              </a:spcAft>
            </a:pPr>
            <a:r>
              <a:rPr lang="en-US" sz="13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Đã khuya rồi, xin rước ông đi ngủ với nhà cháu, còn bà thì nằm giường trong buồng nghỉ cho đỡ mệt.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 đàn ông nói tiếp:</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Thật may mắn, nhà cháu vừa mua được cặp chiếu đậu, lại vừa mới giặt chiều </a:t>
            </a:r>
            <a:r>
              <a:rPr lang="vi-VN"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Bính cảm ơn, đoạn đến bên cạnh giường kê gần cửa sổ nằm. Bính chợp ngủ </a:t>
            </a:r>
            <a:r>
              <a:rPr lang="vi-VN"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Chợt tiếng gà gáy trong mấy xóm rải rác đằng xa vẳng lên. Bính đương mơ màng tỉnh ngay giấc. Rồi thì Bính không sao ngủ được nữa, khi tiếng gà gáy im bặt, những nhịp thở đều đều không biết của người vợ hay người chồng, hay đứa con thơ ở giường ngoài buồng đưa lại, như rót vào tai Bính. Giữa khoảng đêm mưa gió ào ào, hơi thở ngon lành kia lại gợi lên trong lòng Bính ngùn ngụt sự thèm thuồng khao khát một cuộc đời trong sạch êm đềm dù nghèo nàn.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Nhưng Bính đau tủi biết bao thấy rằng cái ước mong đó không thể nào có được, Bính chỉ có thể gặp cái đêm như đêm nay, một đêm trong cái đời nguy nan điêu đứng dừng bước trong một gia đình ấm cúng nào đấy, để mà tiếc, mà khát khao và xót xa </a:t>
            </a:r>
            <a:r>
              <a:rPr lang="vi-VN"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thôi.</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4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(Nguyên Hồng, </a:t>
            </a:r>
            <a:r>
              <a:rPr lang="en-US" sz="24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Bỉ vỏ</a:t>
            </a:r>
            <a:r>
              <a:rPr lang="en-US" sz="24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NXB Văn học, 2021)</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601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809" y="318053"/>
            <a:ext cx="11423374" cy="5819414"/>
          </a:xfrm>
          <a:prstGeom prst="rect">
            <a:avLst/>
          </a:prstGeom>
        </p:spPr>
        <p:txBody>
          <a:bodyPr wrap="square">
            <a:spAutoFit/>
          </a:bodyPr>
          <a:lstStyle/>
          <a:p>
            <a:pPr algn="just">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Thực hiện các yêu cầu: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Xác định loại điểm nhìn trong đoạn văn: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vi-VN"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Rồi người mẹ vạch yếm cho con bú! Thằng bé ngậm núm vú bú ụt à ụt ịt như con lợn con. Trước mặt người đàn bà, Bính mủi lòng đưa mắt nhìn Năm Sài Gòn ăn bát cháo xong ngồi dựa lưng vào bức vách mơ màng với khói thuốc lá. Bính chua xót nhớ tới đứa con nhỏ bán đi năm xưa và đứa con đẻ sẩy, và càng xót xa đau đớn hơn khi người đàn bà cúi hôn xuống cặp má phúng phính xinh xắn của đứa bé, và người đàn ông thì nồng nàn nhìn vợ ẵm con.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Bính thấy vợ chồng người nọ thật sung sướng hơn ai, còn mình thì khổ sở không biết chừng nào đến đời </a:t>
            </a:r>
            <a:r>
              <a:rPr lang="vi-VN"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724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061" y="410817"/>
            <a:ext cx="11502887" cy="4894738"/>
          </a:xfrm>
          <a:prstGeom prst="rect">
            <a:avLst/>
          </a:prstGeom>
        </p:spPr>
        <p:txBody>
          <a:bodyPr wrap="square">
            <a:spAutoFit/>
          </a:bodyPr>
          <a:lstStyle/>
          <a:p>
            <a:pPr algn="just">
              <a:lnSpc>
                <a:spcPct val="115000"/>
              </a:lnSpc>
              <a:spcAft>
                <a:spcPts val="800"/>
              </a:spcAft>
            </a:pPr>
            <a:r>
              <a:rPr lang="en-US" sz="32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2.</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Bính cảm nhận về số phận</a:t>
            </a:r>
            <a:r>
              <a:rPr lang="vi-VN"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của</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mình như thế nào khi </a:t>
            </a:r>
            <a:r>
              <a:rPr lang="vi-VN"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thấy vợ chồng người nọ thật sung sướng hơn </a:t>
            </a:r>
            <a:r>
              <a:rPr lang="vi-VN" sz="32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ai</a:t>
            </a:r>
            <a:r>
              <a:rPr lang="vi-VN"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2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3.</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Chi tiết </a:t>
            </a:r>
            <a:r>
              <a:rPr lang="vi-VN"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Thằng bé ngậm núm vú bú ụt à ụt ịt như con lợn </a:t>
            </a:r>
            <a:r>
              <a:rPr lang="vi-VN" sz="32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con</a:t>
            </a:r>
            <a:r>
              <a:rPr lang="vi-VN"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có ý nghĩa như thế nào với Tám Bính?</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2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4.</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Anh/</a:t>
            </a:r>
            <a:r>
              <a:rPr lang="vi-VN"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hị hiểu như thế nào về những khao khát của Tám Bính qua văn </a:t>
            </a:r>
            <a:r>
              <a:rPr lang="vi-VN"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bản?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2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5.</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Anh/C</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hị có đồng ý với ý kiến cho rằng: </a:t>
            </a:r>
            <a:r>
              <a:rPr lang="en-US" sz="32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Cuộc sống có ý nghĩa khi chúng ta có khát vọng</a:t>
            </a:r>
            <a:r>
              <a:rPr lang="vi-VN"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không</a:t>
            </a:r>
            <a:r>
              <a:rPr lang="en-US" sz="32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Vì sao?</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402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313" y="371061"/>
            <a:ext cx="11463130" cy="5016117"/>
          </a:xfrm>
          <a:prstGeom prst="rect">
            <a:avLst/>
          </a:prstGeom>
        </p:spPr>
        <p:txBody>
          <a:bodyPr wrap="square">
            <a:spAutoFit/>
          </a:bodyPr>
          <a:lstStyle/>
          <a:p>
            <a:pPr algn="ctr">
              <a:lnSpc>
                <a:spcPct val="115000"/>
              </a:lnSpc>
            </a:pPr>
            <a:r>
              <a:rPr lang="vi-VN" sz="2800" b="1" u="sng"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oại điểm nhìn trong đoạn văn: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pP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Điểm nhìn </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 nhân vật Bính/ Điểm nhìn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bên trong</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Cảm nhận của Bính về số phận </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mình: </a:t>
            </a: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mình thì khổ sở không biết chừng nào đến đời </a:t>
            </a:r>
            <a:r>
              <a:rPr lang="vi-VN"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Chi tiết </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Thằng bé ngậm núm vú bú ụt à ụt ịt như con lợn </a:t>
            </a:r>
            <a:r>
              <a:rPr lang="vi-VN"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con</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thể hiện sự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vô tư, </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ngây thơ, trong sáng của một đứa trẻ, có ý nghĩa:</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Khơi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dậy</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quá khứ với</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nỗi đau bán con, mất con trong Tám </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Bính.</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ánh thức những khao khát trong Tám Bính</a:t>
            </a:r>
            <a:r>
              <a:rPr lang="vi-VN"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về một cuộc sống giản dị, bình yên,...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633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1000"/>
                                        <p:tgtEl>
                                          <p:spTgt spid="2">
                                            <p:txEl>
                                              <p:pRg st="4" end="4"/>
                                            </p:txEl>
                                          </p:spTgt>
                                        </p:tgtEl>
                                      </p:cBhvr>
                                    </p:animEffect>
                                    <p:anim calcmode="lin" valueType="num">
                                      <p:cBhvr>
                                        <p:cTn id="3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1000"/>
                                        <p:tgtEl>
                                          <p:spTgt spid="2">
                                            <p:txEl>
                                              <p:pRg st="5" end="5"/>
                                            </p:txEl>
                                          </p:spTgt>
                                        </p:tgtEl>
                                      </p:cBhvr>
                                    </p:animEffect>
                                    <p:anim calcmode="lin" valueType="num">
                                      <p:cBhvr>
                                        <p:cTn id="3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1000"/>
                                        <p:tgtEl>
                                          <p:spTgt spid="2">
                                            <p:txEl>
                                              <p:pRg st="6" end="6"/>
                                            </p:txEl>
                                          </p:spTgt>
                                        </p:tgtEl>
                                      </p:cBhvr>
                                    </p:animEffect>
                                    <p:anim calcmode="lin" valueType="num">
                                      <p:cBhvr>
                                        <p:cTn id="4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CAEC5-BF99-2AA8-CC43-DAC1E0C36E34}"/>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33799EBB-000B-BFFA-E08D-A1E780234057}"/>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789FDA40-F06A-8A3E-028B-9D2B31555D25}"/>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556591" y="980662"/>
            <a:ext cx="11237844" cy="5153270"/>
          </a:xfrm>
          <a:prstGeom prst="rect">
            <a:avLst/>
          </a:prstGeom>
        </p:spPr>
        <p:txBody>
          <a:bodyPr wrap="square">
            <a:spAutoFit/>
          </a:bodyPr>
          <a:lstStyle/>
          <a:p>
            <a:pPr algn="just">
              <a:lnSpc>
                <a:spcPct val="115000"/>
              </a:lnSpc>
            </a:pPr>
            <a:r>
              <a:rPr lang="en-AU" sz="3200" b="1" kern="1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3. Phong cách hiện đại</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32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Thời điểm xuất hiện: khoảng cuối thế kỉ XIX – đầu thế kỉ XX.</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32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Nguyên tắc thẩm mĩ: phá vỡ các giới hạn và khuôn mẫu cứng nhắc của những phong cách văn học truyền thống.</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32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Các nhà văn có phong cách hiện đại ưa thích thử nghiệm kĩ thuật văn học mới lạ như dùng nhiều điểm nhìn trần thuât, thay đổi linh hoạt về giọng điệu, xóa nhòa ranh giới thể loại, kết cấu phi tuyến tính, dòng tâm tư, phương pháp của những “tẳng băng trôi”,… nhằm phản ánh cuộc sống hiện tại và cách tân, đổi mới văn học.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65625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a16="http://schemas.microsoft.com/office/drawing/2014/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295" y="318053"/>
            <a:ext cx="11555895" cy="6504922"/>
          </a:xfrm>
          <a:prstGeom prst="rect">
            <a:avLst/>
          </a:prstGeom>
        </p:spPr>
        <p:txBody>
          <a:bodyPr wrap="square">
            <a:spAutoFit/>
          </a:bodyPr>
          <a:lstStyle/>
          <a:p>
            <a:pPr algn="just">
              <a:lnSpc>
                <a:spcPct val="115000"/>
              </a:lnSpc>
            </a:pPr>
            <a:r>
              <a:rPr lang="en-US" sz="26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4.</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hững khao khát của Tám Bính </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 </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 bản</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có thể hiểu</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Đây là khao khát của một con người</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đã từng</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sống đời </a:t>
            </a:r>
            <a:r>
              <a:rPr lang="en-US" sz="26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Bỉ vỏ</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đầy những lọc lừa, dối trá, điêu </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ngoa.</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Khao khát ấy đến vào khoảnh khắc nhân vật rơi vào tình trạng bị truy đuổi nguy nan điêu </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đứng.</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Khao khát ấy được đánh thức khi Tám Bính tá túc tại gia đình một người dân lương thiện; nhìn cảnh hạnh phúc của họ, Tám Bính chạnh lòng nghĩ về cuộc đời mình và khao khát được sống bình </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yên.</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hững khao khát của Tám Bính qua đoạn văn bản</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có ý nghĩa khẳng định: </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Dù có sa vào cuộc </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 xấu xa thì nhân vật vẫn không mất đi những mong muốn đẹp đẽ về cuộc sống lương thiện, về hạnh phúc gia đình có vợ, có chồng, có con </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cái. </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Đây là những khao khát chính đáng của bất kì người phụ nữ nào, nó giản dị nhưng ý </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nghĩ</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 chỉ có điều Tám Bính sẽ không bao giờ có được và bản thân cô cũng đau xót hiểu được sự bất lực, bế tắc của chính </a:t>
            </a:r>
            <a:r>
              <a:rPr lang="vi-VN"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mình.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928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557" y="291548"/>
            <a:ext cx="11449878" cy="6502678"/>
          </a:xfrm>
          <a:prstGeom prst="rect">
            <a:avLst/>
          </a:prstGeom>
        </p:spPr>
        <p:txBody>
          <a:bodyPr wrap="square">
            <a:spAutoFit/>
          </a:bodyPr>
          <a:lstStyle/>
          <a:p>
            <a:pPr algn="just">
              <a:lnSpc>
                <a:spcPct val="115000"/>
              </a:lnSpc>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5.</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 HS bày tỏ quan điểm: Đồng ý/không đồng ý/đồng ý một phần với quan điểm</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 HS lí giải hợp lí, thuyết phục, chẳng hạn: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 Em đồng ý với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ý kiến cho rằng: </a:t>
            </a: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Cuộc sống có ý nghĩa khi chúng ta có khát vọng</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vì:</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Khát vọng là biểu hiện tích cực của tâm lý con người, thể hiện giá trị cao đẹp của con người.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Những người có khát vọng sống có trái tim say mê, luôn sống hết mình để giúp đỡ mọi người và nhận thức được lợi hại trong cuộc sống.</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Khát vọng thúc đẩy con người nỗ lực và tỉnh táo tránh được những rủi ro không đáng có.</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Khát vọng mang đến sự lạc quan nhất định và hướng đến những điều tốt đẹp nhất cho nhân loại, dù có thực hiện được hay không.</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613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1" y="238539"/>
            <a:ext cx="11502887" cy="5463034"/>
          </a:xfrm>
          <a:prstGeom prst="rect">
            <a:avLst/>
          </a:prstGeom>
        </p:spPr>
        <p:txBody>
          <a:bodyPr wrap="square">
            <a:spAutoFit/>
          </a:bodyPr>
          <a:lstStyle/>
          <a:p>
            <a:pPr algn="ctr">
              <a:lnSpc>
                <a:spcPct val="115000"/>
              </a:lnSpc>
              <a:spcAft>
                <a:spcPts val="800"/>
              </a:spcAft>
            </a:pPr>
            <a:r>
              <a:rPr lang="vi-VN"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ĐỀ LUYỆN 06</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 văn bản sau: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Một hôm Thứ ngỏ ý phàn nàn cho những người như ông Học, thất học từ thủa nhỏ, dốt nát, trí óc hẹp hòi, sống một cuộc đời gần như súc vật: thô kệch, mù tối, nghèo nàn. San lộ vẻ hoài nghi: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r>
              <a:rPr lang="en-US" sz="2800" i="1" dirty="0">
                <a:latin typeface="Times New Roman" panose="02020603050405020304" pitchFamily="18" charset="0"/>
                <a:ea typeface="Times New Roman" panose="02020603050405020304" pitchFamily="18" charset="0"/>
              </a:rPr>
              <a:t>- Anh tưởng ông Học khổ hơn chúng mình ư? Tôi ngờ lắm. Để tôi tính cho anh nghe. Ông Học làm việc mười giờ thì anh cũng làm việc mười giờ. Công việc của ông ta dễ dàng hơn công việc của anh, dễ dàng và đỡ mệt người hơn. Dạy học xong, anh đã thật yên lòng về bọn học trò chưa? Ông, trái lại: miễn làm sao cho đậu ra thành bột, bột đậu thành ra đậu phụ thế là ông có thể ngủ rất ngon giấc rồi... </a:t>
            </a:r>
            <a:endParaRPr lang="en-US" sz="2800" dirty="0"/>
          </a:p>
        </p:txBody>
      </p:sp>
    </p:spTree>
    <p:extLst>
      <p:ext uri="{BB962C8B-B14F-4D97-AF65-F5344CB8AC3E}">
        <p14:creationId xmlns:p14="http://schemas.microsoft.com/office/powerpoint/2010/main" val="73590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2" y="318052"/>
            <a:ext cx="11542644" cy="5150128"/>
          </a:xfrm>
          <a:prstGeom prst="rect">
            <a:avLst/>
          </a:prstGeom>
        </p:spPr>
        <p:txBody>
          <a:bodyPr wrap="square">
            <a:spAutoFit/>
          </a:bodyPr>
          <a:lstStyle/>
          <a:p>
            <a:pPr indent="457200" algn="just">
              <a:lnSpc>
                <a:spcPct val="115000"/>
              </a:lnSpc>
              <a:spcAft>
                <a:spcPts val="800"/>
              </a:spcAft>
            </a:pP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Bây giờ nói đến tiền làm đậu như thế, mỗi ngày ông có thể lãi được từ một đến hai đồng. Đủ cho cả nhà ăn. Có thể thừa, nhưng tôi chỉ nói đủ thôi. Bã đậu dùng để nuôi lợn đẻ ra. Mỗi năm vài lứa lợn, lại không được trăm bạc, hơn trăm bạc à?... Còn anh, anh làm có nuôi nổi vợ con không? Liệu suốt đời anh, có bao giờ anh tậu được một mảnh đất, xây nổi một cái nhà, tạo nổi một cơ nghiệp xoàng xoàng như cái cơ nghiệp của ông Học thôi không? Ấy là chưa nói đến nỗi bấp bênh của chúng mình, tay không, bao nhiêu tiền của đổ ra để học mất cả rồi, nhỡ thất nghiệp một cái thì chết toi...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Đã đành rồi. Nhưng nói như San, thì người ta mất bạc nghìn để học, chả là dại </a:t>
            </a:r>
            <a:r>
              <a:rPr lang="en-US" sz="1300" i="1" kern="0" dirty="0">
                <a:latin typeface="Times New Roman" panose="02020603050405020304" pitchFamily="18" charset="0"/>
                <a:ea typeface="Times New Roman" panose="02020603050405020304" pitchFamily="18" charset="0"/>
                <a:cs typeface="Times New Roman" panose="02020603050405020304" pitchFamily="18" charset="0"/>
              </a:rPr>
              <a:t>lắm sao?</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9414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2" y="384313"/>
            <a:ext cx="11396870" cy="5855962"/>
          </a:xfrm>
          <a:prstGeom prst="rect">
            <a:avLst/>
          </a:prstGeom>
        </p:spPr>
        <p:txBody>
          <a:bodyPr wrap="square">
            <a:spAutoFit/>
          </a:bodyPr>
          <a:lstStyle/>
          <a:p>
            <a:pPr indent="457200" algn="just">
              <a:lnSpc>
                <a:spcPct val="115000"/>
              </a:lnSpc>
              <a:spcAft>
                <a:spcPts val="800"/>
              </a:spcAft>
            </a:pP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San cười: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Người ta không dại, nhưng lầm. Người ta cho con đi học, ai cũng muốn cho con sau này thi đỗ làm quan, hay ít cũng là ông phán, ông tham, chứ có định cho con làm ký khổ nhà buôn, giáo khổ trường tư hay thất nghiệp đâu. Nhưng sự đời nó xoay ra thế. Bố mẹ chúng mình bây giờ nghĩ tiếc số tiền bỏ ra cho chúng mình học ngày xưa lắm đấy nhé!</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r>
              <a:rPr lang="en-US" sz="2800" i="1" dirty="0">
                <a:latin typeface="Times New Roman" panose="02020603050405020304" pitchFamily="18" charset="0"/>
                <a:ea typeface="Times New Roman" panose="02020603050405020304" pitchFamily="18" charset="0"/>
              </a:rPr>
              <a:t>Đích cũng đã có lần nói với Thứ na ná như San vậy. Y ngỏ ý tiếc số tiền và cái công lao đã bỏ ra để học hành. Nhất là số sức khỏe bị mất đi. Gia đình y cho y đi học, cũng như làm một việc buôn. Y phải cố học hành cho đáng với số phí tổn về việc học của y, cho khỏi phụ lòng mong mỏi của mẹ, cha. Y đã học ngày học đêm, mỗi đêm chỉ ngủ có ba giờ. Học đêm ốm người. Cái thời kì đang lớn lên, đã phải lao tâm, lao lực quá độ như vậy, lại chẳng được bồi dưỡng gì. </a:t>
            </a:r>
            <a:endParaRPr lang="en-US" sz="2800" dirty="0"/>
          </a:p>
        </p:txBody>
      </p:sp>
    </p:spTree>
    <p:extLst>
      <p:ext uri="{BB962C8B-B14F-4D97-AF65-F5344CB8AC3E}">
        <p14:creationId xmlns:p14="http://schemas.microsoft.com/office/powerpoint/2010/main" val="245162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547" y="251791"/>
            <a:ext cx="11529391" cy="7170233"/>
          </a:xfrm>
          <a:prstGeom prst="rect">
            <a:avLst/>
          </a:prstGeom>
        </p:spPr>
        <p:txBody>
          <a:bodyPr wrap="square">
            <a:spAutoFit/>
          </a:bodyPr>
          <a:lstStyle/>
          <a:p>
            <a:pPr indent="457200" algn="just">
              <a:lnSpc>
                <a:spcPct val="115000"/>
              </a:lnSpc>
              <a:spcAft>
                <a:spcPts val="800"/>
              </a:spcAft>
            </a:pPr>
            <a:r>
              <a:rPr lang="en-US" sz="2600" i="1" kern="0" dirty="0">
                <a:latin typeface="Times New Roman" panose="02020603050405020304" pitchFamily="18" charset="0"/>
                <a:ea typeface="Times New Roman" panose="02020603050405020304" pitchFamily="18" charset="0"/>
                <a:cs typeface="Times New Roman" panose="02020603050405020304" pitchFamily="18" charset="0"/>
              </a:rPr>
              <a:t>Chỉ có thể trả ít tiền, y phải trọ học ở những chỗ rẻ tiền, ăn thế nào thì thôi, có khi chưa đủ no, ở thì bẩn thỉu, chật chội, tối tăm, ít không khí nhưng lại nhiều người, nhiều chuột, gián và muỗi rệp. Y không ra đến ngoài, không đi chơi, không tập thể thao, vì sợ tốn thì giờ. Do thế mà sức khỏe bị bại đi. Vào một trong những phút chán nản nhất của đời y, y đã rơm rớm nước mắt bảo Thứ bằng một cái giọng nửa như oán than, nửa như buồn rầu:</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en-US" sz="2600" i="1" kern="0" dirty="0">
                <a:latin typeface="Times New Roman" panose="02020603050405020304" pitchFamily="18" charset="0"/>
                <a:ea typeface="Times New Roman" panose="02020603050405020304" pitchFamily="18" charset="0"/>
                <a:cs typeface="Times New Roman" panose="02020603050405020304" pitchFamily="18" charset="0"/>
              </a:rPr>
              <a:t>- Giá bố mẹ chúng mình cứ để cho chúng mình đi chăn trâu, cắt cỏ, rồi đi cuốc đi cày lại hơn. Chỗ tiền cho chúng mình đi học, để chúng mình làm cái vốn làm ăn. Cứ vậy thì có lẽ bây giờ chúng mình đã yên thân rồi. Biết đâu chăng đã giàu? Cho chúng mình đi học thì sạt nghiệp mà chúng mình thành ra khổ. Chúng mình hóa dở dang. Chạy chọt để vào làm sở nọ, sở kia thì chúng mình lấy tiền đâu? Làm thợ thì không có nghề. Đi buôn thì không vốn. Về nhà quê làm ruộng thì chúng nó cười cho thối đầu lâu. Vả lại cuốc không hay, cày không biết, với cũng không có sức. Ngay lưng quen rồi.</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6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a:latin typeface="Times New Roman" panose="02020603050405020304" pitchFamily="18" charset="0"/>
                <a:ea typeface="Calibri" panose="020F0502020204030204" pitchFamily="34" charset="0"/>
                <a:cs typeface="Times New Roman" panose="02020603050405020304" pitchFamily="18" charset="0"/>
              </a:rPr>
              <a:t>(Nam Cao, </a:t>
            </a:r>
            <a:r>
              <a:rPr lang="en-US" sz="2600" i="1" kern="100" dirty="0">
                <a:latin typeface="Times New Roman" panose="02020603050405020304" pitchFamily="18" charset="0"/>
                <a:ea typeface="Calibri" panose="020F0502020204030204" pitchFamily="34" charset="0"/>
                <a:cs typeface="Times New Roman" panose="02020603050405020304" pitchFamily="18" charset="0"/>
              </a:rPr>
              <a:t>Sống mòn</a:t>
            </a:r>
            <a:r>
              <a:rPr lang="en-US" sz="2600" kern="100" dirty="0">
                <a:latin typeface="Times New Roman" panose="02020603050405020304" pitchFamily="18" charset="0"/>
                <a:ea typeface="Calibri" panose="020F0502020204030204" pitchFamily="34" charset="0"/>
                <a:cs typeface="Times New Roman" panose="02020603050405020304" pitchFamily="18" charset="0"/>
              </a:rPr>
              <a:t>, NXB Hội Nhà văn, 2022)</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4773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344557"/>
            <a:ext cx="11489635" cy="6120650"/>
          </a:xfrm>
          <a:prstGeom prst="rect">
            <a:avLst/>
          </a:prstGeom>
        </p:spPr>
        <p:txBody>
          <a:bodyPr wrap="square">
            <a:spAutoFit/>
          </a:bodyPr>
          <a:lstStyle/>
          <a:p>
            <a:pPr algn="just">
              <a:lnSpc>
                <a:spcPct val="115000"/>
              </a:lnSpc>
              <a:spcAft>
                <a:spcPts val="800"/>
              </a:spcAf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Thực hiện các yêu cầu:</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1.</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 Xác định ngôi kể trong đoạn văn bản trên.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2.</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 Văn bản viết về đề tài gì?</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3.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Nêu ý nghĩa của sự khác biệt giữa Thứ và San trong cách nhìn về ông Học trong đoạn trích.</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4.</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 Những tâm sự của Đích với Thứ vào một trong những phút chán nản nhất của đời y đã cho ta hiểu gì về người trí thức trước Cách mạng?</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r>
              <a:rPr lang="en-US" sz="3200" b="1" kern="100" dirty="0">
                <a:latin typeface="Times New Roman" panose="02020603050405020304" pitchFamily="18" charset="0"/>
                <a:ea typeface="Calibri" panose="020F0502020204030204" pitchFamily="34" charset="0"/>
              </a:rPr>
              <a:t>Câu 5. </a:t>
            </a:r>
            <a:r>
              <a:rPr lang="en-US" sz="3200" kern="100" dirty="0">
                <a:latin typeface="Times New Roman" panose="02020603050405020304" pitchFamily="18" charset="0"/>
                <a:ea typeface="Times New Roman" panose="02020603050405020304" pitchFamily="18" charset="0"/>
              </a:rPr>
              <a:t>Đánh giá giá trị nhận thức, giáo dục, thẩm mĩ của đoạn trích trên.</a:t>
            </a:r>
            <a:endParaRPr lang="en-US" sz="3200" dirty="0"/>
          </a:p>
        </p:txBody>
      </p:sp>
    </p:spTree>
    <p:extLst>
      <p:ext uri="{BB962C8B-B14F-4D97-AF65-F5344CB8AC3E}">
        <p14:creationId xmlns:p14="http://schemas.microsoft.com/office/powerpoint/2010/main" val="243917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557" y="662610"/>
            <a:ext cx="11423373" cy="2923877"/>
          </a:xfrm>
          <a:prstGeom prst="rect">
            <a:avLst/>
          </a:prstGeom>
        </p:spPr>
        <p:txBody>
          <a:bodyPr wrap="square">
            <a:spAutoFit/>
          </a:bodyPr>
          <a:lstStyle/>
          <a:p>
            <a:pPr algn="ctr">
              <a:lnSpc>
                <a:spcPct val="115000"/>
              </a:lnSpc>
            </a:pPr>
            <a:r>
              <a:rPr lang="vi-VN" sz="3200" b="1" u="sng"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1.</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 </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N</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gôi kể trong đoạn văn bản </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trên: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Ngôi thứ </a:t>
            </a:r>
            <a:r>
              <a:rPr lang="vi-VN" sz="3200" kern="100" dirty="0">
                <a:latin typeface="Times New Roman" panose="02020603050405020304" pitchFamily="18" charset="0"/>
                <a:ea typeface="Calibri" panose="020F0502020204030204" pitchFamily="34" charset="0"/>
                <a:cs typeface="Times New Roman" panose="02020603050405020304" pitchFamily="18" charset="0"/>
              </a:rPr>
              <a:t>ba.</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2.</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 Suy nghĩ của nhân vật Thứ về ông Học: thất học từ thủa nhỏ, dốt nát, trí óc hẹp hòi, sống một cuộc đời gần như súc vật: thô kệch, mù tối, nghèo nàn.</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9351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809" y="304801"/>
            <a:ext cx="11436626" cy="5543056"/>
          </a:xfrm>
          <a:prstGeom prst="rect">
            <a:avLst/>
          </a:prstGeom>
        </p:spPr>
        <p:txBody>
          <a:bodyPr wrap="square">
            <a:spAutoFit/>
          </a:bodyPr>
          <a:lstStyle/>
          <a:p>
            <a:pPr algn="just">
              <a:lnSpc>
                <a:spcPct val="115000"/>
              </a:lnSpc>
            </a:pP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Câu 3.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S</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ự khác biệt giữa Thứ và San trong cách nhìn về ông Học</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Thứ thấy ông Học khổ hơn người những người như mình</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thất học từ thủa nhỏ, dốt nát, trí óc hẹp hòi, sống một cuộc đời gần như súc vật: thô kệch, mù tối, nghèo nàn – </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nhìn </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nhận ở góc độ tinh thần, trí tuệ.</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San cho rằng ông Học không khổ hơn những người như mình: Làm việc trong khoảng thời gian như mình, công </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việc dễ dàng đỡ mệt người hơn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thu nhập ổn định đủ để nuôi sống gia đình</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nhìn ở góc độ vật chất với những nhu cầu cơm áo gạo tiền</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của con người</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Ý nghĩa: </a:t>
            </a:r>
            <a:r>
              <a:rPr lang="en-US" sz="2800" kern="100" dirty="0">
                <a:solidFill>
                  <a:srgbClr val="21252E"/>
                </a:solidFill>
                <a:latin typeface="Times New Roman" panose="02020603050405020304" pitchFamily="18" charset="0"/>
                <a:ea typeface="Calibri" panose="020F0502020204030204" pitchFamily="34" charset="0"/>
                <a:cs typeface="Times New Roman" panose="02020603050405020304" pitchFamily="18" charset="0"/>
              </a:rPr>
              <a:t>Đoạn trích phản ánh quan điểm khác nhau về khái niệm "khổ". Qua đó đặt ra câu hỏi về cách nhìn nhận cuộc sống và giá trị của con người.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22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557" y="251791"/>
            <a:ext cx="11463130" cy="5543056"/>
          </a:xfrm>
          <a:prstGeom prst="rect">
            <a:avLst/>
          </a:prstGeom>
        </p:spPr>
        <p:txBody>
          <a:bodyPr wrap="square">
            <a:spAutoFit/>
          </a:bodyPr>
          <a:lstStyle/>
          <a:p>
            <a:pPr algn="just">
              <a:lnSpc>
                <a:spcPct val="115000"/>
              </a:lnSpc>
            </a:pP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Câu 4.</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Những tâm sự của Đích với Thứ vào một trong những phút chán nản nhất của đời y đã cho ta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hiểu: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Đích tâm sự với Thứ trong sự oán thán và buồn rầu về sự tiếc nuối khi chọn là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một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trí thức thay vì là một người nông dân; đã có biết bao lỡ dở và khốn khổ trong cuộc đời vì quyết định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đó.</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Đích và Thứ đều là những người tri thức trước Cách mạng, lời nói của Đích với Thứ như là sự sẻ chia với người cùng cảnh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ngộ.</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Từ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hững tâm sự đó ta nhận ra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tâm lí</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chán ngán, bế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tắc, tuyệt vọng của người trí thức về </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cuộc đời mình. Họ học hành tốn kém nhưng chơ vơ trước cuộc đời vì họ thì nghèo mà xã hội lại vị đồng tiền, vì họ vẫn còn mang được chút sĩ diện tối thiểu trước mọi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người.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834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49185-B3C2-A0BC-AF99-7AB59B749CA8}"/>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2603C596-C585-BEBE-495C-04715FB779A2}"/>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9EE51F84-FD89-F933-B5B6-65C6FAD7E4F1}"/>
              </a:ext>
            </a:extLst>
          </p:cNvPr>
          <p:cNvSpPr/>
          <p:nvPr/>
        </p:nvSpPr>
        <p:spPr>
          <a:xfrm>
            <a:off x="503583" y="814874"/>
            <a:ext cx="11224591" cy="732508"/>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503583" y="715618"/>
            <a:ext cx="11224591" cy="5153270"/>
          </a:xfrm>
          <a:prstGeom prst="rect">
            <a:avLst/>
          </a:prstGeom>
        </p:spPr>
        <p:txBody>
          <a:bodyPr wrap="square">
            <a:spAutoFit/>
          </a:bodyPr>
          <a:lstStyle/>
          <a:p>
            <a:pPr algn="just">
              <a:lnSpc>
                <a:spcPct val="115000"/>
              </a:lnSpc>
            </a:pPr>
            <a:r>
              <a:rPr lang="vi-VN" sz="3200" b="1" kern="100" dirty="0">
                <a:solidFill>
                  <a:srgbClr val="7030A0"/>
                </a:solidFill>
                <a:latin typeface="Times New Roman" panose="02020603050405020304" pitchFamily="18" charset="0"/>
                <a:ea typeface="MS Mincho"/>
                <a:cs typeface="Times New Roman" panose="02020603050405020304" pitchFamily="18" charset="0"/>
              </a:rPr>
              <a:t>4. Yêu cầu đọc hiểu văn bản tiểu thuyết hiện đại</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b="1" kern="100" dirty="0">
                <a:solidFill>
                  <a:srgbClr val="000000"/>
                </a:solidFill>
                <a:latin typeface="Times New Roman" panose="02020603050405020304" pitchFamily="18" charset="0"/>
                <a:ea typeface="MS Mincho"/>
                <a:cs typeface="Times New Roman" panose="02020603050405020304" pitchFamily="18" charset="0"/>
              </a:rPr>
              <a:t>* Nhận biết: </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000000"/>
                </a:solidFill>
                <a:latin typeface="Times New Roman" panose="02020603050405020304" pitchFamily="18" charset="0"/>
                <a:ea typeface="MS Mincho"/>
                <a:cs typeface="Times New Roman" panose="02020603050405020304" pitchFamily="18" charset="0"/>
              </a:rPr>
              <a:t>- Nhận biết được nhân vật người kể chuyện, ngôi kể, điểm nhìn trong tiểu thuyết hiện đại. </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000000"/>
                </a:solidFill>
                <a:latin typeface="Times New Roman" panose="02020603050405020304" pitchFamily="18" charset="0"/>
                <a:ea typeface="MS Mincho"/>
                <a:cs typeface="Times New Roman" panose="02020603050405020304" pitchFamily="18" charset="0"/>
              </a:rPr>
              <a:t>- Nhận biết được một số yếu tố của tiểu thuyết hiện đại như: diễn biến tâm lí, hành động của nhân vật.</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000000"/>
                </a:solidFill>
                <a:latin typeface="Times New Roman" panose="02020603050405020304" pitchFamily="18" charset="0"/>
                <a:ea typeface="MS Mincho"/>
                <a:cs typeface="Times New Roman" panose="02020603050405020304" pitchFamily="18" charset="0"/>
              </a:rPr>
              <a:t>- Nhận biết được đề tài, đặc điểm ngôn ngữ, thủ pháp nghệ thuật của tiểu thuyết hiện đại.</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000000"/>
                </a:solidFill>
                <a:latin typeface="Times New Roman" panose="02020603050405020304" pitchFamily="18" charset="0"/>
                <a:ea typeface="MS Mincho"/>
                <a:cs typeface="Times New Roman" panose="02020603050405020304" pitchFamily="18" charset="0"/>
              </a:rPr>
              <a:t>- Nhận biết được các dấu hiệu hiện đại trong tiểu thuyết.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99549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a16="http://schemas.microsoft.com/office/drawing/2014/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313" y="278296"/>
            <a:ext cx="11396870" cy="6534096"/>
          </a:xfrm>
          <a:prstGeom prst="rect">
            <a:avLst/>
          </a:prstGeom>
        </p:spPr>
        <p:txBody>
          <a:bodyPr wrap="square">
            <a:spAutoFit/>
          </a:bodyPr>
          <a:lstStyle/>
          <a:p>
            <a:pPr algn="just">
              <a:lnSpc>
                <a:spcPct val="115000"/>
              </a:lnSpc>
            </a:pP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Câu 5.</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latin typeface="Times New Roman" panose="02020603050405020304" pitchFamily="18" charset="0"/>
                <a:ea typeface="Times New Roman" panose="02020603050405020304" pitchFamily="18" charset="0"/>
                <a:cs typeface="Times New Roman" panose="02020603050405020304" pitchFamily="18" charset="0"/>
              </a:rPr>
              <a:t>Đánh giá giá trị nhận thức, giáo dục, thẩm mĩ của đoạn trích trên.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Giá trị nhận thức, giáo dục, thẩm mĩ của tác phẩm</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Giá trị nhận thức: Đoạn trích giúp người đọc hiểu được cuộc sống tù túng, bế tắc của người trí thức trước Cách mạng tháng Tám năm 1945…</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Giá trị giáo dục: Đoạn trích giúp người đọc thấy cảm thông với nỗi khổ của người trí thức trước cách mạng tháng Tám năm 1945; trân trọng cuộc sống mà mình đang có…</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Giá trị thẩm mĩ: Đoạn trích giúp người đọc cảm nhận được vẻ đẹp sâu thẳm trong tâm hồn người trí thức, vẻ đẹp của tài năng Nam Cao trong nghệ thuật xây dựng nhân vật…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Đoạn trích có giá trị nhận thức, giáo dục, thẩm mĩ sâu sắc. Đó là lí do quan trọng làm nên sức sống của đoạn trích nói riêng và của “Sống mòn” nói chung.</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840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557" y="251791"/>
            <a:ext cx="11436626" cy="6286849"/>
          </a:xfrm>
          <a:prstGeom prst="rect">
            <a:avLst/>
          </a:prstGeom>
        </p:spPr>
        <p:txBody>
          <a:bodyPr wrap="square">
            <a:spAutoFit/>
          </a:bodyPr>
          <a:lstStyle/>
          <a:p>
            <a:pPr algn="ctr">
              <a:lnSpc>
                <a:spcPct val="115000"/>
              </a:lnSpc>
              <a:spcAft>
                <a:spcPts val="800"/>
              </a:spcAft>
            </a:pPr>
            <a:r>
              <a:rPr lang="vi-VN"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LUYỆN 07</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vi-VN" sz="2800" b="1" dirty="0">
                <a:latin typeface="Times New Roman" panose="02020603050405020304" pitchFamily="18" charset="0"/>
                <a:ea typeface="Times New Roman" panose="02020603050405020304" pitchFamily="18" charset="0"/>
              </a:rPr>
              <a:t>Đọc đoạn trích</a:t>
            </a:r>
            <a:endParaRPr lang="en-US" sz="2800" dirty="0">
              <a:latin typeface="Times New Roman" panose="02020603050405020304" pitchFamily="18" charset="0"/>
              <a:ea typeface="Times New Roman" panose="02020603050405020304" pitchFamily="18" charset="0"/>
            </a:endParaRPr>
          </a:p>
          <a:p>
            <a:pPr indent="266700" algn="just">
              <a:lnSpc>
                <a:spcPct val="115000"/>
              </a:lnSpc>
              <a:spcAft>
                <a:spcPts val="800"/>
              </a:spcAft>
            </a:pPr>
            <a:r>
              <a:rPr lang="vi-VN" sz="28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Thứ đứng tựa mạn tàu... Người ta không thể ước ao một buổi sáng đẹp hơn. Trời xanh lơ, tươi màu như vừa mới quét sơn. Một vài túm mây trắng, lửng lơ. Không gian như rộng quang ra. Ánh nắng chan hòa và rực rỡ. Nhưng Thứ buồn...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r>
              <a:rPr lang="vi-VN" sz="2800" i="1" kern="100" dirty="0">
                <a:solidFill>
                  <a:srgbClr val="202122"/>
                </a:solidFill>
                <a:latin typeface="Times New Roman" panose="02020603050405020304" pitchFamily="18" charset="0"/>
                <a:ea typeface="Calibri" panose="020F0502020204030204" pitchFamily="34" charset="0"/>
              </a:rPr>
              <a:t>Y nhìn đằng sau, Hà Nội lùi dần như muốn bỏ y. Đời y cũng lùi dần. Biết bao nhiêu là ước vọng cao xa khi còn ngồi trên ghế nhà trường! Cái đầu tóc mới nuôi có bao giờ thèm mong sau này làm một ông phán tầm thường, mắt cận thị và lưng gù, tháng tháng lĩnh lương về nuôi vợ, nuôi con? Y sẽ đỗ thành chung, y sẽ đỗ tú tài, y sẽ vào đại học đường, y sang Tây... Y sẽ thành một vĩ nhân đem những sự thay đổi lớn lao đến cho xứ sở mình. Ra khỏi trường, y thấy mình gần như là một phế nhân. Vào Sài Gòn, y đã làm một kẻ lông bông</a:t>
            </a:r>
            <a:endParaRPr lang="en-US" sz="2800" dirty="0"/>
          </a:p>
        </p:txBody>
      </p:sp>
    </p:spTree>
    <p:extLst>
      <p:ext uri="{BB962C8B-B14F-4D97-AF65-F5344CB8AC3E}">
        <p14:creationId xmlns:p14="http://schemas.microsoft.com/office/powerpoint/2010/main" val="2276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809" y="238540"/>
            <a:ext cx="11277600" cy="5543056"/>
          </a:xfrm>
          <a:prstGeom prst="rect">
            <a:avLst/>
          </a:prstGeom>
        </p:spPr>
        <p:txBody>
          <a:bodyPr wrap="square">
            <a:spAutoFit/>
          </a:bodyPr>
          <a:lstStyle/>
          <a:p>
            <a:pPr indent="266700" algn="just">
              <a:lnSpc>
                <a:spcPct val="115000"/>
              </a:lnSpc>
              <a:spcAft>
                <a:spcPts val="800"/>
              </a:spcAft>
            </a:pPr>
            <a:r>
              <a:rPr lang="vi-VN" sz="28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Tuy vậy, mấy năm ở Sài Gòn cũng là một quãng thời gian đẹp của y. Ít ra, y cũng hăm hở, y đã náo nức, y đã mong chờ. Y đã ghét và yêu. Y đã say mê. Y đã ngồi ở thư viện không biết mỏi lưng và đón một dịp đi Pháp không biết nản... Về Hà Nội, y sống rụt rè hơn, sẻn so hơn, sống còm rom. Y chỉ còn dám nghĩ đến chuyện để dành, chuyện mua vườn, chuyện làm nhà, chuyện nuôi sống y với vợ con y. Nhưng cũng chưa đến nỗi hỏng cả mười phần. Ít ra, y cũng còn làm được một việc gì, còn kiếm nổi bát cơm của mình ăn. Nhưng nay mai, mới thật buồn. Y sẽ chẳng có việc gì làm, y sẽ ăn bám vợ! Đời y sẽ mốc lên, sẽ gỉ đi, sẽ mòn, sẽ mục ra ở một xó nhà quê. Người ta sẽ khinh y, vợ y sẽ khinh y, chính y sẽ khinh y. Rồi y sẽ chết mà chưa làm gì cả, chết mà chưa sống!...</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346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548" y="225287"/>
            <a:ext cx="11582400" cy="6038576"/>
          </a:xfrm>
          <a:prstGeom prst="rect">
            <a:avLst/>
          </a:prstGeom>
        </p:spPr>
        <p:txBody>
          <a:bodyPr wrap="square">
            <a:spAutoFit/>
          </a:bodyPr>
          <a:lstStyle/>
          <a:p>
            <a:pPr indent="266700" algn="just">
              <a:lnSpc>
                <a:spcPct val="115000"/>
              </a:lnSpc>
              <a:spcAft>
                <a:spcPts val="800"/>
              </a:spcAft>
            </a:pPr>
            <a:r>
              <a:rPr lang="vi-VN" sz="28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Nghĩ thế y thấy nghẹn ngào, thấy uất ức vô cùng! Không! Y sẽ không chịu về quê. Y sẽ đi bất cứ đâu, mặc rủi may, sống bất cứ thế nào và chết thế nào cũng được. Chết là thường. Chết ngay trong lúc sống mới thật là nhục nhã. Y sẽ đi và bất cần tất cả!... Nhưng mà Hà Nội vẫn lùi dần, lùi dần... và đời y cũng lùi dần. Y đang lùi về một xó nhà quê. Con tàu trở y về. Y cưỡng lại làm sao, bởi vì y đang ở trên con tàu đó. Chiều hôm nay, về đến nhà, y sẽ bảo Liên rằng trường đã vỡ rồi, y hết kế sinh nhai, y sẽ ra đi, sẽ đi liều... Liên sẽ vuốt tóc y, xoa đầu y, vỗ về y vào bảo rằng y sẽ chẳng đi đâu. Và y sẽ chẳng đi đâu... Ấy! Cái đời y là vậy! Y biết thế! Y nhu nhược quá, hèn yếu quá! Y không bao giờ cưỡng lại, không bao giờ nhảy xuống sông, xuống bể, không bao giờ chĩa súng lục vào mặt người bẻ lái và ra lệnh cho hắn hãm máy, quay mũi lại. Y chỉ để mặc con tàu mang đi.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792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313" y="238540"/>
            <a:ext cx="11529391" cy="6636689"/>
          </a:xfrm>
          <a:prstGeom prst="rect">
            <a:avLst/>
          </a:prstGeom>
        </p:spPr>
        <p:txBody>
          <a:bodyPr wrap="square">
            <a:spAutoFit/>
          </a:bodyPr>
          <a:lstStyle/>
          <a:p>
            <a:pPr indent="266700" algn="just">
              <a:lnSpc>
                <a:spcPct val="115000"/>
              </a:lnSpc>
              <a:spcAft>
                <a:spcPts val="800"/>
              </a:spcAft>
            </a:pPr>
            <a:r>
              <a:rPr lang="vi-VN" sz="28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Hà Nội vẫn lùi dần, lùi dần... và bây giờ thì xa rồi, khuất hẳn rồi. Hai bên bờ sông, lần lượt qua những đồng ruộng và những khóm tre, những làng mạc xo ro, những người nhà quê bao nhiêu đời nay đương đánh vật nhau với đất. Trên những bãi sông kia, trong những làng mạc, những khóm xanh xanh kia, có biết bao nhiêu người sống như y, không bao giờ dám cưỡng lại đời mình. Đời họ là một đời tù đày. Nhưng cũng như một con trâu, họ vẫn cắm cúi kéo cày, ăn cỏ, chịu roi. Ở bên kia những cánh đồng bùn lầy, là rừng xanh, cuộc sống tự do, cỏ ngập sừng. Con trâu có lẽ cũng biết vậy, nhưng chẳng bao giờ nó dám đi, chẳng bao giờ nó dám dứt đứt sợi dây thừng. Cái gì giữ con trâu lại ở đồng bằng và ngăn người ta đến một cuộc đời rộng rãi hơn, đẹp đẽ hơn? Ấy là thói quen, lòng sợ hãi sự đổi thay, sợ hãi những cái gì chưa tới. Ấy thế mà trên đời này lại chẳng có cái gì tới hai lần. Sống tức là thay đổi...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indent="266700" algn="just">
              <a:lnSpc>
                <a:spcPct val="115000"/>
              </a:lnSpc>
              <a:spcAft>
                <a:spcPts val="800"/>
              </a:spcAft>
            </a:pPr>
            <a:r>
              <a:rPr lang="vi-VN" sz="28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						</a:t>
            </a:r>
            <a:r>
              <a:rPr lang="vi-VN" sz="28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a:t>
            </a:r>
            <a:r>
              <a:rPr lang="vi-VN" sz="28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Sống mòn, </a:t>
            </a:r>
            <a:r>
              <a:rPr lang="vi-VN" sz="28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Nam Cao)</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4777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303" y="251791"/>
            <a:ext cx="11449879" cy="5599482"/>
          </a:xfrm>
          <a:prstGeom prst="rect">
            <a:avLst/>
          </a:prstGeom>
        </p:spPr>
        <p:txBody>
          <a:bodyPr wrap="square">
            <a:spAutoFit/>
          </a:bodyPr>
          <a:lstStyle/>
          <a:p>
            <a:pPr indent="266700" algn="just">
              <a:lnSpc>
                <a:spcPct val="115000"/>
              </a:lnSpc>
              <a:spcAft>
                <a:spcPts val="800"/>
              </a:spcAft>
            </a:pPr>
            <a:r>
              <a:rPr lang="vi-VN" sz="32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Thực hiện yêu cầu sau:</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indent="266700" algn="just">
              <a:lnSpc>
                <a:spcPct val="115000"/>
              </a:lnSpc>
              <a:spcAft>
                <a:spcPts val="800"/>
              </a:spcAft>
            </a:pPr>
            <a:r>
              <a:rPr lang="vi-VN" sz="32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Câu 1. </a:t>
            </a:r>
            <a:r>
              <a:rPr lang="vi-VN" sz="32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Đoạn trích viết về đề tài gì?</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indent="266700" algn="just">
              <a:lnSpc>
                <a:spcPct val="115000"/>
              </a:lnSpc>
              <a:spcAft>
                <a:spcPts val="800"/>
              </a:spcAft>
            </a:pPr>
            <a:r>
              <a:rPr lang="vi-VN" sz="32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Câu 2. </a:t>
            </a:r>
            <a:r>
              <a:rPr lang="vi-VN" sz="32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Theo đoạn trích, điều gì cản trở con người vươn tới “một cuộc đời rộng rãi hơn, đẹp đẽ hơn”?</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indent="266700" algn="just">
              <a:lnSpc>
                <a:spcPct val="115000"/>
              </a:lnSpc>
              <a:spcAft>
                <a:spcPts val="800"/>
              </a:spcAft>
            </a:pPr>
            <a:r>
              <a:rPr lang="vi-VN" sz="32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Câu 3. </a:t>
            </a:r>
            <a:r>
              <a:rPr lang="vi-VN" sz="32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Chỉ ra tác dụng của phép tu từ so sánh trong đoạn văn sau:</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indent="266700" algn="just">
              <a:lnSpc>
                <a:spcPct val="115000"/>
              </a:lnSpc>
              <a:spcAft>
                <a:spcPts val="800"/>
              </a:spcAft>
            </a:pPr>
            <a:r>
              <a:rPr lang="vi-VN" sz="32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Trên những bãi sông kia, trong những làng mạc, những khóm xanh xanh kia, có biết bao nhiêu người sống như y, không bao giờ dám cưỡng lại đời mình. Đời họ là một đời tù đày. Nhưng cũng như một con trâu, họ vẫn cắm cúi kéo cày, ăn cỏ, chịu roi.</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834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1" y="1868557"/>
            <a:ext cx="11489635" cy="1791260"/>
          </a:xfrm>
          <a:prstGeom prst="rect">
            <a:avLst/>
          </a:prstGeom>
        </p:spPr>
        <p:txBody>
          <a:bodyPr wrap="square">
            <a:spAutoFit/>
          </a:bodyPr>
          <a:lstStyle/>
          <a:p>
            <a:pPr indent="266700" algn="just">
              <a:lnSpc>
                <a:spcPct val="115000"/>
              </a:lnSpc>
              <a:spcAft>
                <a:spcPts val="800"/>
              </a:spcAft>
            </a:pPr>
            <a:r>
              <a:rPr lang="vi-VN" sz="32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Câu 4. </a:t>
            </a:r>
            <a:r>
              <a:rPr lang="vi-VN" sz="32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Những suy nghĩ</a:t>
            </a:r>
            <a:r>
              <a:rPr lang="vi-VN" sz="32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 </a:t>
            </a:r>
            <a:r>
              <a:rPr lang="vi-VN" sz="32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Rồi y sẽ chết mà chưa làm gì cả, chết mà chưa sống!; Chết là thường. Chết ngay trong lúc sống mới thật là nhục nhã. </a:t>
            </a:r>
            <a:r>
              <a:rPr lang="vi-VN" sz="32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cho thấy Thứ là người thế nào?</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836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B71CB-6C6E-50CD-D699-320D55193388}"/>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0C8B4566-D24B-CCA6-1F75-9B269EF35646}"/>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5732A98D-C47C-8326-1C81-92C517B756BA}"/>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18051" y="278296"/>
            <a:ext cx="11661913" cy="6281720"/>
          </a:xfrm>
          <a:prstGeom prst="rect">
            <a:avLst/>
          </a:prstGeom>
        </p:spPr>
        <p:txBody>
          <a:bodyPr wrap="square">
            <a:spAutoFit/>
          </a:bodyPr>
          <a:lstStyle/>
          <a:p>
            <a:pPr indent="266700" algn="just">
              <a:lnSpc>
                <a:spcPct val="115000"/>
              </a:lnSpc>
              <a:spcAft>
                <a:spcPts val="800"/>
              </a:spcAft>
            </a:pPr>
            <a:r>
              <a:rPr lang="vi-VN" sz="28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Câu 5. </a:t>
            </a:r>
            <a:r>
              <a:rPr lang="vi-VN" sz="28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Sự khác nhau trong nghệ thuật miêu tả tâm lí nhân vật trong hai đoạn văn sau: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indent="266700" algn="just">
              <a:lnSpc>
                <a:spcPct val="115000"/>
              </a:lnSpc>
              <a:spcAft>
                <a:spcPts val="800"/>
              </a:spcAft>
            </a:pPr>
            <a:r>
              <a:rPr lang="vi-VN" sz="28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Nghĩ thế y thấy nghẹn ngào, thấy uất ức vô cùng! Không! Y sẽ không chịu về quê. Y sẽ đi bất cứ đâu, mặc rủi may, sống bất cứ thế nào và chết thế nào cũng được. Chết là thường. Chết ngay trong lúc sống mới thật là nhục nhã. Y sẽ đi và bất cần tất cả!...</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indent="266700" algn="just">
              <a:lnSpc>
                <a:spcPct val="115000"/>
              </a:lnSpc>
              <a:spcAft>
                <a:spcPts val="800"/>
              </a:spcAft>
            </a:pPr>
            <a:r>
              <a:rPr lang="vi-VN" sz="28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							</a:t>
            </a:r>
            <a:r>
              <a:rPr lang="vi-VN" sz="28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a:t>
            </a:r>
            <a:r>
              <a:rPr lang="vi-VN" sz="2800" i="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Đời thừa</a:t>
            </a:r>
            <a:r>
              <a:rPr lang="vi-VN" sz="2800"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 – Nam Cao)</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15000"/>
              </a:lnSpc>
            </a:pPr>
            <a:r>
              <a:rPr lang="vi-VN" sz="2800" dirty="0">
                <a:solidFill>
                  <a:srgbClr val="202122"/>
                </a:solidFill>
                <a:latin typeface="Times New Roman" panose="02020603050405020304" pitchFamily="18" charset="0"/>
                <a:ea typeface="Times New Roman" panose="02020603050405020304" pitchFamily="18" charset="0"/>
              </a:rPr>
              <a:t>        </a:t>
            </a:r>
            <a:r>
              <a:rPr lang="vi-VN" sz="2800" i="1" dirty="0">
                <a:solidFill>
                  <a:srgbClr val="222222"/>
                </a:solidFill>
                <a:latin typeface="Times New Roman" panose="02020603050405020304" pitchFamily="18" charset="0"/>
                <a:ea typeface="Times New Roman" panose="02020603050405020304" pitchFamily="18" charset="0"/>
              </a:rPr>
              <a:t>Những giọt mưa ngâu rả rích như khêu cơn buồn cho kẻ xa nhà. Cảnh khổ cực của chồng và con tự nhiên kéo đến đầy trước mắt chị. Ðứng không yên, ngồi không yên. Buồn bã, chị giở gói áo xin được của các cô thải ra, cắt lại và may lại, để khi được phép về chơi nhà thì đem về cho các con.</a:t>
            </a:r>
            <a:endParaRPr lang="en-US" sz="2800" dirty="0">
              <a:latin typeface="Times New Roman" panose="02020603050405020304" pitchFamily="18" charset="0"/>
              <a:ea typeface="Times New Roman" panose="02020603050405020304" pitchFamily="18" charset="0"/>
            </a:endParaRPr>
          </a:p>
          <a:p>
            <a:r>
              <a:rPr lang="vi-VN" sz="2800" i="1" kern="100" dirty="0">
                <a:solidFill>
                  <a:srgbClr val="222222"/>
                </a:solidFill>
                <a:latin typeface="Times New Roman" panose="02020603050405020304" pitchFamily="18" charset="0"/>
                <a:ea typeface="Calibri" panose="020F0502020204030204" pitchFamily="34" charset="0"/>
              </a:rPr>
              <a:t>                                                                             </a:t>
            </a:r>
            <a:r>
              <a:rPr lang="vi-VN" sz="2800" kern="100" dirty="0">
                <a:solidFill>
                  <a:srgbClr val="202122"/>
                </a:solidFill>
                <a:latin typeface="Times New Roman" panose="02020603050405020304" pitchFamily="18" charset="0"/>
                <a:ea typeface="Calibri" panose="020F0502020204030204" pitchFamily="34" charset="0"/>
              </a:rPr>
              <a:t>(</a:t>
            </a:r>
            <a:r>
              <a:rPr lang="vi-VN" sz="2800" i="1" kern="100" dirty="0">
                <a:solidFill>
                  <a:srgbClr val="202122"/>
                </a:solidFill>
                <a:latin typeface="Times New Roman" panose="02020603050405020304" pitchFamily="18" charset="0"/>
                <a:ea typeface="Calibri" panose="020F0502020204030204" pitchFamily="34" charset="0"/>
              </a:rPr>
              <a:t>Tắt đèn</a:t>
            </a:r>
            <a:r>
              <a:rPr lang="vi-VN" sz="2800" kern="100" dirty="0">
                <a:solidFill>
                  <a:srgbClr val="202122"/>
                </a:solidFill>
                <a:latin typeface="Times New Roman" panose="02020603050405020304" pitchFamily="18" charset="0"/>
                <a:ea typeface="Calibri" panose="020F0502020204030204" pitchFamily="34" charset="0"/>
              </a:rPr>
              <a:t> – Ngô Tất Tố)</a:t>
            </a:r>
            <a:endParaRPr lang="en-US" sz="2800" dirty="0"/>
          </a:p>
        </p:txBody>
      </p:sp>
    </p:spTree>
    <p:extLst>
      <p:ext uri="{BB962C8B-B14F-4D97-AF65-F5344CB8AC3E}">
        <p14:creationId xmlns:p14="http://schemas.microsoft.com/office/powerpoint/2010/main" val="2176334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a16="http://schemas.microsoft.com/office/drawing/2014/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4FA791-0BAF-3DE4-0C00-CDD2D8480361}"/>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5816A336-FE70-0892-B5C7-0C9FDF52FEF3}"/>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5ADA2D1A-BEBD-9D61-7419-AB34CE74E47E}"/>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251791" y="265043"/>
            <a:ext cx="11569148" cy="6044796"/>
          </a:xfrm>
          <a:prstGeom prst="rect">
            <a:avLst/>
          </a:prstGeom>
        </p:spPr>
        <p:txBody>
          <a:bodyPr wrap="square">
            <a:spAutoFit/>
          </a:bodyPr>
          <a:lstStyle/>
          <a:p>
            <a:pPr algn="ctr">
              <a:lnSpc>
                <a:spcPct val="115000"/>
              </a:lnSpc>
            </a:pPr>
            <a:r>
              <a:rPr lang="vi-VN" sz="2600" b="1"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6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Câu 1. </a:t>
            </a:r>
            <a:r>
              <a:rPr lang="vi-VN" sz="26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Đoạn trích viết về đề tài: Người trí thức nghèo.</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6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Câu </a:t>
            </a:r>
            <a:r>
              <a:rPr lang="vi-VN" sz="26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2</a:t>
            </a:r>
            <a:r>
              <a:rPr lang="vi-VN" sz="26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6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Theo đoạn trích, điều cản trở con người vươn tới “một cuộc đời rộng rãi hơn, đẹp đẽ hơn” là</a:t>
            </a:r>
            <a:r>
              <a:rPr lang="vi-VN" sz="2600" i="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thói quen, lòng sợ hãi sự đổi thay, sợ hãi những cái gì chưa tới.</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6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Câu </a:t>
            </a:r>
            <a:r>
              <a:rPr lang="vi-VN" sz="26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3</a:t>
            </a:r>
            <a:r>
              <a:rPr lang="vi-VN" sz="26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6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Phép</a:t>
            </a:r>
            <a:r>
              <a:rPr lang="vi-VN" sz="26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6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tu từ so sánh: so sánh “đời họ” với “đời tù đày”; “họ” với “một con trâu” - </a:t>
            </a:r>
            <a:r>
              <a:rPr lang="vi-VN" sz="2600" i="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vẫn cắm cúi kéo cày, ăn cỏ, chịu roi.</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6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Hiệu quả: </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6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Làm nổi bật cuộc sống khốn khổ, tù túng, bế tắc của người trí thức nghèo trước Cách mạng tháng Tám.</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6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Làm cho đoạn văn giàu hình ảnh, sinh động</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6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Thể hiện sự cảm thông sâu sắc của tác giả đối với thân phận của người trí thức nghèo.</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55083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a16="http://schemas.microsoft.com/office/drawing/2014/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914401"/>
            <a:ext cx="11516139" cy="3490186"/>
          </a:xfrm>
          <a:prstGeom prst="rect">
            <a:avLst/>
          </a:prstGeom>
        </p:spPr>
        <p:txBody>
          <a:bodyPr wrap="square">
            <a:spAutoFit/>
          </a:bodyPr>
          <a:lstStyle/>
          <a:p>
            <a:pPr algn="just">
              <a:lnSpc>
                <a:spcPct val="115000"/>
              </a:lnSpc>
            </a:pPr>
            <a:r>
              <a:rPr lang="vi-VN" sz="32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Câu </a:t>
            </a:r>
            <a:r>
              <a:rPr lang="vi-VN" sz="32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4</a:t>
            </a:r>
            <a:r>
              <a:rPr lang="vi-VN" sz="32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3200" i="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Suy nghĩ của Thứ: Thứ thấy nhục nhã mình sẽ chết mà chưa làm được gì, chết mà chưa sống, chết ngay trong lúc sống.</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Những suy nghĩ ấy cho thấy Thứ là người:</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Nhạy cảm, tinh tế.</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Giàu khát vọng, muốn sống một cuộc sống có ý nghĩa.</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928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BE4B96-0FA3-2913-8490-E77D59887A19}"/>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E48E31E1-352B-4CB3-CF9D-296AE9E75155}"/>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19F7388A-441B-CB87-1379-7D06C449B311}"/>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291547" y="278296"/>
            <a:ext cx="11502887" cy="6502678"/>
          </a:xfrm>
          <a:prstGeom prst="rect">
            <a:avLst/>
          </a:prstGeom>
        </p:spPr>
        <p:txBody>
          <a:bodyPr wrap="square">
            <a:spAutoFit/>
          </a:bodyPr>
          <a:lstStyle/>
          <a:p>
            <a:pPr algn="just">
              <a:lnSpc>
                <a:spcPct val="115000"/>
              </a:lnSpc>
            </a:pPr>
            <a:r>
              <a:rPr lang="vi-VN" sz="2800" b="1" kern="100" dirty="0">
                <a:solidFill>
                  <a:srgbClr val="000000"/>
                </a:solidFill>
                <a:latin typeface="Times New Roman" panose="02020603050405020304" pitchFamily="18" charset="0"/>
                <a:ea typeface="MS Mincho"/>
                <a:cs typeface="Times New Roman" panose="02020603050405020304" pitchFamily="18" charset="0"/>
              </a:rPr>
              <a:t>* Thông hiểu: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solidFill>
                  <a:srgbClr val="000000"/>
                </a:solidFill>
                <a:latin typeface="Times New Roman" panose="02020603050405020304" pitchFamily="18" charset="0"/>
                <a:ea typeface="MS Mincho"/>
                <a:cs typeface="Times New Roman" panose="02020603050405020304" pitchFamily="18" charset="0"/>
              </a:rPr>
              <a:t>- Tóm tắt được cốt truyện.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solidFill>
                  <a:srgbClr val="000000"/>
                </a:solidFill>
                <a:latin typeface="Times New Roman" panose="02020603050405020304" pitchFamily="18" charset="0"/>
                <a:ea typeface="MS Mincho"/>
                <a:cs typeface="Times New Roman" panose="02020603050405020304" pitchFamily="18" charset="0"/>
              </a:rPr>
              <a:t>- Phân tích được những đặc điểm của nhân vật tiểu thuyết hiện đại.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solidFill>
                  <a:srgbClr val="000000"/>
                </a:solidFill>
                <a:latin typeface="Times New Roman" panose="02020603050405020304" pitchFamily="18" charset="0"/>
                <a:ea typeface="MS Mincho"/>
                <a:cs typeface="Times New Roman" panose="02020603050405020304" pitchFamily="18" charset="0"/>
              </a:rPr>
              <a:t>- Lí giải vai trò, ý nghĩa của nhân vật với chủ đề, tư tưởng của tác phẩm.</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solidFill>
                  <a:srgbClr val="000000"/>
                </a:solidFill>
                <a:latin typeface="Times New Roman" panose="02020603050405020304" pitchFamily="18" charset="0"/>
                <a:ea typeface="MS Mincho"/>
                <a:cs typeface="Times New Roman" panose="02020603050405020304" pitchFamily="18" charset="0"/>
              </a:rPr>
              <a:t>- Lí giải được ý nghĩa, tác dụng của những chi tiết quan trọng trong tác phẩm.</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solidFill>
                  <a:srgbClr val="000000"/>
                </a:solidFill>
                <a:latin typeface="Times New Roman" panose="02020603050405020304" pitchFamily="18" charset="0"/>
                <a:ea typeface="MS Mincho"/>
                <a:cs typeface="Times New Roman" panose="02020603050405020304" pitchFamily="18" charset="0"/>
              </a:rPr>
              <a:t>- Nêu được chủ đề, tư tưởng, thông điệp của văn bản; phân tích được sự phù hợp giữa người kể chuyện, điểm nhìn trong việc thể hiện chủ đề của văn bản.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solidFill>
                  <a:srgbClr val="000000"/>
                </a:solidFill>
                <a:latin typeface="Times New Roman" panose="02020603050405020304" pitchFamily="18" charset="0"/>
                <a:ea typeface="MS Mincho"/>
                <a:cs typeface="Times New Roman" panose="02020603050405020304" pitchFamily="18" charset="0"/>
              </a:rPr>
              <a:t>- Phát hiện và lí giải được giá trị nhận thức, giáo dục và thẩm mĩ; giá trị văn hoá, triết lí nhân sinh từ tác phẩm.</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solidFill>
                  <a:srgbClr val="000000"/>
                </a:solidFill>
                <a:latin typeface="Times New Roman" panose="02020603050405020304" pitchFamily="18" charset="0"/>
                <a:ea typeface="MS Mincho"/>
                <a:cs typeface="Times New Roman" panose="02020603050405020304" pitchFamily="18" charset="0"/>
              </a:rPr>
              <a:t>- Phân tích được quan điểm của người viết về lịch sử, văn hoá, được thể hiện trong văn bản.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solidFill>
                  <a:srgbClr val="000000"/>
                </a:solidFill>
                <a:latin typeface="Times New Roman" panose="02020603050405020304" pitchFamily="18" charset="0"/>
                <a:ea typeface="MS Mincho"/>
                <a:cs typeface="Times New Roman" panose="02020603050405020304" pitchFamily="18" charset="0"/>
              </a:rPr>
              <a:t>- Hiểu và lí giải được một số đặc điểm cơ bản của phong cách văn học (nếu có) thể hiện trong tác phẩm.</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0992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a16="http://schemas.microsoft.com/office/drawing/2014/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1" y="265044"/>
            <a:ext cx="11529391" cy="5543056"/>
          </a:xfrm>
          <a:prstGeom prst="rect">
            <a:avLst/>
          </a:prstGeom>
        </p:spPr>
        <p:txBody>
          <a:bodyPr wrap="square">
            <a:spAutoFit/>
          </a:bodyPr>
          <a:lstStyle/>
          <a:p>
            <a:pPr algn="just">
              <a:lnSpc>
                <a:spcPct val="115000"/>
              </a:lnSpc>
            </a:pPr>
            <a:r>
              <a:rPr lang="vi-VN" sz="28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Câu </a:t>
            </a:r>
            <a:r>
              <a:rPr lang="vi-VN" sz="2800" b="1" kern="1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5</a:t>
            </a:r>
            <a:r>
              <a:rPr lang="vi-VN" sz="2800" b="1"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kern="1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Sự khác nhau trong nghệ thuật miêu tả tâm lí nhân vật trong hai đoạn văn:</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b="1" kern="1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kern="100" dirty="0">
                <a:latin typeface="Times New Roman" panose="02020603050405020304" pitchFamily="18" charset="0"/>
                <a:ea typeface="Times New Roman" panose="02020603050405020304" pitchFamily="18" charset="0"/>
                <a:cs typeface="Times New Roman" panose="02020603050405020304" pitchFamily="18" charset="0"/>
              </a:rPr>
              <a:t>Đoạn văn trong</a:t>
            </a:r>
            <a:r>
              <a:rPr lang="vi-VN" sz="2800" b="1" kern="1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kern="100" dirty="0">
                <a:latin typeface="Times New Roman" panose="02020603050405020304" pitchFamily="18" charset="0"/>
                <a:ea typeface="Times New Roman" panose="02020603050405020304" pitchFamily="18" charset="0"/>
                <a:cs typeface="Times New Roman" panose="02020603050405020304" pitchFamily="18" charset="0"/>
              </a:rPr>
              <a:t>Sống mòn:</a:t>
            </a:r>
            <a:r>
              <a:rPr lang="vi-VN" sz="2800" kern="100" dirty="0">
                <a:latin typeface="Times New Roman" panose="02020603050405020304" pitchFamily="18" charset="0"/>
                <a:ea typeface="Times New Roman" panose="02020603050405020304" pitchFamily="18" charset="0"/>
                <a:cs typeface="Times New Roman" panose="02020603050405020304" pitchFamily="18" charset="0"/>
              </a:rPr>
              <a:t> Nam Cao đã miêu tả trực tiếp tâm trạng nghẹn ngào, uất ức của người trí thức mất việc, không muốn phải về quê để mọi người khinh rẻ. Tâm trạng ấy được thể hiện qua: Điểm nhìn trần thuật ngôi thứ 3; qua các câu cảm thán, với biện pháp điệp (điệp cấu trúc: “y sẽ...”, điệp từ “y”, “chết”...) </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2800" kern="100" dirty="0">
                <a:latin typeface="Times New Roman" panose="02020603050405020304" pitchFamily="18" charset="0"/>
                <a:ea typeface="Times New Roman" panose="02020603050405020304" pitchFamily="18" charset="0"/>
                <a:cs typeface="Times New Roman" panose="02020603050405020304" pitchFamily="18" charset="0"/>
              </a:rPr>
              <a:t>- Đoạn văn trong </a:t>
            </a:r>
            <a:r>
              <a:rPr lang="vi-VN" sz="2800" i="1" kern="100" dirty="0">
                <a:latin typeface="Times New Roman" panose="02020603050405020304" pitchFamily="18" charset="0"/>
                <a:ea typeface="Times New Roman" panose="02020603050405020304" pitchFamily="18" charset="0"/>
                <a:cs typeface="Times New Roman" panose="02020603050405020304" pitchFamily="18" charset="0"/>
              </a:rPr>
              <a:t>Tắt đèn: </a:t>
            </a:r>
            <a:r>
              <a:rPr lang="vi-VN" sz="2800" kern="100" dirty="0">
                <a:latin typeface="Times New Roman" panose="02020603050405020304" pitchFamily="18" charset="0"/>
                <a:ea typeface="Times New Roman" panose="02020603050405020304" pitchFamily="18" charset="0"/>
                <a:cs typeface="Times New Roman" panose="02020603050405020304" pitchFamily="18" charset="0"/>
              </a:rPr>
              <a:t>Ngô Tất Tố đã miêu tả tâm trạng buồn bã, lo lắng không nguôi của chị Dậu khi nghĩ về chồng con. Chị muốn làm việc gì đó để nguôi ngoai nỗi nhớ. Tâm trạng ấy được thể hiện qua: Điểm nhìn trần thuật ngôi thứ 3; qua các câu văn dài ngắn phối hợp, sử dụng kiểu câu tỉnh lược.</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2990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278297"/>
            <a:ext cx="11476383" cy="5592300"/>
          </a:xfrm>
          <a:prstGeom prst="rect">
            <a:avLst/>
          </a:prstGeom>
        </p:spPr>
        <p:txBody>
          <a:bodyPr wrap="square">
            <a:spAutoFit/>
          </a:bodyPr>
          <a:lstStyle/>
          <a:p>
            <a:pPr algn="ctr">
              <a:lnSpc>
                <a:spcPct val="115000"/>
              </a:lnSpc>
              <a:spcAft>
                <a:spcPts val="800"/>
              </a:spcAft>
            </a:pPr>
            <a:r>
              <a:rPr lang="vi-VN"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LUYỆN 08</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 </a:t>
            </a: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đoạn trích:</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(Tóm tắt: Mẹ đi lấy chồng, Phi ở với ngoại. Ngoại mất, Phi theo đoàn hát, ở trọ trên thị xã. Ông Sáu Đèo bán vé số thuê phòng trọ sát vách. Ông nuôi con bìm bịp làm bạn. Ông già và Phi thân nhau. Ngoài ngoại ra, chỉ có ông Sáu nhắc Phi chuyện ăn mặc, tóc tai. Ông Sáu đau nhức mình, Phi sang cạo gió cho ông</a:t>
            </a: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a:solidFill>
                  <a:srgbClr val="0D0D0D"/>
                </a:solidFill>
                <a:latin typeface="Times New Roman" panose="02020603050405020304" pitchFamily="18" charset="0"/>
                <a:ea typeface="Times New Roman" panose="02020603050405020304" pitchFamily="18" charset="0"/>
              </a:rPr>
              <a:t>  Có đêm con bìm bịp kêu suốt, những tiếng bịp bịp ngắn ngủn buồn thiu thỉu, ông bảo với Phi, nó nhớ sông đó. Lúc nào qua thấy nhớ sông nó đều kêu như vậy. Ông kể, hồi trẻ, ông toàn sống trên sông, ông có chiếc ghe, hai vợ chồng lang thang xứ nầy xứ nọ.</a:t>
            </a:r>
            <a:endParaRPr lang="en-US" sz="2800" dirty="0"/>
          </a:p>
        </p:txBody>
      </p:sp>
    </p:spTree>
    <p:extLst>
      <p:ext uri="{BB962C8B-B14F-4D97-AF65-F5344CB8AC3E}">
        <p14:creationId xmlns:p14="http://schemas.microsoft.com/office/powerpoint/2010/main" val="285817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7565" y="331304"/>
            <a:ext cx="11423374" cy="4832092"/>
          </a:xfrm>
          <a:prstGeom prst="rect">
            <a:avLst/>
          </a:prstGeom>
        </p:spPr>
        <p:txBody>
          <a:bodyPr wrap="square">
            <a:spAutoFit/>
          </a:bodyPr>
          <a:lstStyle/>
          <a:p>
            <a:r>
              <a:rPr lang="en-US" sz="2800" i="1" dirty="0">
                <a:solidFill>
                  <a:srgbClr val="0D0D0D"/>
                </a:solidFill>
                <a:latin typeface="Times New Roman" panose="02020603050405020304" pitchFamily="18" charset="0"/>
                <a:ea typeface="Times New Roman" panose="02020603050405020304" pitchFamily="18" charset="0"/>
              </a:rPr>
              <a:t>Gặp mùa lúa thì gặt mướn, gặp vịt bầy đổi đồng thì chở thuê gặp rẫy bí, rẫy khóm thì mua về bán lại chợ nổi Cà Mau, nước ngược cắm sào đậu lại thổi cơm, bìm bịp kêu, nước bò lên bãi, ông cho ghe ra bến. Cuộc sống nghèo vậy mà vui lắm. Phi hỏi, "Vậy bác Sáu gái đâu rồi ?". Ông già rên khẽ, "Chú mầy cạo mạnh tay làm qua* đau quá". Ông quay lại, gương mặt ràn rụa nước mắt, Phi giật mình, hỏi quýnh quáng, "Con làm bác đau thật à, chỗ nào vậy bác?". Ừ, cái chỗ nầy, chú mầy không làm qua hết đau được đâu. Ông già Sáu mếu máo chỉ về phía tim. "Cổ đi rồi. Sống khổ quá nên cổ bỏ qua cổ lên bờ, không từ giã gì hết, bữa đó đúng là qua bậy, qua nhậu xỉn quá trời, rồi cũng có cự cãi mấy câu, cảnh nhà không con nên sanh buồn bực trong lòng, qua có hơi nặng lời, cổ khóc. </a:t>
            </a:r>
            <a:endParaRPr lang="en-US" sz="2800" dirty="0"/>
          </a:p>
        </p:txBody>
      </p:sp>
    </p:spTree>
    <p:extLst>
      <p:ext uri="{BB962C8B-B14F-4D97-AF65-F5344CB8AC3E}">
        <p14:creationId xmlns:p14="http://schemas.microsoft.com/office/powerpoint/2010/main" val="409062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557" y="410817"/>
            <a:ext cx="11502886" cy="4622804"/>
          </a:xfrm>
          <a:prstGeom prst="rect">
            <a:avLst/>
          </a:prstGeom>
        </p:spPr>
        <p:txBody>
          <a:bodyPr wrap="square">
            <a:spAutoFit/>
          </a:bodyPr>
          <a:lstStyle/>
          <a:p>
            <a:pPr>
              <a:lnSpc>
                <a:spcPct val="115000"/>
              </a:lnSpc>
              <a:spcAft>
                <a:spcPts val="800"/>
              </a:spcAft>
            </a:pPr>
            <a:r>
              <a:rPr lang="en-US" sz="32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Lúc thức dậy thì cổ đã đi rồi. Qua đã tìm gần bốn mươi năm, dời nhà cả thảy ba mươi ba bận, lội gần rã cặp giò rồi mà chưa thấy. Kiếm để làm gì hả? Để xin lỗi chớ làm gì bây giờ. Mà, kiếm hoài không gặp, qua sợ mình mắt dở rồi nên nhìn không ra cổ, tới chết không biết có gặp được không". Ông Sáu ngừng lại, lấy tay quệt nước mắt, "Cái con bìm bịp quỷ nầy nó cũng bỏ qua mấy lần nhưng ngủ một đêm trên đọt dừa nó lại quay về. Sao cổ không quay lại?". Phi không biết. Không biết.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080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557" y="357809"/>
            <a:ext cx="11463130" cy="4401205"/>
          </a:xfrm>
          <a:prstGeom prst="rect">
            <a:avLst/>
          </a:prstGeom>
        </p:spPr>
        <p:txBody>
          <a:bodyPr wrap="square">
            <a:spAutoFit/>
          </a:bodyPr>
          <a:lstStyle/>
          <a:p>
            <a:r>
              <a:rPr lang="en-US" sz="2800" i="1" dirty="0">
                <a:solidFill>
                  <a:srgbClr val="0D0D0D"/>
                </a:solidFill>
                <a:latin typeface="Times New Roman" panose="02020603050405020304" pitchFamily="18" charset="0"/>
                <a:ea typeface="Times New Roman" panose="02020603050405020304" pitchFamily="18" charset="0"/>
              </a:rPr>
              <a:t>Vì không biết nên ông già phải đi tìm để hỏi cho ra. Rồi một bữa, ông bày ra bữa rượu để từ giã Phi, ông bảo đã ở đây một năm hai tháng mười chín ngày rồi, ngõ nào cũng đi hẻm nào cũng tới mà người thương đâu chưa thấy. Phi hỏi ông sẽ đi đâu mà cảm giác giọng mình đang run rẩy. Ông Sáu cười, "Cha, để coi, chỗ nào chưa đi thì đi, còn sống thì còn tìm. Qua nhờ chú em một chuyện, chú em nuôi dùm qua con quỷ sứ nầy. Qua yếu rồi, sợ có lúc giữa đường lăn ra chết, để con "trời vật" nầy lại không ai lo. Qua tin tưởng chú em nhiều, đừng phụ lòng qua nghen". Phi dạ. Ông dặn đi dặn lại, con bìm bịp nầy ăn tạp lắm, nó khoái ăn cá ươn, cá chết, chú em mầy đừng có sợ nó hư bụng, nó sành ăn tổ cha. </a:t>
            </a:r>
            <a:endParaRPr lang="en-US" sz="2800" dirty="0"/>
          </a:p>
        </p:txBody>
      </p:sp>
    </p:spTree>
    <p:extLst>
      <p:ext uri="{BB962C8B-B14F-4D97-AF65-F5344CB8AC3E}">
        <p14:creationId xmlns:p14="http://schemas.microsoft.com/office/powerpoint/2010/main" val="315262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7565" y="331304"/>
            <a:ext cx="11343861" cy="4159087"/>
          </a:xfrm>
          <a:prstGeom prst="rect">
            <a:avLst/>
          </a:prstGeom>
        </p:spPr>
        <p:txBody>
          <a:bodyPr wrap="square">
            <a:spAutoFit/>
          </a:bodyPr>
          <a:lstStyle/>
          <a:p>
            <a:pPr>
              <a:lnSpc>
                <a:spcPct val="115000"/>
              </a:lnSpc>
              <a:spcAft>
                <a:spcPts val="800"/>
              </a:spcAft>
            </a:pP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Cũng đừng chấp nê mấy thứ hư thúi đó, cho dù ăn gì thì nó cũng kêu hay, như con người ta vậy, nhìn nhau phải nhìn mặt tốt của nhau. Mai mốt nó đẻ trứng, chú em lấy giấu đi, để nó thấy mấy cái trứng mồ côi nó tủi. Hai người ngồi ở sân sau, dưới một đêm trăng sáng, trăng đầy. Có lần ông bảo, sướng nhất là được uống rượu dưới trăng.</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 Chú mầy uống đi, buồn gì, hai đứa mình có duyên gặp đây, có phải là vui biết bao nhiêu không? Nhưng qua có lời dặn lại, chú em đừng bao giờ uống say quá, chỉ những người sầu muộn mới uống say thôi.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2916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061" y="318052"/>
            <a:ext cx="11423374" cy="6381747"/>
          </a:xfrm>
          <a:prstGeom prst="rect">
            <a:avLst/>
          </a:prstGeom>
        </p:spPr>
        <p:txBody>
          <a:bodyPr wrap="square">
            <a:spAutoFit/>
          </a:bodyPr>
          <a:lstStyle/>
          <a:p>
            <a:pPr>
              <a:lnSpc>
                <a:spcPct val="115000"/>
              </a:lnSpc>
              <a:spcAft>
                <a:spcPts val="800"/>
              </a:spcAft>
            </a:pPr>
            <a:r>
              <a:rPr lang="en-US" sz="26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Ông đi rồi, chỉ còn lại Phi và con bìm bịp, thấy nó cứ thắc thỏm mổ cái mỏ vào mấy nan tre, tưởng nó đói, Phi đi bắt rắn mối cho nó ăn. Nhưng nó không ăn, cả đêm kêu thê thiết, những tiếng bịp bịp nhỏ xuống cái xóm Rạch Chùa từng giọt như giọt máu. Phi giở cửa lồng, con bìm bịp đập cánh xao xác, đứng niễng đầu nhìn anh buồn lắm, sao anh ngồi đây mà tía tôi đâu? Phi cười buồn bã, ước gì tao biết được bây giờ tía đang ở đâu. Tía thấy tao buồn nên để mầy ở lại, nhưng rồi lúc ông già bé nhỏ ấy buồn, ai kêu nước lớn cho ông nghe.</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6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Từ đấy, ông già Sáu Đèo chưa một lần trở lại. Từ đấy, giữa biển người mênh mông, Phi gặp biết bao nhiêu gương mặt, cùng cười đùa với họ, hát cho họ nghe, cùng chạm ly uống đến say... Nhưng không ai nhắc Phi cắt tóc đi, đàn ông đàn ang ai để tóc dài.</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6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Biển người thì mênh mông vậy…</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(Trích </a:t>
            </a:r>
            <a:r>
              <a:rPr lang="en-US" sz="26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Biển người mênh mông</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Nguyễn Ngọc </a:t>
            </a:r>
            <a:r>
              <a:rPr lang="en-US" sz="2600" kern="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sz="26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818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809" y="291549"/>
            <a:ext cx="11304104" cy="5431230"/>
          </a:xfrm>
          <a:prstGeom prst="rect">
            <a:avLst/>
          </a:prstGeom>
        </p:spPr>
        <p:txBody>
          <a:bodyPr wrap="square">
            <a:spAutoFit/>
          </a:bodyPr>
          <a:lstStyle/>
          <a:p>
            <a:pPr>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Thực hiện các yêu cầu/Trả lời các câu hỏi:</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1.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Xác định ngôi kể trong đoạn trích.</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2.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Ông Sáu Đèo đi tìm người vợ của mình để làm gì?</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3.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 tiết </a:t>
            </a: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Phi hỏi ông sẽ đi đâu mà cảm giác giọng mình đang run rẩy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phản ánh điều gì?</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en-US" sz="2800"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Nêu hiệu quả nghệ thuật của phép tu từ so sánh trong câu văn: </a:t>
            </a:r>
            <a:r>
              <a:rPr lang="en-US" sz="2800"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Nhưng nó không ăn, cả đêm kêu thê thiết, những tiếng bịp bịp nhỏ xuống cái xóm Rạch Chùa từng giọt như giọt máu.</a:t>
            </a:r>
            <a:endParaRPr lang="en-US" sz="2800" kern="100" dirty="0">
              <a:latin typeface="Calibri" panose="020F0502020204030204" pitchFamily="34" charset="0"/>
              <a:ea typeface="Calibri" panose="020F0502020204030204" pitchFamily="34" charset="0"/>
              <a:cs typeface="Times New Roman" panose="02020603050405020304" pitchFamily="18" charset="0"/>
            </a:endParaRPr>
          </a:p>
          <a:p>
            <a:r>
              <a:rPr lang="en-US" sz="2800" b="1" dirty="0">
                <a:solidFill>
                  <a:srgbClr val="0D0D0D"/>
                </a:solidFill>
                <a:latin typeface="Times New Roman" panose="02020603050405020304" pitchFamily="18" charset="0"/>
                <a:ea typeface="Times New Roman" panose="02020603050405020304" pitchFamily="18" charset="0"/>
              </a:rPr>
              <a:t>Câu 5. </a:t>
            </a:r>
            <a:r>
              <a:rPr lang="en-US" sz="2800" dirty="0">
                <a:solidFill>
                  <a:srgbClr val="0D0D0D"/>
                </a:solidFill>
                <a:latin typeface="Times New Roman" panose="02020603050405020304" pitchFamily="18" charset="0"/>
                <a:ea typeface="Times New Roman" panose="02020603050405020304" pitchFamily="18" charset="0"/>
              </a:rPr>
              <a:t>Anh/ Chị đồng tình với hành trình đi tìm người vợ của nhân vật ông Sáu Đèo không? Vì sao?</a:t>
            </a:r>
            <a:endParaRPr lang="en-US" sz="2800" dirty="0"/>
          </a:p>
        </p:txBody>
      </p:sp>
    </p:spTree>
    <p:extLst>
      <p:ext uri="{BB962C8B-B14F-4D97-AF65-F5344CB8AC3E}">
        <p14:creationId xmlns:p14="http://schemas.microsoft.com/office/powerpoint/2010/main" val="146975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304" y="596348"/>
            <a:ext cx="11383618" cy="3490186"/>
          </a:xfrm>
          <a:prstGeom prst="rect">
            <a:avLst/>
          </a:prstGeom>
        </p:spPr>
        <p:txBody>
          <a:bodyPr wrap="square">
            <a:spAutoFit/>
          </a:bodyPr>
          <a:lstStyle/>
          <a:p>
            <a:pPr algn="ctr">
              <a:lnSpc>
                <a:spcPct val="115000"/>
              </a:lnSpc>
            </a:pPr>
            <a:r>
              <a:rPr lang="vi-VN" sz="3200" b="1"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3200" b="1" dirty="0">
                <a:latin typeface="Times New Roman" panose="02020603050405020304" pitchFamily="18" charset="0"/>
              </a:rPr>
              <a:t>Câu 1. </a:t>
            </a:r>
            <a:r>
              <a:rPr lang="en-US" sz="3200" dirty="0">
                <a:latin typeface="Times New Roman" panose="02020603050405020304" pitchFamily="18" charset="0"/>
              </a:rPr>
              <a:t>Ngôi kể trong đoạn trích: Ngôi thứ ba.</a:t>
            </a:r>
            <a:endParaRPr lang="en-US" sz="3200" dirty="0"/>
          </a:p>
          <a:p>
            <a:pPr algn="just">
              <a:lnSpc>
                <a:spcPct val="115000"/>
              </a:lnSpc>
              <a:spcAft>
                <a:spcPts val="0"/>
              </a:spcAft>
            </a:pPr>
            <a:r>
              <a:rPr lang="en-US" sz="3200" b="1" dirty="0">
                <a:latin typeface="Times New Roman" panose="02020603050405020304" pitchFamily="18" charset="0"/>
              </a:rPr>
              <a:t>Câu 2. </a:t>
            </a:r>
            <a:r>
              <a:rPr lang="en-US" sz="3200" dirty="0">
                <a:latin typeface="Times New Roman" panose="02020603050405020304" pitchFamily="18" charset="0"/>
              </a:rPr>
              <a:t>Mục đích ông Sáu Đèo đi tìm người vợ của mình: </a:t>
            </a:r>
            <a:r>
              <a:rPr lang="en-US" sz="3200" i="1" dirty="0">
                <a:latin typeface="Times New Roman" panose="02020603050405020304" pitchFamily="18" charset="0"/>
              </a:rPr>
              <a:t>để xin lỗi</a:t>
            </a:r>
            <a:r>
              <a:rPr lang="en-US" sz="3200" b="1" dirty="0">
                <a:latin typeface="Times New Roman" panose="02020603050405020304" pitchFamily="18" charset="0"/>
              </a:rPr>
              <a:t> </a:t>
            </a:r>
            <a:endParaRPr lang="en-US" sz="3200" dirty="0"/>
          </a:p>
          <a:p>
            <a:pPr algn="just">
              <a:lnSpc>
                <a:spcPct val="115000"/>
              </a:lnSpc>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3.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Chi tiết </a:t>
            </a:r>
            <a:r>
              <a:rPr lang="en-US" sz="3200" i="1" kern="100" dirty="0">
                <a:latin typeface="Times New Roman" panose="02020603050405020304" pitchFamily="18" charset="0"/>
                <a:ea typeface="Calibri" panose="020F0502020204030204" pitchFamily="34" charset="0"/>
                <a:cs typeface="Times New Roman" panose="02020603050405020304" pitchFamily="18" charset="0"/>
              </a:rPr>
              <a:t>Phi hỏi ông sẽ đi đâu mà cảm giác giọng mình đang run rẩy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phản ánh tâm trạng lo lắng, bất an; lòng thương cảm và sự trống trải của nhân vật Phi đối với quyết định của ông Sáu Đèo.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551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807" y="1497496"/>
            <a:ext cx="11463131" cy="3490186"/>
          </a:xfrm>
          <a:prstGeom prst="rect">
            <a:avLst/>
          </a:prstGeom>
        </p:spPr>
        <p:txBody>
          <a:bodyPr wrap="square">
            <a:spAutoFit/>
          </a:bodyPr>
          <a:lstStyle/>
          <a:p>
            <a:pPr algn="just">
              <a:lnSpc>
                <a:spcPct val="115000"/>
              </a:lnSpc>
            </a:pP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Câu 4.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Hiệu quả nghệ thuật của phép tu từ so sánh trong câu văn:</a:t>
            </a: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a:latin typeface="Times New Roman" panose="02020603050405020304" pitchFamily="18" charset="0"/>
                <a:ea typeface="Calibri" panose="020F0502020204030204" pitchFamily="34" charset="0"/>
                <a:cs typeface="Times New Roman" panose="02020603050405020304" pitchFamily="18" charset="0"/>
              </a:rPr>
              <a:t>Nhưng nó không ăn, cả đêm kêu thê thiết, những tiếng bịp bịp nhỏ xuống cái xóm Rạch Chùa từng giọt như giọt máu.</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indent="228600">
              <a:lnSpc>
                <a:spcPct val="115000"/>
              </a:lnSpc>
            </a:pPr>
            <a:r>
              <a:rPr lang="en-US" sz="3200" kern="100" dirty="0">
                <a:latin typeface="Times New Roman" panose="02020603050405020304" pitchFamily="18" charset="0"/>
                <a:ea typeface="Calibri" panose="020F0502020204030204" pitchFamily="34" charset="0"/>
                <a:cs typeface="Times New Roman" panose="02020603050405020304" pitchFamily="18" charset="0"/>
              </a:rPr>
              <a:t>- Làm cho cách diễn đạt trở nên sinh động, gợi cảm.</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indent="228600">
              <a:lnSpc>
                <a:spcPct val="115000"/>
              </a:lnSpc>
            </a:pPr>
            <a:r>
              <a:rPr lang="en-US" sz="3200" kern="100" dirty="0">
                <a:latin typeface="Times New Roman" panose="02020603050405020304" pitchFamily="18" charset="0"/>
                <a:ea typeface="Calibri" panose="020F0502020204030204" pitchFamily="34" charset="0"/>
                <a:cs typeface="Times New Roman" panose="02020603050405020304" pitchFamily="18" charset="0"/>
              </a:rPr>
              <a:t>- Nhấn mạnh sắc thái xót xa, ai oán của tiếng chim bìm bịp; tái hiện không gian thê lương, bật lên nỗi niềm của con người.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806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295" y="265043"/>
            <a:ext cx="11569147" cy="6285888"/>
          </a:xfrm>
          <a:prstGeom prst="rect">
            <a:avLst/>
          </a:prstGeom>
        </p:spPr>
        <p:txBody>
          <a:bodyPr wrap="square">
            <a:spAutoFit/>
          </a:bodyPr>
          <a:lstStyle/>
          <a:p>
            <a:pPr algn="just">
              <a:lnSpc>
                <a:spcPct val="115000"/>
              </a:lnSpc>
            </a:pPr>
            <a:r>
              <a:rPr lang="vi-VN" sz="3200" b="1" kern="100" dirty="0">
                <a:solidFill>
                  <a:srgbClr val="000000"/>
                </a:solidFill>
                <a:latin typeface="Times New Roman" panose="02020603050405020304" pitchFamily="18" charset="0"/>
                <a:ea typeface="MS Mincho"/>
                <a:cs typeface="Times New Roman" panose="02020603050405020304" pitchFamily="18" charset="0"/>
              </a:rPr>
              <a:t>* Vận dụng:</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000000"/>
                </a:solidFill>
                <a:latin typeface="Times New Roman" panose="02020603050405020304" pitchFamily="18" charset="0"/>
                <a:ea typeface="MS Mincho"/>
                <a:cs typeface="Times New Roman" panose="02020603050405020304" pitchFamily="18" charset="0"/>
              </a:rPr>
              <a:t>- Vận dụng được kinh nghiệm đọc, trải nghiệm về cuộc sống và kiến thức văn học để đánh giá, phê bình văn bản tiểu thuyết hiện đại, thể hiện được cảm xúc, suy nghĩ của cá nhân về tác phẩm. </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000000"/>
                </a:solidFill>
                <a:latin typeface="Times New Roman" panose="02020603050405020304" pitchFamily="18" charset="0"/>
                <a:ea typeface="MS Mincho"/>
                <a:cs typeface="Times New Roman" panose="02020603050405020304" pitchFamily="18" charset="0"/>
              </a:rPr>
              <a:t>- Đánh giá được giá trị nhận thức, giáo dục và thẩm mĩ của tác phẩm.</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000000"/>
                </a:solidFill>
                <a:latin typeface="Times New Roman" panose="02020603050405020304" pitchFamily="18" charset="0"/>
                <a:ea typeface="MS Mincho"/>
                <a:cs typeface="Times New Roman" panose="02020603050405020304" pitchFamily="18" charset="0"/>
              </a:rPr>
              <a:t>- Đặt tác phẩm trong bối cảnh sáng tác và bối cảnh hiện tại để đánh giá ý nghĩa, giá trị của tác phẩm. </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000000"/>
                </a:solidFill>
                <a:latin typeface="Times New Roman" panose="02020603050405020304" pitchFamily="18" charset="0"/>
                <a:ea typeface="MS Mincho"/>
                <a:cs typeface="Times New Roman" panose="02020603050405020304" pitchFamily="18" charset="0"/>
              </a:rPr>
              <a:t>- Vận dụng những hiểu biết về lịch sử, văn hóa để lí giải quan điểm của tác giả thể hiện trong tác phẩm. </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vi-VN" sz="3200" kern="100" dirty="0">
                <a:solidFill>
                  <a:srgbClr val="000000"/>
                </a:solidFill>
                <a:latin typeface="Times New Roman" panose="02020603050405020304" pitchFamily="18" charset="0"/>
                <a:ea typeface="MS Mincho"/>
                <a:cs typeface="Times New Roman" panose="02020603050405020304" pitchFamily="18" charset="0"/>
              </a:rPr>
              <a:t>- Đánh giá được khả năng tác động của tác phẩm văn học đối với người đọc và tiến bộ xã hội theo quan điểm cá nhân.</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222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061" y="1152939"/>
            <a:ext cx="11370365" cy="3908762"/>
          </a:xfrm>
          <a:prstGeom prst="rect">
            <a:avLst/>
          </a:prstGeom>
        </p:spPr>
        <p:txBody>
          <a:bodyPr wrap="square">
            <a:spAutoFit/>
          </a:bodyPr>
          <a:lstStyle/>
          <a:p>
            <a:pPr algn="just">
              <a:lnSpc>
                <a:spcPct val="115000"/>
              </a:lnSpc>
              <a:spcAft>
                <a:spcPts val="0"/>
              </a:spcAft>
            </a:pPr>
            <a:r>
              <a:rPr lang="en-US" sz="3200" b="1" dirty="0" smtClean="0">
                <a:latin typeface="Times New Roman" panose="02020603050405020304" pitchFamily="18" charset="0"/>
              </a:rPr>
              <a:t>Câu </a:t>
            </a:r>
            <a:r>
              <a:rPr lang="en-US" sz="3200" b="1" dirty="0">
                <a:latin typeface="Times New Roman" panose="02020603050405020304" pitchFamily="18" charset="0"/>
              </a:rPr>
              <a:t>5. </a:t>
            </a:r>
            <a:r>
              <a:rPr lang="en-US" sz="3200" dirty="0">
                <a:latin typeface="Times New Roman" panose="02020603050405020304" pitchFamily="18" charset="0"/>
              </a:rPr>
              <a:t>Thí sinh có thể có nhiều cách nghĩ, cách diễn đạt khác nhau, song cần đảm bảo trả lời đủ câu hỏi được đặt ra, lí lẽ gãy gọn, thuyết phục.</a:t>
            </a:r>
            <a:endParaRPr lang="en-US" sz="3200" dirty="0"/>
          </a:p>
          <a:p>
            <a:pPr indent="457200" algn="just">
              <a:lnSpc>
                <a:spcPct val="115000"/>
              </a:lnSpc>
              <a:spcAft>
                <a:spcPts val="0"/>
              </a:spcAft>
            </a:pPr>
            <a:r>
              <a:rPr lang="en-US" sz="3200" dirty="0">
                <a:latin typeface="Times New Roman" panose="02020603050405020304" pitchFamily="18" charset="0"/>
              </a:rPr>
              <a:t>- Đồng tình/không đồng tình/vừa đồng tình vừa không đồng tình.</a:t>
            </a:r>
            <a:endParaRPr lang="en-US" sz="3200" dirty="0"/>
          </a:p>
          <a:p>
            <a:pPr indent="457200" algn="just">
              <a:lnSpc>
                <a:spcPct val="115000"/>
              </a:lnSpc>
              <a:spcAft>
                <a:spcPts val="0"/>
              </a:spcAft>
            </a:pPr>
            <a:r>
              <a:rPr lang="en-US" sz="3200" dirty="0">
                <a:latin typeface="Times New Roman" panose="02020603050405020304" pitchFamily="18" charset="0"/>
              </a:rPr>
              <a:t>- Lí do cụ thể.</a:t>
            </a:r>
            <a:endParaRPr lang="en-US" sz="3200" dirty="0"/>
          </a:p>
          <a:p>
            <a:r>
              <a:rPr lang="en-US" sz="3200" kern="100" dirty="0">
                <a:latin typeface="Times New Roman" panose="02020603050405020304" pitchFamily="18" charset="0"/>
                <a:ea typeface="Calibri" panose="020F0502020204030204" pitchFamily="34" charset="0"/>
              </a:rPr>
              <a:t>- Đảm bảo tính chặt chẽ, có sức thuyết phục; độ dài theo số dòng</a:t>
            </a:r>
            <a:r>
              <a:rPr lang="en-US" sz="3200" kern="100" dirty="0">
                <a:solidFill>
                  <a:srgbClr val="FF0000"/>
                </a:solidFill>
                <a:latin typeface="Times New Roman" panose="02020603050405020304" pitchFamily="18" charset="0"/>
                <a:ea typeface="Calibri" panose="020F0502020204030204" pitchFamily="34" charset="0"/>
              </a:rPr>
              <a:t> </a:t>
            </a:r>
            <a:r>
              <a:rPr lang="en-US" sz="3200" kern="100" dirty="0">
                <a:latin typeface="Times New Roman" panose="02020603050405020304" pitchFamily="18" charset="0"/>
                <a:ea typeface="Calibri" panose="020F0502020204030204" pitchFamily="34" charset="0"/>
              </a:rPr>
              <a:t>quy định.</a:t>
            </a:r>
            <a:endParaRPr lang="en-US" sz="3200" dirty="0"/>
          </a:p>
        </p:txBody>
      </p:sp>
    </p:spTree>
    <p:extLst>
      <p:ext uri="{BB962C8B-B14F-4D97-AF65-F5344CB8AC3E}">
        <p14:creationId xmlns:p14="http://schemas.microsoft.com/office/powerpoint/2010/main" val="27241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303" y="331305"/>
            <a:ext cx="11489635" cy="1189108"/>
          </a:xfrm>
          <a:prstGeom prst="rect">
            <a:avLst/>
          </a:prstGeom>
        </p:spPr>
        <p:txBody>
          <a:bodyPr wrap="square">
            <a:spAutoFit/>
          </a:bodyPr>
          <a:lstStyle/>
          <a:p>
            <a:pPr marL="571500" indent="-571500" algn="ctr">
              <a:lnSpc>
                <a:spcPct val="115000"/>
              </a:lnSpc>
              <a:buAutoNum type="romanUcPeriod" startAt="2"/>
            </a:pPr>
            <a:r>
              <a:rPr lang="vi-VN" sz="3200" b="1" kern="1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THỰC </a:t>
            </a:r>
            <a:r>
              <a:rPr lang="vi-VN" sz="32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HÀNH</a:t>
            </a:r>
            <a:r>
              <a:rPr lang="vi-VN" sz="3200"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vi-VN" sz="32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ĐỌC HIỂU VĂN BẢN </a:t>
            </a:r>
            <a:endParaRPr lang="en-US" sz="3200" b="1" kern="1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r>
              <a:rPr lang="vi-VN" sz="3200" b="1" kern="1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TIỂU </a:t>
            </a:r>
            <a:r>
              <a:rPr lang="vi-VN" sz="3200" b="1" kern="1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THUYẾT HIỆN ĐẠI THEO ĐẶC TRƯNG THỂ LOẠI</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2796207" y="1895061"/>
            <a:ext cx="6559826" cy="622799"/>
          </a:xfrm>
          <a:prstGeom prst="rect">
            <a:avLst/>
          </a:prstGeom>
          <a:noFill/>
        </p:spPr>
        <p:txBody>
          <a:bodyPr wrap="square" rtlCol="0">
            <a:spAutoFit/>
          </a:bodyPr>
          <a:lstStyle/>
          <a:p>
            <a:pPr algn="ctr">
              <a:lnSpc>
                <a:spcPct val="115000"/>
              </a:lnSpc>
            </a:pPr>
            <a:r>
              <a:rPr lang="en-AU" sz="3200" b="1" kern="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LUYỆN ĐỀ</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584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l520agg">
      <a:majorFont>
        <a:latin typeface=""/>
        <a:ea typeface="阿里巴巴普惠体"/>
        <a:cs typeface=""/>
      </a:majorFont>
      <a:minorFont>
        <a:latin typeface=""/>
        <a:ea typeface="阿里巴巴普惠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11393</Words>
  <Application>Microsoft Office PowerPoint</Application>
  <PresentationFormat>Widescreen</PresentationFormat>
  <Paragraphs>397</Paragraphs>
  <Slides>80</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80</vt:i4>
      </vt:variant>
    </vt:vector>
  </HeadingPairs>
  <TitlesOfParts>
    <vt:vector size="89" baseType="lpstr">
      <vt:lpstr>Microsoft YaHei</vt:lpstr>
      <vt:lpstr>SimSun</vt:lpstr>
      <vt:lpstr>Arial</vt:lpstr>
      <vt:lpstr>Calibri</vt:lpstr>
      <vt:lpstr>DengXian</vt:lpstr>
      <vt:lpstr>MS Mincho</vt:lpstr>
      <vt:lpstr>Times New Roman</vt:lpstr>
      <vt:lpstr>阿里巴巴普惠体</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HP</cp:lastModifiedBy>
  <cp:revision>28</cp:revision>
  <dcterms:created xsi:type="dcterms:W3CDTF">2023-07-25T21:59:00Z</dcterms:created>
  <dcterms:modified xsi:type="dcterms:W3CDTF">2024-11-17T22:13:02Z</dcterms:modified>
</cp:coreProperties>
</file>