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412" r:id="rId2"/>
    <p:sldId id="411" r:id="rId3"/>
    <p:sldId id="410" r:id="rId4"/>
    <p:sldId id="409" r:id="rId5"/>
    <p:sldId id="408" r:id="rId6"/>
    <p:sldId id="407" r:id="rId7"/>
    <p:sldId id="406" r:id="rId8"/>
    <p:sldId id="414" r:id="rId9"/>
    <p:sldId id="405" r:id="rId10"/>
    <p:sldId id="404" r:id="rId11"/>
    <p:sldId id="403" r:id="rId12"/>
    <p:sldId id="402" r:id="rId13"/>
    <p:sldId id="401" r:id="rId14"/>
    <p:sldId id="416" r:id="rId15"/>
    <p:sldId id="400" r:id="rId16"/>
    <p:sldId id="418" r:id="rId17"/>
    <p:sldId id="399" r:id="rId18"/>
    <p:sldId id="398" r:id="rId19"/>
    <p:sldId id="397" r:id="rId20"/>
    <p:sldId id="396" r:id="rId21"/>
    <p:sldId id="420" r:id="rId22"/>
    <p:sldId id="395" r:id="rId23"/>
    <p:sldId id="394" r:id="rId24"/>
    <p:sldId id="39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989110-4CB1-4D02-8B1A-C16E035F9287}" type="datetimeFigureOut">
              <a:rPr lang="en-US" smtClean="0"/>
              <a:t>11/26/2024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A8F2E-23B1-46B1-9C21-B411DA44D9ED}" type="slidenum">
              <a:rPr lang="en-US" smtClean="0"/>
              <a:t>‹#›</a:t>
            </a:fld>
            <a:endParaRPr lang="en-US"/>
          </a:p>
        </p:txBody>
      </p:sp>
    </p:spTree>
    <p:extLst>
      <p:ext uri="{BB962C8B-B14F-4D97-AF65-F5344CB8AC3E}">
        <p14:creationId xmlns:p14="http://schemas.microsoft.com/office/powerpoint/2010/main" val="412990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A8F2E-23B1-46B1-9C21-B411DA44D9ED}" type="slidenum">
              <a:rPr lang="en-US" smtClean="0"/>
              <a:t>13</a:t>
            </a:fld>
            <a:endParaRPr lang="en-US"/>
          </a:p>
        </p:txBody>
      </p:sp>
    </p:spTree>
    <p:extLst>
      <p:ext uri="{BB962C8B-B14F-4D97-AF65-F5344CB8AC3E}">
        <p14:creationId xmlns:p14="http://schemas.microsoft.com/office/powerpoint/2010/main" val="1925465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11136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5981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7862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04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0754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25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0329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6885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604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8501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072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135669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3" name="5-Point Star 2"/>
          <p:cNvSpPr/>
          <p:nvPr/>
        </p:nvSpPr>
        <p:spPr>
          <a:xfrm rot="523812">
            <a:off x="9907284" y="4849011"/>
            <a:ext cx="2156346" cy="1856095"/>
          </a:xfrm>
          <a:prstGeom prst="star5">
            <a:avLst>
              <a:gd name="adj" fmla="val 26027"/>
              <a:gd name="hf" fmla="val 105146"/>
              <a:gd name="vf" fmla="val 110557"/>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5-Point Star 3"/>
          <p:cNvSpPr/>
          <p:nvPr/>
        </p:nvSpPr>
        <p:spPr>
          <a:xfrm rot="3907812">
            <a:off x="300755" y="169079"/>
            <a:ext cx="1801504" cy="1813556"/>
          </a:xfrm>
          <a:prstGeom prst="star5">
            <a:avLst>
              <a:gd name="adj" fmla="val 29462"/>
              <a:gd name="hf" fmla="val 105146"/>
              <a:gd name="vf" fmla="val 110557"/>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Cloud 4">
            <a:extLst>
              <a:ext uri="{FF2B5EF4-FFF2-40B4-BE49-F238E27FC236}">
                <a16:creationId xmlns:a16="http://schemas.microsoft.com/office/drawing/2014/main" id="{E7820834-82A2-C422-2354-A4981B17ADD1}"/>
              </a:ext>
            </a:extLst>
          </p:cNvPr>
          <p:cNvSpPr/>
          <p:nvPr/>
        </p:nvSpPr>
        <p:spPr>
          <a:xfrm>
            <a:off x="225083" y="970935"/>
            <a:ext cx="11732455" cy="491612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da-DK" sz="5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LUYỆN ĐỀ TỔNG HỢP</a:t>
            </a:r>
            <a:endParaRPr kumimoji="0" lang="en-US" sz="54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78967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0008572"/>
              </p:ext>
            </p:extLst>
          </p:nvPr>
        </p:nvGraphicFramePr>
        <p:xfrm>
          <a:off x="404883" y="457200"/>
          <a:ext cx="11382233" cy="5943600"/>
        </p:xfrm>
        <a:graphic>
          <a:graphicData uri="http://schemas.openxmlformats.org/drawingml/2006/table">
            <a:tbl>
              <a:tblPr firstRow="1" firstCol="1" bandRow="1"/>
              <a:tblGrid>
                <a:gridCol w="1087858">
                  <a:extLst>
                    <a:ext uri="{9D8B030D-6E8A-4147-A177-3AD203B41FA5}">
                      <a16:colId xmlns:a16="http://schemas.microsoft.com/office/drawing/2014/main" val="20000"/>
                    </a:ext>
                  </a:extLst>
                </a:gridCol>
                <a:gridCol w="10294375">
                  <a:extLst>
                    <a:ext uri="{9D8B030D-6E8A-4147-A177-3AD203B41FA5}">
                      <a16:colId xmlns:a16="http://schemas.microsoft.com/office/drawing/2014/main" val="20001"/>
                    </a:ext>
                  </a:extLst>
                </a:gridCol>
              </a:tblGrid>
              <a:tr h="2888103">
                <a:tc>
                  <a:txBody>
                    <a:bodyPr/>
                    <a:lstStyle/>
                    <a:p>
                      <a:pPr marL="0" marR="36195" algn="just">
                        <a:lnSpc>
                          <a:spcPct val="10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r>
                        <a:rPr lang="en-US" sz="3000" kern="0" dirty="0">
                          <a:effectLst/>
                          <a:latin typeface="Times New Roman" pitchFamily="18" charset="0"/>
                          <a:ea typeface="Calibri"/>
                          <a:cs typeface="Times New Roman" pitchFamily="18" charset="0"/>
                        </a:rPr>
                        <a:t>5</a:t>
                      </a:r>
                      <a:endParaRPr lang="en-US" sz="3000" kern="100" dirty="0">
                        <a:effectLst/>
                        <a:latin typeface="Times New Roman" pitchFamily="18" charset="0"/>
                        <a:ea typeface="Calibri"/>
                        <a:cs typeface="Times New Roman" pitchFamily="18" charset="0"/>
                      </a:endParaRPr>
                    </a:p>
                  </a:txBody>
                  <a:tcPr marL="64085" marR="64085" marT="0" marB="0"/>
                </a:tc>
                <a:tc>
                  <a:txBody>
                    <a:bodyPr/>
                    <a:lstStyle/>
                    <a:p>
                      <a:pPr marL="0" marR="36195" algn="just">
                        <a:lnSpc>
                          <a:spcPct val="100000"/>
                        </a:lnSpc>
                        <a:spcBef>
                          <a:spcPts val="0"/>
                        </a:spcBef>
                        <a:spcAft>
                          <a:spcPts val="0"/>
                        </a:spcAft>
                      </a:pPr>
                      <a:r>
                        <a:rPr lang="vi-VN" sz="3000" kern="100" dirty="0">
                          <a:effectLst/>
                          <a:latin typeface="Times New Roman" pitchFamily="18" charset="0"/>
                          <a:cs typeface="Times New Roman" pitchFamily="18" charset="0"/>
                        </a:rPr>
                        <a:t>So sánh “thú lâm tuyền” ở Nguyễn Trãi và ở Chủ tịch Hồ Chí Minh có nhiều điểm giống và khác nhau.</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100" dirty="0">
                          <a:effectLst/>
                          <a:latin typeface="Times New Roman" pitchFamily="18" charset="0"/>
                          <a:cs typeface="Times New Roman" pitchFamily="18" charset="0"/>
                        </a:rPr>
                        <a:t>- Điểm giống: Đều là lối sống thanh cao, giữ khí tiết trong sạch, hòa mình vào thiên nhiên, tìm niềm vui trong thiên nhiên...</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100" dirty="0">
                          <a:effectLst/>
                          <a:latin typeface="Times New Roman" pitchFamily="18" charset="0"/>
                          <a:cs typeface="Times New Roman" pitchFamily="18" charset="0"/>
                        </a:rPr>
                        <a:t>- Điểm khác: </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100" dirty="0">
                          <a:effectLst/>
                          <a:latin typeface="Times New Roman" pitchFamily="18" charset="0"/>
                          <a:cs typeface="Times New Roman" pitchFamily="18" charset="0"/>
                        </a:rPr>
                        <a:t>+ Ở các bậc thi nhân xưa như Nguyễn Trãi, Nguyễn Bình Khiêm, ... tìm đến thú lâm tuyền vì cảm thấy bất lực trước thực tế xã hội, muốn “lánh đục về trong”, tự an ủi bằng lối sống “an bần lạc đạo”.</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100" dirty="0">
                          <a:effectLst/>
                          <a:latin typeface="Times New Roman" pitchFamily="18" charset="0"/>
                          <a:cs typeface="Times New Roman" pitchFamily="18" charset="0"/>
                        </a:rPr>
                        <a:t>+ Ở Chủ tịch Hồ Chí Minh, sống hòa mình vào thiên nhiên nhưng vẫn giữ nguyên vẹn cốt cách chiến sĩ. Người đã tìm đến thiên nhiên nhưng vẫn sau sưa hoạt động cách mạng. Người vừa mang dáng vẻ ẩn sĩ, song thực chất là chiến sĩ.</a:t>
                      </a:r>
                      <a:endParaRPr lang="en-US" sz="30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8788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36975032"/>
              </p:ext>
            </p:extLst>
          </p:nvPr>
        </p:nvGraphicFramePr>
        <p:xfrm>
          <a:off x="301841" y="122363"/>
          <a:ext cx="11620870" cy="6537960"/>
        </p:xfrm>
        <a:graphic>
          <a:graphicData uri="http://schemas.openxmlformats.org/drawingml/2006/table">
            <a:tbl>
              <a:tblPr firstRow="1" firstCol="1" bandRow="1"/>
              <a:tblGrid>
                <a:gridCol w="813844">
                  <a:extLst>
                    <a:ext uri="{9D8B030D-6E8A-4147-A177-3AD203B41FA5}">
                      <a16:colId xmlns:a16="http://schemas.microsoft.com/office/drawing/2014/main" val="20000"/>
                    </a:ext>
                  </a:extLst>
                </a:gridCol>
                <a:gridCol w="779576">
                  <a:extLst>
                    <a:ext uri="{9D8B030D-6E8A-4147-A177-3AD203B41FA5}">
                      <a16:colId xmlns:a16="http://schemas.microsoft.com/office/drawing/2014/main" val="20001"/>
                    </a:ext>
                  </a:extLst>
                </a:gridCol>
                <a:gridCol w="10027450">
                  <a:extLst>
                    <a:ext uri="{9D8B030D-6E8A-4147-A177-3AD203B41FA5}">
                      <a16:colId xmlns:a16="http://schemas.microsoft.com/office/drawing/2014/main" val="20002"/>
                    </a:ext>
                  </a:extLst>
                </a:gridCol>
              </a:tblGrid>
              <a:tr h="215560">
                <a:tc>
                  <a:txBody>
                    <a:bodyPr/>
                    <a:lstStyle/>
                    <a:p>
                      <a:pPr marL="0" marR="36195" algn="ctr">
                        <a:lnSpc>
                          <a:spcPct val="130000"/>
                        </a:lnSpc>
                        <a:spcBef>
                          <a:spcPts val="0"/>
                        </a:spcBef>
                        <a:spcAft>
                          <a:spcPts val="0"/>
                        </a:spcAft>
                      </a:pPr>
                      <a:r>
                        <a:rPr lang="vi-VN" sz="3000" b="1" kern="0" dirty="0">
                          <a:effectLst/>
                          <a:latin typeface="Times New Roman" pitchFamily="18" charset="0"/>
                          <a:cs typeface="Times New Roman" pitchFamily="18" charset="0"/>
                        </a:rPr>
                        <a:t>II</a:t>
                      </a:r>
                      <a:endParaRPr lang="en-US" sz="3000" b="1" kern="100" dirty="0">
                        <a:effectLst/>
                        <a:latin typeface="Times New Roman" pitchFamily="18" charset="0"/>
                        <a:ea typeface="Calibri"/>
                        <a:cs typeface="Times New Roman" pitchFamily="18" charset="0"/>
                      </a:endParaRPr>
                    </a:p>
                  </a:txBody>
                  <a:tcPr marL="57398" marR="57398" marT="0" marB="0"/>
                </a:tc>
                <a:tc>
                  <a:txBody>
                    <a:bodyPr/>
                    <a:lstStyle/>
                    <a:p>
                      <a:pPr marL="0" marR="36195" algn="ctr">
                        <a:lnSpc>
                          <a:spcPct val="130000"/>
                        </a:lnSpc>
                        <a:spcBef>
                          <a:spcPts val="0"/>
                        </a:spcBef>
                        <a:spcAft>
                          <a:spcPts val="0"/>
                        </a:spcAft>
                      </a:pPr>
                      <a:r>
                        <a:rPr lang="vi-VN" sz="3000" b="1" kern="0" dirty="0">
                          <a:effectLst/>
                          <a:latin typeface="Times New Roman" pitchFamily="18" charset="0"/>
                          <a:cs typeface="Times New Roman" pitchFamily="18" charset="0"/>
                        </a:rPr>
                        <a:t> </a:t>
                      </a:r>
                      <a:endParaRPr lang="en-US" sz="3000" b="1" kern="100" dirty="0">
                        <a:effectLst/>
                        <a:latin typeface="Times New Roman" pitchFamily="18" charset="0"/>
                        <a:ea typeface="Calibri"/>
                        <a:cs typeface="Times New Roman" pitchFamily="18" charset="0"/>
                      </a:endParaRPr>
                    </a:p>
                  </a:txBody>
                  <a:tcPr marL="57398" marR="57398" marT="0" marB="0"/>
                </a:tc>
                <a:tc>
                  <a:txBody>
                    <a:bodyPr/>
                    <a:lstStyle/>
                    <a:p>
                      <a:pPr marL="0" marR="36195">
                        <a:lnSpc>
                          <a:spcPct val="130000"/>
                        </a:lnSpc>
                        <a:spcBef>
                          <a:spcPts val="0"/>
                        </a:spcBef>
                        <a:spcAft>
                          <a:spcPts val="0"/>
                        </a:spcAft>
                      </a:pPr>
                      <a:r>
                        <a:rPr lang="vi-VN" sz="3000" b="1" kern="0" dirty="0">
                          <a:effectLst/>
                          <a:latin typeface="Times New Roman" pitchFamily="18" charset="0"/>
                          <a:cs typeface="Times New Roman" pitchFamily="18" charset="0"/>
                        </a:rPr>
                        <a:t>VIẾT </a:t>
                      </a:r>
                      <a:endParaRPr lang="en-US" sz="3000" b="1" kern="100" dirty="0">
                        <a:effectLst/>
                        <a:latin typeface="Times New Roman" pitchFamily="18" charset="0"/>
                        <a:ea typeface="Calibri"/>
                        <a:cs typeface="Times New Roman" pitchFamily="18" charset="0"/>
                      </a:endParaRPr>
                    </a:p>
                  </a:txBody>
                  <a:tcPr marL="57398" marR="57398" marT="0" marB="0"/>
                </a:tc>
                <a:extLst>
                  <a:ext uri="{0D108BD9-81ED-4DB2-BD59-A6C34878D82A}">
                    <a16:rowId xmlns:a16="http://schemas.microsoft.com/office/drawing/2014/main" val="10000"/>
                  </a:ext>
                </a:extLst>
              </a:tr>
              <a:tr h="646680">
                <a:tc rowSpan="3">
                  <a:txBody>
                    <a:bodyPr/>
                    <a:lstStyle/>
                    <a:p>
                      <a:pPr marL="0" marR="36195" algn="ctr">
                        <a:lnSpc>
                          <a:spcPct val="130000"/>
                        </a:lnSpc>
                        <a:spcBef>
                          <a:spcPts val="0"/>
                        </a:spcBef>
                        <a:spcAft>
                          <a:spcPts val="0"/>
                        </a:spcAft>
                      </a:pPr>
                      <a:r>
                        <a:rPr lang="vi-VN" sz="3000" kern="0" dirty="0">
                          <a:effectLst/>
                          <a:latin typeface="Times New Roman" pitchFamily="18" charset="0"/>
                          <a:cs typeface="Times New Roman" pitchFamily="18" charset="0"/>
                        </a:rPr>
                        <a:t> </a:t>
                      </a:r>
                      <a:endParaRPr lang="en-US" sz="3000" kern="100" dirty="0">
                        <a:effectLst/>
                        <a:latin typeface="Times New Roman" pitchFamily="18" charset="0"/>
                        <a:ea typeface="Calibri"/>
                        <a:cs typeface="Times New Roman" pitchFamily="18" charset="0"/>
                      </a:endParaRPr>
                    </a:p>
                  </a:txBody>
                  <a:tcPr marL="57398" marR="57398" marT="0" marB="0"/>
                </a:tc>
                <a:tc rowSpan="3">
                  <a:txBody>
                    <a:bodyPr/>
                    <a:lstStyle/>
                    <a:p>
                      <a:pPr marL="0" marR="36195" algn="ctr">
                        <a:lnSpc>
                          <a:spcPct val="13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r>
                        <a:rPr lang="en-US" sz="3000" kern="0" dirty="0">
                          <a:effectLst/>
                          <a:latin typeface="Times New Roman" pitchFamily="18" charset="0"/>
                          <a:ea typeface="Calibri"/>
                          <a:cs typeface="Times New Roman" pitchFamily="18" charset="0"/>
                        </a:rPr>
                        <a:t>1</a:t>
                      </a:r>
                      <a:endParaRPr lang="en-US" sz="3000" kern="100" dirty="0">
                        <a:effectLst/>
                        <a:latin typeface="Times New Roman" pitchFamily="18" charset="0"/>
                        <a:ea typeface="Calibri"/>
                        <a:cs typeface="Times New Roman" pitchFamily="18" charset="0"/>
                      </a:endParaRPr>
                    </a:p>
                  </a:txBody>
                  <a:tcPr marL="57398" marR="57398" marT="0" marB="0"/>
                </a:tc>
                <a:tc>
                  <a:txBody>
                    <a:bodyPr/>
                    <a:lstStyle/>
                    <a:p>
                      <a:pPr marL="0" marR="0" algn="just">
                        <a:lnSpc>
                          <a:spcPct val="130000"/>
                        </a:lnSpc>
                        <a:spcBef>
                          <a:spcPts val="0"/>
                        </a:spcBef>
                        <a:spcAft>
                          <a:spcPts val="0"/>
                        </a:spcAft>
                      </a:pPr>
                      <a:r>
                        <a:rPr lang="vi-VN" sz="3000" kern="100" spc="-30">
                          <a:effectLst/>
                          <a:latin typeface="Times New Roman" pitchFamily="18" charset="0"/>
                          <a:cs typeface="Times New Roman" pitchFamily="18" charset="0"/>
                        </a:rPr>
                        <a:t>Viết đoạn văn (khoảng 200 chữ) phân tích vẻ đẹp cổ điển và hiện đại trong bài thơ Tức ảnh Pác Bó của Hồ Chí Minh. </a:t>
                      </a:r>
                      <a:endParaRPr lang="en-US" sz="3000" kern="100">
                        <a:effectLst/>
                        <a:latin typeface="Times New Roman" pitchFamily="18" charset="0"/>
                        <a:ea typeface="Calibri"/>
                        <a:cs typeface="Times New Roman" pitchFamily="18" charset="0"/>
                      </a:endParaRPr>
                    </a:p>
                  </a:txBody>
                  <a:tcPr marL="57398" marR="57398" marT="0" marB="0"/>
                </a:tc>
                <a:extLst>
                  <a:ext uri="{0D108BD9-81ED-4DB2-BD59-A6C34878D82A}">
                    <a16:rowId xmlns:a16="http://schemas.microsoft.com/office/drawing/2014/main" val="10001"/>
                  </a:ext>
                </a:extLst>
              </a:tr>
              <a:tr h="1508919">
                <a:tc vMerge="1">
                  <a:txBody>
                    <a:bodyPr/>
                    <a:lstStyle/>
                    <a:p>
                      <a:endParaRPr lang="en-US"/>
                    </a:p>
                  </a:txBody>
                  <a:tcPr/>
                </a:tc>
                <a:tc vMerge="1">
                  <a:txBody>
                    <a:bodyPr/>
                    <a:lstStyle/>
                    <a:p>
                      <a:endParaRPr lang="en-US"/>
                    </a:p>
                  </a:txBody>
                  <a:tcPr/>
                </a:tc>
                <a:tc>
                  <a:txBody>
                    <a:bodyPr/>
                    <a:lstStyle/>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a. Xác định được yêu cầu về hình thức, dung lượng của đoạn văn: </a:t>
                      </a:r>
                      <a:endParaRPr lang="en-US" sz="3000" kern="100" dirty="0">
                        <a:effectLst/>
                        <a:latin typeface="Times New Roman" pitchFamily="18" charset="0"/>
                        <a:cs typeface="Times New Roman" pitchFamily="18" charset="0"/>
                      </a:endParaRPr>
                    </a:p>
                    <a:p>
                      <a:pPr algn="just">
                        <a:lnSpc>
                          <a:spcPct val="130000"/>
                        </a:lnSpc>
                        <a:spcAft>
                          <a:spcPts val="0"/>
                        </a:spcAft>
                      </a:pPr>
                      <a:r>
                        <a:rPr lang="vi-VN" sz="3000" dirty="0">
                          <a:effectLst/>
                          <a:latin typeface="Times New Roman" pitchFamily="18" charset="0"/>
                          <a:cs typeface="Times New Roman" pitchFamily="18" charset="0"/>
                        </a:rPr>
                        <a:t> Xác định đúng yêu cầu về hình thức và dung lượng (khoảng 200 chữ) của đoạn văn. Thí sinh có thể trình bày đoạn văn theo cách diễn dịch, quy nạp, tổng – phân – hợp, móc xích hoặc song hành</a:t>
                      </a:r>
                      <a:endParaRPr lang="en-US" sz="3000" dirty="0">
                        <a:effectLst/>
                        <a:latin typeface="Times New Roman" pitchFamily="18" charset="0"/>
                        <a:cs typeface="Times New Roman" pitchFamily="18" charset="0"/>
                      </a:endParaRPr>
                    </a:p>
                  </a:txBody>
                  <a:tcPr marL="57398" marR="57398" marT="0" marB="0"/>
                </a:tc>
                <a:extLst>
                  <a:ext uri="{0D108BD9-81ED-4DB2-BD59-A6C34878D82A}">
                    <a16:rowId xmlns:a16="http://schemas.microsoft.com/office/drawing/2014/main" val="10002"/>
                  </a:ext>
                </a:extLst>
              </a:tr>
              <a:tr h="646680">
                <a:tc vMerge="1">
                  <a:txBody>
                    <a:bodyPr/>
                    <a:lstStyle/>
                    <a:p>
                      <a:endParaRPr lang="en-US"/>
                    </a:p>
                  </a:txBody>
                  <a:tcPr/>
                </a:tc>
                <a:tc vMerge="1">
                  <a:txBody>
                    <a:bodyPr/>
                    <a:lstStyle/>
                    <a:p>
                      <a:endParaRPr lang="en-US"/>
                    </a:p>
                  </a:txBody>
                  <a:tcPr/>
                </a:tc>
                <a:tc>
                  <a:txBody>
                    <a:bodyPr/>
                    <a:lstStyle/>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b. Xác định đúng vấn đề cần nghị luận:</a:t>
                      </a:r>
                      <a:r>
                        <a:rPr lang="vi-VN" sz="3000" kern="100" spc="-30" dirty="0">
                          <a:effectLst/>
                          <a:latin typeface="Times New Roman" pitchFamily="18" charset="0"/>
                          <a:cs typeface="Times New Roman" pitchFamily="18" charset="0"/>
                        </a:rPr>
                        <a:t> vẻ đẹp cổ điển và hiện đại trong bài thơ Tức ảnh Pác Bó của Hồ Chí Minh.</a:t>
                      </a:r>
                      <a:endParaRPr lang="en-US" sz="3000" kern="100" dirty="0">
                        <a:effectLst/>
                        <a:latin typeface="Times New Roman" pitchFamily="18" charset="0"/>
                        <a:ea typeface="Calibri"/>
                        <a:cs typeface="Times New Roman" pitchFamily="18" charset="0"/>
                      </a:endParaRPr>
                    </a:p>
                  </a:txBody>
                  <a:tcPr marL="57398" marR="573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4910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78947459"/>
              </p:ext>
            </p:extLst>
          </p:nvPr>
        </p:nvGraphicFramePr>
        <p:xfrm>
          <a:off x="555009" y="486854"/>
          <a:ext cx="11081982" cy="5943600"/>
        </p:xfrm>
        <a:graphic>
          <a:graphicData uri="http://schemas.openxmlformats.org/drawingml/2006/table">
            <a:tbl>
              <a:tblPr firstRow="1" firstCol="1" bandRow="1"/>
              <a:tblGrid>
                <a:gridCol w="11081982">
                  <a:extLst>
                    <a:ext uri="{9D8B030D-6E8A-4147-A177-3AD203B41FA5}">
                      <a16:colId xmlns:a16="http://schemas.microsoft.com/office/drawing/2014/main" val="20000"/>
                    </a:ext>
                  </a:extLst>
                </a:gridCol>
              </a:tblGrid>
              <a:tr h="3017838">
                <a:tc>
                  <a:txBody>
                    <a:bodyPr/>
                    <a:lstStyle/>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c. Đề xuất được hệ thống ý phù hợp để làm rõ vấn đề nghị luận: </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*Xác định được các ý phù hợp để làm rõ vấn đề nghị luận, sau đây là một số gợi ý:</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 Giới thiệu khái quát về tác giả, bài thơ “Tức cảnh Pác Bó” của Hồ Chí Minh.</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 </a:t>
                      </a:r>
                      <a:r>
                        <a:rPr lang="vi-VN" sz="3000" kern="0" dirty="0">
                          <a:effectLst/>
                          <a:latin typeface="Times New Roman" pitchFamily="18" charset="0"/>
                          <a:cs typeface="Times New Roman" pitchFamily="18" charset="0"/>
                        </a:rPr>
                        <a:t> Bày tỏ quan điểm: vẻ đẹp cổ điển và hiện đại trong bài thơ </a:t>
                      </a:r>
                      <a:r>
                        <a:rPr lang="vi-VN" sz="3000" i="1" kern="0" dirty="0">
                          <a:effectLst/>
                          <a:latin typeface="Times New Roman" pitchFamily="18" charset="0"/>
                          <a:cs typeface="Times New Roman" pitchFamily="18" charset="0"/>
                        </a:rPr>
                        <a:t>Tức ảnh Pác Bó </a:t>
                      </a:r>
                      <a:r>
                        <a:rPr lang="vi-VN" sz="3000" kern="0" dirty="0">
                          <a:effectLst/>
                          <a:latin typeface="Times New Roman" pitchFamily="18" charset="0"/>
                          <a:cs typeface="Times New Roman" pitchFamily="18" charset="0"/>
                        </a:rPr>
                        <a:t>của Hồ Chí Minh.</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0" dirty="0">
                          <a:effectLst/>
                          <a:latin typeface="Times New Roman" pitchFamily="18" charset="0"/>
                          <a:cs typeface="Times New Roman" pitchFamily="18" charset="0"/>
                        </a:rPr>
                        <a:t>- Bài thơ </a:t>
                      </a:r>
                      <a:r>
                        <a:rPr lang="vi-VN" sz="3000" i="1" kern="100" spc="-30" dirty="0">
                          <a:effectLst/>
                          <a:latin typeface="Times New Roman" pitchFamily="18" charset="0"/>
                          <a:cs typeface="Times New Roman" pitchFamily="18" charset="0"/>
                        </a:rPr>
                        <a:t>Tức ảnh Pác Bó </a:t>
                      </a:r>
                      <a:r>
                        <a:rPr lang="vi-VN" sz="3000" kern="100" spc="-30" dirty="0">
                          <a:effectLst/>
                          <a:latin typeface="Times New Roman" pitchFamily="18" charset="0"/>
                          <a:cs typeface="Times New Roman" pitchFamily="18" charset="0"/>
                        </a:rPr>
                        <a:t>của Hồ Chí Minh có sự kết hợp hài hòa giữa vẻ đẹp cổ điển và vẻ đẹp hiện đại.</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spc="-30" dirty="0">
                          <a:effectLst/>
                          <a:latin typeface="Times New Roman" pitchFamily="18" charset="0"/>
                          <a:cs typeface="Times New Roman" pitchFamily="18" charset="0"/>
                        </a:rPr>
                        <a:t>+ Chất cổ điển:</a:t>
                      </a:r>
                      <a:endParaRPr lang="en-US" sz="3000" kern="100" dirty="0">
                        <a:effectLst/>
                        <a:latin typeface="Times New Roman" pitchFamily="18" charset="0"/>
                        <a:cs typeface="Times New Roman" pitchFamily="18" charset="0"/>
                      </a:endParaRPr>
                    </a:p>
                  </a:txBody>
                  <a:tcPr marL="23634" marR="23634"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3959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488C561-F49C-BE12-0AF6-8D9589078EAF}"/>
              </a:ext>
            </a:extLst>
          </p:cNvPr>
          <p:cNvSpPr txBox="1"/>
          <p:nvPr/>
        </p:nvSpPr>
        <p:spPr>
          <a:xfrm>
            <a:off x="529701" y="654330"/>
            <a:ext cx="11132598" cy="5549340"/>
          </a:xfrm>
          <a:prstGeom prst="rect">
            <a:avLst/>
          </a:prstGeom>
          <a:noFill/>
        </p:spPr>
        <p:txBody>
          <a:bodyPr wrap="square">
            <a:spAutoFit/>
          </a:bodyPr>
          <a:lstStyle/>
          <a:p>
            <a:pPr marL="0" marR="0" lvl="0" indent="0" algn="just" defTabSz="609630" rtl="0" eaLnBrk="1" fontAlgn="auto" latinLnBrk="0" hangingPunct="1">
              <a:lnSpc>
                <a:spcPct val="150000"/>
              </a:lnSpc>
              <a:spcBef>
                <a:spcPts val="0"/>
              </a:spcBef>
              <a:spcAft>
                <a:spcPts val="0"/>
              </a:spcAft>
              <a:buClrTx/>
              <a:buSzTx/>
              <a:buFontTx/>
              <a:buNone/>
              <a:tabLst/>
              <a:defRPr/>
            </a:pP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viết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theo</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Thất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ngôn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tứ</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tuyệt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luật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tuân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thủ</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đúng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quy</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vần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luật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Đây</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truyền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thống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lịch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tộc</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ngắn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gọn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hàm</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súc</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gồm</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4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câu</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28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chữ</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609630" rtl="0" eaLnBrk="1" fontAlgn="auto" latinLnBrk="0" hangingPunct="1">
              <a:lnSpc>
                <a:spcPct val="150000"/>
              </a:lnSpc>
              <a:spcBef>
                <a:spcPts val="0"/>
              </a:spcBef>
              <a:spcAft>
                <a:spcPts val="0"/>
              </a:spcAft>
              <a:buClrTx/>
              <a:buSzTx/>
              <a:buFontTx/>
              <a:buNone/>
              <a:tabLst/>
              <a:defRPr/>
            </a:pP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ảnh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vật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trữ</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Hồ Chí Minh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ung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dung,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thản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hòa</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hợp</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nhiên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hưởng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thú</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vui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tao</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nhã</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chốn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lâm</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tuyền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liên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ảnh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Nguyễn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Trãi</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Côn</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Sơn</a:t>
            </a:r>
            <a:r>
              <a:rPr kumimoji="0" lang="vi-VN"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ca”</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Nguyễn </a:t>
            </a:r>
            <a:r>
              <a:rPr kumimoji="0" lang="en-US" sz="3000" b="0" i="0" u="none" strike="noStrike" kern="100" cap="none" spc="0" normalizeH="0" baseline="0" noProof="0" dirty="0" err="1">
                <a:ln>
                  <a:noFill/>
                </a:ln>
                <a:solidFill>
                  <a:prstClr val="black"/>
                </a:solidFill>
                <a:effectLst/>
                <a:uLnTx/>
                <a:uFillTx/>
                <a:latin typeface="Times New Roman" pitchFamily="18" charset="0"/>
                <a:ea typeface="+mn-ea"/>
                <a:cs typeface="Times New Roman" pitchFamily="18" charset="0"/>
              </a:rPr>
              <a:t>Bỉnh</a:t>
            </a:r>
            <a:r>
              <a:rPr kumimoji="0" lang="en-US" sz="3000" b="0" i="0" u="none" strike="noStrike" kern="100" cap="none" spc="0" normalizeH="0" baseline="0" noProof="0" dirty="0">
                <a:ln>
                  <a:noFill/>
                </a:ln>
                <a:solidFill>
                  <a:prstClr val="black"/>
                </a:solidFill>
                <a:effectLst/>
                <a:uLnTx/>
                <a:uFillTx/>
                <a:latin typeface="Times New Roman" pitchFamily="18" charset="0"/>
                <a:ea typeface="+mn-ea"/>
                <a:cs typeface="Times New Roman" pitchFamily="18" charset="0"/>
              </a:rPr>
              <a:t> Khiêm)</a:t>
            </a:r>
          </a:p>
        </p:txBody>
      </p:sp>
    </p:spTree>
    <p:extLst>
      <p:ext uri="{BB962C8B-B14F-4D97-AF65-F5344CB8AC3E}">
        <p14:creationId xmlns:p14="http://schemas.microsoft.com/office/powerpoint/2010/main" val="124988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2AA4506-DF92-FCD2-8E52-199F5F643D1B}"/>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ACD9277-FB61-50B5-9B15-B912F4B876A0}"/>
              </a:ext>
            </a:extLst>
          </p:cNvPr>
          <p:cNvGraphicFramePr>
            <a:graphicFrameLocks noGrp="1"/>
          </p:cNvGraphicFramePr>
          <p:nvPr>
            <p:extLst>
              <p:ext uri="{D42A27DB-BD31-4B8C-83A1-F6EECF244321}">
                <p14:modId xmlns:p14="http://schemas.microsoft.com/office/powerpoint/2010/main" val="593210422"/>
              </p:ext>
            </p:extLst>
          </p:nvPr>
        </p:nvGraphicFramePr>
        <p:xfrm>
          <a:off x="452762" y="852257"/>
          <a:ext cx="11310152" cy="4951470"/>
        </p:xfrm>
        <a:graphic>
          <a:graphicData uri="http://schemas.openxmlformats.org/drawingml/2006/table">
            <a:tbl>
              <a:tblPr firstRow="1" firstCol="1" bandRow="1"/>
              <a:tblGrid>
                <a:gridCol w="11310152">
                  <a:extLst>
                    <a:ext uri="{9D8B030D-6E8A-4147-A177-3AD203B41FA5}">
                      <a16:colId xmlns:a16="http://schemas.microsoft.com/office/drawing/2014/main" val="20000"/>
                    </a:ext>
                  </a:extLst>
                </a:gridCol>
              </a:tblGrid>
              <a:tr h="4951470">
                <a:tc>
                  <a:txBody>
                    <a:bodyPr/>
                    <a:lstStyle/>
                    <a:p>
                      <a:pPr marL="0" marR="0" algn="l">
                        <a:lnSpc>
                          <a:spcPct val="150000"/>
                        </a:lnSpc>
                        <a:spcBef>
                          <a:spcPts val="0"/>
                        </a:spcBef>
                        <a:spcAft>
                          <a:spcPts val="0"/>
                        </a:spcAft>
                      </a:pP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Chất</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hiện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đại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được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thể</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hiện</a:t>
                      </a:r>
                      <a:r>
                        <a:rPr lang="en-US" sz="3000" kern="100" dirty="0">
                          <a:effectLst/>
                          <a:latin typeface="Times New Roman" pitchFamily="18" charset="0"/>
                          <a:cs typeface="Times New Roman" pitchFamily="18" charset="0"/>
                        </a:rPr>
                        <a:t> qua:</a:t>
                      </a:r>
                      <a:br>
                        <a:rPr lang="en-US" sz="3000" kern="100" dirty="0">
                          <a:effectLst/>
                          <a:latin typeface="Times New Roman" pitchFamily="18" charset="0"/>
                          <a:cs typeface="Times New Roman" pitchFamily="18" charset="0"/>
                        </a:rPr>
                      </a:br>
                      <a:r>
                        <a:rPr lang="en-US" sz="3000" kern="100" dirty="0">
                          <a:effectLst/>
                          <a:latin typeface="Times New Roman" pitchFamily="18" charset="0"/>
                          <a:cs typeface="Times New Roman" pitchFamily="18" charset="0"/>
                        </a:rPr>
                        <a:t>+ + </a:t>
                      </a:r>
                      <a:r>
                        <a:rPr lang="en-US" sz="3000" kern="100" dirty="0" err="1">
                          <a:effectLst/>
                          <a:latin typeface="Times New Roman" pitchFamily="18" charset="0"/>
                          <a:cs typeface="Times New Roman" pitchFamily="18" charset="0"/>
                        </a:rPr>
                        <a:t>Giọng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thơ</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một</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giọng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kể</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bình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dị</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hóm</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hỉnh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đùa</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vui</a:t>
                      </a:r>
                      <a:r>
                        <a:rPr lang="en-US" sz="3000" kern="100" dirty="0">
                          <a:effectLst/>
                          <a:latin typeface="Times New Roman" pitchFamily="18" charset="0"/>
                          <a:cs typeface="Times New Roman" pitchFamily="18" charset="0"/>
                        </a:rPr>
                        <a:t/>
                      </a:r>
                      <a:br>
                        <a:rPr lang="en-US" sz="3000" kern="100" dirty="0">
                          <a:effectLst/>
                          <a:latin typeface="Times New Roman" pitchFamily="18" charset="0"/>
                          <a:cs typeface="Times New Roman" pitchFamily="18" charset="0"/>
                        </a:rPr>
                      </a:br>
                      <a:r>
                        <a:rPr lang="en-US" sz="3000" kern="100" dirty="0">
                          <a:effectLst/>
                          <a:latin typeface="Times New Roman" pitchFamily="18" charset="0"/>
                          <a:cs typeface="Times New Roman" pitchFamily="18" charset="0"/>
                        </a:rPr>
                        <a:t>+ + </a:t>
                      </a:r>
                      <a:r>
                        <a:rPr lang="en-US" sz="3000" kern="100" dirty="0" err="1">
                          <a:effectLst/>
                          <a:latin typeface="Times New Roman" pitchFamily="18" charset="0"/>
                          <a:cs typeface="Times New Roman" pitchFamily="18" charset="0"/>
                        </a:rPr>
                        <a:t>Hình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ảnh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thơ</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ngôn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ngữ</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thơ</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rất</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gần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gũi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bình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dị</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như</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lời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ăn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tiếng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nói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hàng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ngày</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với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các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từ</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ngữ</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gần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với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khẩu</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ngữ</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bờ</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suối</a:t>
                      </a:r>
                      <a:r>
                        <a:rPr lang="en-US" sz="3000" kern="100" dirty="0">
                          <a:effectLst/>
                          <a:latin typeface="Times New Roman" pitchFamily="18" charset="0"/>
                          <a:cs typeface="Times New Roman" pitchFamily="18" charset="0"/>
                        </a:rPr>
                        <a:t>, hang, </a:t>
                      </a:r>
                      <a:r>
                        <a:rPr lang="en-US" sz="3000" kern="100" dirty="0" err="1">
                          <a:effectLst/>
                          <a:latin typeface="Times New Roman" pitchFamily="18" charset="0"/>
                          <a:cs typeface="Times New Roman" pitchFamily="18" charset="0"/>
                        </a:rPr>
                        <a:t>cháo</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bẹ</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rau</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măng</a:t>
                      </a:r>
                      <a:r>
                        <a:rPr lang="en-US" sz="3000" kern="100" dirty="0">
                          <a:effectLst/>
                          <a:latin typeface="Times New Roman" pitchFamily="18" charset="0"/>
                          <a:cs typeface="Times New Roman" pitchFamily="18" charset="0"/>
                        </a:rPr>
                        <a:t> ... </a:t>
                      </a:r>
                      <a:r>
                        <a:rPr lang="en-US" sz="3000" kern="100" dirty="0" err="1">
                          <a:effectLst/>
                          <a:latin typeface="Times New Roman" pitchFamily="18" charset="0"/>
                          <a:cs typeface="Times New Roman" pitchFamily="18" charset="0"/>
                        </a:rPr>
                        <a:t>các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hình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ảnh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tả</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thực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cuộc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sống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thiếu</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thốn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và</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những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công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việc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hàng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ngày</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của</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nhà</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thơ</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rất</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khác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với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cách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nói</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ước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lệ</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mang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phong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cách</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trang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trọng</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của</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thơ</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ca</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truyền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thống</a:t>
                      </a:r>
                      <a:r>
                        <a:rPr lang="en-US" sz="3000" kern="100" dirty="0">
                          <a:effectLst/>
                          <a:latin typeface="Times New Roman" pitchFamily="18" charset="0"/>
                          <a:cs typeface="Times New Roman" pitchFamily="18" charset="0"/>
                        </a:rPr>
                        <a:t>).</a:t>
                      </a:r>
                      <a:endParaRPr lang="en-US" sz="3000" kern="100" dirty="0">
                        <a:effectLst/>
                        <a:latin typeface="Times New Roman" pitchFamily="18" charset="0"/>
                        <a:ea typeface="Calibri"/>
                        <a:cs typeface="Times New Roman" pitchFamily="18" charset="0"/>
                      </a:endParaRPr>
                    </a:p>
                  </a:txBody>
                  <a:tcPr marL="23634" marR="23634"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1885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48456919"/>
              </p:ext>
            </p:extLst>
          </p:nvPr>
        </p:nvGraphicFramePr>
        <p:xfrm>
          <a:off x="467557" y="1362828"/>
          <a:ext cx="11256885" cy="4389120"/>
        </p:xfrm>
        <a:graphic>
          <a:graphicData uri="http://schemas.openxmlformats.org/drawingml/2006/table">
            <a:tbl>
              <a:tblPr firstRow="1" firstCol="1" bandRow="1"/>
              <a:tblGrid>
                <a:gridCol w="11256885">
                  <a:extLst>
                    <a:ext uri="{9D8B030D-6E8A-4147-A177-3AD203B41FA5}">
                      <a16:colId xmlns:a16="http://schemas.microsoft.com/office/drawing/2014/main" val="20000"/>
                    </a:ext>
                  </a:extLst>
                </a:gridCol>
              </a:tblGrid>
              <a:tr h="3017838">
                <a:tc>
                  <a:txBody>
                    <a:bodyPr/>
                    <a:lstStyle/>
                    <a:p>
                      <a:pPr marL="0" marR="0" algn="just">
                        <a:lnSpc>
                          <a:spcPct val="150000"/>
                        </a:lnSpc>
                        <a:spcBef>
                          <a:spcPts val="0"/>
                        </a:spcBef>
                        <a:spcAft>
                          <a:spcPts val="0"/>
                        </a:spcAft>
                      </a:pPr>
                      <a:r>
                        <a:rPr lang="en-US" sz="3200" kern="100" dirty="0">
                          <a:effectLst/>
                          <a:latin typeface="Times New Roman" pitchFamily="18" charset="0"/>
                          <a:cs typeface="Times New Roman" pitchFamily="18" charset="0"/>
                        </a:rPr>
                        <a:t>+ + </a:t>
                      </a:r>
                      <a:r>
                        <a:rPr lang="en-US" sz="3200" kern="100" dirty="0" err="1">
                          <a:effectLst/>
                          <a:latin typeface="Times New Roman" pitchFamily="18" charset="0"/>
                          <a:cs typeface="Times New Roman" pitchFamily="18" charset="0"/>
                        </a:rPr>
                        <a:t>Hình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ảnh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nhân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vật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trữ</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tình</a:t>
                      </a:r>
                      <a:r>
                        <a:rPr lang="en-US" sz="3200" kern="100" dirty="0">
                          <a:effectLst/>
                          <a:latin typeface="Times New Roman" pitchFamily="18" charset="0"/>
                          <a:cs typeface="Times New Roman" pitchFamily="18" charset="0"/>
                        </a:rPr>
                        <a:t> (</a:t>
                      </a:r>
                      <a:r>
                        <a:rPr lang="vi-VN" sz="3200" kern="100" dirty="0">
                          <a:effectLst/>
                          <a:latin typeface="Times New Roman" pitchFamily="18" charset="0"/>
                          <a:cs typeface="Times New Roman" pitchFamily="18" charset="0"/>
                        </a:rPr>
                        <a:t>người chiến sĩ cách mạng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Bên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cạnh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hình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ảnh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của</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một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triết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nhân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hưởng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thú</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lâm</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tuyền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như</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trong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thơ</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truyền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thống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người</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đọc</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còn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thấy</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nổi</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bật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lên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hình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ảnh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một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chiến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sĩ</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cách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mạng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vượt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lên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tất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cả</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những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thiếu</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thốn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gian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khổ</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của</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đời</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sống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hàng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ngày</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để</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hoạt</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động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cách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mạng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Đó</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là</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hình</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ảnh</a:t>
                      </a:r>
                      <a:r>
                        <a:rPr lang="en-US" sz="3200" kern="100" dirty="0">
                          <a:effectLst/>
                          <a:latin typeface="Times New Roman" pitchFamily="18" charset="0"/>
                          <a:cs typeface="Times New Roman" pitchFamily="18" charset="0"/>
                        </a:rPr>
                        <a:t> con </a:t>
                      </a:r>
                      <a:r>
                        <a:rPr lang="en-US" sz="3200" kern="100" dirty="0" err="1">
                          <a:effectLst/>
                          <a:latin typeface="Times New Roman" pitchFamily="18" charset="0"/>
                          <a:cs typeface="Times New Roman" pitchFamily="18" charset="0"/>
                        </a:rPr>
                        <a:t>người</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luôn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lạc</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quan</a:t>
                      </a:r>
                      <a:r>
                        <a:rPr lang="en-US" sz="3200" kern="100" dirty="0">
                          <a:effectLst/>
                          <a:latin typeface="Times New Roman" pitchFamily="18" charset="0"/>
                          <a:cs typeface="Times New Roman" pitchFamily="18" charset="0"/>
                        </a:rPr>
                        <a:t>, tin </a:t>
                      </a:r>
                      <a:r>
                        <a:rPr lang="en-US" sz="3200" kern="100" dirty="0" err="1">
                          <a:effectLst/>
                          <a:latin typeface="Times New Roman" pitchFamily="18" charset="0"/>
                          <a:cs typeface="Times New Roman" pitchFamily="18" charset="0"/>
                        </a:rPr>
                        <a:t>tưởng</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luôn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yêu</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đời</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và</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làm</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chủ</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hoàn</a:t>
                      </a:r>
                      <a:r>
                        <a:rPr lang="en-US" sz="3200" kern="100"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cảnh</a:t>
                      </a:r>
                      <a:r>
                        <a:rPr lang="en-US" sz="3200" kern="100" dirty="0">
                          <a:effectLst/>
                          <a:latin typeface="Times New Roman" pitchFamily="18" charset="0"/>
                          <a:cs typeface="Times New Roman" pitchFamily="18" charset="0"/>
                        </a:rPr>
                        <a:t>.</a:t>
                      </a:r>
                    </a:p>
                  </a:txBody>
                  <a:tcPr marL="24350" marR="2435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4802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C10494F-9C5D-4A86-20CF-A826089AD970}"/>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87C42CB-806B-635E-3816-1C03C3280B75}"/>
              </a:ext>
            </a:extLst>
          </p:cNvPr>
          <p:cNvGraphicFramePr>
            <a:graphicFrameLocks noGrp="1"/>
          </p:cNvGraphicFramePr>
          <p:nvPr>
            <p:extLst>
              <p:ext uri="{D42A27DB-BD31-4B8C-83A1-F6EECF244321}">
                <p14:modId xmlns:p14="http://schemas.microsoft.com/office/powerpoint/2010/main" val="3112500555"/>
              </p:ext>
            </p:extLst>
          </p:nvPr>
        </p:nvGraphicFramePr>
        <p:xfrm>
          <a:off x="275229" y="726884"/>
          <a:ext cx="11641541" cy="5486400"/>
        </p:xfrm>
        <a:graphic>
          <a:graphicData uri="http://schemas.openxmlformats.org/drawingml/2006/table">
            <a:tbl>
              <a:tblPr firstRow="1" firstCol="1" bandRow="1"/>
              <a:tblGrid>
                <a:gridCol w="11641541">
                  <a:extLst>
                    <a:ext uri="{9D8B030D-6E8A-4147-A177-3AD203B41FA5}">
                      <a16:colId xmlns:a16="http://schemas.microsoft.com/office/drawing/2014/main" val="20000"/>
                    </a:ext>
                  </a:extLst>
                </a:gridCol>
              </a:tblGrid>
              <a:tr h="3017838">
                <a:tc>
                  <a:txBody>
                    <a:bodyPr/>
                    <a:lstStyle/>
                    <a:p>
                      <a:pPr marL="0" marR="0" algn="just">
                        <a:lnSpc>
                          <a:spcPct val="150000"/>
                        </a:lnSpc>
                        <a:spcBef>
                          <a:spcPts val="0"/>
                        </a:spcBef>
                        <a:spcAft>
                          <a:spcPts val="0"/>
                        </a:spcAft>
                      </a:pPr>
                      <a:r>
                        <a:rPr lang="en-US" sz="3000" kern="100" dirty="0">
                          <a:effectLst/>
                          <a:latin typeface="Times New Roman" pitchFamily="18" charset="0"/>
                          <a:cs typeface="Times New Roman" pitchFamily="18" charset="0"/>
                          <a:sym typeface="Wingdings"/>
                        </a:rPr>
                        <a:t></a:t>
                      </a:r>
                      <a:r>
                        <a:rPr lang="vi-VN" sz="3000" kern="100" dirty="0">
                          <a:effectLst/>
                          <a:latin typeface="Times New Roman" pitchFamily="18" charset="0"/>
                          <a:cs typeface="Times New Roman" pitchFamily="18" charset="0"/>
                        </a:rPr>
                        <a:t> Bài thơ thể hiện vẻ đẹp của phong thái ung dung, lạc quan trong cuộc sống cách mạng đầy gian khổ của Chủ tịch Hồ Chí Minh. Với Bác vừa làm cách mạng vừa sống hòa hợp với thiên nhiên là một niềm vui lớn.</a:t>
                      </a:r>
                      <a:endParaRPr lang="en-US" sz="3000" kern="100" dirty="0">
                        <a:effectLst/>
                        <a:latin typeface="Times New Roman" pitchFamily="18" charset="0"/>
                        <a:cs typeface="Times New Roman" pitchFamily="18" charset="0"/>
                      </a:endParaRPr>
                    </a:p>
                    <a:p>
                      <a:pPr marL="0" marR="0" algn="just">
                        <a:lnSpc>
                          <a:spcPct val="150000"/>
                        </a:lnSpc>
                        <a:spcBef>
                          <a:spcPts val="0"/>
                        </a:spcBef>
                        <a:spcAft>
                          <a:spcPts val="0"/>
                        </a:spcAft>
                      </a:pPr>
                      <a:r>
                        <a:rPr lang="vi-VN" sz="3000" kern="100" dirty="0">
                          <a:effectLst/>
                          <a:latin typeface="Times New Roman" pitchFamily="18" charset="0"/>
                          <a:cs typeface="Times New Roman" pitchFamily="18" charset="0"/>
                        </a:rPr>
                        <a:t>- Quan niệm sống của nhân vật trữ tình trong bài thơ góp phần lan tỏa lối sống đẹp cho độc giả: cuộc đời cách mạng, cống hiến hết lòng cho sự nghiệp cứu nước, cứu dân, say sưa dốc sức cho cách mạng, hòa hợp với thiên nhiên là cuộc đời cao quý, ý nghĩa.</a:t>
                      </a:r>
                      <a:endParaRPr lang="en-US" sz="3000" kern="100" dirty="0">
                        <a:effectLst/>
                        <a:latin typeface="Times New Roman" pitchFamily="18" charset="0"/>
                        <a:cs typeface="Times New Roman" pitchFamily="18" charset="0"/>
                      </a:endParaRPr>
                    </a:p>
                    <a:p>
                      <a:pPr marL="0" marR="0" algn="just">
                        <a:lnSpc>
                          <a:spcPct val="150000"/>
                        </a:lnSpc>
                        <a:spcBef>
                          <a:spcPts val="0"/>
                        </a:spcBef>
                        <a:spcAft>
                          <a:spcPts val="0"/>
                        </a:spcAft>
                      </a:pPr>
                      <a:r>
                        <a:rPr lang="vi-VN" sz="3000" kern="100" dirty="0">
                          <a:effectLst/>
                          <a:latin typeface="Times New Roman" pitchFamily="18" charset="0"/>
                          <a:cs typeface="Times New Roman" pitchFamily="18" charset="0"/>
                        </a:rPr>
                        <a:t>* Sắp xếp được hệ thống ý hợp lí theo đặc điểm bố cục của đoạn văn.</a:t>
                      </a:r>
                      <a:endParaRPr lang="en-US" sz="3000" kern="100" dirty="0">
                        <a:effectLst/>
                        <a:latin typeface="Times New Roman" pitchFamily="18" charset="0"/>
                        <a:ea typeface="Calibri"/>
                        <a:cs typeface="Times New Roman" pitchFamily="18" charset="0"/>
                      </a:endParaRPr>
                    </a:p>
                  </a:txBody>
                  <a:tcPr marL="24350" marR="2435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6018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47703138"/>
              </p:ext>
            </p:extLst>
          </p:nvPr>
        </p:nvGraphicFramePr>
        <p:xfrm>
          <a:off x="284328" y="502920"/>
          <a:ext cx="11623343" cy="5852160"/>
        </p:xfrm>
        <a:graphic>
          <a:graphicData uri="http://schemas.openxmlformats.org/drawingml/2006/table">
            <a:tbl>
              <a:tblPr firstRow="1" firstCol="1" bandRow="1"/>
              <a:tblGrid>
                <a:gridCol w="11623343">
                  <a:extLst>
                    <a:ext uri="{9D8B030D-6E8A-4147-A177-3AD203B41FA5}">
                      <a16:colId xmlns:a16="http://schemas.microsoft.com/office/drawing/2014/main" val="20000"/>
                    </a:ext>
                  </a:extLst>
                </a:gridCol>
              </a:tblGrid>
              <a:tr h="1444052">
                <a:tc>
                  <a:txBody>
                    <a:bodyPr/>
                    <a:lstStyle/>
                    <a:p>
                      <a:pPr marL="0" marR="0" algn="just">
                        <a:lnSpc>
                          <a:spcPct val="100000"/>
                        </a:lnSpc>
                        <a:spcBef>
                          <a:spcPts val="0"/>
                        </a:spcBef>
                        <a:spcAft>
                          <a:spcPts val="0"/>
                        </a:spcAft>
                      </a:pPr>
                      <a:r>
                        <a:rPr lang="vi-VN" sz="3200" kern="100" dirty="0">
                          <a:effectLst/>
                          <a:latin typeface="Times New Roman" pitchFamily="18" charset="0"/>
                          <a:cs typeface="Times New Roman" pitchFamily="18" charset="0"/>
                        </a:rPr>
                        <a:t>d. Viết đoạn văn đảm bảo các yêu cầu sau:</a:t>
                      </a:r>
                      <a:endParaRPr lang="en-US" sz="32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200" kern="100" dirty="0">
                          <a:effectLst/>
                          <a:latin typeface="Times New Roman" pitchFamily="18" charset="0"/>
                          <a:cs typeface="Times New Roman" pitchFamily="18" charset="0"/>
                        </a:rPr>
                        <a:t>- Lựa chọn được các thao tác lập luận, phương thức biểu đạt phù hợp để triển khai vấn đề cần nghị luận</a:t>
                      </a:r>
                      <a:endParaRPr lang="en-US" sz="32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200" kern="100" dirty="0">
                          <a:effectLst/>
                          <a:latin typeface="Times New Roman" pitchFamily="18" charset="0"/>
                          <a:cs typeface="Times New Roman" pitchFamily="18" charset="0"/>
                        </a:rPr>
                        <a:t>- Trình bày rõ quan điểm và hệ thống các ý.</a:t>
                      </a:r>
                      <a:endParaRPr lang="en-US" sz="32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200" kern="100" dirty="0">
                          <a:effectLst/>
                          <a:latin typeface="Times New Roman" pitchFamily="18" charset="0"/>
                          <a:cs typeface="Times New Roman" pitchFamily="18" charset="0"/>
                        </a:rPr>
                        <a:t>- Lập luận chặt chẽ, thuyết phục; lí lẽ xác đáng; bằng chứng tiêu biểu, phù hợp; kết hợp nhuần nhuyễn giữa lý lẽ và bằng chứng</a:t>
                      </a: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r h="481351">
                <a:tc>
                  <a:txBody>
                    <a:bodyPr/>
                    <a:lstStyle/>
                    <a:p>
                      <a:pPr marL="0" marR="36195" algn="just">
                        <a:lnSpc>
                          <a:spcPct val="100000"/>
                        </a:lnSpc>
                        <a:spcBef>
                          <a:spcPts val="0"/>
                        </a:spcBef>
                        <a:spcAft>
                          <a:spcPts val="0"/>
                        </a:spcAft>
                      </a:pPr>
                      <a:r>
                        <a:rPr lang="vi-VN" sz="3200" kern="0" dirty="0">
                          <a:effectLst/>
                          <a:latin typeface="Times New Roman" pitchFamily="18" charset="0"/>
                          <a:cs typeface="Times New Roman" pitchFamily="18" charset="0"/>
                        </a:rPr>
                        <a:t>đ. Diễn đạt </a:t>
                      </a:r>
                      <a:endParaRPr lang="en-US" sz="32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200" kern="0" dirty="0">
                          <a:effectLst/>
                          <a:latin typeface="Times New Roman" pitchFamily="18" charset="0"/>
                          <a:cs typeface="Times New Roman" pitchFamily="18" charset="0"/>
                        </a:rPr>
                        <a:t>Đảm bảo chuẩn chính tả, dùng từ, ngữ pháp tiếng Việt, liên kết câu trong đoạn văn. </a:t>
                      </a: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1"/>
                  </a:ext>
                </a:extLst>
              </a:tr>
              <a:tr h="481351">
                <a:tc>
                  <a:txBody>
                    <a:bodyPr/>
                    <a:lstStyle/>
                    <a:p>
                      <a:pPr marL="0" marR="36195" algn="just">
                        <a:lnSpc>
                          <a:spcPct val="100000"/>
                        </a:lnSpc>
                        <a:spcBef>
                          <a:spcPts val="0"/>
                        </a:spcBef>
                        <a:spcAft>
                          <a:spcPts val="0"/>
                        </a:spcAft>
                      </a:pPr>
                      <a:r>
                        <a:rPr lang="vi-VN" sz="3200" kern="0" dirty="0">
                          <a:effectLst/>
                          <a:latin typeface="Times New Roman" pitchFamily="18" charset="0"/>
                          <a:cs typeface="Times New Roman" pitchFamily="18" charset="0"/>
                        </a:rPr>
                        <a:t>e. Sáng tạo </a:t>
                      </a:r>
                      <a:endParaRPr lang="en-US" sz="32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200" kern="0" dirty="0">
                          <a:effectLst/>
                          <a:latin typeface="Times New Roman" pitchFamily="18" charset="0"/>
                          <a:cs typeface="Times New Roman" pitchFamily="18" charset="0"/>
                        </a:rPr>
                        <a:t>Thể hiện suy nghĩ sâu sắc về vấn đề nghị luận; có cách diễn đạt mới mẻ. </a:t>
                      </a: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5050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16397460"/>
              </p:ext>
            </p:extLst>
          </p:nvPr>
        </p:nvGraphicFramePr>
        <p:xfrm>
          <a:off x="441277" y="1114486"/>
          <a:ext cx="11309446" cy="5071872"/>
        </p:xfrm>
        <a:graphic>
          <a:graphicData uri="http://schemas.openxmlformats.org/drawingml/2006/table">
            <a:tbl>
              <a:tblPr firstRow="1" firstCol="1" bandRow="1"/>
              <a:tblGrid>
                <a:gridCol w="1241068">
                  <a:extLst>
                    <a:ext uri="{9D8B030D-6E8A-4147-A177-3AD203B41FA5}">
                      <a16:colId xmlns:a16="http://schemas.microsoft.com/office/drawing/2014/main" val="20000"/>
                    </a:ext>
                  </a:extLst>
                </a:gridCol>
                <a:gridCol w="10068378">
                  <a:extLst>
                    <a:ext uri="{9D8B030D-6E8A-4147-A177-3AD203B41FA5}">
                      <a16:colId xmlns:a16="http://schemas.microsoft.com/office/drawing/2014/main" val="20001"/>
                    </a:ext>
                  </a:extLst>
                </a:gridCol>
              </a:tblGrid>
              <a:tr h="1203376">
                <a:tc rowSpan="3">
                  <a:txBody>
                    <a:bodyPr/>
                    <a:lstStyle/>
                    <a:p>
                      <a:pPr marL="0" marR="36195" algn="ctr">
                        <a:lnSpc>
                          <a:spcPct val="13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endParaRPr lang="en-US" sz="3000" kern="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30000"/>
                        </a:lnSpc>
                        <a:spcBef>
                          <a:spcPts val="0"/>
                        </a:spcBef>
                        <a:spcAft>
                          <a:spcPts val="0"/>
                        </a:spcAft>
                      </a:pPr>
                      <a:r>
                        <a:rPr lang="en-US" sz="3000" kern="100" dirty="0">
                          <a:effectLst/>
                          <a:latin typeface="Times New Roman" pitchFamily="18" charset="0"/>
                          <a:ea typeface="Calibri"/>
                          <a:cs typeface="Times New Roman" pitchFamily="18" charset="0"/>
                        </a:rPr>
                        <a:t>2</a:t>
                      </a:r>
                      <a:endParaRPr lang="en-US" sz="3000" kern="0" dirty="0">
                        <a:effectLst/>
                        <a:latin typeface="Times New Roman" pitchFamily="18" charset="0"/>
                        <a:ea typeface="Calibri"/>
                        <a:cs typeface="Times New Roman" pitchFamily="18" charset="0"/>
                      </a:endParaRPr>
                    </a:p>
                  </a:txBody>
                  <a:tcPr marL="64085" marR="64085" marT="0" marB="0"/>
                </a:tc>
                <a:tc>
                  <a:txBody>
                    <a:bodyPr/>
                    <a:lstStyle/>
                    <a:p>
                      <a:pPr marL="0" marR="207010" algn="just">
                        <a:lnSpc>
                          <a:spcPct val="130000"/>
                        </a:lnSpc>
                        <a:spcBef>
                          <a:spcPts val="0"/>
                        </a:spcBef>
                        <a:spcAft>
                          <a:spcPts val="0"/>
                        </a:spcAft>
                      </a:pPr>
                      <a:r>
                        <a:rPr lang="en-US" sz="3200" kern="100" dirty="0" err="1">
                          <a:effectLst/>
                          <a:latin typeface="Times New Roman" pitchFamily="18" charset="0"/>
                          <a:cs typeface="Times New Roman" pitchFamily="18" charset="0"/>
                        </a:rPr>
                        <a:t>Viết</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bài</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văn</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nghị</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luận</a:t>
                      </a:r>
                      <a:r>
                        <a:rPr lang="en-US" sz="3200" kern="100" spc="-55" dirty="0">
                          <a:effectLst/>
                          <a:latin typeface="Times New Roman" pitchFamily="18" charset="0"/>
                          <a:cs typeface="Times New Roman" pitchFamily="18" charset="0"/>
                        </a:rPr>
                        <a:t> </a:t>
                      </a:r>
                      <a:r>
                        <a:rPr lang="en-US" sz="3200" kern="100" dirty="0">
                          <a:effectLst/>
                          <a:latin typeface="Times New Roman" pitchFamily="18" charset="0"/>
                          <a:cs typeface="Times New Roman" pitchFamily="18" charset="0"/>
                        </a:rPr>
                        <a:t>(</a:t>
                      </a:r>
                      <a:r>
                        <a:rPr lang="en-US" sz="3200" kern="100" dirty="0" err="1">
                          <a:effectLst/>
                          <a:latin typeface="Times New Roman" pitchFamily="18" charset="0"/>
                          <a:cs typeface="Times New Roman" pitchFamily="18" charset="0"/>
                        </a:rPr>
                        <a:t>khoảng</a:t>
                      </a:r>
                      <a:r>
                        <a:rPr lang="en-US" sz="3200" kern="100" spc="-55" dirty="0">
                          <a:effectLst/>
                          <a:latin typeface="Times New Roman" pitchFamily="18" charset="0"/>
                          <a:cs typeface="Times New Roman" pitchFamily="18" charset="0"/>
                        </a:rPr>
                        <a:t> </a:t>
                      </a:r>
                      <a:r>
                        <a:rPr lang="en-US" sz="3200" kern="100" dirty="0">
                          <a:effectLst/>
                          <a:latin typeface="Times New Roman" pitchFamily="18" charset="0"/>
                          <a:cs typeface="Times New Roman" pitchFamily="18" charset="0"/>
                        </a:rPr>
                        <a:t>600</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chữ</a:t>
                      </a:r>
                      <a:r>
                        <a:rPr lang="en-US" sz="3200" kern="100" dirty="0">
                          <a:effectLst/>
                          <a:latin typeface="Times New Roman" pitchFamily="18" charset="0"/>
                          <a:cs typeface="Times New Roman" pitchFamily="18" charset="0"/>
                        </a:rPr>
                        <a:t>)</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bày</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tỏ</a:t>
                      </a:r>
                      <a:r>
                        <a:rPr lang="en-US" sz="3200" kern="100" spc="-45" dirty="0">
                          <a:effectLst/>
                          <a:latin typeface="Times New Roman" pitchFamily="18" charset="0"/>
                          <a:cs typeface="Times New Roman" pitchFamily="18" charset="0"/>
                        </a:rPr>
                        <a:t> </a:t>
                      </a:r>
                      <a:r>
                        <a:rPr lang="en-US" sz="3200" kern="100" dirty="0">
                          <a:effectLst/>
                          <a:latin typeface="Times New Roman" pitchFamily="18" charset="0"/>
                          <a:cs typeface="Times New Roman" pitchFamily="18" charset="0"/>
                        </a:rPr>
                        <a:t>ý</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kiến</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của</a:t>
                      </a:r>
                      <a:r>
                        <a:rPr lang="en-US" sz="3200" kern="100" spc="-55" dirty="0">
                          <a:effectLst/>
                          <a:latin typeface="Times New Roman" pitchFamily="18" charset="0"/>
                          <a:cs typeface="Times New Roman" pitchFamily="18" charset="0"/>
                        </a:rPr>
                        <a:t> </a:t>
                      </a:r>
                      <a:r>
                        <a:rPr lang="en-US" sz="3200" kern="100" dirty="0" err="1">
                          <a:effectLst/>
                          <a:latin typeface="Times New Roman" pitchFamily="18" charset="0"/>
                          <a:cs typeface="Times New Roman" pitchFamily="18" charset="0"/>
                        </a:rPr>
                        <a:t>anh</a:t>
                      </a:r>
                      <a:r>
                        <a:rPr lang="en-US" sz="3200" kern="100" dirty="0">
                          <a:effectLst/>
                          <a:latin typeface="Times New Roman" pitchFamily="18" charset="0"/>
                          <a:cs typeface="Times New Roman" pitchFamily="18" charset="0"/>
                        </a:rPr>
                        <a:t>/</a:t>
                      </a:r>
                      <a:r>
                        <a:rPr lang="en-US" sz="3200" kern="100" dirty="0" err="1">
                          <a:effectLst/>
                          <a:latin typeface="Times New Roman" pitchFamily="18" charset="0"/>
                          <a:cs typeface="Times New Roman" pitchFamily="18" charset="0"/>
                        </a:rPr>
                        <a:t>chị</a:t>
                      </a:r>
                      <a:r>
                        <a:rPr lang="en-US" sz="3200" kern="100" spc="-55" dirty="0">
                          <a:effectLst/>
                          <a:latin typeface="Times New Roman" pitchFamily="18" charset="0"/>
                          <a:cs typeface="Times New Roman" pitchFamily="18" charset="0"/>
                        </a:rPr>
                        <a:t> </a:t>
                      </a:r>
                      <a:r>
                        <a:rPr lang="en-US" sz="3200" kern="100" dirty="0">
                          <a:effectLst/>
                          <a:latin typeface="Times New Roman" pitchFamily="18" charset="0"/>
                          <a:cs typeface="Times New Roman" pitchFamily="18" charset="0"/>
                        </a:rPr>
                        <a:t> </a:t>
                      </a:r>
                      <a:r>
                        <a:rPr lang="vi-VN" sz="3200" kern="100" dirty="0">
                          <a:effectLst/>
                          <a:latin typeface="Times New Roman" pitchFamily="18" charset="0"/>
                          <a:cs typeface="Times New Roman" pitchFamily="18" charset="0"/>
                        </a:rPr>
                        <a:t>quan niệm yêu nước của tuổi trẻ hiện nay qua việc cống hiến thầm lặng của họ trong cuộc </a:t>
                      </a:r>
                      <a:r>
                        <a:rPr lang="en-US" sz="3200" kern="100" dirty="0" err="1">
                          <a:effectLst/>
                          <a:latin typeface="Times New Roman" pitchFamily="18" charset="0"/>
                          <a:cs typeface="Times New Roman" pitchFamily="18" charset="0"/>
                        </a:rPr>
                        <a:t>sống</a:t>
                      </a:r>
                      <a:r>
                        <a:rPr lang="vi-VN" sz="3200" kern="100" dirty="0">
                          <a:effectLst/>
                          <a:latin typeface="Times New Roman" pitchFamily="18" charset="0"/>
                          <a:cs typeface="Times New Roman" pitchFamily="18" charset="0"/>
                        </a:rPr>
                        <a:t>.</a:t>
                      </a:r>
                      <a:r>
                        <a:rPr lang="vi-VN" sz="3200" kern="0" dirty="0">
                          <a:effectLst/>
                          <a:latin typeface="Times New Roman" pitchFamily="18" charset="0"/>
                          <a:cs typeface="Times New Roman" pitchFamily="18" charset="0"/>
                        </a:rPr>
                        <a:t> </a:t>
                      </a:r>
                      <a:r>
                        <a:rPr lang="vi-VN" sz="3200" kern="100" dirty="0">
                          <a:effectLst/>
                          <a:latin typeface="Times New Roman" pitchFamily="18" charset="0"/>
                          <a:cs typeface="Times New Roman" pitchFamily="18" charset="0"/>
                        </a:rPr>
                        <a:t>(4 điểm)</a:t>
                      </a: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r h="722026">
                <a:tc vMerge="1">
                  <a:txBody>
                    <a:bodyPr/>
                    <a:lstStyle/>
                    <a:p>
                      <a:endParaRPr lang="en-US"/>
                    </a:p>
                  </a:txBody>
                  <a:tcPr/>
                </a:tc>
                <a:tc>
                  <a:txBody>
                    <a:bodyPr/>
                    <a:lstStyle/>
                    <a:p>
                      <a:pPr marL="0" marR="36195" algn="just">
                        <a:lnSpc>
                          <a:spcPct val="130000"/>
                        </a:lnSpc>
                        <a:spcBef>
                          <a:spcPts val="0"/>
                        </a:spcBef>
                        <a:spcAft>
                          <a:spcPts val="0"/>
                        </a:spcAft>
                      </a:pPr>
                      <a:r>
                        <a:rPr lang="vi-VN" sz="3200" kern="0" dirty="0">
                          <a:effectLst/>
                          <a:latin typeface="Times New Roman" pitchFamily="18" charset="0"/>
                          <a:cs typeface="Times New Roman" pitchFamily="18" charset="0"/>
                        </a:rPr>
                        <a:t>a. Xác định được yêu cầu của kiểu bài: </a:t>
                      </a:r>
                      <a:endParaRPr lang="en-US" sz="3200" kern="100" dirty="0">
                        <a:effectLst/>
                        <a:latin typeface="Times New Roman" pitchFamily="18" charset="0"/>
                        <a:cs typeface="Times New Roman" pitchFamily="18" charset="0"/>
                      </a:endParaRPr>
                    </a:p>
                    <a:p>
                      <a:pPr marL="0" marR="36195" algn="just">
                        <a:lnSpc>
                          <a:spcPct val="130000"/>
                        </a:lnSpc>
                        <a:spcBef>
                          <a:spcPts val="0"/>
                        </a:spcBef>
                        <a:spcAft>
                          <a:spcPts val="0"/>
                        </a:spcAft>
                      </a:pPr>
                      <a:r>
                        <a:rPr lang="vi-VN" sz="3200" kern="0" dirty="0">
                          <a:effectLst/>
                          <a:latin typeface="Times New Roman" pitchFamily="18" charset="0"/>
                          <a:cs typeface="Times New Roman" pitchFamily="18" charset="0"/>
                        </a:rPr>
                        <a:t>Xác định được yêu cầu của kiểu bài: Bài nghị luận xã hội</a:t>
                      </a: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1"/>
                  </a:ext>
                </a:extLst>
              </a:tr>
              <a:tr h="962701">
                <a:tc vMerge="1">
                  <a:txBody>
                    <a:bodyPr/>
                    <a:lstStyle/>
                    <a:p>
                      <a:endParaRPr lang="en-US"/>
                    </a:p>
                  </a:txBody>
                  <a:tcPr/>
                </a:tc>
                <a:tc>
                  <a:txBody>
                    <a:bodyPr/>
                    <a:lstStyle/>
                    <a:p>
                      <a:pPr marL="0" marR="36195" lvl="0" indent="0" algn="just">
                        <a:lnSpc>
                          <a:spcPct val="130000"/>
                        </a:lnSpc>
                        <a:spcBef>
                          <a:spcPts val="0"/>
                        </a:spcBef>
                        <a:spcAft>
                          <a:spcPts val="0"/>
                        </a:spcAft>
                        <a:buSzPts val="1300"/>
                        <a:buFont typeface="Times New Roman"/>
                        <a:buNone/>
                      </a:pPr>
                      <a:r>
                        <a:rPr lang="vi-VN" sz="3200" dirty="0">
                          <a:effectLst/>
                          <a:latin typeface="Times New Roman" pitchFamily="18" charset="0"/>
                          <a:cs typeface="Times New Roman" pitchFamily="18" charset="0"/>
                        </a:rPr>
                        <a:t>b. Xác định đúng vấn đề nghị luận: quan niệm yêu nước của tuổi trẻ hiện nay qua việc cống hiến thầm lặng của họ trong cuộc </a:t>
                      </a:r>
                      <a:r>
                        <a:rPr lang="en-US" sz="3200" dirty="0" err="1">
                          <a:effectLst/>
                          <a:latin typeface="Times New Roman" pitchFamily="18" charset="0"/>
                          <a:cs typeface="Times New Roman" pitchFamily="18" charset="0"/>
                        </a:rPr>
                        <a:t>sống</a:t>
                      </a:r>
                      <a:endParaRPr lang="en-US" sz="3200" dirty="0">
                        <a:effectLst/>
                        <a:latin typeface="Times New Roman" pitchFamily="18" charset="0"/>
                        <a:ea typeface="Times New Roman"/>
                        <a:cs typeface="Times New Roman" pitchFamily="18" charset="0"/>
                      </a:endParaRPr>
                    </a:p>
                  </a:txBody>
                  <a:tcPr marL="64085" marR="6408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0007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61707196"/>
              </p:ext>
            </p:extLst>
          </p:nvPr>
        </p:nvGraphicFramePr>
        <p:xfrm>
          <a:off x="457201" y="914400"/>
          <a:ext cx="11054102" cy="5029200"/>
        </p:xfrm>
        <a:graphic>
          <a:graphicData uri="http://schemas.openxmlformats.org/drawingml/2006/table">
            <a:tbl>
              <a:tblPr firstRow="1" firstCol="1" bandRow="1"/>
              <a:tblGrid>
                <a:gridCol w="11054102">
                  <a:extLst>
                    <a:ext uri="{9D8B030D-6E8A-4147-A177-3AD203B41FA5}">
                      <a16:colId xmlns:a16="http://schemas.microsoft.com/office/drawing/2014/main" val="20000"/>
                    </a:ext>
                  </a:extLst>
                </a:gridCol>
              </a:tblGrid>
              <a:tr h="3017838">
                <a:tc>
                  <a:txBody>
                    <a:bodyPr/>
                    <a:lstStyle/>
                    <a:p>
                      <a:pPr marL="0" marR="0" algn="just">
                        <a:lnSpc>
                          <a:spcPct val="100000"/>
                        </a:lnSpc>
                        <a:spcBef>
                          <a:spcPts val="0"/>
                        </a:spcBef>
                        <a:spcAft>
                          <a:spcPts val="0"/>
                        </a:spcAft>
                      </a:pPr>
                      <a:r>
                        <a:rPr lang="en-US" sz="3000" kern="100" dirty="0">
                          <a:ln>
                            <a:noFill/>
                          </a:ln>
                          <a:effectLst/>
                          <a:latin typeface="Times New Roman" pitchFamily="18" charset="0"/>
                          <a:cs typeface="Times New Roman" pitchFamily="18" charset="0"/>
                        </a:rPr>
                        <a:t>c</a:t>
                      </a:r>
                      <a:r>
                        <a:rPr lang="vi-VN" sz="3000" kern="100" dirty="0">
                          <a:ln>
                            <a:noFill/>
                          </a:ln>
                          <a:effectLst/>
                          <a:latin typeface="Times New Roman" pitchFamily="18" charset="0"/>
                          <a:cs typeface="Times New Roman" pitchFamily="18" charset="0"/>
                        </a:rPr>
                        <a:t>. Đề xuất được hệ thống ý phù hợp để làm rõ vấn đề của bài viết</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000" kern="100" dirty="0">
                          <a:ln>
                            <a:noFill/>
                          </a:ln>
                          <a:effectLst/>
                          <a:latin typeface="Times New Roman" pitchFamily="18" charset="0"/>
                          <a:cs typeface="Times New Roman" pitchFamily="18" charset="0"/>
                        </a:rPr>
                        <a:t>- Xác định được các ý chính của bài viết.</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000" kern="100" dirty="0">
                          <a:ln>
                            <a:noFill/>
                          </a:ln>
                          <a:effectLst/>
                          <a:latin typeface="Times New Roman" pitchFamily="18" charset="0"/>
                          <a:cs typeface="Times New Roman" pitchFamily="18" charset="0"/>
                        </a:rPr>
                        <a:t>- Sắp xếp được các ý hợp lí theo bố cục ba phần của bài văn nghị luận:</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000" kern="100" dirty="0">
                          <a:ln>
                            <a:noFill/>
                          </a:ln>
                          <a:effectLst/>
                          <a:latin typeface="Times New Roman" pitchFamily="18" charset="0"/>
                          <a:cs typeface="Times New Roman" pitchFamily="18" charset="0"/>
                        </a:rPr>
                        <a:t>* Giới thiệu vấn đề nghị luận và nêu khái quát quan điểm của cá nhân về vấn đề.</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000" kern="100" dirty="0">
                          <a:ln>
                            <a:noFill/>
                          </a:ln>
                          <a:effectLst/>
                          <a:latin typeface="Times New Roman" pitchFamily="18" charset="0"/>
                          <a:cs typeface="Times New Roman" pitchFamily="18" charset="0"/>
                        </a:rPr>
                        <a:t>* Triển khai vấn đề nghị luận: </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vi-VN" sz="3000" kern="100" dirty="0">
                          <a:ln>
                            <a:noFill/>
                          </a:ln>
                          <a:effectLst/>
                          <a:latin typeface="Times New Roman" pitchFamily="18" charset="0"/>
                          <a:cs typeface="Times New Roman" pitchFamily="18" charset="0"/>
                        </a:rPr>
                        <a:t>- Giải thích vấn đề nghị luận: </a:t>
                      </a:r>
                      <a:r>
                        <a:rPr lang="vi-VN" sz="3000" kern="100" dirty="0">
                          <a:effectLst/>
                          <a:latin typeface="Times New Roman" pitchFamily="18" charset="0"/>
                          <a:cs typeface="Times New Roman" pitchFamily="18" charset="0"/>
                        </a:rPr>
                        <a:t>Cống hiến thầm lặng là thế hệ trẻ tự nguyện đem tài năng, sức lực, trí tuệ… đóng góp cho những việc chung, cho những lợi ích của cộng đồng. Việc làm của họ  diễn ra âm thầm, lặng lẽ, ít người biết. Đây chính là biểu hiện của lòng yêu nước của tuổi trẻ.</a:t>
                      </a:r>
                      <a:endParaRPr lang="en-US" sz="3000" kern="100" dirty="0">
                        <a:effectLst/>
                        <a:latin typeface="Times New Roman" pitchFamily="18" charset="0"/>
                        <a:cs typeface="Times New Roman" pitchFamily="18" charset="0"/>
                      </a:endParaRPr>
                    </a:p>
                  </a:txBody>
                  <a:tcPr marL="25921" marR="2592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60949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845574" y="670973"/>
            <a:ext cx="6096000" cy="553998"/>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I. ĐỌC HIỂU (4.0 điểm)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845574" y="1385712"/>
            <a:ext cx="11002297" cy="424731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Đọc văn bản</a:t>
            </a:r>
            <a:r>
              <a:rPr lang="en-US" sz="3000" b="1" dirty="0">
                <a:solidFill>
                  <a:prstClr val="black"/>
                </a:solidFill>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Tức</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cảnh</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Pác</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Bó:</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bờ</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suối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hang,</a:t>
            </a:r>
          </a:p>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Cháo</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bẹ</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rau</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măng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vẫn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sẵn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sàng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àn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chông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chênh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dịch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đời</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mạng</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sang.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Tháng</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2-1941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Chí Minh,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Toàn</a:t>
            </a: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Nxb</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Hà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2011, t.3, tr.228)</a:t>
            </a:r>
          </a:p>
        </p:txBody>
      </p:sp>
    </p:spTree>
    <p:extLst>
      <p:ext uri="{BB962C8B-B14F-4D97-AF65-F5344CB8AC3E}">
        <p14:creationId xmlns:p14="http://schemas.microsoft.com/office/powerpoint/2010/main" val="24638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1)">
                                      <p:cBhvr>
                                        <p:cTn id="24" dur="2000"/>
                                        <p:tgtEl>
                                          <p:spTgt spid="3">
                                            <p:txEl>
                                              <p:pRg st="3" end="3"/>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heel(1)">
                                      <p:cBhvr>
                                        <p:cTn id="30" dur="2000"/>
                                        <p:tgtEl>
                                          <p:spTgt spid="3">
                                            <p:txEl>
                                              <p:pRg st="5" end="5"/>
                                            </p:txEl>
                                          </p:spTgt>
                                        </p:tgtEl>
                                      </p:cBhvr>
                                    </p:animEffect>
                                  </p:childTnLst>
                                </p:cTn>
                              </p:par>
                              <p:par>
                                <p:cTn id="31" presetID="21" presetClass="entr" presetSubtype="1"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heel(1)">
                                      <p:cBhvr>
                                        <p:cTn id="33" dur="2000"/>
                                        <p:tgtEl>
                                          <p:spTgt spid="3">
                                            <p:txEl>
                                              <p:pRg st="6" end="6"/>
                                            </p:txEl>
                                          </p:spTgt>
                                        </p:tgtEl>
                                      </p:cBhvr>
                                    </p:animEffect>
                                  </p:childTnLst>
                                </p:cTn>
                              </p:par>
                              <p:par>
                                <p:cTn id="34" presetID="21" presetClass="entr" presetSubtype="1"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heel(1)">
                                      <p:cBhvr>
                                        <p:cTn id="36" dur="2000"/>
                                        <p:tgtEl>
                                          <p:spTgt spid="3">
                                            <p:txEl>
                                              <p:pRg st="7" end="7"/>
                                            </p:txEl>
                                          </p:spTgt>
                                        </p:tgtEl>
                                      </p:cBhvr>
                                    </p:animEffect>
                                  </p:childTnLst>
                                </p:cTn>
                              </p:par>
                              <p:par>
                                <p:cTn id="37" presetID="21" presetClass="entr" presetSubtype="1"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heel(1)">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0247620"/>
              </p:ext>
            </p:extLst>
          </p:nvPr>
        </p:nvGraphicFramePr>
        <p:xfrm>
          <a:off x="507506" y="1749997"/>
          <a:ext cx="11176987" cy="3657600"/>
        </p:xfrm>
        <a:graphic>
          <a:graphicData uri="http://schemas.openxmlformats.org/drawingml/2006/table">
            <a:tbl>
              <a:tblPr firstRow="1" firstCol="1" bandRow="1"/>
              <a:tblGrid>
                <a:gridCol w="11176987">
                  <a:extLst>
                    <a:ext uri="{9D8B030D-6E8A-4147-A177-3AD203B41FA5}">
                      <a16:colId xmlns:a16="http://schemas.microsoft.com/office/drawing/2014/main" val="20000"/>
                    </a:ext>
                  </a:extLst>
                </a:gridCol>
              </a:tblGrid>
              <a:tr h="3017838">
                <a:tc>
                  <a:txBody>
                    <a:bodyPr/>
                    <a:lstStyle/>
                    <a:p>
                      <a:pPr marL="0" marR="0" algn="just">
                        <a:lnSpc>
                          <a:spcPct val="150000"/>
                        </a:lnSpc>
                        <a:spcBef>
                          <a:spcPts val="0"/>
                        </a:spcBef>
                        <a:spcAft>
                          <a:spcPts val="0"/>
                        </a:spcAft>
                      </a:pPr>
                      <a:r>
                        <a:rPr lang="vi-VN" sz="3000" kern="100" dirty="0">
                          <a:ln>
                            <a:noFill/>
                          </a:ln>
                          <a:effectLst/>
                          <a:latin typeface="Times New Roman" pitchFamily="18" charset="0"/>
                          <a:cs typeface="Times New Roman" pitchFamily="18" charset="0"/>
                        </a:rPr>
                        <a:t>- </a:t>
                      </a:r>
                      <a:r>
                        <a:rPr lang="vi-VN" sz="3200" kern="100" dirty="0">
                          <a:ln>
                            <a:noFill/>
                          </a:ln>
                          <a:effectLst/>
                          <a:latin typeface="Times New Roman" pitchFamily="18" charset="0"/>
                          <a:cs typeface="Times New Roman" pitchFamily="18" charset="0"/>
                        </a:rPr>
                        <a:t>Thể hiện quan điểm của người viết, có thể theo một số gợi ý sau: </a:t>
                      </a:r>
                      <a:endParaRPr lang="en-US" sz="3200" kern="100" dirty="0">
                        <a:effectLst/>
                        <a:latin typeface="Times New Roman" pitchFamily="18" charset="0"/>
                        <a:cs typeface="Times New Roman" pitchFamily="18" charset="0"/>
                      </a:endParaRPr>
                    </a:p>
                    <a:p>
                      <a:pPr marL="0" marR="0" algn="just">
                        <a:lnSpc>
                          <a:spcPct val="150000"/>
                        </a:lnSpc>
                        <a:spcBef>
                          <a:spcPts val="0"/>
                        </a:spcBef>
                        <a:spcAft>
                          <a:spcPts val="0"/>
                        </a:spcAft>
                      </a:pPr>
                      <a:r>
                        <a:rPr lang="vi-VN" sz="3200" kern="100" dirty="0">
                          <a:effectLst/>
                          <a:latin typeface="Times New Roman" pitchFamily="18" charset="0"/>
                          <a:cs typeface="Times New Roman" pitchFamily="18" charset="0"/>
                        </a:rPr>
                        <a:t>+ Cống hiến thầm lặng thể hiện tinh thần trách nhiệm của tuổi trẻ đối với cộng đồng. Cống hiến thầm lặng được thể hiện từ những việc nhỏ đến những việc lớn. Lặng lẽ cống hiến mà không cần phô trương; không cần tuyên dương, khen thưởng.</a:t>
                      </a:r>
                      <a:endParaRPr lang="en-US" sz="3200" kern="100" dirty="0">
                        <a:effectLst/>
                        <a:latin typeface="Times New Roman" pitchFamily="18" charset="0"/>
                        <a:cs typeface="Times New Roman" pitchFamily="18" charset="0"/>
                      </a:endParaRPr>
                    </a:p>
                  </a:txBody>
                  <a:tcPr marL="25921" marR="2592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903011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6E9B084-6C84-761F-A98F-BF94B4A0DC73}"/>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75F1A6E-DAC4-4CE1-8828-A42F70BF7A10}"/>
              </a:ext>
            </a:extLst>
          </p:cNvPr>
          <p:cNvGraphicFramePr>
            <a:graphicFrameLocks noGrp="1"/>
          </p:cNvGraphicFramePr>
          <p:nvPr>
            <p:extLst>
              <p:ext uri="{D42A27DB-BD31-4B8C-83A1-F6EECF244321}">
                <p14:modId xmlns:p14="http://schemas.microsoft.com/office/powerpoint/2010/main" val="452278080"/>
              </p:ext>
            </p:extLst>
          </p:nvPr>
        </p:nvGraphicFramePr>
        <p:xfrm>
          <a:off x="263371" y="726884"/>
          <a:ext cx="11665258" cy="5486400"/>
        </p:xfrm>
        <a:graphic>
          <a:graphicData uri="http://schemas.openxmlformats.org/drawingml/2006/table">
            <a:tbl>
              <a:tblPr firstRow="1" firstCol="1" bandRow="1"/>
              <a:tblGrid>
                <a:gridCol w="11665258">
                  <a:extLst>
                    <a:ext uri="{9D8B030D-6E8A-4147-A177-3AD203B41FA5}">
                      <a16:colId xmlns:a16="http://schemas.microsoft.com/office/drawing/2014/main" val="20000"/>
                    </a:ext>
                  </a:extLst>
                </a:gridCol>
              </a:tblGrid>
              <a:tr h="3017838">
                <a:tc>
                  <a:txBody>
                    <a:bodyPr/>
                    <a:lstStyle/>
                    <a:p>
                      <a:pPr marL="0" marR="0" algn="just">
                        <a:lnSpc>
                          <a:spcPct val="150000"/>
                        </a:lnSpc>
                        <a:spcBef>
                          <a:spcPts val="0"/>
                        </a:spcBef>
                        <a:spcAft>
                          <a:spcPts val="0"/>
                        </a:spcAft>
                      </a:pPr>
                      <a:r>
                        <a:rPr lang="vi-VN" sz="3000" kern="100" dirty="0">
                          <a:effectLst/>
                          <a:latin typeface="Times New Roman" pitchFamily="18" charset="0"/>
                          <a:cs typeface="Times New Roman" pitchFamily="18" charset="0"/>
                        </a:rPr>
                        <a:t>+ Cống hiến thầm lặng sẽ đem lại nhiều hạnh phúc cho thế hệ trẻ. Đó là động lực, sức mạnh tinh thần giúp họ  nâng cao giá trị của bản thân và tạo ra ý nghĩa của cuộc sống. Thế hệ trẻ có cống hiến thầm lặng sẽ luôn được mọi người xung quanh ngưỡng mộ, yêu mến, trân trọng. </a:t>
                      </a:r>
                      <a:endParaRPr lang="en-US" sz="3000" kern="100" dirty="0">
                        <a:effectLst/>
                        <a:latin typeface="Times New Roman" pitchFamily="18" charset="0"/>
                        <a:cs typeface="Times New Roman" pitchFamily="18" charset="0"/>
                      </a:endParaRPr>
                    </a:p>
                    <a:p>
                      <a:pPr marL="0" marR="0" algn="just">
                        <a:lnSpc>
                          <a:spcPct val="150000"/>
                        </a:lnSpc>
                        <a:spcBef>
                          <a:spcPts val="0"/>
                        </a:spcBef>
                        <a:spcAft>
                          <a:spcPts val="0"/>
                        </a:spcAft>
                      </a:pPr>
                      <a:r>
                        <a:rPr lang="vi-VN" sz="3000" kern="100" dirty="0">
                          <a:effectLst/>
                          <a:latin typeface="Times New Roman" pitchFamily="18" charset="0"/>
                          <a:cs typeface="Times New Roman" pitchFamily="18" charset="0"/>
                        </a:rPr>
                        <a:t>+ Thế hệ trẻ thầm lặng lan tỏa những giá trị tốt đẹp  cho cộng đồng, xã hội.</a:t>
                      </a:r>
                      <a:endParaRPr lang="en-US" sz="3000" kern="100" dirty="0">
                        <a:effectLst/>
                        <a:latin typeface="Times New Roman" pitchFamily="18" charset="0"/>
                        <a:cs typeface="Times New Roman" pitchFamily="18" charset="0"/>
                      </a:endParaRPr>
                    </a:p>
                    <a:p>
                      <a:pPr marL="0" marR="0" algn="just">
                        <a:lnSpc>
                          <a:spcPct val="150000"/>
                        </a:lnSpc>
                        <a:spcBef>
                          <a:spcPts val="0"/>
                        </a:spcBef>
                        <a:spcAft>
                          <a:spcPts val="0"/>
                        </a:spcAft>
                      </a:pPr>
                      <a:r>
                        <a:rPr lang="vi-VN" sz="3000" kern="100" dirty="0">
                          <a:effectLst/>
                          <a:latin typeface="Times New Roman" pitchFamily="18" charset="0"/>
                          <a:cs typeface="Times New Roman" pitchFamily="18" charset="0"/>
                        </a:rPr>
                        <a:t>+ Thể hiện được nét đẹp truyền thống của dân tộc:  cho đi mà không cần nhận lại.  “Đừng  hỏi Tổ quốc đã làm gì cho ta  - mà phải hỏi ta đã làm gì cho tổ quốc hôm nay”</a:t>
                      </a:r>
                      <a:r>
                        <a:rPr lang="en-US" sz="3000" kern="100" dirty="0">
                          <a:effectLst/>
                          <a:latin typeface="Times New Roman" pitchFamily="18" charset="0"/>
                          <a:cs typeface="Times New Roman" pitchFamily="18" charset="0"/>
                        </a:rPr>
                        <a:t>.</a:t>
                      </a:r>
                    </a:p>
                  </a:txBody>
                  <a:tcPr marL="25921" marR="2592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34875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31445134"/>
              </p:ext>
            </p:extLst>
          </p:nvPr>
        </p:nvGraphicFramePr>
        <p:xfrm>
          <a:off x="420298" y="942661"/>
          <a:ext cx="11404758" cy="5349240"/>
        </p:xfrm>
        <a:graphic>
          <a:graphicData uri="http://schemas.openxmlformats.org/drawingml/2006/table">
            <a:tbl>
              <a:tblPr firstRow="1" firstCol="1" bandRow="1"/>
              <a:tblGrid>
                <a:gridCol w="11404758">
                  <a:extLst>
                    <a:ext uri="{9D8B030D-6E8A-4147-A177-3AD203B41FA5}">
                      <a16:colId xmlns:a16="http://schemas.microsoft.com/office/drawing/2014/main" val="20000"/>
                    </a:ext>
                  </a:extLst>
                </a:gridCol>
              </a:tblGrid>
              <a:tr h="3017838">
                <a:tc>
                  <a:txBody>
                    <a:bodyPr/>
                    <a:lstStyle/>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 Cống hiến thầm lặng sẽ góp phần thúc đẩy xã hội ngày một giàu mạnh, văn minh, hiện đại.  Nhờ đó, đất nước sẽ phát triển vững bền.</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(Những bác sĩ ở tuyến đầu của mùa dịch covid, Mùa hè xanh, chiến dịch Hoa phượng đỏ…) </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 Mở rộng, trao đổi với quan điểm trái chiều hoặc ý kiến khác để có cái nhìn toàn diện: Những thanh niên có lối sống vị kỷ, tư lợi chỉ biết thụ hưởng mà không có ý thức cho đi. Những thanh niên có cống hiến nhỏ bé nhưng luôn muốn vinh danh , muốn nổi tiếng.</a:t>
                      </a:r>
                      <a:endParaRPr lang="en-US" sz="3000" kern="100" dirty="0">
                        <a:effectLst/>
                        <a:latin typeface="Times New Roman" pitchFamily="18" charset="0"/>
                        <a:cs typeface="Times New Roman" pitchFamily="18" charset="0"/>
                      </a:endParaRPr>
                    </a:p>
                    <a:p>
                      <a:pPr marL="0" marR="0" algn="just">
                        <a:lnSpc>
                          <a:spcPct val="130000"/>
                        </a:lnSpc>
                        <a:spcBef>
                          <a:spcPts val="0"/>
                        </a:spcBef>
                        <a:spcAft>
                          <a:spcPts val="0"/>
                        </a:spcAft>
                      </a:pPr>
                      <a:r>
                        <a:rPr lang="vi-VN" sz="3000" kern="100" dirty="0">
                          <a:effectLst/>
                          <a:latin typeface="Times New Roman" pitchFamily="18" charset="0"/>
                          <a:cs typeface="Times New Roman" pitchFamily="18" charset="0"/>
                        </a:rPr>
                        <a:t>*Khẳng định lại quan điểm của cá nhân và rút ra bài học cho bản thân.</a:t>
                      </a:r>
                      <a:endParaRPr lang="en-US" sz="3000" kern="100" dirty="0">
                        <a:effectLst/>
                        <a:latin typeface="Times New Roman" pitchFamily="18" charset="0"/>
                        <a:cs typeface="Times New Roman" pitchFamily="18" charset="0"/>
                      </a:endParaRPr>
                    </a:p>
                  </a:txBody>
                  <a:tcPr marL="25921" marR="2592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870395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nvGraphicFramePr>
        <p:xfrm>
          <a:off x="325271" y="685800"/>
          <a:ext cx="11541457" cy="5486400"/>
        </p:xfrm>
        <a:graphic>
          <a:graphicData uri="http://schemas.openxmlformats.org/drawingml/2006/table">
            <a:tbl>
              <a:tblPr firstRow="1" firstCol="1" bandRow="1"/>
              <a:tblGrid>
                <a:gridCol w="11541457">
                  <a:extLst>
                    <a:ext uri="{9D8B030D-6E8A-4147-A177-3AD203B41FA5}">
                      <a16:colId xmlns:a16="http://schemas.microsoft.com/office/drawing/2014/main" val="20000"/>
                    </a:ext>
                  </a:extLst>
                </a:gridCol>
              </a:tblGrid>
              <a:tr h="1925402">
                <a:tc>
                  <a:txBody>
                    <a:bodyPr/>
                    <a:lstStyle/>
                    <a:p>
                      <a:pPr marL="0" marR="0" algn="just">
                        <a:lnSpc>
                          <a:spcPct val="100000"/>
                        </a:lnSpc>
                        <a:spcBef>
                          <a:spcPts val="0"/>
                        </a:spcBef>
                        <a:spcAft>
                          <a:spcPts val="0"/>
                        </a:spcAft>
                      </a:pPr>
                      <a:r>
                        <a:rPr lang="en-SG" sz="3000" kern="0" dirty="0">
                          <a:ln>
                            <a:noFill/>
                          </a:ln>
                          <a:effectLst/>
                          <a:latin typeface="Times New Roman" pitchFamily="18" charset="0"/>
                          <a:cs typeface="Times New Roman" pitchFamily="18" charset="0"/>
                        </a:rPr>
                        <a:t>d. </a:t>
                      </a:r>
                      <a:r>
                        <a:rPr lang="en-SG" sz="3000" kern="0" dirty="0" err="1">
                          <a:ln>
                            <a:noFill/>
                          </a:ln>
                          <a:effectLst/>
                          <a:latin typeface="Times New Roman" pitchFamily="18" charset="0"/>
                          <a:cs typeface="Times New Roman" pitchFamily="18" charset="0"/>
                        </a:rPr>
                        <a:t>Viết</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đoạn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văn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đảm</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bảo</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các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yêu</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cầu</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sau</a:t>
                      </a:r>
                      <a:r>
                        <a:rPr lang="en-SG" sz="3000" kern="0" dirty="0">
                          <a:ln>
                            <a:noFill/>
                          </a:ln>
                          <a:effectLst/>
                          <a:latin typeface="Times New Roman" pitchFamily="18" charset="0"/>
                          <a:cs typeface="Times New Roman" pitchFamily="18" charset="0"/>
                        </a:rPr>
                        <a:t>:</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Triển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khai</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được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ít</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nhất</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hai</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luận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điểm</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để</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làm</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rõ</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quan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điểm</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cá</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nhân</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Lựa</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chọn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được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các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thao</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tác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lập</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luận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phương</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thức</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biểu</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đạt</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phù</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hợp</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để</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triển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khai</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vấn</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đề</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nghị</a:t>
                      </a:r>
                      <a:r>
                        <a:rPr lang="en-SG" sz="3000" kern="0" dirty="0">
                          <a:ln>
                            <a:noFill/>
                          </a:ln>
                          <a:effectLst/>
                          <a:latin typeface="Times New Roman" pitchFamily="18" charset="0"/>
                          <a:cs typeface="Times New Roman" pitchFamily="18" charset="0"/>
                        </a:rPr>
                        <a:t> </a:t>
                      </a:r>
                      <a:r>
                        <a:rPr lang="en-SG" sz="3000" kern="0" dirty="0" err="1">
                          <a:ln>
                            <a:noFill/>
                          </a:ln>
                          <a:effectLst/>
                          <a:latin typeface="Times New Roman" pitchFamily="18" charset="0"/>
                          <a:cs typeface="Times New Roman" pitchFamily="18" charset="0"/>
                        </a:rPr>
                        <a:t>luận</a:t>
                      </a:r>
                      <a:r>
                        <a:rPr lang="en-SG" sz="3000" kern="0" dirty="0">
                          <a:ln>
                            <a:noFill/>
                          </a:ln>
                          <a:effectLst/>
                          <a:latin typeface="Times New Roman" pitchFamily="18" charset="0"/>
                          <a:cs typeface="Times New Roman" pitchFamily="18" charset="0"/>
                        </a:rPr>
                        <a:t>.</a:t>
                      </a:r>
                      <a:endParaRPr lang="en-US" sz="3000" kern="100" dirty="0">
                        <a:effectLst/>
                        <a:latin typeface="Times New Roman" pitchFamily="18" charset="0"/>
                        <a:cs typeface="Times New Roman" pitchFamily="18" charset="0"/>
                      </a:endParaRPr>
                    </a:p>
                    <a:p>
                      <a:pPr marL="0" marR="0" algn="just">
                        <a:lnSpc>
                          <a:spcPct val="100000"/>
                        </a:lnSpc>
                        <a:spcBef>
                          <a:spcPts val="0"/>
                        </a:spcBef>
                        <a:spcAft>
                          <a:spcPts val="0"/>
                        </a:spcAft>
                      </a:pP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Lập</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luận</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chặt</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chẽ</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thuyết</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phục</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lí</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lẽ</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xác</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đáng</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bằng</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chứng</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tiêu</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biểu</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phù</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hợp</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kết</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hợp</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nhuần</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nhuyễn</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giữa</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lý</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lẽ</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và</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dẫn</a:t>
                      </a:r>
                      <a:r>
                        <a:rPr lang="en-SG" sz="3000" kern="0" spc="-30" dirty="0">
                          <a:ln>
                            <a:noFill/>
                          </a:ln>
                          <a:effectLst/>
                          <a:latin typeface="Times New Roman" pitchFamily="18" charset="0"/>
                          <a:cs typeface="Times New Roman" pitchFamily="18" charset="0"/>
                        </a:rPr>
                        <a:t> </a:t>
                      </a:r>
                      <a:r>
                        <a:rPr lang="en-SG" sz="3000" kern="0" spc="-30" dirty="0" err="1">
                          <a:ln>
                            <a:noFill/>
                          </a:ln>
                          <a:effectLst/>
                          <a:latin typeface="Times New Roman" pitchFamily="18" charset="0"/>
                          <a:cs typeface="Times New Roman" pitchFamily="18" charset="0"/>
                        </a:rPr>
                        <a:t>chứng</a:t>
                      </a:r>
                      <a:r>
                        <a:rPr lang="en-SG" sz="3000" kern="0" spc="-30" dirty="0">
                          <a:ln>
                            <a:noFill/>
                          </a:ln>
                          <a:effectLst/>
                          <a:latin typeface="Times New Roman" pitchFamily="18" charset="0"/>
                          <a:cs typeface="Times New Roman" pitchFamily="18" charset="0"/>
                        </a:rPr>
                        <a:t>.</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0" spc="-30" dirty="0">
                          <a:ln>
                            <a:noFill/>
                          </a:ln>
                          <a:effectLst/>
                          <a:latin typeface="Times New Roman" pitchFamily="18" charset="0"/>
                          <a:cs typeface="Times New Roman" pitchFamily="18" charset="0"/>
                        </a:rPr>
                        <a:t>Lưu ý: Học sinh có thể bày tỏ suy nghĩ, quan điểm riêng nhưng phải phù hợp với chuẩn mực đạo đức và pháp luật.</a:t>
                      </a:r>
                      <a:endParaRPr lang="en-US" sz="30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r h="481351">
                <a:tc>
                  <a:txBody>
                    <a:bodyPr/>
                    <a:lstStyle/>
                    <a:p>
                      <a:pPr marL="0" marR="36195" algn="just">
                        <a:lnSpc>
                          <a:spcPct val="100000"/>
                        </a:lnSpc>
                        <a:spcBef>
                          <a:spcPts val="0"/>
                        </a:spcBef>
                        <a:spcAft>
                          <a:spcPts val="0"/>
                        </a:spcAft>
                      </a:pPr>
                      <a:r>
                        <a:rPr lang="vi-VN" sz="3000" kern="0">
                          <a:effectLst/>
                          <a:latin typeface="Times New Roman" pitchFamily="18" charset="0"/>
                          <a:cs typeface="Times New Roman" pitchFamily="18" charset="0"/>
                        </a:rPr>
                        <a:t>đ. Diễn đạt </a:t>
                      </a:r>
                      <a:endParaRPr lang="en-US" sz="3000" kern="10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0">
                          <a:effectLst/>
                          <a:latin typeface="Times New Roman" pitchFamily="18" charset="0"/>
                          <a:cs typeface="Times New Roman" pitchFamily="18" charset="0"/>
                        </a:rPr>
                        <a:t>Đảm bảo chuẩn chính tả, dùng từ, ngữ pháp tiếng Việt, liên kết văn bản. </a:t>
                      </a:r>
                      <a:endParaRPr lang="en-US" sz="3000" kern="10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1"/>
                  </a:ext>
                </a:extLst>
              </a:tr>
              <a:tr h="481351">
                <a:tc>
                  <a:txBody>
                    <a:bodyPr/>
                    <a:lstStyle/>
                    <a:p>
                      <a:pPr marL="0" marR="36195" algn="just">
                        <a:lnSpc>
                          <a:spcPct val="100000"/>
                        </a:lnSpc>
                        <a:spcBef>
                          <a:spcPts val="0"/>
                        </a:spcBef>
                        <a:spcAft>
                          <a:spcPts val="0"/>
                        </a:spcAft>
                      </a:pPr>
                      <a:r>
                        <a:rPr lang="vi-VN" sz="3000" kern="0" dirty="0">
                          <a:effectLst/>
                          <a:latin typeface="Times New Roman" pitchFamily="18" charset="0"/>
                          <a:cs typeface="Times New Roman" pitchFamily="18" charset="0"/>
                        </a:rPr>
                        <a:t>e. Sáng tạo</a:t>
                      </a:r>
                      <a:endParaRPr lang="en-US" sz="30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000" kern="0" dirty="0">
                          <a:effectLst/>
                          <a:latin typeface="Times New Roman" pitchFamily="18" charset="0"/>
                          <a:cs typeface="Times New Roman" pitchFamily="18" charset="0"/>
                        </a:rPr>
                        <a:t>Thể hiện suy nghĩ sâu sắc về vấn đề nghị luận; có cách diễn đạt mới mẻ. </a:t>
                      </a:r>
                      <a:endParaRPr lang="en-US" sz="30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2515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655093" y="1091527"/>
            <a:ext cx="10972799" cy="4147739"/>
          </a:xfrm>
          <a:prstGeom prst="rect">
            <a:avLst/>
          </a:prstGeom>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NHIỆM VỤ VỀ NHÀ</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Tìm đọc và tham khảo các tài liệu liên quan đến nội dung bài học.</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Học bài ở nhà, ôn tập các nội dung đã học.</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Làm hoàn chỉnh các đề bài.</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9815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711958" y="428178"/>
            <a:ext cx="10768083"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Chú thích</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Tháng 2 – 1941, sau ba mươi năm bôn ba hoạt động cách mạng ở nước ngoài, Chủ tịch Hồ Chí Minh trở về Tổ quốc, trực tiếp lãnh đạo phong trào cách mạng trong nước. Người sống và làm việc trong hoàn cảnh hết sức gian khổ: ở trong hang Pac Bó, một hang núi nhỏ sát biên giới Việt  - Trung (thuộc huyện Hà Quảng, tỉnh Cao Bằng); thường phải ăn cháo ngô, măng rừng thay cơm; bàn làm việc là một phiến đá bên bờ suối cạnh hang (được Người đặt tên là suối Lê-nin)</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(1) Bẹ: ngô</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 Sử Đảng: đây là lịch sử Đảng Cộng sản Liên Xô, được Bác dịch văn tắt để làm tài liệu học tập cho cán bộ cách mạng khi đó.</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83828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91318" y="324724"/>
            <a:ext cx="11150221" cy="609397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Thực hiện các yêu cầu từ câu 1 đến câu 5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1.</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Bài thơ dược viết theo thể thơ nào?</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2.</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Ba dòng thơ đầu, cuộc sống sinh hoạt của Chủ tịch Hồ Chí Minh lúc ở Pác Bó gợi ra như thế nào?</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3.</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Nhận xét hiệu quả của từ láy “chông chênh” và thanh điệu trong câu thơ thứ ba của bài thơ.</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4.</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Anh/ chị hiểu như thế nào về chữ “sang” câu thơ “Cuộc đời cách mạng thật là sang”</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5.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Qua bài thơ, có thể thấy rõ, Chủ tịch Hồ Chí Minh cảm thấy vui thích, thoải mái khi sống giữa thiên nhiên. Nguyễn Trãi cũng từng ca ngợi “thú lâm tuyền” (niềm vui thú được sống với rừng, suối) trong bài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Côn sơn ca</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Hãy cho biết “thú lâm tuyền” ở Nguyễn Trãi và ở Chủ tịch Hồ Chí Minh có điểm gì giống và khác nhau.</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5464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766916" y="1226057"/>
            <a:ext cx="4625562"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P</a:t>
            </a:r>
            <a:r>
              <a:rPr kumimoji="0" lang="fr-FR"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HẦN II. VIẾT (</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6</a:t>
            </a:r>
            <a:r>
              <a:rPr kumimoji="0" lang="fr-FR"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,0 </a:t>
            </a:r>
            <a:r>
              <a:rPr kumimoji="0" lang="fr-FR" sz="30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điểm</a:t>
            </a:r>
            <a:r>
              <a:rPr kumimoji="0" lang="fr-FR"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fr-FR"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766916" y="1883096"/>
            <a:ext cx="10697497" cy="3471848"/>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1.</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Viết đoạn văn (khoảng 200 chữ) phân tích vẻ đẹp cổ điển và hiện đại trong bài thơ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Tức ảnh Pác Bó</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của Hồ Chí Minh. (2 điểm)</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2.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luận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khoảng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600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chữ</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tỏ</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quan niệm yêu nước của tuổi trẻ hiện nay qua việc</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cống hiến thầm lặng của họ trong cuộc </a:t>
            </a:r>
            <a:r>
              <a:rPr kumimoji="0" lang="en-US" sz="30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(4 điểm)</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38276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549446" y="0"/>
            <a:ext cx="4207819"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ĐÁP ÁN, HƯỚNG DẪN</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28433714"/>
              </p:ext>
            </p:extLst>
          </p:nvPr>
        </p:nvGraphicFramePr>
        <p:xfrm>
          <a:off x="304798" y="867897"/>
          <a:ext cx="11664288" cy="5791200"/>
        </p:xfrm>
        <a:graphic>
          <a:graphicData uri="http://schemas.openxmlformats.org/drawingml/2006/table">
            <a:tbl>
              <a:tblPr firstRow="1" firstCol="1" bandRow="1"/>
              <a:tblGrid>
                <a:gridCol w="1051008">
                  <a:extLst>
                    <a:ext uri="{9D8B030D-6E8A-4147-A177-3AD203B41FA5}">
                      <a16:colId xmlns:a16="http://schemas.microsoft.com/office/drawing/2014/main" val="20000"/>
                    </a:ext>
                  </a:extLst>
                </a:gridCol>
                <a:gridCol w="985318">
                  <a:extLst>
                    <a:ext uri="{9D8B030D-6E8A-4147-A177-3AD203B41FA5}">
                      <a16:colId xmlns:a16="http://schemas.microsoft.com/office/drawing/2014/main" val="20001"/>
                    </a:ext>
                  </a:extLst>
                </a:gridCol>
                <a:gridCol w="9627962">
                  <a:extLst>
                    <a:ext uri="{9D8B030D-6E8A-4147-A177-3AD203B41FA5}">
                      <a16:colId xmlns:a16="http://schemas.microsoft.com/office/drawing/2014/main" val="20002"/>
                    </a:ext>
                  </a:extLst>
                </a:gridCol>
              </a:tblGrid>
              <a:tr h="240675">
                <a:tc>
                  <a:txBody>
                    <a:bodyPr/>
                    <a:lstStyle/>
                    <a:p>
                      <a:pPr marL="0" marR="36195" algn="ctr">
                        <a:lnSpc>
                          <a:spcPct val="100000"/>
                        </a:lnSpc>
                        <a:spcBef>
                          <a:spcPts val="0"/>
                        </a:spcBef>
                        <a:spcAft>
                          <a:spcPts val="0"/>
                        </a:spcAft>
                      </a:pPr>
                      <a:r>
                        <a:rPr lang="vi-VN" sz="3000" b="1" kern="0" dirty="0">
                          <a:effectLst/>
                          <a:latin typeface="Times New Roman" pitchFamily="18" charset="0"/>
                          <a:cs typeface="Times New Roman" pitchFamily="18" charset="0"/>
                        </a:rPr>
                        <a:t>Phần</a:t>
                      </a:r>
                      <a:endParaRPr lang="en-US" sz="3000" b="1" kern="100" dirty="0">
                        <a:effectLst/>
                        <a:latin typeface="Times New Roman" pitchFamily="18" charset="0"/>
                        <a:ea typeface="Calibri"/>
                        <a:cs typeface="Times New Roman" pitchFamily="18" charset="0"/>
                      </a:endParaRPr>
                    </a:p>
                  </a:txBody>
                  <a:tcPr marL="64085" marR="64085" marT="0" marB="0"/>
                </a:tc>
                <a:tc>
                  <a:txBody>
                    <a:bodyPr/>
                    <a:lstStyle/>
                    <a:p>
                      <a:pPr marL="0" marR="36195" algn="ctr">
                        <a:lnSpc>
                          <a:spcPct val="100000"/>
                        </a:lnSpc>
                        <a:spcBef>
                          <a:spcPts val="0"/>
                        </a:spcBef>
                        <a:spcAft>
                          <a:spcPts val="0"/>
                        </a:spcAft>
                      </a:pPr>
                      <a:r>
                        <a:rPr lang="vi-VN" sz="3000" b="1" kern="0" dirty="0">
                          <a:effectLst/>
                          <a:latin typeface="Times New Roman" pitchFamily="18" charset="0"/>
                          <a:cs typeface="Times New Roman" pitchFamily="18" charset="0"/>
                        </a:rPr>
                        <a:t>Câu</a:t>
                      </a:r>
                      <a:endParaRPr lang="en-US" sz="3000" b="1" kern="100" dirty="0">
                        <a:effectLst/>
                        <a:latin typeface="Times New Roman" pitchFamily="18" charset="0"/>
                        <a:ea typeface="Calibri"/>
                        <a:cs typeface="Times New Roman" pitchFamily="18" charset="0"/>
                      </a:endParaRPr>
                    </a:p>
                  </a:txBody>
                  <a:tcPr marL="64085" marR="64085" marT="0" marB="0"/>
                </a:tc>
                <a:tc>
                  <a:txBody>
                    <a:bodyPr/>
                    <a:lstStyle/>
                    <a:p>
                      <a:pPr marL="0" marR="36195" algn="ctr">
                        <a:lnSpc>
                          <a:spcPct val="100000"/>
                        </a:lnSpc>
                        <a:spcBef>
                          <a:spcPts val="0"/>
                        </a:spcBef>
                        <a:spcAft>
                          <a:spcPts val="0"/>
                        </a:spcAft>
                      </a:pPr>
                      <a:r>
                        <a:rPr lang="vi-VN" sz="3000" b="1" kern="0" dirty="0">
                          <a:effectLst/>
                          <a:latin typeface="Times New Roman" pitchFamily="18" charset="0"/>
                          <a:cs typeface="Times New Roman" pitchFamily="18" charset="0"/>
                        </a:rPr>
                        <a:t>Nội dung</a:t>
                      </a:r>
                      <a:endParaRPr lang="en-US" sz="3000" b="1"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r h="240675">
                <a:tc>
                  <a:txBody>
                    <a:bodyPr/>
                    <a:lstStyle/>
                    <a:p>
                      <a:pPr marL="0" marR="36195" algn="ctr">
                        <a:lnSpc>
                          <a:spcPct val="100000"/>
                        </a:lnSpc>
                        <a:spcBef>
                          <a:spcPts val="0"/>
                        </a:spcBef>
                        <a:spcAft>
                          <a:spcPts val="0"/>
                        </a:spcAft>
                      </a:pPr>
                      <a:r>
                        <a:rPr lang="vi-VN" sz="3000" b="1" kern="0">
                          <a:effectLst/>
                          <a:latin typeface="Times New Roman" pitchFamily="18" charset="0"/>
                          <a:cs typeface="Times New Roman" pitchFamily="18" charset="0"/>
                        </a:rPr>
                        <a:t>I</a:t>
                      </a:r>
                      <a:endParaRPr lang="en-US" sz="3000" b="1" kern="100">
                        <a:effectLst/>
                        <a:latin typeface="Times New Roman" pitchFamily="18" charset="0"/>
                        <a:ea typeface="Calibri"/>
                        <a:cs typeface="Times New Roman" pitchFamily="18" charset="0"/>
                      </a:endParaRPr>
                    </a:p>
                  </a:txBody>
                  <a:tcPr marL="64085" marR="64085" marT="0" marB="0"/>
                </a:tc>
                <a:tc>
                  <a:txBody>
                    <a:bodyPr/>
                    <a:lstStyle/>
                    <a:p>
                      <a:pPr marL="0" marR="36195" algn="ctr">
                        <a:lnSpc>
                          <a:spcPct val="100000"/>
                        </a:lnSpc>
                        <a:spcBef>
                          <a:spcPts val="0"/>
                        </a:spcBef>
                        <a:spcAft>
                          <a:spcPts val="0"/>
                        </a:spcAft>
                      </a:pPr>
                      <a:r>
                        <a:rPr lang="en-US" sz="3000" b="1" kern="0">
                          <a:effectLst/>
                          <a:latin typeface="Times New Roman" pitchFamily="18" charset="0"/>
                          <a:cs typeface="Times New Roman" pitchFamily="18" charset="0"/>
                        </a:rPr>
                        <a:t> </a:t>
                      </a:r>
                      <a:endParaRPr lang="en-US" sz="3000" b="1" kern="100">
                        <a:effectLst/>
                        <a:latin typeface="Times New Roman" pitchFamily="18" charset="0"/>
                        <a:ea typeface="Calibri"/>
                        <a:cs typeface="Times New Roman" pitchFamily="18" charset="0"/>
                      </a:endParaRPr>
                    </a:p>
                  </a:txBody>
                  <a:tcPr marL="64085" marR="64085" marT="0" marB="0"/>
                </a:tc>
                <a:tc>
                  <a:txBody>
                    <a:bodyPr/>
                    <a:lstStyle/>
                    <a:p>
                      <a:pPr marL="0" marR="36195">
                        <a:lnSpc>
                          <a:spcPct val="100000"/>
                        </a:lnSpc>
                        <a:spcBef>
                          <a:spcPts val="0"/>
                        </a:spcBef>
                        <a:spcAft>
                          <a:spcPts val="0"/>
                        </a:spcAft>
                      </a:pPr>
                      <a:r>
                        <a:rPr lang="vi-VN" sz="3000" b="1" kern="0" dirty="0">
                          <a:effectLst/>
                          <a:latin typeface="Times New Roman" pitchFamily="18" charset="0"/>
                          <a:cs typeface="Times New Roman" pitchFamily="18" charset="0"/>
                        </a:rPr>
                        <a:t>ĐỌC HIỂU </a:t>
                      </a:r>
                      <a:endParaRPr lang="en-US" sz="3000" b="1"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1"/>
                  </a:ext>
                </a:extLst>
              </a:tr>
              <a:tr h="240675">
                <a:tc>
                  <a:txBody>
                    <a:bodyPr/>
                    <a:lstStyle/>
                    <a:p>
                      <a:pPr marL="0" marR="36195" algn="ctr">
                        <a:lnSpc>
                          <a:spcPct val="100000"/>
                        </a:lnSpc>
                        <a:spcBef>
                          <a:spcPts val="0"/>
                        </a:spcBef>
                        <a:spcAft>
                          <a:spcPts val="0"/>
                        </a:spcAft>
                      </a:pPr>
                      <a:r>
                        <a:rPr lang="vi-VN" sz="3000" kern="0">
                          <a:effectLst/>
                          <a:latin typeface="Times New Roman" pitchFamily="18" charset="0"/>
                          <a:cs typeface="Times New Roman" pitchFamily="18" charset="0"/>
                        </a:rPr>
                        <a:t> </a:t>
                      </a:r>
                      <a:endParaRPr lang="en-US" sz="3000" kern="100">
                        <a:effectLst/>
                        <a:latin typeface="Times New Roman" pitchFamily="18" charset="0"/>
                        <a:ea typeface="Calibri"/>
                        <a:cs typeface="Times New Roman" pitchFamily="18" charset="0"/>
                      </a:endParaRPr>
                    </a:p>
                  </a:txBody>
                  <a:tcPr marL="64085" marR="64085" marT="0" marB="0"/>
                </a:tc>
                <a:tc>
                  <a:txBody>
                    <a:bodyPr/>
                    <a:lstStyle/>
                    <a:p>
                      <a:pPr marL="0" marR="36195" algn="ctr">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txBody>
                  <a:tcPr marL="64085" marR="64085" marT="0" marB="0"/>
                </a:tc>
                <a:tc>
                  <a:txBody>
                    <a:bodyPr/>
                    <a:lstStyle/>
                    <a:p>
                      <a:pPr marL="0" marR="0"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0"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2"/>
                  </a:ext>
                </a:extLst>
              </a:tr>
              <a:tr h="1925402">
                <a:tc>
                  <a:txBody>
                    <a:bodyPr/>
                    <a:lstStyle/>
                    <a:p>
                      <a:pPr marL="0" marR="36195" algn="ctr">
                        <a:lnSpc>
                          <a:spcPct val="100000"/>
                        </a:lnSpc>
                        <a:spcBef>
                          <a:spcPts val="0"/>
                        </a:spcBef>
                        <a:spcAft>
                          <a:spcPts val="0"/>
                        </a:spcAft>
                      </a:pPr>
                      <a:r>
                        <a:rPr lang="vi-VN" sz="3000" kern="0">
                          <a:effectLst/>
                          <a:latin typeface="Times New Roman" pitchFamily="18" charset="0"/>
                          <a:cs typeface="Times New Roman" pitchFamily="18" charset="0"/>
                        </a:rPr>
                        <a:t> </a:t>
                      </a:r>
                      <a:endParaRPr lang="en-US" sz="3000" kern="100">
                        <a:effectLst/>
                        <a:latin typeface="Times New Roman" pitchFamily="18" charset="0"/>
                        <a:ea typeface="Calibri"/>
                        <a:cs typeface="Times New Roman" pitchFamily="18" charset="0"/>
                      </a:endParaRPr>
                    </a:p>
                  </a:txBody>
                  <a:tcPr marL="64085" marR="64085" marT="0" marB="0"/>
                </a:tc>
                <a:tc>
                  <a:txBody>
                    <a:bodyPr/>
                    <a:lstStyle/>
                    <a:p>
                      <a:pPr marL="0" marR="36195" algn="ctr">
                        <a:lnSpc>
                          <a:spcPct val="100000"/>
                        </a:lnSpc>
                        <a:spcBef>
                          <a:spcPts val="0"/>
                        </a:spcBef>
                        <a:spcAft>
                          <a:spcPts val="0"/>
                        </a:spcAft>
                      </a:pPr>
                      <a:endParaRPr lang="en-US" sz="3200" kern="100" dirty="0">
                        <a:effectLst/>
                        <a:latin typeface="Times New Roman" pitchFamily="18" charset="0"/>
                        <a:cs typeface="Times New Roman" pitchFamily="18" charset="0"/>
                      </a:endParaRPr>
                    </a:p>
                    <a:p>
                      <a:pPr marL="0" marR="36195" algn="ctr">
                        <a:lnSpc>
                          <a:spcPct val="100000"/>
                        </a:lnSpc>
                        <a:spcBef>
                          <a:spcPts val="0"/>
                        </a:spcBef>
                        <a:spcAft>
                          <a:spcPts val="0"/>
                        </a:spcAft>
                      </a:pPr>
                      <a:endParaRPr lang="en-US" sz="3200" kern="100" dirty="0">
                        <a:effectLst/>
                        <a:latin typeface="Times New Roman" pitchFamily="18" charset="0"/>
                        <a:cs typeface="Times New Roman" pitchFamily="18" charset="0"/>
                      </a:endParaRPr>
                    </a:p>
                    <a:p>
                      <a:pPr marL="0" marR="36195" algn="ctr">
                        <a:lnSpc>
                          <a:spcPct val="100000"/>
                        </a:lnSpc>
                        <a:spcBef>
                          <a:spcPts val="0"/>
                        </a:spcBef>
                        <a:spcAft>
                          <a:spcPts val="0"/>
                        </a:spcAft>
                      </a:pPr>
                      <a:endParaRPr lang="en-US" sz="3200" kern="100" dirty="0">
                        <a:effectLst/>
                        <a:latin typeface="Times New Roman" pitchFamily="18" charset="0"/>
                        <a:cs typeface="Times New Roman" pitchFamily="18" charset="0"/>
                      </a:endParaRPr>
                    </a:p>
                    <a:p>
                      <a:pPr marL="0" marR="36195" algn="ctr">
                        <a:lnSpc>
                          <a:spcPct val="100000"/>
                        </a:lnSpc>
                        <a:spcBef>
                          <a:spcPts val="0"/>
                        </a:spcBef>
                        <a:spcAft>
                          <a:spcPts val="0"/>
                        </a:spcAft>
                      </a:pPr>
                      <a:endParaRPr lang="en-US" sz="3200" kern="100" dirty="0">
                        <a:effectLst/>
                        <a:latin typeface="Times New Roman" pitchFamily="18" charset="0"/>
                        <a:cs typeface="Times New Roman" pitchFamily="18" charset="0"/>
                      </a:endParaRPr>
                    </a:p>
                  </a:txBody>
                  <a:tcPr marL="64085" marR="64085" marT="0" marB="0"/>
                </a:tc>
                <a:tc>
                  <a:txBody>
                    <a:bodyPr/>
                    <a:lstStyle/>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just">
                        <a:lnSpc>
                          <a:spcPct val="100000"/>
                        </a:lnSpc>
                        <a:spcBef>
                          <a:spcPts val="0"/>
                        </a:spcBef>
                        <a:spcAft>
                          <a:spcPts val="0"/>
                        </a:spcAft>
                      </a:pPr>
                      <a:endParaRPr lang="en-US" sz="32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3"/>
                  </a:ext>
                </a:extLst>
              </a:tr>
            </a:tbl>
          </a:graphicData>
        </a:graphic>
      </p:graphicFrame>
      <p:sp>
        <p:nvSpPr>
          <p:cNvPr id="4" name="TextBox 3">
            <a:extLst>
              <a:ext uri="{FF2B5EF4-FFF2-40B4-BE49-F238E27FC236}">
                <a16:creationId xmlns:a16="http://schemas.microsoft.com/office/drawing/2014/main" id="{F7E5FD9F-2DA2-E90D-B224-710A58C6238B}"/>
              </a:ext>
            </a:extLst>
          </p:cNvPr>
          <p:cNvSpPr txBox="1"/>
          <p:nvPr/>
        </p:nvSpPr>
        <p:spPr>
          <a:xfrm>
            <a:off x="1530606" y="1897626"/>
            <a:ext cx="717755" cy="861774"/>
          </a:xfrm>
          <a:prstGeom prst="rect">
            <a:avLst/>
          </a:prstGeom>
          <a:noFill/>
        </p:spPr>
        <p:txBody>
          <a:bodyPr wrap="square" rtlCol="0">
            <a:spAutoFit/>
          </a:bodyPr>
          <a:lstStyle/>
          <a:p>
            <a:r>
              <a:rPr lang="en-US" sz="3200" kern="100" dirty="0">
                <a:effectLst/>
                <a:latin typeface="Times New Roman" pitchFamily="18" charset="0"/>
                <a:cs typeface="Times New Roman" pitchFamily="18" charset="0"/>
              </a:rPr>
              <a:t>1</a:t>
            </a:r>
            <a:endParaRPr lang="en-US" sz="3200" kern="100" dirty="0">
              <a:effectLst/>
              <a:latin typeface="Times New Roman" pitchFamily="18" charset="0"/>
              <a:ea typeface="Calibri"/>
              <a:cs typeface="Times New Roman" pitchFamily="18" charset="0"/>
            </a:endParaRPr>
          </a:p>
          <a:p>
            <a:endParaRPr lang="en-US" dirty="0"/>
          </a:p>
        </p:txBody>
      </p:sp>
      <p:sp>
        <p:nvSpPr>
          <p:cNvPr id="5" name="TextBox 4">
            <a:extLst>
              <a:ext uri="{FF2B5EF4-FFF2-40B4-BE49-F238E27FC236}">
                <a16:creationId xmlns:a16="http://schemas.microsoft.com/office/drawing/2014/main" id="{B5B35A20-018F-62A2-2C6D-98EABD12B401}"/>
              </a:ext>
            </a:extLst>
          </p:cNvPr>
          <p:cNvSpPr txBox="1"/>
          <p:nvPr/>
        </p:nvSpPr>
        <p:spPr>
          <a:xfrm>
            <a:off x="2330245" y="1897626"/>
            <a:ext cx="9638841" cy="861774"/>
          </a:xfrm>
          <a:prstGeom prst="rect">
            <a:avLst/>
          </a:prstGeom>
          <a:noFill/>
        </p:spPr>
        <p:txBody>
          <a:bodyPr wrap="square" rtlCol="0">
            <a:spAutoFit/>
          </a:bodyPr>
          <a:lstStyle/>
          <a:p>
            <a:r>
              <a:rPr lang="vi-VN" sz="3200" kern="100" dirty="0">
                <a:effectLst/>
                <a:latin typeface="Times New Roman" pitchFamily="18" charset="0"/>
                <a:cs typeface="Times New Roman" pitchFamily="18" charset="0"/>
              </a:rPr>
              <a:t>Bài thơ được viết theo thể thơ: Thất ngôn tứ tuyệt </a:t>
            </a:r>
            <a:endParaRPr lang="en-US" sz="3200" kern="100" dirty="0">
              <a:effectLst/>
              <a:latin typeface="Times New Roman" pitchFamily="18" charset="0"/>
              <a:ea typeface="Calibri"/>
              <a:cs typeface="Times New Roman" pitchFamily="18" charset="0"/>
            </a:endParaRPr>
          </a:p>
          <a:p>
            <a:endParaRPr lang="en-US" dirty="0"/>
          </a:p>
        </p:txBody>
      </p:sp>
      <p:sp>
        <p:nvSpPr>
          <p:cNvPr id="6" name="TextBox 5">
            <a:extLst>
              <a:ext uri="{FF2B5EF4-FFF2-40B4-BE49-F238E27FC236}">
                <a16:creationId xmlns:a16="http://schemas.microsoft.com/office/drawing/2014/main" id="{8CFA3CFD-D67E-A3C0-356F-F32DF8C9C2D1}"/>
              </a:ext>
            </a:extLst>
          </p:cNvPr>
          <p:cNvSpPr txBox="1"/>
          <p:nvPr/>
        </p:nvSpPr>
        <p:spPr>
          <a:xfrm>
            <a:off x="1494503" y="4011561"/>
            <a:ext cx="511278" cy="861774"/>
          </a:xfrm>
          <a:prstGeom prst="rect">
            <a:avLst/>
          </a:prstGeom>
          <a:noFill/>
        </p:spPr>
        <p:txBody>
          <a:bodyPr wrap="square" rtlCol="0">
            <a:spAutoFit/>
          </a:bodyPr>
          <a:lstStyle/>
          <a:p>
            <a:r>
              <a:rPr lang="en-US" sz="3200" kern="100" dirty="0">
                <a:effectLst/>
                <a:latin typeface="Times New Roman" pitchFamily="18" charset="0"/>
                <a:cs typeface="Times New Roman" pitchFamily="18" charset="0"/>
              </a:rPr>
              <a:t>2</a:t>
            </a:r>
          </a:p>
          <a:p>
            <a:endParaRPr lang="en-US" dirty="0"/>
          </a:p>
        </p:txBody>
      </p:sp>
      <p:sp>
        <p:nvSpPr>
          <p:cNvPr id="7" name="TextBox 6">
            <a:extLst>
              <a:ext uri="{FF2B5EF4-FFF2-40B4-BE49-F238E27FC236}">
                <a16:creationId xmlns:a16="http://schemas.microsoft.com/office/drawing/2014/main" id="{0E4276BB-2AC9-0FDD-F039-AD318F867932}"/>
              </a:ext>
            </a:extLst>
          </p:cNvPr>
          <p:cNvSpPr txBox="1"/>
          <p:nvPr/>
        </p:nvSpPr>
        <p:spPr>
          <a:xfrm>
            <a:off x="2330245" y="2759400"/>
            <a:ext cx="9556957" cy="4308872"/>
          </a:xfrm>
          <a:prstGeom prst="rect">
            <a:avLst/>
          </a:prstGeom>
          <a:noFill/>
        </p:spPr>
        <p:txBody>
          <a:bodyPr wrap="square" rtlCol="0">
            <a:spAutoFit/>
          </a:bodyPr>
          <a:lstStyle/>
          <a:p>
            <a:pPr marL="0" marR="36195" algn="just">
              <a:lnSpc>
                <a:spcPct val="100000"/>
              </a:lnSpc>
              <a:spcBef>
                <a:spcPts val="0"/>
              </a:spcBef>
              <a:spcAft>
                <a:spcPts val="0"/>
              </a:spcAft>
            </a:pPr>
            <a:r>
              <a:rPr lang="vi-VN" sz="3200" kern="100" dirty="0">
                <a:effectLst/>
                <a:latin typeface="Times New Roman" pitchFamily="18" charset="0"/>
                <a:cs typeface="Times New Roman" pitchFamily="18" charset="0"/>
              </a:rPr>
              <a:t>Ba dòng thơ đầu, cuộc sống sinh hoạt của Chủ tịch Hồ Chí Minh lúc ở Pác Bó: </a:t>
            </a:r>
            <a:endParaRPr lang="en-US" sz="32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200" kern="100" dirty="0">
                <a:effectLst/>
                <a:latin typeface="Times New Roman" pitchFamily="18" charset="0"/>
                <a:cs typeface="Times New Roman" pitchFamily="18" charset="0"/>
              </a:rPr>
              <a:t>- Nơi ở: sáng sáng  Người ra phiến đá bên bờ suối để làm việc, tối đến Người trở vào hang đá để nghỉ ngơi.</a:t>
            </a:r>
            <a:endParaRPr lang="en-US" sz="32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200" kern="100" dirty="0">
                <a:effectLst/>
                <a:latin typeface="Times New Roman" pitchFamily="18" charset="0"/>
                <a:cs typeface="Times New Roman" pitchFamily="18" charset="0"/>
              </a:rPr>
              <a:t>- Bữa ăn: cháo ngô thay cơm, măng rừng thay rau.</a:t>
            </a:r>
            <a:endParaRPr lang="en-US" sz="3200" kern="100" dirty="0">
              <a:effectLst/>
              <a:latin typeface="Times New Roman" pitchFamily="18" charset="0"/>
              <a:cs typeface="Times New Roman" pitchFamily="18" charset="0"/>
            </a:endParaRPr>
          </a:p>
          <a:p>
            <a:pPr marL="0" marR="36195" algn="just">
              <a:lnSpc>
                <a:spcPct val="100000"/>
              </a:lnSpc>
              <a:spcBef>
                <a:spcPts val="0"/>
              </a:spcBef>
              <a:spcAft>
                <a:spcPts val="0"/>
              </a:spcAft>
            </a:pPr>
            <a:r>
              <a:rPr lang="vi-VN" sz="3200" kern="100" dirty="0">
                <a:effectLst/>
                <a:latin typeface="Times New Roman" pitchFamily="18" charset="0"/>
                <a:cs typeface="Times New Roman" pitchFamily="18" charset="0"/>
              </a:rPr>
              <a:t>- Nơi làm viêc: Nơi phiến đá bên bờ suối, Người dịch lịch sử Đảng Cộng sản Liên Xô, được Bác dịch văn tắt để làm tài liệu học tập cho cán bộ cách mạng khi đó.</a:t>
            </a:r>
            <a:endParaRPr lang="en-US" sz="3200" kern="100" dirty="0">
              <a:effectLst/>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215807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heel(1)">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randombar(horizontal)">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nvGraphicFramePr>
        <p:xfrm>
          <a:off x="452283" y="784034"/>
          <a:ext cx="11287433" cy="5349240"/>
        </p:xfrm>
        <a:graphic>
          <a:graphicData uri="http://schemas.openxmlformats.org/drawingml/2006/table">
            <a:tbl>
              <a:tblPr firstRow="1" firstCol="1" bandRow="1"/>
              <a:tblGrid>
                <a:gridCol w="1211388">
                  <a:extLst>
                    <a:ext uri="{9D8B030D-6E8A-4147-A177-3AD203B41FA5}">
                      <a16:colId xmlns:a16="http://schemas.microsoft.com/office/drawing/2014/main" val="20000"/>
                    </a:ext>
                  </a:extLst>
                </a:gridCol>
                <a:gridCol w="10076045">
                  <a:extLst>
                    <a:ext uri="{9D8B030D-6E8A-4147-A177-3AD203B41FA5}">
                      <a16:colId xmlns:a16="http://schemas.microsoft.com/office/drawing/2014/main" val="20001"/>
                    </a:ext>
                  </a:extLst>
                </a:gridCol>
              </a:tblGrid>
              <a:tr h="1925402">
                <a:tc>
                  <a:txBody>
                    <a:bodyPr/>
                    <a:lstStyle/>
                    <a:p>
                      <a:pPr marL="0" marR="36195" algn="ctr">
                        <a:lnSpc>
                          <a:spcPct val="130000"/>
                        </a:lnSpc>
                        <a:spcBef>
                          <a:spcPts val="0"/>
                        </a:spcBef>
                        <a:spcAft>
                          <a:spcPts val="0"/>
                        </a:spcAft>
                      </a:pPr>
                      <a:endParaRPr lang="en-US" sz="3000" kern="100" dirty="0">
                        <a:effectLst/>
                        <a:latin typeface="Times New Roman" pitchFamily="18" charset="0"/>
                        <a:cs typeface="Times New Roman" pitchFamily="18" charset="0"/>
                      </a:endParaRPr>
                    </a:p>
                    <a:p>
                      <a:pPr marL="0" marR="36195" algn="ctr">
                        <a:lnSpc>
                          <a:spcPct val="130000"/>
                        </a:lnSpc>
                        <a:spcBef>
                          <a:spcPts val="0"/>
                        </a:spcBef>
                        <a:spcAft>
                          <a:spcPts val="0"/>
                        </a:spcAft>
                      </a:pPr>
                      <a:endParaRPr lang="en-US" sz="3000" kern="100" dirty="0">
                        <a:effectLst/>
                        <a:latin typeface="Times New Roman" pitchFamily="18" charset="0"/>
                        <a:cs typeface="Times New Roman" pitchFamily="18" charset="0"/>
                      </a:endParaRPr>
                    </a:p>
                    <a:p>
                      <a:pPr marL="0" marR="36195" algn="ctr">
                        <a:lnSpc>
                          <a:spcPct val="130000"/>
                        </a:lnSpc>
                        <a:spcBef>
                          <a:spcPts val="0"/>
                        </a:spcBef>
                        <a:spcAft>
                          <a:spcPts val="0"/>
                        </a:spcAft>
                      </a:pPr>
                      <a:endParaRPr lang="en-US" sz="3000" kern="100" dirty="0">
                        <a:effectLst/>
                        <a:latin typeface="Times New Roman" pitchFamily="18" charset="0"/>
                        <a:cs typeface="Times New Roman" pitchFamily="18" charset="0"/>
                      </a:endParaRPr>
                    </a:p>
                    <a:p>
                      <a:pPr marL="0" marR="36195" algn="ctr">
                        <a:lnSpc>
                          <a:spcPct val="130000"/>
                        </a:lnSpc>
                        <a:spcBef>
                          <a:spcPts val="0"/>
                        </a:spcBef>
                        <a:spcAft>
                          <a:spcPts val="0"/>
                        </a:spcAft>
                      </a:pPr>
                      <a:r>
                        <a:rPr lang="en-US" sz="3000" kern="100" dirty="0">
                          <a:effectLst/>
                          <a:latin typeface="Times New Roman" pitchFamily="18" charset="0"/>
                          <a:cs typeface="Times New Roman" pitchFamily="18" charset="0"/>
                        </a:rPr>
                        <a:t>3</a:t>
                      </a:r>
                    </a:p>
                  </a:txBody>
                  <a:tcPr marL="64085" marR="64085" marT="0" marB="0"/>
                </a:tc>
                <a:tc>
                  <a:txBody>
                    <a:bodyPr/>
                    <a:lstStyle/>
                    <a:p>
                      <a:pPr marL="0" marR="36195" algn="just">
                        <a:lnSpc>
                          <a:spcPct val="130000"/>
                        </a:lnSpc>
                        <a:spcBef>
                          <a:spcPts val="0"/>
                        </a:spcBef>
                        <a:spcAft>
                          <a:spcPts val="0"/>
                        </a:spcAft>
                      </a:pPr>
                      <a:r>
                        <a:rPr lang="vi-VN" sz="3000" kern="100" dirty="0">
                          <a:effectLst/>
                          <a:latin typeface="Times New Roman" pitchFamily="18" charset="0"/>
                          <a:cs typeface="Times New Roman" pitchFamily="18" charset="0"/>
                        </a:rPr>
                        <a:t>Trong câu thơ thứ ba, việc sử dụng từ láy “chông chênh” và các thanh điệu rất giàu giá trị gợi hình, gợi cảm:</a:t>
                      </a:r>
                      <a:endParaRPr lang="en-US" sz="3000" kern="100" dirty="0">
                        <a:effectLst/>
                        <a:latin typeface="Times New Roman" pitchFamily="18" charset="0"/>
                        <a:cs typeface="Times New Roman" pitchFamily="18" charset="0"/>
                      </a:endParaRPr>
                    </a:p>
                    <a:p>
                      <a:pPr marL="0" marR="36195" algn="just">
                        <a:lnSpc>
                          <a:spcPct val="130000"/>
                        </a:lnSpc>
                        <a:spcBef>
                          <a:spcPts val="0"/>
                        </a:spcBef>
                        <a:spcAft>
                          <a:spcPts val="0"/>
                        </a:spcAft>
                      </a:pPr>
                      <a:r>
                        <a:rPr lang="vi-VN" sz="3000" kern="100" dirty="0">
                          <a:effectLst/>
                          <a:latin typeface="Times New Roman" pitchFamily="18" charset="0"/>
                          <a:cs typeface="Times New Roman" pitchFamily="18" charset="0"/>
                        </a:rPr>
                        <a:t>+ Từ láy “chông chênh” gợi tả </a:t>
                      </a:r>
                      <a:r>
                        <a:rPr lang="en-US" sz="3000" kern="100" dirty="0" err="1">
                          <a:effectLst/>
                          <a:latin typeface="Times New Roman" pitchFamily="18" charset="0"/>
                          <a:cs typeface="Times New Roman" pitchFamily="18" charset="0"/>
                        </a:rPr>
                        <a:t>được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điều</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kiện</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làm</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việc</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rất</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khó</a:t>
                      </a:r>
                      <a:r>
                        <a:rPr lang="en-US" sz="3000" kern="100" dirty="0">
                          <a:effectLst/>
                          <a:latin typeface="Times New Roman" pitchFamily="18" charset="0"/>
                          <a:cs typeface="Times New Roman" pitchFamily="18" charset="0"/>
                        </a:rPr>
                        <a:t> </a:t>
                      </a:r>
                      <a:r>
                        <a:rPr lang="en-US" sz="3000" kern="100" dirty="0" err="1">
                          <a:effectLst/>
                          <a:latin typeface="Times New Roman" pitchFamily="18" charset="0"/>
                          <a:cs typeface="Times New Roman" pitchFamily="18" charset="0"/>
                        </a:rPr>
                        <a:t>khăn</a:t>
                      </a:r>
                      <a:r>
                        <a:rPr lang="vi-VN" sz="3000" kern="100" dirty="0">
                          <a:effectLst/>
                          <a:latin typeface="Times New Roman" pitchFamily="18" charset="0"/>
                          <a:cs typeface="Times New Roman" pitchFamily="18" charset="0"/>
                        </a:rPr>
                        <a:t>, thiếu thốn</a:t>
                      </a:r>
                      <a:endParaRPr lang="en-US" sz="3000" kern="100" dirty="0">
                        <a:effectLst/>
                        <a:latin typeface="Times New Roman" pitchFamily="18" charset="0"/>
                        <a:cs typeface="Times New Roman" pitchFamily="18" charset="0"/>
                      </a:endParaRPr>
                    </a:p>
                    <a:p>
                      <a:pPr marL="0" marR="36195" algn="just">
                        <a:lnSpc>
                          <a:spcPct val="130000"/>
                        </a:lnSpc>
                        <a:spcBef>
                          <a:spcPts val="0"/>
                        </a:spcBef>
                        <a:spcAft>
                          <a:spcPts val="0"/>
                        </a:spcAft>
                      </a:pPr>
                      <a:r>
                        <a:rPr lang="vi-VN" sz="3000" kern="100" dirty="0">
                          <a:effectLst/>
                          <a:latin typeface="Times New Roman" pitchFamily="18" charset="0"/>
                          <a:cs typeface="Times New Roman" pitchFamily="18" charset="0"/>
                        </a:rPr>
                        <a:t>+ Ba chữ “dịch sử Đảng” toàn thanh trắc, toát lên vẻ đẹp khỏe khoắn, mạnh mẽ, gân guốc.</a:t>
                      </a:r>
                      <a:endParaRPr lang="en-US" sz="3000" kern="100" dirty="0">
                        <a:effectLst/>
                        <a:latin typeface="Times New Roman" pitchFamily="18" charset="0"/>
                        <a:cs typeface="Times New Roman" pitchFamily="18" charset="0"/>
                      </a:endParaRPr>
                    </a:p>
                    <a:p>
                      <a:pPr marL="0" marR="36195" algn="just">
                        <a:lnSpc>
                          <a:spcPct val="130000"/>
                        </a:lnSpc>
                        <a:spcBef>
                          <a:spcPts val="0"/>
                        </a:spcBef>
                        <a:spcAft>
                          <a:spcPts val="0"/>
                        </a:spcAft>
                      </a:pPr>
                      <a:r>
                        <a:rPr lang="vi-VN" sz="3000" kern="100" dirty="0">
                          <a:effectLst/>
                          <a:latin typeface="Times New Roman" pitchFamily="18" charset="0"/>
                          <a:cs typeface="Times New Roman" pitchFamily="18" charset="0"/>
                        </a:rPr>
                        <a:t>-&gt; Khắc họa chân thực, sinh động vẻ đẹp của hình tượng người chiến sĩ cách mạng với tầm vóc lớn lao, tư thế uy nghi, lồng lộng...</a:t>
                      </a:r>
                      <a:endParaRPr lang="en-US" sz="3000" kern="100" dirty="0">
                        <a:effectLst/>
                        <a:latin typeface="Times New Roman" pitchFamily="18" charset="0"/>
                        <a:ea typeface="Calibri"/>
                        <a:cs typeface="Times New Roman" pitchFamily="18" charset="0"/>
                      </a:endParaRPr>
                    </a:p>
                  </a:txBody>
                  <a:tcPr marL="64085" marR="64085"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6673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3CB27C3-72A6-8E93-E248-EE5BED17ECE9}"/>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F436EF-88D4-1E24-8C35-63551D212F12}"/>
              </a:ext>
            </a:extLst>
          </p:cNvPr>
          <p:cNvGraphicFramePr>
            <a:graphicFrameLocks noGrp="1"/>
          </p:cNvGraphicFramePr>
          <p:nvPr>
            <p:extLst>
              <p:ext uri="{D42A27DB-BD31-4B8C-83A1-F6EECF244321}">
                <p14:modId xmlns:p14="http://schemas.microsoft.com/office/powerpoint/2010/main" val="281915936"/>
              </p:ext>
            </p:extLst>
          </p:nvPr>
        </p:nvGraphicFramePr>
        <p:xfrm>
          <a:off x="167148" y="546735"/>
          <a:ext cx="11857703" cy="5852160"/>
        </p:xfrm>
        <a:graphic>
          <a:graphicData uri="http://schemas.openxmlformats.org/drawingml/2006/table">
            <a:tbl>
              <a:tblPr firstRow="1" firstCol="1" bandRow="1"/>
              <a:tblGrid>
                <a:gridCol w="1042331">
                  <a:extLst>
                    <a:ext uri="{9D8B030D-6E8A-4147-A177-3AD203B41FA5}">
                      <a16:colId xmlns:a16="http://schemas.microsoft.com/office/drawing/2014/main" val="20000"/>
                    </a:ext>
                  </a:extLst>
                </a:gridCol>
                <a:gridCol w="10815372">
                  <a:extLst>
                    <a:ext uri="{9D8B030D-6E8A-4147-A177-3AD203B41FA5}">
                      <a16:colId xmlns:a16="http://schemas.microsoft.com/office/drawing/2014/main" val="20001"/>
                    </a:ext>
                  </a:extLst>
                </a:gridCol>
              </a:tblGrid>
              <a:tr h="3017838">
                <a:tc>
                  <a:txBody>
                    <a:bodyPr/>
                    <a:lstStyle/>
                    <a:p>
                      <a:pPr marL="0" marR="36195" algn="ctr">
                        <a:lnSpc>
                          <a:spcPct val="10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endParaRPr lang="en-US" sz="3000" kern="100" dirty="0">
                        <a:effectLst/>
                        <a:latin typeface="Times New Roman" pitchFamily="18" charset="0"/>
                        <a:ea typeface="Calibri"/>
                        <a:cs typeface="Times New Roman" pitchFamily="18" charset="0"/>
                      </a:endParaRPr>
                    </a:p>
                    <a:p>
                      <a:pPr marL="0" marR="36195" algn="ctr">
                        <a:lnSpc>
                          <a:spcPct val="100000"/>
                        </a:lnSpc>
                        <a:spcBef>
                          <a:spcPts val="0"/>
                        </a:spcBef>
                        <a:spcAft>
                          <a:spcPts val="0"/>
                        </a:spcAft>
                      </a:pPr>
                      <a:r>
                        <a:rPr lang="en-US" sz="3000" kern="100" dirty="0">
                          <a:effectLst/>
                          <a:latin typeface="Times New Roman" pitchFamily="18" charset="0"/>
                          <a:ea typeface="Calibri"/>
                          <a:cs typeface="Times New Roman" pitchFamily="18" charset="0"/>
                        </a:rPr>
                        <a:t>4</a:t>
                      </a:r>
                    </a:p>
                  </a:txBody>
                  <a:tcPr marL="53571" marR="53571" marT="0" marB="0"/>
                </a:tc>
                <a:tc>
                  <a:txBody>
                    <a:bodyPr/>
                    <a:lstStyle/>
                    <a:p>
                      <a:pPr marL="0" marR="36195" algn="just">
                        <a:lnSpc>
                          <a:spcPct val="150000"/>
                        </a:lnSpc>
                        <a:spcBef>
                          <a:spcPts val="0"/>
                        </a:spcBef>
                        <a:spcAft>
                          <a:spcPts val="0"/>
                        </a:spcAft>
                      </a:pPr>
                      <a:r>
                        <a:rPr lang="vi-VN" sz="3200" kern="100" dirty="0">
                          <a:effectLst/>
                          <a:latin typeface="Times New Roman" pitchFamily="18" charset="0"/>
                          <a:cs typeface="Times New Roman" pitchFamily="18" charset="0"/>
                        </a:rPr>
                        <a:t>- Chữ “sang” câu thơ “Cuộc đời cách mạng thật là sang”: có thể hiểu là sang trong, cao quý; mà ở đây là sang trọng, cao quý về tinh thần.</a:t>
                      </a:r>
                      <a:endParaRPr lang="en-US" sz="3200" kern="100" dirty="0">
                        <a:effectLst/>
                        <a:latin typeface="Times New Roman" pitchFamily="18" charset="0"/>
                        <a:cs typeface="Times New Roman" pitchFamily="18" charset="0"/>
                      </a:endParaRPr>
                    </a:p>
                    <a:p>
                      <a:pPr marL="0" marR="36195" algn="just">
                        <a:lnSpc>
                          <a:spcPct val="150000"/>
                        </a:lnSpc>
                        <a:spcBef>
                          <a:spcPts val="0"/>
                        </a:spcBef>
                        <a:spcAft>
                          <a:spcPts val="0"/>
                        </a:spcAft>
                      </a:pPr>
                      <a:r>
                        <a:rPr lang="vi-VN" sz="3200" kern="100" dirty="0">
                          <a:effectLst/>
                          <a:latin typeface="Times New Roman" pitchFamily="18" charset="0"/>
                          <a:cs typeface="Times New Roman" pitchFamily="18" charset="0"/>
                        </a:rPr>
                        <a:t>- Với Người, niềm vui lớn nhất trong bài thơ không chỉ là “thú lâm tuyền” (thú vui cùng thiên nhiên suối rừng) mà là niềm vui vô hạn của người chiến sĩ yêu nước vĩ đại. Sau hơn ba mươi năm xa nước, Người trở về sống giữa lòng đất nước yêu dấu, được trực tiếp lãnh đạo cách mạng để cứu nước, cứu dân.</a:t>
                      </a:r>
                      <a:endParaRPr lang="en-US" sz="3200" kern="100" dirty="0">
                        <a:effectLst/>
                        <a:latin typeface="Times New Roman" pitchFamily="18" charset="0"/>
                        <a:cs typeface="Times New Roman" pitchFamily="18" charset="0"/>
                      </a:endParaRPr>
                    </a:p>
                  </a:txBody>
                  <a:tcPr marL="53571" marR="5357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2761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45719701"/>
              </p:ext>
            </p:extLst>
          </p:nvPr>
        </p:nvGraphicFramePr>
        <p:xfrm>
          <a:off x="275303" y="475713"/>
          <a:ext cx="11641394" cy="5852160"/>
        </p:xfrm>
        <a:graphic>
          <a:graphicData uri="http://schemas.openxmlformats.org/drawingml/2006/table">
            <a:tbl>
              <a:tblPr firstRow="1" firstCol="1" bandRow="1"/>
              <a:tblGrid>
                <a:gridCol w="1023316">
                  <a:extLst>
                    <a:ext uri="{9D8B030D-6E8A-4147-A177-3AD203B41FA5}">
                      <a16:colId xmlns:a16="http://schemas.microsoft.com/office/drawing/2014/main" val="20000"/>
                    </a:ext>
                  </a:extLst>
                </a:gridCol>
                <a:gridCol w="10618078">
                  <a:extLst>
                    <a:ext uri="{9D8B030D-6E8A-4147-A177-3AD203B41FA5}">
                      <a16:colId xmlns:a16="http://schemas.microsoft.com/office/drawing/2014/main" val="20001"/>
                    </a:ext>
                  </a:extLst>
                </a:gridCol>
              </a:tblGrid>
              <a:tr h="3017838">
                <a:tc>
                  <a:txBody>
                    <a:bodyPr/>
                    <a:lstStyle/>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p>
                      <a:pPr marL="0" marR="36195" algn="ctr">
                        <a:lnSpc>
                          <a:spcPct val="150000"/>
                        </a:lnSpc>
                        <a:spcBef>
                          <a:spcPts val="0"/>
                        </a:spcBef>
                        <a:spcAft>
                          <a:spcPts val="0"/>
                        </a:spcAft>
                      </a:pPr>
                      <a:endParaRPr lang="en-US" sz="3200" kern="100" dirty="0">
                        <a:effectLst/>
                        <a:latin typeface="Times New Roman" pitchFamily="18" charset="0"/>
                        <a:ea typeface="Calibri"/>
                        <a:cs typeface="Times New Roman" pitchFamily="18" charset="0"/>
                      </a:endParaRPr>
                    </a:p>
                  </a:txBody>
                  <a:tcPr marL="53571" marR="53571" marT="0" marB="0"/>
                </a:tc>
                <a:tc>
                  <a:txBody>
                    <a:bodyPr/>
                    <a:lstStyle/>
                    <a:p>
                      <a:pPr marL="0" marR="36195" algn="just">
                        <a:lnSpc>
                          <a:spcPct val="150000"/>
                        </a:lnSpc>
                        <a:spcBef>
                          <a:spcPts val="0"/>
                        </a:spcBef>
                        <a:spcAft>
                          <a:spcPts val="0"/>
                        </a:spcAft>
                      </a:pPr>
                      <a:r>
                        <a:rPr lang="vi-VN" sz="3200" kern="100" dirty="0">
                          <a:effectLst/>
                          <a:latin typeface="Times New Roman" pitchFamily="18" charset="0"/>
                          <a:cs typeface="Times New Roman" pitchFamily="18" charset="0"/>
                        </a:rPr>
                        <a:t>- Đặc biệt lúc này (đầu năm 1941) niềm vui của Bác còn là niềm tin về thời cơ giải phóng dân tộc đang đến gần, điều mà suốt đời Bác phấn đấu sắp trở thành hiện thực.</a:t>
                      </a:r>
                      <a:endParaRPr lang="en-US" sz="3200" kern="100" dirty="0">
                        <a:effectLst/>
                        <a:latin typeface="Times New Roman" pitchFamily="18" charset="0"/>
                        <a:cs typeface="Times New Roman" pitchFamily="18" charset="0"/>
                      </a:endParaRPr>
                    </a:p>
                    <a:p>
                      <a:pPr marL="0" marR="36195" algn="just">
                        <a:lnSpc>
                          <a:spcPct val="150000"/>
                        </a:lnSpc>
                        <a:spcBef>
                          <a:spcPts val="0"/>
                        </a:spcBef>
                        <a:spcAft>
                          <a:spcPts val="0"/>
                        </a:spcAft>
                      </a:pPr>
                      <a:r>
                        <a:rPr lang="vi-VN" sz="3200" kern="100" dirty="0">
                          <a:effectLst/>
                          <a:latin typeface="Times New Roman" pitchFamily="18" charset="0"/>
                          <a:cs typeface="Times New Roman" pitchFamily="18" charset="0"/>
                        </a:rPr>
                        <a:t>- Chữ “sang” kết thúc bào thơ có thể coi là “nhãn tự” đã kết tinh, tỏa sáng tinh thần toàn bài. Đó là vẻ đẹp của phong thái ung dung, lạc quan trong cuộc sống cách mạng đầy gian khổ. Với Bác vừa làm cách mạng vừa sống hòa hợp với thiên nhiên là một niềm vui lớn.</a:t>
                      </a:r>
                      <a:endParaRPr lang="en-US" sz="3200" kern="100" dirty="0">
                        <a:effectLst/>
                        <a:latin typeface="Times New Roman" pitchFamily="18" charset="0"/>
                        <a:cs typeface="Times New Roman" pitchFamily="18" charset="0"/>
                      </a:endParaRPr>
                    </a:p>
                  </a:txBody>
                  <a:tcPr marL="53571" marR="5357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9472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89</TotalTime>
  <Words>2103</Words>
  <Application>Microsoft Office PowerPoint</Application>
  <PresentationFormat>Widescreen</PresentationFormat>
  <Paragraphs>152</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Arial</vt:lpstr>
      <vt:lpstr>Calibri</vt:lpstr>
      <vt:lpstr>Times New Roman</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Nguyên</dc:creator>
  <cp:lastModifiedBy>HP</cp:lastModifiedBy>
  <cp:revision>2</cp:revision>
  <dcterms:created xsi:type="dcterms:W3CDTF">2024-11-25T16:20:09Z</dcterms:created>
  <dcterms:modified xsi:type="dcterms:W3CDTF">2024-11-25T21:32:06Z</dcterms:modified>
</cp:coreProperties>
</file>