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52"/>
  </p:notesMasterIdLst>
  <p:sldIdLst>
    <p:sldId id="351" r:id="rId3"/>
    <p:sldId id="354" r:id="rId4"/>
    <p:sldId id="355" r:id="rId5"/>
    <p:sldId id="458" r:id="rId6"/>
    <p:sldId id="356" r:id="rId7"/>
    <p:sldId id="357" r:id="rId8"/>
    <p:sldId id="358" r:id="rId9"/>
    <p:sldId id="359" r:id="rId10"/>
    <p:sldId id="360" r:id="rId11"/>
    <p:sldId id="361" r:id="rId12"/>
    <p:sldId id="362" r:id="rId13"/>
    <p:sldId id="363" r:id="rId14"/>
    <p:sldId id="364" r:id="rId15"/>
    <p:sldId id="462" r:id="rId16"/>
    <p:sldId id="365" r:id="rId17"/>
    <p:sldId id="464" r:id="rId18"/>
    <p:sldId id="460" r:id="rId19"/>
    <p:sldId id="366" r:id="rId20"/>
    <p:sldId id="383" r:id="rId21"/>
    <p:sldId id="382" r:id="rId22"/>
    <p:sldId id="466" r:id="rId23"/>
    <p:sldId id="381" r:id="rId24"/>
    <p:sldId id="380" r:id="rId25"/>
    <p:sldId id="379" r:id="rId26"/>
    <p:sldId id="378" r:id="rId27"/>
    <p:sldId id="468" r:id="rId28"/>
    <p:sldId id="377" r:id="rId29"/>
    <p:sldId id="376" r:id="rId30"/>
    <p:sldId id="375" r:id="rId31"/>
    <p:sldId id="470" r:id="rId32"/>
    <p:sldId id="374" r:id="rId33"/>
    <p:sldId id="373" r:id="rId34"/>
    <p:sldId id="472" r:id="rId35"/>
    <p:sldId id="372" r:id="rId36"/>
    <p:sldId id="474" r:id="rId37"/>
    <p:sldId id="371" r:id="rId38"/>
    <p:sldId id="476" r:id="rId39"/>
    <p:sldId id="370" r:id="rId40"/>
    <p:sldId id="369" r:id="rId41"/>
    <p:sldId id="478" r:id="rId42"/>
    <p:sldId id="368" r:id="rId43"/>
    <p:sldId id="480" r:id="rId44"/>
    <p:sldId id="367" r:id="rId45"/>
    <p:sldId id="416" r:id="rId46"/>
    <p:sldId id="482" r:id="rId47"/>
    <p:sldId id="415" r:id="rId48"/>
    <p:sldId id="484" r:id="rId49"/>
    <p:sldId id="414" r:id="rId50"/>
    <p:sldId id="413"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72737B-9343-47CB-9E2B-651060B5176B}" type="datetimeFigureOut">
              <a:rPr lang="en-US" smtClean="0"/>
              <a:t>11/26/2024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1931F1-7651-4ACA-BE79-C563B1411E52}" type="slidenum">
              <a:rPr lang="en-US" smtClean="0"/>
              <a:t>‹#›</a:t>
            </a:fld>
            <a:endParaRPr lang="en-US"/>
          </a:p>
        </p:txBody>
      </p:sp>
    </p:spTree>
    <p:extLst>
      <p:ext uri="{BB962C8B-B14F-4D97-AF65-F5344CB8AC3E}">
        <p14:creationId xmlns:p14="http://schemas.microsoft.com/office/powerpoint/2010/main" val="4015043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1931F1-7651-4ACA-BE79-C563B1411E52}" type="slidenum">
              <a:rPr lang="en-US" smtClean="0"/>
              <a:t>1</a:t>
            </a:fld>
            <a:endParaRPr lang="en-US"/>
          </a:p>
        </p:txBody>
      </p:sp>
    </p:spTree>
    <p:extLst>
      <p:ext uri="{BB962C8B-B14F-4D97-AF65-F5344CB8AC3E}">
        <p14:creationId xmlns:p14="http://schemas.microsoft.com/office/powerpoint/2010/main" val="131147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7451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3050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6134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563609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2976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333282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515505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60729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884450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927511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67684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894606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603397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357388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83233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8717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6541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2487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34874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22365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32418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8439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27995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11/26/2024</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4712846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3" name="Wave 2">
            <a:extLst>
              <a:ext uri="{FF2B5EF4-FFF2-40B4-BE49-F238E27FC236}">
                <a16:creationId xmlns:a16="http://schemas.microsoft.com/office/drawing/2014/main" id="{0174AB41-A29D-504E-11D9-A589A7D3EB8D}"/>
              </a:ext>
            </a:extLst>
          </p:cNvPr>
          <p:cNvSpPr/>
          <p:nvPr/>
        </p:nvSpPr>
        <p:spPr>
          <a:xfrm>
            <a:off x="112542" y="679030"/>
            <a:ext cx="11943470" cy="5535563"/>
          </a:xfrm>
          <a:prstGeom prst="wave">
            <a:avLst>
              <a:gd name="adj1" fmla="val 12500"/>
              <a:gd name="adj2" fmla="val -2923"/>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da-DK" sz="5400" b="1"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VIẾT </a:t>
            </a:r>
            <a:r>
              <a:rPr kumimoji="0" lang="vi-VN" sz="5400" b="1" i="0" u="none" strike="noStrike" kern="1200" cap="none" spc="0" normalizeH="0" baseline="0" noProof="0" dirty="0">
                <a:ln>
                  <a:noFill/>
                </a:ln>
                <a:solidFill>
                  <a:srgbClr val="002060"/>
                </a:solidFill>
                <a:effectLst/>
                <a:uLnTx/>
                <a:uFillTx/>
                <a:latin typeface="Times New Roman" pitchFamily="18" charset="0"/>
                <a:cs typeface="Times New Roman" pitchFamily="18" charset="0"/>
              </a:rPr>
              <a:t>BÀI VĂN NGHỊ LUẬN VỀ </a:t>
            </a:r>
            <a:endParaRPr kumimoji="0" lang="en-US" sz="5400" b="0" i="0" u="none" strike="noStrike" kern="1200" cap="none" spc="0" normalizeH="0" baseline="0" noProof="0" dirty="0">
              <a:ln>
                <a:noFill/>
              </a:ln>
              <a:solidFill>
                <a:srgbClr val="002060"/>
              </a:solidFill>
              <a:effectLst/>
              <a:uLnTx/>
              <a:uFillTx/>
              <a:latin typeface="Times New Roman" pitchFamily="18" charset="0"/>
              <a:cs typeface="Times New Roman" pitchFamily="18" charset="0"/>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vi-VN" sz="5400" b="1" i="0" u="none" strike="noStrike" kern="1200" cap="none" spc="0" normalizeH="0" baseline="0" noProof="0" dirty="0">
                <a:ln>
                  <a:noFill/>
                </a:ln>
                <a:solidFill>
                  <a:srgbClr val="002060"/>
                </a:solidFill>
                <a:effectLst/>
                <a:uLnTx/>
                <a:uFillTx/>
                <a:latin typeface="Times New Roman" pitchFamily="18" charset="0"/>
                <a:cs typeface="Times New Roman" pitchFamily="18" charset="0"/>
              </a:rPr>
              <a:t>QUAN NIỆM YÊU NƯỚC CỦA TUỔI TRẺ</a:t>
            </a:r>
            <a:endParaRPr lang="en-US" sz="5400" dirty="0">
              <a:solidFill>
                <a:srgbClr val="002060"/>
              </a:solidFill>
            </a:endParaRPr>
          </a:p>
        </p:txBody>
      </p:sp>
    </p:spTree>
    <p:extLst>
      <p:ext uri="{BB962C8B-B14F-4D97-AF65-F5344CB8AC3E}">
        <p14:creationId xmlns:p14="http://schemas.microsoft.com/office/powerpoint/2010/main" val="1832279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245806" y="308081"/>
            <a:ext cx="11700387" cy="624183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Thế hệ trẻ ngày nay luôn biết quý trọng nét đẹp trong phong tục truyền thống như truyền thống ngày Tết, con cháu về thăm ông bà, cha mẹ, đi thăm bà con họ hàng; mỗi gia đình sẽ đoàn tụ bên nhau để chia sẻ niềm vui, để chúc những điều tốt đẹp cho nhau, … Điều đó là nét đẹp, là phong tục cần gìn giữ. Mỗi nét đẹp văn hóa ấy như một sơi dây kết gắn con người, kết nối quá khứ với hiện tại, tri ân tổ tiên, ông bà là cách cha mẹ dạy cho con cháu lối sống biết ơn, nhớ ơn, là đạo làm người. Hơn thế, tình yêu Tổ quốc con là yêu và trân trọng tiếng mẹ đẻ. Trong truyện ngắn “Buổi học cuối cùng” của An-phông-xơ Đô-đê, một nhà văn lớn của Pháp.</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463854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157316" y="272123"/>
            <a:ext cx="11897031" cy="624183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Qua câu chuyện kể về buổi học cuối cùng bằng tiếng Pháp ở vùng An-dát bị quân Phổ chiếm đóng và hình ảnh cảm động của thầy Ha-men, truyện đã thể hiện lòng yêu nước trong một biểu hiện cụ thể là tình yêu tiếng nói của dân tộc và nêu chân lí: “Khi một dân tộc rơi vào vòng nô lệ, chừng nào họ vẫn giữ vững tiếng nói của mình thì chẳng khác gì nắm được chìa khóa chốn lao tù…”. Với tuổi trẻ, tình yêu nước giờ đây được thể hiện bằng việc chúng ta trau dồi ngôn ngữ cha ông, sử dụng hiện quả để phát huy vẻ đẹp của tiếng nói. Nếu không giữ gìn phát huy những truyền thống văn hóa của dân tộc thì làm sao chúng ta có thể giữ được đất nước?</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876734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452284" y="224184"/>
            <a:ext cx="11257935" cy="624183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Lòng yêu nước ở thế hệ trẻ ngày nay còn được biểu hiện bằng sự tự hào về lịch sử dân tộc. </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Vậy đã bao giờ chúng ta tự hỏi, sức mạnh nào để dân tộc ta chiến thắng bao kẻ xâm lược không? Đó chính là tình yêu Tổ quốc. Rõ ràng, nhận thấy được tình yêu Tổ quốc lại biểu hiện bằng sự tự hào về lịch sử dân tộc. </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Tìm hiểu lịch sử, nhận thức được những cống hiến của cha ông trong lịch sử ngàn năm; </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Trân trọng giá trị của hòa bình.</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804035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3" name="Rectangle 2"/>
          <p:cNvSpPr/>
          <p:nvPr/>
        </p:nvSpPr>
        <p:spPr>
          <a:xfrm>
            <a:off x="265471" y="654330"/>
            <a:ext cx="11661058" cy="5549340"/>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Tình yêu nước của tuổi trẻ hiện nay được biểu hiện rõ nhất qua hành động việc làm cụ thể để góp phần xây dựng và bảo vệ Tổ quốc.</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Chính tình yêu nước là yếu tố khơi bừng lý tưởng sống, khát vọng sống và cống hiến của bạn trẻ. Tuổi trẻ hôm nay luôn sẵn sàng vệ đất nước, làm cho đất nước giàu đẹp trở thành niềm tự hào, những con người giàu nhiệt huyết, năng động, sáng tạo. Thế hệ trẻ ngày nay luôn ý thức học tập, rèn luyện, trau dồi kiến thức, kĩ năng để phát triển bản thân, biết lao động cống hiến sức lực của mình cho công cuộc xây dựng đất nước. </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2832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FF290512-4875-859F-CEBB-646BC1A65B1B}"/>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C43FC6BB-ACC0-E070-A048-49E376D7B0E3}"/>
              </a:ext>
            </a:extLst>
          </p:cNvPr>
          <p:cNvSpPr/>
          <p:nvPr/>
        </p:nvSpPr>
        <p:spPr>
          <a:xfrm>
            <a:off x="619432" y="1205291"/>
            <a:ext cx="10835149" cy="4435830"/>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Chẳng hạn như việc tham gia nghĩa vụ quân sự khi đến tuổi, biết nhận ra những hành vi chống phá nhà nước của thế lực thù địch, biết bảo vệ di sản dân tộc, …cũng là hành động cụ thể của lòng yêu Tổ quốc. Hay đơn giản chỉ là hành động biết tuân thủ pháp luật, nguyên tắc và quy định của nước Cộng hòa xã hội chủ nghĩa Việt Nam.</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223076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247934" y="715436"/>
            <a:ext cx="11696131" cy="5174493"/>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Luận điểm 3. Mở rộng vấn đề:</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Mở</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rộng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góc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nhìn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trái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chiều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Phê</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lối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sống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vị</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kỉ</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lòng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yêu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chưa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biết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đặt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lợi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ích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đầu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0" marR="0" lvl="0" indent="0" algn="just" defTabSz="914400" rtl="0" eaLnBrk="1" fontAlgn="base" latinLnBrk="0" hangingPunct="1">
              <a:lnSpc>
                <a:spcPct val="15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Nhận thức được sức mạnh của tình yêu nước, mỗi chúng ta cần ý thức, trách nhiệm của bản thân đối với chính mình và đối với quê hương, tổ quốc để xây dựng đất nước. </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972594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wheel(1)">
                                      <p:cBhvr>
                                        <p:cTn id="14" dur="2000"/>
                                        <p:tgtEl>
                                          <p:spTgt spid="2">
                                            <p:txEl>
                                              <p:pRg st="1" end="1"/>
                                            </p:txEl>
                                          </p:spTgt>
                                        </p:tgtEl>
                                      </p:cBhvr>
                                    </p:animEffect>
                                  </p:childTnLst>
                                </p:cTn>
                              </p:par>
                              <p:par>
                                <p:cTn id="15" presetID="21" presetClass="entr" presetSubtype="1"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heel(1)">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1037361D-DE58-71FB-CAF6-07354D64EE85}"/>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54D02E5-6E42-0AD1-EB17-A916D9A52649}"/>
              </a:ext>
            </a:extLst>
          </p:cNvPr>
          <p:cNvSpPr/>
          <p:nvPr/>
        </p:nvSpPr>
        <p:spPr>
          <a:xfrm>
            <a:off x="247934" y="597449"/>
            <a:ext cx="11696131" cy="591315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Trong mỗi người chúng ta phải nhen nhóm và ngày càng bồi đắp, hoàn thiện tình cảm thiêng liêng với đất nước “Đừng hỏi tổ quốc đã làm gì cho ta/ Mà hỏi ta đã làm gì cho tổ quốc hôm nay?”, lời ca ấy cũng chính là thông điệp nhắc nhở mỗi chúng ta hãy quên đi cái tôi của mình để sum vầy cùng dân tộc. Thực hiện lời căn dặn của Bác:  “Dân tộc Việt Nam có bước tới đài vinh quang để sánh vai cùng các cường quốc năm châu được hay không, một phần là nhờ vào công học tập của các cháu.”</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193998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B377E7FB-5EFE-92C1-B63D-B33649C567B5}"/>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B5777FB2-3A14-1E0A-E4F2-4033E5FAC98D}"/>
              </a:ext>
            </a:extLst>
          </p:cNvPr>
          <p:cNvSpPr/>
          <p:nvPr/>
        </p:nvSpPr>
        <p:spPr>
          <a:xfrm>
            <a:off x="555522" y="1752245"/>
            <a:ext cx="11080955" cy="2958502"/>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Kết bài: </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Khẳng định lại vấn đề: Khẳng định lòng yêu nước của tuổi trẻ ngày nay có biểu hiện phong phú, là sợi chỉ vô hình kết gắn mọi người, làm nên sức mạnh để bảo vệ và xây dựng đất nước phát triển phồn vinh.</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316049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491613" y="955049"/>
            <a:ext cx="11277600" cy="470173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36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ĐỀ BÀI SỐ 02</a:t>
            </a:r>
            <a:endPar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Lòng yêu nước của tuổi trẻ ngày nay thể hiện ở suy nghĩ, nhận thức của mỗi người về vai trò, trách nhiệm của mình đối với công cuộc xây dựng và bảo vệ đất nước. Viết một bài văn nghị luận (khoảng 600 chữ) </a:t>
            </a:r>
            <a:r>
              <a:rPr kumimoji="0" lang="en-US" sz="3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bày</a:t>
            </a:r>
            <a:r>
              <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tỏ</a:t>
            </a:r>
            <a:r>
              <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suy</a:t>
            </a:r>
            <a:r>
              <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nghĩ</a:t>
            </a:r>
            <a:r>
              <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em</a:t>
            </a:r>
            <a:r>
              <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về</a:t>
            </a:r>
            <a:r>
              <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vấn đề đó.</a:t>
            </a:r>
            <a:endPar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774323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4911139" y="196646"/>
            <a:ext cx="1390124" cy="55399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3000" b="1" i="0" u="sng"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DÀN Ý</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3" name="Rectangle 2"/>
          <p:cNvSpPr/>
          <p:nvPr/>
        </p:nvSpPr>
        <p:spPr>
          <a:xfrm>
            <a:off x="299883" y="1064069"/>
            <a:ext cx="11592233" cy="5170646"/>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1. Mở bài: Giới thiệu vấn đề cần nghị luận</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0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Cuộc đời mỗi con người bao giờ cũng gắn liền với một quê hương, xứ sở, đất nước. Có thể nào sống giữa quê hương, xứ sở mà không gắn bó, yêu thương? Hai từ đất nước vang lên thiêng liêng, hào sảng dù là chiến tranh chưa đi qua hay là khi lá cờ Tổ quốc đã tung bay trên mọi miền. Đất nước chỉ là một danh từ mà sao biết bao con người phải đổ xương máu, sao mỗi người lại để nhớ, để thương như một điều tất nhiên trong lòng. Vậy, với thế hệ trẻ, trong công cuộc xây dựng và bảo vệ đất nước hiện nay, lòng yêu nước cần thể hiện ở suy nghĩ, nhận thức rõ về vai trò, trách nhiệm của mình với đất nước. Vậy tuổi trẻ cần có</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vai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trò</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trách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nhiệm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như thế nào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tương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lai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dân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tộc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089836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3642778" y="701466"/>
            <a:ext cx="4093878" cy="55399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II.</a:t>
            </a:r>
            <a:r>
              <a:rPr kumimoji="0" lang="da-DK"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da-DK"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THỰC HÀNH VIẾT</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3" name="Rectangle 2"/>
          <p:cNvSpPr/>
          <p:nvPr/>
        </p:nvSpPr>
        <p:spPr>
          <a:xfrm>
            <a:off x="624348" y="2039324"/>
            <a:ext cx="10943303" cy="2779351"/>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ĐỀ BÀI SỐ 01</a:t>
            </a:r>
            <a:r>
              <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tác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phẩm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thơ</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văn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Hồ</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Chí</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Minh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học</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đã đọc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anh/ chị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hãy</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viết bài văn nghị luận (khoảng 600 chữ)</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biểu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suy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nghĩ</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mình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về</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biểu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hiện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lòng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yêu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nước ở tuổi trẻ hiện nay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3171891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heel(1)">
                                      <p:cBhvr>
                                        <p:cTn id="1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231058" y="841753"/>
            <a:ext cx="11729884" cy="5174493"/>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vi-VN" sz="3200" b="1"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2. Thân bài</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Luận điểm 1: Giải thích </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hệ</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thế hệ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dân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ở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lứa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thành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niên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thanh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niên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hệ</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măng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sắp</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thành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tre</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đủ</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điều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kiện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đủ</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ý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thức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để</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nhận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biết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vai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trò</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mình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đối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bản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thân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hội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hệ</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mỗi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thời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đại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niềm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tự</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dân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tộc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lớp</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phong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cuộc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xây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dựng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đổi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mới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triển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4230555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heel(1)">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ircle(in)">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F0C774CB-AB95-2A23-8958-9B12B8365A27}"/>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7B6272AF-4DC4-0392-CB82-91CC620471F4}"/>
              </a:ext>
            </a:extLst>
          </p:cNvPr>
          <p:cNvSpPr/>
          <p:nvPr/>
        </p:nvSpPr>
        <p:spPr>
          <a:xfrm>
            <a:off x="231058" y="214059"/>
            <a:ext cx="11729884" cy="624183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Chúng ta đang ở thế kỉ XXI, t</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hế</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kỉ</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triển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ngừng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nâng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cao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trình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độ</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văn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hoá</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kinh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tế</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Để</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góp sức vào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cuộc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xây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dựng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bảo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vệ</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hiện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nay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thì</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đòi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hỏi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chung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sức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đồng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lòng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cả</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mọi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lực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lượng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chủ</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yếu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tuổi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Bởi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lực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lượng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nòng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cốt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chủ</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nhân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tương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lai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nhân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vật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chính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góp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phần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tạo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nên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dáng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đứng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non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Tổ</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quốc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Vai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trò</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trách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nhiệm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hệ</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đối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việc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hệ</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nhận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thức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vai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trò</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mình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việc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mình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cần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cuộc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xây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dựng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bảo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vệ</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67025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wheel(1)">
                                      <p:cBhvr>
                                        <p:cTn id="20"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196644" y="89624"/>
            <a:ext cx="11769213" cy="6678751"/>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Luận điểm 2. Bàn luận vấn đề: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Vai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trò</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quan trọng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hệ</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đối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Vai trò của tuổi trẻ: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hệ</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vai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trò</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quan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trọng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cuộc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xây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dựng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bảo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vệ</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Vì</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hệ</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lực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lượng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nòng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cốt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xã</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hội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hệ</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cầu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nối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họ</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vừa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tiếp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bước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hệ</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cha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anh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trước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vừa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hiện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bản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lĩnh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sáng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tạo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bản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thân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mình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để</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xây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dựng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tương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lai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hệ</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lực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lượng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chủ</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chốt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cả</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lĩnh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vực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đời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sống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xã</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hội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góp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phần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nhỏ</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thành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lĩnh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vực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hệ</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chính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lực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lượng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bảo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đảm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trường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tồn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triển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Trách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nhiệm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hệ</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Mỗi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chúng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ta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sinh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hòa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bình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triển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đều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phải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ý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thức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trách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nhiệm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bản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thân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dân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tộc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Trách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nhiệm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cụ</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hoá</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bằng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việc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nhỏ</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bé</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đến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lớn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lao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3994974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circle(in)">
                                      <p:cBhvr>
                                        <p:cTn id="13" dur="2000"/>
                                        <p:tgtEl>
                                          <p:spTgt spid="2">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314632" y="382012"/>
            <a:ext cx="11562736" cy="6093976"/>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Tuổi trẻ cần có nhận thức và trách nhiệm như thế nào đối với công cuộc xây dựng và bảo vệ đất nước:</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Giáo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dục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học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tập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Chúng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ta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cần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trách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nhiệm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học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tập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nâng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cao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kiến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thức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tính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sáng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tạo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để</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đạt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thành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định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cuộc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sống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cống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hiến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góp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nhiều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lợi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ích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hơn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xã</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hội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Đổi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mới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triển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nghệ</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Nhờ</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khả</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năng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tiềm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tàng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tính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sáng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tạo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vốn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Giới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ngày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nay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trách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nhiệm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tìm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kiếm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nghiên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cứu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xây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dựng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ý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tưởng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nghệ</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tiên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tiến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Nhằm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đổi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mới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nâng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cao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lượng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cuộc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sống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ngày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càng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tốt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hơn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Xây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dựng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văn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hóa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hệ</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cần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trách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nhiệm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xây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dựng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văn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hóa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mạnh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hòa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bình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đoàn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kết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kỳ</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thị</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tranh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chống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bạo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lực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xã</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hội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2788226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370104" y="428178"/>
            <a:ext cx="11313994" cy="6001643"/>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Xây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dựng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cộng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đồng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hệ</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trách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nhiệm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xây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dựng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cộng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đồng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vững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mạnh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đoàn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kết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tại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nơi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đang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sinh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sống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Bảo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vệ</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môi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trường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Tích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cực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tham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hoạt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động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bảo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vệ</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thiên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nhiên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môi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trường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sống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án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động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tiêu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cực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Khuyến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khích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nghiên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cứu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sử</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dụng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nguồn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tài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nguyên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tái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tạo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giúp</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bảo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tồn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môi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trường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Bảo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vệ</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tình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hình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gặp</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lâm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nguy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luôn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nằm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dòm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kẻ</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thù</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cạnh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trách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nhiệm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xây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dựng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triển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thì</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hệ</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còn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cần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nâng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cao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thần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bảo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vệ</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đặc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biệt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vấn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đề</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biển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đảo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hiện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nay;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thần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kiên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quyết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tranh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thành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phần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phản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động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chống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1213277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350292" y="932619"/>
            <a:ext cx="11491416" cy="5174493"/>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Dẫn chứng: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Nếu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như</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kháng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chiến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phong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trào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thanh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niên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“Ba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sẵn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sàng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khẩu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hiệu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Xẻ</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dọc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Trường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Sơn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đánh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Mỹ</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lịch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sử</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dân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tộc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ghi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nhận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bạn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bè</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giới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ngợi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ca,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thì</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ngày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nay,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phong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trào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“Thanh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niên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lập</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nghiệp</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Tuổi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giữ</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Học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vì</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ngày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mai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lập</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nghiệp</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“Thanh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niên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tình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nguyện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Hiến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máu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nhân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đạo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đang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hút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đảo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bạn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tham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p>
        </p:txBody>
      </p:sp>
    </p:spTree>
    <p:extLst>
      <p:ext uri="{BB962C8B-B14F-4D97-AF65-F5344CB8AC3E}">
        <p14:creationId xmlns:p14="http://schemas.microsoft.com/office/powerpoint/2010/main" val="2035231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DEEA2CAC-CC5E-AC30-D9C7-EEBB78B4685D}"/>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21395E50-AF83-7761-DB2F-966CB6A6D689}"/>
              </a:ext>
            </a:extLst>
          </p:cNvPr>
          <p:cNvSpPr/>
          <p:nvPr/>
        </p:nvSpPr>
        <p:spPr>
          <a:xfrm>
            <a:off x="448174" y="382012"/>
            <a:ext cx="11491416" cy="591315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Trong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gần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40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năm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đổi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mới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vừa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qua,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hệ</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thanh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niên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mới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đời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bước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trưởng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thành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nói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ít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thời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nào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tuổi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Việt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Nam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lại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cơ</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hội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vai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trò</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to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lớn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đến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tiến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trình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đổi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mới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hội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nhập</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Số</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thanh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niên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lực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lượng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đầu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thổi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bùng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ngọn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lửa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tình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nguyện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vì</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cộng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đồng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cam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chịu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nghèo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mùa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hè</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tình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nguyện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xanh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nhiều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góc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phố</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bộn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bề</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bản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xôi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chục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ngàn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trí</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thức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tình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nguyện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đường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về</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thôn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miền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núi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795173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424328" y="516950"/>
            <a:ext cx="11343343" cy="5549340"/>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Nhiều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chương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trình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dự</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án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lớn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đậm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thanh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niên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đời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như</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xây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dựng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Cung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đường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Thanh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niên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xung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phong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trên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đường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Hồ</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Chí Minh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huyền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thoại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xoá</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ngàn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cầu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khỉ</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thay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bằng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cầu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thôn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mới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ở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tỉnh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đồng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bằng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Cửu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Long;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tình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nguyện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lập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nghiệp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tại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đảo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Thanh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niên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Bạch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Long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Vĩ</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Cồn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Cỏ</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trình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hiện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đại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như</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mới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tàu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cao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tốc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Bạch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Long,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xây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dựng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trạm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điện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sức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gió</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xây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dựng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viên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tuổi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Hồng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trên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đảo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xa,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xây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dựng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thanh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niên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lập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nghiệp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dọc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đường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Hồ</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Chí Minh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biên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giới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4170150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462116" y="498461"/>
            <a:ext cx="11248103" cy="5549340"/>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Bên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cạnh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đội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hình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Thanh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niên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xung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phong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lập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nghiệp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hoạt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động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chủ</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yếu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ở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địa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bàn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vùng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sâu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vùng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xa,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biên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giới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hải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đảo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còn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ngàn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doanh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nghiệp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đang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hăng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hái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trăn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trở</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góp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phần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tạo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dựng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nên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Thương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hiệu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Việt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nhiều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bạn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khác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đang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khởi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nghiệp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bằng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chính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bàn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tay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khối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óc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dám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nghĩ</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dám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biết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mình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Như</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vậy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phần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thanh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niên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thời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đại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ngày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nay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vẫn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tiếp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bước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thần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“Ba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sẵn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sàng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hệ</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cha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anh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tự</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ý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thức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trách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nhiệm</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mình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góp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nhỏ</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238840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334297" y="529496"/>
            <a:ext cx="11523406" cy="5549340"/>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Luận điểm 3. Mở rộng vấn đề:</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5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Mở</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rộng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góc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nhìn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trái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chiều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Phê</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lối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sống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vị</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kỉ</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lòng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yêu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chưa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biết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đặt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lợi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ích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lên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đầu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Bài học nhận thức và hành động: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học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sinh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trước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hết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chúng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ta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cần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học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tập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thật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tốt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nghe</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lời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cha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mẹ</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lễ</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phép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thầy</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nhận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thức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đúng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đắn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về</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việc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giữ</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gìn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bảo</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vệ</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tổ</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quốc</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Luôn</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biết</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yêu</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thương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giúp</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đỡ</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xung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quanh</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4244259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3" name="Rectangle 2"/>
          <p:cNvSpPr/>
          <p:nvPr/>
        </p:nvSpPr>
        <p:spPr>
          <a:xfrm>
            <a:off x="0" y="8792"/>
            <a:ext cx="12192000" cy="6706323"/>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1. Mở bài: Giới thiệu vấn đề những biểu hiện của lòng yêu nước ở tuổi trẻ, nêu quan điểm của người viết về vấn đề đó.</a:t>
            </a:r>
            <a:r>
              <a:rPr kumimoji="0" lang="vi-VN"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endPar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Dẫn dắt vấn đề cần nghị luận: Suy nghĩ về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lòng</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yêu</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nước</a:t>
            </a:r>
            <a:r>
              <a:rPr kumimoji="0" lang="vi-VN"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trong mỗi con người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Lòng</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29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yêu</a:t>
            </a:r>
            <a:r>
              <a:rPr kumimoji="0" lang="en-US"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nước</a:t>
            </a:r>
            <a:r>
              <a:rPr kumimoji="0" lang="vi-VN" sz="29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là tình cảm thiêng liêng, cao đẹp, là thước đo phẩm giá làm người, là cội nguồn sức mạnh cho mỗi con người trong cuộc sống, …Chủ tịch Hồ Chí Minh chúng ta sáng chói về lòng yêu nước, tình yêu nước là cội nguồn sức mạnh giúp Người vượt qua bao gian khổ của hành trình cứu nước, đề chèo lái con thuyền cách mạng thành công. Tình cảm đó của Người được thể hiện qua nhiều tác phẩm thơ văn của Người như </a:t>
            </a:r>
            <a:r>
              <a:rPr kumimoji="0" lang="vi-VN"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“Tuyên ngôn độc lập”, “Lời kêu gọi toàn quốc kháng chiến”, “Vi hành”,…</a:t>
            </a:r>
            <a:endParaRPr kumimoji="0" lang="en-US" sz="29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758562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heel(1)">
                                      <p:cBhvr>
                                        <p:cTn id="13"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90CE952A-9A9D-1ABD-8619-BEB8EB69BCE9}"/>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DF812A3A-876C-906C-03A0-9EE0ECE84EBD}"/>
              </a:ext>
            </a:extLst>
          </p:cNvPr>
          <p:cNvSpPr/>
          <p:nvPr/>
        </p:nvSpPr>
        <p:spPr>
          <a:xfrm>
            <a:off x="334297" y="1375070"/>
            <a:ext cx="11523406" cy="3697166"/>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3. Kết bài: Khẳng định lại vấn đề.</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thế</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hệ</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trước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phải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đánh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đổi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bằng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tất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tuổi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trẻ</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để</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mang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lại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cuộc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sống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hòa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bình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ấm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no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chúng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ta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ngày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hôm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nay.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Chính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vì</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vậy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bản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thân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mỗi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luôn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phải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cố</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gắng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học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hỏi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trau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dồi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kiến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thức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cùng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nhau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xây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dựng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ngày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càng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tốt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đẹp</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hơn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3418205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501446" y="939632"/>
            <a:ext cx="11189108" cy="4978735"/>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6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ĐỀ BÀI SỐ 03</a:t>
            </a:r>
            <a:endPar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50000"/>
              </a:lnSpc>
              <a:spcBef>
                <a:spcPts val="0"/>
              </a:spcBef>
              <a:spcAft>
                <a:spcPts val="0"/>
              </a:spcAft>
              <a:buClrTx/>
              <a:buSzTx/>
              <a:buFontTx/>
              <a:buNone/>
              <a:tabLst/>
              <a:defRPr/>
            </a:pPr>
            <a:r>
              <a:rPr kumimoji="0" lang="vi-VN"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“Tổ quốc quan trọng hơn sinh mệnh, là cha mẹ của chúng ta, là đất đai của chúng ta.”</a:t>
            </a:r>
            <a:r>
              <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(Marie curie).</a:t>
            </a:r>
            <a:endPar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50000"/>
              </a:lnSpc>
              <a:spcBef>
                <a:spcPts val="0"/>
              </a:spcBef>
              <a:spcAft>
                <a:spcPts val="0"/>
              </a:spcAft>
              <a:buClrTx/>
              <a:buSzTx/>
              <a:buFontTx/>
              <a:buNone/>
              <a:tabLst/>
              <a:defRPr/>
            </a:pPr>
            <a:r>
              <a:rPr kumimoji="0" lang="vi-VN"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Từ câu nói trên, </a:t>
            </a:r>
            <a:r>
              <a:rPr kumimoji="0" lang="en-US" sz="3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viết</a:t>
            </a:r>
            <a:r>
              <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bài</a:t>
            </a:r>
            <a:r>
              <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văn</a:t>
            </a:r>
            <a:r>
              <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nghị</a:t>
            </a:r>
            <a:r>
              <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luận</a:t>
            </a:r>
            <a:r>
              <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khoảng</a:t>
            </a:r>
            <a:r>
              <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600 </a:t>
            </a:r>
            <a:r>
              <a:rPr kumimoji="0" lang="en-US" sz="3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chữ</a:t>
            </a:r>
            <a:r>
              <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bày</a:t>
            </a:r>
            <a:r>
              <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tỏ</a:t>
            </a:r>
            <a:r>
              <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ý </a:t>
            </a:r>
            <a:r>
              <a:rPr kumimoji="0" lang="en-US" sz="3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kiến</a:t>
            </a:r>
            <a:r>
              <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anh</a:t>
            </a:r>
            <a:r>
              <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en-US" sz="36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chị</a:t>
            </a:r>
            <a:r>
              <a:rPr kumimoji="0" lang="vi-VN"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về lòng yêu Tổ quốc của tuổi trẻ hôm nay.</a:t>
            </a:r>
            <a:endParaRPr kumimoji="0" lang="en-US" sz="36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600942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4881052" y="573820"/>
            <a:ext cx="1390124" cy="55399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DÀN Ý</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
        <p:nvSpPr>
          <p:cNvPr id="3" name="Rectangle 2"/>
          <p:cNvSpPr/>
          <p:nvPr/>
        </p:nvSpPr>
        <p:spPr>
          <a:xfrm>
            <a:off x="391236" y="1389740"/>
            <a:ext cx="11409528" cy="4435830"/>
          </a:xfrm>
          <a:prstGeom prst="rect">
            <a:avLst/>
          </a:prstGeom>
        </p:spPr>
        <p:txBody>
          <a:bodyPr wrap="square">
            <a:spAutoFit/>
          </a:bodyPr>
          <a:lstStyle/>
          <a:p>
            <a:pPr marL="0" marR="0" lvl="0" indent="0" algn="just" defTabSz="914400" rtl="0" eaLnBrk="1" fontAlgn="base" latinLnBrk="0" hangingPunct="1">
              <a:lnSpc>
                <a:spcPct val="15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1</a:t>
            </a:r>
            <a:r>
              <a:rPr kumimoji="0" lang="vi-VN"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Mở bài:</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Giới thiệu vấn đề nghị luận</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5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Bạn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biết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chúng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ta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đang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bước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tuổi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thanh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xuân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tươi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đẹp</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như</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mây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trời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nhiều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hoang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mang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thách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thức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sẽ</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chọn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mình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khoảng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an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yên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như</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con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tàu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nằm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im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hải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cảng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nhưng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bạn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biết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con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tàu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phải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để</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rũ</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buồm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nằm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im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ở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mỏ</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neo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nằm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chân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trời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p>
        </p:txBody>
      </p:sp>
    </p:spTree>
    <p:extLst>
      <p:ext uri="{BB962C8B-B14F-4D97-AF65-F5344CB8AC3E}">
        <p14:creationId xmlns:p14="http://schemas.microsoft.com/office/powerpoint/2010/main" val="244100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BDE993BE-B2F2-7D80-A428-926750E3B745}"/>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B1D079D7-36AC-70BE-9A3F-F84D8564E79A}"/>
              </a:ext>
            </a:extLst>
          </p:cNvPr>
          <p:cNvSpPr/>
          <p:nvPr/>
        </p:nvSpPr>
        <p:spPr>
          <a:xfrm>
            <a:off x="395785" y="553998"/>
            <a:ext cx="11409528" cy="5913157"/>
          </a:xfrm>
          <a:prstGeom prst="rect">
            <a:avLst/>
          </a:prstGeom>
        </p:spPr>
        <p:txBody>
          <a:bodyPr wrap="square">
            <a:spAutoFit/>
          </a:bodyPr>
          <a:lstStyle/>
          <a:p>
            <a:pPr marL="0" marR="0" lvl="0" indent="0" algn="just" defTabSz="914400" rtl="0" eaLnBrk="1" fontAlgn="base" latinLnBrk="0" hangingPunct="1">
              <a:lnSpc>
                <a:spcPct val="15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Chúng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ta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sinh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để</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trưởng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thành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để</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trở</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thành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chiến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thật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mạnh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mẽ</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chúng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ta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cần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phải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hiểu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rằng</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trách nhiệm thiêng liêng của chúng ta với Tổ quốc thân yêu. Chính vì vậy, </a:t>
            </a:r>
            <a:r>
              <a:rPr kumimoji="0" lang="it-IT"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n</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ữ nhà khoa học người Pháp Marie curie đã từng nói: “Tổ quốc quan trọng hơn sinh mệnh, là cha mẹ của chúng ta, là đất đai của chúng ta.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Câu nói ấy đã nhắc nhở chúng ta về tình yêu Tổ quốc của tuổi trẻ hôm nay,-  một tình cảm nhân bản, cao đẹp làm nên giá trị con người, làm nên vẻ đẹp non sông.</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794869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422787" y="616057"/>
            <a:ext cx="11346426" cy="5174493"/>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1"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2. Thân bài</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Luận điểm 1: Giải thích vấn đề nghị luận</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 Tình yêu Tổ quốc là gì?</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 Tổ quốc, tiếng ấy gọi chúng ta biết bao điều thiêng liêng ấm áp. Tổ tiên, cội nguồn của chúng ta ở đâu? Chúng ta sinh ra và lớn lên và nằm lại ở đâu, nơi nào cho chúng ta sự sống, tình yêu và khát vọng đó chính là quê hương, là Tổ quốc, là cội nguồn của chúng ta. </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161754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barn(inVertical)">
                                      <p:cBhvr>
                                        <p:cTn id="14" dur="500"/>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barn(inVertical)">
                                      <p:cBhvr>
                                        <p:cTn id="19" dur="500"/>
                                        <p:tgtEl>
                                          <p:spTgt spid="2">
                                            <p:txEl>
                                              <p:pRg st="2" end="2"/>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32719D74-3EF6-BF88-6EEB-68E9A4F3D78A}"/>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89DC626A-0801-0DD6-492A-4F19395BAE5C}"/>
              </a:ext>
            </a:extLst>
          </p:cNvPr>
          <p:cNvSpPr/>
          <p:nvPr/>
        </p:nvSpPr>
        <p:spPr>
          <a:xfrm>
            <a:off x="422787" y="960186"/>
            <a:ext cx="11346426" cy="5174493"/>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Tình yêu Tổ Quốc gắn với cội nguồn và truyền thống dân tộc: Chẳng có ai lại không thể nhớ nổi nguồn gốc tổ tiên của mình. Chúng ta đều mang trong mình tiếng đồng bào, dòng máu đang chảy trong huyết quản của chúng ta cùng chung một nhịp đập nên trong tình yêu cội nguồn đương nhiên như trời đất. Yêu nước, yêu Tổ quốc là tình cảm quý báu luôn thường trực trong mỗi trái tim Việt Nam.</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487449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412955" y="762475"/>
            <a:ext cx="11366090" cy="5755422"/>
          </a:xfrm>
          <a:prstGeom prst="rect">
            <a:avLst/>
          </a:prstGeom>
        </p:spPr>
        <p:txBody>
          <a:bodyPr wrap="square">
            <a:spAutoFit/>
          </a:bodyPr>
          <a:lstStyle/>
          <a:p>
            <a:pPr marL="0" marR="0" lvl="0" indent="0" algn="just" defTabSz="914400" rtl="0" eaLnBrk="1" fontAlgn="base" latinLnBrk="0" hangingPunct="1">
              <a:lnSpc>
                <a:spcPct val="15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Tự nó đã đan dệt thành lịch sử của cuộc kháng chiến trường kì và những thắng lợi vĩ đại. Và có thể nói, lịch sử dân tộc Việt Nam cũng chính là lịch sử của lòng yêu nước. Tình yêu nước là tình cảm gắn bó sâu nặng của con người với quê hương dân tộc. Nó không chỉ là sự gắn kết giữa người, với nơi chôn rau cắt rốn với mảnh đất mình được sinh ra lớn lên mà còn là sự giao kết giữa tâm hồn con người với linh hồn dân tộc. </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0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p>
        </p:txBody>
      </p:sp>
    </p:spTree>
    <p:extLst>
      <p:ext uri="{BB962C8B-B14F-4D97-AF65-F5344CB8AC3E}">
        <p14:creationId xmlns:p14="http://schemas.microsoft.com/office/powerpoint/2010/main" val="3083838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205DB7EF-E01A-B5A6-7DD5-059DE008CA81}"/>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429CE37C-5665-872D-FE82-6903F6634803}"/>
              </a:ext>
            </a:extLst>
          </p:cNvPr>
          <p:cNvSpPr/>
          <p:nvPr/>
        </p:nvSpPr>
        <p:spPr>
          <a:xfrm>
            <a:off x="412955" y="1580417"/>
            <a:ext cx="11366090" cy="3697166"/>
          </a:xfrm>
          <a:prstGeom prst="rect">
            <a:avLst/>
          </a:prstGeom>
        </p:spPr>
        <p:txBody>
          <a:bodyPr wrap="square">
            <a:spAutoFit/>
          </a:bodyPr>
          <a:lstStyle/>
          <a:p>
            <a:pPr marL="0" marR="0" lvl="0" indent="0" algn="just" defTabSz="914400" rtl="0" eaLnBrk="1" fontAlgn="base" latinLnBrk="0" hangingPunct="1">
              <a:lnSpc>
                <a:spcPct val="150000"/>
              </a:lnSpc>
              <a:spcBef>
                <a:spcPts val="0"/>
              </a:spcBef>
              <a:spcAft>
                <a:spcPts val="0"/>
              </a:spcAft>
              <a:buClrTx/>
              <a:buSzTx/>
              <a:buFontTx/>
              <a:buNone/>
              <a:tabLst/>
              <a:defRPr/>
            </a:pPr>
            <a:r>
              <a:rPr lang="en-US" sz="3000" dirty="0">
                <a:solidFill>
                  <a:prstClr val="black"/>
                </a:solidFill>
                <a:latin typeface="Times New Roman" pitchFamily="18" charset="0"/>
                <a:cs typeface="Times New Roman" pitchFamily="18" charset="0"/>
              </a:rPr>
              <a:t>	</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Vì vậy, tình yêu Tổ quốc rất thiêng liêng, cao quý đúng như nhà khoa học người Pháp Marie curie nói: “Tổ quốc quan trọng hơn sinh mệnh, là cha mẹ của chúng ta, là đất đai của chúng ta.”. Câu nói hoàn toàn đúng đắn, giúp thế hệ trẻ Việt Nam ngày nay cần suy nghĩ về tình yêu nước và giá trị của tình cảm đó.</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30135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409432" y="315120"/>
            <a:ext cx="11477767" cy="624183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Luận điểm 2. Bàn luận vấn đề: Khẳng định tình yêu Tổ quốc của thế hệ trẻ hôm nay có ý nghĩa to lớn đối với mỗi cá nhân và đất nước.</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5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 Xét về lịch sử, tình yêu nước của thế hệ trẻ ngày nay so với quan niệm của thế hệ cha ông có nhiều khác biệt. Nhìn vào lịch sử, yêu nước trước tiên phải là tinh thần đấu tranh quyết liệt với kẻ thù để bảo vệ quê hương đất nước. Đó chính là lý do mà hàng nghìn những người anh hùng đã ngã xuống vì nền độc lập, tự do của dân tộc. Lịch sử đã trải qua mấy ngàn năm dựng nước và giữ nước đầy oanh liệt can trường. Chỉ có lòng yêu nước mới làm nên những bậc anh hùng hào kiệt xưa nay. </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446998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heel(1)">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117986" y="0"/>
            <a:ext cx="11857704" cy="6934334"/>
          </a:xfrm>
          <a:prstGeom prst="rect">
            <a:avLst/>
          </a:prstGeom>
        </p:spPr>
        <p:txBody>
          <a:bodyPr wrap="square">
            <a:spAutoFit/>
          </a:bodyPr>
          <a:lstStyle/>
          <a:p>
            <a:pPr marL="0" marR="0" lvl="0" indent="0" algn="just" defTabSz="914400" rtl="0" eaLnBrk="1" fontAlgn="base" latinLnBrk="0" hangingPunct="1">
              <a:lnSpc>
                <a:spcPct val="15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Tình yêu Tổ quốc của thế hệ cha ông đã đem lại giá trị to lớn, là cội nguồn, là động lực để tuổi trẻ học tập và noi theo. Vì các thế hệ đi trước, với tinh thần thắng không kiêu bại không nản trước những âm mưu của kẻ thù, đã vì nhân dân đất nước, họ sẳn sàng hi sinh cả tuổi thanh xuân, cả tính mạng của mình để quên mình cho một dân tộc hòa bình, bỏ lại tuổi thanh xuân của mình nơi chiến trường ác liệt vì lá cờ tự do. Lời của Hưng Đạo Đại Vương Trần Quốc Tuấn trong “Hịch tướng sĩ” đã vang lên để tập hợp triệu đồng bào đứng lên đánh giặc Nguyên Mông còn vang mãi: “Dẫu cho trăm thân này phơi ngoài nội cỏ, dẫu cho ngàn xác này gói trong da ngựa, ta cũng vui lòng”..</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68513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BCA88C94-C9EE-138B-3A4E-C62106C3C4BB}"/>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439BBF1E-CD11-8FC8-DBF1-5D8A261355ED}"/>
              </a:ext>
            </a:extLst>
          </p:cNvPr>
          <p:cNvSpPr/>
          <p:nvPr/>
        </p:nvSpPr>
        <p:spPr>
          <a:xfrm>
            <a:off x="658761" y="1324578"/>
            <a:ext cx="11059750" cy="4208844"/>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Nêu vấn đề: Trong bối cảnh đất nước hòa bình, công cuộc đổi mới đất nước đang tạo ra nhiều lợi thế cho tuổi trẻ như hiện nay, phát huy lòng yêu nước của dân tộc là nhiệm vụ và trách nhiệm của chúng ta. Lòng yêu nước của tuổi trẻ được biểu hiện vô cùng phong phú với những sắc thái riêng.</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457200" marR="0" lvl="0" indent="-457200" algn="l" defTabSz="914400" rtl="0" eaLnBrk="1" fontAlgn="auto" latinLnBrk="0" hangingPunct="1">
              <a:lnSpc>
                <a:spcPts val="3300"/>
              </a:lnSpc>
              <a:spcBef>
                <a:spcPts val="0"/>
              </a:spcBef>
              <a:spcAft>
                <a:spcPts val="0"/>
              </a:spcAft>
              <a:buClrTx/>
              <a:buSzTx/>
              <a:buFontTx/>
              <a:buChar char="-"/>
              <a:tabLst/>
              <a:defRPr/>
            </a:pP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173989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682155C7-7EE5-A4ED-DD2E-E209BB23DCF7}"/>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75144470-A312-2FDC-ACD8-671C61BFE045}"/>
              </a:ext>
            </a:extLst>
          </p:cNvPr>
          <p:cNvSpPr/>
          <p:nvPr/>
        </p:nvSpPr>
        <p:spPr>
          <a:xfrm>
            <a:off x="442452" y="995468"/>
            <a:ext cx="11513573" cy="5174493"/>
          </a:xfrm>
          <a:prstGeom prst="rect">
            <a:avLst/>
          </a:prstGeom>
        </p:spPr>
        <p:txBody>
          <a:bodyPr wrap="square">
            <a:spAutoFit/>
          </a:bodyPr>
          <a:lstStyle/>
          <a:p>
            <a:pPr marL="0" marR="0" lvl="0" indent="0" algn="just" defTabSz="914400" rtl="0" eaLnBrk="1" fontAlgn="base" latinLnBrk="0" hangingPunct="1">
              <a:lnSpc>
                <a:spcPct val="15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Nguyễn Văn Trỗi thà chết chứ không chịu khuất phục trước kẻ thù và Phan Đình Giót, Bế Văn Đàn, ... những tấm gương sáng ngời sẵn sàng xả thân vì nước, những chàng trai Hà Nội ôm bom ba càng cảm tử. Và biết bao anh hùng đã ngã xuống mà ta chưa biết mặt biết tên. Những sự hi sinh ngoan cường, những cái chết thầm lặng, tất cả đều chứng minh cho lòng yêu nước, không quản ngại khó khăn, thử thách. </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021543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220420" y="654330"/>
            <a:ext cx="11751160" cy="5549340"/>
          </a:xfrm>
          <a:prstGeom prst="rect">
            <a:avLst/>
          </a:prstGeom>
        </p:spPr>
        <p:txBody>
          <a:bodyPr wrap="square">
            <a:spAutoFit/>
          </a:bodyPr>
          <a:lstStyle/>
          <a:p>
            <a:pPr marL="0" marR="0" lvl="0" indent="0" algn="just" defTabSz="914400" rtl="0" eaLnBrk="1" fontAlgn="base" latinLnBrk="0" hangingPunct="1">
              <a:lnSpc>
                <a:spcPct val="15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Tình yêu nước của tuổi trẻ hôm nay lại được thể hiện trong bối cảnh xã hội hoàn toàn khác biệt. Đó là một VIệt Nam hòa bình, an toàn và phát triển. Chiến tranh lùi xa, đất nước đang có nhiều cơ hội và thách thức để vươn lên cùng cách cường quốc. Nếu có ai hỏi bạn có yêu nước hay không thì hãy tự tin trả lời bằng một câu khẳng định. Bởi tình yêu nước không nhất thiết phải cầm súng, cầm gươm, bom đạn, ...Hòa bình về với từng nhà, tình yêu nước trở nên phong phú, đa dạng, biểu hiện ở nhiều phương diện, góc nhìn. </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242652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D2AFAE87-4244-3D45-8196-AAEE44BB4632}"/>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B9DFD3F5-32DD-41B7-38DB-2BBA0C4B2DB2}"/>
              </a:ext>
            </a:extLst>
          </p:cNvPr>
          <p:cNvSpPr/>
          <p:nvPr/>
        </p:nvSpPr>
        <p:spPr>
          <a:xfrm>
            <a:off x="220420" y="525662"/>
            <a:ext cx="11751160" cy="5549340"/>
          </a:xfrm>
          <a:prstGeom prst="rect">
            <a:avLst/>
          </a:prstGeom>
        </p:spPr>
        <p:txBody>
          <a:bodyPr wrap="square">
            <a:spAutoFit/>
          </a:bodyPr>
          <a:lstStyle/>
          <a:p>
            <a:pPr marL="0" marR="0" lvl="0" indent="0" algn="just" defTabSz="914400" rtl="0" eaLnBrk="1" fontAlgn="base" latinLnBrk="0" hangingPunct="1">
              <a:lnSpc>
                <a:spcPct val="15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Đôi khi đơn thuần là tình yêu, gia đình, tình yêu thương, bạn bè và suy rộng ra là tình yêu đồng bào dân tộc mình. Bạn say mê trước một thắng cảnh đẹp của đất nước, tích cực bầu chọn để vịnh Hạ Long động Phong Nha trở thành kì quan của thế giới... Đó là lúc tình yêu nước trong bạn được lộ diện. Khi Nguyễn Trãi, Nguyễn Du tức cảnh sinh tình trước vẻ đẹp thiên nhiên để cho ra đời những bài thơ ca ngợi vẻ đẹp quê hương đất nước. Đó là một cảm hứng nghệ thuật của họ thăng hoa trong tình yêu đất nước.. </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613297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3" name="Rectangle 2"/>
          <p:cNvSpPr/>
          <p:nvPr/>
        </p:nvSpPr>
        <p:spPr>
          <a:xfrm>
            <a:off x="540774" y="1200709"/>
            <a:ext cx="11021961" cy="3697166"/>
          </a:xfrm>
          <a:prstGeom prst="rect">
            <a:avLst/>
          </a:prstGeom>
        </p:spPr>
        <p:txBody>
          <a:bodyPr wrap="square">
            <a:spAutoFit/>
          </a:bodyPr>
          <a:lstStyle/>
          <a:p>
            <a:pPr marL="0" marR="0" lvl="0" indent="0" algn="just" defTabSz="914400" rtl="0" eaLnBrk="1" fontAlgn="base" latinLnBrk="0" hangingPunct="1">
              <a:lnSpc>
                <a:spcPct val="15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Lòng yêu nước của tuổi trẻ còn được thể hiện bằng niềm tự hào dân tộc, đất nước và con người Việt Nam. Một Việt Nam tuy nhỏ bé đã đánh bại đế quốc mạnh nhất mạnh số một thế giới. Thế hệ trẻ ngày nay luôn tự hào về một dân tộc với tinh thần đoàn kết, cần cù vươn lên. Đó chính là biểu hiện của lòng yêu nước. </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69182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412955" y="674400"/>
            <a:ext cx="11385755" cy="5174493"/>
          </a:xfrm>
          <a:prstGeom prst="rect">
            <a:avLst/>
          </a:prstGeom>
        </p:spPr>
        <p:txBody>
          <a:bodyPr wrap="square">
            <a:spAutoFit/>
          </a:bodyPr>
          <a:lstStyle/>
          <a:p>
            <a:pPr marL="0" marR="0" lvl="0" indent="0" algn="just" defTabSz="914400" rtl="0" eaLnBrk="1" fontAlgn="base" latinLnBrk="0" hangingPunct="1">
              <a:lnSpc>
                <a:spcPct val="15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Lòng yêu Tổ quốc được thể hiện ở ý thức trách nhiệm của mỗi bạn trẻ với đất nước. Đất nước hòa bình thống nhất, mỗi con người càng ý thức rõ về trách nhiệm và nghĩa vụ của mình trong việc bảo vệ Tổ quốc. Việt Nam từng bước khẳng định mình trên trường quốc tế. Việt Nam liên tiếp được đạt được những thành tích quan trọng mang tầm vóc quốc tế, nhũng tấm huy chương trong các giải Olympic càng làm rạng ngời cho đất nước Việt Nam. </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78967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7C3E7DCA-F5D2-D593-3117-CB2FF8852244}"/>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02CD6AA8-1D9C-AAB4-165B-2EF05BBBBE40}"/>
              </a:ext>
            </a:extLst>
          </p:cNvPr>
          <p:cNvSpPr/>
          <p:nvPr/>
        </p:nvSpPr>
        <p:spPr>
          <a:xfrm>
            <a:off x="309716" y="0"/>
            <a:ext cx="11567652" cy="6651821"/>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Giáo sư ngô Bảo Châu đã đạt giải thưởng toán học lớn thế giới. Bên cạnh đó, nước ta còn có đạt được những thành tựu đáng kể về kinh tế ngày nay, nâng cao tiếng nói chính trị trong khu vực cũng như trên thế giới thế hệ trẻ hãy cố gắng hơn nữa để trở thành niềm tự hào nhỏ của dân tộc. </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lang="en-US" sz="2800" dirty="0">
                <a:solidFill>
                  <a:prstClr val="black"/>
                </a:solidFill>
                <a:latin typeface="Times New Roman" pitchFamily="18" charset="0"/>
                <a:cs typeface="Times New Roman" pitchFamily="18" charset="0"/>
              </a:rPr>
              <a:t> </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Tình yêu nước là tỉnh yêu muôn màu, thường trực trong trái tim con người Việt Nam và không nhất thiết phải bộc lộ biểu hiện như nhau. Tình yêu nước ấn chứa những sức mạnh vô cùng to lớn, nó là nền tảng tinh thần cho mỗi người chúng ta hôm nay.</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420480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circle(in)">
                                      <p:cBhvr>
                                        <p:cTn id="13"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466298" y="1045041"/>
            <a:ext cx="11259403" cy="4435830"/>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Luận điểm 3. Mở rộng vấn đề:</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Thực tế, chúng ta vẫn thấy không ít thanh niên chưa ý thức được vai trò, trách nhiệm của mình với đất nước, dân tộc. Một bộ phận thanh thiếu niên còn nhận thức lệch lạc về tình yêu nước, sống thiếu lí tưởng, thậm chí, ham chơi, thích hưởng thụ, sa vào các tệ nạn xã hội, ...Điều đó rất đáng lên án, loại bỏ.</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513081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B85B28B6-0EFC-AE65-FB06-64A60EEAAF28}"/>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5B389691-9A56-020D-78A7-CAE78683213D}"/>
              </a:ext>
            </a:extLst>
          </p:cNvPr>
          <p:cNvSpPr/>
          <p:nvPr/>
        </p:nvSpPr>
        <p:spPr>
          <a:xfrm>
            <a:off x="546717" y="1108734"/>
            <a:ext cx="11098565" cy="4856842"/>
          </a:xfrm>
          <a:prstGeom prst="rect">
            <a:avLst/>
          </a:prstGeom>
        </p:spPr>
        <p:txBody>
          <a:bodyPr wrap="square">
            <a:spAutoFit/>
          </a:bodyPr>
          <a:lstStyle/>
          <a:p>
            <a:pPr marL="0" marR="0" lvl="0" indent="0" algn="just" defTabSz="914400" rtl="0" eaLnBrk="1" fontAlgn="base" latinLnBrk="0" hangingPunct="1">
              <a:lnSpc>
                <a:spcPct val="15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Mỗi chúng ta hôm nay cần có trách nhiệm với cộng đồng quê hương, dân tộc, với cả chính bản thân mình. Những người học sinh hôm nay đang say mê học tập những công nhân đang say làm việc, những bác sỹ tận tụy chữa bệnh ngày đêm cho bệnh nhân. Tất cả những công việc đó vì chính bản thân mỗi người nhưng thành quả sẽ tô điểm cho non sông đất nước. Với tình yêu đất nước, mỗi người sẽ phải luôn cố gắng hoàn thành sứ mệnh của mình.  </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869164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132735" y="217472"/>
            <a:ext cx="11926529" cy="6241837"/>
          </a:xfrm>
          <a:prstGeom prst="rect">
            <a:avLst/>
          </a:prstGeom>
        </p:spPr>
        <p:txBody>
          <a:bodyPr wrap="square">
            <a:spAutoFit/>
          </a:bodyPr>
          <a:lstStyle/>
          <a:p>
            <a:pPr marL="0" marR="0" lvl="0" indent="0" algn="just" defTabSz="914400" rtl="0" eaLnBrk="1" fontAlgn="base" latinLnBrk="0" hangingPunct="1">
              <a:lnSpc>
                <a:spcPct val="15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Nhận thức được sức mạnh của tình yêu Tổ quốc, mỗi chúng ta cần ý thức, trách nhiệm của bản thân đối với chính mình và đối với quê hương, tổ quốc để xây dựng đất nước. Mỗi người chúng ta phải nhen nhóm và ngày càng bồi đắp, hoàn thiện những thứ tình cảm thiêng liêng ấy “Đừng hỏi Tổ quốc đã làm gì cho ta, mà hỏi ta đã làm gì cho tổ quốc hôm nay?” Lời ca ấy cũng chính là thông điệp nhắc nhở mỗi chúng ta hãy quên đi cái tôi của mình để sum vầy cùng dân tộc. Thực hiện lời căn dặn của Bác “Dân tộc Việt Nam có bước tới đài vinh quang để sánh vai cùng các cường quốc năm châu được hay không một phần là nhờ vào công học tập của các cháu.”</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756207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176981" y="544055"/>
            <a:ext cx="11690555" cy="5549340"/>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3. Kết bài: Khẳng định lại vấn đề.</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base" latinLnBrk="0" hangingPunct="1">
              <a:lnSpc>
                <a:spcPct val="15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Tình yêu đất nước khởi nguồn từ tình yêu, người thân dung dị đời thường đến tình yêu cỏ cây sông núi, những gì thuộc về dân tộc mình. Nhưng khi Tổ quốc cất tiếng gọi, mỗi thanh niên phải hiểu vai trò trách nhiệm của mình, lên đường bảo vệ Tổ quốc. Hãy tránh xa các tệ nạn xã hội, rèn cho mình lối sống lành mạnh, biết yêu thương, san sẻ, vị tha, nhân ái, ..Đó chính là chúng ta đã góp sức vào sự nghiệp xây dựng đất nước, góp phần vào sự nghiệp chung của Tổ quốc thân yêu!</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232558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629265" y="362538"/>
            <a:ext cx="11031793" cy="591315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2. Thân bài: </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Luận điểm 1: Giải thích lòng yêu nước là gì?</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L</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òng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yêu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tình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cảm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cao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thiêng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liêng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mỗi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dành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mảnh đất quê hương, cho Tổ quốc thân yêu.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Tình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yêu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quê</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hương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tình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cảm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gắn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thiết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chân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thành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thứ</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thân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thuộc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nơi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mình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chôn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nhau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cắt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rốn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Hơn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hành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động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nỗ</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lực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ngừng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nghỉ</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để</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xây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dựng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triển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quê</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hương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1397647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wipe(down)">
                                      <p:cBhvr>
                                        <p:cTn id="13" dur="500"/>
                                        <p:tgtEl>
                                          <p:spTgt spid="2">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8"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423080" y="459181"/>
            <a:ext cx="11409529" cy="550920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Luận điểm 2. Bàn luận vấn đề: N</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hững</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biểu</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hiện</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lòng</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1"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yêu</a:t>
            </a:r>
            <a:r>
              <a:rPr kumimoji="0" lang="en-US"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nước ở thế hệ trẻ ngày nay là vô cùng phong phú</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Trước hết, lòng yêu nước chính là gắn bó với thiên nhiên, con người, với những điều bình dị nhỏ bó của cuộc sống đời thường: </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Tình yêu Tổ quốc là một tình cảm rất đỗi tự nhiên. Lòng yêu nước của tuổi trẻ ngày nay được biểu hiện bằng những cảm xúc vô cùng dung dị. Lòng yêu nước của có khi xuất phát từ tình yêu đối với những điều nhỏ nhặt, giản dị, dần dần đến những điều lớn lao. Hay nói như nhà văn I-li-a Ê-ren-bua: “Dòng suối đổ vào sông, sông đổ vào dải trường giang Vôn-ga, con sông Vôn-ga đi ra bể. Lòng yêu nhà, yêu làng xóm, yêu miền quê trở nên lòng yêu Tổ quốc”.</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228434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369149" y="308081"/>
            <a:ext cx="11453702" cy="624183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Đúng vậy, nhiều bạn trẻ thay vì bám trụ ở các thành phố lớn để mưu sinh, họ đã “bỏ phố về quê” để lập nghiệp. Thậm chí “bỏ phố và quê” còn trở thành một xu hướng trong giới trẻ. Họ là những người có tình yêu, sự gắn bó với quê hương, xứ sở và nhận ra vẻ đẹp của nó. Họ tự hào về vẻ đẹp của quê hương, sống gắn bó, thủy chung với làng quê. Yêu và tự hào về vẻ đẹp, hương vị, phong cảnh làng quê là biểu hiện rất chân thật của tình yêu nước. Nhận ra vẻ đẹp của thiên nhiên xung quanh ta. Một tiếng chim hót làm tâm hồn ta thấy vui lên biết bao sau những lúc căng thẳng mệt mỏi. Một chút nắng sớm cũng đủ làm tâm hồn ta rộn rã.</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952398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530942" y="472421"/>
            <a:ext cx="11041626" cy="591315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Hơn thế, tình cảm ấy còn thể hiện qua hành động cụ thể như biết dành sự quan tâm, chăm lo cho người thân trong gia đình; biết ngày ngày vun đắp tình cảm tốt đẹp với ông bà, cha mẹ, anh chị em…đó cũng là chúng ta đang biết sống yêu thương, gắn bó. Biết chia sẻ với người nào đó khi họ cần giúp đỡ, đôi khi chỉ là mua ủng hộ người khuyết tật ít hàng họ bán, tham gia giúp đỡ đồng bào gặp khó khăn sau bão lũ…Tất cả đều là biểu hiện cao đẹp của tình yêu nước.</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177214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0" y="226142"/>
            <a:ext cx="12093677" cy="624183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Lòng yêu nước còn thể hiện việc thế hệ trẻ luôn biết quý trọng văn hóa dân tộc:</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Mỗi một đất nước được tạo nên bởi nhiều yếu tố, và một trong những yếu tố quyết định sự tồn vong của dân tộc đó là bản sắc văn hóa. Văn hóa dân tộc từng được Nguyễn Trãi khẳng định trong lời tuyên ngôn khẳng định chân lí về sự tồn tại của nước Đại Việt ta là “Như nước Đại Việt ta từ trước/ Vốn xưng nền văn hiến đã lâu/…Phong tục Bắc Nam cũng khác”. Đất nước ta được làm nên từ những truyền thống văn hóa lâu đời. Trải qua bao thăng trầm của lịch sử, ông cha ta vẫn gìn giữ, bồi đắp một nền văn hóa đậm đà bản sắc.</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509766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circle(in)">
                                      <p:cBhvr>
                                        <p:cTn id="14"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57</TotalTime>
  <Words>3499</Words>
  <Application>Microsoft Office PowerPoint</Application>
  <PresentationFormat>Widescreen</PresentationFormat>
  <Paragraphs>92</Paragraphs>
  <Slides>49</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49</vt:i4>
      </vt:variant>
    </vt:vector>
  </HeadingPairs>
  <TitlesOfParts>
    <vt:vector size="55" baseType="lpstr">
      <vt:lpstr>Aptos</vt:lpstr>
      <vt:lpstr>Arial</vt:lpstr>
      <vt:lpstr>Calibri</vt:lpstr>
      <vt:lpstr>Times New Roman</vt:lpstr>
      <vt:lpstr>14_Office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Nguyễn Nguyên</dc:creator>
  <cp:lastModifiedBy>HP</cp:lastModifiedBy>
  <cp:revision>3</cp:revision>
  <dcterms:created xsi:type="dcterms:W3CDTF">2024-11-25T16:19:28Z</dcterms:created>
  <dcterms:modified xsi:type="dcterms:W3CDTF">2024-11-25T21:30:21Z</dcterms:modified>
</cp:coreProperties>
</file>