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304" r:id="rId3"/>
    <p:sldId id="340" r:id="rId4"/>
    <p:sldId id="341" r:id="rId5"/>
    <p:sldId id="456" r:id="rId6"/>
    <p:sldId id="462" r:id="rId7"/>
    <p:sldId id="342" r:id="rId8"/>
    <p:sldId id="343" r:id="rId9"/>
    <p:sldId id="344" r:id="rId10"/>
    <p:sldId id="345" r:id="rId11"/>
    <p:sldId id="346" r:id="rId12"/>
    <p:sldId id="347" r:id="rId13"/>
    <p:sldId id="348" r:id="rId14"/>
    <p:sldId id="458" r:id="rId15"/>
    <p:sldId id="349" r:id="rId16"/>
    <p:sldId id="460" r:id="rId17"/>
    <p:sldId id="35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45096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50429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484816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67038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279658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117596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923154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129758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66953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245893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99730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631430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8648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193072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6817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2947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65892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935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02277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63716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75563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47074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11/26/2024</a:t>
            </a:fld>
            <a:endParaRPr lang="en-US"/>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5214667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32836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4C22F7A7-63CF-1109-1874-81550499D251}"/>
            </a:ext>
          </a:extLst>
        </p:cNvPr>
        <p:cNvGrpSpPr/>
        <p:nvPr/>
      </p:nvGrpSpPr>
      <p:grpSpPr>
        <a:xfrm>
          <a:off x="0" y="0"/>
          <a:ext cx="0" cy="0"/>
          <a:chOff x="0" y="0"/>
          <a:chExt cx="0" cy="0"/>
        </a:xfrm>
      </p:grpSpPr>
      <p:sp>
        <p:nvSpPr>
          <p:cNvPr id="2" name="Rectangle 1"/>
          <p:cNvSpPr/>
          <p:nvPr/>
        </p:nvSpPr>
        <p:spPr>
          <a:xfrm>
            <a:off x="2720453" y="2438260"/>
            <a:ext cx="6955809"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4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THỰC HÀNH TIẾNG VIỆT </a:t>
            </a:r>
            <a:endParaRPr kumimoji="0" lang="en-US" sz="4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Biện</a:t>
            </a:r>
            <a:r>
              <a:rPr kumimoji="0" lang="en-US" sz="4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4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pháp</a:t>
            </a:r>
            <a:r>
              <a:rPr kumimoji="0" lang="en-US" sz="4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4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tu</a:t>
            </a:r>
            <a:r>
              <a:rPr kumimoji="0" lang="en-US" sz="4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4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a:t>
            </a:r>
            <a:r>
              <a:rPr kumimoji="0" lang="en-US" sz="4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4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nói</a:t>
            </a:r>
            <a:r>
              <a:rPr kumimoji="0" lang="en-US" sz="4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4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mỉa</a:t>
            </a:r>
            <a:endParaRPr kumimoji="0" lang="en-US" sz="4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4" name="Freeform 3"/>
          <p:cNvSpPr/>
          <p:nvPr/>
        </p:nvSpPr>
        <p:spPr>
          <a:xfrm>
            <a:off x="324520" y="1255802"/>
            <a:ext cx="11590815" cy="4140640"/>
          </a:xfrm>
          <a:custGeom>
            <a:avLst/>
            <a:gdLst>
              <a:gd name="connsiteX0" fmla="*/ 191069 w 9512490"/>
              <a:gd name="connsiteY0" fmla="*/ 1984294 h 4140640"/>
              <a:gd name="connsiteX1" fmla="*/ 191069 w 9512490"/>
              <a:gd name="connsiteY1" fmla="*/ 1697691 h 4140640"/>
              <a:gd name="connsiteX2" fmla="*/ 218365 w 9512490"/>
              <a:gd name="connsiteY2" fmla="*/ 1643100 h 4140640"/>
              <a:gd name="connsiteX3" fmla="*/ 286603 w 9512490"/>
              <a:gd name="connsiteY3" fmla="*/ 1520270 h 4140640"/>
              <a:gd name="connsiteX4" fmla="*/ 327547 w 9512490"/>
              <a:gd name="connsiteY4" fmla="*/ 1438383 h 4140640"/>
              <a:gd name="connsiteX5" fmla="*/ 382138 w 9512490"/>
              <a:gd name="connsiteY5" fmla="*/ 1370144 h 4140640"/>
              <a:gd name="connsiteX6" fmla="*/ 436729 w 9512490"/>
              <a:gd name="connsiteY6" fmla="*/ 1288258 h 4140640"/>
              <a:gd name="connsiteX7" fmla="*/ 573206 w 9512490"/>
              <a:gd name="connsiteY7" fmla="*/ 1138133 h 4140640"/>
              <a:gd name="connsiteX8" fmla="*/ 641445 w 9512490"/>
              <a:gd name="connsiteY8" fmla="*/ 1056246 h 4140640"/>
              <a:gd name="connsiteX9" fmla="*/ 723332 w 9512490"/>
              <a:gd name="connsiteY9" fmla="*/ 988007 h 4140640"/>
              <a:gd name="connsiteX10" fmla="*/ 805218 w 9512490"/>
              <a:gd name="connsiteY10" fmla="*/ 906121 h 4140640"/>
              <a:gd name="connsiteX11" fmla="*/ 914400 w 9512490"/>
              <a:gd name="connsiteY11" fmla="*/ 837882 h 4140640"/>
              <a:gd name="connsiteX12" fmla="*/ 1105469 w 9512490"/>
              <a:gd name="connsiteY12" fmla="*/ 701404 h 4140640"/>
              <a:gd name="connsiteX13" fmla="*/ 1187356 w 9512490"/>
              <a:gd name="connsiteY13" fmla="*/ 646813 h 4140640"/>
              <a:gd name="connsiteX14" fmla="*/ 1310186 w 9512490"/>
              <a:gd name="connsiteY14" fmla="*/ 564927 h 4140640"/>
              <a:gd name="connsiteX15" fmla="*/ 1583141 w 9512490"/>
              <a:gd name="connsiteY15" fmla="*/ 455744 h 4140640"/>
              <a:gd name="connsiteX16" fmla="*/ 1705971 w 9512490"/>
              <a:gd name="connsiteY16" fmla="*/ 387506 h 4140640"/>
              <a:gd name="connsiteX17" fmla="*/ 2361063 w 9512490"/>
              <a:gd name="connsiteY17" fmla="*/ 182789 h 4140640"/>
              <a:gd name="connsiteX18" fmla="*/ 2538484 w 9512490"/>
              <a:gd name="connsiteY18" fmla="*/ 155494 h 4140640"/>
              <a:gd name="connsiteX19" fmla="*/ 2729553 w 9512490"/>
              <a:gd name="connsiteY19" fmla="*/ 114550 h 4140640"/>
              <a:gd name="connsiteX20" fmla="*/ 3343702 w 9512490"/>
              <a:gd name="connsiteY20" fmla="*/ 46312 h 4140640"/>
              <a:gd name="connsiteX21" fmla="*/ 3534771 w 9512490"/>
              <a:gd name="connsiteY21" fmla="*/ 19016 h 4140640"/>
              <a:gd name="connsiteX22" fmla="*/ 5158854 w 9512490"/>
              <a:gd name="connsiteY22" fmla="*/ 32664 h 4140640"/>
              <a:gd name="connsiteX23" fmla="*/ 5513696 w 9512490"/>
              <a:gd name="connsiteY23" fmla="*/ 73607 h 4140640"/>
              <a:gd name="connsiteX24" fmla="*/ 6018663 w 9512490"/>
              <a:gd name="connsiteY24" fmla="*/ 141846 h 4140640"/>
              <a:gd name="connsiteX25" fmla="*/ 6318914 w 9512490"/>
              <a:gd name="connsiteY25" fmla="*/ 210085 h 4140640"/>
              <a:gd name="connsiteX26" fmla="*/ 6469039 w 9512490"/>
              <a:gd name="connsiteY26" fmla="*/ 223733 h 4140640"/>
              <a:gd name="connsiteX27" fmla="*/ 6728347 w 9512490"/>
              <a:gd name="connsiteY27" fmla="*/ 264676 h 4140640"/>
              <a:gd name="connsiteX28" fmla="*/ 6864824 w 9512490"/>
              <a:gd name="connsiteY28" fmla="*/ 291971 h 4140640"/>
              <a:gd name="connsiteX29" fmla="*/ 6974006 w 9512490"/>
              <a:gd name="connsiteY29" fmla="*/ 305619 h 4140640"/>
              <a:gd name="connsiteX30" fmla="*/ 7083188 w 9512490"/>
              <a:gd name="connsiteY30" fmla="*/ 332915 h 4140640"/>
              <a:gd name="connsiteX31" fmla="*/ 7315200 w 9512490"/>
              <a:gd name="connsiteY31" fmla="*/ 360210 h 4140640"/>
              <a:gd name="connsiteX32" fmla="*/ 7478974 w 9512490"/>
              <a:gd name="connsiteY32" fmla="*/ 387506 h 4140640"/>
              <a:gd name="connsiteX33" fmla="*/ 7560860 w 9512490"/>
              <a:gd name="connsiteY33" fmla="*/ 401153 h 4140640"/>
              <a:gd name="connsiteX34" fmla="*/ 7710986 w 9512490"/>
              <a:gd name="connsiteY34" fmla="*/ 428449 h 4140640"/>
              <a:gd name="connsiteX35" fmla="*/ 8011236 w 9512490"/>
              <a:gd name="connsiteY35" fmla="*/ 455744 h 4140640"/>
              <a:gd name="connsiteX36" fmla="*/ 8093123 w 9512490"/>
              <a:gd name="connsiteY36" fmla="*/ 469392 h 4140640"/>
              <a:gd name="connsiteX37" fmla="*/ 8161362 w 9512490"/>
              <a:gd name="connsiteY37" fmla="*/ 483040 h 4140640"/>
              <a:gd name="connsiteX38" fmla="*/ 8311487 w 9512490"/>
              <a:gd name="connsiteY38" fmla="*/ 496688 h 4140640"/>
              <a:gd name="connsiteX39" fmla="*/ 8461612 w 9512490"/>
              <a:gd name="connsiteY39" fmla="*/ 523983 h 4140640"/>
              <a:gd name="connsiteX40" fmla="*/ 8584442 w 9512490"/>
              <a:gd name="connsiteY40" fmla="*/ 537631 h 4140640"/>
              <a:gd name="connsiteX41" fmla="*/ 8639033 w 9512490"/>
              <a:gd name="connsiteY41" fmla="*/ 551279 h 4140640"/>
              <a:gd name="connsiteX42" fmla="*/ 8748215 w 9512490"/>
              <a:gd name="connsiteY42" fmla="*/ 578574 h 4140640"/>
              <a:gd name="connsiteX43" fmla="*/ 8802806 w 9512490"/>
              <a:gd name="connsiteY43" fmla="*/ 605870 h 4140640"/>
              <a:gd name="connsiteX44" fmla="*/ 8857397 w 9512490"/>
              <a:gd name="connsiteY44" fmla="*/ 619518 h 4140640"/>
              <a:gd name="connsiteX45" fmla="*/ 8980227 w 9512490"/>
              <a:gd name="connsiteY45" fmla="*/ 687756 h 4140640"/>
              <a:gd name="connsiteX46" fmla="*/ 9034818 w 9512490"/>
              <a:gd name="connsiteY46" fmla="*/ 715052 h 4140640"/>
              <a:gd name="connsiteX47" fmla="*/ 9075762 w 9512490"/>
              <a:gd name="connsiteY47" fmla="*/ 755995 h 4140640"/>
              <a:gd name="connsiteX48" fmla="*/ 9116705 w 9512490"/>
              <a:gd name="connsiteY48" fmla="*/ 783291 h 4140640"/>
              <a:gd name="connsiteX49" fmla="*/ 9184944 w 9512490"/>
              <a:gd name="connsiteY49" fmla="*/ 865177 h 4140640"/>
              <a:gd name="connsiteX50" fmla="*/ 9171296 w 9512490"/>
              <a:gd name="connsiteY50" fmla="*/ 974359 h 4140640"/>
              <a:gd name="connsiteX51" fmla="*/ 9157648 w 9512490"/>
              <a:gd name="connsiteY51" fmla="*/ 1015303 h 4140640"/>
              <a:gd name="connsiteX52" fmla="*/ 9184944 w 9512490"/>
              <a:gd name="connsiteY52" fmla="*/ 1315553 h 4140640"/>
              <a:gd name="connsiteX53" fmla="*/ 9171296 w 9512490"/>
              <a:gd name="connsiteY53" fmla="*/ 1492974 h 4140640"/>
              <a:gd name="connsiteX54" fmla="*/ 9075762 w 9512490"/>
              <a:gd name="connsiteY54" fmla="*/ 1615804 h 4140640"/>
              <a:gd name="connsiteX55" fmla="*/ 9007523 w 9512490"/>
              <a:gd name="connsiteY55" fmla="*/ 1711339 h 4140640"/>
              <a:gd name="connsiteX56" fmla="*/ 8993875 w 9512490"/>
              <a:gd name="connsiteY56" fmla="*/ 1779577 h 4140640"/>
              <a:gd name="connsiteX57" fmla="*/ 8952932 w 9512490"/>
              <a:gd name="connsiteY57" fmla="*/ 1834168 h 4140640"/>
              <a:gd name="connsiteX58" fmla="*/ 8966580 w 9512490"/>
              <a:gd name="connsiteY58" fmla="*/ 2189010 h 4140640"/>
              <a:gd name="connsiteX59" fmla="*/ 9021171 w 9512490"/>
              <a:gd name="connsiteY59" fmla="*/ 2311840 h 4140640"/>
              <a:gd name="connsiteX60" fmla="*/ 9062114 w 9512490"/>
              <a:gd name="connsiteY60" fmla="*/ 2407374 h 4140640"/>
              <a:gd name="connsiteX61" fmla="*/ 9089409 w 9512490"/>
              <a:gd name="connsiteY61" fmla="*/ 2448318 h 4140640"/>
              <a:gd name="connsiteX62" fmla="*/ 9116705 w 9512490"/>
              <a:gd name="connsiteY62" fmla="*/ 2516556 h 4140640"/>
              <a:gd name="connsiteX63" fmla="*/ 9130353 w 9512490"/>
              <a:gd name="connsiteY63" fmla="*/ 2571147 h 4140640"/>
              <a:gd name="connsiteX64" fmla="*/ 9171296 w 9512490"/>
              <a:gd name="connsiteY64" fmla="*/ 2625739 h 4140640"/>
              <a:gd name="connsiteX65" fmla="*/ 9198591 w 9512490"/>
              <a:gd name="connsiteY65" fmla="*/ 2680330 h 4140640"/>
              <a:gd name="connsiteX66" fmla="*/ 9239535 w 9512490"/>
              <a:gd name="connsiteY66" fmla="*/ 2748568 h 4140640"/>
              <a:gd name="connsiteX67" fmla="*/ 9266830 w 9512490"/>
              <a:gd name="connsiteY67" fmla="*/ 2803159 h 4140640"/>
              <a:gd name="connsiteX68" fmla="*/ 9307774 w 9512490"/>
              <a:gd name="connsiteY68" fmla="*/ 2857750 h 4140640"/>
              <a:gd name="connsiteX69" fmla="*/ 9362365 w 9512490"/>
              <a:gd name="connsiteY69" fmla="*/ 2966933 h 4140640"/>
              <a:gd name="connsiteX70" fmla="*/ 9376012 w 9512490"/>
              <a:gd name="connsiteY70" fmla="*/ 3007876 h 4140640"/>
              <a:gd name="connsiteX71" fmla="*/ 9430603 w 9512490"/>
              <a:gd name="connsiteY71" fmla="*/ 3103410 h 4140640"/>
              <a:gd name="connsiteX72" fmla="*/ 9471547 w 9512490"/>
              <a:gd name="connsiteY72" fmla="*/ 3198944 h 4140640"/>
              <a:gd name="connsiteX73" fmla="*/ 9485194 w 9512490"/>
              <a:gd name="connsiteY73" fmla="*/ 3280831 h 4140640"/>
              <a:gd name="connsiteX74" fmla="*/ 9512490 w 9512490"/>
              <a:gd name="connsiteY74" fmla="*/ 3390013 h 4140640"/>
              <a:gd name="connsiteX75" fmla="*/ 9498842 w 9512490"/>
              <a:gd name="connsiteY75" fmla="*/ 3471900 h 4140640"/>
              <a:gd name="connsiteX76" fmla="*/ 9457899 w 9512490"/>
              <a:gd name="connsiteY76" fmla="*/ 3526491 h 4140640"/>
              <a:gd name="connsiteX77" fmla="*/ 9335069 w 9512490"/>
              <a:gd name="connsiteY77" fmla="*/ 3622025 h 4140640"/>
              <a:gd name="connsiteX78" fmla="*/ 9280478 w 9512490"/>
              <a:gd name="connsiteY78" fmla="*/ 3662968 h 4140640"/>
              <a:gd name="connsiteX79" fmla="*/ 9157648 w 9512490"/>
              <a:gd name="connsiteY79" fmla="*/ 3731207 h 4140640"/>
              <a:gd name="connsiteX80" fmla="*/ 9089409 w 9512490"/>
              <a:gd name="connsiteY80" fmla="*/ 3758503 h 4140640"/>
              <a:gd name="connsiteX81" fmla="*/ 9048466 w 9512490"/>
              <a:gd name="connsiteY81" fmla="*/ 3785798 h 4140640"/>
              <a:gd name="connsiteX82" fmla="*/ 8980227 w 9512490"/>
              <a:gd name="connsiteY82" fmla="*/ 3813094 h 4140640"/>
              <a:gd name="connsiteX83" fmla="*/ 8939284 w 9512490"/>
              <a:gd name="connsiteY83" fmla="*/ 3840389 h 4140640"/>
              <a:gd name="connsiteX84" fmla="*/ 8816454 w 9512490"/>
              <a:gd name="connsiteY84" fmla="*/ 3881333 h 4140640"/>
              <a:gd name="connsiteX85" fmla="*/ 8761863 w 9512490"/>
              <a:gd name="connsiteY85" fmla="*/ 3908628 h 4140640"/>
              <a:gd name="connsiteX86" fmla="*/ 8557147 w 9512490"/>
              <a:gd name="connsiteY86" fmla="*/ 3922276 h 4140640"/>
              <a:gd name="connsiteX87" fmla="*/ 7942997 w 9512490"/>
              <a:gd name="connsiteY87" fmla="*/ 3908628 h 4140640"/>
              <a:gd name="connsiteX88" fmla="*/ 7724633 w 9512490"/>
              <a:gd name="connsiteY88" fmla="*/ 3881333 h 4140640"/>
              <a:gd name="connsiteX89" fmla="*/ 7328848 w 9512490"/>
              <a:gd name="connsiteY89" fmla="*/ 3867685 h 4140640"/>
              <a:gd name="connsiteX90" fmla="*/ 7165075 w 9512490"/>
              <a:gd name="connsiteY90" fmla="*/ 3854037 h 4140640"/>
              <a:gd name="connsiteX91" fmla="*/ 7014950 w 9512490"/>
              <a:gd name="connsiteY91" fmla="*/ 3826742 h 4140640"/>
              <a:gd name="connsiteX92" fmla="*/ 6864824 w 9512490"/>
              <a:gd name="connsiteY92" fmla="*/ 3799446 h 4140640"/>
              <a:gd name="connsiteX93" fmla="*/ 6796586 w 9512490"/>
              <a:gd name="connsiteY93" fmla="*/ 3772150 h 4140640"/>
              <a:gd name="connsiteX94" fmla="*/ 6660108 w 9512490"/>
              <a:gd name="connsiteY94" fmla="*/ 3731207 h 4140640"/>
              <a:gd name="connsiteX95" fmla="*/ 6496335 w 9512490"/>
              <a:gd name="connsiteY95" fmla="*/ 3649321 h 4140640"/>
              <a:gd name="connsiteX96" fmla="*/ 6400800 w 9512490"/>
              <a:gd name="connsiteY96" fmla="*/ 3608377 h 4140640"/>
              <a:gd name="connsiteX97" fmla="*/ 6318914 w 9512490"/>
              <a:gd name="connsiteY97" fmla="*/ 3553786 h 4140640"/>
              <a:gd name="connsiteX98" fmla="*/ 6237027 w 9512490"/>
              <a:gd name="connsiteY98" fmla="*/ 3512843 h 4140640"/>
              <a:gd name="connsiteX99" fmla="*/ 6155141 w 9512490"/>
              <a:gd name="connsiteY99" fmla="*/ 3458252 h 4140640"/>
              <a:gd name="connsiteX100" fmla="*/ 6005015 w 9512490"/>
              <a:gd name="connsiteY100" fmla="*/ 3376365 h 4140640"/>
              <a:gd name="connsiteX101" fmla="*/ 5882186 w 9512490"/>
              <a:gd name="connsiteY101" fmla="*/ 3294479 h 4140640"/>
              <a:gd name="connsiteX102" fmla="*/ 5813947 w 9512490"/>
              <a:gd name="connsiteY102" fmla="*/ 3280831 h 4140640"/>
              <a:gd name="connsiteX103" fmla="*/ 5732060 w 9512490"/>
              <a:gd name="connsiteY103" fmla="*/ 3226240 h 4140640"/>
              <a:gd name="connsiteX104" fmla="*/ 5609230 w 9512490"/>
              <a:gd name="connsiteY104" fmla="*/ 3198944 h 4140640"/>
              <a:gd name="connsiteX105" fmla="*/ 5295332 w 9512490"/>
              <a:gd name="connsiteY105" fmla="*/ 3212592 h 4140640"/>
              <a:gd name="connsiteX106" fmla="*/ 5104263 w 9512490"/>
              <a:gd name="connsiteY106" fmla="*/ 3280831 h 4140640"/>
              <a:gd name="connsiteX107" fmla="*/ 4995081 w 9512490"/>
              <a:gd name="connsiteY107" fmla="*/ 3321774 h 4140640"/>
              <a:gd name="connsiteX108" fmla="*/ 4735774 w 9512490"/>
              <a:gd name="connsiteY108" fmla="*/ 3430956 h 4140640"/>
              <a:gd name="connsiteX109" fmla="*/ 4585648 w 9512490"/>
              <a:gd name="connsiteY109" fmla="*/ 3485547 h 4140640"/>
              <a:gd name="connsiteX110" fmla="*/ 4312693 w 9512490"/>
              <a:gd name="connsiteY110" fmla="*/ 3635673 h 4140640"/>
              <a:gd name="connsiteX111" fmla="*/ 4148920 w 9512490"/>
              <a:gd name="connsiteY111" fmla="*/ 3717559 h 4140640"/>
              <a:gd name="connsiteX112" fmla="*/ 3903260 w 9512490"/>
              <a:gd name="connsiteY112" fmla="*/ 3826742 h 4140640"/>
              <a:gd name="connsiteX113" fmla="*/ 3548418 w 9512490"/>
              <a:gd name="connsiteY113" fmla="*/ 4017810 h 4140640"/>
              <a:gd name="connsiteX114" fmla="*/ 3480180 w 9512490"/>
              <a:gd name="connsiteY114" fmla="*/ 4045106 h 4140640"/>
              <a:gd name="connsiteX115" fmla="*/ 3425588 w 9512490"/>
              <a:gd name="connsiteY115" fmla="*/ 4072401 h 4140640"/>
              <a:gd name="connsiteX116" fmla="*/ 3384645 w 9512490"/>
              <a:gd name="connsiteY116" fmla="*/ 4099697 h 4140640"/>
              <a:gd name="connsiteX117" fmla="*/ 3302759 w 9512490"/>
              <a:gd name="connsiteY117" fmla="*/ 4113344 h 4140640"/>
              <a:gd name="connsiteX118" fmla="*/ 3193577 w 9512490"/>
              <a:gd name="connsiteY118" fmla="*/ 4140640 h 4140640"/>
              <a:gd name="connsiteX119" fmla="*/ 2019869 w 9512490"/>
              <a:gd name="connsiteY119" fmla="*/ 4126992 h 4140640"/>
              <a:gd name="connsiteX120" fmla="*/ 1965278 w 9512490"/>
              <a:gd name="connsiteY120" fmla="*/ 4113344 h 4140640"/>
              <a:gd name="connsiteX121" fmla="*/ 1801505 w 9512490"/>
              <a:gd name="connsiteY121" fmla="*/ 4086049 h 4140640"/>
              <a:gd name="connsiteX122" fmla="*/ 1733266 w 9512490"/>
              <a:gd name="connsiteY122" fmla="*/ 4072401 h 4140640"/>
              <a:gd name="connsiteX123" fmla="*/ 1678675 w 9512490"/>
              <a:gd name="connsiteY123" fmla="*/ 4058753 h 4140640"/>
              <a:gd name="connsiteX124" fmla="*/ 1583141 w 9512490"/>
              <a:gd name="connsiteY124" fmla="*/ 4045106 h 4140640"/>
              <a:gd name="connsiteX125" fmla="*/ 1542197 w 9512490"/>
              <a:gd name="connsiteY125" fmla="*/ 4017810 h 4140640"/>
              <a:gd name="connsiteX126" fmla="*/ 1473959 w 9512490"/>
              <a:gd name="connsiteY126" fmla="*/ 4004162 h 4140640"/>
              <a:gd name="connsiteX127" fmla="*/ 1433015 w 9512490"/>
              <a:gd name="connsiteY127" fmla="*/ 3990515 h 4140640"/>
              <a:gd name="connsiteX128" fmla="*/ 1378424 w 9512490"/>
              <a:gd name="connsiteY128" fmla="*/ 3976867 h 4140640"/>
              <a:gd name="connsiteX129" fmla="*/ 1269242 w 9512490"/>
              <a:gd name="connsiteY129" fmla="*/ 3935924 h 4140640"/>
              <a:gd name="connsiteX130" fmla="*/ 1132765 w 9512490"/>
              <a:gd name="connsiteY130" fmla="*/ 3854037 h 4140640"/>
              <a:gd name="connsiteX131" fmla="*/ 1091821 w 9512490"/>
              <a:gd name="connsiteY131" fmla="*/ 3840389 h 4140640"/>
              <a:gd name="connsiteX132" fmla="*/ 955344 w 9512490"/>
              <a:gd name="connsiteY132" fmla="*/ 3744855 h 4140640"/>
              <a:gd name="connsiteX133" fmla="*/ 914400 w 9512490"/>
              <a:gd name="connsiteY133" fmla="*/ 3717559 h 4140640"/>
              <a:gd name="connsiteX134" fmla="*/ 846162 w 9512490"/>
              <a:gd name="connsiteY134" fmla="*/ 3622025 h 4140640"/>
              <a:gd name="connsiteX135" fmla="*/ 818866 w 9512490"/>
              <a:gd name="connsiteY135" fmla="*/ 3581082 h 4140640"/>
              <a:gd name="connsiteX136" fmla="*/ 805218 w 9512490"/>
              <a:gd name="connsiteY136" fmla="*/ 3540139 h 4140640"/>
              <a:gd name="connsiteX137" fmla="*/ 750627 w 9512490"/>
              <a:gd name="connsiteY137" fmla="*/ 3444604 h 4140640"/>
              <a:gd name="connsiteX138" fmla="*/ 736980 w 9512490"/>
              <a:gd name="connsiteY138" fmla="*/ 3280831 h 4140640"/>
              <a:gd name="connsiteX139" fmla="*/ 723332 w 9512490"/>
              <a:gd name="connsiteY139" fmla="*/ 3198944 h 4140640"/>
              <a:gd name="connsiteX140" fmla="*/ 709684 w 9512490"/>
              <a:gd name="connsiteY140" fmla="*/ 3007876 h 4140640"/>
              <a:gd name="connsiteX141" fmla="*/ 682388 w 9512490"/>
              <a:gd name="connsiteY141" fmla="*/ 2939637 h 4140640"/>
              <a:gd name="connsiteX142" fmla="*/ 668741 w 9512490"/>
              <a:gd name="connsiteY142" fmla="*/ 2898694 h 4140640"/>
              <a:gd name="connsiteX143" fmla="*/ 655093 w 9512490"/>
              <a:gd name="connsiteY143" fmla="*/ 2844103 h 4140640"/>
              <a:gd name="connsiteX144" fmla="*/ 600502 w 9512490"/>
              <a:gd name="connsiteY144" fmla="*/ 2762216 h 4140640"/>
              <a:gd name="connsiteX145" fmla="*/ 532263 w 9512490"/>
              <a:gd name="connsiteY145" fmla="*/ 2680330 h 4140640"/>
              <a:gd name="connsiteX146" fmla="*/ 436729 w 9512490"/>
              <a:gd name="connsiteY146" fmla="*/ 2639386 h 4140640"/>
              <a:gd name="connsiteX147" fmla="*/ 382138 w 9512490"/>
              <a:gd name="connsiteY147" fmla="*/ 2612091 h 4140640"/>
              <a:gd name="connsiteX148" fmla="*/ 286603 w 9512490"/>
              <a:gd name="connsiteY148" fmla="*/ 2584795 h 4140640"/>
              <a:gd name="connsiteX149" fmla="*/ 177421 w 9512490"/>
              <a:gd name="connsiteY149" fmla="*/ 2543852 h 4140640"/>
              <a:gd name="connsiteX150" fmla="*/ 136478 w 9512490"/>
              <a:gd name="connsiteY150" fmla="*/ 2516556 h 4140640"/>
              <a:gd name="connsiteX151" fmla="*/ 54591 w 9512490"/>
              <a:gd name="connsiteY151" fmla="*/ 2461965 h 4140640"/>
              <a:gd name="connsiteX152" fmla="*/ 0 w 9512490"/>
              <a:gd name="connsiteY152" fmla="*/ 2380079 h 4140640"/>
              <a:gd name="connsiteX153" fmla="*/ 13648 w 9512490"/>
              <a:gd name="connsiteY153" fmla="*/ 2243601 h 4140640"/>
              <a:gd name="connsiteX154" fmla="*/ 40944 w 9512490"/>
              <a:gd name="connsiteY154" fmla="*/ 2161715 h 4140640"/>
              <a:gd name="connsiteX155" fmla="*/ 122830 w 9512490"/>
              <a:gd name="connsiteY155" fmla="*/ 2107124 h 4140640"/>
              <a:gd name="connsiteX156" fmla="*/ 163774 w 9512490"/>
              <a:gd name="connsiteY156" fmla="*/ 2079828 h 4140640"/>
              <a:gd name="connsiteX157" fmla="*/ 191069 w 9512490"/>
              <a:gd name="connsiteY157" fmla="*/ 1984294 h 4140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Lst>
            <a:rect l="l" t="t" r="r" b="b"/>
            <a:pathLst>
              <a:path w="9512490" h="4140640">
                <a:moveTo>
                  <a:pt x="191069" y="1984294"/>
                </a:moveTo>
                <a:cubicBezTo>
                  <a:pt x="170581" y="1861370"/>
                  <a:pt x="164696" y="1864715"/>
                  <a:pt x="191069" y="1697691"/>
                </a:cubicBezTo>
                <a:cubicBezTo>
                  <a:pt x="194242" y="1677595"/>
                  <a:pt x="210102" y="1661691"/>
                  <a:pt x="218365" y="1643100"/>
                </a:cubicBezTo>
                <a:cubicBezTo>
                  <a:pt x="303672" y="1451159"/>
                  <a:pt x="184942" y="1689705"/>
                  <a:pt x="286603" y="1520270"/>
                </a:cubicBezTo>
                <a:cubicBezTo>
                  <a:pt x="302304" y="1494101"/>
                  <a:pt x="311163" y="1464129"/>
                  <a:pt x="327547" y="1438383"/>
                </a:cubicBezTo>
                <a:cubicBezTo>
                  <a:pt x="343186" y="1413808"/>
                  <a:pt x="365005" y="1393702"/>
                  <a:pt x="382138" y="1370144"/>
                </a:cubicBezTo>
                <a:cubicBezTo>
                  <a:pt x="401433" y="1343613"/>
                  <a:pt x="417046" y="1314502"/>
                  <a:pt x="436729" y="1288258"/>
                </a:cubicBezTo>
                <a:cubicBezTo>
                  <a:pt x="518999" y="1178565"/>
                  <a:pt x="485785" y="1234296"/>
                  <a:pt x="573206" y="1138133"/>
                </a:cubicBezTo>
                <a:cubicBezTo>
                  <a:pt x="597107" y="1111842"/>
                  <a:pt x="616321" y="1081370"/>
                  <a:pt x="641445" y="1056246"/>
                </a:cubicBezTo>
                <a:cubicBezTo>
                  <a:pt x="666569" y="1031122"/>
                  <a:pt x="697140" y="1012016"/>
                  <a:pt x="723332" y="988007"/>
                </a:cubicBezTo>
                <a:cubicBezTo>
                  <a:pt x="751787" y="961923"/>
                  <a:pt x="774865" y="929970"/>
                  <a:pt x="805218" y="906121"/>
                </a:cubicBezTo>
                <a:cubicBezTo>
                  <a:pt x="838965" y="879606"/>
                  <a:pt x="878940" y="862059"/>
                  <a:pt x="914400" y="837882"/>
                </a:cubicBezTo>
                <a:cubicBezTo>
                  <a:pt x="979068" y="793790"/>
                  <a:pt x="1041349" y="746288"/>
                  <a:pt x="1105469" y="701404"/>
                </a:cubicBezTo>
                <a:cubicBezTo>
                  <a:pt x="1132344" y="682591"/>
                  <a:pt x="1160060" y="665010"/>
                  <a:pt x="1187356" y="646813"/>
                </a:cubicBezTo>
                <a:cubicBezTo>
                  <a:pt x="1228299" y="619518"/>
                  <a:pt x="1264498" y="583202"/>
                  <a:pt x="1310186" y="564927"/>
                </a:cubicBezTo>
                <a:cubicBezTo>
                  <a:pt x="1401171" y="528533"/>
                  <a:pt x="1497479" y="503334"/>
                  <a:pt x="1583141" y="455744"/>
                </a:cubicBezTo>
                <a:cubicBezTo>
                  <a:pt x="1624084" y="432998"/>
                  <a:pt x="1662853" y="405798"/>
                  <a:pt x="1705971" y="387506"/>
                </a:cubicBezTo>
                <a:cubicBezTo>
                  <a:pt x="1897687" y="306172"/>
                  <a:pt x="2153191" y="214769"/>
                  <a:pt x="2361063" y="182789"/>
                </a:cubicBezTo>
                <a:cubicBezTo>
                  <a:pt x="2420203" y="173691"/>
                  <a:pt x="2479648" y="166390"/>
                  <a:pt x="2538484" y="155494"/>
                </a:cubicBezTo>
                <a:cubicBezTo>
                  <a:pt x="2602531" y="143633"/>
                  <a:pt x="2665226" y="124784"/>
                  <a:pt x="2729553" y="114550"/>
                </a:cubicBezTo>
                <a:cubicBezTo>
                  <a:pt x="3073780" y="59786"/>
                  <a:pt x="3067666" y="64713"/>
                  <a:pt x="3343702" y="46312"/>
                </a:cubicBezTo>
                <a:cubicBezTo>
                  <a:pt x="3407392" y="37213"/>
                  <a:pt x="3470776" y="25636"/>
                  <a:pt x="3534771" y="19016"/>
                </a:cubicBezTo>
                <a:cubicBezTo>
                  <a:pt x="4008708" y="-30013"/>
                  <a:pt x="5075311" y="31057"/>
                  <a:pt x="5158854" y="32664"/>
                </a:cubicBezTo>
                <a:cubicBezTo>
                  <a:pt x="5579782" y="65044"/>
                  <a:pt x="5092188" y="23026"/>
                  <a:pt x="5513696" y="73607"/>
                </a:cubicBezTo>
                <a:cubicBezTo>
                  <a:pt x="5740656" y="100842"/>
                  <a:pt x="5731854" y="70144"/>
                  <a:pt x="6018663" y="141846"/>
                </a:cubicBezTo>
                <a:cubicBezTo>
                  <a:pt x="6103460" y="163045"/>
                  <a:pt x="6229479" y="197308"/>
                  <a:pt x="6318914" y="210085"/>
                </a:cubicBezTo>
                <a:cubicBezTo>
                  <a:pt x="6368657" y="217191"/>
                  <a:pt x="6418997" y="219184"/>
                  <a:pt x="6469039" y="223733"/>
                </a:cubicBezTo>
                <a:cubicBezTo>
                  <a:pt x="6857316" y="301387"/>
                  <a:pt x="6371691" y="208362"/>
                  <a:pt x="6728347" y="264676"/>
                </a:cubicBezTo>
                <a:cubicBezTo>
                  <a:pt x="6774173" y="271912"/>
                  <a:pt x="6819062" y="284344"/>
                  <a:pt x="6864824" y="291971"/>
                </a:cubicBezTo>
                <a:cubicBezTo>
                  <a:pt x="6901002" y="298001"/>
                  <a:pt x="6937957" y="298860"/>
                  <a:pt x="6974006" y="305619"/>
                </a:cubicBezTo>
                <a:cubicBezTo>
                  <a:pt x="7010878" y="312533"/>
                  <a:pt x="7046316" y="326002"/>
                  <a:pt x="7083188" y="332915"/>
                </a:cubicBezTo>
                <a:cubicBezTo>
                  <a:pt x="7123979" y="340563"/>
                  <a:pt x="7278645" y="354988"/>
                  <a:pt x="7315200" y="360210"/>
                </a:cubicBezTo>
                <a:cubicBezTo>
                  <a:pt x="7369988" y="368037"/>
                  <a:pt x="7424383" y="378408"/>
                  <a:pt x="7478974" y="387506"/>
                </a:cubicBezTo>
                <a:cubicBezTo>
                  <a:pt x="7506269" y="392055"/>
                  <a:pt x="7533726" y="395726"/>
                  <a:pt x="7560860" y="401153"/>
                </a:cubicBezTo>
                <a:cubicBezTo>
                  <a:pt x="7599936" y="408968"/>
                  <a:pt x="7673377" y="424420"/>
                  <a:pt x="7710986" y="428449"/>
                </a:cubicBezTo>
                <a:cubicBezTo>
                  <a:pt x="7810910" y="439155"/>
                  <a:pt x="7912107" y="439222"/>
                  <a:pt x="8011236" y="455744"/>
                </a:cubicBezTo>
                <a:lnTo>
                  <a:pt x="8093123" y="469392"/>
                </a:lnTo>
                <a:cubicBezTo>
                  <a:pt x="8115946" y="473542"/>
                  <a:pt x="8138344" y="480163"/>
                  <a:pt x="8161362" y="483040"/>
                </a:cubicBezTo>
                <a:cubicBezTo>
                  <a:pt x="8211222" y="489273"/>
                  <a:pt x="8261583" y="490817"/>
                  <a:pt x="8311487" y="496688"/>
                </a:cubicBezTo>
                <a:cubicBezTo>
                  <a:pt x="8470409" y="515385"/>
                  <a:pt x="8320844" y="503874"/>
                  <a:pt x="8461612" y="523983"/>
                </a:cubicBezTo>
                <a:cubicBezTo>
                  <a:pt x="8502393" y="529809"/>
                  <a:pt x="8543499" y="533082"/>
                  <a:pt x="8584442" y="537631"/>
                </a:cubicBezTo>
                <a:cubicBezTo>
                  <a:pt x="8602639" y="542180"/>
                  <a:pt x="8620723" y="547210"/>
                  <a:pt x="8639033" y="551279"/>
                </a:cubicBezTo>
                <a:cubicBezTo>
                  <a:pt x="8683390" y="561136"/>
                  <a:pt x="8708824" y="561692"/>
                  <a:pt x="8748215" y="578574"/>
                </a:cubicBezTo>
                <a:cubicBezTo>
                  <a:pt x="8766915" y="586588"/>
                  <a:pt x="8783756" y="598726"/>
                  <a:pt x="8802806" y="605870"/>
                </a:cubicBezTo>
                <a:cubicBezTo>
                  <a:pt x="8820369" y="612456"/>
                  <a:pt x="8839834" y="612932"/>
                  <a:pt x="8857397" y="619518"/>
                </a:cubicBezTo>
                <a:cubicBezTo>
                  <a:pt x="8897672" y="634621"/>
                  <a:pt x="8944143" y="667709"/>
                  <a:pt x="8980227" y="687756"/>
                </a:cubicBezTo>
                <a:cubicBezTo>
                  <a:pt x="8998012" y="697636"/>
                  <a:pt x="9018263" y="703227"/>
                  <a:pt x="9034818" y="715052"/>
                </a:cubicBezTo>
                <a:cubicBezTo>
                  <a:pt x="9050524" y="726270"/>
                  <a:pt x="9060935" y="743639"/>
                  <a:pt x="9075762" y="755995"/>
                </a:cubicBezTo>
                <a:cubicBezTo>
                  <a:pt x="9088363" y="766496"/>
                  <a:pt x="9104104" y="772790"/>
                  <a:pt x="9116705" y="783291"/>
                </a:cubicBezTo>
                <a:cubicBezTo>
                  <a:pt x="9156111" y="816129"/>
                  <a:pt x="9158105" y="824919"/>
                  <a:pt x="9184944" y="865177"/>
                </a:cubicBezTo>
                <a:cubicBezTo>
                  <a:pt x="9180395" y="901571"/>
                  <a:pt x="9177857" y="938273"/>
                  <a:pt x="9171296" y="974359"/>
                </a:cubicBezTo>
                <a:cubicBezTo>
                  <a:pt x="9168722" y="988513"/>
                  <a:pt x="9157648" y="1000917"/>
                  <a:pt x="9157648" y="1015303"/>
                </a:cubicBezTo>
                <a:cubicBezTo>
                  <a:pt x="9157648" y="1245765"/>
                  <a:pt x="9146318" y="1199679"/>
                  <a:pt x="9184944" y="1315553"/>
                </a:cubicBezTo>
                <a:cubicBezTo>
                  <a:pt x="9180395" y="1374693"/>
                  <a:pt x="9186391" y="1435612"/>
                  <a:pt x="9171296" y="1492974"/>
                </a:cubicBezTo>
                <a:cubicBezTo>
                  <a:pt x="9156131" y="1550602"/>
                  <a:pt x="9110407" y="1575385"/>
                  <a:pt x="9075762" y="1615804"/>
                </a:cubicBezTo>
                <a:cubicBezTo>
                  <a:pt x="9050362" y="1645437"/>
                  <a:pt x="9029129" y="1678929"/>
                  <a:pt x="9007523" y="1711339"/>
                </a:cubicBezTo>
                <a:cubicBezTo>
                  <a:pt x="9002974" y="1734085"/>
                  <a:pt x="9003296" y="1758380"/>
                  <a:pt x="8993875" y="1779577"/>
                </a:cubicBezTo>
                <a:cubicBezTo>
                  <a:pt x="8984637" y="1800363"/>
                  <a:pt x="8954445" y="1811472"/>
                  <a:pt x="8952932" y="1834168"/>
                </a:cubicBezTo>
                <a:cubicBezTo>
                  <a:pt x="8945058" y="1952274"/>
                  <a:pt x="8955532" y="2071159"/>
                  <a:pt x="8966580" y="2189010"/>
                </a:cubicBezTo>
                <a:cubicBezTo>
                  <a:pt x="8973261" y="2260279"/>
                  <a:pt x="8992623" y="2261882"/>
                  <a:pt x="9021171" y="2311840"/>
                </a:cubicBezTo>
                <a:cubicBezTo>
                  <a:pt x="9134744" y="2510593"/>
                  <a:pt x="8985573" y="2254291"/>
                  <a:pt x="9062114" y="2407374"/>
                </a:cubicBezTo>
                <a:cubicBezTo>
                  <a:pt x="9069449" y="2422045"/>
                  <a:pt x="9082074" y="2433647"/>
                  <a:pt x="9089409" y="2448318"/>
                </a:cubicBezTo>
                <a:cubicBezTo>
                  <a:pt x="9100365" y="2470230"/>
                  <a:pt x="9108958" y="2493315"/>
                  <a:pt x="9116705" y="2516556"/>
                </a:cubicBezTo>
                <a:cubicBezTo>
                  <a:pt x="9122637" y="2534350"/>
                  <a:pt x="9121965" y="2554370"/>
                  <a:pt x="9130353" y="2571147"/>
                </a:cubicBezTo>
                <a:cubicBezTo>
                  <a:pt x="9140525" y="2591492"/>
                  <a:pt x="9159241" y="2606450"/>
                  <a:pt x="9171296" y="2625739"/>
                </a:cubicBezTo>
                <a:cubicBezTo>
                  <a:pt x="9182079" y="2642991"/>
                  <a:pt x="9188711" y="2662545"/>
                  <a:pt x="9198591" y="2680330"/>
                </a:cubicBezTo>
                <a:cubicBezTo>
                  <a:pt x="9211473" y="2703518"/>
                  <a:pt x="9226653" y="2725380"/>
                  <a:pt x="9239535" y="2748568"/>
                </a:cubicBezTo>
                <a:cubicBezTo>
                  <a:pt x="9249415" y="2766353"/>
                  <a:pt x="9256047" y="2785907"/>
                  <a:pt x="9266830" y="2803159"/>
                </a:cubicBezTo>
                <a:cubicBezTo>
                  <a:pt x="9278886" y="2822448"/>
                  <a:pt x="9296313" y="2838102"/>
                  <a:pt x="9307774" y="2857750"/>
                </a:cubicBezTo>
                <a:cubicBezTo>
                  <a:pt x="9328277" y="2892897"/>
                  <a:pt x="9349498" y="2928331"/>
                  <a:pt x="9362365" y="2966933"/>
                </a:cubicBezTo>
                <a:cubicBezTo>
                  <a:pt x="9366914" y="2980581"/>
                  <a:pt x="9369578" y="2995009"/>
                  <a:pt x="9376012" y="3007876"/>
                </a:cubicBezTo>
                <a:cubicBezTo>
                  <a:pt x="9444551" y="3144955"/>
                  <a:pt x="9358814" y="2935903"/>
                  <a:pt x="9430603" y="3103410"/>
                </a:cubicBezTo>
                <a:cubicBezTo>
                  <a:pt x="9490838" y="3243959"/>
                  <a:pt x="9381032" y="3017917"/>
                  <a:pt x="9471547" y="3198944"/>
                </a:cubicBezTo>
                <a:cubicBezTo>
                  <a:pt x="9476096" y="3226240"/>
                  <a:pt x="9479396" y="3253773"/>
                  <a:pt x="9485194" y="3280831"/>
                </a:cubicBezTo>
                <a:cubicBezTo>
                  <a:pt x="9493054" y="3317512"/>
                  <a:pt x="9512490" y="3390013"/>
                  <a:pt x="9512490" y="3390013"/>
                </a:cubicBezTo>
                <a:cubicBezTo>
                  <a:pt x="9507941" y="3417309"/>
                  <a:pt x="9509119" y="3446207"/>
                  <a:pt x="9498842" y="3471900"/>
                </a:cubicBezTo>
                <a:cubicBezTo>
                  <a:pt x="9490394" y="3493019"/>
                  <a:pt x="9472702" y="3509221"/>
                  <a:pt x="9457899" y="3526491"/>
                </a:cubicBezTo>
                <a:cubicBezTo>
                  <a:pt x="9407890" y="3584835"/>
                  <a:pt x="9408997" y="3566580"/>
                  <a:pt x="9335069" y="3622025"/>
                </a:cubicBezTo>
                <a:cubicBezTo>
                  <a:pt x="9316872" y="3635673"/>
                  <a:pt x="9299404" y="3650351"/>
                  <a:pt x="9280478" y="3662968"/>
                </a:cubicBezTo>
                <a:cubicBezTo>
                  <a:pt x="9246021" y="3685940"/>
                  <a:pt x="9196676" y="3713861"/>
                  <a:pt x="9157648" y="3731207"/>
                </a:cubicBezTo>
                <a:cubicBezTo>
                  <a:pt x="9135261" y="3741157"/>
                  <a:pt x="9111321" y="3747547"/>
                  <a:pt x="9089409" y="3758503"/>
                </a:cubicBezTo>
                <a:cubicBezTo>
                  <a:pt x="9074738" y="3765838"/>
                  <a:pt x="9063137" y="3778463"/>
                  <a:pt x="9048466" y="3785798"/>
                </a:cubicBezTo>
                <a:cubicBezTo>
                  <a:pt x="9026554" y="3796754"/>
                  <a:pt x="9002139" y="3802138"/>
                  <a:pt x="8980227" y="3813094"/>
                </a:cubicBezTo>
                <a:cubicBezTo>
                  <a:pt x="8965556" y="3820429"/>
                  <a:pt x="8953955" y="3833054"/>
                  <a:pt x="8939284" y="3840389"/>
                </a:cubicBezTo>
                <a:cubicBezTo>
                  <a:pt x="8819812" y="3900125"/>
                  <a:pt x="8920704" y="3842239"/>
                  <a:pt x="8816454" y="3881333"/>
                </a:cubicBezTo>
                <a:cubicBezTo>
                  <a:pt x="8797405" y="3888476"/>
                  <a:pt x="8781959" y="3905455"/>
                  <a:pt x="8761863" y="3908628"/>
                </a:cubicBezTo>
                <a:cubicBezTo>
                  <a:pt x="8694310" y="3919294"/>
                  <a:pt x="8625386" y="3917727"/>
                  <a:pt x="8557147" y="3922276"/>
                </a:cubicBezTo>
                <a:cubicBezTo>
                  <a:pt x="8352430" y="3917727"/>
                  <a:pt x="8147517" y="3918686"/>
                  <a:pt x="7942997" y="3908628"/>
                </a:cubicBezTo>
                <a:cubicBezTo>
                  <a:pt x="7869731" y="3905025"/>
                  <a:pt x="7797944" y="3883861"/>
                  <a:pt x="7724633" y="3881333"/>
                </a:cubicBezTo>
                <a:lnTo>
                  <a:pt x="7328848" y="3867685"/>
                </a:lnTo>
                <a:cubicBezTo>
                  <a:pt x="7274257" y="3863136"/>
                  <a:pt x="7219520" y="3860087"/>
                  <a:pt x="7165075" y="3854037"/>
                </a:cubicBezTo>
                <a:cubicBezTo>
                  <a:pt x="7113382" y="3848293"/>
                  <a:pt x="7065833" y="3835993"/>
                  <a:pt x="7014950" y="3826742"/>
                </a:cubicBezTo>
                <a:cubicBezTo>
                  <a:pt x="6822933" y="3791830"/>
                  <a:pt x="7033336" y="3833149"/>
                  <a:pt x="6864824" y="3799446"/>
                </a:cubicBezTo>
                <a:cubicBezTo>
                  <a:pt x="6842078" y="3790347"/>
                  <a:pt x="6820051" y="3779190"/>
                  <a:pt x="6796586" y="3772150"/>
                </a:cubicBezTo>
                <a:cubicBezTo>
                  <a:pt x="6685405" y="3738796"/>
                  <a:pt x="6769865" y="3782857"/>
                  <a:pt x="6660108" y="3731207"/>
                </a:cubicBezTo>
                <a:cubicBezTo>
                  <a:pt x="6604883" y="3705219"/>
                  <a:pt x="6552434" y="3673364"/>
                  <a:pt x="6496335" y="3649321"/>
                </a:cubicBezTo>
                <a:cubicBezTo>
                  <a:pt x="6464490" y="3635673"/>
                  <a:pt x="6431305" y="3624803"/>
                  <a:pt x="6400800" y="3608377"/>
                </a:cubicBezTo>
                <a:cubicBezTo>
                  <a:pt x="6371916" y="3592824"/>
                  <a:pt x="6347250" y="3570315"/>
                  <a:pt x="6318914" y="3553786"/>
                </a:cubicBezTo>
                <a:cubicBezTo>
                  <a:pt x="6292554" y="3538409"/>
                  <a:pt x="6263387" y="3528220"/>
                  <a:pt x="6237027" y="3512843"/>
                </a:cubicBezTo>
                <a:cubicBezTo>
                  <a:pt x="6208691" y="3496314"/>
                  <a:pt x="6183477" y="3474781"/>
                  <a:pt x="6155141" y="3458252"/>
                </a:cubicBezTo>
                <a:cubicBezTo>
                  <a:pt x="6030790" y="3385714"/>
                  <a:pt x="6115710" y="3450162"/>
                  <a:pt x="6005015" y="3376365"/>
                </a:cubicBezTo>
                <a:cubicBezTo>
                  <a:pt x="5961944" y="3347651"/>
                  <a:pt x="5931747" y="3314304"/>
                  <a:pt x="5882186" y="3294479"/>
                </a:cubicBezTo>
                <a:cubicBezTo>
                  <a:pt x="5860648" y="3285864"/>
                  <a:pt x="5836693" y="3285380"/>
                  <a:pt x="5813947" y="3280831"/>
                </a:cubicBezTo>
                <a:cubicBezTo>
                  <a:pt x="5786651" y="3262634"/>
                  <a:pt x="5764419" y="3231633"/>
                  <a:pt x="5732060" y="3226240"/>
                </a:cubicBezTo>
                <a:cubicBezTo>
                  <a:pt x="5635983" y="3210227"/>
                  <a:pt x="5676426" y="3221343"/>
                  <a:pt x="5609230" y="3198944"/>
                </a:cubicBezTo>
                <a:cubicBezTo>
                  <a:pt x="5504597" y="3203493"/>
                  <a:pt x="5399544" y="3202171"/>
                  <a:pt x="5295332" y="3212592"/>
                </a:cubicBezTo>
                <a:cubicBezTo>
                  <a:pt x="5234779" y="3218647"/>
                  <a:pt x="5158795" y="3259018"/>
                  <a:pt x="5104263" y="3280831"/>
                </a:cubicBezTo>
                <a:cubicBezTo>
                  <a:pt x="5068174" y="3295266"/>
                  <a:pt x="5031077" y="3307109"/>
                  <a:pt x="4995081" y="3321774"/>
                </a:cubicBezTo>
                <a:cubicBezTo>
                  <a:pt x="4908227" y="3357159"/>
                  <a:pt x="4822851" y="3396125"/>
                  <a:pt x="4735774" y="3430956"/>
                </a:cubicBezTo>
                <a:cubicBezTo>
                  <a:pt x="4686335" y="3450732"/>
                  <a:pt x="4632305" y="3459886"/>
                  <a:pt x="4585648" y="3485547"/>
                </a:cubicBezTo>
                <a:cubicBezTo>
                  <a:pt x="4494663" y="3535589"/>
                  <a:pt x="4405569" y="3589235"/>
                  <a:pt x="4312693" y="3635673"/>
                </a:cubicBezTo>
                <a:cubicBezTo>
                  <a:pt x="4258102" y="3662968"/>
                  <a:pt x="4204228" y="3691748"/>
                  <a:pt x="4148920" y="3717559"/>
                </a:cubicBezTo>
                <a:cubicBezTo>
                  <a:pt x="4067717" y="3755454"/>
                  <a:pt x="3981063" y="3782283"/>
                  <a:pt x="3903260" y="3826742"/>
                </a:cubicBezTo>
                <a:cubicBezTo>
                  <a:pt x="3820003" y="3874317"/>
                  <a:pt x="3644004" y="3979575"/>
                  <a:pt x="3548418" y="4017810"/>
                </a:cubicBezTo>
                <a:cubicBezTo>
                  <a:pt x="3525672" y="4026909"/>
                  <a:pt x="3502567" y="4035156"/>
                  <a:pt x="3480180" y="4045106"/>
                </a:cubicBezTo>
                <a:cubicBezTo>
                  <a:pt x="3461588" y="4053369"/>
                  <a:pt x="3443253" y="4062307"/>
                  <a:pt x="3425588" y="4072401"/>
                </a:cubicBezTo>
                <a:cubicBezTo>
                  <a:pt x="3411347" y="4080539"/>
                  <a:pt x="3400206" y="4094510"/>
                  <a:pt x="3384645" y="4099697"/>
                </a:cubicBezTo>
                <a:cubicBezTo>
                  <a:pt x="3358393" y="4108448"/>
                  <a:pt x="3329984" y="4108394"/>
                  <a:pt x="3302759" y="4113344"/>
                </a:cubicBezTo>
                <a:cubicBezTo>
                  <a:pt x="3230297" y="4126519"/>
                  <a:pt x="3250397" y="4121700"/>
                  <a:pt x="3193577" y="4140640"/>
                </a:cubicBezTo>
                <a:lnTo>
                  <a:pt x="2019869" y="4126992"/>
                </a:lnTo>
                <a:cubicBezTo>
                  <a:pt x="2001117" y="4126575"/>
                  <a:pt x="1983714" y="4116801"/>
                  <a:pt x="1965278" y="4113344"/>
                </a:cubicBezTo>
                <a:cubicBezTo>
                  <a:pt x="1910882" y="4103145"/>
                  <a:pt x="1855774" y="4096903"/>
                  <a:pt x="1801505" y="4086049"/>
                </a:cubicBezTo>
                <a:cubicBezTo>
                  <a:pt x="1778759" y="4081500"/>
                  <a:pt x="1755910" y="4077433"/>
                  <a:pt x="1733266" y="4072401"/>
                </a:cubicBezTo>
                <a:cubicBezTo>
                  <a:pt x="1714956" y="4068332"/>
                  <a:pt x="1697130" y="4062108"/>
                  <a:pt x="1678675" y="4058753"/>
                </a:cubicBezTo>
                <a:cubicBezTo>
                  <a:pt x="1647026" y="4052999"/>
                  <a:pt x="1614986" y="4049655"/>
                  <a:pt x="1583141" y="4045106"/>
                </a:cubicBezTo>
                <a:cubicBezTo>
                  <a:pt x="1569493" y="4036007"/>
                  <a:pt x="1557555" y="4023570"/>
                  <a:pt x="1542197" y="4017810"/>
                </a:cubicBezTo>
                <a:cubicBezTo>
                  <a:pt x="1520478" y="4009665"/>
                  <a:pt x="1496463" y="4009788"/>
                  <a:pt x="1473959" y="4004162"/>
                </a:cubicBezTo>
                <a:cubicBezTo>
                  <a:pt x="1460002" y="4000673"/>
                  <a:pt x="1446848" y="3994467"/>
                  <a:pt x="1433015" y="3990515"/>
                </a:cubicBezTo>
                <a:cubicBezTo>
                  <a:pt x="1414980" y="3985362"/>
                  <a:pt x="1395987" y="3983453"/>
                  <a:pt x="1378424" y="3976867"/>
                </a:cubicBezTo>
                <a:cubicBezTo>
                  <a:pt x="1235699" y="3923344"/>
                  <a:pt x="1409358" y="3970951"/>
                  <a:pt x="1269242" y="3935924"/>
                </a:cubicBezTo>
                <a:cubicBezTo>
                  <a:pt x="1211032" y="3897117"/>
                  <a:pt x="1191516" y="3879216"/>
                  <a:pt x="1132765" y="3854037"/>
                </a:cubicBezTo>
                <a:cubicBezTo>
                  <a:pt x="1119542" y="3848370"/>
                  <a:pt x="1105469" y="3844938"/>
                  <a:pt x="1091821" y="3840389"/>
                </a:cubicBezTo>
                <a:cubicBezTo>
                  <a:pt x="1010987" y="3779764"/>
                  <a:pt x="1056154" y="3812062"/>
                  <a:pt x="955344" y="3744855"/>
                </a:cubicBezTo>
                <a:lnTo>
                  <a:pt x="914400" y="3717559"/>
                </a:lnTo>
                <a:cubicBezTo>
                  <a:pt x="850087" y="3621088"/>
                  <a:pt x="930785" y="3740496"/>
                  <a:pt x="846162" y="3622025"/>
                </a:cubicBezTo>
                <a:cubicBezTo>
                  <a:pt x="836628" y="3608678"/>
                  <a:pt x="826202" y="3595753"/>
                  <a:pt x="818866" y="3581082"/>
                </a:cubicBezTo>
                <a:cubicBezTo>
                  <a:pt x="812432" y="3568215"/>
                  <a:pt x="810885" y="3553362"/>
                  <a:pt x="805218" y="3540139"/>
                </a:cubicBezTo>
                <a:cubicBezTo>
                  <a:pt x="784437" y="3491649"/>
                  <a:pt x="778043" y="3485727"/>
                  <a:pt x="750627" y="3444604"/>
                </a:cubicBezTo>
                <a:cubicBezTo>
                  <a:pt x="746078" y="3390013"/>
                  <a:pt x="743029" y="3335276"/>
                  <a:pt x="736980" y="3280831"/>
                </a:cubicBezTo>
                <a:cubicBezTo>
                  <a:pt x="733924" y="3253328"/>
                  <a:pt x="726086" y="3226479"/>
                  <a:pt x="723332" y="3198944"/>
                </a:cubicBezTo>
                <a:cubicBezTo>
                  <a:pt x="716978" y="3135409"/>
                  <a:pt x="719643" y="3070946"/>
                  <a:pt x="709684" y="3007876"/>
                </a:cubicBezTo>
                <a:cubicBezTo>
                  <a:pt x="705863" y="2983677"/>
                  <a:pt x="690990" y="2962576"/>
                  <a:pt x="682388" y="2939637"/>
                </a:cubicBezTo>
                <a:cubicBezTo>
                  <a:pt x="677337" y="2926167"/>
                  <a:pt x="672693" y="2912526"/>
                  <a:pt x="668741" y="2898694"/>
                </a:cubicBezTo>
                <a:cubicBezTo>
                  <a:pt x="663588" y="2880659"/>
                  <a:pt x="663481" y="2860880"/>
                  <a:pt x="655093" y="2844103"/>
                </a:cubicBezTo>
                <a:cubicBezTo>
                  <a:pt x="640422" y="2814761"/>
                  <a:pt x="618699" y="2789512"/>
                  <a:pt x="600502" y="2762216"/>
                </a:cubicBezTo>
                <a:cubicBezTo>
                  <a:pt x="573664" y="2721959"/>
                  <a:pt x="571667" y="2713167"/>
                  <a:pt x="532263" y="2680330"/>
                </a:cubicBezTo>
                <a:cubicBezTo>
                  <a:pt x="479462" y="2636329"/>
                  <a:pt x="502946" y="2664217"/>
                  <a:pt x="436729" y="2639386"/>
                </a:cubicBezTo>
                <a:cubicBezTo>
                  <a:pt x="417680" y="2632243"/>
                  <a:pt x="401187" y="2619234"/>
                  <a:pt x="382138" y="2612091"/>
                </a:cubicBezTo>
                <a:cubicBezTo>
                  <a:pt x="289794" y="2577462"/>
                  <a:pt x="363593" y="2617790"/>
                  <a:pt x="286603" y="2584795"/>
                </a:cubicBezTo>
                <a:cubicBezTo>
                  <a:pt x="186688" y="2541975"/>
                  <a:pt x="278069" y="2569014"/>
                  <a:pt x="177421" y="2543852"/>
                </a:cubicBezTo>
                <a:cubicBezTo>
                  <a:pt x="163773" y="2534753"/>
                  <a:pt x="151149" y="2523891"/>
                  <a:pt x="136478" y="2516556"/>
                </a:cubicBezTo>
                <a:cubicBezTo>
                  <a:pt x="78508" y="2487571"/>
                  <a:pt x="103985" y="2525472"/>
                  <a:pt x="54591" y="2461965"/>
                </a:cubicBezTo>
                <a:cubicBezTo>
                  <a:pt x="34451" y="2436070"/>
                  <a:pt x="0" y="2380079"/>
                  <a:pt x="0" y="2380079"/>
                </a:cubicBezTo>
                <a:cubicBezTo>
                  <a:pt x="4549" y="2334586"/>
                  <a:pt x="5222" y="2288537"/>
                  <a:pt x="13648" y="2243601"/>
                </a:cubicBezTo>
                <a:cubicBezTo>
                  <a:pt x="18950" y="2215322"/>
                  <a:pt x="17004" y="2177675"/>
                  <a:pt x="40944" y="2161715"/>
                </a:cubicBezTo>
                <a:lnTo>
                  <a:pt x="122830" y="2107124"/>
                </a:lnTo>
                <a:cubicBezTo>
                  <a:pt x="136478" y="2098025"/>
                  <a:pt x="163774" y="2096231"/>
                  <a:pt x="163774" y="2079828"/>
                </a:cubicBezTo>
                <a:lnTo>
                  <a:pt x="191069" y="1984294"/>
                </a:lnTo>
                <a:close/>
              </a:path>
            </a:pathLst>
          </a:cu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da-DK" sz="6000" b="1" i="0" u="none" strike="noStrike" kern="1200" cap="none" spc="0" normalizeH="0" baseline="0" noProof="0" dirty="0">
                <a:ln>
                  <a:noFill/>
                </a:ln>
                <a:solidFill>
                  <a:srgbClr val="0070C0"/>
                </a:solidFill>
                <a:effectLst/>
                <a:uLnTx/>
                <a:uFillTx/>
                <a:latin typeface="Times New Roman" pitchFamily="18" charset="0"/>
                <a:ea typeface="+mn-ea"/>
                <a:cs typeface="Times New Roman" pitchFamily="18" charset="0"/>
              </a:rPr>
              <a:t>THỰC HÀNH TIẾNG VIỆT </a:t>
            </a:r>
            <a:endParaRPr kumimoji="0" lang="en-US" sz="6000" b="0" i="0" u="none" strike="noStrike" kern="1200" cap="none" spc="0" normalizeH="0" baseline="0" noProof="0" dirty="0">
              <a:ln>
                <a:noFill/>
              </a:ln>
              <a:solidFill>
                <a:srgbClr val="0070C0"/>
              </a:solidFill>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6000" b="1" i="0" u="none" strike="noStrike" kern="1200" cap="none" spc="0" normalizeH="0" baseline="0" noProof="0" dirty="0" err="1">
                <a:ln>
                  <a:noFill/>
                </a:ln>
                <a:solidFill>
                  <a:srgbClr val="0070C0"/>
                </a:solidFill>
                <a:effectLst/>
                <a:uLnTx/>
                <a:uFillTx/>
                <a:latin typeface="Times New Roman" pitchFamily="18" charset="0"/>
                <a:ea typeface="+mn-ea"/>
                <a:cs typeface="Times New Roman" pitchFamily="18" charset="0"/>
              </a:rPr>
              <a:t>Biện</a:t>
            </a:r>
            <a:r>
              <a:rPr kumimoji="0" lang="en-US" sz="6000" b="1" i="0" u="none" strike="noStrike" kern="1200" cap="none" spc="0" normalizeH="0" baseline="0" noProof="0" dirty="0">
                <a:ln>
                  <a:noFill/>
                </a:ln>
                <a:solidFill>
                  <a:srgbClr val="0070C0"/>
                </a:solidFill>
                <a:effectLst/>
                <a:uLnTx/>
                <a:uFillTx/>
                <a:latin typeface="Times New Roman" pitchFamily="18" charset="0"/>
                <a:ea typeface="+mn-ea"/>
                <a:cs typeface="Times New Roman" pitchFamily="18" charset="0"/>
              </a:rPr>
              <a:t> </a:t>
            </a:r>
            <a:r>
              <a:rPr kumimoji="0" lang="en-US" sz="6000" b="1" i="0" u="none" strike="noStrike" kern="1200" cap="none" spc="0" normalizeH="0" baseline="0" noProof="0" dirty="0" err="1">
                <a:ln>
                  <a:noFill/>
                </a:ln>
                <a:solidFill>
                  <a:srgbClr val="0070C0"/>
                </a:solidFill>
                <a:effectLst/>
                <a:uLnTx/>
                <a:uFillTx/>
                <a:latin typeface="Times New Roman" pitchFamily="18" charset="0"/>
                <a:ea typeface="+mn-ea"/>
                <a:cs typeface="Times New Roman" pitchFamily="18" charset="0"/>
              </a:rPr>
              <a:t>pháp</a:t>
            </a:r>
            <a:r>
              <a:rPr kumimoji="0" lang="en-US" sz="6000" b="1" i="0" u="none" strike="noStrike" kern="1200" cap="none" spc="0" normalizeH="0" baseline="0" noProof="0" dirty="0">
                <a:ln>
                  <a:noFill/>
                </a:ln>
                <a:solidFill>
                  <a:srgbClr val="0070C0"/>
                </a:solidFill>
                <a:effectLst/>
                <a:uLnTx/>
                <a:uFillTx/>
                <a:latin typeface="Times New Roman" pitchFamily="18" charset="0"/>
                <a:ea typeface="+mn-ea"/>
                <a:cs typeface="Times New Roman" pitchFamily="18" charset="0"/>
              </a:rPr>
              <a:t> </a:t>
            </a:r>
            <a:r>
              <a:rPr kumimoji="0" lang="en-US" sz="6000" b="1" i="0" u="none" strike="noStrike" kern="1200" cap="none" spc="0" normalizeH="0" baseline="0" noProof="0" dirty="0" err="1">
                <a:ln>
                  <a:noFill/>
                </a:ln>
                <a:solidFill>
                  <a:srgbClr val="0070C0"/>
                </a:solidFill>
                <a:effectLst/>
                <a:uLnTx/>
                <a:uFillTx/>
                <a:latin typeface="Times New Roman" pitchFamily="18" charset="0"/>
                <a:ea typeface="+mn-ea"/>
                <a:cs typeface="Times New Roman" pitchFamily="18" charset="0"/>
              </a:rPr>
              <a:t>tu</a:t>
            </a:r>
            <a:r>
              <a:rPr kumimoji="0" lang="en-US" sz="6000" b="1" i="0" u="none" strike="noStrike" kern="1200" cap="none" spc="0" normalizeH="0" baseline="0" noProof="0" dirty="0">
                <a:ln>
                  <a:noFill/>
                </a:ln>
                <a:solidFill>
                  <a:srgbClr val="0070C0"/>
                </a:solidFill>
                <a:effectLst/>
                <a:uLnTx/>
                <a:uFillTx/>
                <a:latin typeface="Times New Roman" pitchFamily="18" charset="0"/>
                <a:ea typeface="+mn-ea"/>
                <a:cs typeface="Times New Roman" pitchFamily="18" charset="0"/>
              </a:rPr>
              <a:t> </a:t>
            </a:r>
            <a:r>
              <a:rPr kumimoji="0" lang="en-US" sz="6000" b="1" i="0" u="none" strike="noStrike" kern="1200" cap="none" spc="0" normalizeH="0" baseline="0" noProof="0" dirty="0" err="1">
                <a:ln>
                  <a:noFill/>
                </a:ln>
                <a:solidFill>
                  <a:srgbClr val="0070C0"/>
                </a:solidFill>
                <a:effectLst/>
                <a:uLnTx/>
                <a:uFillTx/>
                <a:latin typeface="Times New Roman" pitchFamily="18" charset="0"/>
                <a:ea typeface="+mn-ea"/>
                <a:cs typeface="Times New Roman" pitchFamily="18" charset="0"/>
              </a:rPr>
              <a:t>từ</a:t>
            </a:r>
            <a:r>
              <a:rPr kumimoji="0" lang="en-US" sz="6000" b="1" i="0" u="none" strike="noStrike" kern="1200" cap="none" spc="0" normalizeH="0" baseline="0" noProof="0" dirty="0">
                <a:ln>
                  <a:noFill/>
                </a:ln>
                <a:solidFill>
                  <a:srgbClr val="0070C0"/>
                </a:solidFill>
                <a:effectLst/>
                <a:uLnTx/>
                <a:uFillTx/>
                <a:latin typeface="Times New Roman" pitchFamily="18" charset="0"/>
                <a:ea typeface="+mn-ea"/>
                <a:cs typeface="Times New Roman" pitchFamily="18" charset="0"/>
              </a:rPr>
              <a:t> </a:t>
            </a:r>
            <a:r>
              <a:rPr kumimoji="0" lang="en-US" sz="6000" b="1" i="0" u="none" strike="noStrike" kern="1200" cap="none" spc="0" normalizeH="0" baseline="0" noProof="0" dirty="0" err="1">
                <a:ln>
                  <a:noFill/>
                </a:ln>
                <a:solidFill>
                  <a:srgbClr val="0070C0"/>
                </a:solidFill>
                <a:effectLst/>
                <a:uLnTx/>
                <a:uFillTx/>
                <a:latin typeface="Times New Roman" pitchFamily="18" charset="0"/>
                <a:ea typeface="+mn-ea"/>
                <a:cs typeface="Times New Roman" pitchFamily="18" charset="0"/>
              </a:rPr>
              <a:t>nói</a:t>
            </a:r>
            <a:r>
              <a:rPr kumimoji="0" lang="en-US" sz="6000" b="1" i="0" u="none" strike="noStrike" kern="1200" cap="none" spc="0" normalizeH="0" baseline="0" noProof="0" dirty="0">
                <a:ln>
                  <a:noFill/>
                </a:ln>
                <a:solidFill>
                  <a:srgbClr val="0070C0"/>
                </a:solidFill>
                <a:effectLst/>
                <a:uLnTx/>
                <a:uFillTx/>
                <a:latin typeface="Times New Roman" pitchFamily="18" charset="0"/>
                <a:ea typeface="+mn-ea"/>
                <a:cs typeface="Times New Roman" pitchFamily="18" charset="0"/>
              </a:rPr>
              <a:t> </a:t>
            </a:r>
            <a:r>
              <a:rPr kumimoji="0" lang="en-US" sz="6000" b="1" i="0" u="none" strike="noStrike" kern="1200" cap="none" spc="0" normalizeH="0" baseline="0" noProof="0" dirty="0" err="1">
                <a:ln>
                  <a:noFill/>
                </a:ln>
                <a:solidFill>
                  <a:srgbClr val="0070C0"/>
                </a:solidFill>
                <a:effectLst/>
                <a:uLnTx/>
                <a:uFillTx/>
                <a:latin typeface="Times New Roman" pitchFamily="18" charset="0"/>
                <a:ea typeface="+mn-ea"/>
                <a:cs typeface="Times New Roman" pitchFamily="18" charset="0"/>
              </a:rPr>
              <a:t>mỉa</a:t>
            </a:r>
            <a:endParaRPr kumimoji="0" lang="en-US" sz="6000" b="0" i="0" u="none" strike="noStrike" kern="1200" cap="none" spc="0" normalizeH="0" baseline="0" noProof="0" dirty="0">
              <a:ln>
                <a:noFill/>
              </a:ln>
              <a:solidFill>
                <a:srgbClr val="0070C0"/>
              </a:solidFill>
              <a:effectLst/>
              <a:uLnTx/>
              <a:uFillTx/>
              <a:latin typeface="Times New Roman" pitchFamily="18" charset="0"/>
              <a:ea typeface="+mn-ea"/>
              <a:cs typeface="Times New Roman" pitchFamily="18" charset="0"/>
            </a:endParaRPr>
          </a:p>
        </p:txBody>
      </p:sp>
      <p:sp>
        <p:nvSpPr>
          <p:cNvPr id="3" name="Callout: Quad Arrow 2">
            <a:extLst>
              <a:ext uri="{FF2B5EF4-FFF2-40B4-BE49-F238E27FC236}">
                <a16:creationId xmlns:a16="http://schemas.microsoft.com/office/drawing/2014/main" id="{31CAFEC3-9FC7-5BE0-C13E-B814BC8C7CCA}"/>
              </a:ext>
            </a:extLst>
          </p:cNvPr>
          <p:cNvSpPr/>
          <p:nvPr/>
        </p:nvSpPr>
        <p:spPr>
          <a:xfrm>
            <a:off x="324521" y="4591721"/>
            <a:ext cx="1216152" cy="1216152"/>
          </a:xfrm>
          <a:prstGeom prst="quadArrow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Callout: Quad Arrow 4">
            <a:extLst>
              <a:ext uri="{FF2B5EF4-FFF2-40B4-BE49-F238E27FC236}">
                <a16:creationId xmlns:a16="http://schemas.microsoft.com/office/drawing/2014/main" id="{85FAE048-586A-BC7F-40FB-51E8E48B2505}"/>
              </a:ext>
            </a:extLst>
          </p:cNvPr>
          <p:cNvSpPr/>
          <p:nvPr/>
        </p:nvSpPr>
        <p:spPr>
          <a:xfrm>
            <a:off x="10353368" y="294968"/>
            <a:ext cx="1216152" cy="1216152"/>
          </a:xfrm>
          <a:prstGeom prst="quadArrow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611735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299443" y="399004"/>
            <a:ext cx="11593114" cy="6059992"/>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b</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đó</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cũng</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lần</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đầu</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tiên</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đời</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mình</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hai</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con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mắt</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Va-ren</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thấy</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hiển</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hiện</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cái</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huyền</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diệu</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thành</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phố</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Đông</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Dương</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dưới</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lòng</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đường</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trên</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vỉa</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hè</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cửa</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tiệm</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cu-li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xe</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kéo</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xe</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tay</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phóng</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cật</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lực</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đôi</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bàn</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chân</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dẫm</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đất</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lạch</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bạch</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trên</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mặt</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đường</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nóng</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bỏng</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quả</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dưa</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hấu</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bổ</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phanh</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đỏ</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lòm</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lòm</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xâu</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lạp</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xường</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lủng</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lắng</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dưới</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mái</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hiên</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hiệu</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cơm</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cái</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rốn</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chú</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khách</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trưng</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ra</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giữa</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trời</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viên</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quan</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uể</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oải</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bước</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qua,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tay</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phe</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phẩy</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cái</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quạt</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ngực</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đeo</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tấm</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Bắc</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Đẩu</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bội</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tinh</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hình</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chữ</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thập</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Thật</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lộn</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xộn</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Thật</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nhốn</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nháo</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endPar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(Nguyễn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Ái</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Quốc</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trò</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lố</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hay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Varen</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Phan </a:t>
            </a:r>
            <a:r>
              <a:rPr kumimoji="0" lang="en-US" sz="29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Bội</a:t>
            </a:r>
            <a:r>
              <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Châu</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p:txBody>
      </p:sp>
    </p:spTree>
    <p:extLst>
      <p:ext uri="{BB962C8B-B14F-4D97-AF65-F5344CB8AC3E}">
        <p14:creationId xmlns:p14="http://schemas.microsoft.com/office/powerpoint/2010/main" val="2766213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147484" y="216390"/>
            <a:ext cx="11897032" cy="6241837"/>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c</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sự</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đáng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lạ</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ngày</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hôm</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ấy</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bà</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Phó</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Ðoan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không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đón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vua</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cả</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đến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xem</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thiên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hạ</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đón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vua</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cũng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không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Xuân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cũng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ngạc</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nhiên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về</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chỗ</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đó</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Cho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nên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lúc</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nó</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về</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nhà</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sau</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hỏi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học</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trò</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Phước</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mà</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học</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trò</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đáp</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lời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rất</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thông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thái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rằng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Em</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chã</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Em</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chã</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vi-VN"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Nó</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yên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trí</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rằng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trình</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độ</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trí</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thức</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ấy</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cũng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tấn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tới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khá</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cao</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nên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hỏi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đến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bà</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mẹ</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vi-VN"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(Vũ Trọng Phụng, </a:t>
            </a:r>
            <a:r>
              <a:rPr kumimoji="0" lang="vi-VN"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Số đỏ</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d</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tấm</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má</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ấy</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đầy</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đặn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đến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nỗi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giá</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chỉ</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mũi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ghim</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nhỏ</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lỡ</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đụng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vào</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chỗ</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đó</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thể</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chảy</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ra</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hàng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lít</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nhờn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nhờn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mà</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ta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quen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gọi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mỡ</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Nguyễn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Hoan,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Bước</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đ</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ường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c</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ùng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p:txBody>
      </p:sp>
    </p:spTree>
    <p:extLst>
      <p:ext uri="{BB962C8B-B14F-4D97-AF65-F5344CB8AC3E}">
        <p14:creationId xmlns:p14="http://schemas.microsoft.com/office/powerpoint/2010/main" val="1910752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1)">
                                      <p:cBhvr>
                                        <p:cTn id="7" dur="2000"/>
                                        <p:tgtEl>
                                          <p:spTgt spid="2">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heel(1)">
                                      <p:cBhvr>
                                        <p:cTn id="10" dur="20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barn(inVertical)">
                                      <p:cBhvr>
                                        <p:cTn id="15" dur="500"/>
                                        <p:tgtEl>
                                          <p:spTgt spid="2">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barn(inVertical)">
                                      <p:cBhvr>
                                        <p:cTn id="18"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5154861" y="432602"/>
            <a:ext cx="1306769" cy="553998"/>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3000" b="1" i="0" u="sng"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GỢI Ý</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3" name="Rectangle 2"/>
          <p:cNvSpPr/>
          <p:nvPr/>
        </p:nvSpPr>
        <p:spPr>
          <a:xfrm>
            <a:off x="580103" y="1349626"/>
            <a:ext cx="10982632" cy="4435830"/>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Biện</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pháp</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tu</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nói</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mỉa</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Cụm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nửa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chính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thức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hứa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thử</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cứ</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rằng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vị</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toàn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quyền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Đông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Dương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lại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biết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giữ</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lời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hứa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chăng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nữa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thể hiện qua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diễn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đạt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bề</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ngoài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vẻ</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khách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quan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nhưng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thực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chất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là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thái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độ</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mỉa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mai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tác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đối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với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nhân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vật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Va-ren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người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trá</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đê</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tiện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đáng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nghi</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thất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bại</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nhục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p:txBody>
      </p:sp>
    </p:spTree>
    <p:extLst>
      <p:ext uri="{BB962C8B-B14F-4D97-AF65-F5344CB8AC3E}">
        <p14:creationId xmlns:p14="http://schemas.microsoft.com/office/powerpoint/2010/main" val="3692324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57DCEDDF-8F45-46B9-E6E9-C2E6DBF0588B}"/>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38AD3E8D-E63F-B549-D72D-3250B3C8C9E7}"/>
              </a:ext>
            </a:extLst>
          </p:cNvPr>
          <p:cNvSpPr/>
          <p:nvPr/>
        </p:nvSpPr>
        <p:spPr>
          <a:xfrm>
            <a:off x="371152" y="799020"/>
            <a:ext cx="11464119" cy="5174493"/>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b.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Biện</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pháp</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tu</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nói</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mỉa</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hình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ảnh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cu-li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xe</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kéo</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xe</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tay</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phóng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cật</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lực</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đôi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bàn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chân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dẫm</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đất</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lạch</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bạch</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trên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mặt</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đường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nóng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bỏng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gọi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huyền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diệu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thành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phố</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Đông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Dương</a:t>
            </a:r>
            <a:r>
              <a:rPr kumimoji="0" lang="vi-VN"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thể</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hiện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qua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cách</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diễn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đạt</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bề</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thể</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hiện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qua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sự</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kết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hợp</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ngữ</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mâu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thuẫn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đối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lập</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nhau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để</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nổi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bật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thái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độ</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mỉa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mai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tác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giả</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Tạo hiệu quả châm biếm cho VB, làm cho các diễn đạt trở nên thú vị, gây ấn tượng với người đọc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p:txBody>
      </p:sp>
    </p:spTree>
    <p:extLst>
      <p:ext uri="{BB962C8B-B14F-4D97-AF65-F5344CB8AC3E}">
        <p14:creationId xmlns:p14="http://schemas.microsoft.com/office/powerpoint/2010/main" val="1282309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904568" y="1254503"/>
            <a:ext cx="10314038" cy="4435830"/>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c.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Biện</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pháp</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tu</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nói</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mỉa</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học</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trò</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đáp</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lời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rất</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thông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thái</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=&gt;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Tác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thể</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hiện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thái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độ</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mỉa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mai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coi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thường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trước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sự</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dốt,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vô</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nghĩa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lí</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Em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Em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của cậu quý tử nhà bà phó Đoan, đồng thời cũng phơi bày sự kém cỏi, vô học của Xuân Tóc Đỏ và xã hội nửa Tây nửa ta đầy lố bịch đương thời. </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5528399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901B129E-0428-8142-E11B-11F7F830405E}"/>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EC4A5AA6-5B92-8D1C-6120-F98DB01C9556}"/>
              </a:ext>
            </a:extLst>
          </p:cNvPr>
          <p:cNvSpPr/>
          <p:nvPr/>
        </p:nvSpPr>
        <p:spPr>
          <a:xfrm>
            <a:off x="599767" y="1067691"/>
            <a:ext cx="10746071" cy="4435830"/>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d</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Biện</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pháp</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tu</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nói</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mỉa</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giá</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chỉ</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mũi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ghim</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nhỏ</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lỡ</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đụng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vào</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chỗ</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đó</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thể</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chảy</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ra</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hàng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lít</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nhờn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nhờn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mà</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ta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quen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gọi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mỡ</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-&gt; Thể hiện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rõ</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sự</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chế</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giễu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ngầm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ẩn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do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trọng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tâm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thông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tin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chuyển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sự</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bệ</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vệ</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ngài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qua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thớ</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mỡ</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trên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người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ngài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=&gt;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sự</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mô</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hình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dáng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bề</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ngoài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tác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mỉa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mai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bản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chất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bên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quan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tham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ăn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ăn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bẩn.</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400140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764275" y="601724"/>
            <a:ext cx="10590662" cy="5170646"/>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Bài tập 3</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Viết một đoạn văn (khoảng 10 - 12 dòng) theo chủ đề tự chọn, trong đó có sử dụng biện pháp tu từ nói mỉa.</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Gợi ý</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HS có nhiều cách triển khai. Tuy nhiên, cần đảm bảo yêu cầu về nội dung và hình thức:</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Nội dung:</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Giới thiệu được chủ đề của đoạn văn.</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Các câu trong đoạn đều tập trung làm rõ chủ đề.</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Sử dụng biện pháp tu từ nói mỉa.</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Hình thức: Đảm bảo quy cách một đoạn văn với độ dài khoảng 10 - 12 dòng.</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555949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3940856" y="0"/>
            <a:ext cx="4310283" cy="55399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NHẮC LẠI LÍ THUYẾT</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633839222"/>
              </p:ext>
            </p:extLst>
          </p:nvPr>
        </p:nvGraphicFramePr>
        <p:xfrm>
          <a:off x="1" y="502920"/>
          <a:ext cx="12192000" cy="6355080"/>
        </p:xfrm>
        <a:graphic>
          <a:graphicData uri="http://schemas.openxmlformats.org/drawingml/2006/table">
            <a:tbl>
              <a:tblPr firstRow="1" firstCol="1" bandRow="1"/>
              <a:tblGrid>
                <a:gridCol w="966834">
                  <a:extLst>
                    <a:ext uri="{9D8B030D-6E8A-4147-A177-3AD203B41FA5}">
                      <a16:colId xmlns:a16="http://schemas.microsoft.com/office/drawing/2014/main" val="20000"/>
                    </a:ext>
                  </a:extLst>
                </a:gridCol>
                <a:gridCol w="11225166">
                  <a:extLst>
                    <a:ext uri="{9D8B030D-6E8A-4147-A177-3AD203B41FA5}">
                      <a16:colId xmlns:a16="http://schemas.microsoft.com/office/drawing/2014/main" val="20001"/>
                    </a:ext>
                  </a:extLst>
                </a:gridCol>
              </a:tblGrid>
              <a:tr h="167658">
                <a:tc gridSpan="2">
                  <a:txBody>
                    <a:bodyPr/>
                    <a:lstStyle/>
                    <a:p>
                      <a:pPr marL="0" marR="0" algn="ctr">
                        <a:lnSpc>
                          <a:spcPts val="3000"/>
                        </a:lnSpc>
                        <a:spcBef>
                          <a:spcPts val="0"/>
                        </a:spcBef>
                        <a:spcAft>
                          <a:spcPts val="0"/>
                        </a:spcAft>
                        <a:tabLst>
                          <a:tab pos="1386840" algn="l"/>
                        </a:tabLst>
                      </a:pPr>
                      <a:r>
                        <a:rPr lang="en-US" sz="2800" b="1" kern="100" dirty="0" err="1">
                          <a:effectLst/>
                          <a:latin typeface="Times New Roman" pitchFamily="18" charset="0"/>
                          <a:cs typeface="Times New Roman" pitchFamily="18" charset="0"/>
                        </a:rPr>
                        <a:t>Biện</a:t>
                      </a:r>
                      <a:r>
                        <a:rPr lang="en-US" sz="2800" b="1" kern="100" dirty="0">
                          <a:effectLst/>
                          <a:latin typeface="Times New Roman" pitchFamily="18" charset="0"/>
                          <a:cs typeface="Times New Roman" pitchFamily="18" charset="0"/>
                        </a:rPr>
                        <a:t> </a:t>
                      </a:r>
                      <a:r>
                        <a:rPr lang="en-US" sz="2800" b="1" kern="100" dirty="0" err="1">
                          <a:effectLst/>
                          <a:latin typeface="Times New Roman" pitchFamily="18" charset="0"/>
                          <a:cs typeface="Times New Roman" pitchFamily="18" charset="0"/>
                        </a:rPr>
                        <a:t>pháp</a:t>
                      </a:r>
                      <a:r>
                        <a:rPr lang="en-US" sz="2800" b="1" kern="100" dirty="0">
                          <a:effectLst/>
                          <a:latin typeface="Times New Roman" pitchFamily="18" charset="0"/>
                          <a:cs typeface="Times New Roman" pitchFamily="18" charset="0"/>
                        </a:rPr>
                        <a:t> </a:t>
                      </a:r>
                      <a:r>
                        <a:rPr lang="en-US" sz="2800" b="1" kern="100" dirty="0" err="1">
                          <a:effectLst/>
                          <a:latin typeface="Times New Roman" pitchFamily="18" charset="0"/>
                          <a:cs typeface="Times New Roman" pitchFamily="18" charset="0"/>
                        </a:rPr>
                        <a:t>tu</a:t>
                      </a:r>
                      <a:r>
                        <a:rPr lang="en-US" sz="2800" b="1" kern="100" dirty="0">
                          <a:effectLst/>
                          <a:latin typeface="Times New Roman" pitchFamily="18" charset="0"/>
                          <a:cs typeface="Times New Roman" pitchFamily="18" charset="0"/>
                        </a:rPr>
                        <a:t> </a:t>
                      </a:r>
                      <a:r>
                        <a:rPr lang="en-US" sz="2800" b="1" kern="100" dirty="0" err="1">
                          <a:effectLst/>
                          <a:latin typeface="Times New Roman" pitchFamily="18" charset="0"/>
                          <a:cs typeface="Times New Roman" pitchFamily="18" charset="0"/>
                        </a:rPr>
                        <a:t>từ</a:t>
                      </a:r>
                      <a:r>
                        <a:rPr lang="en-US" sz="2800" b="1" kern="100" dirty="0">
                          <a:effectLst/>
                          <a:latin typeface="Times New Roman" pitchFamily="18" charset="0"/>
                          <a:cs typeface="Times New Roman" pitchFamily="18" charset="0"/>
                        </a:rPr>
                        <a:t> </a:t>
                      </a:r>
                      <a:r>
                        <a:rPr lang="vi-VN" sz="2800" b="1" kern="100" dirty="0">
                          <a:effectLst/>
                          <a:latin typeface="Times New Roman" pitchFamily="18" charset="0"/>
                          <a:cs typeface="Times New Roman" pitchFamily="18" charset="0"/>
                        </a:rPr>
                        <a:t>nói mỉa</a:t>
                      </a:r>
                      <a:endParaRPr lang="en-US" sz="2800" b="1" kern="100" dirty="0">
                        <a:effectLst/>
                        <a:latin typeface="Times New Roman" pitchFamily="18" charset="0"/>
                        <a:ea typeface="Calibri"/>
                        <a:cs typeface="Times New Roman" pitchFamily="18" charset="0"/>
                      </a:endParaRPr>
                    </a:p>
                  </a:txBody>
                  <a:tcPr marL="44643" marR="44643" marT="0" marB="0"/>
                </a:tc>
                <a:tc hMerge="1">
                  <a:txBody>
                    <a:bodyPr/>
                    <a:lstStyle/>
                    <a:p>
                      <a:endParaRPr lang="en-US"/>
                    </a:p>
                  </a:txBody>
                  <a:tcPr/>
                </a:tc>
                <a:extLst>
                  <a:ext uri="{0D108BD9-81ED-4DB2-BD59-A6C34878D82A}">
                    <a16:rowId xmlns:a16="http://schemas.microsoft.com/office/drawing/2014/main" val="10000"/>
                  </a:ext>
                </a:extLst>
              </a:tr>
              <a:tr h="670631">
                <a:tc>
                  <a:txBody>
                    <a:bodyPr/>
                    <a:lstStyle/>
                    <a:p>
                      <a:pPr marL="0" marR="0" algn="just">
                        <a:lnSpc>
                          <a:spcPct val="100000"/>
                        </a:lnSpc>
                        <a:spcBef>
                          <a:spcPts val="0"/>
                        </a:spcBef>
                        <a:spcAft>
                          <a:spcPts val="0"/>
                        </a:spcAft>
                        <a:tabLst>
                          <a:tab pos="1386840" algn="l"/>
                        </a:tabLst>
                      </a:pPr>
                      <a:endParaRPr lang="en-US" sz="2800" kern="100" dirty="0">
                        <a:effectLst/>
                        <a:latin typeface="Times New Roman" pitchFamily="18" charset="0"/>
                        <a:ea typeface="Calibri"/>
                        <a:cs typeface="Times New Roman" pitchFamily="18" charset="0"/>
                      </a:endParaRPr>
                    </a:p>
                  </a:txBody>
                  <a:tcPr marL="44643" marR="44643" marT="0" marB="0"/>
                </a:tc>
                <a:tc>
                  <a:txBody>
                    <a:bodyPr/>
                    <a:lstStyle/>
                    <a:p>
                      <a:pPr marL="0" marR="0" algn="just">
                        <a:lnSpc>
                          <a:spcPct val="100000"/>
                        </a:lnSpc>
                        <a:spcBef>
                          <a:spcPts val="0"/>
                        </a:spcBef>
                        <a:spcAft>
                          <a:spcPts val="0"/>
                        </a:spcAft>
                      </a:pPr>
                      <a:endParaRPr lang="en-US" sz="2800" kern="100" dirty="0">
                        <a:effectLst/>
                        <a:latin typeface="Times New Roman" pitchFamily="18" charset="0"/>
                        <a:cs typeface="Times New Roman" pitchFamily="18" charset="0"/>
                      </a:endParaRPr>
                    </a:p>
                    <a:p>
                      <a:pPr marL="0" marR="0" algn="just">
                        <a:lnSpc>
                          <a:spcPct val="100000"/>
                        </a:lnSpc>
                        <a:spcBef>
                          <a:spcPts val="0"/>
                        </a:spcBef>
                        <a:spcAft>
                          <a:spcPts val="0"/>
                        </a:spcAft>
                      </a:pPr>
                      <a:endParaRPr lang="en-US" sz="2800" kern="100" dirty="0">
                        <a:effectLst/>
                        <a:latin typeface="Times New Roman" pitchFamily="18" charset="0"/>
                        <a:cs typeface="Times New Roman" pitchFamily="18" charset="0"/>
                      </a:endParaRPr>
                    </a:p>
                  </a:txBody>
                  <a:tcPr marL="44643" marR="44643" marT="0" marB="0"/>
                </a:tc>
                <a:extLst>
                  <a:ext uri="{0D108BD9-81ED-4DB2-BD59-A6C34878D82A}">
                    <a16:rowId xmlns:a16="http://schemas.microsoft.com/office/drawing/2014/main" val="10001"/>
                  </a:ext>
                </a:extLst>
              </a:tr>
              <a:tr h="1676576">
                <a:tc>
                  <a:txBody>
                    <a:bodyPr/>
                    <a:lstStyle/>
                    <a:p>
                      <a:pPr marL="0" marR="0" algn="just">
                        <a:lnSpc>
                          <a:spcPct val="100000"/>
                        </a:lnSpc>
                        <a:spcBef>
                          <a:spcPts val="0"/>
                        </a:spcBef>
                        <a:spcAft>
                          <a:spcPts val="0"/>
                        </a:spcAft>
                        <a:tabLst>
                          <a:tab pos="1386840" algn="l"/>
                        </a:tabLst>
                      </a:pPr>
                      <a:endParaRPr lang="en-US" sz="2800" kern="100" dirty="0">
                        <a:effectLst/>
                        <a:latin typeface="Times New Roman" pitchFamily="18" charset="0"/>
                        <a:ea typeface="Calibri"/>
                        <a:cs typeface="Times New Roman" pitchFamily="18" charset="0"/>
                      </a:endParaRPr>
                    </a:p>
                  </a:txBody>
                  <a:tcPr marL="44643" marR="44643" marT="0" marB="0"/>
                </a:tc>
                <a:tc>
                  <a:txBody>
                    <a:bodyPr/>
                    <a:lstStyle/>
                    <a:p>
                      <a:pPr marL="0" marR="0" algn="just">
                        <a:lnSpc>
                          <a:spcPct val="100000"/>
                        </a:lnSpc>
                        <a:spcBef>
                          <a:spcPts val="0"/>
                        </a:spcBef>
                        <a:spcAft>
                          <a:spcPts val="0"/>
                        </a:spcAft>
                      </a:pPr>
                      <a:endParaRPr lang="en-US" sz="2800" kern="100" dirty="0">
                        <a:effectLst/>
                        <a:latin typeface="Times New Roman" pitchFamily="18" charset="0"/>
                        <a:ea typeface="Calibri"/>
                        <a:cs typeface="Times New Roman" pitchFamily="18" charset="0"/>
                      </a:endParaRPr>
                    </a:p>
                    <a:p>
                      <a:pPr marL="0" marR="0" algn="just">
                        <a:lnSpc>
                          <a:spcPct val="100000"/>
                        </a:lnSpc>
                        <a:spcBef>
                          <a:spcPts val="0"/>
                        </a:spcBef>
                        <a:spcAft>
                          <a:spcPts val="0"/>
                        </a:spcAft>
                      </a:pPr>
                      <a:endParaRPr lang="en-US" sz="2800" kern="100" dirty="0">
                        <a:effectLst/>
                        <a:latin typeface="Times New Roman" pitchFamily="18" charset="0"/>
                        <a:ea typeface="Calibri"/>
                        <a:cs typeface="Times New Roman" pitchFamily="18" charset="0"/>
                      </a:endParaRPr>
                    </a:p>
                    <a:p>
                      <a:pPr marL="0" marR="0" algn="just">
                        <a:lnSpc>
                          <a:spcPct val="100000"/>
                        </a:lnSpc>
                        <a:spcBef>
                          <a:spcPts val="0"/>
                        </a:spcBef>
                        <a:spcAft>
                          <a:spcPts val="0"/>
                        </a:spcAft>
                      </a:pPr>
                      <a:endParaRPr lang="en-US" sz="2800" kern="100" dirty="0">
                        <a:effectLst/>
                        <a:latin typeface="Times New Roman" pitchFamily="18" charset="0"/>
                        <a:ea typeface="Calibri"/>
                        <a:cs typeface="Times New Roman" pitchFamily="18" charset="0"/>
                      </a:endParaRPr>
                    </a:p>
                    <a:p>
                      <a:pPr marL="0" marR="0" algn="just">
                        <a:lnSpc>
                          <a:spcPct val="100000"/>
                        </a:lnSpc>
                        <a:spcBef>
                          <a:spcPts val="0"/>
                        </a:spcBef>
                        <a:spcAft>
                          <a:spcPts val="0"/>
                        </a:spcAft>
                      </a:pPr>
                      <a:endParaRPr lang="en-US" sz="2800" kern="100" dirty="0">
                        <a:effectLst/>
                        <a:latin typeface="Times New Roman" pitchFamily="18" charset="0"/>
                        <a:ea typeface="Calibri"/>
                        <a:cs typeface="Times New Roman" pitchFamily="18" charset="0"/>
                      </a:endParaRPr>
                    </a:p>
                    <a:p>
                      <a:pPr marL="0" marR="0" algn="just">
                        <a:lnSpc>
                          <a:spcPct val="100000"/>
                        </a:lnSpc>
                        <a:spcBef>
                          <a:spcPts val="0"/>
                        </a:spcBef>
                        <a:spcAft>
                          <a:spcPts val="0"/>
                        </a:spcAft>
                      </a:pPr>
                      <a:endParaRPr lang="en-US" sz="2800" kern="100" dirty="0">
                        <a:effectLst/>
                        <a:latin typeface="Times New Roman" pitchFamily="18" charset="0"/>
                        <a:ea typeface="Calibri"/>
                        <a:cs typeface="Times New Roman" pitchFamily="18" charset="0"/>
                      </a:endParaRPr>
                    </a:p>
                    <a:p>
                      <a:pPr marL="0" marR="0" algn="just">
                        <a:lnSpc>
                          <a:spcPct val="100000"/>
                        </a:lnSpc>
                        <a:spcBef>
                          <a:spcPts val="0"/>
                        </a:spcBef>
                        <a:spcAft>
                          <a:spcPts val="0"/>
                        </a:spcAft>
                      </a:pPr>
                      <a:endParaRPr lang="en-US" sz="2800" kern="100" dirty="0">
                        <a:effectLst/>
                        <a:latin typeface="Times New Roman" pitchFamily="18" charset="0"/>
                        <a:ea typeface="Calibri"/>
                        <a:cs typeface="Times New Roman" pitchFamily="18" charset="0"/>
                      </a:endParaRPr>
                    </a:p>
                    <a:p>
                      <a:pPr marL="0" marR="0" algn="just">
                        <a:lnSpc>
                          <a:spcPct val="100000"/>
                        </a:lnSpc>
                        <a:spcBef>
                          <a:spcPts val="0"/>
                        </a:spcBef>
                        <a:spcAft>
                          <a:spcPts val="0"/>
                        </a:spcAft>
                      </a:pPr>
                      <a:endParaRPr lang="en-US" sz="2800" kern="100" dirty="0">
                        <a:effectLst/>
                        <a:latin typeface="Times New Roman" pitchFamily="18" charset="0"/>
                        <a:ea typeface="Calibri"/>
                        <a:cs typeface="Times New Roman" pitchFamily="18" charset="0"/>
                      </a:endParaRPr>
                    </a:p>
                    <a:p>
                      <a:pPr marL="0" marR="0" algn="just">
                        <a:lnSpc>
                          <a:spcPct val="100000"/>
                        </a:lnSpc>
                        <a:spcBef>
                          <a:spcPts val="0"/>
                        </a:spcBef>
                        <a:spcAft>
                          <a:spcPts val="0"/>
                        </a:spcAft>
                      </a:pPr>
                      <a:endParaRPr lang="en-US" sz="2800" kern="100" dirty="0">
                        <a:effectLst/>
                        <a:latin typeface="Times New Roman" pitchFamily="18" charset="0"/>
                        <a:ea typeface="Calibri"/>
                        <a:cs typeface="Times New Roman" pitchFamily="18" charset="0"/>
                      </a:endParaRPr>
                    </a:p>
                    <a:p>
                      <a:pPr marL="0" marR="0" algn="just">
                        <a:lnSpc>
                          <a:spcPct val="100000"/>
                        </a:lnSpc>
                        <a:spcBef>
                          <a:spcPts val="0"/>
                        </a:spcBef>
                        <a:spcAft>
                          <a:spcPts val="0"/>
                        </a:spcAft>
                      </a:pPr>
                      <a:endParaRPr lang="en-US" sz="2800" kern="100" dirty="0">
                        <a:effectLst/>
                        <a:latin typeface="Times New Roman" pitchFamily="18" charset="0"/>
                        <a:ea typeface="Calibri"/>
                        <a:cs typeface="Times New Roman" pitchFamily="18" charset="0"/>
                      </a:endParaRPr>
                    </a:p>
                  </a:txBody>
                  <a:tcPr marL="44643" marR="44643" marT="0" marB="0"/>
                </a:tc>
                <a:extLst>
                  <a:ext uri="{0D108BD9-81ED-4DB2-BD59-A6C34878D82A}">
                    <a16:rowId xmlns:a16="http://schemas.microsoft.com/office/drawing/2014/main" val="10002"/>
                  </a:ext>
                </a:extLst>
              </a:tr>
              <a:tr h="502973">
                <a:tc>
                  <a:txBody>
                    <a:bodyPr/>
                    <a:lstStyle/>
                    <a:p>
                      <a:pPr marL="0" marR="0" algn="just">
                        <a:lnSpc>
                          <a:spcPct val="100000"/>
                        </a:lnSpc>
                        <a:spcBef>
                          <a:spcPts val="0"/>
                        </a:spcBef>
                        <a:spcAft>
                          <a:spcPts val="0"/>
                        </a:spcAft>
                        <a:tabLst>
                          <a:tab pos="1386840" algn="l"/>
                        </a:tabLst>
                      </a:pPr>
                      <a:endParaRPr lang="en-US" sz="2800" kern="100" dirty="0">
                        <a:effectLst/>
                        <a:latin typeface="Times New Roman" pitchFamily="18" charset="0"/>
                        <a:ea typeface="Calibri"/>
                        <a:cs typeface="Times New Roman" pitchFamily="18" charset="0"/>
                      </a:endParaRPr>
                    </a:p>
                  </a:txBody>
                  <a:tcPr marL="44643" marR="44643" marT="0" marB="0"/>
                </a:tc>
                <a:tc>
                  <a:txBody>
                    <a:bodyPr/>
                    <a:lstStyle/>
                    <a:p>
                      <a:pPr marL="0" marR="0" algn="just">
                        <a:lnSpc>
                          <a:spcPct val="100000"/>
                        </a:lnSpc>
                        <a:spcBef>
                          <a:spcPts val="0"/>
                        </a:spcBef>
                        <a:spcAft>
                          <a:spcPts val="0"/>
                        </a:spcAft>
                      </a:pPr>
                      <a:endParaRPr lang="en-US" sz="2800" kern="100" dirty="0">
                        <a:effectLst/>
                        <a:latin typeface="Times New Roman" pitchFamily="18" charset="0"/>
                        <a:ea typeface="Calibri"/>
                        <a:cs typeface="Times New Roman" pitchFamily="18" charset="0"/>
                      </a:endParaRPr>
                    </a:p>
                    <a:p>
                      <a:pPr marL="0" marR="0" algn="just">
                        <a:lnSpc>
                          <a:spcPct val="100000"/>
                        </a:lnSpc>
                        <a:spcBef>
                          <a:spcPts val="0"/>
                        </a:spcBef>
                        <a:spcAft>
                          <a:spcPts val="0"/>
                        </a:spcAft>
                      </a:pPr>
                      <a:endParaRPr lang="en-US" sz="2800" kern="100" dirty="0">
                        <a:effectLst/>
                        <a:latin typeface="Times New Roman" pitchFamily="18" charset="0"/>
                        <a:ea typeface="Calibri"/>
                        <a:cs typeface="Times New Roman" pitchFamily="18" charset="0"/>
                      </a:endParaRPr>
                    </a:p>
                    <a:p>
                      <a:pPr marL="0" marR="0" algn="just">
                        <a:lnSpc>
                          <a:spcPct val="100000"/>
                        </a:lnSpc>
                        <a:spcBef>
                          <a:spcPts val="0"/>
                        </a:spcBef>
                        <a:spcAft>
                          <a:spcPts val="0"/>
                        </a:spcAft>
                      </a:pPr>
                      <a:endParaRPr lang="en-US" sz="2800" kern="100" dirty="0">
                        <a:effectLst/>
                        <a:latin typeface="Times New Roman" pitchFamily="18" charset="0"/>
                        <a:ea typeface="Calibri"/>
                        <a:cs typeface="Times New Roman" pitchFamily="18" charset="0"/>
                      </a:endParaRPr>
                    </a:p>
                  </a:txBody>
                  <a:tcPr marL="44643" marR="44643" marT="0" marB="0"/>
                </a:tc>
                <a:extLst>
                  <a:ext uri="{0D108BD9-81ED-4DB2-BD59-A6C34878D82A}">
                    <a16:rowId xmlns:a16="http://schemas.microsoft.com/office/drawing/2014/main" val="10003"/>
                  </a:ext>
                </a:extLst>
              </a:tr>
            </a:tbl>
          </a:graphicData>
        </a:graphic>
      </p:graphicFrame>
      <p:sp>
        <p:nvSpPr>
          <p:cNvPr id="4" name="TextBox 3">
            <a:extLst>
              <a:ext uri="{FF2B5EF4-FFF2-40B4-BE49-F238E27FC236}">
                <a16:creationId xmlns:a16="http://schemas.microsoft.com/office/drawing/2014/main" id="{B01389A7-0E88-4397-E781-8AEFD9423787}"/>
              </a:ext>
            </a:extLst>
          </p:cNvPr>
          <p:cNvSpPr txBox="1"/>
          <p:nvPr/>
        </p:nvSpPr>
        <p:spPr>
          <a:xfrm>
            <a:off x="0" y="796413"/>
            <a:ext cx="953729" cy="1231106"/>
          </a:xfrm>
          <a:prstGeom prst="rect">
            <a:avLst/>
          </a:prstGeom>
          <a:noFill/>
        </p:spPr>
        <p:txBody>
          <a:bodyPr wrap="square" rtlCol="0">
            <a:spAutoFit/>
          </a:bodyPr>
          <a:lstStyle/>
          <a:p>
            <a:r>
              <a:rPr lang="en-US" sz="2800" kern="100" dirty="0" err="1">
                <a:effectLst/>
                <a:latin typeface="Times New Roman" pitchFamily="18" charset="0"/>
                <a:cs typeface="Times New Roman" pitchFamily="18" charset="0"/>
              </a:rPr>
              <a:t>Khái</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niệm</a:t>
            </a:r>
            <a:endParaRPr lang="en-US" sz="2800" kern="100" dirty="0">
              <a:effectLst/>
              <a:latin typeface="Times New Roman" pitchFamily="18" charset="0"/>
              <a:ea typeface="Calibri"/>
              <a:cs typeface="Times New Roman" pitchFamily="18" charset="0"/>
            </a:endParaRPr>
          </a:p>
          <a:p>
            <a:endParaRPr lang="en-US" dirty="0"/>
          </a:p>
        </p:txBody>
      </p:sp>
      <p:sp>
        <p:nvSpPr>
          <p:cNvPr id="5" name="TextBox 4">
            <a:extLst>
              <a:ext uri="{FF2B5EF4-FFF2-40B4-BE49-F238E27FC236}">
                <a16:creationId xmlns:a16="http://schemas.microsoft.com/office/drawing/2014/main" id="{F9DAB2E7-2E31-3EFF-B502-5794F6C12AA8}"/>
              </a:ext>
            </a:extLst>
          </p:cNvPr>
          <p:cNvSpPr txBox="1"/>
          <p:nvPr/>
        </p:nvSpPr>
        <p:spPr>
          <a:xfrm>
            <a:off x="953729" y="875071"/>
            <a:ext cx="11238271" cy="1231106"/>
          </a:xfrm>
          <a:prstGeom prst="rect">
            <a:avLst/>
          </a:prstGeom>
          <a:noFill/>
        </p:spPr>
        <p:txBody>
          <a:bodyPr wrap="square" rtlCol="0">
            <a:spAutoFit/>
          </a:bodyPr>
          <a:lstStyle/>
          <a:p>
            <a:r>
              <a:rPr lang="vi-VN" sz="2800" kern="100" dirty="0">
                <a:effectLst/>
                <a:latin typeface="Times New Roman" pitchFamily="18" charset="0"/>
                <a:cs typeface="Times New Roman" pitchFamily="18" charset="0"/>
              </a:rPr>
              <a:t>- Nói mỉa (biếm dụ) </a:t>
            </a:r>
            <a:r>
              <a:rPr lang="en-US" sz="2800" kern="100" dirty="0" err="1">
                <a:effectLst/>
                <a:latin typeface="Times New Roman" pitchFamily="18" charset="0"/>
                <a:cs typeface="Times New Roman" pitchFamily="18" charset="0"/>
              </a:rPr>
              <a:t>là</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biện</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pháp</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tu</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từ</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theo</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đó</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người</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nói</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người</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viết</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dùng</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những</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từ</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ngữ</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có</a:t>
            </a:r>
            <a:r>
              <a:rPr lang="en-US" sz="2800" kern="100" dirty="0">
                <a:effectLst/>
                <a:latin typeface="Times New Roman" pitchFamily="18" charset="0"/>
                <a:cs typeface="Times New Roman" pitchFamily="18" charset="0"/>
              </a:rPr>
              <a:t> ý </a:t>
            </a:r>
            <a:r>
              <a:rPr lang="en-US" sz="2800" kern="100" dirty="0" err="1">
                <a:effectLst/>
                <a:latin typeface="Times New Roman" pitchFamily="18" charset="0"/>
                <a:cs typeface="Times New Roman" pitchFamily="18" charset="0"/>
              </a:rPr>
              <a:t>nghĩa</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tích</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cực</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với</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ngụ</a:t>
            </a:r>
            <a:r>
              <a:rPr lang="en-US" sz="2800" kern="100" dirty="0">
                <a:effectLst/>
                <a:latin typeface="Times New Roman" pitchFamily="18" charset="0"/>
                <a:cs typeface="Times New Roman" pitchFamily="18" charset="0"/>
              </a:rPr>
              <a:t> ý </a:t>
            </a:r>
            <a:r>
              <a:rPr lang="en-US" sz="2800" kern="100" dirty="0" err="1">
                <a:effectLst/>
                <a:latin typeface="Times New Roman" pitchFamily="18" charset="0"/>
                <a:cs typeface="Times New Roman" pitchFamily="18" charset="0"/>
              </a:rPr>
              <a:t>đánh</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giá</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ngược</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lại</a:t>
            </a:r>
            <a:r>
              <a:rPr lang="en-US" sz="2800" kern="100" dirty="0">
                <a:effectLst/>
                <a:latin typeface="Times New Roman" pitchFamily="18" charset="0"/>
                <a:cs typeface="Times New Roman" pitchFamily="18" charset="0"/>
              </a:rPr>
              <a:t>.</a:t>
            </a:r>
          </a:p>
          <a:p>
            <a:endParaRPr lang="en-US" dirty="0"/>
          </a:p>
        </p:txBody>
      </p:sp>
      <p:sp>
        <p:nvSpPr>
          <p:cNvPr id="6" name="TextBox 5">
            <a:extLst>
              <a:ext uri="{FF2B5EF4-FFF2-40B4-BE49-F238E27FC236}">
                <a16:creationId xmlns:a16="http://schemas.microsoft.com/office/drawing/2014/main" id="{A711DD89-A028-E640-156B-0B8BE42B15AB}"/>
              </a:ext>
            </a:extLst>
          </p:cNvPr>
          <p:cNvSpPr txBox="1"/>
          <p:nvPr/>
        </p:nvSpPr>
        <p:spPr>
          <a:xfrm>
            <a:off x="0" y="2965132"/>
            <a:ext cx="1130710" cy="1231106"/>
          </a:xfrm>
          <a:prstGeom prst="rect">
            <a:avLst/>
          </a:prstGeom>
          <a:noFill/>
        </p:spPr>
        <p:txBody>
          <a:bodyPr wrap="square" rtlCol="0">
            <a:spAutoFit/>
          </a:bodyPr>
          <a:lstStyle/>
          <a:p>
            <a:r>
              <a:rPr lang="vi-VN" sz="2800" kern="100" dirty="0">
                <a:effectLst/>
                <a:latin typeface="Times New Roman" pitchFamily="18" charset="0"/>
                <a:cs typeface="Times New Roman" pitchFamily="18" charset="0"/>
              </a:rPr>
              <a:t>C</a:t>
            </a:r>
            <a:r>
              <a:rPr lang="en-US" sz="2800" kern="100" dirty="0" err="1">
                <a:effectLst/>
                <a:latin typeface="Times New Roman" pitchFamily="18" charset="0"/>
                <a:cs typeface="Times New Roman" pitchFamily="18" charset="0"/>
              </a:rPr>
              <a:t>ách</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tạo</a:t>
            </a:r>
            <a:r>
              <a:rPr lang="en-US" sz="2800" kern="100" dirty="0">
                <a:effectLst/>
                <a:latin typeface="Times New Roman" pitchFamily="18" charset="0"/>
                <a:cs typeface="Times New Roman" pitchFamily="18" charset="0"/>
              </a:rPr>
              <a:t> </a:t>
            </a:r>
            <a:endParaRPr lang="en-US" sz="2800" kern="100" dirty="0">
              <a:effectLst/>
              <a:latin typeface="Times New Roman" pitchFamily="18" charset="0"/>
              <a:ea typeface="Calibri"/>
              <a:cs typeface="Times New Roman" pitchFamily="18" charset="0"/>
            </a:endParaRPr>
          </a:p>
          <a:p>
            <a:endParaRPr lang="en-US" dirty="0"/>
          </a:p>
        </p:txBody>
      </p:sp>
      <p:sp>
        <p:nvSpPr>
          <p:cNvPr id="7" name="TextBox 6">
            <a:extLst>
              <a:ext uri="{FF2B5EF4-FFF2-40B4-BE49-F238E27FC236}">
                <a16:creationId xmlns:a16="http://schemas.microsoft.com/office/drawing/2014/main" id="{A4BDDED4-7231-7BC0-53EB-07FA124D3ABE}"/>
              </a:ext>
            </a:extLst>
          </p:cNvPr>
          <p:cNvSpPr txBox="1"/>
          <p:nvPr/>
        </p:nvSpPr>
        <p:spPr>
          <a:xfrm>
            <a:off x="953729" y="1734026"/>
            <a:ext cx="11238271" cy="4247317"/>
          </a:xfrm>
          <a:prstGeom prst="rect">
            <a:avLst/>
          </a:prstGeom>
          <a:noFill/>
        </p:spPr>
        <p:txBody>
          <a:bodyPr wrap="square" rtlCol="0">
            <a:spAutoFit/>
          </a:bodyPr>
          <a:lstStyle/>
          <a:p>
            <a:pPr marL="0" marR="0" algn="just">
              <a:lnSpc>
                <a:spcPct val="100000"/>
              </a:lnSpc>
              <a:spcBef>
                <a:spcPts val="0"/>
              </a:spcBef>
              <a:spcAft>
                <a:spcPts val="0"/>
              </a:spcAft>
            </a:pPr>
            <a:r>
              <a:rPr lang="en-US" sz="2800" kern="100" dirty="0" err="1">
                <a:effectLst/>
                <a:latin typeface="Times New Roman" pitchFamily="18" charset="0"/>
                <a:cs typeface="Times New Roman" pitchFamily="18" charset="0"/>
              </a:rPr>
              <a:t>Nói</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mỉa</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gồm</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hai</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tầng</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nghĩa</a:t>
            </a:r>
            <a:r>
              <a:rPr lang="en-US" sz="2800" kern="100" dirty="0">
                <a:effectLst/>
                <a:latin typeface="Times New Roman" pitchFamily="18" charset="0"/>
                <a:cs typeface="Times New Roman" pitchFamily="18" charset="0"/>
              </a:rPr>
              <a:t>:</a:t>
            </a:r>
          </a:p>
          <a:p>
            <a:pPr marL="0" marR="0" algn="just">
              <a:lnSpc>
                <a:spcPct val="100000"/>
              </a:lnSpc>
              <a:spcBef>
                <a:spcPts val="0"/>
              </a:spcBef>
              <a:spcAft>
                <a:spcPts val="0"/>
              </a:spcAft>
            </a:pPr>
            <a:r>
              <a:rPr lang="en-US" sz="2800" kern="100" dirty="0">
                <a:effectLst/>
                <a:latin typeface="Times New Roman" pitchFamily="18" charset="0"/>
                <a:cs typeface="Times New Roman" pitchFamily="18" charset="0"/>
              </a:rPr>
              <a:t>+ Ý </a:t>
            </a:r>
            <a:r>
              <a:rPr lang="en-US" sz="2800" kern="100" dirty="0" err="1">
                <a:effectLst/>
                <a:latin typeface="Times New Roman" pitchFamily="18" charset="0"/>
                <a:cs typeface="Times New Roman" pitchFamily="18" charset="0"/>
              </a:rPr>
              <a:t>nghĩa</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bề</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mặt</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của</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từ</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ngữ</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nghĩa</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tường</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minh</a:t>
            </a:r>
            <a:r>
              <a:rPr lang="en-US" sz="2800" kern="100" dirty="0">
                <a:effectLst/>
                <a:latin typeface="Times New Roman" pitchFamily="18" charset="0"/>
                <a:cs typeface="Times New Roman" pitchFamily="18" charset="0"/>
              </a:rPr>
              <a:t>)</a:t>
            </a:r>
          </a:p>
          <a:p>
            <a:pPr marL="0" marR="0" algn="just">
              <a:lnSpc>
                <a:spcPct val="100000"/>
              </a:lnSpc>
              <a:spcBef>
                <a:spcPts val="0"/>
              </a:spcBef>
              <a:spcAft>
                <a:spcPts val="0"/>
              </a:spcAft>
            </a:pPr>
            <a:r>
              <a:rPr lang="en-US" sz="2800" kern="100" dirty="0">
                <a:effectLst/>
                <a:latin typeface="Times New Roman" pitchFamily="18" charset="0"/>
                <a:cs typeface="Times New Roman" pitchFamily="18" charset="0"/>
              </a:rPr>
              <a:t>+ Ý </a:t>
            </a:r>
            <a:r>
              <a:rPr lang="en-US" sz="2800" kern="100" dirty="0" err="1">
                <a:effectLst/>
                <a:latin typeface="Times New Roman" pitchFamily="18" charset="0"/>
                <a:cs typeface="Times New Roman" pitchFamily="18" charset="0"/>
              </a:rPr>
              <a:t>nghĩa</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đánh</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giá</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của</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người</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nói</a:t>
            </a:r>
            <a:r>
              <a:rPr lang="en-US" sz="2800" kern="100" dirty="0">
                <a:effectLst/>
                <a:latin typeface="Times New Roman" pitchFamily="18" charset="0"/>
                <a:cs typeface="Times New Roman" pitchFamily="18" charset="0"/>
              </a:rPr>
              <a:t> / </a:t>
            </a:r>
            <a:r>
              <a:rPr lang="en-US" sz="2800" kern="100" dirty="0" err="1">
                <a:effectLst/>
                <a:latin typeface="Times New Roman" pitchFamily="18" charset="0"/>
                <a:cs typeface="Times New Roman" pitchFamily="18" charset="0"/>
              </a:rPr>
              <a:t>người</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viết</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nghĩa</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hàm</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ẩn</a:t>
            </a:r>
            <a:r>
              <a:rPr lang="en-US" sz="2800" kern="100" dirty="0">
                <a:effectLst/>
                <a:latin typeface="Times New Roman" pitchFamily="18" charset="0"/>
                <a:cs typeface="Times New Roman" pitchFamily="18" charset="0"/>
              </a:rPr>
              <a:t>)</a:t>
            </a:r>
          </a:p>
          <a:p>
            <a:pPr marL="0" marR="0" algn="just">
              <a:lnSpc>
                <a:spcPct val="100000"/>
              </a:lnSpc>
              <a:spcBef>
                <a:spcPts val="0"/>
              </a:spcBef>
              <a:spcAft>
                <a:spcPts val="0"/>
              </a:spcAft>
            </a:pPr>
            <a:r>
              <a:rPr lang="en-US" sz="2800" kern="100" dirty="0">
                <a:effectLst/>
                <a:latin typeface="Times New Roman" pitchFamily="18" charset="0"/>
                <a:cs typeface="Times New Roman" pitchFamily="18" charset="0"/>
              </a:rPr>
              <a:t>-&gt;</a:t>
            </a:r>
            <a:r>
              <a:rPr lang="en-US" sz="2800" kern="100" dirty="0" err="1">
                <a:effectLst/>
                <a:latin typeface="Times New Roman" pitchFamily="18" charset="0"/>
                <a:cs typeface="Times New Roman" pitchFamily="18" charset="0"/>
              </a:rPr>
              <a:t>Sự</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mâu</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thuẫn</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giữa</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hai</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tầng</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nghĩa</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càng</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lớn</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thì</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tác</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dụng</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châm</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biếm</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đả</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kích</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càng</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mạnh</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mẽ</a:t>
            </a:r>
            <a:r>
              <a:rPr lang="en-US" sz="2800" kern="100" dirty="0">
                <a:effectLst/>
                <a:latin typeface="Times New Roman" pitchFamily="18" charset="0"/>
                <a:cs typeface="Times New Roman" pitchFamily="18" charset="0"/>
              </a:rPr>
              <a:t>.</a:t>
            </a:r>
          </a:p>
          <a:p>
            <a:pPr marL="0" marR="0" algn="just">
              <a:lnSpc>
                <a:spcPct val="100000"/>
              </a:lnSpc>
              <a:spcBef>
                <a:spcPts val="0"/>
              </a:spcBef>
              <a:spcAft>
                <a:spcPts val="0"/>
              </a:spcAft>
            </a:pP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Để</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hiểu</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được</a:t>
            </a:r>
            <a:r>
              <a:rPr lang="en-US" sz="2800" kern="100" dirty="0">
                <a:effectLst/>
                <a:latin typeface="Times New Roman" pitchFamily="18" charset="0"/>
                <a:cs typeface="Times New Roman" pitchFamily="18" charset="0"/>
              </a:rPr>
              <a:t> ý </a:t>
            </a:r>
            <a:r>
              <a:rPr lang="en-US" sz="2800" kern="100" dirty="0" err="1">
                <a:effectLst/>
                <a:latin typeface="Times New Roman" pitchFamily="18" charset="0"/>
                <a:cs typeface="Times New Roman" pitchFamily="18" charset="0"/>
              </a:rPr>
              <a:t>nghĩa</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giá</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trị</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đích</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thực</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của</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nói</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mỉa</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người</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nghe</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người</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đọc</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cần</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dựa</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vào</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ngữ</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cảnh</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giọng</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điệu</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và</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các</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yếu</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tố</a:t>
            </a:r>
            <a:r>
              <a:rPr lang="en-US" sz="2800" kern="100" dirty="0">
                <a:effectLst/>
                <a:latin typeface="Times New Roman" pitchFamily="18" charset="0"/>
                <a:cs typeface="Times New Roman" pitchFamily="18" charset="0"/>
              </a:rPr>
              <a:t> phi </a:t>
            </a:r>
            <a:r>
              <a:rPr lang="en-US" sz="2800" kern="100" dirty="0" err="1">
                <a:effectLst/>
                <a:latin typeface="Times New Roman" pitchFamily="18" charset="0"/>
                <a:cs typeface="Times New Roman" pitchFamily="18" charset="0"/>
              </a:rPr>
              <a:t>ngôn</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ngữ</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đi</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kèm</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với</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lời</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nói</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cử</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chỉ</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nét</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mặt</a:t>
            </a:r>
            <a:r>
              <a:rPr lang="en-US" sz="2800" kern="100" dirty="0">
                <a:effectLst/>
                <a:latin typeface="Times New Roman" pitchFamily="18" charset="0"/>
                <a:cs typeface="Times New Roman" pitchFamily="18" charset="0"/>
              </a:rPr>
              <a:t>).</a:t>
            </a:r>
          </a:p>
          <a:p>
            <a:pPr marL="0" marR="0" algn="just">
              <a:lnSpc>
                <a:spcPct val="100000"/>
              </a:lnSpc>
              <a:spcBef>
                <a:spcPts val="0"/>
              </a:spcBef>
              <a:spcAft>
                <a:spcPts val="0"/>
              </a:spcAft>
            </a:pPr>
            <a:r>
              <a:rPr lang="en-US" sz="2800" kern="100" dirty="0" err="1">
                <a:effectLst/>
                <a:latin typeface="Times New Roman" pitchFamily="18" charset="0"/>
                <a:cs typeface="Times New Roman" pitchFamily="18" charset="0"/>
              </a:rPr>
              <a:t>Ví</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dụ</a:t>
            </a:r>
            <a:r>
              <a:rPr lang="en-US" sz="2800" kern="100" dirty="0">
                <a:effectLst/>
                <a:latin typeface="Times New Roman" pitchFamily="18" charset="0"/>
                <a:cs typeface="Times New Roman" pitchFamily="18" charset="0"/>
              </a:rPr>
              <a:t>: </a:t>
            </a:r>
            <a:r>
              <a:rPr lang="vi-VN" sz="2800" kern="100" dirty="0">
                <a:effectLst/>
                <a:latin typeface="Times New Roman" pitchFamily="18" charset="0"/>
                <a:cs typeface="Times New Roman" pitchFamily="18" charset="0"/>
              </a:rPr>
              <a:t>Anh chị khiến tôi đẹp mặt quá!</a:t>
            </a:r>
            <a:r>
              <a:rPr lang="en-US" sz="2800" kern="100" dirty="0">
                <a:effectLst/>
                <a:latin typeface="Times New Roman" pitchFamily="18" charset="0"/>
                <a:cs typeface="Times New Roman" pitchFamily="18" charset="0"/>
              </a:rPr>
              <a:t> (</a:t>
            </a:r>
            <a:r>
              <a:rPr lang="vi-VN" sz="2800" kern="100" dirty="0">
                <a:effectLst/>
                <a:latin typeface="Times New Roman" pitchFamily="18" charset="0"/>
                <a:cs typeface="Times New Roman" pitchFamily="18" charset="0"/>
              </a:rPr>
              <a:t>ngụ ý đánh giá đẹp mặt là mất mặt</a:t>
            </a:r>
            <a:r>
              <a:rPr lang="en-US" sz="2800" kern="100" dirty="0">
                <a:effectLst/>
                <a:latin typeface="Times New Roman" pitchFamily="18" charset="0"/>
                <a:cs typeface="Times New Roman" pitchFamily="18" charset="0"/>
              </a:rPr>
              <a:t>)</a:t>
            </a:r>
            <a:r>
              <a:rPr lang="vi-VN" sz="2800" kern="100" dirty="0">
                <a:effectLst/>
                <a:latin typeface="Times New Roman" pitchFamily="18" charset="0"/>
                <a:cs typeface="Times New Roman" pitchFamily="18" charset="0"/>
              </a:rPr>
              <a:t>.</a:t>
            </a:r>
            <a:endParaRPr lang="en-US" sz="2800" kern="100" dirty="0">
              <a:effectLst/>
              <a:latin typeface="Times New Roman" pitchFamily="18" charset="0"/>
              <a:ea typeface="Calibri"/>
              <a:cs typeface="Times New Roman" pitchFamily="18" charset="0"/>
            </a:endParaRPr>
          </a:p>
          <a:p>
            <a:endParaRPr lang="en-US" dirty="0"/>
          </a:p>
        </p:txBody>
      </p:sp>
      <p:sp>
        <p:nvSpPr>
          <p:cNvPr id="8" name="TextBox 7">
            <a:extLst>
              <a:ext uri="{FF2B5EF4-FFF2-40B4-BE49-F238E27FC236}">
                <a16:creationId xmlns:a16="http://schemas.microsoft.com/office/drawing/2014/main" id="{40B79B39-924D-19A0-6FAD-5B994AAF130F}"/>
              </a:ext>
            </a:extLst>
          </p:cNvPr>
          <p:cNvSpPr txBox="1"/>
          <p:nvPr/>
        </p:nvSpPr>
        <p:spPr>
          <a:xfrm>
            <a:off x="88491" y="5676056"/>
            <a:ext cx="953728" cy="1231106"/>
          </a:xfrm>
          <a:prstGeom prst="rect">
            <a:avLst/>
          </a:prstGeom>
          <a:noFill/>
        </p:spPr>
        <p:txBody>
          <a:bodyPr wrap="square" rtlCol="0">
            <a:spAutoFit/>
          </a:bodyPr>
          <a:lstStyle/>
          <a:p>
            <a:r>
              <a:rPr lang="en-US" sz="2800" kern="100" dirty="0" err="1">
                <a:effectLst/>
                <a:latin typeface="Times New Roman" pitchFamily="18" charset="0"/>
                <a:cs typeface="Times New Roman" pitchFamily="18" charset="0"/>
              </a:rPr>
              <a:t>Tác</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dụng</a:t>
            </a:r>
            <a:endParaRPr lang="en-US" sz="2800" kern="100" dirty="0">
              <a:effectLst/>
              <a:latin typeface="Times New Roman" pitchFamily="18" charset="0"/>
              <a:ea typeface="Calibri"/>
              <a:cs typeface="Times New Roman" pitchFamily="18" charset="0"/>
            </a:endParaRPr>
          </a:p>
          <a:p>
            <a:endParaRPr lang="en-US" dirty="0"/>
          </a:p>
        </p:txBody>
      </p:sp>
      <p:sp>
        <p:nvSpPr>
          <p:cNvPr id="9" name="TextBox 8">
            <a:extLst>
              <a:ext uri="{FF2B5EF4-FFF2-40B4-BE49-F238E27FC236}">
                <a16:creationId xmlns:a16="http://schemas.microsoft.com/office/drawing/2014/main" id="{B22E97E8-FC04-638F-6B4C-A11B5012AEB8}"/>
              </a:ext>
            </a:extLst>
          </p:cNvPr>
          <p:cNvSpPr txBox="1"/>
          <p:nvPr/>
        </p:nvSpPr>
        <p:spPr>
          <a:xfrm>
            <a:off x="953729" y="5574890"/>
            <a:ext cx="11238270" cy="1661993"/>
          </a:xfrm>
          <a:prstGeom prst="rect">
            <a:avLst/>
          </a:prstGeom>
          <a:noFill/>
        </p:spPr>
        <p:txBody>
          <a:bodyPr wrap="square" rtlCol="0">
            <a:spAutoFit/>
          </a:bodyPr>
          <a:lstStyle/>
          <a:p>
            <a:pPr marL="0" marR="0" algn="just">
              <a:lnSpc>
                <a:spcPct val="100000"/>
              </a:lnSpc>
              <a:spcBef>
                <a:spcPts val="0"/>
              </a:spcBef>
              <a:spcAft>
                <a:spcPts val="0"/>
              </a:spcAft>
            </a:pPr>
            <a:r>
              <a:rPr lang="vi-VN" sz="2800" kern="100" dirty="0">
                <a:effectLst/>
                <a:latin typeface="Times New Roman" pitchFamily="18" charset="0"/>
                <a:cs typeface="Times New Roman" pitchFamily="18" charset="0"/>
              </a:rPr>
              <a:t>- N</a:t>
            </a:r>
            <a:r>
              <a:rPr lang="en-US" sz="2800" kern="100" dirty="0" err="1">
                <a:effectLst/>
                <a:latin typeface="Times New Roman" pitchFamily="18" charset="0"/>
                <a:cs typeface="Times New Roman" pitchFamily="18" charset="0"/>
              </a:rPr>
              <a:t>hằm</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châm</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biếm</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hoặc</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đả</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kích</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đối</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tượng</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được</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nói</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đến</a:t>
            </a:r>
            <a:r>
              <a:rPr lang="en-US" sz="2800" kern="100" dirty="0">
                <a:effectLst/>
                <a:latin typeface="Times New Roman" pitchFamily="18" charset="0"/>
                <a:cs typeface="Times New Roman" pitchFamily="18" charset="0"/>
              </a:rPr>
              <a:t> </a:t>
            </a:r>
          </a:p>
          <a:p>
            <a:pPr marL="0" marR="0" algn="just">
              <a:lnSpc>
                <a:spcPct val="100000"/>
              </a:lnSpc>
              <a:spcBef>
                <a:spcPts val="0"/>
              </a:spcBef>
              <a:spcAft>
                <a:spcPts val="0"/>
              </a:spcAft>
            </a:pPr>
            <a:r>
              <a:rPr lang="vi-VN"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Đôi</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khi</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nói</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mỉa</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cũng</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được</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dùng</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với</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mục</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đích</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bông</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đùa</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trêu</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chọc</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trong</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phạm</a:t>
            </a:r>
            <a:r>
              <a:rPr lang="en-US" sz="2800" kern="100" dirty="0">
                <a:effectLst/>
                <a:latin typeface="Times New Roman" pitchFamily="18" charset="0"/>
                <a:cs typeface="Times New Roman" pitchFamily="18" charset="0"/>
              </a:rPr>
              <a:t> vi </a:t>
            </a:r>
            <a:r>
              <a:rPr lang="en-US" sz="2800" kern="100" dirty="0" err="1">
                <a:effectLst/>
                <a:latin typeface="Times New Roman" pitchFamily="18" charset="0"/>
                <a:cs typeface="Times New Roman" pitchFamily="18" charset="0"/>
              </a:rPr>
              <a:t>giao</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tiếp</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thân</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mật</a:t>
            </a:r>
            <a:r>
              <a:rPr lang="en-US" sz="2800" kern="100" dirty="0">
                <a:effectLst/>
                <a:latin typeface="Times New Roman" pitchFamily="18" charset="0"/>
                <a:cs typeface="Times New Roman" pitchFamily="18" charset="0"/>
              </a:rPr>
              <a:t>, </a:t>
            </a:r>
            <a:r>
              <a:rPr lang="en-US" sz="2800" kern="100" dirty="0" err="1">
                <a:effectLst/>
                <a:latin typeface="Times New Roman" pitchFamily="18" charset="0"/>
                <a:cs typeface="Times New Roman" pitchFamily="18" charset="0"/>
              </a:rPr>
              <a:t>gần</a:t>
            </a:r>
            <a:r>
              <a:rPr lang="en-US" sz="2800" kern="100" dirty="0">
                <a:effectLst/>
                <a:latin typeface="Times New Roman" pitchFamily="18" charset="0"/>
                <a:cs typeface="Times New Roman" pitchFamily="18" charset="0"/>
              </a:rPr>
              <a:t> </a:t>
            </a:r>
            <a:r>
              <a:rPr lang="vi-VN" sz="2800" kern="100" dirty="0">
                <a:effectLst/>
                <a:latin typeface="Times New Roman" pitchFamily="18" charset="0"/>
                <a:cs typeface="Times New Roman" pitchFamily="18" charset="0"/>
              </a:rPr>
              <a:t>gũi.</a:t>
            </a:r>
            <a:endParaRPr lang="en-US" sz="2800" kern="100" dirty="0">
              <a:effectLst/>
              <a:latin typeface="Times New Roman" pitchFamily="18" charset="0"/>
              <a:ea typeface="Calibri"/>
              <a:cs typeface="Times New Roman" pitchFamily="18" charset="0"/>
            </a:endParaRPr>
          </a:p>
          <a:p>
            <a:endParaRPr lang="en-US" dirty="0"/>
          </a:p>
        </p:txBody>
      </p:sp>
    </p:spTree>
    <p:extLst>
      <p:ext uri="{BB962C8B-B14F-4D97-AF65-F5344CB8AC3E}">
        <p14:creationId xmlns:p14="http://schemas.microsoft.com/office/powerpoint/2010/main" val="1832279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wipe(down)">
                                      <p:cBhvr>
                                        <p:cTn id="28" dur="5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6">
                                            <p:txEl>
                                              <p:pRg st="0" end="0"/>
                                            </p:txEl>
                                          </p:spTgt>
                                        </p:tgtEl>
                                        <p:attrNameLst>
                                          <p:attrName>style.visibility</p:attrName>
                                        </p:attrNameLst>
                                      </p:cBhvr>
                                      <p:to>
                                        <p:strVal val="visible"/>
                                      </p:to>
                                    </p:set>
                                    <p:animEffect transition="in" filter="fade">
                                      <p:cBhvr>
                                        <p:cTn id="33" dur="500"/>
                                        <p:tgtEl>
                                          <p:spTgt spid="6">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1" presetClass="entr" presetSubtype="1" fill="hold" grpId="0" nodeType="click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wheel(1)">
                                      <p:cBhvr>
                                        <p:cTn id="38" dur="2000"/>
                                        <p:tgtEl>
                                          <p:spTgt spid="7"/>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nodeType="clickEffect">
                                  <p:stCondLst>
                                    <p:cond delay="0"/>
                                  </p:stCondLst>
                                  <p:childTnLst>
                                    <p:set>
                                      <p:cBhvr>
                                        <p:cTn id="42" dur="1" fill="hold">
                                          <p:stCondLst>
                                            <p:cond delay="0"/>
                                          </p:stCondLst>
                                        </p:cTn>
                                        <p:tgtEl>
                                          <p:spTgt spid="8">
                                            <p:txEl>
                                              <p:pRg st="0" end="0"/>
                                            </p:txEl>
                                          </p:spTgt>
                                        </p:tgtEl>
                                        <p:attrNameLst>
                                          <p:attrName>style.visibility</p:attrName>
                                        </p:attrNameLst>
                                      </p:cBhvr>
                                      <p:to>
                                        <p:strVal val="visible"/>
                                      </p:to>
                                    </p:set>
                                    <p:animEffect transition="in" filter="randombar(horizontal)">
                                      <p:cBhvr>
                                        <p:cTn id="43" dur="500"/>
                                        <p:tgtEl>
                                          <p:spTgt spid="8">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4" presetClass="entr" presetSubtype="10" fill="hold" grpId="0" nodeType="click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randombar(horizontal)">
                                      <p:cBhvr>
                                        <p:cTn id="4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7"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0" y="9815"/>
            <a:ext cx="2953757" cy="55399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II. LUYỆN TẬP </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3" name="Rectangle 2"/>
          <p:cNvSpPr/>
          <p:nvPr/>
        </p:nvSpPr>
        <p:spPr>
          <a:xfrm>
            <a:off x="29497" y="371652"/>
            <a:ext cx="12191999" cy="6478184"/>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1.</a:t>
            </a: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Bài</a:t>
            </a: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tập</a:t>
            </a: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1: </a:t>
            </a:r>
            <a:r>
              <a:rPr kumimoji="0" lang="vi-VN"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Tìm các từ ngữ thể hiện</a:t>
            </a: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biện</a:t>
            </a: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pháp</a:t>
            </a: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tu</a:t>
            </a: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a:t>
            </a: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nói</a:t>
            </a: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mỉa</a:t>
            </a: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trong các ngữ liệu sau:</a:t>
            </a:r>
            <a:endPar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chúng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luôn</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luôn</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vỗ</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tay</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hoan</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hô</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Xuân</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còn</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trên</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khán</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đài</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đức</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vua</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Xiêm</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lộ</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mặt</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rồng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tất</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cả</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sự</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thịnh</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nộ</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vị</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thiên</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tử</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thiên</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hành</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đạo</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ở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cái</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hàng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triệu</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con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voi</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(Vũ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Trọng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Phụng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Số</a:t>
            </a:r>
            <a:r>
              <a:rPr kumimoji="0" lang="en-US" sz="28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đỏ</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b.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Trên</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mép</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bao</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trình</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mới</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cấy</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ấy</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râu</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Thì</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sau</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hết</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lông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tơ</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nó</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cũng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dài</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ra</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trông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rõ</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hơn</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đến</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bây</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giờ</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đứng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ở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hai</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bên</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miệng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nó</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thành</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hình</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hai</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cái</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dấu</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chua</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nghĩa</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(Nguyễn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Hoan, </a:t>
            </a:r>
            <a:r>
              <a:rPr kumimoji="0" lang="en-US" sz="28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Đồng</a:t>
            </a:r>
            <a:r>
              <a:rPr kumimoji="0" lang="en-US" sz="28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hào</a:t>
            </a:r>
            <a:r>
              <a:rPr kumimoji="0" lang="en-US" sz="28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28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ma</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p:txBody>
      </p:sp>
    </p:spTree>
    <p:extLst>
      <p:ext uri="{BB962C8B-B14F-4D97-AF65-F5344CB8AC3E}">
        <p14:creationId xmlns:p14="http://schemas.microsoft.com/office/powerpoint/2010/main" val="554156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22" dur="500"/>
                                        <p:tgtEl>
                                          <p:spTgt spid="3">
                                            <p:txEl>
                                              <p:pRg st="1" end="1"/>
                                            </p:txEl>
                                          </p:spTgt>
                                        </p:tgtEl>
                                      </p:cBhvr>
                                    </p:animEffect>
                                  </p:childTnLst>
                                </p:cTn>
                              </p:par>
                              <p:par>
                                <p:cTn id="23" presetID="14" presetClass="entr" presetSubtype="10" fill="hold"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1000"/>
                                        <p:tgtEl>
                                          <p:spTgt spid="3">
                                            <p:txEl>
                                              <p:pRg st="3" end="3"/>
                                            </p:txEl>
                                          </p:spTgt>
                                        </p:tgtEl>
                                      </p:cBhvr>
                                    </p:animEffect>
                                    <p:anim calcmode="lin" valueType="num">
                                      <p:cBhvr>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ECF5A170-B447-97B4-2B4D-E3AFB269C2E6}"/>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7A01BBCF-00B9-550A-BCAF-9666E2A86E8E}"/>
              </a:ext>
            </a:extLst>
          </p:cNvPr>
          <p:cNvSpPr/>
          <p:nvPr/>
        </p:nvSpPr>
        <p:spPr>
          <a:xfrm>
            <a:off x="314632" y="558465"/>
            <a:ext cx="11543071" cy="5913157"/>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c.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Đây</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Chế</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độ</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lính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tình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nguyện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ấy</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tiến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hành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như</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này</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Vị</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chúa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tỉnh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mỗi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viên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sứ</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ở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Đông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Dương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vị</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chúa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tỉnh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lệnh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bọn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quan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lại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dưới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quyền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thời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hạn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nhất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định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phải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nộp</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đủ</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số</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người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nhất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định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Bằng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nào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điều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không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quan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trọng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quan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cứ</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liệu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xoay</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xở</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ngón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xoay</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xở</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kiểu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D</a:t>
            </a:r>
            <a:r>
              <a:rPr kumimoji="0" lang="en-US" sz="3200" b="0" i="0" u="none" strike="noStrike" kern="1200" cap="none" spc="0" normalizeH="0" baseline="30000" noProof="0" dirty="0">
                <a:ln>
                  <a:noFill/>
                </a:ln>
                <a:solidFill>
                  <a:prstClr val="black"/>
                </a:solidFill>
                <a:effectLst/>
                <a:uLnTx/>
                <a:uFillTx/>
                <a:latin typeface="Times New Roman" pitchFamily="18" charset="0"/>
                <a:ea typeface="+mn-ea"/>
                <a:cs typeface="Times New Roman" pitchFamily="18" charset="0"/>
              </a:rPr>
              <a:t>(4)</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thì</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tướng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ấy</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thạo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hết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chỗ</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nói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nhất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xoay</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xở</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tiền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(Nguyễn Ái Quốc, </a:t>
            </a:r>
            <a:r>
              <a:rPr kumimoji="0" lang="vi-VN"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Bản án chế độ thực dân Pháp</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4179995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8F10254D-88E7-E8F5-7E1E-88FB598AA604}"/>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AD581C28-BBC3-AD05-AA94-2376B957A44B}"/>
              </a:ext>
            </a:extLst>
          </p:cNvPr>
          <p:cNvSpPr/>
          <p:nvPr/>
        </p:nvSpPr>
        <p:spPr>
          <a:xfrm>
            <a:off x="176980" y="195679"/>
            <a:ext cx="11838040" cy="6466642"/>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9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Gợi</a:t>
            </a:r>
            <a:r>
              <a:rPr kumimoji="0" lang="en-US" sz="29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ý: </a:t>
            </a:r>
          </a:p>
          <a:p>
            <a:pPr marL="0" marR="0" lvl="0" indent="0" algn="just" defTabSz="914400" rtl="0" eaLnBrk="1" fontAlgn="auto" latinLnBrk="0" hangingPunct="1">
              <a:lnSpc>
                <a:spcPct val="150000"/>
              </a:lnSpc>
              <a:spcBef>
                <a:spcPts val="0"/>
              </a:spcBef>
              <a:spcAft>
                <a:spcPts val="0"/>
              </a:spcAft>
              <a:buClrTx/>
              <a:buSzTx/>
              <a:buFontTx/>
              <a:buNone/>
              <a:tabLst/>
              <a:defRPr/>
            </a:pPr>
            <a:r>
              <a:rPr lang="en-US" sz="2900" b="1" dirty="0">
                <a:solidFill>
                  <a:prstClr val="black"/>
                </a:solidFill>
                <a:latin typeface="Times New Roman" pitchFamily="18" charset="0"/>
                <a:cs typeface="Times New Roman" pitchFamily="18" charset="0"/>
              </a:rPr>
              <a:t>               </a:t>
            </a:r>
            <a:r>
              <a:rPr kumimoji="0" lang="en-US" sz="29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29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a:t>
            </a:r>
            <a:r>
              <a:rPr kumimoji="0" lang="en-US" sz="29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ngữ</a:t>
            </a:r>
            <a:r>
              <a:rPr kumimoji="0" lang="en-US" sz="29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in </a:t>
            </a:r>
            <a:r>
              <a:rPr kumimoji="0" lang="en-US" sz="29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đậm</a:t>
            </a:r>
            <a:r>
              <a:rPr kumimoji="0" lang="en-US" sz="29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29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ngữ</a:t>
            </a:r>
            <a:r>
              <a:rPr kumimoji="0" lang="en-US" sz="29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liệu</a:t>
            </a:r>
            <a:r>
              <a:rPr kumimoji="0" lang="en-US" sz="29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thể</a:t>
            </a:r>
            <a:r>
              <a:rPr kumimoji="0" lang="en-US" sz="29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hiện</a:t>
            </a:r>
            <a:r>
              <a:rPr kumimoji="0" lang="en-US" sz="29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biện</a:t>
            </a:r>
            <a:r>
              <a:rPr kumimoji="0" lang="en-US" sz="29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pháp</a:t>
            </a:r>
            <a:r>
              <a:rPr kumimoji="0" lang="en-US" sz="29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nói</a:t>
            </a:r>
            <a:r>
              <a:rPr kumimoji="0" lang="en-US" sz="29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mỉa</a:t>
            </a:r>
            <a:r>
              <a:rPr kumimoji="0" lang="en-US" sz="29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endPar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9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Công</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chúng</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luôn</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luôn</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vỗ</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tay</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hoan</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hô</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Xuân</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còn</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trên</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khán</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đài</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đức</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vua</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Xiêm</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lộ</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mặt</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rồng</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tất</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cả</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sự</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thịnh</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nộ</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vị</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thiên</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tử</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thiên</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hành</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đạo</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ở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cái</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29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hàng</a:t>
            </a:r>
            <a:r>
              <a:rPr kumimoji="0" lang="en-US" sz="29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triệu</a:t>
            </a:r>
            <a:r>
              <a:rPr kumimoji="0" lang="en-US" sz="29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con </a:t>
            </a:r>
            <a:r>
              <a:rPr kumimoji="0" lang="en-US" sz="29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voi</a:t>
            </a:r>
            <a:r>
              <a:rPr kumimoji="0" lang="en-US" sz="29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endPar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ts val="3360"/>
              </a:lnSpc>
              <a:spcBef>
                <a:spcPts val="0"/>
              </a:spcBef>
              <a:spcAft>
                <a:spcPts val="0"/>
              </a:spcAft>
              <a:buClrTx/>
              <a:buSzTx/>
              <a:buFontTx/>
              <a:buNone/>
              <a:tabLst/>
              <a:defRPr/>
            </a:pPr>
            <a:r>
              <a:rPr kumimoji="0" lang="vi-VN"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(Vũ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Trọng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Phụng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Số</a:t>
            </a:r>
            <a:r>
              <a:rPr kumimoji="0" lang="en-US" sz="28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đỏ</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a:p>
            <a:pPr marL="0" marR="0" lvl="0" indent="0" algn="just" defTabSz="914400" rtl="0" eaLnBrk="1" fontAlgn="auto" latinLnBrk="0" hangingPunct="1">
              <a:lnSpc>
                <a:spcPts val="3360"/>
              </a:lnSpc>
              <a:spcBef>
                <a:spcPts val="0"/>
              </a:spcBef>
              <a:spcAft>
                <a:spcPts val="0"/>
              </a:spcAft>
              <a:buClrTx/>
              <a:buSzTx/>
              <a:buFontTx/>
              <a:buNone/>
              <a:tabLst/>
              <a:defRPr/>
            </a:pPr>
            <a:r>
              <a:rPr kumimoji="0" lang="vi-VN"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Biện</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pháp</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tu</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nói</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mỉa</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“ở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cái</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hàng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triệu</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con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voi</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Phần</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trước</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vẻ</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tường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thuật</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nghiêm</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túc</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khách</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quan</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nhưng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với</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cụm</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này</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độc</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giả</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cảm</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nhận</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rõ</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sự</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chế</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giễu</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ngầm</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ẩn</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do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trọng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tâm</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thông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tin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chuyển</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sự</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ghi</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chú</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thoáng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qua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đáng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lẽ</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về</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quốc</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gia</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xứ</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sở</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thành</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sự</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đo</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đếm</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đối</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tượng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khác</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không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mấy</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liên</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quan</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đến</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nhân</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vật</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chính</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Triệu</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Voi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như</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danh</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xưng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quốc</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gia</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bị</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biến</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thành</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cụm</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thể</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hiện</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nội</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dung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tính</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đếm</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nôm</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na</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p>
        </p:txBody>
      </p:sp>
    </p:spTree>
    <p:extLst>
      <p:ext uri="{BB962C8B-B14F-4D97-AF65-F5344CB8AC3E}">
        <p14:creationId xmlns:p14="http://schemas.microsoft.com/office/powerpoint/2010/main" val="25099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circle(in)">
                                      <p:cBhvr>
                                        <p:cTn id="21" dur="2000"/>
                                        <p:tgtEl>
                                          <p:spTgt spid="2">
                                            <p:txEl>
                                              <p:pRg st="2" end="2"/>
                                            </p:txEl>
                                          </p:spTgt>
                                        </p:tgtEl>
                                      </p:cBhvr>
                                    </p:animEffect>
                                  </p:childTnLst>
                                </p:cTn>
                              </p:par>
                              <p:par>
                                <p:cTn id="22" presetID="6" presetClass="entr" presetSubtype="16" fill="hold" nodeType="with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Effect transition="in" filter="circle(in)">
                                      <p:cBhvr>
                                        <p:cTn id="24" dur="2000"/>
                                        <p:tgtEl>
                                          <p:spTgt spid="2">
                                            <p:txEl>
                                              <p:pRg st="3" end="3"/>
                                            </p:txEl>
                                          </p:spTgt>
                                        </p:tgtEl>
                                      </p:cBhvr>
                                    </p:animEffect>
                                  </p:childTnLst>
                                </p:cTn>
                              </p:par>
                              <p:par>
                                <p:cTn id="25" presetID="6" presetClass="entr" presetSubtype="16"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circle(in)">
                                      <p:cBhvr>
                                        <p:cTn id="2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398206" y="1278194"/>
            <a:ext cx="11395587" cy="3697166"/>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Triệu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Voi (hay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Vạn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Tượng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vốn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biệt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danh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người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Việt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quen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sử</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dụng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ở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đây</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Vũ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Trọng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Phụng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mượn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đúng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hơn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mượn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nội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dung bao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hàm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để</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nói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về</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Xiêm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Sự</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thiếu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chính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xác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ở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đây</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thể</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ý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thức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thuộc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về</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sự</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lựa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chọn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nhằm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thể</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hiện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ý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đồ</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nghệ</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thuật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riêng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tác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ả.)</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956760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602776" y="514558"/>
            <a:ext cx="10986448" cy="5549340"/>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b.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Trên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mép</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bao</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công</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trình</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mới</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cấy</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từng</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ấy</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râu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Thì</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sau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hết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tơ</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nó</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cũng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dài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rõ</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hơn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đến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bây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giờ</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đứng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ở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hai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bên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miệng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nó</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thành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hình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hai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dấu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chua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nghĩa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(Nguyễn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Hoan,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Đồng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hào</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ma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Biện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pháp</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nói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mỉa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bao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trình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mới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cấy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ấy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râu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miêu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tả</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trịnh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trọng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hành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động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bình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thường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tầm</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thường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so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sánh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mang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tính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chất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hạ</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thấp</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hay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hạ</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bệ</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đối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tượng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601612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412955" y="843677"/>
            <a:ext cx="11366090" cy="5170646"/>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c.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Đây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Chế</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độ</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lính</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tình</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nguyện</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ấy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tiến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hành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như</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này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Vị</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chúa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tỉnh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mỗi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viên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sứ</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ở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Dương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quả</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vị</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chúa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tỉnh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lệnh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bọn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quan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lại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dưới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quyền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thời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hạn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nhất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định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phải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nộp</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đủ</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số</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người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nhất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định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Bằng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nào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điều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đó</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quan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trọng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quan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cứ</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liệu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xoay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xở</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ngón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xoay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xở</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kiểu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D</a:t>
            </a:r>
            <a:r>
              <a:rPr kumimoji="0" lang="en-US" sz="3000" b="0" i="0" u="none" strike="noStrike" kern="1200" cap="none" spc="0" normalizeH="0" baseline="30000" noProof="0" dirty="0">
                <a:ln>
                  <a:noFill/>
                </a:ln>
                <a:solidFill>
                  <a:prstClr val="black"/>
                </a:solidFill>
                <a:effectLst/>
                <a:uLnTx/>
                <a:uFillTx/>
                <a:latin typeface="Times New Roman" pitchFamily="18" charset="0"/>
                <a:ea typeface="+mn-ea"/>
                <a:cs typeface="Times New Roman" pitchFamily="18" charset="0"/>
              </a:rPr>
              <a:t>(4)</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thì</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tướng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ấy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thạo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hết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chỗ</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nói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nhất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xoay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xở</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làm</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tiền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(Nguyễn Ái Quốc, </a:t>
            </a:r>
            <a:r>
              <a:rPr kumimoji="0" lang="vi-VN"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Bản án chế độ thực dân Pháp</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Biện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pháp</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nói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mỉa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Chế</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độ</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lính</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tình</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nguyện</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ấy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 </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tác giả mỉa mai cách nói của thực dân Pháp về chế độ bắt lính đi tham gia chiến tranh thay cho người Pháp, chế diễu những cuộc càn quét, bắt người dân thuộc địa đi làm bia đỡ đạn cho người Pháp ở đầu thế kỉ XX)</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919283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534537" y="612844"/>
            <a:ext cx="11122926" cy="5632311"/>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2.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Bài</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tập</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2: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Xác</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định</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biện</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pháp</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tu</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nói</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mỉa</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phân</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tích</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hiệu</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quả</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của nó </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ở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từng</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trường</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hợp</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sau</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đây</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Do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sức</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ép</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luận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ở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Pháp</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ở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Đông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Dương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Va-ren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nửa</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chính</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thức</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hứa</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sẽ</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chăm</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sóc</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cụ</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Phan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Bội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Châu</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hứa</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giả</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thử</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cứ</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cho</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rằng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vị</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toàn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quyền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Đông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Dương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mà</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lại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biết</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giữ</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lời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hứa</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chăng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nữa</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thì</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chúng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ta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vẫn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phép</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tự</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hỏi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liệu</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quan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Toàn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quyền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Va-ren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sẽ</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chăm</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sóc</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cụ</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ấy</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vào</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lúc</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nào</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ra</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làm</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sao</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Trước</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hết</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ngài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chỉ</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muốn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chăm</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sóc</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đến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nào</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yên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vị</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thật</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xong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xuôi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ở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bên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ấy</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Nhưng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ngài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lại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chỉ</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vừa</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mới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xuống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tàu</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mà</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hành</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trình</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Mác-xây</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đến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Sài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Gòn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kéo</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dài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chừng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bốn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tuần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lễ</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cơ</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Như</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vậy</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nghĩa</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bốn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tuần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lễ</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đó</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Phan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Bội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Châu</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vẫn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bị</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giam</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tù</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(Nguyễn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Ái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Quốc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trò</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lố</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hay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Va-ren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Phan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Bội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Châu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p:txBody>
      </p:sp>
    </p:spTree>
    <p:extLst>
      <p:ext uri="{BB962C8B-B14F-4D97-AF65-F5344CB8AC3E}">
        <p14:creationId xmlns:p14="http://schemas.microsoft.com/office/powerpoint/2010/main" val="458463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1647</Words>
  <Application>Microsoft Office PowerPoint</Application>
  <PresentationFormat>Widescreen</PresentationFormat>
  <Paragraphs>69</Paragraphs>
  <Slides>16</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16</vt:i4>
      </vt:variant>
    </vt:vector>
  </HeadingPairs>
  <TitlesOfParts>
    <vt:vector size="21" baseType="lpstr">
      <vt:lpstr>Arial</vt:lpstr>
      <vt:lpstr>Calibri</vt:lpstr>
      <vt:lpstr>Times New Roman</vt:lpstr>
      <vt:lpstr>1_Office Theme</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Nguyễn Nguyên</dc:creator>
  <cp:lastModifiedBy>HP</cp:lastModifiedBy>
  <cp:revision>4</cp:revision>
  <dcterms:created xsi:type="dcterms:W3CDTF">2024-11-25T16:18:24Z</dcterms:created>
  <dcterms:modified xsi:type="dcterms:W3CDTF">2024-11-25T21:28:39Z</dcterms:modified>
</cp:coreProperties>
</file>