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99"/>
  </p:notesMasterIdLst>
  <p:sldIdLst>
    <p:sldId id="260" r:id="rId3"/>
    <p:sldId id="303" r:id="rId4"/>
    <p:sldId id="261" r:id="rId5"/>
    <p:sldId id="263" r:id="rId6"/>
    <p:sldId id="418" r:id="rId7"/>
    <p:sldId id="264" r:id="rId8"/>
    <p:sldId id="266" r:id="rId9"/>
    <p:sldId id="270" r:id="rId10"/>
    <p:sldId id="420" r:id="rId11"/>
    <p:sldId id="267" r:id="rId12"/>
    <p:sldId id="422" r:id="rId13"/>
    <p:sldId id="271" r:id="rId14"/>
    <p:sldId id="424" r:id="rId15"/>
    <p:sldId id="272" r:id="rId16"/>
    <p:sldId id="273" r:id="rId17"/>
    <p:sldId id="274" r:id="rId18"/>
    <p:sldId id="275" r:id="rId19"/>
    <p:sldId id="426" r:id="rId20"/>
    <p:sldId id="276" r:id="rId21"/>
    <p:sldId id="277" r:id="rId22"/>
    <p:sldId id="278" r:id="rId23"/>
    <p:sldId id="279" r:id="rId24"/>
    <p:sldId id="428" r:id="rId25"/>
    <p:sldId id="280" r:id="rId26"/>
    <p:sldId id="281" r:id="rId27"/>
    <p:sldId id="282" r:id="rId28"/>
    <p:sldId id="283" r:id="rId29"/>
    <p:sldId id="284" r:id="rId30"/>
    <p:sldId id="285" r:id="rId31"/>
    <p:sldId id="286" r:id="rId32"/>
    <p:sldId id="430" r:id="rId33"/>
    <p:sldId id="287" r:id="rId34"/>
    <p:sldId id="288" r:id="rId35"/>
    <p:sldId id="432" r:id="rId36"/>
    <p:sldId id="289" r:id="rId37"/>
    <p:sldId id="290" r:id="rId38"/>
    <p:sldId id="291" r:id="rId39"/>
    <p:sldId id="292" r:id="rId40"/>
    <p:sldId id="339" r:id="rId41"/>
    <p:sldId id="293" r:id="rId42"/>
    <p:sldId id="460" r:id="rId43"/>
    <p:sldId id="294" r:id="rId44"/>
    <p:sldId id="295" r:id="rId45"/>
    <p:sldId id="296" r:id="rId46"/>
    <p:sldId id="297" r:id="rId47"/>
    <p:sldId id="338" r:id="rId48"/>
    <p:sldId id="298" r:id="rId49"/>
    <p:sldId id="299" r:id="rId50"/>
    <p:sldId id="300" r:id="rId51"/>
    <p:sldId id="301" r:id="rId52"/>
    <p:sldId id="302" r:id="rId53"/>
    <p:sldId id="337" r:id="rId54"/>
    <p:sldId id="336" r:id="rId55"/>
    <p:sldId id="335" r:id="rId56"/>
    <p:sldId id="438" r:id="rId57"/>
    <p:sldId id="334" r:id="rId58"/>
    <p:sldId id="333" r:id="rId59"/>
    <p:sldId id="332" r:id="rId60"/>
    <p:sldId id="440" r:id="rId61"/>
    <p:sldId id="442" r:id="rId62"/>
    <p:sldId id="331" r:id="rId63"/>
    <p:sldId id="330" r:id="rId64"/>
    <p:sldId id="444" r:id="rId65"/>
    <p:sldId id="329" r:id="rId66"/>
    <p:sldId id="328" r:id="rId67"/>
    <p:sldId id="434" r:id="rId68"/>
    <p:sldId id="327" r:id="rId69"/>
    <p:sldId id="446" r:id="rId70"/>
    <p:sldId id="326" r:id="rId71"/>
    <p:sldId id="325" r:id="rId72"/>
    <p:sldId id="324" r:id="rId73"/>
    <p:sldId id="322" r:id="rId74"/>
    <p:sldId id="323" r:id="rId75"/>
    <p:sldId id="321" r:id="rId76"/>
    <p:sldId id="320" r:id="rId77"/>
    <p:sldId id="319" r:id="rId78"/>
    <p:sldId id="318" r:id="rId79"/>
    <p:sldId id="317" r:id="rId80"/>
    <p:sldId id="316" r:id="rId81"/>
    <p:sldId id="436" r:id="rId82"/>
    <p:sldId id="315" r:id="rId83"/>
    <p:sldId id="448" r:id="rId84"/>
    <p:sldId id="314" r:id="rId85"/>
    <p:sldId id="450" r:id="rId86"/>
    <p:sldId id="313" r:id="rId87"/>
    <p:sldId id="312" r:id="rId88"/>
    <p:sldId id="452" r:id="rId89"/>
    <p:sldId id="454" r:id="rId90"/>
    <p:sldId id="311" r:id="rId91"/>
    <p:sldId id="310" r:id="rId92"/>
    <p:sldId id="309" r:id="rId93"/>
    <p:sldId id="308" r:id="rId94"/>
    <p:sldId id="307" r:id="rId95"/>
    <p:sldId id="306" r:id="rId96"/>
    <p:sldId id="305" r:id="rId97"/>
    <p:sldId id="462" r:id="rId9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85" autoAdjust="0"/>
    <p:restoredTop sz="94660"/>
  </p:normalViewPr>
  <p:slideViewPr>
    <p:cSldViewPr snapToGrid="0">
      <p:cViewPr varScale="1">
        <p:scale>
          <a:sx n="68" d="100"/>
          <a:sy n="68" d="100"/>
        </p:scale>
        <p:origin x="94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theme" Target="theme/theme1.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19FDF3-B5AA-4752-B29F-92A3CD969044}" type="datetimeFigureOut">
              <a:rPr lang="en-US" smtClean="0"/>
              <a:t>11/26/2024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89CE8C-7BAA-43FE-8310-8FA80ABF8154}" type="slidenum">
              <a:rPr lang="en-US" smtClean="0"/>
              <a:t>‹#›</a:t>
            </a:fld>
            <a:endParaRPr lang="en-US"/>
          </a:p>
        </p:txBody>
      </p:sp>
    </p:spTree>
    <p:extLst>
      <p:ext uri="{BB962C8B-B14F-4D97-AF65-F5344CB8AC3E}">
        <p14:creationId xmlns:p14="http://schemas.microsoft.com/office/powerpoint/2010/main" val="3405567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89CE8C-7BAA-43FE-8310-8FA80ABF8154}" type="slidenum">
              <a:rPr lang="en-US" smtClean="0"/>
              <a:t>30</a:t>
            </a:fld>
            <a:endParaRPr lang="en-US"/>
          </a:p>
        </p:txBody>
      </p:sp>
    </p:spTree>
    <p:extLst>
      <p:ext uri="{BB962C8B-B14F-4D97-AF65-F5344CB8AC3E}">
        <p14:creationId xmlns:p14="http://schemas.microsoft.com/office/powerpoint/2010/main" val="346380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B3A3A-F261-8B1D-BC06-3D41E04444C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2348C2-A296-E420-937B-7AE8DD60C2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F18E86D-8AAE-3BAB-355F-DE494EAFE0F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9A60B17-ED9E-241E-B612-8411896AB8CA}"/>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9CE8C-7BAA-43FE-8310-8FA80ABF8154}" type="slidenum">
              <a:rPr kumimoji="0" lang="en-US" sz="1200" b="0" i="0" u="none" strike="noStrike" kern="1200" cap="none" spc="0" normalizeH="0" baseline="0" noProof="0" smtClean="0">
                <a:ln>
                  <a:noFill/>
                </a:ln>
                <a:solidFill>
                  <a:prstClr val="black"/>
                </a:solidFill>
                <a:effectLst/>
                <a:uLnTx/>
                <a:uFillTx/>
                <a:latin typeface="Aptos"/>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Aptos"/>
              <a:ea typeface="+mn-ea"/>
              <a:cs typeface="+mn-cs"/>
            </a:endParaRPr>
          </a:p>
        </p:txBody>
      </p:sp>
    </p:spTree>
    <p:extLst>
      <p:ext uri="{BB962C8B-B14F-4D97-AF65-F5344CB8AC3E}">
        <p14:creationId xmlns:p14="http://schemas.microsoft.com/office/powerpoint/2010/main" val="3165143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03932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527754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151185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74644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175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391153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9410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28916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3837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481004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38791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88073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2790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734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6012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27067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05823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70535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16063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8131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27028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17332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11/26/2024</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34278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solidFill>
                  <a:prstClr val="black">
                    <a:tint val="75000"/>
                  </a:prstClr>
                </a:solidFill>
              </a:rPr>
              <a:pPr/>
              <a:t>11/26/2024</a:t>
            </a:fld>
            <a:endParaRPr lang="en-US">
              <a:solidFill>
                <a:prstClr val="black">
                  <a:tint val="75000"/>
                </a:prstClr>
              </a:solidFill>
            </a:endParaRPr>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73176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s://vi.wiktionary.org/wiki/%C4%91%E1%BA%A5t_n%C6%B0%E1%BB%9Bc" TargetMode="External"/><Relationship Id="rId2" Type="http://schemas.openxmlformats.org/officeDocument/2006/relationships/hyperlink" Target="https://vi.wiktionary.org/wiki/b%E1%BA%A3n_th%C3%A2n"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hyperlink" Target="https://vi.wikipedia.org/wiki/B%E1%BA%A3o_t%C3%A0ng_C%C3%A1ch_m%E1%BA%A1ng_Vi%E1%BB%87t_Na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B4F9D793-C7B3-3ACF-A764-1D31ACCC3EA8}"/>
            </a:ext>
          </a:extLst>
        </p:cNvPr>
        <p:cNvGrpSpPr/>
        <p:nvPr/>
      </p:nvGrpSpPr>
      <p:grpSpPr>
        <a:xfrm>
          <a:off x="0" y="0"/>
          <a:ext cx="0" cy="0"/>
          <a:chOff x="0" y="0"/>
          <a:chExt cx="0" cy="0"/>
        </a:xfrm>
      </p:grpSpPr>
      <p:sp>
        <p:nvSpPr>
          <p:cNvPr id="2" name="Scroll: Horizontal 1">
            <a:extLst>
              <a:ext uri="{FF2B5EF4-FFF2-40B4-BE49-F238E27FC236}">
                <a16:creationId xmlns:a16="http://schemas.microsoft.com/office/drawing/2014/main" id="{AF0E7021-08B0-CCBF-F7B0-83B55EF73450}"/>
              </a:ext>
            </a:extLst>
          </p:cNvPr>
          <p:cNvSpPr/>
          <p:nvPr/>
        </p:nvSpPr>
        <p:spPr>
          <a:xfrm>
            <a:off x="835741" y="698091"/>
            <a:ext cx="10707329" cy="4906296"/>
          </a:xfrm>
          <a:prstGeom prst="horizontalScroll">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30000"/>
              </a:lnSpc>
              <a:spcBef>
                <a:spcPts val="0"/>
              </a:spcBef>
              <a:spcAft>
                <a:spcPts val="800"/>
              </a:spcAft>
              <a:buClrTx/>
              <a:buSzTx/>
              <a:buFontTx/>
              <a:buNone/>
              <a:tabLst>
                <a:tab pos="180340" algn="l"/>
              </a:tabLst>
              <a:defRPr/>
            </a:pPr>
            <a:r>
              <a:rPr kumimoji="0" lang="da-DK" sz="4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ÔN TẬP ĐỌC HIỂU VĂN BẢN </a:t>
            </a:r>
            <a:r>
              <a:rPr kumimoji="0" lang="vi-VN" sz="4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THƠ VĂN</a:t>
            </a:r>
            <a:endParaRPr kumimoji="0" lang="en-US" sz="4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30000"/>
              </a:lnSpc>
              <a:spcBef>
                <a:spcPts val="0"/>
              </a:spcBef>
              <a:spcAft>
                <a:spcPts val="800"/>
              </a:spcAft>
              <a:buClrTx/>
              <a:buSzTx/>
              <a:buFontTx/>
              <a:buNone/>
              <a:tabLst>
                <a:tab pos="180340" algn="l"/>
              </a:tabLst>
              <a:defRPr/>
            </a:pPr>
            <a:r>
              <a:rPr kumimoji="0" lang="vi-VN" sz="4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NGUYỄN ÁI QUỐC – HỒ CHÍ MINH</a:t>
            </a:r>
            <a:endParaRPr kumimoji="0" lang="en-US" sz="4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Callout: Quad Arrow 2">
            <a:extLst>
              <a:ext uri="{FF2B5EF4-FFF2-40B4-BE49-F238E27FC236}">
                <a16:creationId xmlns:a16="http://schemas.microsoft.com/office/drawing/2014/main" id="{E4CBA5E8-3BFC-A496-C6F7-A9D96C58037A}"/>
              </a:ext>
            </a:extLst>
          </p:cNvPr>
          <p:cNvSpPr/>
          <p:nvPr/>
        </p:nvSpPr>
        <p:spPr>
          <a:xfrm>
            <a:off x="530942" y="4388235"/>
            <a:ext cx="1216152" cy="1216152"/>
          </a:xfrm>
          <a:prstGeom prst="quad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0060464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2A13BF19-DC37-BD49-6DCA-F9F127B43D2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2361164-15A9-CBB6-4477-8DD16501F0BD}"/>
              </a:ext>
            </a:extLst>
          </p:cNvPr>
          <p:cNvSpPr txBox="1"/>
          <p:nvPr/>
        </p:nvSpPr>
        <p:spPr>
          <a:xfrm>
            <a:off x="373626" y="530949"/>
            <a:ext cx="12192000" cy="1481175"/>
          </a:xfrm>
          <a:prstGeom prst="rect">
            <a:avLst/>
          </a:prstGeom>
          <a:noFill/>
        </p:spPr>
        <p:txBody>
          <a:bodyPr wrap="square">
            <a:spAutoFit/>
          </a:bodyPr>
          <a:lstStyle/>
          <a:p>
            <a:pPr algn="just">
              <a:lnSpc>
                <a:spcPct val="150000"/>
              </a:lnSpc>
            </a:pPr>
            <a:r>
              <a:rPr lang="vi-VN" sz="3200" b="1" kern="1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3.3. Yêu cầu đọc hiểu thơ văn Nguyễn Ái Quốc </a:t>
            </a:r>
            <a:r>
              <a:rPr lang="vi-VN" sz="3200" b="1" kern="1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 Hồ Chí Minh</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200" b="1" kern="100" dirty="0">
                <a:solidFill>
                  <a:srgbClr val="FF0000"/>
                </a:solidFill>
                <a:effectLst/>
                <a:latin typeface="Times New Roman" panose="02020603050405020304" pitchFamily="18" charset="0"/>
                <a:ea typeface="MS Mincho" panose="02020609040205080304" pitchFamily="49" charset="-128"/>
                <a:cs typeface="Times New Roman" panose="02020603050405020304" pitchFamily="18" charset="0"/>
              </a:rPr>
              <a:t>a. Với văn bản nghị luận </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F95229EE-31AD-6490-5CF9-B40F684B7F68}"/>
              </a:ext>
            </a:extLst>
          </p:cNvPr>
          <p:cNvSpPr txBox="1"/>
          <p:nvPr/>
        </p:nvSpPr>
        <p:spPr>
          <a:xfrm>
            <a:off x="363794" y="2206646"/>
            <a:ext cx="11385755" cy="3697166"/>
          </a:xfrm>
          <a:prstGeom prst="rect">
            <a:avLst/>
          </a:prstGeom>
          <a:noFill/>
        </p:spPr>
        <p:txBody>
          <a:bodyPr wrap="square">
            <a:spAutoFit/>
          </a:bodyPr>
          <a:lstStyle/>
          <a:p>
            <a:pPr algn="just">
              <a:lnSpc>
                <a:spcPct val="150000"/>
              </a:lnSpc>
            </a:pPr>
            <a:r>
              <a:rPr lang="vi-VN"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hoàn cảnh sáng tác và mục đích sáng tác (luận chiến công khai) và đối tượng hướng tới của văn bản.</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bố cục và nội dung chính của văn bản</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 phân tích được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en-US"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được tác giả sử dụng trong văn bản. </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932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C64A2AF3-E924-79BA-7656-17BE9A2F9DB9}"/>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674D972-E558-D273-49CC-EA08314B0F44}"/>
              </a:ext>
            </a:extLst>
          </p:cNvPr>
          <p:cNvSpPr txBox="1"/>
          <p:nvPr/>
        </p:nvSpPr>
        <p:spPr>
          <a:xfrm>
            <a:off x="84627" y="472421"/>
            <a:ext cx="11865429" cy="5913157"/>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Xác định và phân tích được nghê thuật lập luận của tác giả trong văn bản (thủ pháp nghệ thuật, các thao tác lập luận, đặc sắc của từ ngữ, câu, biện pháp tu từ và ngôn ngữ biểu cảm để thực hiện mục đích của văn bản)</a:t>
            </a:r>
            <a:endPar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Phân tích được ý nghĩa của văn bản. </a:t>
            </a:r>
            <a:endPar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Rút ra thông điệp, nhận thức.</a:t>
            </a:r>
            <a:endPar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Đánh</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giá</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được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khả</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năng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tác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động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của</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tác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phẩm</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văn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học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đối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với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người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đọc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và</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tiến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bộ</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xã</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hội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theo</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quan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điểm</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cá</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nhân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a:t>
            </a:r>
            <a:endPar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08953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85E6AD70-6220-2471-0D73-A51CCCB44C4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F336814-3A1C-24F4-E76C-A06845C00695}"/>
              </a:ext>
            </a:extLst>
          </p:cNvPr>
          <p:cNvSpPr txBox="1"/>
          <p:nvPr/>
        </p:nvSpPr>
        <p:spPr>
          <a:xfrm>
            <a:off x="530942" y="560438"/>
            <a:ext cx="6096000" cy="668645"/>
          </a:xfrm>
          <a:prstGeom prst="rect">
            <a:avLst/>
          </a:prstGeom>
          <a:noFill/>
        </p:spPr>
        <p:txBody>
          <a:bodyPr wrap="square">
            <a:spAutoFit/>
          </a:bodyPr>
          <a:lstStyle/>
          <a:p>
            <a:pPr algn="just">
              <a:lnSpc>
                <a:spcPct val="130000"/>
              </a:lnSpc>
              <a:spcAft>
                <a:spcPts val="800"/>
              </a:spcAft>
            </a:pPr>
            <a:r>
              <a:rPr lang="vi-VN" sz="3200" b="1" kern="1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b. Với thơ ca</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5FEB4EE-55A4-D9DE-F9C9-24E794F9EB90}"/>
              </a:ext>
            </a:extLst>
          </p:cNvPr>
          <p:cNvSpPr txBox="1"/>
          <p:nvPr/>
        </p:nvSpPr>
        <p:spPr>
          <a:xfrm>
            <a:off x="422787" y="1384452"/>
            <a:ext cx="11297265" cy="4435830"/>
          </a:xfrm>
          <a:prstGeom prst="rect">
            <a:avLst/>
          </a:prstGeom>
          <a:noFill/>
        </p:spPr>
        <p:txBody>
          <a:bodyPr wrap="square">
            <a:spAutoFit/>
          </a:bodyPr>
          <a:lstStyle/>
          <a:p>
            <a:pPr algn="just">
              <a:lnSpc>
                <a:spcPct val="150000"/>
              </a:lnSpc>
            </a:pPr>
            <a:r>
              <a:rPr lang="vi-VN" sz="3200" kern="100" dirty="0">
                <a:effectLst/>
                <a:latin typeface="Times New Roman" panose="02020603050405020304" pitchFamily="18" charset="0"/>
                <a:ea typeface="Times New Roman" panose="02020603050405020304" pitchFamily="18" charset="0"/>
                <a:cs typeface="Times New Roman" panose="02020603050405020304" pitchFamily="18" charset="0"/>
              </a:rPr>
              <a:t>- Xác định hoàn cảnh bài thơ, hiểu nghĩa các yếu tố Hán Việt, so sánh phiên âm và dịch thơ để thấy được giá trị của bài thơ.</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200" kern="100" dirty="0">
                <a:effectLst/>
                <a:latin typeface="Times New Roman" panose="02020603050405020304" pitchFamily="18" charset="0"/>
                <a:ea typeface="Times New Roman" panose="02020603050405020304" pitchFamily="18" charset="0"/>
                <a:cs typeface="Times New Roman" panose="02020603050405020304" pitchFamily="18" charset="0"/>
              </a:rPr>
              <a:t>- Xác định nhân vật trữ tình, thể thơ, bố cục, ... của bài thơ</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Chỉ</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ra</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và</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phân</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tích</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được</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một</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số</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yếu</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tố</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trong</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thơ</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trữ</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tình</a:t>
            </a:r>
            <a:r>
              <a:rPr lang="vi-VN" sz="3200" kern="100" dirty="0">
                <a:effectLst/>
                <a:latin typeface="Times New Roman" panose="02020603050405020304" pitchFamily="18" charset="0"/>
                <a:ea typeface="Arial" panose="020B0604020202020204" pitchFamily="34" charset="0"/>
                <a:cs typeface="Times New Roman" panose="02020603050405020304" pitchFamily="18" charset="0"/>
              </a:rPr>
              <a:t> và thơ châm biếm hài hước</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viết</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bằng</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chữ</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Hán</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của</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Hồ</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Chí Minh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ngôn</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ngữ</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hình</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ảnh</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thủ</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pháp</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nghệ</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thuật</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cấu</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tứ</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cách</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sử</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dụng</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từ</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en-US" sz="3200" kern="100" dirty="0" err="1">
                <a:effectLst/>
                <a:latin typeface="Times New Roman" panose="02020603050405020304" pitchFamily="18" charset="0"/>
                <a:ea typeface="Arial" panose="020B0604020202020204" pitchFamily="34" charset="0"/>
                <a:cs typeface="Times New Roman" panose="02020603050405020304" pitchFamily="18" charset="0"/>
              </a:rPr>
              <a:t>ngữ</a:t>
            </a:r>
            <a:r>
              <a:rPr lang="en-US" sz="3200" kern="100" dirty="0">
                <a:effectLst/>
                <a:latin typeface="Times New Roman" panose="02020603050405020304" pitchFamily="18" charset="0"/>
                <a:ea typeface="Arial" panose="020B0604020202020204" pitchFamily="34" charset="0"/>
                <a:cs typeface="Times New Roman" panose="02020603050405020304" pitchFamily="18" charset="0"/>
              </a:rPr>
              <a:t>).</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5111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8E62348C-9445-8CD9-9178-8D0A8C7992B6}"/>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BBF808A-3BCA-A051-92D4-E94FC42EA382}"/>
              </a:ext>
            </a:extLst>
          </p:cNvPr>
          <p:cNvSpPr txBox="1"/>
          <p:nvPr/>
        </p:nvSpPr>
        <p:spPr>
          <a:xfrm>
            <a:off x="511277" y="843677"/>
            <a:ext cx="11130117" cy="4978735"/>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600" b="0" i="0" u="none" strike="noStrike" kern="100" cap="none" spc="0" normalizeH="0" baseline="0" noProof="0" dirty="0">
                <a:ln>
                  <a:noFill/>
                </a:ln>
                <a:solidFill>
                  <a:prstClr val="black"/>
                </a:solidFill>
                <a:effectLst/>
                <a:uLnTx/>
                <a:uFillTx/>
                <a:latin typeface="Times New Roman" panose="02020603050405020304" pitchFamily="18" charset="0"/>
                <a:ea typeface="Arial" panose="020B0604020202020204" pitchFamily="34" charset="0"/>
                <a:cs typeface="Times New Roman" panose="02020603050405020304" pitchFamily="18" charset="0"/>
              </a:rPr>
              <a:t>- Đối với thơ trữ tình: Phân tích, cảm nhận được vẻ đẹp tâm hồn của Hồ Chí Minh qua bài thơ (tình yêu thiên nhiên, đất nước, con người, phong thái ung ung, lạc quan, tinh thần kiên cường, .... Từ đó xác định và phân tích được phong cách thơ trữ tình Hồ Chí Minh là sự kết hợp hài hòa giữa vẻ đẹp cổ điển và hiện đại.</a:t>
            </a:r>
            <a:endParaRPr kumimoji="0" lang="en-US" sz="36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6372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320B5CA0-41A8-ACCC-45F1-B5E148691E6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290F87B-7EDA-827A-3AAA-662A274680F5}"/>
              </a:ext>
            </a:extLst>
          </p:cNvPr>
          <p:cNvSpPr txBox="1"/>
          <p:nvPr/>
        </p:nvSpPr>
        <p:spPr>
          <a:xfrm>
            <a:off x="152400" y="483504"/>
            <a:ext cx="11887200" cy="5549340"/>
          </a:xfrm>
          <a:prstGeom prst="rect">
            <a:avLst/>
          </a:prstGeom>
          <a:noFill/>
        </p:spPr>
        <p:txBody>
          <a:bodyPr wrap="square">
            <a:spAutoFit/>
          </a:bodyPr>
          <a:lstStyle/>
          <a:p>
            <a:pPr algn="just">
              <a:lnSpc>
                <a:spcPct val="150000"/>
              </a:lnSpc>
            </a:pPr>
            <a:r>
              <a:rPr lang="vi-VN" sz="3000" kern="100" dirty="0">
                <a:effectLst/>
                <a:latin typeface="Times New Roman" panose="02020603050405020304" pitchFamily="18" charset="0"/>
                <a:ea typeface="Arial" panose="020B0604020202020204" pitchFamily="34" charset="0"/>
                <a:cs typeface="Times New Roman" panose="02020603050405020304" pitchFamily="18" charset="0"/>
              </a:rPr>
              <a:t>- Đối với thơ châm biếm hài hước: Xác định và phân tích các hình ảnh thơ để chỉ ra bức tranh hiện thực được phản ánh trong bài thơ và thái độ của tác giả; màu sắc châm biếm hóm hỉnh của tác giả được thể hiện trong bài thơ qua các phương diện cấu tứ, giọng điệu, ngôn từ, ... như thế nào.</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000" kern="100" dirty="0">
                <a:effectLst/>
                <a:latin typeface="Times New Roman" panose="02020603050405020304" pitchFamily="18" charset="0"/>
                <a:ea typeface="Arial" panose="020B0604020202020204" pitchFamily="34" charset="0"/>
                <a:cs typeface="Times New Roman" panose="02020603050405020304" pitchFamily="18" charset="0"/>
              </a:rPr>
              <a:t>- </a:t>
            </a: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Phân tích được ý nghĩa hàm ẩn của tác phẩm.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 Rút ra thông điệp, nhận thức.</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Đánh</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giá</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được</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khả</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năng</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tác</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động</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của</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tác</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phẩm</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văn</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học</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đối</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với</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người</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đọc</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và</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tiến</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bộ</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xã</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hội</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theo</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quan</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điểm</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cá</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nhân</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739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82A8205D-CA0A-47B1-834F-EE5EF71E4F0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BBC8509-6A54-EF94-1727-D01A49C3139C}"/>
              </a:ext>
            </a:extLst>
          </p:cNvPr>
          <p:cNvSpPr txBox="1"/>
          <p:nvPr/>
        </p:nvSpPr>
        <p:spPr>
          <a:xfrm>
            <a:off x="217714" y="404261"/>
            <a:ext cx="11756572" cy="6049477"/>
          </a:xfrm>
          <a:prstGeom prst="rect">
            <a:avLst/>
          </a:prstGeom>
          <a:noFill/>
        </p:spPr>
        <p:txBody>
          <a:bodyPr wrap="square">
            <a:spAutoFit/>
          </a:bodyPr>
          <a:lstStyle/>
          <a:p>
            <a:pPr algn="just">
              <a:lnSpc>
                <a:spcPct val="130000"/>
              </a:lnSpc>
              <a:spcAft>
                <a:spcPts val="800"/>
              </a:spcAft>
            </a:pPr>
            <a:r>
              <a:rPr lang="vi-VN" sz="3000" b="1" kern="100"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c. Với truyện ngắn, kí</a:t>
            </a:r>
            <a:r>
              <a:rPr lang="vi-VN"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hoàn cảnh và mục đích sáng tác (luận chiến công khai)</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cốt truyện, bố cục, hình tượng nhân vật và ý nghĩa của việc xây dựng hình tượng nhân vật ấy.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Xác định và phân tích được nghệ thuật châm biếm sắc sảo của tác phẩm.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Phân tích được ý nghĩa hàm ẩn của tác phẩm.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Rút ra thông điệp, nhận thức.</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Đánh</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giá</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được</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khả</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năng</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tác</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động</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của</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tác</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phẩm</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văn</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học</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đối</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với</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người</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đọc</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và</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tiến</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bộ</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xã</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hội</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theo</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quan</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điểm</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cá</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100" dirty="0" err="1">
                <a:effectLst/>
                <a:latin typeface="Times New Roman" panose="02020603050405020304" pitchFamily="18" charset="0"/>
                <a:ea typeface="SimSun" panose="02010600030101010101" pitchFamily="2" charset="-122"/>
                <a:cs typeface="Times New Roman" panose="02020603050405020304" pitchFamily="18" charset="0"/>
              </a:rPr>
              <a:t>nhân</a:t>
            </a:r>
            <a:r>
              <a:rPr lang="en-US" sz="3000" kern="10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30716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2BA24F86-7FE6-F222-F9B5-88DC5018688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721EA86-6211-2C98-C0ED-FE660EDB057A}"/>
              </a:ext>
            </a:extLst>
          </p:cNvPr>
          <p:cNvSpPr txBox="1"/>
          <p:nvPr/>
        </p:nvSpPr>
        <p:spPr>
          <a:xfrm>
            <a:off x="3048000" y="2787079"/>
            <a:ext cx="6096000" cy="733149"/>
          </a:xfrm>
          <a:prstGeom prst="rect">
            <a:avLst/>
          </a:prstGeom>
          <a:noFill/>
        </p:spPr>
        <p:txBody>
          <a:bodyPr wrap="square">
            <a:spAutoFit/>
          </a:bodyPr>
          <a:lstStyle/>
          <a:p>
            <a:pPr algn="ctr">
              <a:lnSpc>
                <a:spcPct val="130000"/>
              </a:lnSpc>
              <a:spcAft>
                <a:spcPts val="800"/>
              </a:spcAft>
            </a:pPr>
            <a:r>
              <a:rPr lang="en-AU" sz="35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LUYỆN ĐỀ</a:t>
            </a:r>
            <a:endParaRPr lang="en-US" sz="35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loud 3">
            <a:extLst>
              <a:ext uri="{FF2B5EF4-FFF2-40B4-BE49-F238E27FC236}">
                <a16:creationId xmlns:a16="http://schemas.microsoft.com/office/drawing/2014/main" id="{8E6BC1B1-3117-1337-BA1B-AC9484B6DE72}"/>
              </a:ext>
            </a:extLst>
          </p:cNvPr>
          <p:cNvSpPr/>
          <p:nvPr/>
        </p:nvSpPr>
        <p:spPr>
          <a:xfrm>
            <a:off x="2079171" y="1502229"/>
            <a:ext cx="7805058" cy="3211286"/>
          </a:xfrm>
          <a:prstGeom prst="cloud">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4943838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124A6BD3-7B5C-DFF6-C048-25A2CE13108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553DD3A-C097-95B3-D8E2-F06C875A433F}"/>
              </a:ext>
            </a:extLst>
          </p:cNvPr>
          <p:cNvSpPr txBox="1"/>
          <p:nvPr/>
        </p:nvSpPr>
        <p:spPr>
          <a:xfrm>
            <a:off x="0" y="-102065"/>
            <a:ext cx="6096000" cy="1346779"/>
          </a:xfrm>
          <a:prstGeom prst="rect">
            <a:avLst/>
          </a:prstGeom>
          <a:noFill/>
        </p:spPr>
        <p:txBody>
          <a:bodyPr wrap="square">
            <a:spAutoFit/>
          </a:bodyPr>
          <a:lstStyle/>
          <a:p>
            <a:pPr>
              <a:lnSpc>
                <a:spcPct val="130000"/>
              </a:lnSpc>
              <a:spcAft>
                <a:spcPts val="800"/>
              </a:spcAft>
            </a:pPr>
            <a:r>
              <a:rPr lang="vi-VN"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LUYỆN 01</a:t>
            </a:r>
            <a:endParaRPr lang="en-US"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spcAft>
                <a:spcPts val="800"/>
              </a:spcAft>
            </a:pPr>
            <a:r>
              <a:rPr lang="en-US" sz="3000" b="1" kern="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Đọc</a:t>
            </a:r>
            <a:r>
              <a:rPr lang="en-US"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bản</a:t>
            </a:r>
            <a:r>
              <a:rPr lang="en-US"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C872BD24-E14F-B561-C678-ED88DFBEC545}"/>
              </a:ext>
            </a:extLst>
          </p:cNvPr>
          <p:cNvSpPr txBox="1"/>
          <p:nvPr/>
        </p:nvSpPr>
        <p:spPr>
          <a:xfrm>
            <a:off x="2859783" y="1029946"/>
            <a:ext cx="8083521" cy="5632311"/>
          </a:xfrm>
          <a:prstGeom prst="rect">
            <a:avLst/>
          </a:prstGeom>
          <a:noFill/>
        </p:spPr>
        <p:txBody>
          <a:bodyPr wrap="square">
            <a:spAutoFit/>
          </a:bodyPr>
          <a:lstStyle/>
          <a:p>
            <a:pPr>
              <a:lnSpc>
                <a:spcPts val="3600"/>
              </a:lnSpc>
            </a:pPr>
            <a:r>
              <a:rPr lang="en-US" sz="3000" b="1" kern="0" dirty="0">
                <a:effectLst/>
                <a:latin typeface="Times New Roman" panose="02020603050405020304" pitchFamily="18" charset="0"/>
                <a:ea typeface="Calibri" panose="020F0502020204030204" pitchFamily="34" charset="0"/>
                <a:cs typeface="Times New Roman" panose="02020603050405020304" pitchFamily="18" charset="0"/>
              </a:rPr>
              <a:t>                      Nguyên </a:t>
            </a:r>
            <a:r>
              <a:rPr lang="en-US" sz="3000" b="1" kern="0" dirty="0" err="1">
                <a:effectLst/>
                <a:latin typeface="Times New Roman" panose="02020603050405020304" pitchFamily="18" charset="0"/>
                <a:ea typeface="Calibri" panose="020F0502020204030204" pitchFamily="34" charset="0"/>
                <a:cs typeface="Times New Roman" panose="02020603050405020304" pitchFamily="18" charset="0"/>
              </a:rPr>
              <a:t>tiêu</a:t>
            </a:r>
            <a:endPar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ts val="3600"/>
              </a:lnSpc>
            </a:pPr>
            <a:r>
              <a:rPr lang="vi-VN" sz="3000" b="1" kern="0" dirty="0">
                <a:effectLst/>
                <a:latin typeface="Times New Roman" panose="02020603050405020304" pitchFamily="18" charset="0"/>
                <a:ea typeface="Calibri" panose="020F0502020204030204" pitchFamily="34" charset="0"/>
                <a:cs typeface="Times New Roman" panose="02020603050405020304" pitchFamily="18" charset="0"/>
              </a:rPr>
              <a:t>Phiên âm</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ts val="3600"/>
              </a:lnSpc>
            </a:pP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Kim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dạ</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tiêu</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nguyệt</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a:t>
            </a:r>
            <a:b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Xuân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giang</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xuân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thuỷ</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xuân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thiên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a:t>
            </a:r>
            <a:b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Yên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ba</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thâm</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xứ</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đàm</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quân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a:t>
            </a:r>
            <a:b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Dạ</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bán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quy</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lai</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nguyệt</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mãn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thuyền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3600"/>
              </a:lnSpc>
            </a:pPr>
            <a:r>
              <a:rPr lang="en-US" sz="3000" kern="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ts val="3600"/>
              </a:lnSpc>
            </a:pPr>
            <a:r>
              <a:rPr lang="en-US" sz="3000" b="1" kern="0" dirty="0" err="1">
                <a:effectLst/>
                <a:latin typeface="Times New Roman" panose="02020603050405020304" pitchFamily="18" charset="0"/>
                <a:ea typeface="Calibri" panose="020F0502020204030204" pitchFamily="34" charset="0"/>
                <a:cs typeface="Times New Roman" panose="02020603050405020304" pitchFamily="18" charset="0"/>
              </a:rPr>
              <a:t>Dịch</a:t>
            </a:r>
            <a:r>
              <a:rPr lang="en-US" sz="3000" b="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0" dirty="0" err="1">
                <a:effectLst/>
                <a:latin typeface="Times New Roman" panose="02020603050405020304" pitchFamily="18" charset="0"/>
                <a:ea typeface="Calibri" panose="020F0502020204030204" pitchFamily="34" charset="0"/>
                <a:cs typeface="Times New Roman" panose="02020603050405020304" pitchFamily="18" charset="0"/>
              </a:rPr>
              <a:t>nghĩa</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ts val="3600"/>
              </a:lnSpc>
            </a:pP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Đêm</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nay,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rằm</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tháng</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giêng</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trăng</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tròn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a:t>
            </a:r>
            <a:b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sông</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xuân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liền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màu</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trời</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xuân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a:t>
            </a:r>
            <a:b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Giữa</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nơi</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khói</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sóng</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thăm</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thẳm</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bàn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bạc</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quân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a:t>
            </a:r>
            <a:b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b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Nửa</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đêm</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trở</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thuyền</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chở</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ánh</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effectLst/>
                <a:latin typeface="Times New Roman" panose="02020603050405020304" pitchFamily="18" charset="0"/>
                <a:ea typeface="Calibri" panose="020F0502020204030204" pitchFamily="34" charset="0"/>
                <a:cs typeface="Times New Roman" panose="02020603050405020304" pitchFamily="18" charset="0"/>
              </a:rPr>
              <a:t>trăng</a:t>
            </a:r>
            <a:r>
              <a:rPr lang="en-US" sz="3000" i="1" kern="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756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D533AC2C-2E51-F43F-B090-220529D77D9C}"/>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053CDAC3-06F0-50C0-315A-8DBA62F9D54B}"/>
              </a:ext>
            </a:extLst>
          </p:cNvPr>
          <p:cNvSpPr txBox="1"/>
          <p:nvPr/>
        </p:nvSpPr>
        <p:spPr>
          <a:xfrm>
            <a:off x="1632155" y="512049"/>
            <a:ext cx="9658789" cy="5549340"/>
          </a:xfrm>
          <a:prstGeom prst="rect">
            <a:avLst/>
          </a:prstGeom>
          <a:noFill/>
        </p:spPr>
        <p:txBody>
          <a:bodyPr wrap="square">
            <a:spAutoFit/>
          </a:bodyPr>
          <a:lstStyle/>
          <a:p>
            <a:pPr marL="0" marR="0" lvl="0" indent="0"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Dịch thơ</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defTabSz="914400" rtl="0" eaLnBrk="1" fontAlgn="auto" latinLnBrk="0" hangingPunct="1">
              <a:lnSpc>
                <a:spcPct val="150000"/>
              </a:lnSpc>
              <a:spcBef>
                <a:spcPts val="0"/>
              </a:spcBef>
              <a:spcAft>
                <a:spcPts val="0"/>
              </a:spcAft>
              <a:buClrTx/>
              <a:buSzTx/>
              <a:buFontTx/>
              <a:buNone/>
              <a:tabLst/>
              <a:defRPr/>
            </a:pP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Rằm</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xuân</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lồng</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lộng</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trăng</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soi,</a:t>
            </a:r>
            <a:b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Sông</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xuân</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lẫn</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màu</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trời</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thêm</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xuân</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b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Giữa</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dòng</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bàn</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bạc</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việc</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quân</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b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Khuya</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về</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bát</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ngát</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trăng</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ngân</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đầy</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1"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thuyền</a:t>
            </a:r>
            <a:r>
              <a:rPr kumimoji="0" lang="en-US" sz="3000" b="0" i="1"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3000" b="0" i="1"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Tháng</a:t>
            </a:r>
            <a:r>
              <a:rPr kumimoji="0" lang="en-US" sz="3000" b="0"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2 </a:t>
            </a:r>
            <a:r>
              <a:rPr kumimoji="0" lang="en-US" sz="3000" b="0" i="0" u="none" strike="noStrike" kern="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năm</a:t>
            </a:r>
            <a:r>
              <a:rPr kumimoji="0" lang="en-US" sz="3000" b="0"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1948.</a:t>
            </a:r>
            <a:endParaRPr lang="en-US" sz="3000" kern="1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Bản dịch của Xuân Thủy (in trong Hồ Chí Minh toàn tập, tập 5, NXB Chính trị quốc gia, Hà Nội, 2000)</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372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5073E2A9-CCEB-61C8-8D2C-04919ED8A93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C6D0F33-E371-83FE-466C-1F3495B95D0E}"/>
              </a:ext>
            </a:extLst>
          </p:cNvPr>
          <p:cNvSpPr txBox="1"/>
          <p:nvPr/>
        </p:nvSpPr>
        <p:spPr>
          <a:xfrm>
            <a:off x="293914" y="80672"/>
            <a:ext cx="11615057" cy="6649641"/>
          </a:xfrm>
          <a:prstGeom prst="rect">
            <a:avLst/>
          </a:prstGeom>
          <a:noFill/>
        </p:spPr>
        <p:txBody>
          <a:bodyPr wrap="square">
            <a:spAutoFit/>
          </a:bodyPr>
          <a:lstStyle/>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Thực hiện yêu cầu sau:</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1.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Nhân vật trữ tình trong bài thơ là ai?</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2.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Hai dòng thơ đầu, cảnh đêm được gợi tả qua những hình ảnh nào?</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3.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Từ hiểu biết của em về cụm từ “nguyệt mãn thuyền”, hãy chỉ ra sự phù hợp của từ này trong hai dòng thơ</a:t>
            </a:r>
            <a:r>
              <a:rPr lang="en-US"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lvl="5">
              <a:lnSpc>
                <a:spcPct val="130000"/>
              </a:lnSpc>
              <a:spcAft>
                <a:spcPts val="800"/>
              </a:spcAft>
            </a:pP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Yên</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ba</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thâm</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xứ</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đàm</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quân</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b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Dạ</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bán</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quy</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lai</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nguyệt</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mãn</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thuyền</a:t>
            </a:r>
            <a:r>
              <a:rPr lang="en-US"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4. </a:t>
            </a:r>
            <a:r>
              <a:rPr lang="vi-VN" sz="30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Qua bài thơ, anh/ chị hiểu thêm được gì về tâm hồn của Chủ tịch Hồ Chí Minh?</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5.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Theo anh/ chị, đâu là dấu ấn cổ điển được thể hiện trong bài thơ..</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535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D9AA2966-2E87-B987-5C95-355C52FE1CD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0F86C4D-A7E5-6C56-935F-C84FF0F7E10F}"/>
              </a:ext>
            </a:extLst>
          </p:cNvPr>
          <p:cNvSpPr txBox="1"/>
          <p:nvPr/>
        </p:nvSpPr>
        <p:spPr>
          <a:xfrm>
            <a:off x="314633" y="157316"/>
            <a:ext cx="6096000" cy="1118255"/>
          </a:xfrm>
          <a:prstGeom prst="rect">
            <a:avLst/>
          </a:prstGeom>
          <a:noFill/>
        </p:spPr>
        <p:txBody>
          <a:bodyPr wrap="square">
            <a:spAutoFit/>
          </a:bodyPr>
          <a:lstStyle/>
          <a:p>
            <a:pPr algn="just">
              <a:spcAft>
                <a:spcPts val="800"/>
              </a:spcAft>
            </a:pPr>
            <a:r>
              <a:rPr lang="vi-VN" sz="3000" b="1" kern="1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I.</a:t>
            </a:r>
            <a:r>
              <a:rPr lang="vi-VN" sz="3000" kern="1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da-DK" sz="3000" b="1" kern="1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LÝ THUYẾT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da-DK"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Phong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nghệ</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thuật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DB3D257C-2886-2B68-1077-9EC465550513}"/>
              </a:ext>
            </a:extLst>
          </p:cNvPr>
          <p:cNvSpPr txBox="1"/>
          <p:nvPr/>
        </p:nvSpPr>
        <p:spPr>
          <a:xfrm>
            <a:off x="294968" y="1390904"/>
            <a:ext cx="11602064" cy="5016758"/>
          </a:xfrm>
          <a:prstGeom prst="rect">
            <a:avLst/>
          </a:prstGeom>
          <a:noFill/>
        </p:spPr>
        <p:txBody>
          <a:bodyPr wrap="square">
            <a:spAutoFit/>
          </a:bodyPr>
          <a:lstStyle/>
          <a:p>
            <a:pPr algn="just">
              <a:spcAft>
                <a:spcPts val="800"/>
              </a:spcAft>
            </a:pP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Phong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nét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độc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đáo</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cả</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ổn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giả</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trào</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lưu</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spcAft>
                <a:spcPts val="800"/>
              </a:spcAft>
            </a:pPr>
            <a:r>
              <a:rPr lang="da-DK" sz="3000" kern="100" dirty="0">
                <a:effectLst/>
                <a:latin typeface="Times New Roman" panose="02020603050405020304" pitchFamily="18" charset="0"/>
                <a:ea typeface="Calibri" panose="020F0502020204030204" pitchFamily="34" charset="0"/>
                <a:cs typeface="Times New Roman" panose="02020603050405020304" pitchFamily="18" charset="0"/>
              </a:rPr>
              <a:t>- Phong cách nhà văn qua một tác phẩm như: phong cách của Nguyễn Du trong </a:t>
            </a:r>
            <a:r>
              <a:rPr lang="da-DK" sz="3000" i="1" kern="100" dirty="0">
                <a:effectLst/>
                <a:latin typeface="Times New Roman" panose="02020603050405020304" pitchFamily="18" charset="0"/>
                <a:ea typeface="Calibri" panose="020F0502020204030204" pitchFamily="34" charset="0"/>
                <a:cs typeface="Times New Roman" panose="02020603050405020304" pitchFamily="18" charset="0"/>
              </a:rPr>
              <a:t>Truyện Kiều</a:t>
            </a:r>
            <a:r>
              <a:rPr lang="da-DK" sz="3000" kern="100" dirty="0">
                <a:effectLst/>
                <a:latin typeface="Times New Roman" panose="02020603050405020304" pitchFamily="18" charset="0"/>
                <a:ea typeface="Calibri" panose="020F0502020204030204" pitchFamily="34" charset="0"/>
                <a:cs typeface="Times New Roman" panose="02020603050405020304" pitchFamily="18" charset="0"/>
              </a:rPr>
              <a:t>, phong cách của Hồ Chí Minh trong </a:t>
            </a:r>
            <a:r>
              <a:rPr lang="da-DK" sz="3000" i="1" kern="100" dirty="0">
                <a:effectLst/>
                <a:latin typeface="Times New Roman" panose="02020603050405020304" pitchFamily="18" charset="0"/>
                <a:ea typeface="Calibri" panose="020F0502020204030204" pitchFamily="34" charset="0"/>
                <a:cs typeface="Times New Roman" panose="02020603050405020304" pitchFamily="18" charset="0"/>
              </a:rPr>
              <a:t>Nhật kí trong tù</a:t>
            </a:r>
            <a:r>
              <a:rPr lang="da-DK" sz="3000" i="1" kern="100" dirty="0">
                <a:latin typeface="Times New Roman" panose="02020603050405020304" pitchFamily="18" charset="0"/>
                <a:ea typeface="Calibri" panose="020F0502020204030204" pitchFamily="34" charset="0"/>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da-DK" sz="3000" kern="100" dirty="0">
                <a:effectLst/>
                <a:latin typeface="Times New Roman" panose="02020603050405020304" pitchFamily="18" charset="0"/>
                <a:ea typeface="Calibri" panose="020F0502020204030204" pitchFamily="34" charset="0"/>
                <a:cs typeface="Times New Roman" panose="02020603050405020304" pitchFamily="18" charset="0"/>
              </a:rPr>
              <a:t>- Phong cách nghệ thuật của một tác giả như phong cách Nam Cao, Nguyễn Tuân, Tố Hữu, Nguyễn Bính,...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da-DK" sz="3000" kern="100" dirty="0">
                <a:effectLst/>
                <a:latin typeface="Times New Roman" panose="02020603050405020304" pitchFamily="18" charset="0"/>
                <a:ea typeface="Calibri" panose="020F0502020204030204" pitchFamily="34" charset="0"/>
                <a:cs typeface="Times New Roman" panose="02020603050405020304" pitchFamily="18" charset="0"/>
              </a:rPr>
              <a:t>- Phong cách còn để chỉ tính độc đáo, thống nhất của một trào lưu hay dòng văn học (phong cách cổ điển, phong cách lãng mạn,...) hoặc phong cách một thời đại (phong cách thời Phục hưng, phong cách Ba-rốc(2),...).</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447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wipe(down)">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wheel(1)">
                                      <p:cBhvr>
                                        <p:cTn id="19" dur="2000"/>
                                        <p:tgtEl>
                                          <p:spTgt spid="5">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Effect transition="in" filter="randombar(horizontal)">
                                      <p:cBhvr>
                                        <p:cTn id="24" dur="500"/>
                                        <p:tgtEl>
                                          <p:spTgt spid="5">
                                            <p:txEl>
                                              <p:pRg st="1" end="1"/>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randombar(horizontal)">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circle(in)">
                                      <p:cBhvr>
                                        <p:cTn id="32"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3680D91B-6031-C1F6-8388-38A5DED4A67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4A34BEA-712C-CB6E-09CB-D94D034C67F2}"/>
              </a:ext>
            </a:extLst>
          </p:cNvPr>
          <p:cNvSpPr txBox="1"/>
          <p:nvPr/>
        </p:nvSpPr>
        <p:spPr>
          <a:xfrm>
            <a:off x="277586" y="997149"/>
            <a:ext cx="11636828" cy="5113323"/>
          </a:xfrm>
          <a:prstGeom prst="rect">
            <a:avLst/>
          </a:prstGeom>
          <a:noFill/>
        </p:spPr>
        <p:txBody>
          <a:bodyPr wrap="square">
            <a:spAutoFit/>
          </a:bodyPr>
          <a:lstStyle/>
          <a:p>
            <a:pPr algn="just">
              <a:lnSpc>
                <a:spcPct val="15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1.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Nhân vật trữ tình trong bài thơ là người chiến sĩ cách mạng.</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600"/>
              </a:spcAft>
            </a:pPr>
            <a:r>
              <a:rPr lang="vi-VN" sz="3000" b="1" kern="100" dirty="0">
                <a:effectLst/>
                <a:latin typeface="Times New Roman" panose="02020603050405020304" pitchFamily="18" charset="0"/>
                <a:ea typeface="Times New Roman" panose="02020603050405020304" pitchFamily="18" charset="0"/>
                <a:cs typeface="Times New Roman" panose="02020603050405020304" pitchFamily="18" charset="0"/>
              </a:rPr>
              <a:t>Câu 2.</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Hai dòng thơ đầu, cảnh đêm được gợi tả qua những hình ảnh:</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600"/>
              </a:spcAft>
            </a:pPr>
            <a:r>
              <a:rPr lang="vi-VN"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nguyệt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trăng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lúc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tròn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vi-VN"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Đêm</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trăng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rằm</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ánh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trăng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vằng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vặc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lan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toả</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khắp</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50000"/>
              </a:lnSpc>
              <a:spcAft>
                <a:spcPts val="600"/>
              </a:spcAft>
            </a:pPr>
            <a:r>
              <a:rPr lang="vi-VN"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xuân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giang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xuân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thuỷ</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xuân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thiên</a:t>
            </a:r>
            <a:r>
              <a:rPr lang="vi-VN"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Trời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giao</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hoà</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rộng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vô</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cùng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vô</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tận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càng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cộng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ánh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trăng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vằng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vặc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lung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linh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huyền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ảo</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
        <p:nvSpPr>
          <p:cNvPr id="5" name="TextBox 4">
            <a:extLst>
              <a:ext uri="{FF2B5EF4-FFF2-40B4-BE49-F238E27FC236}">
                <a16:creationId xmlns:a16="http://schemas.microsoft.com/office/drawing/2014/main" id="{0200BF91-45DC-A47B-A9F9-8CAC450D82CE}"/>
              </a:ext>
            </a:extLst>
          </p:cNvPr>
          <p:cNvSpPr txBox="1"/>
          <p:nvPr/>
        </p:nvSpPr>
        <p:spPr>
          <a:xfrm>
            <a:off x="4483509" y="186813"/>
            <a:ext cx="6096000" cy="641586"/>
          </a:xfrm>
          <a:prstGeom prst="rect">
            <a:avLst/>
          </a:prstGeom>
          <a:noFill/>
        </p:spPr>
        <p:txBody>
          <a:bodyPr wrap="square">
            <a:spAutoFit/>
          </a:bodyPr>
          <a:lstStyle/>
          <a:p>
            <a:pPr algn="just">
              <a:lnSpc>
                <a:spcPct val="130000"/>
              </a:lnSpc>
              <a:spcAft>
                <a:spcPts val="800"/>
              </a:spcAft>
            </a:pPr>
            <a:r>
              <a:rPr lang="vi-VN"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GỢI Ý ĐÁP ÁN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1644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1)">
                                      <p:cBhvr>
                                        <p:cTn id="18" dur="2000"/>
                                        <p:tgtEl>
                                          <p:spTgt spid="3">
                                            <p:txEl>
                                              <p:pRg st="1" end="1"/>
                                            </p:txEl>
                                          </p:spTgt>
                                        </p:tgtEl>
                                      </p:cBhvr>
                                    </p:animEffect>
                                  </p:childTnLst>
                                </p:cTn>
                              </p:par>
                              <p:par>
                                <p:cTn id="19" presetID="21" presetClass="entr" presetSubtype="1"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heel(1)">
                                      <p:cBhvr>
                                        <p:cTn id="21" dur="2000"/>
                                        <p:tgtEl>
                                          <p:spTgt spid="3">
                                            <p:txEl>
                                              <p:pRg st="2" end="2"/>
                                            </p:txEl>
                                          </p:spTgt>
                                        </p:tgtEl>
                                      </p:cBhvr>
                                    </p:animEffect>
                                  </p:childTnLst>
                                </p:cTn>
                              </p:par>
                              <p:par>
                                <p:cTn id="22" presetID="21" presetClass="entr" presetSubtype="1"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heel(1)">
                                      <p:cBhvr>
                                        <p:cTn id="24"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80EAA757-F43E-63A8-9933-223A73E2DBC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BA75A1F-0707-5E00-99DA-7D8197763218}"/>
              </a:ext>
            </a:extLst>
          </p:cNvPr>
          <p:cNvSpPr txBox="1"/>
          <p:nvPr/>
        </p:nvSpPr>
        <p:spPr>
          <a:xfrm>
            <a:off x="0" y="-115111"/>
            <a:ext cx="12192000" cy="7088222"/>
          </a:xfrm>
          <a:prstGeom prst="rect">
            <a:avLst/>
          </a:prstGeom>
          <a:noFill/>
        </p:spPr>
        <p:txBody>
          <a:bodyPr wrap="square">
            <a:spAutoFit/>
          </a:bodyPr>
          <a:lstStyle/>
          <a:p>
            <a:pPr algn="just">
              <a:lnSpc>
                <a:spcPct val="150000"/>
              </a:lnSpc>
              <a:spcAft>
                <a:spcPts val="600"/>
              </a:spcAft>
            </a:pPr>
            <a:r>
              <a:rPr lang="vi-VN" sz="3000" b="1" kern="100" dirty="0">
                <a:effectLst/>
                <a:latin typeface="Times New Roman" panose="02020603050405020304" pitchFamily="18" charset="0"/>
                <a:ea typeface="Times New Roman" panose="02020603050405020304" pitchFamily="18" charset="0"/>
                <a:cs typeface="Times New Roman" panose="02020603050405020304" pitchFamily="18" charset="0"/>
              </a:rPr>
              <a:t>Câu 3.</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600"/>
              </a:spcAft>
            </a:pP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 Nghĩa của cụm từ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Nguyệt</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mãn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thuyền</a:t>
            </a: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 (nguyệt (trăng); mãn (đầy), thuyền (thuyền)</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600"/>
              </a:spcAft>
            </a:pPr>
            <a:r>
              <a:rPr lang="vi-VN" sz="3000" i="1" kern="1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Nguyệt</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mãn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thuyền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trăng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ảo</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đọng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thành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dòng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sáng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hữu</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gợi</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rót</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khắp</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tràn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ngập</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thuyền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thấy</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liên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độc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đáo</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trăng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H</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iểu</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trăng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tràn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thuyền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trăng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ánh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trăng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kì</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ảo</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lan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toả</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khắp</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gian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hoà</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xuân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tĩnh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khoảng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lặng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giống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bức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thuỷ</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mặc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hoạ</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610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95EE0971-C5FD-7FE1-F91F-038D1AD28E9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CDD74EF-4783-9E03-4FAD-3D8A341D9BED}"/>
              </a:ext>
            </a:extLst>
          </p:cNvPr>
          <p:cNvSpPr txBox="1"/>
          <p:nvPr/>
        </p:nvSpPr>
        <p:spPr>
          <a:xfrm>
            <a:off x="0" y="0"/>
            <a:ext cx="12192000" cy="6934334"/>
          </a:xfrm>
          <a:prstGeom prst="rect">
            <a:avLst/>
          </a:prstGeom>
          <a:noFill/>
        </p:spPr>
        <p:txBody>
          <a:bodyPr wrap="square">
            <a:spAutoFit/>
          </a:bodyPr>
          <a:lstStyle/>
          <a:p>
            <a:pPr algn="just">
              <a:lnSpc>
                <a:spcPct val="150000"/>
              </a:lnSpc>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4. </a:t>
            </a:r>
            <a:r>
              <a:rPr lang="vi-VN" sz="3000" kern="1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Qua bài thơ, em hiểu thêm về tâm hồn của Chủ tịch Hồ Chí Minh: Người có tình yêu thiên nhiên than thiết</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lạc</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ung</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dung</a:t>
            </a:r>
            <a:r>
              <a:rPr lang="vi-VN"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hoàn</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30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n-US" sz="3000" b="1" kern="100" dirty="0" err="1">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000" b="1" kern="100" dirty="0">
                <a:effectLst/>
                <a:latin typeface="Times New Roman" panose="02020603050405020304" pitchFamily="18" charset="0"/>
                <a:ea typeface="Times New Roman" panose="02020603050405020304" pitchFamily="18" charset="0"/>
                <a:cs typeface="Times New Roman" panose="02020603050405020304" pitchFamily="18" charset="0"/>
              </a:rPr>
              <a:t> 5</a:t>
            </a:r>
            <a:r>
              <a:rPr lang="vi-VN" sz="3000" b="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i="1" kern="100" dirty="0">
                <a:effectLst/>
                <a:latin typeface="Times New Roman" panose="02020603050405020304" pitchFamily="18" charset="0"/>
                <a:ea typeface="Times New Roman" panose="02020603050405020304" pitchFamily="18" charset="0"/>
                <a:cs typeface="Times New Roman" panose="02020603050405020304" pitchFamily="18" charset="0"/>
              </a:rPr>
              <a:t>Nguyên </a:t>
            </a:r>
            <a:r>
              <a:rPr lang="en-US" sz="3000" i="1" kern="100" dirty="0" err="1">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30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kết</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cổ</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điển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Dấu hiệu</a:t>
            </a:r>
            <a:r>
              <a:rPr lang="vi-VN" sz="30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cổ</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điển</a:t>
            </a:r>
            <a:r>
              <a:rPr lang="en-US" sz="3000" i="1"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i="1" kern="100" dirty="0">
                <a:effectLst/>
                <a:latin typeface="Times New Roman" panose="02020603050405020304" pitchFamily="18" charset="0"/>
                <a:ea typeface="Times New Roman" panose="02020603050405020304" pitchFamily="18" charset="0"/>
                <a:cs typeface="Times New Roman" panose="02020603050405020304" pitchFamily="18" charset="0"/>
              </a:rPr>
              <a:t>t</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hể</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qua</a:t>
            </a: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 T</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hể</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thất</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tứ</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 S</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áng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tác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Hán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tạo</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sắc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thái</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trang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nhã</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hoài</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cổ</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 Đề</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tài</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quen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thơ</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cổ</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ngắm</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trăng</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bày</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tỏ</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000" kern="100" dirty="0">
                <a:effectLst/>
                <a:latin typeface="Times New Roman" panose="02020603050405020304" pitchFamily="18" charset="0"/>
                <a:ea typeface="Times New Roman" panose="02020603050405020304" pitchFamily="18" charset="0"/>
                <a:cs typeface="Times New Roman" panose="02020603050405020304" pitchFamily="18" charset="0"/>
              </a:rPr>
              <a:t>- T</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hủ</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chấm</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phá</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nơi</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yên</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ba</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thâm</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xứ</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đầy</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tao</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cao</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00" dirty="0" err="1">
                <a:effectLst/>
                <a:latin typeface="Times New Roman" panose="02020603050405020304" pitchFamily="18" charset="0"/>
                <a:ea typeface="Times New Roman" panose="02020603050405020304" pitchFamily="18" charset="0"/>
                <a:cs typeface="Times New Roman" panose="02020603050405020304" pitchFamily="18" charset="0"/>
              </a:rPr>
              <a:t>nhã</a:t>
            </a:r>
            <a:r>
              <a:rPr lang="en-US" sz="3000" kern="1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275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par>
                                <p:cTn id="19" presetID="16" presetClass="entr" presetSubtype="21"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arn(inVertical)">
                                      <p:cBhvr>
                                        <p:cTn id="21" dur="500"/>
                                        <p:tgtEl>
                                          <p:spTgt spid="3">
                                            <p:txEl>
                                              <p:pRg st="4" end="4"/>
                                            </p:txEl>
                                          </p:spTgt>
                                        </p:tgtEl>
                                      </p:cBhvr>
                                    </p:animEffect>
                                  </p:childTnLst>
                                </p:cTn>
                              </p:par>
                              <p:par>
                                <p:cTn id="22" presetID="16" presetClass="entr" presetSubtype="21"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arn(inVertical)">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662AC65B-2FBD-74F7-EE4E-8434EDAFA86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2DE7CCF-8603-FDF7-F5ED-E685B3E0456A}"/>
              </a:ext>
            </a:extLst>
          </p:cNvPr>
          <p:cNvSpPr txBox="1"/>
          <p:nvPr/>
        </p:nvSpPr>
        <p:spPr>
          <a:xfrm>
            <a:off x="0" y="-97971"/>
            <a:ext cx="6096000" cy="568297"/>
          </a:xfrm>
          <a:prstGeom prst="rect">
            <a:avLst/>
          </a:prstGeom>
          <a:noFill/>
        </p:spPr>
        <p:txBody>
          <a:bodyPr wrap="square">
            <a:spAutoFit/>
          </a:bodyPr>
          <a:lstStyle/>
          <a:p>
            <a:pPr marL="0" marR="0" lvl="0" indent="0" algn="l" defTabSz="914400" rtl="0" eaLnBrk="1" fontAlgn="auto" latinLnBrk="0" hangingPunct="1">
              <a:lnSpc>
                <a:spcPct val="130000"/>
              </a:lnSpc>
              <a:spcBef>
                <a:spcPts val="0"/>
              </a:spcBef>
              <a:spcAft>
                <a:spcPts val="800"/>
              </a:spcAft>
              <a:buClrTx/>
              <a:buSzTx/>
              <a:buFontTx/>
              <a:buNone/>
              <a:tabLst/>
              <a:defRPr/>
            </a:pPr>
            <a:r>
              <a:rPr kumimoji="0" lang="vi-VN" sz="2600" b="1" i="0" u="none" strike="noStrike" kern="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ĐỀ LUYỆN 02</a:t>
            </a:r>
            <a:endParaRPr kumimoji="0" lang="en-US" sz="26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9B043652-17AE-AEAC-8C86-5713C59D34AB}"/>
              </a:ext>
            </a:extLst>
          </p:cNvPr>
          <p:cNvSpPr txBox="1"/>
          <p:nvPr/>
        </p:nvSpPr>
        <p:spPr>
          <a:xfrm>
            <a:off x="127819" y="557998"/>
            <a:ext cx="11936361" cy="6093976"/>
          </a:xfrm>
          <a:prstGeom prst="rect">
            <a:avLst/>
          </a:prstGeom>
          <a:noFill/>
        </p:spPr>
        <p:txBody>
          <a:bodyPr wrap="square">
            <a:spAutoFit/>
          </a:bodyPr>
          <a:lstStyle/>
          <a:p>
            <a:pPr marL="0" marR="0" lvl="0" indent="0" algn="l" defTabSz="914400" rtl="0" eaLnBrk="1" fontAlgn="auto" latinLnBrk="0" hangingPunct="1">
              <a:lnSpc>
                <a:spcPts val="3600"/>
              </a:lnSpc>
              <a:spcBef>
                <a:spcPts val="0"/>
              </a:spcBef>
              <a:spcAft>
                <a:spcPts val="0"/>
              </a:spcAft>
              <a:buClrTx/>
              <a:buSzTx/>
              <a:buFontTx/>
              <a:buNone/>
              <a:tabLst/>
              <a:defRPr/>
            </a:pPr>
            <a:r>
              <a:rPr kumimoji="0" lang="vi-VN" sz="3000" b="1" i="0"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Đọc bài thơ sau</a:t>
            </a:r>
            <a:r>
              <a:rPr kumimoji="0" lang="en-US" sz="3000" b="1" i="0"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ts val="3600"/>
              </a:lnSpc>
              <a:spcBef>
                <a:spcPts val="0"/>
              </a:spcBef>
              <a:spcAft>
                <a:spcPts val="0"/>
              </a:spcAft>
              <a:buClrTx/>
              <a:buSzTx/>
              <a:buFontTx/>
              <a:buNone/>
              <a:tabLst/>
              <a:defRPr/>
            </a:pPr>
            <a:r>
              <a:rPr kumimoji="0" lang="vi-VN" sz="3000" b="1" i="0" u="none" strike="noStrike" kern="0" cap="none" spc="0" normalizeH="0" baseline="0" noProof="0" dirty="0">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TÂN XUẤT NGỤC HỌC ĐĂNG SƠN</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ts val="3600"/>
              </a:lnSpc>
              <a:spcBef>
                <a:spcPts val="0"/>
              </a:spcBef>
              <a:spcAft>
                <a:spcPts val="0"/>
              </a:spcAft>
              <a:buClrTx/>
              <a:buSzTx/>
              <a:buFontTx/>
              <a:buNone/>
              <a:tabLst/>
              <a:defRPr/>
            </a:pPr>
            <a:r>
              <a:rPr kumimoji="0" lang="en-US" sz="3000" b="1" i="0" u="none" strike="noStrike" kern="0" cap="none" spc="0" normalizeH="0" baseline="0" noProof="0" dirty="0">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3000" b="1" i="0" u="none" strike="noStrike" kern="0" cap="none" spc="0" normalizeH="0" baseline="0" noProof="0" dirty="0" err="1">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Mới</a:t>
            </a:r>
            <a:r>
              <a:rPr kumimoji="0" lang="en-US" sz="3000" b="1" i="0" u="none" strike="noStrike" kern="0" cap="none" spc="0" normalizeH="0" baseline="0" noProof="0" dirty="0">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0" cap="none" spc="0" normalizeH="0" baseline="0" noProof="0" dirty="0" err="1">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ra</a:t>
            </a:r>
            <a:r>
              <a:rPr kumimoji="0" lang="en-US" sz="3000" b="1" i="0" u="none" strike="noStrike" kern="0" cap="none" spc="0" normalizeH="0" baseline="0" noProof="0" dirty="0">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0" cap="none" spc="0" normalizeH="0" baseline="0" noProof="0" dirty="0" err="1">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tù</a:t>
            </a:r>
            <a:r>
              <a:rPr kumimoji="0" lang="en-US" sz="3000" b="1" i="0" u="none" strike="noStrike" kern="0" cap="none" spc="0" normalizeH="0" baseline="0" noProof="0" dirty="0">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0" cap="none" spc="0" normalizeH="0" baseline="0" noProof="0" dirty="0" err="1">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tập</a:t>
            </a:r>
            <a:r>
              <a:rPr kumimoji="0" lang="en-US" sz="3000" b="1" i="0" u="none" strike="noStrike" kern="0" cap="none" spc="0" normalizeH="0" baseline="0" noProof="0" dirty="0">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0" cap="none" spc="0" normalizeH="0" baseline="0" noProof="0" dirty="0" err="1">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leo</a:t>
            </a:r>
            <a:r>
              <a:rPr kumimoji="0" lang="en-US" sz="3000" b="1" i="0" u="none" strike="noStrike" kern="0" cap="none" spc="0" normalizeH="0" baseline="0" noProof="0" dirty="0">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0" cap="none" spc="0" normalizeH="0" baseline="0" noProof="0" dirty="0" err="1">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núi</a:t>
            </a:r>
            <a:r>
              <a:rPr kumimoji="0" lang="en-US" sz="3000" b="1" i="0" u="none" strike="noStrike" kern="0" cap="none" spc="0" normalizeH="0" baseline="0" noProof="0" dirty="0">
                <a:ln>
                  <a:noFill/>
                </a:ln>
                <a:solidFill>
                  <a:srgbClr val="333333"/>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lvl="6" algn="just">
              <a:lnSpc>
                <a:spcPts val="3600"/>
              </a:lnSpc>
            </a:pPr>
            <a:r>
              <a:rPr kumimoji="0" lang="vi-VN" sz="3000" b="1" i="0" u="none" strike="noStrike" kern="0" cap="none" spc="0" normalizeH="0" baseline="0" noProof="0" dirty="0">
                <a:ln>
                  <a:noFill/>
                </a:ln>
                <a:solidFill>
                  <a:srgbClr val="222222"/>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Phiên âm:</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lvl="6">
              <a:lnSpc>
                <a:spcPts val="3600"/>
              </a:lnSpc>
            </a:pPr>
            <a: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t>Vân ủng trùng sơn, sơn ủng vân,</a:t>
            </a:r>
            <a:b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t>Giang tâm như kính, tịnh vô trần.</a:t>
            </a:r>
            <a:b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t>Bồi hồi độc bộ Tây Phong lĩnh,</a:t>
            </a:r>
            <a:b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t>Dao vọng Nam thiên ức cố nhân.</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lvl="6">
              <a:lnSpc>
                <a:spcPts val="3600"/>
              </a:lnSpc>
            </a:pPr>
            <a:r>
              <a:rPr kumimoji="0" lang="vi-VN" sz="3000" b="1" i="0" u="none" strike="noStrike" kern="0" cap="none" spc="0" normalizeH="0" baseline="0" noProof="0" dirty="0">
                <a:ln>
                  <a:noFill/>
                </a:ln>
                <a:solidFill>
                  <a:srgbClr val="222222"/>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Dịch nghĩa:</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lvl="6">
              <a:lnSpc>
                <a:spcPts val="3600"/>
              </a:lnSpc>
            </a:pPr>
            <a: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t>Mây ôm dãy núi, núi ôm mây,</a:t>
            </a:r>
            <a:b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t>Lòng sông như gương, không chút bụi;</a:t>
            </a:r>
            <a:b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t>Một mình bồi hồi dạo bước trên đỉnh núi Tây Phong</a:t>
            </a:r>
            <a:b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vi-VN" sz="3000" b="0" i="1" u="none" strike="noStrike" kern="0" cap="none" spc="0" normalizeH="0" baseline="0" noProof="0" dirty="0">
                <a:ln>
                  <a:noFill/>
                </a:ln>
                <a:solidFill>
                  <a:srgbClr val="222222"/>
                </a:solidFill>
                <a:effectLst/>
                <a:uLnTx/>
                <a:uFillTx/>
                <a:latin typeface="Times New Roman" panose="02020603050405020304" pitchFamily="18" charset="0"/>
                <a:ea typeface="Calibri" panose="020F0502020204030204" pitchFamily="34" charset="0"/>
                <a:cs typeface="Times New Roman" panose="02020603050405020304" pitchFamily="18" charset="0"/>
              </a:rPr>
              <a:t>Trông về phía trời Nam xa xăm nhớ bạn cũ.</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4858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heel(1)">
                                      <p:cBhvr>
                                        <p:cTn id="17" dur="2000"/>
                                        <p:tgtEl>
                                          <p:spTgt spid="5">
                                            <p:txEl>
                                              <p:pRg st="1" end="1"/>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wheel(1)">
                                      <p:cBhvr>
                                        <p:cTn id="20" dur="20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randombar(horizontal)">
                                      <p:cBhvr>
                                        <p:cTn id="25" dur="500"/>
                                        <p:tgtEl>
                                          <p:spTgt spid="5">
                                            <p:txEl>
                                              <p:pRg st="3" end="3"/>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randombar(horizontal)">
                                      <p:cBhvr>
                                        <p:cTn id="28" dur="500"/>
                                        <p:tgtEl>
                                          <p:spTgt spid="5">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Effect transition="in" filter="fade">
                                      <p:cBhvr>
                                        <p:cTn id="33" dur="1000"/>
                                        <p:tgtEl>
                                          <p:spTgt spid="5">
                                            <p:txEl>
                                              <p:pRg st="5" end="5"/>
                                            </p:txEl>
                                          </p:spTgt>
                                        </p:tgtEl>
                                      </p:cBhvr>
                                    </p:animEffect>
                                    <p:anim calcmode="lin" valueType="num">
                                      <p:cBhvr>
                                        <p:cTn id="34"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5">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5">
                                            <p:txEl>
                                              <p:pRg st="6" end="6"/>
                                            </p:txEl>
                                          </p:spTgt>
                                        </p:tgtEl>
                                        <p:attrNameLst>
                                          <p:attrName>style.visibility</p:attrName>
                                        </p:attrNameLst>
                                      </p:cBhvr>
                                      <p:to>
                                        <p:strVal val="visible"/>
                                      </p:to>
                                    </p:set>
                                    <p:animEffect transition="in" filter="fade">
                                      <p:cBhvr>
                                        <p:cTn id="38" dur="1000"/>
                                        <p:tgtEl>
                                          <p:spTgt spid="5">
                                            <p:txEl>
                                              <p:pRg st="6" end="6"/>
                                            </p:txEl>
                                          </p:spTgt>
                                        </p:tgtEl>
                                      </p:cBhvr>
                                    </p:animEffect>
                                    <p:anim calcmode="lin" valueType="num">
                                      <p:cBhvr>
                                        <p:cTn id="39"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94418576-BB0D-2565-6734-EE18515AE851}"/>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394F5363-52CD-67AB-F01D-E1EA73EFD64A}"/>
              </a:ext>
            </a:extLst>
          </p:cNvPr>
          <p:cNvSpPr txBox="1"/>
          <p:nvPr/>
        </p:nvSpPr>
        <p:spPr>
          <a:xfrm>
            <a:off x="1042219" y="861995"/>
            <a:ext cx="9684775" cy="4865819"/>
          </a:xfrm>
          <a:prstGeom prst="rect">
            <a:avLst/>
          </a:prstGeom>
          <a:noFill/>
        </p:spPr>
        <p:txBody>
          <a:bodyPr wrap="square">
            <a:spAutoFit/>
          </a:bodyPr>
          <a:lstStyle/>
          <a:p>
            <a:pPr lvl="3">
              <a:lnSpc>
                <a:spcPct val="150000"/>
              </a:lnSpc>
            </a:pPr>
            <a:r>
              <a:rPr lang="vi-VN" sz="3000" b="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Dịch thơ:</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lvl="3">
              <a:lnSpc>
                <a:spcPct val="150000"/>
              </a:lnSpc>
            </a:pPr>
            <a: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Núi ấp ôm mây, mây ấp núi,</a:t>
            </a:r>
            <a:b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br>
            <a: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Lòng sông gương sáng, bụi không mờ.</a:t>
            </a:r>
            <a:b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br>
            <a: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Bồi hồi dạo bước Tây Phong lĩnh,</a:t>
            </a:r>
            <a:b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br>
            <a: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Trông lại trời Nam, nhớ bạn xưa.</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nSpc>
                <a:spcPct val="150000"/>
              </a:lnSpc>
            </a:pPr>
            <a:r>
              <a:rPr lang="vi-VN" sz="30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Nam Trân dịch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vi-VN" sz="3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(Nhà xuất bản Chính trị quốc gia - sự thật, Hà Nội, 2015)</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8370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5BF59C0D-C2DA-0F5B-A26D-7D9F20A009A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415C71C-8531-08C9-38C6-A3596DE18276}"/>
              </a:ext>
            </a:extLst>
          </p:cNvPr>
          <p:cNvSpPr txBox="1"/>
          <p:nvPr/>
        </p:nvSpPr>
        <p:spPr>
          <a:xfrm>
            <a:off x="359228" y="328600"/>
            <a:ext cx="11473543" cy="6200800"/>
          </a:xfrm>
          <a:prstGeom prst="rect">
            <a:avLst/>
          </a:prstGeom>
          <a:noFill/>
        </p:spPr>
        <p:txBody>
          <a:bodyPr wrap="square">
            <a:spAutoFit/>
          </a:bodyPr>
          <a:lstStyle/>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Thực hiện yêu cầu sau:</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1.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Bài thơ viết theo thể loại gì?</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2.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Chỉ ra vẻ đẹp của bức tranh thiên nhiên trong bài thơ.</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3.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Nhận xét về tâm trạng của nhân vật trữ tình trong bài thơ.</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4.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Theo anh/chị, bài thơ thể hiện đặc điểm nào trong phong cách nghệ thuật Hồ Chí Minh?</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000" b="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5. </a:t>
            </a:r>
            <a:r>
              <a:rPr lang="vi-VN" sz="3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So sánh câu thơ </a:t>
            </a:r>
            <a:r>
              <a:rPr lang="vi-VN" sz="3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Giang tâm như kính, tịnh vô trần </a:t>
            </a:r>
            <a:r>
              <a:rPr lang="vi-VN" sz="3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trong phần phiên âm</a:t>
            </a:r>
            <a:r>
              <a:rPr lang="vi-VN" sz="3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với câu thơ </a:t>
            </a:r>
            <a:r>
              <a:rPr lang="vi-VN" sz="3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Lòng sông gương sáng, bụi không mờ </a:t>
            </a:r>
            <a:r>
              <a:rPr lang="vi-VN" sz="300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ở phần dịch thơ.</a:t>
            </a:r>
            <a:r>
              <a:rPr lang="vi-VN" sz="3000" i="1"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906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2213043-ACCA-B9B8-5BB5-DCC1EC90F99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2C38AD8-ADBC-CD52-3892-B37872E3AAC6}"/>
              </a:ext>
            </a:extLst>
          </p:cNvPr>
          <p:cNvSpPr txBox="1"/>
          <p:nvPr/>
        </p:nvSpPr>
        <p:spPr>
          <a:xfrm>
            <a:off x="2772696" y="0"/>
            <a:ext cx="6096000" cy="641586"/>
          </a:xfrm>
          <a:prstGeom prst="rect">
            <a:avLst/>
          </a:prstGeom>
          <a:noFill/>
        </p:spPr>
        <p:txBody>
          <a:bodyPr wrap="square">
            <a:spAutoFit/>
          </a:bodyPr>
          <a:lstStyle/>
          <a:p>
            <a:pPr algn="ctr">
              <a:lnSpc>
                <a:spcPct val="130000"/>
              </a:lnSpc>
              <a:spcAft>
                <a:spcPts val="800"/>
              </a:spcAft>
            </a:pPr>
            <a:r>
              <a:rPr lang="vi-VN"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GỢI Ý ĐÁP ÁN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9C4F7859-5DFE-6F66-CA28-D45FF4996479}"/>
              </a:ext>
            </a:extLst>
          </p:cNvPr>
          <p:cNvSpPr txBox="1"/>
          <p:nvPr/>
        </p:nvSpPr>
        <p:spPr>
          <a:xfrm>
            <a:off x="117987" y="641586"/>
            <a:ext cx="11936362" cy="5844292"/>
          </a:xfrm>
          <a:prstGeom prst="rect">
            <a:avLst/>
          </a:prstGeom>
          <a:noFill/>
        </p:spPr>
        <p:txBody>
          <a:bodyPr wrap="square">
            <a:spAutoFit/>
          </a:bodyPr>
          <a:lstStyle/>
          <a:p>
            <a:pPr marR="196850" algn="just">
              <a:lnSpc>
                <a:spcPct val="130000"/>
              </a:lnSpc>
              <a:spcAft>
                <a:spcPts val="800"/>
              </a:spcAft>
            </a:pPr>
            <a:r>
              <a:rPr lang="vi-VN" sz="3000" b="1" kern="0" dirty="0">
                <a:effectLst/>
                <a:latin typeface="Times New Roman" panose="02020603050405020304" pitchFamily="18" charset="0"/>
                <a:ea typeface="Times New Roman" panose="02020603050405020304" pitchFamily="18" charset="0"/>
                <a:cs typeface="Times New Roman" panose="02020603050405020304" pitchFamily="18" charset="0"/>
              </a:rPr>
              <a:t>Câu 1.</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 Bài</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thơ</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theo</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thể</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loại: Thất ngôn tứ tuyệt Đường luật.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b="1" kern="0" spc="-10" dirty="0">
                <a:effectLst/>
                <a:latin typeface="Times New Roman" panose="02020603050405020304" pitchFamily="18" charset="0"/>
                <a:ea typeface="Times New Roman" panose="02020603050405020304" pitchFamily="18" charset="0"/>
                <a:cs typeface="Times New Roman" panose="02020603050405020304" pitchFamily="18" charset="0"/>
              </a:rPr>
              <a:t>Câu 2</a:t>
            </a:r>
            <a:r>
              <a:rPr lang="en-US" sz="3000" b="1" kern="0" spc="-10" dirty="0">
                <a:latin typeface="Times New Roman" panose="02020603050405020304" pitchFamily="18" charset="0"/>
                <a:ea typeface="Times New Roman" panose="02020603050405020304" pitchFamily="18" charset="0"/>
                <a:cs typeface="Times New Roman" panose="02020603050405020304" pitchFamily="18" charset="0"/>
              </a:rPr>
              <a:t>: -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Vẻ</a:t>
            </a:r>
            <a:r>
              <a:rPr lang="vi-VN" sz="3000" kern="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bức</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tranh</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trong </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bài:</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196850" algn="just">
              <a:lnSpc>
                <a:spcPct val="130000"/>
              </a:lnSpc>
              <a:spcAft>
                <a:spcPts val="800"/>
              </a:spcAft>
            </a:pP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3000" kern="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hùng</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vĩ</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rộng</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lớn</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với</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mây núi trùng trùng điệp điệp ôm ấp </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nhau.</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 Thiên nhiên trong sáng, tươi đẹp với những</a:t>
            </a:r>
            <a:r>
              <a:rPr lang="vi-VN" sz="3000" kern="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khúc</a:t>
            </a:r>
            <a:r>
              <a:rPr lang="vi-VN" sz="3000" kern="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sông</a:t>
            </a:r>
            <a:r>
              <a:rPr lang="vi-VN" sz="3000" kern="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sáng</a:t>
            </a:r>
            <a:r>
              <a:rPr lang="vi-VN" sz="3000" kern="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như</a:t>
            </a:r>
            <a:r>
              <a:rPr lang="vi-VN" sz="3000" kern="0" spc="-4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gương</a:t>
            </a:r>
            <a:r>
              <a:rPr lang="vi-VN" sz="3000" kern="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không chút bụi mờ.</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=&gt;</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giàu</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trữ</a:t>
            </a:r>
            <a:r>
              <a:rPr lang="vi-VN" sz="3000" kern="0" spc="-3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tình,</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vừa hùng vĩ lớn lao, vừa nhẹ nhàng tươi sáng gợi lên cuộc sống thanh bình và sự gắn bó giao hòa giữa thiên nhiên cảnh vật với con </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người.</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62832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randombar(horizont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circle(in)">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arn(inVertical)">
                                      <p:cBhvr>
                                        <p:cTn id="22" dur="500"/>
                                        <p:tgtEl>
                                          <p:spTgt spid="5">
                                            <p:txEl>
                                              <p:pRg st="2" end="2"/>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barn(inVertical)">
                                      <p:cBhvr>
                                        <p:cTn id="25" dur="500"/>
                                        <p:tgtEl>
                                          <p:spTgt spid="5">
                                            <p:txEl>
                                              <p:pRg st="3" end="3"/>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barn(inVertical)">
                                      <p:cBhvr>
                                        <p:cTn id="28"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56ABB611-DBAD-DFA3-1861-5D5D8CF5379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3C3758D-F097-47F9-0693-65FC985D096D}"/>
              </a:ext>
            </a:extLst>
          </p:cNvPr>
          <p:cNvSpPr txBox="1"/>
          <p:nvPr/>
        </p:nvSpPr>
        <p:spPr>
          <a:xfrm>
            <a:off x="408039" y="472421"/>
            <a:ext cx="11375922" cy="5913157"/>
          </a:xfrm>
          <a:prstGeom prst="rect">
            <a:avLst/>
          </a:prstGeom>
          <a:noFill/>
        </p:spPr>
        <p:txBody>
          <a:bodyPr wrap="square">
            <a:spAutoFit/>
          </a:bodyPr>
          <a:lstStyle/>
          <a:p>
            <a:pPr>
              <a:lnSpc>
                <a:spcPct val="150000"/>
              </a:lnSpc>
            </a:pPr>
            <a:r>
              <a:rPr lang="vi-VN" sz="3200" b="1" kern="0" spc="-10" dirty="0">
                <a:effectLst/>
                <a:latin typeface="Times New Roman" panose="02020603050405020304" pitchFamily="18" charset="0"/>
                <a:ea typeface="Times New Roman" panose="02020603050405020304" pitchFamily="18" charset="0"/>
                <a:cs typeface="Times New Roman" panose="02020603050405020304" pitchFamily="18" charset="0"/>
              </a:rPr>
              <a:t>Câu 3.</a:t>
            </a:r>
            <a:r>
              <a:rPr lang="vi-VN" sz="3200" b="1" kern="0" spc="-65"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200" kern="0" spc="-6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Tâm</a:t>
            </a:r>
            <a:r>
              <a:rPr lang="vi-VN" sz="32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vi-VN" sz="32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32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nhân</a:t>
            </a:r>
            <a:r>
              <a:rPr lang="vi-VN" sz="32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vật</a:t>
            </a:r>
            <a:r>
              <a:rPr lang="vi-VN" sz="32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trữ </a:t>
            </a:r>
            <a:r>
              <a:rPr lang="vi-VN" sz="3200" kern="0" spc="-20" dirty="0">
                <a:effectLst/>
                <a:latin typeface="Times New Roman" panose="02020603050405020304" pitchFamily="18" charset="0"/>
                <a:ea typeface="Times New Roman" panose="02020603050405020304" pitchFamily="18" charset="0"/>
                <a:cs typeface="Times New Roman" panose="02020603050405020304" pitchFamily="18" charset="0"/>
              </a:rPr>
              <a:t>tình: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bồi</a:t>
            </a:r>
            <a:r>
              <a:rPr lang="vi-VN" sz="32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hồi</a:t>
            </a:r>
            <a:r>
              <a:rPr lang="vi-VN" sz="32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trước cảnh đẹp Tây Phong lĩnh, bồi hồi vì chinh phục được những đỉnh núi cao trập trùng, bồi hồi vì nhớ tổ quốc, bạn bè - đồng chí. </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 Nhận xét: đây là tâm trạng man mác buồn của con người nhạy cảm tinh tế, gắn bó hòa hợp với thiên nhiên. Tâm trạng ấy được thể hiện chân thành qua thể thơ thất ngôn</a:t>
            </a:r>
            <a:r>
              <a:rPr lang="vi-VN" sz="32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tứ</a:t>
            </a:r>
            <a:r>
              <a:rPr lang="vi-VN" sz="3200" kern="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tuyệt</a:t>
            </a:r>
            <a:r>
              <a:rPr lang="vi-VN" sz="32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vi-VN" sz="3200" kern="0" spc="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sắc</a:t>
            </a:r>
            <a:r>
              <a:rPr lang="vi-VN" sz="32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cùng</a:t>
            </a:r>
            <a:r>
              <a:rPr lang="vi-VN" sz="32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hình</a:t>
            </a:r>
            <a:r>
              <a:rPr lang="vi-VN" sz="3200" kern="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ảnh</a:t>
            </a:r>
            <a:r>
              <a:rPr lang="vi-VN" sz="32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200" kern="0" dirty="0">
                <a:effectLst/>
                <a:latin typeface="Times New Roman" panose="02020603050405020304" pitchFamily="18" charset="0"/>
                <a:ea typeface="Times New Roman" panose="02020603050405020304" pitchFamily="18" charset="0"/>
                <a:cs typeface="Times New Roman" panose="02020603050405020304" pitchFamily="18" charset="0"/>
              </a:rPr>
              <a:t>thiên nhiên ấn tượng</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5539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7D5C5DC-CDD4-9C48-944D-AF3C5B421A3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49805E0-12EB-18F1-24B6-6DCCE3572FA6}"/>
              </a:ext>
            </a:extLst>
          </p:cNvPr>
          <p:cNvSpPr txBox="1"/>
          <p:nvPr/>
        </p:nvSpPr>
        <p:spPr>
          <a:xfrm>
            <a:off x="119743" y="335181"/>
            <a:ext cx="11974286" cy="6247864"/>
          </a:xfrm>
          <a:prstGeom prst="rect">
            <a:avLst/>
          </a:prstGeom>
          <a:noFill/>
        </p:spPr>
        <p:txBody>
          <a:bodyPr wrap="square">
            <a:spAutoFit/>
          </a:bodyPr>
          <a:lstStyle/>
          <a:p>
            <a:pPr algn="just">
              <a:spcAft>
                <a:spcPts val="800"/>
              </a:spcAft>
            </a:pPr>
            <a:r>
              <a:rPr lang="vi-VN" sz="3000" b="1" kern="0" spc="-10" dirty="0">
                <a:effectLst/>
                <a:latin typeface="Times New Roman" panose="02020603050405020304" pitchFamily="18" charset="0"/>
                <a:ea typeface="Times New Roman" panose="02020603050405020304" pitchFamily="18" charset="0"/>
                <a:cs typeface="Times New Roman" panose="02020603050405020304" pitchFamily="18" charset="0"/>
              </a:rPr>
              <a:t>Câu 4.</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Đặc điểm trong phong cách nghệ thuật Hồ Chí Minh là: </a:t>
            </a:r>
            <a:r>
              <a:rPr lang="vi-VN" sz="3000" kern="0" spc="-5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vi-VN" sz="3000" kern="0" spc="-50" dirty="0">
                <a:effectLst/>
                <a:latin typeface="Times New Roman" panose="02020603050405020304" pitchFamily="18" charset="0"/>
                <a:ea typeface="Times New Roman" panose="02020603050405020304" pitchFamily="18" charset="0"/>
                <a:cs typeface="Times New Roman" panose="02020603050405020304" pitchFamily="18" charset="0"/>
              </a:rPr>
              <a:t>- S</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ự kết hợp giữa hiện đại và cổ </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điển</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 Chất</a:t>
            </a:r>
            <a:r>
              <a:rPr lang="vi-VN" sz="3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vi-VN" sz="3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đại:</a:t>
            </a:r>
            <a:r>
              <a:rPr lang="vi-VN" sz="3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hình</a:t>
            </a:r>
            <a:r>
              <a:rPr lang="vi-VN" sz="3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ảnh</a:t>
            </a:r>
            <a:r>
              <a:rPr lang="vi-VN" sz="3000" kern="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vi-VN" sz="3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người </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cách </a:t>
            </a:r>
            <a:r>
              <a:rPr lang="vi-VN" sz="3000" kern="0" dirty="0">
                <a:effectLst/>
                <a:latin typeface="Times New Roman" panose="02020603050405020304" pitchFamily="18" charset="0"/>
                <a:ea typeface="Calibri" panose="020F0502020204030204" pitchFamily="34" charset="0"/>
                <a:cs typeface="Times New Roman" panose="02020603050405020304" pitchFamily="18" charset="0"/>
              </a:rPr>
              <a:t>mạng</a:t>
            </a:r>
            <a:r>
              <a:rPr lang="vi-VN" sz="3000" kern="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0" dirty="0">
                <a:effectLst/>
                <a:latin typeface="Times New Roman" panose="02020603050405020304" pitchFamily="18" charset="0"/>
                <a:ea typeface="Calibri" panose="020F0502020204030204" pitchFamily="34" charset="0"/>
                <a:cs typeface="Times New Roman" panose="02020603050405020304" pitchFamily="18" charset="0"/>
              </a:rPr>
              <a:t>vượt</a:t>
            </a:r>
            <a:r>
              <a:rPr lang="vi-VN" sz="3000" kern="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0" dirty="0">
                <a:effectLst/>
                <a:latin typeface="Times New Roman" panose="02020603050405020304" pitchFamily="18" charset="0"/>
                <a:ea typeface="Calibri" panose="020F0502020204030204" pitchFamily="34" charset="0"/>
                <a:cs typeface="Times New Roman" panose="02020603050405020304" pitchFamily="18" charset="0"/>
              </a:rPr>
              <a:t>lên</a:t>
            </a:r>
            <a:r>
              <a:rPr lang="vi-VN" sz="3000" kern="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0" dirty="0">
                <a:effectLst/>
                <a:latin typeface="Times New Roman" panose="02020603050405020304" pitchFamily="18" charset="0"/>
                <a:ea typeface="Calibri" panose="020F0502020204030204" pitchFamily="34" charset="0"/>
                <a:cs typeface="Times New Roman" panose="02020603050405020304" pitchFamily="18" charset="0"/>
              </a:rPr>
              <a:t>trên</a:t>
            </a:r>
            <a:r>
              <a:rPr lang="vi-VN" sz="3000" kern="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0" dirty="0">
                <a:effectLst/>
                <a:latin typeface="Times New Roman" panose="02020603050405020304" pitchFamily="18" charset="0"/>
                <a:ea typeface="Calibri" panose="020F0502020204030204" pitchFamily="34" charset="0"/>
                <a:cs typeface="Times New Roman" panose="02020603050405020304" pitchFamily="18" charset="0"/>
              </a:rPr>
              <a:t>hoàn</a:t>
            </a:r>
            <a:r>
              <a:rPr lang="vi-VN" sz="3000" kern="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0" dirty="0">
                <a:effectLst/>
                <a:latin typeface="Times New Roman" panose="02020603050405020304" pitchFamily="18" charset="0"/>
                <a:ea typeface="Calibri" panose="020F0502020204030204" pitchFamily="34" charset="0"/>
                <a:cs typeface="Times New Roman" panose="02020603050405020304" pitchFamily="18" charset="0"/>
              </a:rPr>
              <a:t>cảnh</a:t>
            </a:r>
            <a:r>
              <a:rPr lang="vi-VN" sz="3000" kern="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0" dirty="0">
                <a:effectLst/>
                <a:latin typeface="Times New Roman" panose="02020603050405020304" pitchFamily="18" charset="0"/>
                <a:ea typeface="Calibri" panose="020F0502020204030204" pitchFamily="34" charset="0"/>
                <a:cs typeface="Times New Roman" panose="02020603050405020304" pitchFamily="18" charset="0"/>
              </a:rPr>
              <a:t>với</a:t>
            </a:r>
            <a:r>
              <a:rPr lang="vi-VN" sz="3000" kern="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0" dirty="0">
                <a:effectLst/>
                <a:latin typeface="Times New Roman" panose="02020603050405020304" pitchFamily="18" charset="0"/>
                <a:ea typeface="Calibri" panose="020F0502020204030204" pitchFamily="34" charset="0"/>
                <a:cs typeface="Times New Roman" panose="02020603050405020304" pitchFamily="18" charset="0"/>
              </a:rPr>
              <a:t>tâm</a:t>
            </a:r>
            <a:r>
              <a:rPr lang="vi-VN" sz="3000" kern="0" spc="-20" dirty="0">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0" dirty="0">
                <a:effectLst/>
                <a:latin typeface="Times New Roman" panose="02020603050405020304" pitchFamily="18" charset="0"/>
                <a:ea typeface="Calibri" panose="020F0502020204030204" pitchFamily="34" charset="0"/>
                <a:cs typeface="Times New Roman" panose="02020603050405020304" pitchFamily="18" charset="0"/>
              </a:rPr>
              <a:t>hồn thanh cao, làm chủ cuộc sống</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tabLst>
                <a:tab pos="259715" algn="l"/>
              </a:tabLst>
            </a:pP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 Chất cổ điển: thể thơ thất ngôn tứ tuyệt đường luật, hình ảnh thiên nhiên quen thuộc</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(núi,</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mây,</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sông,...)</a:t>
            </a:r>
            <a:r>
              <a:rPr lang="vi-VN" sz="3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bút</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pháp</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miêu tả ước lệ tượng trưng,đề tài và câu tứ thơ truyền</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hình</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ảnh</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con</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hòa</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hợp với thiên nhiên</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spc="-1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Sự</a:t>
            </a:r>
            <a:r>
              <a:rPr lang="vi-VN" sz="3000" kern="0" spc="-3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hòa</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quyện</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chất</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thép</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chất </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tình.</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tabLst>
                <a:tab pos="259715" algn="l"/>
              </a:tabLst>
            </a:pP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 Chất thép: hiện thực cách mạng gian khó và nỗi lòng với đất nước của Người cùng phong</a:t>
            </a:r>
            <a:r>
              <a:rPr lang="vi-VN" sz="3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thái ung dung,</a:t>
            </a:r>
            <a:r>
              <a:rPr lang="vi-VN" sz="3000" kern="0" spc="-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khí phách thanh </a:t>
            </a:r>
            <a:r>
              <a:rPr lang="vi-VN" sz="3000" kern="0" spc="-20" dirty="0">
                <a:effectLst/>
                <a:latin typeface="Times New Roman" panose="02020603050405020304" pitchFamily="18" charset="0"/>
                <a:ea typeface="Times New Roman" panose="02020603050405020304" pitchFamily="18" charset="0"/>
                <a:cs typeface="Times New Roman" panose="02020603050405020304" pitchFamily="18" charset="0"/>
              </a:rPr>
              <a:t>cao.</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16510" algn="just">
              <a:spcAft>
                <a:spcPts val="800"/>
              </a:spcAft>
              <a:tabLst>
                <a:tab pos="259715" algn="l"/>
              </a:tabLst>
            </a:pP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 + Chất tình: sự rung động trước cảnh vật thiên</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nhiên</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tươi</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đẹp,</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lãng</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mạn</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tình</a:t>
            </a:r>
            <a:r>
              <a:rPr lang="vi-VN" sz="3000" kern="0" spc="-25"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kern="0" dirty="0">
                <a:effectLst/>
                <a:latin typeface="Times New Roman" panose="02020603050405020304" pitchFamily="18" charset="0"/>
                <a:ea typeface="Times New Roman" panose="02020603050405020304" pitchFamily="18" charset="0"/>
                <a:cs typeface="Times New Roman" panose="02020603050405020304" pitchFamily="18" charset="0"/>
              </a:rPr>
              <a:t>cảm nhung nhớ với quê hương đất nước, con </a:t>
            </a:r>
            <a:r>
              <a:rPr lang="vi-VN" sz="3000" kern="0" spc="-10" dirty="0">
                <a:effectLst/>
                <a:latin typeface="Times New Roman" panose="02020603050405020304" pitchFamily="18" charset="0"/>
                <a:ea typeface="Times New Roman" panose="02020603050405020304" pitchFamily="18" charset="0"/>
                <a:cs typeface="Times New Roman" panose="02020603050405020304" pitchFamily="18" charset="0"/>
              </a:rPr>
              <a:t>người.</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7195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F24744B6-BF4F-D054-5BD1-840CD5F6A65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6449209-4417-6BE4-F626-DD04B9779668}"/>
              </a:ext>
            </a:extLst>
          </p:cNvPr>
          <p:cNvSpPr txBox="1"/>
          <p:nvPr/>
        </p:nvSpPr>
        <p:spPr>
          <a:xfrm>
            <a:off x="315686" y="176827"/>
            <a:ext cx="11560628" cy="6504345"/>
          </a:xfrm>
          <a:prstGeom prst="rect">
            <a:avLst/>
          </a:prstGeom>
          <a:noFill/>
        </p:spPr>
        <p:txBody>
          <a:bodyPr wrap="square">
            <a:spAutoFit/>
          </a:bodyPr>
          <a:lstStyle/>
          <a:p>
            <a:pPr marR="16510" algn="just">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5.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So sánh câu thơ </a:t>
            </a:r>
            <a: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Giang tâm như kính, tịnh vô trần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trong phần phiên âm</a:t>
            </a:r>
            <a: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với câu thơ </a:t>
            </a:r>
            <a: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Lòng sông gương sáng, bụi không mờ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ở phần dịch thơ.</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16510" algn="just">
              <a:spcAft>
                <a:spcPts val="800"/>
              </a:spcAft>
            </a:pP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Điểm giống: Cùng khắc hoạ vẻ đẹp của dòng sông; so sánh dòng sông đẹp, phẳng lặng, trong vắt như tấm gương. Từ đó, bộc lộ tâm trạng của nhân vật trữ tình trước vẻ đẹp của dòng sông.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16510" algn="just">
              <a:spcAft>
                <a:spcPts val="800"/>
              </a:spcAft>
            </a:pPr>
            <a:r>
              <a:rPr lang="vi-VN" sz="30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Điểm khác:</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16510" algn="just">
              <a:spcAft>
                <a:spcPts val="800"/>
              </a:spcAft>
            </a:pPr>
            <a:r>
              <a:rPr lang="vi-VN" sz="30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Câu thơ trong phần phiên âm Bác dùng cụm từ</a:t>
            </a:r>
            <a:r>
              <a:rPr lang="vi-VN" sz="30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3000" i="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“tịnh vô trần”</a:t>
            </a:r>
            <a:r>
              <a:rPr lang="vi-VN" sz="30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khẳng định “</a:t>
            </a:r>
            <a:r>
              <a:rPr lang="vi-VN" sz="3000" i="1"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tuyệt nhiên không có bụi trần”,</a:t>
            </a:r>
            <a:r>
              <a:rPr lang="vi-VN" sz="30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làm cho không gian yên tĩnh càng yên tĩnh hơn, dòng sông trong trẻo càng trong trẻo hơn, phản quang dòng sông dưới ánh nắng càng lấp lánh hơn. </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16510" algn="just">
              <a:spcAft>
                <a:spcPts val="800"/>
              </a:spcAft>
            </a:pPr>
            <a:r>
              <a:rPr lang="vi-VN" sz="3000" kern="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Câu thơ trong phần dịch thơ là “bụi không mờ” không thể chuyển tải hết cái thần của câu thơ:</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953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B287E87-ADF2-5506-A7D3-61F8B6459B1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A3B7128-13BA-5EF0-E628-2FBB32E419A5}"/>
              </a:ext>
            </a:extLst>
          </p:cNvPr>
          <p:cNvSpPr txBox="1"/>
          <p:nvPr/>
        </p:nvSpPr>
        <p:spPr>
          <a:xfrm>
            <a:off x="505377" y="733033"/>
            <a:ext cx="6941574" cy="678199"/>
          </a:xfrm>
          <a:prstGeom prst="rect">
            <a:avLst/>
          </a:prstGeom>
          <a:noFill/>
        </p:spPr>
        <p:txBody>
          <a:bodyPr wrap="square">
            <a:spAutoFit/>
          </a:bodyPr>
          <a:lstStyle/>
          <a:p>
            <a:pPr algn="just">
              <a:lnSpc>
                <a:spcPct val="130000"/>
              </a:lnSpc>
              <a:spcAft>
                <a:spcPts val="800"/>
              </a:spcAft>
            </a:pPr>
            <a:r>
              <a:rPr lang="vi-VN"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 Sức thuyết phục của văn nghị luận</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13A0239B-A3AD-5571-53E5-3D816142AE12}"/>
              </a:ext>
            </a:extLst>
          </p:cNvPr>
          <p:cNvSpPr txBox="1"/>
          <p:nvPr/>
        </p:nvSpPr>
        <p:spPr>
          <a:xfrm>
            <a:off x="365760" y="1612284"/>
            <a:ext cx="11577711" cy="4247317"/>
          </a:xfrm>
          <a:prstGeom prst="rect">
            <a:avLst/>
          </a:prstGeom>
          <a:noFill/>
        </p:spPr>
        <p:txBody>
          <a:bodyPr wrap="square">
            <a:spAutoFit/>
          </a:bodyPr>
          <a:lstStyle/>
          <a:p>
            <a:pPr algn="just">
              <a:lnSpc>
                <a:spcPct val="150000"/>
              </a:lnSpc>
            </a:pPr>
            <a:r>
              <a:rPr lang="en-US" sz="3000" dirty="0">
                <a:solidFill>
                  <a:srgbClr val="000000"/>
                </a:solidFill>
                <a:effectLst/>
                <a:latin typeface="Times New Roman" panose="02020603050405020304" pitchFamily="18" charset="0"/>
                <a:ea typeface="Times New Roman" panose="02020603050405020304" pitchFamily="18" charset="0"/>
              </a:rPr>
              <a:t>- Văn </a:t>
            </a:r>
            <a:r>
              <a:rPr lang="en-US" sz="3000" dirty="0" err="1">
                <a:solidFill>
                  <a:srgbClr val="000000"/>
                </a:solidFill>
                <a:effectLst/>
                <a:latin typeface="Times New Roman" panose="02020603050405020304" pitchFamily="18" charset="0"/>
                <a:ea typeface="Times New Roman" panose="02020603050405020304" pitchFamily="18" charset="0"/>
              </a:rPr>
              <a:t>nghị</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luận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trình</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bày</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tư</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tưởng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và</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thuyết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phục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người</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đọc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chủ</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yếu</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bằng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lý</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lẽ</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và</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lập</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luận</a:t>
            </a:r>
            <a:r>
              <a:rPr lang="en-US" sz="3000" dirty="0">
                <a:solidFill>
                  <a:srgbClr val="000000"/>
                </a:solidFill>
                <a:effectLst/>
                <a:latin typeface="Times New Roman" panose="02020603050405020304" pitchFamily="18" charset="0"/>
                <a:ea typeface="Times New Roman" panose="02020603050405020304" pitchFamily="18" charset="0"/>
              </a:rPr>
              <a:t>.</a:t>
            </a:r>
            <a:endParaRPr lang="en-US" sz="3000" dirty="0">
              <a:effectLst/>
              <a:latin typeface="Times New Roman" panose="02020603050405020304" pitchFamily="18" charset="0"/>
              <a:ea typeface="Times New Roman" panose="02020603050405020304" pitchFamily="18" charset="0"/>
            </a:endParaRPr>
          </a:p>
          <a:p>
            <a:pPr algn="just">
              <a:lnSpc>
                <a:spcPct val="150000"/>
              </a:lnSpc>
            </a:pPr>
            <a:r>
              <a:rPr lang="en-US" sz="3000" dirty="0">
                <a:solidFill>
                  <a:srgbClr val="000000"/>
                </a:solidFill>
                <a:effectLst/>
                <a:latin typeface="Times New Roman" panose="02020603050405020304" pitchFamily="18" charset="0"/>
                <a:ea typeface="Times New Roman" panose="02020603050405020304" pitchFamily="18" charset="0"/>
              </a:rPr>
              <a:t>- Văn </a:t>
            </a:r>
            <a:r>
              <a:rPr lang="en-US" sz="3000" dirty="0" err="1">
                <a:solidFill>
                  <a:srgbClr val="000000"/>
                </a:solidFill>
                <a:effectLst/>
                <a:latin typeface="Times New Roman" panose="02020603050405020304" pitchFamily="18" charset="0"/>
                <a:ea typeface="Times New Roman" panose="02020603050405020304" pitchFamily="18" charset="0"/>
              </a:rPr>
              <a:t>nghị</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luận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hình</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thành</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và</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phát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triển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khả</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năng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lập</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luận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chặt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chẽ</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cách</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trình</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bày</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lý</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lẽ</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và</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dẫn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chứng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rõ</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ràng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giàu</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sức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thuyết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phục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diễn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tả</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những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suy</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nghĩ</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và</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nêu</a:t>
            </a:r>
            <a:r>
              <a:rPr lang="en-US" sz="3000" dirty="0">
                <a:solidFill>
                  <a:srgbClr val="000000"/>
                </a:solidFill>
                <a:effectLst/>
                <a:latin typeface="Times New Roman" panose="02020603050405020304" pitchFamily="18" charset="0"/>
                <a:ea typeface="Times New Roman" panose="02020603050405020304" pitchFamily="18" charset="0"/>
              </a:rPr>
              <a:t> ý </a:t>
            </a:r>
            <a:r>
              <a:rPr lang="en-US" sz="3000" dirty="0" err="1">
                <a:solidFill>
                  <a:srgbClr val="000000"/>
                </a:solidFill>
                <a:effectLst/>
                <a:latin typeface="Times New Roman" panose="02020603050405020304" pitchFamily="18" charset="0"/>
                <a:ea typeface="Times New Roman" panose="02020603050405020304" pitchFamily="18" charset="0"/>
              </a:rPr>
              <a:t>kiến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riêng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của</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mình</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về</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một</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vấn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đề</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nào</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đó</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trong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cuộc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sống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hoặc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trong</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văn</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học</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nghệ</a:t>
            </a:r>
            <a:r>
              <a:rPr lang="en-US" sz="3000" dirty="0">
                <a:solidFill>
                  <a:srgbClr val="000000"/>
                </a:solidFill>
                <a:effectLst/>
                <a:latin typeface="Times New Roman" panose="02020603050405020304" pitchFamily="18" charset="0"/>
                <a:ea typeface="Times New Roman" panose="02020603050405020304" pitchFamily="18" charset="0"/>
              </a:rPr>
              <a:t> </a:t>
            </a:r>
            <a:r>
              <a:rPr lang="en-US" sz="3000" dirty="0" err="1">
                <a:solidFill>
                  <a:srgbClr val="000000"/>
                </a:solidFill>
                <a:effectLst/>
                <a:latin typeface="Times New Roman" panose="02020603050405020304" pitchFamily="18" charset="0"/>
                <a:ea typeface="Times New Roman" panose="02020603050405020304" pitchFamily="18" charset="0"/>
              </a:rPr>
              <a:t>thuật</a:t>
            </a:r>
            <a:r>
              <a:rPr lang="en-US" sz="3000" dirty="0">
                <a:solidFill>
                  <a:srgbClr val="000000"/>
                </a:solidFill>
                <a:effectLst/>
                <a:latin typeface="Times New Roman" panose="02020603050405020304" pitchFamily="18" charset="0"/>
                <a:ea typeface="Times New Roman" panose="02020603050405020304" pitchFamily="18" charset="0"/>
              </a:rPr>
              <a:t>.</a:t>
            </a:r>
            <a:endParaRPr lang="en-US" sz="3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4105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36CED4E2-59F3-537F-DD1D-059883B7FFB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E7631C3-C089-A035-B918-31A1C76FF448}"/>
              </a:ext>
            </a:extLst>
          </p:cNvPr>
          <p:cNvSpPr txBox="1"/>
          <p:nvPr/>
        </p:nvSpPr>
        <p:spPr>
          <a:xfrm>
            <a:off x="3048000" y="-91180"/>
            <a:ext cx="6096000" cy="604909"/>
          </a:xfrm>
          <a:prstGeom prst="rect">
            <a:avLst/>
          </a:prstGeom>
          <a:noFill/>
        </p:spPr>
        <p:txBody>
          <a:bodyPr wrap="square">
            <a:spAutoFit/>
          </a:bodyPr>
          <a:lstStyle/>
          <a:p>
            <a:pPr algn="ctr">
              <a:lnSpc>
                <a:spcPct val="130000"/>
              </a:lnSpc>
              <a:spcAft>
                <a:spcPts val="800"/>
              </a:spcAft>
            </a:pPr>
            <a:r>
              <a:rPr lang="vi-VN" sz="28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LUYỆN 0</a:t>
            </a:r>
            <a:r>
              <a:rPr lang="en-US" sz="28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a:t>
            </a:r>
            <a:endParaRPr lang="en-US"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B2417BC-6DCD-AE93-C739-7D14DD1E1143}"/>
              </a:ext>
            </a:extLst>
          </p:cNvPr>
          <p:cNvSpPr txBox="1"/>
          <p:nvPr/>
        </p:nvSpPr>
        <p:spPr>
          <a:xfrm>
            <a:off x="2300748" y="302359"/>
            <a:ext cx="9085007" cy="6555641"/>
          </a:xfrm>
          <a:prstGeom prst="rect">
            <a:avLst/>
          </a:prstGeom>
          <a:noFill/>
        </p:spPr>
        <p:txBody>
          <a:bodyPr wrap="square">
            <a:spAutoFit/>
          </a:bodyPr>
          <a:lstStyle/>
          <a:p>
            <a:pPr marR="36195">
              <a:lnSpc>
                <a:spcPts val="3600"/>
              </a:lnSpc>
            </a:pPr>
            <a:r>
              <a:rPr lang="vi-VN" sz="30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 văn bản:</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ts val="3600"/>
              </a:lnSpc>
            </a:pPr>
            <a:r>
              <a:rPr lang="en-US" sz="3000" b="1" kern="0" dirty="0">
                <a:solidFill>
                  <a:srgbClr val="444444"/>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000" b="1" kern="0" dirty="0">
                <a:solidFill>
                  <a:srgbClr val="444444"/>
                </a:solidFill>
                <a:effectLst/>
                <a:latin typeface="Times New Roman" panose="02020603050405020304" pitchFamily="18" charset="0"/>
                <a:ea typeface="Calibri" panose="020F0502020204030204" pitchFamily="34" charset="0"/>
                <a:cs typeface="Times New Roman" panose="02020603050405020304" pitchFamily="18" charset="0"/>
              </a:rPr>
              <a:t>Lộ thượn</a:t>
            </a:r>
            <a:r>
              <a:rPr lang="en-US" sz="3000" b="1" kern="0" dirty="0">
                <a:solidFill>
                  <a:srgbClr val="444444"/>
                </a:solidFill>
                <a:latin typeface="Times New Roman" panose="02020603050405020304" pitchFamily="18" charset="0"/>
                <a:ea typeface="Calibri" panose="020F0502020204030204" pitchFamily="34" charset="0"/>
                <a:cs typeface="Times New Roman" panose="02020603050405020304" pitchFamily="18" charset="0"/>
              </a:rPr>
              <a:t>g</a:t>
            </a:r>
          </a:p>
          <a:p>
            <a:pPr marR="36195" algn="just">
              <a:lnSpc>
                <a:spcPts val="3600"/>
              </a:lnSpc>
            </a:pPr>
            <a:r>
              <a:rPr lang="en-US" sz="3000" b="1" kern="0" dirty="0">
                <a:solidFill>
                  <a:srgbClr val="444444"/>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0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(Hồ Chí Minh)</a:t>
            </a:r>
            <a:endParaRPr lang="en-US" sz="3000" b="1"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ts val="3600"/>
              </a:lnSpc>
            </a:pPr>
            <a:r>
              <a:rPr lang="vi-VN" sz="3000" b="1"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Phiên âm</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nSpc>
                <a:spcPts val="3600"/>
              </a:lnSpc>
            </a:pPr>
            <a: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Hĩnh tí tuy nhiên bị khẩn bang</a:t>
            </a:r>
            <a:b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Mãn sơn điểu ngữ dữ hoa hương</a:t>
            </a:r>
            <a:b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 do lãm thưởng vô nhân cấm</a:t>
            </a:r>
            <a:b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Lại thử chinh đồ giảm tịch lương.</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nSpc>
                <a:spcPts val="3600"/>
              </a:lnSpc>
            </a:pPr>
            <a:r>
              <a:rPr lang="vi-VN" sz="30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Dịch nghĩa</a:t>
            </a:r>
            <a:endParaRPr lang="en-US" sz="3000" kern="100" dirty="0">
              <a:latin typeface="Times New Roman" panose="02020603050405020304" pitchFamily="18" charset="0"/>
              <a:ea typeface="Calibri" panose="020F0502020204030204" pitchFamily="34" charset="0"/>
              <a:cs typeface="Times New Roman" panose="02020603050405020304" pitchFamily="18" charset="0"/>
            </a:endParaRPr>
          </a:p>
          <a:p>
            <a:pPr marR="36195">
              <a:lnSpc>
                <a:spcPts val="3600"/>
              </a:lnSpc>
            </a:pPr>
            <a:r>
              <a:rPr lang="en-US" sz="30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0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Trên đường</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nSpc>
                <a:spcPts val="3600"/>
              </a:lnSpc>
            </a:pPr>
            <a: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Mặc dù chân tay bị trói chặt,</a:t>
            </a:r>
            <a:b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Nhưng đầy núi chim hót và hoa thơm;</a:t>
            </a:r>
            <a:b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Tự do thưởng ngoạn, không ai cấm được,</a:t>
            </a:r>
            <a:b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lang="vi-VN" sz="3000" i="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Nhờ thế, đường xa cũng bớt quạnh hiu.</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850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circle(in)">
                                      <p:cBhvr>
                                        <p:cTn id="17" dur="2000"/>
                                        <p:tgtEl>
                                          <p:spTgt spid="5">
                                            <p:txEl>
                                              <p:pRg st="1" end="1"/>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circle(in)">
                                      <p:cBhvr>
                                        <p:cTn id="20" dur="2000"/>
                                        <p:tgtEl>
                                          <p:spTgt spid="5">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circle(in)">
                                      <p:cBhvr>
                                        <p:cTn id="25" dur="2000"/>
                                        <p:tgtEl>
                                          <p:spTgt spid="5">
                                            <p:txEl>
                                              <p:pRg st="3" end="3"/>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circle(in)">
                                      <p:cBhvr>
                                        <p:cTn id="28" dur="2000"/>
                                        <p:tgtEl>
                                          <p:spTgt spid="5">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5">
                                            <p:txEl>
                                              <p:pRg st="5" end="5"/>
                                            </p:txEl>
                                          </p:spTgt>
                                        </p:tgtEl>
                                        <p:attrNameLst>
                                          <p:attrName>style.visibility</p:attrName>
                                        </p:attrNameLst>
                                      </p:cBhvr>
                                      <p:to>
                                        <p:strVal val="visible"/>
                                      </p:to>
                                    </p:set>
                                    <p:animEffect transition="in" filter="randombar(horizontal)">
                                      <p:cBhvr>
                                        <p:cTn id="33" dur="500"/>
                                        <p:tgtEl>
                                          <p:spTgt spid="5">
                                            <p:txEl>
                                              <p:pRg st="5" end="5"/>
                                            </p:txEl>
                                          </p:spTgt>
                                        </p:tgtEl>
                                      </p:cBhvr>
                                    </p:animEffect>
                                  </p:childTnLst>
                                </p:cTn>
                              </p:par>
                              <p:par>
                                <p:cTn id="34" presetID="14" presetClass="entr" presetSubtype="10" fill="hold" nodeType="withEffect">
                                  <p:stCondLst>
                                    <p:cond delay="0"/>
                                  </p:stCondLst>
                                  <p:childTnLst>
                                    <p:set>
                                      <p:cBhvr>
                                        <p:cTn id="35" dur="1" fill="hold">
                                          <p:stCondLst>
                                            <p:cond delay="0"/>
                                          </p:stCondLst>
                                        </p:cTn>
                                        <p:tgtEl>
                                          <p:spTgt spid="5">
                                            <p:txEl>
                                              <p:pRg st="6" end="6"/>
                                            </p:txEl>
                                          </p:spTgt>
                                        </p:tgtEl>
                                        <p:attrNameLst>
                                          <p:attrName>style.visibility</p:attrName>
                                        </p:attrNameLst>
                                      </p:cBhvr>
                                      <p:to>
                                        <p:strVal val="visible"/>
                                      </p:to>
                                    </p:set>
                                    <p:animEffect transition="in" filter="randombar(horizontal)">
                                      <p:cBhvr>
                                        <p:cTn id="36" dur="500"/>
                                        <p:tgtEl>
                                          <p:spTgt spid="5">
                                            <p:txEl>
                                              <p:pRg st="6" end="6"/>
                                            </p:txEl>
                                          </p:spTgt>
                                        </p:tgtEl>
                                      </p:cBhvr>
                                    </p:animEffect>
                                  </p:childTnLst>
                                </p:cTn>
                              </p:par>
                              <p:par>
                                <p:cTn id="37" presetID="14" presetClass="entr" presetSubtype="10" fill="hold" nodeType="with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Effect transition="in" filter="randombar(horizontal)">
                                      <p:cBhvr>
                                        <p:cTn id="39"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1FE1B371-FC4E-F31B-F1C7-7151A7F2ED49}"/>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A9B2CB80-7E09-565E-7D05-815AEAB55635}"/>
              </a:ext>
            </a:extLst>
          </p:cNvPr>
          <p:cNvSpPr txBox="1"/>
          <p:nvPr/>
        </p:nvSpPr>
        <p:spPr>
          <a:xfrm>
            <a:off x="267286" y="649842"/>
            <a:ext cx="11633981" cy="4939814"/>
          </a:xfrm>
          <a:prstGeom prst="rect">
            <a:avLst/>
          </a:prstGeom>
          <a:noFill/>
        </p:spPr>
        <p:txBody>
          <a:bodyPr wrap="square">
            <a:spAutoFit/>
          </a:bodyPr>
          <a:lstStyle/>
          <a:p>
            <a:pPr marR="36195" lvl="6">
              <a:lnSpc>
                <a:spcPct val="150000"/>
              </a:lnSpc>
            </a:pPr>
            <a:r>
              <a:rPr kumimoji="0" lang="vi-VN" sz="3000" b="1" i="0"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Dịch thơ</a:t>
            </a:r>
            <a:endParaRPr kumimoji="0" lang="en-US" sz="30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R="36195" lvl="6" indent="-20955">
              <a:lnSpc>
                <a:spcPct val="150000"/>
              </a:lnSpc>
            </a:pPr>
            <a:r>
              <a:rPr kumimoji="0" lang="vi-VN" sz="3000" b="0" i="1"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Mặc dù bị trói chân tay,</a:t>
            </a:r>
            <a:br>
              <a:rPr kumimoji="0" lang="vi-VN" sz="3000" b="0" i="1"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vi-VN" sz="3000" b="0" i="1"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Chim ca rộn núi, hương bay ngát rừng</a:t>
            </a:r>
            <a:endParaRPr kumimoji="0" lang="en-US" sz="30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R="36195" lvl="6" indent="-20955">
              <a:lnSpc>
                <a:spcPct val="150000"/>
              </a:lnSpc>
            </a:pPr>
            <a:r>
              <a:rPr kumimoji="0" lang="vi-VN" sz="3000" b="0" i="1"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Vui say, ai cấm ta đừng,</a:t>
            </a:r>
            <a:br>
              <a:rPr kumimoji="0" lang="vi-VN" sz="3000" b="0" i="1"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vi-VN" sz="3000" b="0" i="1"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Đường xa, âu cũng bớt chừng quạnh hiu.</a:t>
            </a:r>
            <a:endParaRPr kumimoji="0" lang="en-US" sz="30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36195" lvl="0" indent="457200" algn="ctr" defTabSz="914400" rtl="0" eaLnBrk="1" fontAlgn="auto" latinLnBrk="0" hangingPunct="1">
              <a:lnSpc>
                <a:spcPct val="150000"/>
              </a:lnSpc>
              <a:spcBef>
                <a:spcPts val="0"/>
              </a:spcBef>
              <a:buClrTx/>
              <a:buSzTx/>
              <a:buFontTx/>
              <a:buNone/>
              <a:tabLst/>
              <a:defRPr/>
            </a:pPr>
            <a:r>
              <a:rPr kumimoji="0" lang="en-US" sz="30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vi-VN" sz="3000" b="1" i="0" u="none" strike="noStrike" kern="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Nam Trân dịch</a:t>
            </a:r>
            <a:endParaRPr kumimoji="0" lang="en-US" sz="30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36195" lvl="0" indent="457200" defTabSz="914400" rtl="0" eaLnBrk="1" fontAlgn="auto" latinLnBrk="0" hangingPunct="1">
              <a:lnSpc>
                <a:spcPct val="150000"/>
              </a:lnSpc>
              <a:spcBef>
                <a:spcPts val="0"/>
              </a:spcBef>
              <a:buClrTx/>
              <a:buSzTx/>
              <a:buFontTx/>
              <a:buNone/>
              <a:tabLst/>
              <a:defRPr/>
            </a:pPr>
            <a:r>
              <a:rPr kumimoji="0" lang="vi-VN" sz="3000" b="0" i="0"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vi-VN" sz="3000" b="0" i="0" u="none" strike="noStrike" kern="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vi-VN" sz="3000" b="0" i="0"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(Nhà xuất bản Chính trị quốc gia - sự </a:t>
            </a:r>
            <a:r>
              <a:rPr kumimoji="0" lang="vi-VN" sz="3000" b="0" i="0" u="none" strike="noStrike" kern="0" cap="none" spc="0" normalizeH="0" baseline="0" noProof="0" dirty="0" smtClean="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thật,Hà </a:t>
            </a:r>
            <a:r>
              <a:rPr kumimoji="0" lang="vi-VN" sz="3000" b="0" i="0" u="none" strike="noStrike" kern="0" cap="none" spc="0" normalizeH="0" baseline="0" noProof="0" dirty="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Nội, 2015, tr 81,82)</a:t>
            </a:r>
            <a:endParaRPr kumimoji="0" lang="en-US" sz="30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331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3EB8DCB3-80A5-0136-1D7C-4CAA1902400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89825B2-CFFC-C173-573E-F041239BC1AC}"/>
              </a:ext>
            </a:extLst>
          </p:cNvPr>
          <p:cNvSpPr txBox="1"/>
          <p:nvPr/>
        </p:nvSpPr>
        <p:spPr>
          <a:xfrm>
            <a:off x="272143" y="455558"/>
            <a:ext cx="11647714" cy="5946884"/>
          </a:xfrm>
          <a:prstGeom prst="rect">
            <a:avLst/>
          </a:prstGeom>
          <a:noFill/>
        </p:spPr>
        <p:txBody>
          <a:bodyPr wrap="square">
            <a:spAutoFit/>
          </a:bodyPr>
          <a:lstStyle/>
          <a:p>
            <a:pPr marR="36195">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Thực hiện yêu cầu sau:</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1.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Bài thơ kể về sự việc gì?</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2.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Cảnh thiên nhiên được miêu tả như thế nào trong bài thơ? Qua đó, anh/chị thấy người tù là người như thế nào?</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3. </a:t>
            </a:r>
            <a:r>
              <a:rPr lang="vi-VN" sz="3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Theo anh/chị, việc bài thơ được dịch theo thể thơ lục bát có phù hợp không? Vì sao?</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4. </a:t>
            </a:r>
            <a:r>
              <a:rPr lang="vi-VN" sz="3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Nhận xét về tâm trạng của nhân vật trữ tình trong bài thơ.</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36195" algn="just">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5. </a:t>
            </a:r>
            <a:r>
              <a:rPr lang="vi-VN" sz="3000"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Thơ của Hồ Chí Minh mang vẻ đẹp cổ điển mà hiện đại. Theo anh/chị, đâu là dấu ấn hiện đại được thể hiện trong bài thơ.</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0503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790C520-CCB5-AB33-35E2-D70C7A0C4E1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3DC49C4-701D-4D9E-5597-DDAADE3A3213}"/>
              </a:ext>
            </a:extLst>
          </p:cNvPr>
          <p:cNvSpPr txBox="1"/>
          <p:nvPr/>
        </p:nvSpPr>
        <p:spPr>
          <a:xfrm>
            <a:off x="2556387" y="0"/>
            <a:ext cx="6096000" cy="641586"/>
          </a:xfrm>
          <a:prstGeom prst="rect">
            <a:avLst/>
          </a:prstGeom>
          <a:noFill/>
        </p:spPr>
        <p:txBody>
          <a:bodyPr wrap="square">
            <a:spAutoFit/>
          </a:bodyPr>
          <a:lstStyle/>
          <a:p>
            <a:pPr algn="ctr">
              <a:lnSpc>
                <a:spcPct val="130000"/>
              </a:lnSpc>
              <a:spcAft>
                <a:spcPts val="800"/>
              </a:spcAft>
            </a:pPr>
            <a:r>
              <a:rPr lang="vi-VN"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GỢI Ý ĐÁP ÁN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5356674A-9A9C-0538-CBB0-FBA7A7EBCC9E}"/>
              </a:ext>
            </a:extLst>
          </p:cNvPr>
          <p:cNvSpPr txBox="1"/>
          <p:nvPr/>
        </p:nvSpPr>
        <p:spPr>
          <a:xfrm>
            <a:off x="119743" y="766732"/>
            <a:ext cx="11952514" cy="5324535"/>
          </a:xfrm>
          <a:prstGeom prst="rect">
            <a:avLst/>
          </a:prstGeom>
          <a:noFill/>
        </p:spPr>
        <p:txBody>
          <a:bodyPr wrap="square">
            <a:spAutoFit/>
          </a:bodyPr>
          <a:lstStyle/>
          <a:p>
            <a:pPr algn="just">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1. </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Bài thơ kể về sự việc: Nhân vật trữ tình mặc dù bị trói chân tay nhưng vẫn có thể tận hưởng vẻ đẹp của thiên nhiên xung quanh trên đường.</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2.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Trong bài thơ, cảnh thiên nhiên được miêu tả: </a:t>
            </a:r>
            <a:r>
              <a:rPr lang="vi-VN" sz="3000" i="1" kern="0" dirty="0">
                <a:effectLst/>
                <a:latin typeface="Times New Roman" panose="02020603050405020304" pitchFamily="18" charset="0"/>
                <a:ea typeface="SimSun" panose="02010600030101010101" pitchFamily="2" charset="-122"/>
                <a:cs typeface="Times New Roman" panose="02020603050405020304" pitchFamily="18" charset="0"/>
              </a:rPr>
              <a:t>Chim ca rộn núi, hương bay ngát rừng</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Khung cảnh thiên nhiên sinh động, tươi đẹp với những âm thanh vui nhộn của tiếng chim hót,của hương hoa thơm ngát.</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Qua đó ta thấy nhân vật trữ tình là người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Có tinh thần lạc quan, không bị giam hãm bởi sự trói buộc về thể xác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Kiên cường, không bị khuất phục trước hoàn cảnh khó khăn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Có tình yêu thiên nhiên và những cảm nhận tinh tế</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0538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circle(in)">
                                      <p:cBhvr>
                                        <p:cTn id="17" dur="2000"/>
                                        <p:tgtEl>
                                          <p:spTgt spid="5">
                                            <p:txEl>
                                              <p:pRg st="1" end="1"/>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circle(in)">
                                      <p:cBhvr>
                                        <p:cTn id="20" dur="2000"/>
                                        <p:tgtEl>
                                          <p:spTgt spid="5">
                                            <p:txEl>
                                              <p:pRg st="2" end="2"/>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circle(in)">
                                      <p:cBhvr>
                                        <p:cTn id="23" dur="2000"/>
                                        <p:tgtEl>
                                          <p:spTgt spid="5">
                                            <p:txEl>
                                              <p:pRg st="3" end="3"/>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circle(in)">
                                      <p:cBhvr>
                                        <p:cTn id="26" dur="2000"/>
                                        <p:tgtEl>
                                          <p:spTgt spid="5">
                                            <p:txEl>
                                              <p:pRg st="4" end="4"/>
                                            </p:txEl>
                                          </p:spTgt>
                                        </p:tgtEl>
                                      </p:cBhvr>
                                    </p:animEffect>
                                  </p:childTnLst>
                                </p:cTn>
                              </p:par>
                              <p:par>
                                <p:cTn id="27" presetID="6" presetClass="entr" presetSubtype="16" fill="hold" nodeType="withEffect">
                                  <p:stCondLst>
                                    <p:cond delay="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circle(in)">
                                      <p:cBhvr>
                                        <p:cTn id="29" dur="2000"/>
                                        <p:tgtEl>
                                          <p:spTgt spid="5">
                                            <p:txEl>
                                              <p:pRg st="5" end="5"/>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circle(in)">
                                      <p:cBhvr>
                                        <p:cTn id="32" dur="20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CA01FE22-5F09-21EB-203A-A5F1634F227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B367574A-84B2-B03B-F33D-2A176A2E90C2}"/>
              </a:ext>
            </a:extLst>
          </p:cNvPr>
          <p:cNvSpPr txBox="1"/>
          <p:nvPr/>
        </p:nvSpPr>
        <p:spPr>
          <a:xfrm>
            <a:off x="378542" y="1000579"/>
            <a:ext cx="11434916" cy="4856842"/>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1" i="0" u="none" strike="noStrike" kern="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Câu 3. </a:t>
            </a:r>
            <a:r>
              <a:rPr kumimoji="0" lang="vi-VN" sz="3000" b="0" i="0" u="none" strike="noStrike" kern="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Theo em, việc dịch bài thơ sang thể thơ lục bát là phù hợp. Vì:</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Thể thơ lục bát là một thể loại thơ cổ điển của người Việt, gần gũi, quen thuộc với người Việt Nam </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Góp phần thể hiện được vẻ đẹp, nhịp điệu và cách diễn tả đặc trưng của thơ Việt</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0" u="none" strike="noStrike" kern="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Góp phần giữ được vẻ đẹp cổ điển và truyền thống, đồng thời phù hợp với nội dung, phong cách và tâm trạng của nhân vật trữ tình</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8126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54A3976E-3CFE-9C6A-C87F-8D078A5DFF1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D398E99-01AF-4B59-1541-0C4FE99FF3EC}"/>
              </a:ext>
            </a:extLst>
          </p:cNvPr>
          <p:cNvSpPr txBox="1"/>
          <p:nvPr/>
        </p:nvSpPr>
        <p:spPr>
          <a:xfrm>
            <a:off x="417871" y="654330"/>
            <a:ext cx="11356258" cy="5549340"/>
          </a:xfrm>
          <a:prstGeom prst="rect">
            <a:avLst/>
          </a:prstGeom>
          <a:noFill/>
        </p:spPr>
        <p:txBody>
          <a:bodyPr wrap="square">
            <a:spAutoFit/>
          </a:bodyPr>
          <a:lstStyle/>
          <a:p>
            <a:pPr algn="just">
              <a:lnSpc>
                <a:spcPct val="150000"/>
              </a:lnSpc>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4:</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Tâm trạng của nhân vật trữ tình: lạc quan, kiên cường, không bị khuất phục trước khó khăn. Mặc dù bị trói chân tay nhưng vẫn có thể tận hưởng được vẻ đẹp của thiên nhiên.</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Nhận xét: Đó là tâm trạng, thái độ cần thiết của một người làm Cách mạng, không bị khó khăn khuất phục. Qua đó ta còn thấy được tinh thần lạc quan, tình yêu thiên nhiên và những cảm nhận tinh tế của nhân vật trữ tình.</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725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12BCF26B-DD02-CA95-28AF-7FD27598D4B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7AAC9655-8ACF-2667-2656-6C3192EE8CD2}"/>
              </a:ext>
            </a:extLst>
          </p:cNvPr>
          <p:cNvSpPr txBox="1"/>
          <p:nvPr/>
        </p:nvSpPr>
        <p:spPr>
          <a:xfrm>
            <a:off x="586511" y="635220"/>
            <a:ext cx="11018977" cy="5262018"/>
          </a:xfrm>
          <a:prstGeom prst="rect">
            <a:avLst/>
          </a:prstGeom>
          <a:noFill/>
        </p:spPr>
        <p:txBody>
          <a:bodyPr wrap="square">
            <a:spAutoFit/>
          </a:bodyPr>
          <a:lstStyle/>
          <a:p>
            <a:pPr algn="just">
              <a:lnSpc>
                <a:spcPct val="130000"/>
              </a:lnSpc>
              <a:spcAft>
                <a:spcPts val="800"/>
              </a:spcAft>
            </a:pPr>
            <a:r>
              <a:rPr lang="vi-VN" sz="3200" b="1" kern="0" dirty="0">
                <a:effectLst/>
                <a:latin typeface="Times New Roman" panose="02020603050405020304" pitchFamily="18" charset="0"/>
                <a:ea typeface="SimSun" panose="02010600030101010101" pitchFamily="2" charset="-122"/>
                <a:cs typeface="Times New Roman" panose="02020603050405020304" pitchFamily="18" charset="0"/>
              </a:rPr>
              <a:t>Câu 5:</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vi-VN" sz="3200" kern="0" dirty="0">
                <a:effectLst/>
                <a:latin typeface="Times New Roman" panose="02020603050405020304" pitchFamily="18" charset="0"/>
                <a:ea typeface="SimSun" panose="02010600030101010101" pitchFamily="2" charset="-122"/>
                <a:cs typeface="Times New Roman" panose="02020603050405020304" pitchFamily="18" charset="0"/>
              </a:rPr>
              <a:t>Dấu ấn hiện đại của bài thơ được thể hiện qua cách diễn đạt và cách nhìn nhận của nhân vật trữ tình. Hồ Chí Minh đã vượt lên trên những ràng buộc về hình thức, tạo ra một bài thơ mang đậm dấu ấn cá nhân, thể hiện được tâm trạng và triết lý sống của mình:dù gian khổ nhưng vẫn giữ được sự lạc quan, kiên cường, bất khuất. Bài thơ không chỉ đẹp về hình thức mà còn sâu sắc về nội dung, thể hiện được tư tưởng tiến bộ và nhân văn của tác giả.</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6674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71B0209-7D0B-B2DD-58A1-AD9C5AA24E2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7132BDB-BC24-06D7-E6FE-ABEC21C530C2}"/>
              </a:ext>
            </a:extLst>
          </p:cNvPr>
          <p:cNvSpPr txBox="1"/>
          <p:nvPr/>
        </p:nvSpPr>
        <p:spPr>
          <a:xfrm>
            <a:off x="3048000" y="0"/>
            <a:ext cx="6096000" cy="641586"/>
          </a:xfrm>
          <a:prstGeom prst="rect">
            <a:avLst/>
          </a:prstGeom>
          <a:noFill/>
        </p:spPr>
        <p:txBody>
          <a:bodyPr wrap="square">
            <a:spAutoFit/>
          </a:bodyPr>
          <a:lstStyle/>
          <a:p>
            <a:pPr algn="ctr">
              <a:lnSpc>
                <a:spcPct val="130000"/>
              </a:lnSpc>
              <a:spcAft>
                <a:spcPts val="800"/>
              </a:spcAft>
            </a:pPr>
            <a:r>
              <a:rPr lang="vi-VN"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LUYỆN 0</a:t>
            </a:r>
            <a:r>
              <a:rPr lang="en-US"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4</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35EB1229-985E-DEF5-8094-9AA9E7C8C340}"/>
              </a:ext>
            </a:extLst>
          </p:cNvPr>
          <p:cNvSpPr txBox="1"/>
          <p:nvPr/>
        </p:nvSpPr>
        <p:spPr>
          <a:xfrm>
            <a:off x="167148" y="320793"/>
            <a:ext cx="11897033" cy="6576159"/>
          </a:xfrm>
          <a:prstGeom prst="rect">
            <a:avLst/>
          </a:prstGeom>
          <a:noFill/>
        </p:spPr>
        <p:txBody>
          <a:bodyPr wrap="square">
            <a:spAutoFit/>
          </a:bodyPr>
          <a:lstStyle/>
          <a:p>
            <a:pPr>
              <a:lnSpc>
                <a:spcPct val="130000"/>
              </a:lnSpc>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Chương I. Thuế máu</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30000"/>
              </a:lnSpc>
              <a:spcAft>
                <a:spcPts val="800"/>
              </a:spcAft>
            </a:pPr>
            <a:r>
              <a:rPr lang="en-US" sz="3000" b="1" kern="0" dirty="0">
                <a:effectLst/>
                <a:latin typeface="Times New Roman" panose="02020603050405020304" pitchFamily="18" charset="0"/>
                <a:ea typeface="SimSun" panose="02010600030101010101" pitchFamily="2" charset="-122"/>
                <a:cs typeface="Times New Roman" panose="02020603050405020304" pitchFamily="18" charset="0"/>
              </a:rPr>
              <a:t>I- </a:t>
            </a:r>
            <a:r>
              <a:rPr lang="en-US" sz="3000" b="1" kern="0" dirty="0" err="1">
                <a:effectLst/>
                <a:latin typeface="Times New Roman" panose="02020603050405020304" pitchFamily="18" charset="0"/>
                <a:ea typeface="SimSun" panose="02010600030101010101" pitchFamily="2" charset="-122"/>
                <a:cs typeface="Times New Roman" panose="02020603050405020304" pitchFamily="18" charset="0"/>
              </a:rPr>
              <a:t>Chiến</a:t>
            </a:r>
            <a:r>
              <a:rPr lang="en-US" sz="3000" b="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b="1" kern="0" dirty="0" err="1">
                <a:effectLst/>
                <a:latin typeface="Times New Roman" panose="02020603050405020304" pitchFamily="18" charset="0"/>
                <a:ea typeface="SimSun" panose="02010600030101010101" pitchFamily="2" charset="-122"/>
                <a:cs typeface="Times New Roman" panose="02020603050405020304" pitchFamily="18" charset="0"/>
              </a:rPr>
              <a:t>tranh</a:t>
            </a:r>
            <a:r>
              <a:rPr lang="en-US" sz="3000" b="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b="1" kern="0" dirty="0" err="1">
                <a:effectLst/>
                <a:latin typeface="Times New Roman" panose="02020603050405020304" pitchFamily="18" charset="0"/>
                <a:ea typeface="SimSun" panose="02010600030101010101" pitchFamily="2" charset="-122"/>
                <a:cs typeface="Times New Roman" panose="02020603050405020304" pitchFamily="18" charset="0"/>
              </a:rPr>
              <a:t>và</a:t>
            </a:r>
            <a:r>
              <a:rPr lang="en-US" sz="3000" b="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b="1" kern="0" dirty="0" err="1">
                <a:effectLst/>
                <a:latin typeface="Times New Roman" panose="02020603050405020304" pitchFamily="18" charset="0"/>
                <a:ea typeface="SimSun" panose="02010600030101010101" pitchFamily="2" charset="-122"/>
                <a:cs typeface="Times New Roman" panose="02020603050405020304" pitchFamily="18" charset="0"/>
              </a:rPr>
              <a:t>người</a:t>
            </a:r>
            <a:r>
              <a:rPr lang="en-US" sz="3000" b="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b="1" kern="0" dirty="0" err="1">
                <a:effectLst/>
                <a:latin typeface="Times New Roman" panose="02020603050405020304" pitchFamily="18" charset="0"/>
                <a:ea typeface="SimSun" panose="02010600030101010101" pitchFamily="2" charset="-122"/>
                <a:cs typeface="Times New Roman" panose="02020603050405020304" pitchFamily="18" charset="0"/>
              </a:rPr>
              <a:t>bản</a:t>
            </a:r>
            <a:r>
              <a:rPr lang="en-US" sz="3000" b="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b="1" kern="0" dirty="0" err="1">
                <a:effectLst/>
                <a:latin typeface="Times New Roman" panose="02020603050405020304" pitchFamily="18" charset="0"/>
                <a:ea typeface="SimSun" panose="02010600030101010101" pitchFamily="2" charset="-122"/>
                <a:cs typeface="Times New Roman" panose="02020603050405020304" pitchFamily="18" charset="0"/>
              </a:rPr>
              <a:t>xứ</a:t>
            </a:r>
            <a:r>
              <a:rPr lang="en-US" sz="3000" b="1" kern="0" dirty="0">
                <a:effectLst/>
                <a:latin typeface="Times New Roman" panose="02020603050405020304" pitchFamily="18" charset="0"/>
                <a:ea typeface="SimSun" panose="02010600030101010101" pitchFamily="2" charset="-122"/>
                <a:cs typeface="Times New Roman" panose="02020603050405020304" pitchFamily="18" charset="0"/>
              </a:rPr>
              <a:t>"</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Trước</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năm</a:t>
            </a:r>
            <a:r>
              <a:rPr lang="en-US" sz="3000" dirty="0">
                <a:effectLst/>
                <a:latin typeface="Times New Roman" panose="02020603050405020304" pitchFamily="18" charset="0"/>
                <a:ea typeface="SimSun" panose="02010600030101010101" pitchFamily="2" charset="-122"/>
              </a:rPr>
              <a:t> 1914, </a:t>
            </a:r>
            <a:r>
              <a:rPr lang="en-US" sz="3000" dirty="0" err="1">
                <a:effectLst/>
                <a:latin typeface="Times New Roman" panose="02020603050405020304" pitchFamily="18" charset="0"/>
                <a:ea typeface="SimSun" panose="02010600030101010101" pitchFamily="2" charset="-122"/>
              </a:rPr>
              <a:t>họ</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chỉ</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là</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những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tên</a:t>
            </a:r>
            <a:r>
              <a:rPr lang="en-US" sz="3000" dirty="0">
                <a:effectLst/>
                <a:latin typeface="Times New Roman" panose="02020603050405020304" pitchFamily="18" charset="0"/>
                <a:ea typeface="SimSun" panose="02010600030101010101" pitchFamily="2" charset="-122"/>
              </a:rPr>
              <a:t> da </a:t>
            </a:r>
            <a:r>
              <a:rPr lang="en-US" sz="3000" dirty="0" err="1">
                <a:effectLst/>
                <a:latin typeface="Times New Roman" panose="02020603050405020304" pitchFamily="18" charset="0"/>
                <a:ea typeface="SimSun" panose="02010600030101010101" pitchFamily="2" charset="-122"/>
              </a:rPr>
              <a:t>đen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bẩn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thỉu</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những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tên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Annamít</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bẩn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thỉu</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giỏi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lắm</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thì</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cũng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chỉ</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biết</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kéo</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xe</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tay</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và</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ăn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đòn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của</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các</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quan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cai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trị</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nhà</a:t>
            </a:r>
            <a:r>
              <a:rPr lang="en-US" sz="3000" dirty="0">
                <a:effectLst/>
                <a:latin typeface="Times New Roman" panose="02020603050405020304" pitchFamily="18" charset="0"/>
                <a:ea typeface="SimSun" panose="02010600030101010101" pitchFamily="2" charset="-122"/>
              </a:rPr>
              <a:t> ta. </a:t>
            </a:r>
            <a:r>
              <a:rPr lang="en-US" sz="3000" dirty="0" err="1">
                <a:effectLst/>
                <a:latin typeface="Times New Roman" panose="02020603050405020304" pitchFamily="18" charset="0"/>
                <a:ea typeface="SimSun" panose="02010600030101010101" pitchFamily="2" charset="-122"/>
              </a:rPr>
              <a:t>Ấy</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thế</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mà</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cuộc</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chiến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tranh</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vui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tươi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vừa</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bùng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nổ</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thì</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lập</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tức</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họ</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biến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thành</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những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đứa</a:t>
            </a:r>
            <a:r>
              <a:rPr lang="en-US" sz="3000" dirty="0">
                <a:effectLst/>
                <a:latin typeface="Times New Roman" panose="02020603050405020304" pitchFamily="18" charset="0"/>
                <a:ea typeface="SimSun" panose="02010600030101010101" pitchFamily="2" charset="-122"/>
              </a:rPr>
              <a:t> "con </a:t>
            </a:r>
            <a:r>
              <a:rPr lang="en-US" sz="3000" dirty="0" err="1">
                <a:effectLst/>
                <a:latin typeface="Times New Roman" panose="02020603050405020304" pitchFamily="18" charset="0"/>
                <a:ea typeface="SimSun" panose="02010600030101010101" pitchFamily="2" charset="-122"/>
              </a:rPr>
              <a:t>yêu</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những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người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bạn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hiền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của</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các</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quan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cai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trị</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phụ</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mẫu</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nhân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hậu</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thậm</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chí</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của</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cả</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các</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quan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toàn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quyền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lớn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toàn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quyền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bé</a:t>
            </a:r>
            <a:r>
              <a:rPr lang="en-US" sz="3000" baseline="30000" dirty="0">
                <a:effectLst/>
                <a:latin typeface="Times New Roman" panose="02020603050405020304" pitchFamily="18" charset="0"/>
                <a:ea typeface="SimSun" panose="02010600030101010101" pitchFamily="2" charset="-122"/>
              </a:rPr>
              <a:t>(2)</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nữa</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Đùng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một</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cái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họ</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những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người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bản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xứ</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được</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phong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cho</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cái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danh</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hiệu</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tối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cao</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là</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chiến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sĩ</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bảo</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vệ</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công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lý</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và</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tự</a:t>
            </a:r>
            <a:r>
              <a:rPr lang="en-US" sz="3000" dirty="0">
                <a:effectLst/>
                <a:latin typeface="Times New Roman" panose="02020603050405020304" pitchFamily="18" charset="0"/>
                <a:ea typeface="SimSun" panose="02010600030101010101" pitchFamily="2" charset="-122"/>
              </a:rPr>
              <a:t> do". </a:t>
            </a:r>
            <a:r>
              <a:rPr lang="en-US" sz="3000" dirty="0" err="1">
                <a:effectLst/>
                <a:latin typeface="Times New Roman" panose="02020603050405020304" pitchFamily="18" charset="0"/>
                <a:ea typeface="SimSun" panose="02010600030101010101" pitchFamily="2" charset="-122"/>
              </a:rPr>
              <a:t>Nhưng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họ</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đã</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phải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trả</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bằng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một</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giá</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khá</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đắt</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cái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vinh</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dự</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đột</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ngột</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ấy</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vì</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để</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bảo</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vệ</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cho</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cái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công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lý</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và</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tự</a:t>
            </a:r>
            <a:r>
              <a:rPr lang="en-US" sz="3000" dirty="0">
                <a:effectLst/>
                <a:latin typeface="Times New Roman" panose="02020603050405020304" pitchFamily="18" charset="0"/>
                <a:ea typeface="SimSun" panose="02010600030101010101" pitchFamily="2" charset="-122"/>
              </a:rPr>
              <a:t> do </a:t>
            </a:r>
            <a:r>
              <a:rPr lang="en-US" sz="3000" dirty="0" err="1">
                <a:effectLst/>
                <a:latin typeface="Times New Roman" panose="02020603050405020304" pitchFamily="18" charset="0"/>
                <a:ea typeface="SimSun" panose="02010600030101010101" pitchFamily="2" charset="-122"/>
              </a:rPr>
              <a:t>mà</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chính</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họ</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không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được</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hưởng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một</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tí</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nào</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họ</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đã</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phải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đột</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ngột</a:t>
            </a:r>
            <a:r>
              <a:rPr lang="en-US" sz="3000" dirty="0">
                <a:effectLst/>
                <a:latin typeface="Times New Roman" panose="02020603050405020304" pitchFamily="18" charset="0"/>
                <a:ea typeface="SimSun" panose="02010600030101010101" pitchFamily="2" charset="-122"/>
              </a:rPr>
              <a:t> xa </a:t>
            </a:r>
            <a:r>
              <a:rPr lang="en-US" sz="3000" dirty="0" err="1">
                <a:effectLst/>
                <a:latin typeface="Times New Roman" panose="02020603050405020304" pitchFamily="18" charset="0"/>
                <a:ea typeface="SimSun" panose="02010600030101010101" pitchFamily="2" charset="-122"/>
              </a:rPr>
              <a:t>lìa</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vợ</a:t>
            </a:r>
            <a:r>
              <a:rPr lang="en-US" sz="3000" dirty="0">
                <a:effectLst/>
                <a:latin typeface="Times New Roman" panose="02020603050405020304" pitchFamily="18" charset="0"/>
                <a:ea typeface="SimSun" panose="02010600030101010101" pitchFamily="2" charset="-122"/>
              </a:rPr>
              <a:t> con, </a:t>
            </a:r>
            <a:r>
              <a:rPr lang="en-US" sz="3000" dirty="0" err="1">
                <a:effectLst/>
                <a:latin typeface="Times New Roman" panose="02020603050405020304" pitchFamily="18" charset="0"/>
                <a:ea typeface="SimSun" panose="02010600030101010101" pitchFamily="2" charset="-122"/>
              </a:rPr>
              <a:t>rời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bỏ</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mảnh</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ruộng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hoặc</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đàn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cừu</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của</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họ</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để</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vượt</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đại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dương</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đi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phơi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thây</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trên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các</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bãi</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chiến</a:t>
            </a:r>
            <a:r>
              <a:rPr lang="en-US" sz="3000" dirty="0">
                <a:effectLst/>
                <a:latin typeface="Times New Roman" panose="02020603050405020304" pitchFamily="18" charset="0"/>
                <a:ea typeface="SimSun" panose="02010600030101010101" pitchFamily="2" charset="-122"/>
              </a:rPr>
              <a:t> </a:t>
            </a:r>
            <a:r>
              <a:rPr lang="en-US" sz="3000" dirty="0" err="1">
                <a:effectLst/>
                <a:latin typeface="Times New Roman" panose="02020603050405020304" pitchFamily="18" charset="0"/>
                <a:ea typeface="SimSun" panose="02010600030101010101" pitchFamily="2" charset="-122"/>
              </a:rPr>
              <a:t>trường</a:t>
            </a:r>
            <a:r>
              <a:rPr lang="en-US" sz="3000" dirty="0">
                <a:effectLst/>
                <a:latin typeface="Times New Roman" panose="02020603050405020304" pitchFamily="18" charset="0"/>
                <a:ea typeface="SimSun" panose="02010600030101010101" pitchFamily="2" charset="-122"/>
              </a:rPr>
              <a:t> Châu </a:t>
            </a:r>
            <a:r>
              <a:rPr lang="en-US" sz="3000" dirty="0" err="1">
                <a:effectLst/>
                <a:latin typeface="Times New Roman" panose="02020603050405020304" pitchFamily="18" charset="0"/>
                <a:ea typeface="SimSun" panose="02010600030101010101" pitchFamily="2" charset="-122"/>
              </a:rPr>
              <a:t>Âu</a:t>
            </a:r>
            <a:r>
              <a:rPr lang="en-US" sz="3000" dirty="0">
                <a:effectLst/>
                <a:latin typeface="Times New Roman" panose="02020603050405020304" pitchFamily="18" charset="0"/>
                <a:ea typeface="SimSun" panose="02010600030101010101" pitchFamily="2" charset="-122"/>
              </a:rPr>
              <a:t>. </a:t>
            </a:r>
            <a:endParaRPr lang="en-US" sz="3000" dirty="0"/>
          </a:p>
        </p:txBody>
      </p:sp>
    </p:spTree>
    <p:extLst>
      <p:ext uri="{BB962C8B-B14F-4D97-AF65-F5344CB8AC3E}">
        <p14:creationId xmlns:p14="http://schemas.microsoft.com/office/powerpoint/2010/main" val="285191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barn(inVertical)">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circle(in)">
                                      <p:cBhvr>
                                        <p:cTn id="23" dur="2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B4AB92C6-FF3F-E16C-53B3-31F08703AA2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5604228-311C-342B-1A64-C09483E62FD1}"/>
              </a:ext>
            </a:extLst>
          </p:cNvPr>
          <p:cNvSpPr txBox="1"/>
          <p:nvPr/>
        </p:nvSpPr>
        <p:spPr>
          <a:xfrm>
            <a:off x="137653" y="674400"/>
            <a:ext cx="11493910" cy="5509200"/>
          </a:xfrm>
          <a:prstGeom prst="rect">
            <a:avLst/>
          </a:prstGeom>
          <a:noFill/>
        </p:spPr>
        <p:txBody>
          <a:bodyPr wrap="square">
            <a:spAutoFit/>
          </a:bodyPr>
          <a:lstStyle/>
          <a:p>
            <a:pPr lvl="1" algn="just">
              <a:spcAft>
                <a:spcPts val="800"/>
              </a:spcAft>
            </a:pP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Trong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lúc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vượt</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biển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nhiều</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người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bản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xứ</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sau</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khi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được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mời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chứng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kiến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cảnh</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kỳ</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diệu</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của</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trò</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biểu</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diễn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khoa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học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về</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phóng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ngư</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lôi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đã</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được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xuống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tận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đáy</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biển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để</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bảo</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vệ</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tổ</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quốc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của</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các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loài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thuỷ</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quái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Một</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số</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khác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đã</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bỏ</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xác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tại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những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miền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hoang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vu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thơ</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mộng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vùng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Bancăng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lúc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chết</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còn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tự</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hỏi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phải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chăng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nước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mẹ</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muốn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chiếm</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ngôi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nguyên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phi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trong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cung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cấm</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vua</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Thổ</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chả</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thế</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sao</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lại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đem</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nướng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họ</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ở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những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miền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xa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xôi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ấy</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Một</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số</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khác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nữa</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thì</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đã</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anh</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dũng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đưa</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thân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cho</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người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ta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tàn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sát</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trên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bờ</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sông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Mácnơ</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hoặc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trong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bãi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lầy</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miền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Sămpanhơ</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để</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lấy</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máu</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mình</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tưới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những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vòng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nguyệt</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quế</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của</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các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cấp</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chỉ</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huy</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và</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lấy</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xương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mình</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chạm</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nên</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những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chiếc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gậy</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của</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các</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ngài</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Thống</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effectLst/>
                <a:latin typeface="Times New Roman" panose="02020603050405020304" pitchFamily="18" charset="0"/>
                <a:ea typeface="SimSun" panose="02010600030101010101" pitchFamily="2" charset="-122"/>
                <a:cs typeface="Times New Roman" panose="02020603050405020304" pitchFamily="18" charset="0"/>
              </a:rPr>
              <a:t>chế</a:t>
            </a:r>
            <a:r>
              <a:rPr lang="en-US" sz="3200" kern="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27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4EA54C7-072F-919F-B822-0A1C215FDE7E}"/>
            </a:ext>
          </a:extLst>
        </p:cNvPr>
        <p:cNvGrpSpPr/>
        <p:nvPr/>
      </p:nvGrpSpPr>
      <p:grpSpPr>
        <a:xfrm>
          <a:off x="0" y="0"/>
          <a:ext cx="0" cy="0"/>
          <a:chOff x="0" y="0"/>
          <a:chExt cx="0" cy="0"/>
        </a:xfrm>
      </p:grpSpPr>
      <p:sp>
        <p:nvSpPr>
          <p:cNvPr id="2" name="Rectangle 1"/>
          <p:cNvSpPr/>
          <p:nvPr/>
        </p:nvSpPr>
        <p:spPr>
          <a:xfrm>
            <a:off x="329821" y="843677"/>
            <a:ext cx="11532358" cy="5170646"/>
          </a:xfrm>
          <a:prstGeom prst="rect">
            <a:avLst/>
          </a:prstGeom>
        </p:spPr>
        <p:txBody>
          <a:bodyPr wrap="square">
            <a:spAutoFit/>
          </a:bodyPr>
          <a:lstStyle/>
          <a:p>
            <a:pPr algn="just">
              <a:spcAft>
                <a:spcPts val="600"/>
              </a:spcAft>
            </a:pPr>
            <a:r>
              <a:rPr lang="en-US" sz="30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Cuối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cùng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ở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hậu</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phương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những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làm</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kiệt</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sức</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trong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các</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xưởng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thuốc</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súng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ghê</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tởm</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tuy</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không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phải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hít</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hơi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ngạt</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của</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bọn</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bôsơ</a:t>
            </a:r>
            <a:r>
              <a:rPr lang="en-US" sz="3200" kern="0" dirty="0">
                <a:latin typeface="Times New Roman" panose="02020603050405020304" pitchFamily="18" charset="0"/>
                <a:ea typeface="SimSun" panose="02010600030101010101" pitchFamily="2" charset="-122"/>
                <a:cs typeface="Times New Roman" panose="02020603050405020304" pitchFamily="18" charset="0"/>
              </a:rPr>
              <a:t>"</a:t>
            </a:r>
            <a:r>
              <a:rPr lang="en-US" sz="3200" kern="0" baseline="30000" dirty="0">
                <a:latin typeface="Times New Roman" panose="02020603050405020304" pitchFamily="18" charset="0"/>
                <a:ea typeface="SimSun" panose="02010600030101010101" pitchFamily="2" charset="-122"/>
                <a:cs typeface="Times New Roman" panose="02020603050405020304" pitchFamily="18" charset="0"/>
              </a:rPr>
              <a:t>(3)</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nhưng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lại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nhiễm</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phải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những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luồng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khí</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độc</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đỏ</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ối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của</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Pháp</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đằng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nào</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cũng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thế</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thôi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vì</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những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kẻ</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khốn</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khổ</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ấy</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cũng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đã</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khạc</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ra</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từng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miếng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phổi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chẳng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khác</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gì</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đã</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hít</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phải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hơi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ngạt</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vậy</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p>
          <a:p>
            <a:pPr algn="just">
              <a:spcAft>
                <a:spcPts val="600"/>
              </a:spcAft>
            </a:pP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Tổng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cộng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có</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700.000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bản</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xứ</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đã</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đặt</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chân</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lên</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đất</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Pháp</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và</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trong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số</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ấy</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80.000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người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không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bao</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giờ</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còn</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trông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thấy</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mặt</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trời</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trên</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quê</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hương</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đất</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nước</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mình</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kern="0" dirty="0" err="1">
                <a:latin typeface="Times New Roman" panose="02020603050405020304" pitchFamily="18" charset="0"/>
                <a:ea typeface="SimSun" panose="02010600030101010101" pitchFamily="2" charset="-122"/>
                <a:cs typeface="Times New Roman" panose="02020603050405020304" pitchFamily="18" charset="0"/>
              </a:rPr>
              <a:t>nữa</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endParaRPr lang="en-US" sz="3200" kern="100" dirty="0">
              <a:latin typeface="Times New Roman" pitchFamily="18" charset="0"/>
              <a:ea typeface="Calibri" panose="020F0502020204030204" pitchFamily="34" charset="0"/>
              <a:cs typeface="Times New Roman" pitchFamily="18" charset="0"/>
            </a:endParaRPr>
          </a:p>
          <a:p>
            <a:pPr algn="just">
              <a:spcAft>
                <a:spcPts val="600"/>
              </a:spcAft>
            </a:pP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vi-VN" sz="3200" kern="0" dirty="0">
                <a:latin typeface="Times New Roman" panose="02020603050405020304" pitchFamily="18" charset="0"/>
                <a:ea typeface="SimSun" panose="02010600030101010101" pitchFamily="2" charset="-122"/>
                <a:cs typeface="Times New Roman" panose="02020603050405020304" pitchFamily="18" charset="0"/>
              </a:rPr>
              <a:t>(Nguyễn Ái Quốc, </a:t>
            </a:r>
            <a:r>
              <a:rPr lang="vi-VN" sz="3200" i="1" kern="0" dirty="0">
                <a:latin typeface="Times New Roman" panose="02020603050405020304" pitchFamily="18" charset="0"/>
                <a:ea typeface="SimSun" panose="02010600030101010101" pitchFamily="2" charset="-122"/>
                <a:cs typeface="Times New Roman" panose="02020603050405020304" pitchFamily="18" charset="0"/>
              </a:rPr>
              <a:t>B</a:t>
            </a:r>
            <a:r>
              <a:rPr lang="en-US" sz="3200" i="1" kern="0" dirty="0" err="1">
                <a:latin typeface="Times New Roman" panose="02020603050405020304" pitchFamily="18" charset="0"/>
                <a:ea typeface="SimSun" panose="02010600030101010101" pitchFamily="2" charset="-122"/>
                <a:cs typeface="Times New Roman" panose="02020603050405020304" pitchFamily="18" charset="0"/>
              </a:rPr>
              <a:t>ản</a:t>
            </a:r>
            <a:r>
              <a:rPr lang="en-US" sz="3200" i="1"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i="1" kern="0" dirty="0" err="1">
                <a:latin typeface="Times New Roman" panose="02020603050405020304" pitchFamily="18" charset="0"/>
                <a:ea typeface="SimSun" panose="02010600030101010101" pitchFamily="2" charset="-122"/>
                <a:cs typeface="Times New Roman" panose="02020603050405020304" pitchFamily="18" charset="0"/>
              </a:rPr>
              <a:t>án</a:t>
            </a:r>
            <a:r>
              <a:rPr lang="en-US" sz="3200" i="1"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i="1" kern="0" dirty="0" err="1">
                <a:latin typeface="Times New Roman" panose="02020603050405020304" pitchFamily="18" charset="0"/>
                <a:ea typeface="SimSun" panose="02010600030101010101" pitchFamily="2" charset="-122"/>
                <a:cs typeface="Times New Roman" panose="02020603050405020304" pitchFamily="18" charset="0"/>
              </a:rPr>
              <a:t>chế</a:t>
            </a:r>
            <a:r>
              <a:rPr lang="en-US" sz="3200" i="1"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i="1" kern="0" dirty="0" err="1">
                <a:latin typeface="Times New Roman" panose="02020603050405020304" pitchFamily="18" charset="0"/>
                <a:ea typeface="SimSun" panose="02010600030101010101" pitchFamily="2" charset="-122"/>
                <a:cs typeface="Times New Roman" panose="02020603050405020304" pitchFamily="18" charset="0"/>
              </a:rPr>
              <a:t>độ</a:t>
            </a:r>
            <a:r>
              <a:rPr lang="en-US" sz="3200" i="1"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i="1" kern="0" dirty="0" err="1">
                <a:latin typeface="Times New Roman" panose="02020603050405020304" pitchFamily="18" charset="0"/>
                <a:ea typeface="SimSun" panose="02010600030101010101" pitchFamily="2" charset="-122"/>
                <a:cs typeface="Times New Roman" panose="02020603050405020304" pitchFamily="18" charset="0"/>
              </a:rPr>
              <a:t>thực</a:t>
            </a:r>
            <a:r>
              <a:rPr lang="en-US" sz="3200" i="1"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i="1" kern="0" dirty="0" err="1">
                <a:latin typeface="Times New Roman" panose="02020603050405020304" pitchFamily="18" charset="0"/>
                <a:ea typeface="SimSun" panose="02010600030101010101" pitchFamily="2" charset="-122"/>
                <a:cs typeface="Times New Roman" panose="02020603050405020304" pitchFamily="18" charset="0"/>
              </a:rPr>
              <a:t>dân</a:t>
            </a:r>
            <a:r>
              <a:rPr lang="en-US" sz="3200" i="1" kern="0" dirty="0">
                <a:latin typeface="Times New Roman" panose="02020603050405020304" pitchFamily="18" charset="0"/>
                <a:ea typeface="SimSun" panose="02010600030101010101" pitchFamily="2" charset="-122"/>
                <a:cs typeface="Times New Roman" panose="02020603050405020304" pitchFamily="18" charset="0"/>
              </a:rPr>
              <a:t> </a:t>
            </a:r>
            <a:r>
              <a:rPr lang="en-US" sz="3200" i="1" kern="0" dirty="0" err="1">
                <a:latin typeface="Times New Roman" panose="02020603050405020304" pitchFamily="18" charset="0"/>
                <a:ea typeface="SimSun" panose="02010600030101010101" pitchFamily="2" charset="-122"/>
                <a:cs typeface="Times New Roman" panose="02020603050405020304" pitchFamily="18" charset="0"/>
              </a:rPr>
              <a:t>Pháp</a:t>
            </a:r>
            <a:r>
              <a:rPr lang="en-US" sz="3200" kern="0" dirty="0">
                <a:latin typeface="Times New Roman" panose="02020603050405020304" pitchFamily="18" charset="0"/>
                <a:ea typeface="SimSun" panose="02010600030101010101" pitchFamily="2" charset="-122"/>
                <a:cs typeface="Times New Roman" panose="02020603050405020304" pitchFamily="18" charset="0"/>
              </a:rPr>
              <a:t>, </a:t>
            </a:r>
            <a:r>
              <a:rPr lang="vi-VN" sz="3200" kern="0" dirty="0">
                <a:latin typeface="Times New Roman" panose="02020603050405020304" pitchFamily="18" charset="0"/>
                <a:ea typeface="SimSun" panose="02010600030101010101" pitchFamily="2" charset="-122"/>
                <a:cs typeface="Times New Roman" panose="02020603050405020304" pitchFamily="18" charset="0"/>
              </a:rPr>
              <a:t>trong Hồ Chí Minh toàn tập, tập 2, NXB Chính trị quốc gia, Hà Nội, 1995)</a:t>
            </a:r>
            <a:endParaRPr lang="en-US" sz="3200" kern="100" dirty="0">
              <a:latin typeface="Times New Roman" pitchFamily="18" charset="0"/>
              <a:ea typeface="Calibri" panose="020F0502020204030204" pitchFamily="34" charset="0"/>
              <a:cs typeface="Times New Roman" pitchFamily="18" charset="0"/>
            </a:endParaRPr>
          </a:p>
        </p:txBody>
      </p:sp>
    </p:spTree>
    <p:extLst>
      <p:ext uri="{BB962C8B-B14F-4D97-AF65-F5344CB8AC3E}">
        <p14:creationId xmlns:p14="http://schemas.microsoft.com/office/powerpoint/2010/main" val="408551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957ADAAE-C24D-2DD8-9F4C-01A4859E825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881EC05-8851-BB12-36F6-EE21357D1F04}"/>
              </a:ext>
            </a:extLst>
          </p:cNvPr>
          <p:cNvSpPr txBox="1"/>
          <p:nvPr/>
        </p:nvSpPr>
        <p:spPr>
          <a:xfrm>
            <a:off x="550607" y="674215"/>
            <a:ext cx="11779045" cy="1682512"/>
          </a:xfrm>
          <a:prstGeom prst="rect">
            <a:avLst/>
          </a:prstGeom>
          <a:noFill/>
        </p:spPr>
        <p:txBody>
          <a:bodyPr wrap="square">
            <a:spAutoFit/>
          </a:bodyPr>
          <a:lstStyle/>
          <a:p>
            <a:pPr algn="just">
              <a:spcAft>
                <a:spcPts val="800"/>
              </a:spcAft>
            </a:pPr>
            <a:r>
              <a:rPr lang="vi-VN"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 Thơ văn Nguyễn Ái Quốc - Hồ Chí Minh</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vi-VN"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3.1.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Hồ</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Chí Minh-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văn</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nhà</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lớn</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cuộc</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đời</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Chủ</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tịch</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Hồ</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Chí Minh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nổi</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bật</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499EB787-5FF4-E2ED-9368-F4A5BC55F259}"/>
              </a:ext>
            </a:extLst>
          </p:cNvPr>
          <p:cNvSpPr txBox="1"/>
          <p:nvPr/>
        </p:nvSpPr>
        <p:spPr>
          <a:xfrm>
            <a:off x="580103" y="2449429"/>
            <a:ext cx="11031793" cy="3734356"/>
          </a:xfrm>
          <a:prstGeom prst="rect">
            <a:avLst/>
          </a:prstGeom>
          <a:noFill/>
        </p:spPr>
        <p:txBody>
          <a:bodyPr wrap="square">
            <a:spAutoFit/>
          </a:bodyPr>
          <a:lstStyle/>
          <a:p>
            <a:pPr algn="just">
              <a:spcAft>
                <a:spcPts val="800"/>
              </a:spcAft>
            </a:pP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Anh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hùng</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Danh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kiệt</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Văn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lĩnh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vực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báo</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chí</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tuyên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spcAft>
                <a:spcPts val="800"/>
              </a:spcAft>
            </a:pP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hóa</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phương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diện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cử</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mối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vè</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quốc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tế</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spcAft>
                <a:spcPts val="800"/>
              </a:spcAft>
            </a:pP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tưởng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sâu</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quán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thương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dân</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187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heel(1)">
                                      <p:cBhvr>
                                        <p:cTn id="2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1EB7539C-D394-4376-FBC7-CB72B768B20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9730545-89D4-3CE0-4FFE-82E2EEE19D71}"/>
              </a:ext>
            </a:extLst>
          </p:cNvPr>
          <p:cNvSpPr txBox="1"/>
          <p:nvPr/>
        </p:nvSpPr>
        <p:spPr>
          <a:xfrm>
            <a:off x="231058" y="305044"/>
            <a:ext cx="11729883" cy="6045566"/>
          </a:xfrm>
          <a:prstGeom prst="rect">
            <a:avLst/>
          </a:prstGeom>
          <a:noFill/>
        </p:spPr>
        <p:txBody>
          <a:bodyPr wrap="square">
            <a:spAutoFit/>
          </a:bodyPr>
          <a:lstStyle/>
          <a:p>
            <a:pPr>
              <a:lnSpc>
                <a:spcPct val="150000"/>
              </a:lnSpc>
            </a:pPr>
            <a:r>
              <a:rPr lang="vi-VN" sz="2900" b="1" kern="0" dirty="0">
                <a:effectLst/>
                <a:latin typeface="Times New Roman" panose="02020603050405020304" pitchFamily="18" charset="0"/>
                <a:ea typeface="SimSun" panose="02010600030101010101" pitchFamily="2" charset="-122"/>
                <a:cs typeface="Times New Roman" panose="02020603050405020304" pitchFamily="18" charset="0"/>
              </a:rPr>
              <a:t>* Chú thích:</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en-US" sz="2900" i="1" kern="0" dirty="0">
                <a:latin typeface="Times New Roman" panose="02020603050405020304" pitchFamily="18" charset="0"/>
                <a:ea typeface="SimSun" panose="02010600030101010101" pitchFamily="2" charset="-122"/>
                <a:cs typeface="Times New Roman" panose="02020603050405020304" pitchFamily="18" charset="0"/>
              </a:rPr>
              <a:t>   </a:t>
            </a:r>
            <a:r>
              <a:rPr lang="en-US" sz="2900" i="1" kern="0" dirty="0" err="1">
                <a:effectLst/>
                <a:latin typeface="Times New Roman" panose="02020603050405020304" pitchFamily="18" charset="0"/>
                <a:ea typeface="SimSun" panose="02010600030101010101" pitchFamily="2" charset="-122"/>
                <a:cs typeface="Times New Roman" panose="02020603050405020304" pitchFamily="18" charset="0"/>
              </a:rPr>
              <a:t>Bản</a:t>
            </a:r>
            <a:r>
              <a:rPr lang="en-US" sz="2900" i="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i="1" kern="0" dirty="0" err="1">
                <a:effectLst/>
                <a:latin typeface="Times New Roman" panose="02020603050405020304" pitchFamily="18" charset="0"/>
                <a:ea typeface="SimSun" panose="02010600030101010101" pitchFamily="2" charset="-122"/>
                <a:cs typeface="Times New Roman" panose="02020603050405020304" pitchFamily="18" charset="0"/>
              </a:rPr>
              <a:t>án</a:t>
            </a:r>
            <a:r>
              <a:rPr lang="en-US" sz="2900" i="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i="1" kern="0" dirty="0" err="1">
                <a:effectLst/>
                <a:latin typeface="Times New Roman" panose="02020603050405020304" pitchFamily="18" charset="0"/>
                <a:ea typeface="SimSun" panose="02010600030101010101" pitchFamily="2" charset="-122"/>
                <a:cs typeface="Times New Roman" panose="02020603050405020304" pitchFamily="18" charset="0"/>
              </a:rPr>
              <a:t>chế</a:t>
            </a:r>
            <a:r>
              <a:rPr lang="en-US" sz="2900" i="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i="1" kern="0" dirty="0" err="1">
                <a:effectLst/>
                <a:latin typeface="Times New Roman" panose="02020603050405020304" pitchFamily="18" charset="0"/>
                <a:ea typeface="SimSun" panose="02010600030101010101" pitchFamily="2" charset="-122"/>
                <a:cs typeface="Times New Roman" panose="02020603050405020304" pitchFamily="18" charset="0"/>
              </a:rPr>
              <a:t>độ</a:t>
            </a:r>
            <a:r>
              <a:rPr lang="en-US" sz="2900" i="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i="1" kern="0" dirty="0" err="1">
                <a:effectLst/>
                <a:latin typeface="Times New Roman" panose="02020603050405020304" pitchFamily="18" charset="0"/>
                <a:ea typeface="SimSun" panose="02010600030101010101" pitchFamily="2" charset="-122"/>
                <a:cs typeface="Times New Roman" panose="02020603050405020304" pitchFamily="18" charset="0"/>
              </a:rPr>
              <a:t>thực</a:t>
            </a:r>
            <a:r>
              <a:rPr lang="en-US" sz="2900" i="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i="1" kern="0" dirty="0" err="1">
                <a:effectLst/>
                <a:latin typeface="Times New Roman" panose="02020603050405020304" pitchFamily="18" charset="0"/>
                <a:ea typeface="SimSun" panose="02010600030101010101" pitchFamily="2" charset="-122"/>
                <a:cs typeface="Times New Roman" panose="02020603050405020304" pitchFamily="18" charset="0"/>
              </a:rPr>
              <a:t>dân</a:t>
            </a:r>
            <a:r>
              <a:rPr lang="en-US" sz="2900" i="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i="1" kern="0" dirty="0" err="1">
                <a:effectLst/>
                <a:latin typeface="Times New Roman" panose="02020603050405020304" pitchFamily="18" charset="0"/>
                <a:ea typeface="SimSun" panose="02010600030101010101" pitchFamily="2" charset="-122"/>
                <a:cs typeface="Times New Roman" panose="02020603050405020304" pitchFamily="18" charset="0"/>
              </a:rPr>
              <a:t>Pháp</a:t>
            </a:r>
            <a:r>
              <a:rPr lang="en-US" sz="2900" i="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2900" kern="0" dirty="0">
                <a:effectLst/>
                <a:latin typeface="Times New Roman" panose="02020603050405020304" pitchFamily="18" charset="0"/>
                <a:ea typeface="SimSun" panose="02010600030101010101" pitchFamily="2" charset="-122"/>
                <a:cs typeface="Times New Roman" panose="02020603050405020304" pitchFamily="18" charset="0"/>
              </a:rPr>
              <a:t>của Nguyễn Ái Quốc được viết bằng tiếng Pháp, xuất bản lần đầu tiên tại Pải năm 1925. Tác phẩm</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gồm</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12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chương</a:t>
            </a:r>
            <a:r>
              <a:rPr lang="vi-VN" sz="2900" kern="0" dirty="0">
                <a:effectLst/>
                <a:latin typeface="Times New Roman" panose="02020603050405020304" pitchFamily="18" charset="0"/>
                <a:ea typeface="SimSun" panose="02010600030101010101" pitchFamily="2" charset="-122"/>
                <a:cs typeface="Times New Roman" panose="02020603050405020304" pitchFamily="18" charset="0"/>
              </a:rPr>
              <a:t> và phần phụ lục </a:t>
            </a:r>
            <a:r>
              <a:rPr lang="vi-VN" sz="2900" i="1" kern="0" dirty="0">
                <a:effectLst/>
                <a:latin typeface="Times New Roman" panose="02020603050405020304" pitchFamily="18" charset="0"/>
                <a:ea typeface="SimSun" panose="02010600030101010101" pitchFamily="2" charset="-122"/>
                <a:cs typeface="Times New Roman" panose="02020603050405020304" pitchFamily="18" charset="0"/>
              </a:rPr>
              <a:t>Gửi thanh niên Việt Nam</a:t>
            </a:r>
            <a:r>
              <a:rPr lang="vi-VN"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Nội</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dung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của</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tác</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phẩm</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không</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chỉ</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tố</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cáo</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tội</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ác</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của</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chủ</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nghĩa</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đế</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quốc</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Pháp</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đối</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với</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dân</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tộc</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Việt</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Nam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cũng</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như</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với</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các</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thuộc</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địa</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khác</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trên</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các</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mặt</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chính</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trị</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kinh</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tế</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văn</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hoá</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xã</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hội</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mà</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điều</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quan</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trọng</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là</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đã</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nêu</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lên</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những</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luận</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điểm</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cơ</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bản</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về</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vấn</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đề</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dân</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tộc</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và</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vấn</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đề</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thuộc</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900" kern="0" dirty="0" err="1">
                <a:effectLst/>
                <a:latin typeface="Times New Roman" panose="02020603050405020304" pitchFamily="18" charset="0"/>
                <a:ea typeface="SimSun" panose="02010600030101010101" pitchFamily="2" charset="-122"/>
                <a:cs typeface="Times New Roman" panose="02020603050405020304" pitchFamily="18" charset="0"/>
              </a:rPr>
              <a:t>địa</a:t>
            </a:r>
            <a:r>
              <a:rPr lang="en-US" sz="2900" kern="0" dirty="0">
                <a:effectLst/>
                <a:latin typeface="Times New Roman" panose="02020603050405020304" pitchFamily="18" charset="0"/>
                <a:ea typeface="SimSun" panose="02010600030101010101" pitchFamily="2" charset="-122"/>
                <a:cs typeface="Times New Roman" panose="02020603050405020304" pitchFamily="18" charset="0"/>
              </a:rPr>
              <a:t>.</a:t>
            </a:r>
            <a:r>
              <a:rPr lang="vi-VN" sz="2900" kern="0" dirty="0">
                <a:effectLst/>
                <a:latin typeface="Times New Roman" panose="02020603050405020304" pitchFamily="18" charset="0"/>
                <a:ea typeface="SimSun" panose="02010600030101010101" pitchFamily="2" charset="-122"/>
                <a:cs typeface="Times New Roman" panose="02020603050405020304" pitchFamily="18" charset="0"/>
              </a:rPr>
              <a:t> Đoạn trích trên đây nằm trong chương I (</a:t>
            </a:r>
            <a:r>
              <a:rPr lang="vi-VN" sz="2900" i="1" kern="0" dirty="0">
                <a:effectLst/>
                <a:latin typeface="Times New Roman" panose="02020603050405020304" pitchFamily="18" charset="0"/>
                <a:ea typeface="SimSun" panose="02010600030101010101" pitchFamily="2" charset="-122"/>
                <a:cs typeface="Times New Roman" panose="02020603050405020304" pitchFamily="18" charset="0"/>
              </a:rPr>
              <a:t>Thuế máu</a:t>
            </a:r>
            <a:r>
              <a:rPr lang="vi-VN" sz="2900" kern="0" dirty="0">
                <a:effectLst/>
                <a:latin typeface="Times New Roman" panose="02020603050405020304" pitchFamily="18" charset="0"/>
                <a:ea typeface="SimSun" panose="02010600030101010101" pitchFamily="2" charset="-122"/>
                <a:cs typeface="Times New Roman" panose="02020603050405020304" pitchFamily="18" charset="0"/>
              </a:rPr>
              <a:t>) của </a:t>
            </a:r>
            <a:r>
              <a:rPr lang="vi-VN" sz="2900" i="1" kern="0" dirty="0">
                <a:effectLst/>
                <a:latin typeface="Times New Roman" panose="02020603050405020304" pitchFamily="18" charset="0"/>
                <a:ea typeface="SimSun" panose="02010600030101010101" pitchFamily="2" charset="-122"/>
                <a:cs typeface="Times New Roman" panose="02020603050405020304" pitchFamily="18" charset="0"/>
              </a:rPr>
              <a:t>Bản án chế độ thực dân Pháp.</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19070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843C4025-D585-8AAB-C644-BF337ECCE64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D289146-7E66-9BAE-B8F9-E37AFAEF3F24}"/>
              </a:ext>
            </a:extLst>
          </p:cNvPr>
          <p:cNvSpPr txBox="1"/>
          <p:nvPr/>
        </p:nvSpPr>
        <p:spPr>
          <a:xfrm>
            <a:off x="358877" y="1206308"/>
            <a:ext cx="11474245" cy="4445384"/>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(1) Bản xứ: </a:t>
            </a:r>
            <a:r>
              <a:rPr kumimoji="0" lang="en-US" sz="3200" b="0" i="1" u="sng" strike="noStrike" kern="0" cap="none" spc="0" normalizeH="0" baseline="0" noProof="0" dirty="0" err="1">
                <a:ln>
                  <a:noFill/>
                </a:ln>
                <a:solidFill>
                  <a:srgbClr val="0563C1"/>
                </a:solidFill>
                <a:effectLst/>
                <a:uLnTx/>
                <a:uFillTx/>
                <a:latin typeface="Times New Roman" panose="02020603050405020304" pitchFamily="18" charset="0"/>
                <a:ea typeface="SimSun" panose="02010600030101010101" pitchFamily="2" charset="-122"/>
                <a:cs typeface="Times New Roman" panose="02020603050405020304" pitchFamily="18" charset="0"/>
                <a:hlinkClick r:id="rId2" tooltip="bản thân"/>
              </a:rPr>
              <a:t>Bản</a:t>
            </a:r>
            <a:r>
              <a:rPr kumimoji="0" lang="en-US" sz="3200" b="0" i="1" u="sng" strike="noStrike" kern="0" cap="none" spc="0" normalizeH="0" baseline="0" noProof="0" dirty="0">
                <a:ln>
                  <a:noFill/>
                </a:ln>
                <a:solidFill>
                  <a:srgbClr val="0563C1"/>
                </a:solidFill>
                <a:effectLst/>
                <a:uLnTx/>
                <a:uFillTx/>
                <a:latin typeface="Times New Roman" panose="02020603050405020304" pitchFamily="18" charset="0"/>
                <a:ea typeface="SimSun" panose="02010600030101010101" pitchFamily="2" charset="-122"/>
                <a:cs typeface="Times New Roman" panose="02020603050405020304" pitchFamily="18" charset="0"/>
                <a:hlinkClick r:id="rId2" tooltip="bản thân"/>
              </a:rPr>
              <a:t> </a:t>
            </a:r>
            <a:r>
              <a:rPr kumimoji="0" lang="en-US" sz="3200" b="0" i="1" u="sng" strike="noStrike" kern="0" cap="none" spc="0" normalizeH="0" baseline="0" noProof="0" dirty="0" err="1">
                <a:ln>
                  <a:noFill/>
                </a:ln>
                <a:solidFill>
                  <a:srgbClr val="0563C1"/>
                </a:solidFill>
                <a:effectLst/>
                <a:uLnTx/>
                <a:uFillTx/>
                <a:latin typeface="Times New Roman" panose="02020603050405020304" pitchFamily="18" charset="0"/>
                <a:ea typeface="SimSun" panose="02010600030101010101" pitchFamily="2" charset="-122"/>
                <a:cs typeface="Times New Roman" panose="02020603050405020304" pitchFamily="18" charset="0"/>
                <a:hlinkClick r:id="rId2" tooltip="bản thân"/>
              </a:rPr>
              <a:t>thân</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sng" strike="noStrike" kern="0" cap="none" spc="0" normalizeH="0" baseline="0" noProof="0" dirty="0" err="1">
                <a:ln>
                  <a:noFill/>
                </a:ln>
                <a:solidFill>
                  <a:srgbClr val="0563C1"/>
                </a:solidFill>
                <a:effectLst/>
                <a:uLnTx/>
                <a:uFillTx/>
                <a:latin typeface="Times New Roman" panose="02020603050405020304" pitchFamily="18" charset="0"/>
                <a:ea typeface="SimSun" panose="02010600030101010101" pitchFamily="2" charset="-122"/>
                <a:cs typeface="Times New Roman" panose="02020603050405020304" pitchFamily="18" charset="0"/>
                <a:hlinkClick r:id="rId3" tooltip="đất nước"/>
              </a:rPr>
              <a:t>đất</a:t>
            </a:r>
            <a:r>
              <a:rPr kumimoji="0" lang="en-US" sz="3200" b="0" i="1" u="sng" strike="noStrike" kern="0" cap="none" spc="0" normalizeH="0" baseline="0" noProof="0" dirty="0">
                <a:ln>
                  <a:noFill/>
                </a:ln>
                <a:solidFill>
                  <a:srgbClr val="0563C1"/>
                </a:solidFill>
                <a:effectLst/>
                <a:uLnTx/>
                <a:uFillTx/>
                <a:latin typeface="Times New Roman" panose="02020603050405020304" pitchFamily="18" charset="0"/>
                <a:ea typeface="SimSun" panose="02010600030101010101" pitchFamily="2" charset="-122"/>
                <a:cs typeface="Times New Roman" panose="02020603050405020304" pitchFamily="18" charset="0"/>
                <a:hlinkClick r:id="rId3" tooltip="đất nước"/>
              </a:rPr>
              <a:t> </a:t>
            </a:r>
            <a:r>
              <a:rPr kumimoji="0" lang="en-US" sz="3200" b="0" i="1" u="sng" strike="noStrike" kern="0" cap="none" spc="0" normalizeH="0" baseline="0" noProof="0" dirty="0" err="1">
                <a:ln>
                  <a:noFill/>
                </a:ln>
                <a:solidFill>
                  <a:srgbClr val="0563C1"/>
                </a:solidFill>
                <a:effectLst/>
                <a:uLnTx/>
                <a:uFillTx/>
                <a:latin typeface="Times New Roman" panose="02020603050405020304" pitchFamily="18" charset="0"/>
                <a:ea typeface="SimSun" panose="02010600030101010101" pitchFamily="2" charset="-122"/>
                <a:cs typeface="Times New Roman" panose="02020603050405020304" pitchFamily="18" charset="0"/>
                <a:hlinkClick r:id="rId3" tooltip="đất nước"/>
              </a:rPr>
              <a:t>nước</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thuộc</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địa</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được</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nói</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đến</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thường</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hàm</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ý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coi</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khinh</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theo</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quan</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điểm</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của</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chủ</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nghĩa</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thực</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 </a:t>
            </a:r>
            <a:r>
              <a:rPr kumimoji="0" lang="en-US" sz="3200" b="0" i="1" u="none" strike="noStrike" kern="1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dân</a:t>
            </a:r>
            <a:r>
              <a:rPr kumimoji="0" lang="en-US"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a:t>
            </a:r>
            <a:endParaRPr kumimoji="0" lang="en-US" sz="32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(2) Ngư lôi: vũ khí phóng ở dưới nước để đánh phá tàu, thuyền.</a:t>
            </a:r>
            <a:endParaRPr kumimoji="0" lang="en-US" sz="32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1" u="none" strike="noStrike" kern="1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Times New Roman" panose="02020603050405020304" pitchFamily="18" charset="0"/>
              </a:rPr>
              <a:t>(3) Ban- căng: Bán đảo Nam Âu, thuộc Địa Trung Hải. Trong Chiến tranh thế giới thứ nhất (1914-1918), nơi đây có những cuộc giao tranh giữa quân Pháp, Anh và quân Phổ, Đức.</a:t>
            </a:r>
            <a:endParaRPr kumimoji="0" lang="en-US" sz="32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6754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6F32F5C8-315D-2A1A-B889-077438C48E9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7E74A46-643A-7411-A552-5742536A4118}"/>
              </a:ext>
            </a:extLst>
          </p:cNvPr>
          <p:cNvSpPr txBox="1"/>
          <p:nvPr/>
        </p:nvSpPr>
        <p:spPr>
          <a:xfrm>
            <a:off x="174171" y="587196"/>
            <a:ext cx="11843657" cy="5683607"/>
          </a:xfrm>
          <a:prstGeom prst="rect">
            <a:avLst/>
          </a:prstGeom>
          <a:noFill/>
        </p:spPr>
        <p:txBody>
          <a:bodyPr wrap="square">
            <a:spAutoFit/>
          </a:bodyPr>
          <a:lstStyle/>
          <a:p>
            <a:pPr algn="just">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Thực hiện yêu cầu sau:</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3000" b="1"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Câu</a:t>
            </a:r>
            <a:r>
              <a:rPr lang="en-US" sz="3000" b="1"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1.</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da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đen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bẩn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thỉu</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mít</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bẩn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thỉu</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ai?</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3000" b="1" kern="0" dirty="0" err="1">
                <a:effectLst/>
                <a:latin typeface="Times New Roman" panose="02020603050405020304" pitchFamily="18" charset="0"/>
                <a:ea typeface="SimSun" panose="02010600030101010101" pitchFamily="2" charset="-122"/>
                <a:cs typeface="Times New Roman" panose="02020603050405020304" pitchFamily="18" charset="0"/>
              </a:rPr>
              <a:t>Câu</a:t>
            </a:r>
            <a:r>
              <a:rPr lang="en-US" sz="3000" b="1" kern="0" dirty="0">
                <a:effectLst/>
                <a:latin typeface="Times New Roman" panose="02020603050405020304" pitchFamily="18" charset="0"/>
                <a:ea typeface="SimSun" panose="02010600030101010101" pitchFamily="2" charset="-122"/>
                <a:cs typeface="Times New Roman" panose="02020603050405020304" pitchFamily="18" charset="0"/>
              </a:rPr>
              <a:t> 2.</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Chỉ ra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thái</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độ</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của</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các</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quan</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cai</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trị</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thực</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dân</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đối</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với</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những</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người</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dân</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thuộc</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địa</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ở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hai</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thời</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điểm</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trước</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chiến</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tranh</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và</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khi</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cuộc</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chiến</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tranh</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nổ</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ra.</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3.</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Qua văn bản, em hiểu gì về cách đặt tên chương I “Thuế máu” cho tác phẩm </a:t>
            </a:r>
            <a:r>
              <a:rPr lang="vi-VN" sz="3000" i="1" kern="0" dirty="0">
                <a:effectLst/>
                <a:latin typeface="Times New Roman" panose="02020603050405020304" pitchFamily="18" charset="0"/>
                <a:ea typeface="SimSun" panose="02010600030101010101" pitchFamily="2" charset="-122"/>
                <a:cs typeface="Times New Roman" panose="02020603050405020304" pitchFamily="18" charset="0"/>
              </a:rPr>
              <a:t>Bản án chế độ thực dân Pháp</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của tác giả Nguyễn Ái Quốc?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4.</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Phân tích hiệu quả của nghệ thuật châm biếm đả kích sắc sảo, tài tình của tác giả ở văn bản trên.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5.</a:t>
            </a: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Qua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văn</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kern="0" dirty="0" err="1">
                <a:effectLst/>
                <a:latin typeface="Times New Roman" panose="02020603050405020304" pitchFamily="18" charset="0"/>
                <a:ea typeface="SimSun" panose="02010600030101010101" pitchFamily="2" charset="-122"/>
                <a:cs typeface="Times New Roman" panose="02020603050405020304" pitchFamily="18" charset="0"/>
              </a:rPr>
              <a:t>bản</a:t>
            </a:r>
            <a:r>
              <a:rPr lang="en-US" sz="3000"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trên, anh/ chị học tập được điều gì ở tấm gương Nguyễn Ái Quốc – Hồ Chí Minh</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2925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9CC6EDA-8FC7-02E7-F841-41EBC20F54E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B9540B4-173F-5D02-E4D8-ED461463BF3A}"/>
              </a:ext>
            </a:extLst>
          </p:cNvPr>
          <p:cNvSpPr txBox="1"/>
          <p:nvPr/>
        </p:nvSpPr>
        <p:spPr>
          <a:xfrm>
            <a:off x="4630994" y="0"/>
            <a:ext cx="6096000" cy="623312"/>
          </a:xfrm>
          <a:prstGeom prst="rect">
            <a:avLst/>
          </a:prstGeom>
          <a:noFill/>
        </p:spPr>
        <p:txBody>
          <a:bodyPr wrap="square">
            <a:spAutoFit/>
          </a:bodyPr>
          <a:lstStyle/>
          <a:p>
            <a:pPr>
              <a:lnSpc>
                <a:spcPct val="130000"/>
              </a:lnSpc>
              <a:spcAft>
                <a:spcPts val="800"/>
              </a:spcAft>
            </a:pPr>
            <a:r>
              <a:rPr lang="vi-VN" sz="2900" b="1" kern="0"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GỢI Ý ĐÁP ÁN</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21B8858B-FB26-CEBC-F4C6-8C45747E40A7}"/>
              </a:ext>
            </a:extLst>
          </p:cNvPr>
          <p:cNvSpPr txBox="1"/>
          <p:nvPr/>
        </p:nvSpPr>
        <p:spPr>
          <a:xfrm>
            <a:off x="375557" y="736662"/>
            <a:ext cx="11440886" cy="6042680"/>
          </a:xfrm>
          <a:prstGeom prst="rect">
            <a:avLst/>
          </a:prstGeom>
          <a:noFill/>
        </p:spPr>
        <p:txBody>
          <a:bodyPr wrap="square">
            <a:spAutoFit/>
          </a:bodyPr>
          <a:lstStyle/>
          <a:p>
            <a:pPr algn="just">
              <a:spcAft>
                <a:spcPts val="800"/>
              </a:spcAft>
            </a:pPr>
            <a:r>
              <a:rPr lang="vi-VN" sz="3000" b="1" kern="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Câu 1.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da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đen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bẩn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thỉu</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“An-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nam</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mít</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bẩn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thỉu</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đến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đoạn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trích</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Nam </a:t>
            </a: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nói riêng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thuộc</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địa</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đầu</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kern="1800" dirty="0" err="1">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kỉ</a:t>
            </a:r>
            <a:r>
              <a:rPr lang="en-US"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XX</a:t>
            </a: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nói chung.</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b="1"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Câu 2.</a:t>
            </a: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So sánh thái độ của các quan cai trị thực dân đối với người dân thuộc địa ở hai thời điểm trước chiến tranh và khi cuộc chiến tranh đã xảy ra:</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Trước chiến tranh, họ bị xem là giống hạ đẳng, bị đánh đập và đối xử như súc vật.</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Khi cuộc chiến tranh bùng nổ, lập tức họ được các quan cai trị tâng bốc, vỗ về, được phong cho các danh hiệu cao quý.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Điều ấy nói lên thủ đoạn lừa bịp, bỉ ổi của chính quyền thực dân để bắt đầu biến họ thành vật hi sinh.</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4932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ircle(in)">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heel(1)">
                                      <p:cBhvr>
                                        <p:cTn id="17" dur="2000"/>
                                        <p:tgtEl>
                                          <p:spTgt spid="5">
                                            <p:txEl>
                                              <p:pRg st="1" end="1"/>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5">
                                            <p:txEl>
                                              <p:pRg st="2" end="2"/>
                                            </p:txEl>
                                          </p:spTgt>
                                        </p:tgtEl>
                                        <p:attrNameLst>
                                          <p:attrName>style.visibility</p:attrName>
                                        </p:attrNameLst>
                                      </p:cBhvr>
                                      <p:to>
                                        <p:strVal val="visible"/>
                                      </p:to>
                                    </p:set>
                                    <p:animEffect transition="in" filter="wheel(1)">
                                      <p:cBhvr>
                                        <p:cTn id="20" dur="2000"/>
                                        <p:tgtEl>
                                          <p:spTgt spid="5">
                                            <p:txEl>
                                              <p:pRg st="2" end="2"/>
                                            </p:txEl>
                                          </p:spTgt>
                                        </p:tgtEl>
                                      </p:cBhvr>
                                    </p:animEffect>
                                  </p:childTnLst>
                                </p:cTn>
                              </p:par>
                              <p:par>
                                <p:cTn id="21" presetID="21" presetClass="entr" presetSubtype="1" fill="hold" nodeType="with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wheel(1)">
                                      <p:cBhvr>
                                        <p:cTn id="23" dur="2000"/>
                                        <p:tgtEl>
                                          <p:spTgt spid="5">
                                            <p:txEl>
                                              <p:pRg st="3" end="3"/>
                                            </p:txEl>
                                          </p:spTgt>
                                        </p:tgtEl>
                                      </p:cBhvr>
                                    </p:animEffect>
                                  </p:childTnLst>
                                </p:cTn>
                              </p:par>
                              <p:par>
                                <p:cTn id="24" presetID="21" presetClass="entr" presetSubtype="1" fill="hold" nodeType="with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wheel(1)">
                                      <p:cBhvr>
                                        <p:cTn id="26"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6E051E99-D6D7-46F8-94D8-FC57BCCECCB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B063BF9-4787-C424-5977-F3935F4461C2}"/>
              </a:ext>
            </a:extLst>
          </p:cNvPr>
          <p:cNvSpPr txBox="1"/>
          <p:nvPr/>
        </p:nvSpPr>
        <p:spPr>
          <a:xfrm>
            <a:off x="304800" y="148471"/>
            <a:ext cx="11582400" cy="6709529"/>
          </a:xfrm>
          <a:prstGeom prst="rect">
            <a:avLst/>
          </a:prstGeom>
          <a:noFill/>
        </p:spPr>
        <p:txBody>
          <a:bodyPr wrap="square">
            <a:spAutoFit/>
          </a:bodyPr>
          <a:lstStyle/>
          <a:p>
            <a:pPr algn="just">
              <a:spcAft>
                <a:spcPts val="800"/>
              </a:spcAft>
            </a:pPr>
            <a:r>
              <a:rPr lang="vi-VN" sz="3000" b="1"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Câu 3.</a:t>
            </a: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Cách đặt tên chương I là “</a:t>
            </a:r>
            <a:r>
              <a:rPr lang="vi-VN" sz="3000" i="1"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Thuế máu</a:t>
            </a: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mang nhiều ý nghĩa:</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Thuế máu: thứ thuế tàn nhẫn, phũ phàng bất công, vô lí mà thực dân Pháp đã đặt ra cho nhân dân thuộc địa mà chúng cai trị. Đó là thứ thuế đánh vào xương máu, mạng sống con người.</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Nguyễn ÁI Quốc đặt chương I là “Thuế máu” để bày tỏ:</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Nỗi xót xa, thương cảm cho số phận thảm thương của người dân thuộc địa ở thời kì Pháp thuộc;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Lột tả bộ mặt lừa bịp, tàn bạo của những chính sách bóc lột đến tận cùng của bọn thực dân cai trị.</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Lòng căm phẫn, thái độ mỉa mai đối với tội ác ghê tởm của chính quyền thực dân.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Chứng tỏ tinh thần chiến đấu và sự phê phán triệt để của Nguyễn Ái Quốc.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107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A7839332-874A-9B01-5814-61154BAE9DC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A7EA67A-35B8-8F4D-BFAA-4B12FC021001}"/>
              </a:ext>
            </a:extLst>
          </p:cNvPr>
          <p:cNvSpPr txBox="1"/>
          <p:nvPr/>
        </p:nvSpPr>
        <p:spPr>
          <a:xfrm>
            <a:off x="206478" y="303593"/>
            <a:ext cx="11779044" cy="6250814"/>
          </a:xfrm>
          <a:prstGeom prst="rect">
            <a:avLst/>
          </a:prstGeom>
          <a:noFill/>
        </p:spPr>
        <p:txBody>
          <a:bodyPr wrap="square">
            <a:spAutoFit/>
          </a:bodyPr>
          <a:lstStyle/>
          <a:p>
            <a:pPr algn="just">
              <a:lnSpc>
                <a:spcPct val="150000"/>
              </a:lnSpc>
            </a:pPr>
            <a:r>
              <a:rPr lang="vi-VN" sz="3000" b="1"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Câu 4.</a:t>
            </a:r>
            <a:r>
              <a:rPr lang="vi-VN" sz="3000" kern="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Nghệ thuật châm biếm đả kích sắc sảo, tài tình của tác giả ở văn bản trên thể hiện qua nhiều phương diện: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Xây dựng một hệ thống hình ảnh sinh động, giàu tính biểu cảm và sức mạnh tố cáo: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Các hình ảnh được xâ dựng đều có tính xác thực, phản ánh chính xác tình trạng thực tế. Bản thân các hình ảnh đã mang tính lí lẽ không thể chối cãi.</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Các hình ảnh trong văn bản mang tính châm biếm, trào phúng sắc sảo và xót xa. Nhiều hình ảnh mang đậm cảm hứng mỉa mai, chua chát, cay đắng cho số phận của người dân thuộc địa.</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7787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898A5AB0-80C1-8D76-2312-EE2C481746E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9C15A61-2E14-79ED-70D0-8472C30261C0}"/>
              </a:ext>
            </a:extLst>
          </p:cNvPr>
          <p:cNvSpPr txBox="1"/>
          <p:nvPr/>
        </p:nvSpPr>
        <p:spPr>
          <a:xfrm>
            <a:off x="309540" y="431412"/>
            <a:ext cx="11572920" cy="6250814"/>
          </a:xfrm>
          <a:prstGeom prst="rect">
            <a:avLst/>
          </a:prstGeom>
          <a:noFill/>
        </p:spPr>
        <p:txBody>
          <a:bodyPr wrap="square">
            <a:spAutoFit/>
          </a:bodyPr>
          <a:lstStyle/>
          <a:p>
            <a:pPr algn="just">
              <a:lnSpc>
                <a:spcPct val="150000"/>
              </a:lnSpc>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Ngôn từ mang tính trào phúng, châm biếm: “con yêu”, “bạn hiền”, “chiến sĩ bảo về công lí và tự do”, “lấy máu mình tưới những vòng nguyệt quế”, “lấy xương mình chạm nên những chiếc gậy”, “vật liệu biết nói”...</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Giọng điệu trào phúng đặc sắc: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Giọng điệu diễu cợt, mỉa mai (“Ấy thế mà”, “đùng một cái”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Nhắc lại những mĩ từ hào nhoáng mà chính quyền thực dân đã khoắc cho người dân thuộc địa để đả kích bản chất lừa bịp, trơ trẽn (thủ pháp “gậy ông đập lưng ông”)</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vi-VN" sz="3000"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Sử dụng giọng điệu giễu nhại, phản bác.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0707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E65A1F46-0CCF-53EE-6572-4B47E006B6B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A2B8CAB-3AFB-A690-9F3C-2B14E2724F6D}"/>
              </a:ext>
            </a:extLst>
          </p:cNvPr>
          <p:cNvSpPr txBox="1"/>
          <p:nvPr/>
        </p:nvSpPr>
        <p:spPr>
          <a:xfrm>
            <a:off x="473528" y="369188"/>
            <a:ext cx="11244943" cy="6119624"/>
          </a:xfrm>
          <a:prstGeom prst="rect">
            <a:avLst/>
          </a:prstGeom>
          <a:noFill/>
        </p:spPr>
        <p:txBody>
          <a:bodyPr wrap="square">
            <a:spAutoFit/>
          </a:bodyPr>
          <a:lstStyle/>
          <a:p>
            <a:pPr indent="254000" algn="just">
              <a:spcAft>
                <a:spcPts val="200"/>
              </a:spcAft>
              <a:tabLst>
                <a:tab pos="758190" algn="l"/>
              </a:tabLst>
            </a:pPr>
            <a:r>
              <a:rPr lang="vi-VN" sz="3000" b="1" kern="18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Câu 5.</a:t>
            </a:r>
            <a:r>
              <a:rPr lang="vi-VN"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a:effectLst/>
                <a:latin typeface="Times New Roman" panose="02020603050405020304" pitchFamily="18" charset="0"/>
                <a:ea typeface="SimSun" panose="02010600030101010101" pitchFamily="2" charset="-122"/>
                <a:cs typeface="Times New Roman" panose="02020603050405020304" pitchFamily="18" charset="0"/>
              </a:rPr>
              <a:t>Qua </a:t>
            </a:r>
            <a:r>
              <a:rPr lang="en-US" sz="3000" dirty="0" err="1">
                <a:effectLst/>
                <a:latin typeface="Times New Roman" panose="02020603050405020304" pitchFamily="18" charset="0"/>
                <a:ea typeface="SimSun" panose="02010600030101010101" pitchFamily="2" charset="-122"/>
                <a:cs typeface="Times New Roman" panose="02020603050405020304" pitchFamily="18" charset="0"/>
              </a:rPr>
              <a:t>văn</a:t>
            </a:r>
            <a:r>
              <a:rPr lang="en-US" sz="30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3000" dirty="0" err="1">
                <a:effectLst/>
                <a:latin typeface="Times New Roman" panose="02020603050405020304" pitchFamily="18" charset="0"/>
                <a:ea typeface="SimSun" panose="02010600030101010101" pitchFamily="2" charset="-122"/>
                <a:cs typeface="Times New Roman" panose="02020603050405020304" pitchFamily="18" charset="0"/>
              </a:rPr>
              <a:t>bản</a:t>
            </a:r>
            <a:r>
              <a:rPr lang="en-US" sz="300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000" dirty="0">
                <a:effectLst/>
                <a:latin typeface="Times New Roman" panose="02020603050405020304" pitchFamily="18" charset="0"/>
                <a:ea typeface="SimSun" panose="02010600030101010101" pitchFamily="2" charset="-122"/>
                <a:cs typeface="Times New Roman" panose="02020603050405020304" pitchFamily="18" charset="0"/>
              </a:rPr>
              <a:t>trên, em học tập được ở tấm gương Nguyễn Ái Quốc – Hồ Chí Minh: Em n</a:t>
            </a:r>
            <a:r>
              <a:rPr lang="vi-VN"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hận thức được tầm quan trọng của việc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tập</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tưởng</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tấm</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gương</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đạo</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đức</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phong</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Hồ</a:t>
            </a:r>
            <a:r>
              <a:rPr lang="en-US"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Chí Minh.</a:t>
            </a:r>
            <a:r>
              <a:rPr lang="vi-VN" sz="3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Theo em, chúng ta cần học tập theo tấm gương của Người ở những điểm cơ bản sau:</a:t>
            </a:r>
            <a:endParaRPr lang="en-US" sz="30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r>
              <a:rPr lang="vi-VN" sz="3000" i="1" dirty="0">
                <a:solidFill>
                  <a:srgbClr val="222222"/>
                </a:solidFill>
                <a:effectLst/>
                <a:latin typeface="Times New Roman" panose="02020603050405020304" pitchFamily="18" charset="0"/>
                <a:ea typeface="Times New Roman" panose="02020603050405020304" pitchFamily="18" charset="0"/>
              </a:rPr>
              <a:t>-  Luôn p</a:t>
            </a:r>
            <a:r>
              <a:rPr lang="en-US" sz="3000" dirty="0" err="1">
                <a:solidFill>
                  <a:srgbClr val="222222"/>
                </a:solidFill>
                <a:effectLst/>
                <a:latin typeface="Times New Roman" panose="02020603050405020304" pitchFamily="18" charset="0"/>
                <a:ea typeface="Times New Roman" panose="02020603050405020304" pitchFamily="18" charset="0"/>
              </a:rPr>
              <a:t>hấn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đấu</a:t>
            </a:r>
            <a:r>
              <a:rPr lang="en-US" sz="3000" dirty="0">
                <a:solidFill>
                  <a:srgbClr val="222222"/>
                </a:solidFill>
                <a:effectLst/>
                <a:latin typeface="Times New Roman" panose="02020603050405020304" pitchFamily="18" charset="0"/>
                <a:ea typeface="Times New Roman" panose="02020603050405020304" pitchFamily="18" charset="0"/>
              </a:rPr>
              <a:t>, </a:t>
            </a:r>
            <a:r>
              <a:rPr lang="vi-VN" sz="3000" dirty="0">
                <a:solidFill>
                  <a:srgbClr val="222222"/>
                </a:solidFill>
                <a:effectLst/>
                <a:latin typeface="Times New Roman" panose="02020603050405020304" pitchFamily="18" charset="0"/>
                <a:ea typeface="Times New Roman" panose="02020603050405020304" pitchFamily="18" charset="0"/>
              </a:rPr>
              <a:t>cống hiến thậm chí </a:t>
            </a:r>
            <a:r>
              <a:rPr lang="en-US" sz="3000" dirty="0">
                <a:solidFill>
                  <a:srgbClr val="222222"/>
                </a:solidFill>
                <a:effectLst/>
                <a:latin typeface="Times New Roman" panose="02020603050405020304" pitchFamily="18" charset="0"/>
                <a:ea typeface="Times New Roman" panose="02020603050405020304" pitchFamily="18" charset="0"/>
              </a:rPr>
              <a:t>hi </a:t>
            </a:r>
            <a:r>
              <a:rPr lang="en-US" sz="3000" dirty="0" err="1">
                <a:solidFill>
                  <a:srgbClr val="222222"/>
                </a:solidFill>
                <a:effectLst/>
                <a:latin typeface="Times New Roman" panose="02020603050405020304" pitchFamily="18" charset="0"/>
                <a:ea typeface="Times New Roman" panose="02020603050405020304" pitchFamily="18" charset="0"/>
              </a:rPr>
              <a:t>sinh</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vì</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dân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tộc</a:t>
            </a:r>
            <a:r>
              <a:rPr lang="en-US" sz="3000" dirty="0">
                <a:solidFill>
                  <a:srgbClr val="222222"/>
                </a:solidFill>
                <a:effectLst/>
                <a:latin typeface="Times New Roman" panose="02020603050405020304" pitchFamily="18" charset="0"/>
                <a:ea typeface="Times New Roman" panose="02020603050405020304" pitchFamily="18" charset="0"/>
              </a:rPr>
              <a:t>,</a:t>
            </a:r>
            <a:r>
              <a:rPr lang="vi-VN" sz="3000" dirty="0">
                <a:solidFill>
                  <a:srgbClr val="222222"/>
                </a:solidFill>
                <a:effectLst/>
                <a:latin typeface="Times New Roman" panose="02020603050405020304" pitchFamily="18" charset="0"/>
                <a:ea typeface="Times New Roman" panose="02020603050405020304" pitchFamily="18" charset="0"/>
              </a:rPr>
              <a:t> đất nước.</a:t>
            </a:r>
            <a:endParaRPr lang="en-US" sz="3000" dirty="0">
              <a:effectLst/>
              <a:latin typeface="Times New Roman" panose="02020603050405020304" pitchFamily="18" charset="0"/>
              <a:ea typeface="Times New Roman" panose="02020603050405020304" pitchFamily="18" charset="0"/>
            </a:endParaRPr>
          </a:p>
          <a:p>
            <a:pPr algn="just"/>
            <a:r>
              <a:rPr lang="vi-VN" sz="3000" i="1" dirty="0">
                <a:solidFill>
                  <a:srgbClr val="222222"/>
                </a:solidFill>
                <a:effectLst/>
                <a:latin typeface="Times New Roman" panose="02020603050405020304" pitchFamily="18" charset="0"/>
                <a:ea typeface="Times New Roman" panose="02020603050405020304" pitchFamily="18" charset="0"/>
              </a:rPr>
              <a:t>- Học tập </a:t>
            </a:r>
            <a:r>
              <a:rPr lang="en-US" sz="3000" dirty="0">
                <a:solidFill>
                  <a:srgbClr val="222222"/>
                </a:solidFill>
                <a:effectLst/>
                <a:latin typeface="Times New Roman" panose="02020603050405020304" pitchFamily="18" charset="0"/>
                <a:ea typeface="Times New Roman" panose="02020603050405020304" pitchFamily="18" charset="0"/>
              </a:rPr>
              <a:t>ý </a:t>
            </a:r>
            <a:r>
              <a:rPr lang="en-US" sz="3000" dirty="0" err="1">
                <a:solidFill>
                  <a:srgbClr val="222222"/>
                </a:solidFill>
                <a:effectLst/>
                <a:latin typeface="Times New Roman" panose="02020603050405020304" pitchFamily="18" charset="0"/>
                <a:ea typeface="Times New Roman" panose="02020603050405020304" pitchFamily="18" charset="0"/>
              </a:rPr>
              <a:t>chí</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và</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nghị</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lực</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tinh</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thần</a:t>
            </a:r>
            <a:r>
              <a:rPr lang="en-US" sz="3000" dirty="0">
                <a:solidFill>
                  <a:srgbClr val="222222"/>
                </a:solidFill>
                <a:effectLst/>
                <a:latin typeface="Times New Roman" panose="02020603050405020304" pitchFamily="18" charset="0"/>
                <a:ea typeface="Times New Roman" panose="02020603050405020304" pitchFamily="18" charset="0"/>
              </a:rPr>
              <a:t> to </a:t>
            </a:r>
            <a:r>
              <a:rPr lang="en-US" sz="3000" dirty="0" err="1">
                <a:solidFill>
                  <a:srgbClr val="222222"/>
                </a:solidFill>
                <a:effectLst/>
                <a:latin typeface="Times New Roman" panose="02020603050405020304" pitchFamily="18" charset="0"/>
                <a:ea typeface="Times New Roman" panose="02020603050405020304" pitchFamily="18" charset="0"/>
              </a:rPr>
              <a:t>lớn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vượt</a:t>
            </a:r>
            <a:r>
              <a:rPr lang="en-US" sz="3000" dirty="0">
                <a:solidFill>
                  <a:srgbClr val="222222"/>
                </a:solidFill>
                <a:effectLst/>
                <a:latin typeface="Times New Roman" panose="02020603050405020304" pitchFamily="18" charset="0"/>
                <a:ea typeface="Times New Roman" panose="02020603050405020304" pitchFamily="18" charset="0"/>
              </a:rPr>
              <a:t> qua </a:t>
            </a:r>
            <a:r>
              <a:rPr lang="en-US" sz="3000" dirty="0" err="1">
                <a:solidFill>
                  <a:srgbClr val="222222"/>
                </a:solidFill>
                <a:effectLst/>
                <a:latin typeface="Times New Roman" panose="02020603050405020304" pitchFamily="18" charset="0"/>
                <a:ea typeface="Times New Roman" panose="02020603050405020304" pitchFamily="18" charset="0"/>
              </a:rPr>
              <a:t>mọi</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thử</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thách</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khó</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khăn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để</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đạt</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mục</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đích</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cách</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mạng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phấn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đấu</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cho</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sự</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nghiệp</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chung</a:t>
            </a:r>
            <a:r>
              <a:rPr lang="en-US" sz="3000" dirty="0">
                <a:solidFill>
                  <a:srgbClr val="222222"/>
                </a:solidFill>
                <a:effectLst/>
                <a:latin typeface="Times New Roman" panose="02020603050405020304" pitchFamily="18" charset="0"/>
                <a:ea typeface="Times New Roman" panose="02020603050405020304" pitchFamily="18" charset="0"/>
              </a:rPr>
              <a:t>.</a:t>
            </a:r>
            <a:endParaRPr lang="en-US" sz="3000" dirty="0">
              <a:effectLst/>
              <a:latin typeface="Times New Roman" panose="02020603050405020304" pitchFamily="18" charset="0"/>
              <a:ea typeface="Times New Roman" panose="02020603050405020304" pitchFamily="18" charset="0"/>
            </a:endParaRPr>
          </a:p>
          <a:p>
            <a:pPr algn="just"/>
            <a:r>
              <a:rPr lang="vi-VN" sz="3000" i="1" dirty="0">
                <a:solidFill>
                  <a:srgbClr val="222222"/>
                </a:solidFill>
                <a:effectLst/>
                <a:latin typeface="Times New Roman" panose="02020603050405020304" pitchFamily="18" charset="0"/>
                <a:ea typeface="Times New Roman" panose="02020603050405020304" pitchFamily="18" charset="0"/>
              </a:rPr>
              <a:t>- Luôn </a:t>
            </a:r>
            <a:r>
              <a:rPr lang="en-US" sz="3000" dirty="0" err="1">
                <a:solidFill>
                  <a:srgbClr val="222222"/>
                </a:solidFill>
                <a:effectLst/>
                <a:latin typeface="Times New Roman" panose="02020603050405020304" pitchFamily="18" charset="0"/>
                <a:ea typeface="Times New Roman" panose="02020603050405020304" pitchFamily="18" charset="0"/>
              </a:rPr>
              <a:t>tuyệt</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đối</a:t>
            </a:r>
            <a:r>
              <a:rPr lang="en-US" sz="3000" dirty="0">
                <a:solidFill>
                  <a:srgbClr val="222222"/>
                </a:solidFill>
                <a:effectLst/>
                <a:latin typeface="Times New Roman" panose="02020603050405020304" pitchFamily="18" charset="0"/>
                <a:ea typeface="Times New Roman" panose="02020603050405020304" pitchFamily="18" charset="0"/>
              </a:rPr>
              <a:t> tin </a:t>
            </a:r>
            <a:r>
              <a:rPr lang="en-US" sz="3000" dirty="0" err="1">
                <a:solidFill>
                  <a:srgbClr val="222222"/>
                </a:solidFill>
                <a:effectLst/>
                <a:latin typeface="Times New Roman" panose="02020603050405020304" pitchFamily="18" charset="0"/>
                <a:ea typeface="Times New Roman" panose="02020603050405020304" pitchFamily="18" charset="0"/>
              </a:rPr>
              <a:t>tưởng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vào</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sức</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mạnh</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của</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nhân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dân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kính</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trọng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nhân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dân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hết</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lòng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hết</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sức</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phục</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vụ</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nhân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dân</a:t>
            </a:r>
            <a:r>
              <a:rPr lang="en-US" sz="3000" dirty="0">
                <a:solidFill>
                  <a:srgbClr val="222222"/>
                </a:solidFill>
                <a:effectLst/>
                <a:latin typeface="Times New Roman" panose="02020603050405020304" pitchFamily="18" charset="0"/>
                <a:ea typeface="Times New Roman" panose="02020603050405020304" pitchFamily="18" charset="0"/>
              </a:rPr>
              <a:t>.</a:t>
            </a:r>
            <a:endParaRPr lang="en-US" sz="3000" dirty="0">
              <a:effectLst/>
              <a:latin typeface="Times New Roman" panose="02020603050405020304" pitchFamily="18" charset="0"/>
              <a:ea typeface="Times New Roman" panose="02020603050405020304" pitchFamily="18" charset="0"/>
            </a:endParaRPr>
          </a:p>
          <a:p>
            <a:pPr algn="just"/>
            <a:r>
              <a:rPr lang="vi-VN" sz="3000" i="1" dirty="0">
                <a:solidFill>
                  <a:srgbClr val="222222"/>
                </a:solidFill>
                <a:effectLst/>
                <a:latin typeface="Times New Roman" panose="02020603050405020304" pitchFamily="18" charset="0"/>
                <a:ea typeface="Times New Roman" panose="02020603050405020304" pitchFamily="18" charset="0"/>
              </a:rPr>
              <a:t>- Hãy sống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nhân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ái</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vị</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tha</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khoan</a:t>
            </a:r>
            <a:r>
              <a:rPr lang="en-US" sz="3000" dirty="0">
                <a:solidFill>
                  <a:srgbClr val="222222"/>
                </a:solidFill>
                <a:effectLst/>
                <a:latin typeface="Times New Roman" panose="02020603050405020304" pitchFamily="18" charset="0"/>
                <a:ea typeface="Times New Roman" panose="02020603050405020304" pitchFamily="18" charset="0"/>
              </a:rPr>
              <a:t> dung, </a:t>
            </a:r>
            <a:r>
              <a:rPr lang="en-US" sz="3000" dirty="0" err="1">
                <a:solidFill>
                  <a:srgbClr val="222222"/>
                </a:solidFill>
                <a:effectLst/>
                <a:latin typeface="Times New Roman" panose="02020603050405020304" pitchFamily="18" charset="0"/>
                <a:ea typeface="Times New Roman" panose="02020603050405020304" pitchFamily="18" charset="0"/>
              </a:rPr>
              <a:t>nhân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hậu</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hết</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mực</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vì</a:t>
            </a:r>
            <a:r>
              <a:rPr lang="en-US" sz="3000" dirty="0">
                <a:solidFill>
                  <a:srgbClr val="222222"/>
                </a:solidFill>
                <a:effectLst/>
                <a:latin typeface="Times New Roman" panose="02020603050405020304" pitchFamily="18" charset="0"/>
                <a:ea typeface="Times New Roman" panose="02020603050405020304" pitchFamily="18" charset="0"/>
              </a:rPr>
              <a:t> con </a:t>
            </a:r>
            <a:r>
              <a:rPr lang="en-US" sz="3000" dirty="0" err="1">
                <a:solidFill>
                  <a:srgbClr val="222222"/>
                </a:solidFill>
                <a:effectLst/>
                <a:latin typeface="Times New Roman" panose="02020603050405020304" pitchFamily="18" charset="0"/>
                <a:ea typeface="Times New Roman" panose="02020603050405020304" pitchFamily="18" charset="0"/>
              </a:rPr>
              <a:t>người</a:t>
            </a:r>
            <a:r>
              <a:rPr lang="en-US" sz="3000" dirty="0">
                <a:solidFill>
                  <a:srgbClr val="222222"/>
                </a:solidFill>
                <a:effectLst/>
                <a:latin typeface="Times New Roman" panose="02020603050405020304" pitchFamily="18" charset="0"/>
                <a:ea typeface="Times New Roman" panose="02020603050405020304" pitchFamily="18" charset="0"/>
              </a:rPr>
              <a:t>.</a:t>
            </a:r>
            <a:endParaRPr lang="en-US" sz="3000" dirty="0">
              <a:effectLst/>
              <a:latin typeface="Times New Roman" panose="02020603050405020304" pitchFamily="18" charset="0"/>
              <a:ea typeface="Times New Roman" panose="02020603050405020304" pitchFamily="18" charset="0"/>
            </a:endParaRPr>
          </a:p>
          <a:p>
            <a:pPr algn="just"/>
            <a:r>
              <a:rPr lang="vi-VN" sz="3000" i="1" dirty="0">
                <a:solidFill>
                  <a:srgbClr val="222222"/>
                </a:solidFill>
                <a:effectLst/>
                <a:latin typeface="Times New Roman" panose="02020603050405020304" pitchFamily="18" charset="0"/>
                <a:ea typeface="Times New Roman" panose="02020603050405020304" pitchFamily="18" charset="0"/>
              </a:rPr>
              <a:t>- Biết sống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cần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kiệm</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liêm</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chính</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chí</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công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vô</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tư</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đời</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riêng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trong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sáng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nếp</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sống</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giản</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dị</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và</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đức</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khiêm</a:t>
            </a:r>
            <a:r>
              <a:rPr lang="en-US" sz="3000" dirty="0">
                <a:solidFill>
                  <a:srgbClr val="222222"/>
                </a:solidFill>
                <a:effectLst/>
                <a:latin typeface="Times New Roman" panose="02020603050405020304" pitchFamily="18" charset="0"/>
                <a:ea typeface="Times New Roman" panose="02020603050405020304" pitchFamily="18" charset="0"/>
              </a:rPr>
              <a:t> </a:t>
            </a:r>
            <a:r>
              <a:rPr lang="en-US" sz="3000" dirty="0" err="1">
                <a:solidFill>
                  <a:srgbClr val="222222"/>
                </a:solidFill>
                <a:effectLst/>
                <a:latin typeface="Times New Roman" panose="02020603050405020304" pitchFamily="18" charset="0"/>
                <a:ea typeface="Times New Roman" panose="02020603050405020304" pitchFamily="18" charset="0"/>
              </a:rPr>
              <a:t>tốn</a:t>
            </a:r>
            <a:r>
              <a:rPr lang="en-US" sz="3000" dirty="0">
                <a:solidFill>
                  <a:srgbClr val="222222"/>
                </a:solidFill>
                <a:effectLst/>
                <a:latin typeface="Times New Roman" panose="02020603050405020304" pitchFamily="18" charset="0"/>
                <a:ea typeface="Times New Roman" panose="02020603050405020304" pitchFamily="18" charset="0"/>
              </a:rPr>
              <a:t>.</a:t>
            </a:r>
            <a:endParaRPr lang="en-US" sz="3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29996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C0234C92-6649-C4BD-56BE-A152F61E76B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5080BE6-3006-FE02-8B0E-9D9E521515F9}"/>
              </a:ext>
            </a:extLst>
          </p:cNvPr>
          <p:cNvSpPr txBox="1"/>
          <p:nvPr/>
        </p:nvSpPr>
        <p:spPr>
          <a:xfrm>
            <a:off x="3048000" y="0"/>
            <a:ext cx="6096000" cy="623312"/>
          </a:xfrm>
          <a:prstGeom prst="rect">
            <a:avLst/>
          </a:prstGeom>
          <a:noFill/>
        </p:spPr>
        <p:txBody>
          <a:bodyPr wrap="square">
            <a:spAutoFit/>
          </a:bodyPr>
          <a:lstStyle/>
          <a:p>
            <a:pPr algn="ctr">
              <a:lnSpc>
                <a:spcPct val="130000"/>
              </a:lnSpc>
              <a:spcAft>
                <a:spcPts val="800"/>
              </a:spcAft>
            </a:pPr>
            <a:r>
              <a:rPr lang="vi-VN" sz="29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ĐỀ LUYỆN 0</a:t>
            </a:r>
            <a:r>
              <a:rPr lang="en-US" sz="29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5</a:t>
            </a:r>
            <a:endParaRPr lang="en-US" sz="29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5BE3D47A-51D2-43B8-E5DB-DB4DD39849EE}"/>
              </a:ext>
            </a:extLst>
          </p:cNvPr>
          <p:cNvSpPr txBox="1"/>
          <p:nvPr/>
        </p:nvSpPr>
        <p:spPr>
          <a:xfrm>
            <a:off x="146957" y="833179"/>
            <a:ext cx="11898086" cy="5888792"/>
          </a:xfrm>
          <a:prstGeom prst="rect">
            <a:avLst/>
          </a:prstGeom>
          <a:noFill/>
        </p:spPr>
        <p:txBody>
          <a:bodyPr wrap="square">
            <a:spAutoFit/>
          </a:bodyPr>
          <a:lstStyle/>
          <a:p>
            <a:pPr>
              <a:lnSpc>
                <a:spcPts val="3600"/>
              </a:lnSpc>
              <a:spcAft>
                <a:spcPts val="800"/>
              </a:spcAft>
            </a:pPr>
            <a:r>
              <a:rPr lang="vi-VN" sz="3000" b="1" kern="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Đọc văn bản: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ts val="36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Hỡi đồng bào toàn quốc!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ts val="36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Chúng ta muốn hoà bình, chúng ta đã nhân nhượng. Nhưng chúng ta càng nhân nhượng, thực dân Pháp càng lấn tới, vì chúng quyết tâm cướp nước ta một lần nữa!</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ts val="36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Không! Chúng ta thà hy sinh tất cả, chứ nhất định không chịu mất nước, nhất định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6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không chịu làm nô lệ.</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6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Hỡi đồng bào!</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6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Chúng ta phải đứng lên!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6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7035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wipe(down)">
                                      <p:cBhvr>
                                        <p:cTn id="19" dur="500"/>
                                        <p:tgtEl>
                                          <p:spTgt spid="5">
                                            <p:txEl>
                                              <p:pRg st="1" end="1"/>
                                            </p:txEl>
                                          </p:spTgt>
                                        </p:tgtEl>
                                      </p:cBhvr>
                                    </p:animEffect>
                                  </p:childTnLst>
                                </p:cTn>
                              </p:par>
                              <p:par>
                                <p:cTn id="20" presetID="22" presetClass="entr" presetSubtype="4" fill="hold" nodeType="with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down)">
                                      <p:cBhvr>
                                        <p:cTn id="22" dur="500"/>
                                        <p:tgtEl>
                                          <p:spTgt spid="5">
                                            <p:txEl>
                                              <p:pRg st="2" end="2"/>
                                            </p:txEl>
                                          </p:spTgt>
                                        </p:tgtEl>
                                      </p:cBhvr>
                                    </p:animEffect>
                                  </p:childTnLst>
                                </p:cTn>
                              </p:par>
                              <p:par>
                                <p:cTn id="23" presetID="22" presetClass="entr" presetSubtype="4" fill="hold"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wipe(down)">
                                      <p:cBhvr>
                                        <p:cTn id="25" dur="500"/>
                                        <p:tgtEl>
                                          <p:spTgt spid="5">
                                            <p:txEl>
                                              <p:pRg st="3" end="3"/>
                                            </p:txEl>
                                          </p:spTgt>
                                        </p:tgtEl>
                                      </p:cBhvr>
                                    </p:animEffect>
                                  </p:childTnLst>
                                </p:cTn>
                              </p:par>
                              <p:par>
                                <p:cTn id="26" presetID="22" presetClass="entr" presetSubtype="4" fill="hold" nodeType="with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wipe(down)">
                                      <p:cBhvr>
                                        <p:cTn id="28" dur="500"/>
                                        <p:tgtEl>
                                          <p:spTgt spid="5">
                                            <p:txEl>
                                              <p:pRg st="4" end="4"/>
                                            </p:txEl>
                                          </p:spTgt>
                                        </p:tgtEl>
                                      </p:cBhvr>
                                    </p:animEffect>
                                  </p:childTnLst>
                                </p:cTn>
                              </p:par>
                              <p:par>
                                <p:cTn id="29" presetID="22" presetClass="entr" presetSubtype="4" fill="hold" nodeType="with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Effect transition="in" filter="wipe(down)">
                                      <p:cBhvr>
                                        <p:cTn id="31" dur="500"/>
                                        <p:tgtEl>
                                          <p:spTgt spid="5">
                                            <p:txEl>
                                              <p:pRg st="5" end="5"/>
                                            </p:txEl>
                                          </p:spTgt>
                                        </p:tgtEl>
                                      </p:cBhvr>
                                    </p:animEffect>
                                  </p:childTnLst>
                                </p:cTn>
                              </p:par>
                              <p:par>
                                <p:cTn id="32" presetID="22" presetClass="entr" presetSubtype="4" fill="hold" nodeType="withEffect">
                                  <p:stCondLst>
                                    <p:cond delay="0"/>
                                  </p:stCondLst>
                                  <p:childTnLst>
                                    <p:set>
                                      <p:cBhvr>
                                        <p:cTn id="33" dur="1" fill="hold">
                                          <p:stCondLst>
                                            <p:cond delay="0"/>
                                          </p:stCondLst>
                                        </p:cTn>
                                        <p:tgtEl>
                                          <p:spTgt spid="5">
                                            <p:txEl>
                                              <p:pRg st="6" end="6"/>
                                            </p:txEl>
                                          </p:spTgt>
                                        </p:tgtEl>
                                        <p:attrNameLst>
                                          <p:attrName>style.visibility</p:attrName>
                                        </p:attrNameLst>
                                      </p:cBhvr>
                                      <p:to>
                                        <p:strVal val="visible"/>
                                      </p:to>
                                    </p:set>
                                    <p:animEffect transition="in" filter="wipe(down)">
                                      <p:cBhvr>
                                        <p:cTn id="34"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209BDCDE-2AC5-B841-B146-58FAAB91EBD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717322D-00AC-DCA9-5691-93D0AC7A8F86}"/>
              </a:ext>
            </a:extLst>
          </p:cNvPr>
          <p:cNvSpPr txBox="1"/>
          <p:nvPr/>
        </p:nvSpPr>
        <p:spPr>
          <a:xfrm>
            <a:off x="0" y="61411"/>
            <a:ext cx="12192000" cy="6735177"/>
          </a:xfrm>
          <a:prstGeom prst="rect">
            <a:avLst/>
          </a:prstGeom>
          <a:noFill/>
        </p:spPr>
        <p:txBody>
          <a:bodyPr wrap="square">
            <a:spAutoFit/>
          </a:bodyPr>
          <a:lstStyle/>
          <a:p>
            <a:pPr algn="just">
              <a:lnSpc>
                <a:spcPts val="3300"/>
              </a:lnSpc>
              <a:spcAft>
                <a:spcPts val="800"/>
              </a:spcAft>
            </a:pPr>
            <a:r>
              <a:rPr lang="en-US" sz="3000" i="1" kern="0" dirty="0">
                <a:solidFill>
                  <a:srgbClr val="202122"/>
                </a:solidFill>
                <a:latin typeface="Times New Roman" panose="02020603050405020304" pitchFamily="18" charset="0"/>
                <a:ea typeface="Calibri" panose="020F0502020204030204" pitchFamily="34" charset="0"/>
                <a:cs typeface="Times New Roman" panose="02020603050405020304" pitchFamily="18" charset="0"/>
              </a:rPr>
              <a:t>     </a:t>
            </a: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Bất kỳ đàn ông, đàn bà, bất kỳ người già, người trẻ, không chia tôn giáo, đảng phái, dân tộc. Hễ là người Việt Nam thì phải đứng lên đánh thực dân Pháp, cứu Tổ quốc. Ai có súng dùng súng. Ai có gươm dùng gươm, không có gươm thì dùng cuốc, thuổng, gậy gộc.  Ai cũng phải ra sức chống thực dân Pháp cứu nước.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3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Hỡi anh em binh sĩ, tự vệ, dân quân!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3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Giờ cứu quốc đã đến. Ta phải hy sinh đến giọt máu cuối cùng, để giữ gìn đất nước. Dù phải gian khổ kháng chiến, nhưng với một lòng kiên quyết hy sinh, thắng lợi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3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nhất định về dân tộc ta!</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3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Việt Nam độc lập và thống nhất muôn năm.</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300"/>
              </a:lnSpc>
              <a:spcAft>
                <a:spcPts val="800"/>
              </a:spcAft>
            </a:pP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Kháng chiến thắng lợi muôn năm.</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300"/>
              </a:lnSpc>
              <a:spcAft>
                <a:spcPts val="800"/>
              </a:spcAft>
            </a:pPr>
            <a:r>
              <a:rPr lang="vi-VN" sz="3000"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000"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Hà Nội, ngày 19 tháng 12 năm 1946, Hồ Chí Minh</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3300"/>
              </a:lnSpc>
              <a:spcAft>
                <a:spcPts val="120"/>
              </a:spcAft>
            </a:pPr>
            <a:r>
              <a:rPr lang="vi-VN" sz="3000"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Bút tích lưu tại </a:t>
            </a:r>
            <a:r>
              <a:rPr lang="vi-VN" sz="3000" i="1" kern="0" dirty="0">
                <a:solidFill>
                  <a:srgbClr val="3366CC"/>
                </a:solidFill>
                <a:effectLst/>
                <a:latin typeface="Times New Roman" panose="02020603050405020304" pitchFamily="18" charset="0"/>
                <a:ea typeface="Calibri" panose="020F0502020204030204" pitchFamily="34" charset="0"/>
                <a:cs typeface="Times New Roman" panose="02020603050405020304" pitchFamily="18" charset="0"/>
                <a:hlinkClick r:id="rId2" tooltip="Bảo tàng Cách mạng Việt Nam"/>
              </a:rPr>
              <a:t>Bảo tàng Cách mạng Việt Nam</a:t>
            </a:r>
            <a:r>
              <a:rPr lang="vi-VN" sz="3000"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2033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A5069512-2CB7-F61C-323E-0950B6F0BF5E}"/>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C9D55A78-ABB1-7C4C-8535-FF7C60AD9939}"/>
              </a:ext>
            </a:extLst>
          </p:cNvPr>
          <p:cNvSpPr txBox="1"/>
          <p:nvPr/>
        </p:nvSpPr>
        <p:spPr>
          <a:xfrm>
            <a:off x="344130" y="325662"/>
            <a:ext cx="11503739" cy="2086853"/>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buClrTx/>
              <a:buSzTx/>
              <a:buFontTx/>
              <a:buNone/>
              <a:tabLst/>
              <a:defRPr/>
            </a:pPr>
            <a:r>
              <a:rPr kumimoji="0" lang="en-US" sz="3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 </a:t>
            </a:r>
            <a:r>
              <a:rPr kumimoji="0" lang="en-US" sz="3000" b="1" i="0" u="none" strike="noStrike" kern="100" cap="none" spc="0" normalizeH="0" baseline="0" noProof="0" dirty="0" err="1">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Về</a:t>
            </a:r>
            <a:r>
              <a:rPr kumimoji="0" lang="en-US" sz="3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100" cap="none" spc="0" normalizeH="0" baseline="0" noProof="0" dirty="0" err="1">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sự</a:t>
            </a:r>
            <a:r>
              <a:rPr kumimoji="0" lang="en-US" sz="3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100" cap="none" spc="0" normalizeH="0" baseline="0" noProof="0" dirty="0" err="1">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nghiệp</a:t>
            </a:r>
            <a:r>
              <a:rPr kumimoji="0" lang="en-US" sz="3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100" cap="none" spc="0" normalizeH="0" baseline="0" noProof="0" dirty="0" err="1">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của</a:t>
            </a:r>
            <a:r>
              <a:rPr kumimoji="0" lang="en-US" sz="3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100" cap="none" spc="0" normalizeH="0" baseline="0" noProof="0" dirty="0" err="1">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Chủ</a:t>
            </a:r>
            <a:r>
              <a:rPr kumimoji="0" lang="en-US" sz="3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100" cap="none" spc="0" normalizeH="0" baseline="0" noProof="0" dirty="0" err="1">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tịch</a:t>
            </a:r>
            <a:r>
              <a:rPr kumimoji="0" lang="en-US" sz="3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1" i="0" u="none" strike="noStrike" kern="100" cap="none" spc="0" normalizeH="0" baseline="0" noProof="0" dirty="0" err="1">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Hồ</a:t>
            </a:r>
            <a:r>
              <a:rPr kumimoji="0" lang="en-US" sz="3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 Chí Minh</a:t>
            </a:r>
            <a:r>
              <a:rPr kumimoji="0" lang="vi-VN" sz="3000" b="1" i="0" u="none" strike="noStrike" kern="100" cap="none" spc="0" normalizeH="0" baseline="0" noProof="0" dirty="0">
                <a:ln>
                  <a:noFill/>
                </a:ln>
                <a:solidFill>
                  <a:srgbClr val="FF0000"/>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buClrTx/>
              <a:buSzTx/>
              <a:buFontTx/>
              <a:buNone/>
              <a:tabLst/>
              <a:defRPr/>
            </a:pP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Sự</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nghiệp</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cứu</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giải</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phóng</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dân</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tộc</a:t>
            </a:r>
            <a:r>
              <a:rPr kumimoji="0" lang="vi-VN"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endPar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0"/>
              </a:spcBef>
              <a:buClrTx/>
              <a:buSzTx/>
              <a:buFontTx/>
              <a:buNone/>
              <a:tabLst/>
              <a:defRPr/>
            </a:pP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Sự</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nghiệp</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văn</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học</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truyện</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thơ</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văn</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nghị</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0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luận</a:t>
            </a:r>
            <a:r>
              <a:rPr kumimoji="0" lang="en-US" sz="30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2" name="TextBox 1">
            <a:extLst>
              <a:ext uri="{FF2B5EF4-FFF2-40B4-BE49-F238E27FC236}">
                <a16:creationId xmlns:a16="http://schemas.microsoft.com/office/drawing/2014/main" id="{3F417560-C6B3-E124-2BB9-6AED2BC7B2BB}"/>
              </a:ext>
            </a:extLst>
          </p:cNvPr>
          <p:cNvSpPr txBox="1"/>
          <p:nvPr/>
        </p:nvSpPr>
        <p:spPr>
          <a:xfrm>
            <a:off x="801328" y="2534941"/>
            <a:ext cx="6096000" cy="678199"/>
          </a:xfrm>
          <a:prstGeom prst="rect">
            <a:avLst/>
          </a:prstGeom>
          <a:noFill/>
        </p:spPr>
        <p:txBody>
          <a:bodyPr wrap="square">
            <a:spAutoFit/>
          </a:bodyPr>
          <a:lstStyle/>
          <a:p>
            <a:pPr algn="just">
              <a:lnSpc>
                <a:spcPct val="130000"/>
              </a:lnSpc>
              <a:spcAft>
                <a:spcPts val="800"/>
              </a:spcAft>
            </a:pPr>
            <a:r>
              <a:rPr lang="vi-VN"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3.</a:t>
            </a:r>
            <a:r>
              <a:rPr lang="en-US"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vi-VN"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Sự nghiệp văn học:</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378B1B15-A08B-5A3F-098C-004D6EC06582}"/>
              </a:ext>
            </a:extLst>
          </p:cNvPr>
          <p:cNvSpPr txBox="1"/>
          <p:nvPr/>
        </p:nvSpPr>
        <p:spPr>
          <a:xfrm>
            <a:off x="555521" y="3335567"/>
            <a:ext cx="11080955" cy="2219838"/>
          </a:xfrm>
          <a:prstGeom prst="rect">
            <a:avLst/>
          </a:prstGeom>
          <a:noFill/>
        </p:spPr>
        <p:txBody>
          <a:bodyPr wrap="square">
            <a:spAutoFit/>
          </a:bodyPr>
          <a:lstStyle/>
          <a:p>
            <a:pPr algn="just">
              <a:lnSpc>
                <a:spcPct val="150000"/>
              </a:lnSpc>
            </a:pPr>
            <a:r>
              <a:rPr lang="en-US"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Đó</a:t>
            </a:r>
            <a:r>
              <a:rPr lang="en-US"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phong</a:t>
            </a:r>
            <a:r>
              <a:rPr lang="en-US"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phú</a:t>
            </a:r>
            <a:r>
              <a:rPr lang="en-US"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lớn</a:t>
            </a:r>
            <a:r>
              <a:rPr lang="en-US" sz="32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lao</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Chí Minh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gắn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chặt</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vi-VN" sz="32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Di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sản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phong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phú</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002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randombar(horizontal)">
                                      <p:cBhvr>
                                        <p:cTn id="14" dur="500"/>
                                        <p:tgtEl>
                                          <p:spTgt spid="5">
                                            <p:txEl>
                                              <p:pRg st="1" end="1"/>
                                            </p:txEl>
                                          </p:spTgt>
                                        </p:tgtEl>
                                      </p:cBhvr>
                                    </p:animEffect>
                                  </p:childTnLst>
                                </p:cTn>
                              </p:par>
                              <p:par>
                                <p:cTn id="15" presetID="14" presetClass="entr" presetSubtype="1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arn(inVertic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ircle(in)">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62DD3DE-17DD-6E34-6AF3-7A0B1CCB5F4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7C0E04C-8EFA-B546-C324-DCB9CF9FD9CE}"/>
              </a:ext>
            </a:extLst>
          </p:cNvPr>
          <p:cNvSpPr txBox="1"/>
          <p:nvPr/>
        </p:nvSpPr>
        <p:spPr>
          <a:xfrm>
            <a:off x="293914" y="794945"/>
            <a:ext cx="11604172" cy="5268109"/>
          </a:xfrm>
          <a:prstGeom prst="rect">
            <a:avLst/>
          </a:prstGeom>
          <a:noFill/>
        </p:spPr>
        <p:txBody>
          <a:bodyPr wrap="square">
            <a:spAutoFit/>
          </a:bodyPr>
          <a:lstStyle/>
          <a:p>
            <a:pPr>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Thực hiện yêu cầu sau:</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1.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Văn bản </a:t>
            </a:r>
            <a:r>
              <a:rPr lang="vi-VN" sz="3000" i="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Lời kêu gọi toàn quốc kháng chiến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thuộc loại sử liệu nào?</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2.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Nêu nội dung chính của văn bản.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3.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Nêu hiệu quả của phép điệp trong đoạn văn sau:</a:t>
            </a: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 </a:t>
            </a:r>
            <a:r>
              <a:rPr lang="vi-VN" sz="3000" i="1" kern="0" dirty="0">
                <a:solidFill>
                  <a:srgbClr val="202122"/>
                </a:solidFill>
                <a:effectLst/>
                <a:latin typeface="Times New Roman" panose="02020603050405020304" pitchFamily="18" charset="0"/>
                <a:ea typeface="Calibri" panose="020F0502020204030204" pitchFamily="34" charset="0"/>
                <a:cs typeface="Times New Roman" panose="02020603050405020304" pitchFamily="18" charset="0"/>
              </a:rPr>
              <a:t>Ai có súng dùng súng. Ai có gươm dùng gươm, không có gươm thì dùng cuốc, thuổng, gậy gộc. Ai cũng phải ra sức chống thực dân Pháp cứu nước.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b="1"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Câu 4. </a:t>
            </a:r>
            <a:r>
              <a:rPr lang="vi-VN" sz="3000" kern="0" dirty="0">
                <a:solidFill>
                  <a:srgbClr val="222222"/>
                </a:solidFill>
                <a:effectLst/>
                <a:latin typeface="Times New Roman" panose="02020603050405020304" pitchFamily="18" charset="0"/>
                <a:ea typeface="Calibri" panose="020F0502020204030204" pitchFamily="34" charset="0"/>
                <a:cs typeface="Times New Roman" panose="02020603050405020304" pitchFamily="18" charset="0"/>
              </a:rPr>
              <a:t>Phân tích lô gic lập luận của Hồ Chí Minh trong văn bản.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vi-VN" sz="3000" b="1" dirty="0">
                <a:solidFill>
                  <a:srgbClr val="222222"/>
                </a:solidFill>
                <a:effectLst/>
                <a:latin typeface="Times New Roman" panose="02020603050405020304" pitchFamily="18" charset="0"/>
                <a:ea typeface="Calibri" panose="020F0502020204030204" pitchFamily="34" charset="0"/>
              </a:rPr>
              <a:t>Câu 5. </a:t>
            </a:r>
            <a:r>
              <a:rPr lang="vi-VN" sz="3000" dirty="0">
                <a:solidFill>
                  <a:srgbClr val="222222"/>
                </a:solidFill>
                <a:effectLst/>
                <a:latin typeface="Times New Roman" panose="02020603050405020304" pitchFamily="18" charset="0"/>
                <a:ea typeface="Calibri" panose="020F0502020204030204" pitchFamily="34" charset="0"/>
              </a:rPr>
              <a:t>Nhận xét về tình cảm, thái độ của người viết.</a:t>
            </a:r>
            <a:endParaRPr lang="en-US" sz="3000" dirty="0"/>
          </a:p>
        </p:txBody>
      </p:sp>
    </p:spTree>
    <p:extLst>
      <p:ext uri="{BB962C8B-B14F-4D97-AF65-F5344CB8AC3E}">
        <p14:creationId xmlns:p14="http://schemas.microsoft.com/office/powerpoint/2010/main" val="34546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EA847D32-6C61-767B-35EF-65C23DC9745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3BB39EF-9CBF-BF35-B1FA-BF53C58B2B65}"/>
              </a:ext>
            </a:extLst>
          </p:cNvPr>
          <p:cNvSpPr txBox="1"/>
          <p:nvPr/>
        </p:nvSpPr>
        <p:spPr>
          <a:xfrm>
            <a:off x="4778477" y="0"/>
            <a:ext cx="6096000" cy="641586"/>
          </a:xfrm>
          <a:prstGeom prst="rect">
            <a:avLst/>
          </a:prstGeom>
          <a:noFill/>
        </p:spPr>
        <p:txBody>
          <a:bodyPr wrap="square">
            <a:spAutoFit/>
          </a:bodyPr>
          <a:lstStyle/>
          <a:p>
            <a:pPr algn="just">
              <a:lnSpc>
                <a:spcPct val="130000"/>
              </a:lnSpc>
              <a:spcAft>
                <a:spcPts val="800"/>
              </a:spcAft>
            </a:pPr>
            <a:r>
              <a:rPr lang="vi-VN" sz="3000" b="1" kern="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GỢI Ý ĐÁP ÁN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85B6796E-6A2E-9481-F215-46D0EC462CA6}"/>
              </a:ext>
            </a:extLst>
          </p:cNvPr>
          <p:cNvSpPr txBox="1"/>
          <p:nvPr/>
        </p:nvSpPr>
        <p:spPr>
          <a:xfrm>
            <a:off x="78658" y="641586"/>
            <a:ext cx="12005187" cy="6199518"/>
          </a:xfrm>
          <a:prstGeom prst="rect">
            <a:avLst/>
          </a:prstGeom>
          <a:noFill/>
        </p:spPr>
        <p:txBody>
          <a:bodyPr wrap="square">
            <a:spAutoFit/>
          </a:bodyPr>
          <a:lstStyle/>
          <a:p>
            <a:pPr algn="just">
              <a:lnSpc>
                <a:spcPts val="3000"/>
              </a:lnSpc>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1</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Văn bản thuộc thể loại: sử liệu thành văn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000"/>
              </a:lnSpc>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2</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Nội dung chính của văn bản: Lời kêu gọi, động viên toàn thể nhân dân Việt Nam đứng lên đánh giặc ngoại xâm, cứu nước của Chủ tịch Hồ Chí Minh.</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000"/>
              </a:lnSpc>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3</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Phép điệp cấu trúc: Ai…</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Tác dụng:</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Nhấn mạnh sứ mệnh, tầm quan trọng của mỗi cá nhân đối với sự nghiệp đánh giặc để bảo vệ Tổ quốc, không phân biệt con người, không phân biệt phương tiện chiến đấu, cũng phải ra sức chiến đấu, cứu nước,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Làm cho đoạn văn giàu nhạc điệu, được liên kết chặt chẽ, tạo giọng điệu khẳng định, mạnh mẽ, quyết tâm đánh giặc cứu nước.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ts val="3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Thể hiện tinh thần yêu nước, ý chí, sự quyết tâm của Chủ tịch Hồ Chí Minh trong sự nghiệp giành lại độc lập cho dân tộc.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2056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1000"/>
                                        <p:tgtEl>
                                          <p:spTgt spid="6">
                                            <p:txEl>
                                              <p:pRg st="2" end="2"/>
                                            </p:txEl>
                                          </p:spTgt>
                                        </p:tgtEl>
                                      </p:cBhvr>
                                    </p:animEffect>
                                    <p:anim calcmode="lin" valueType="num">
                                      <p:cBhvr>
                                        <p:cTn id="2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fade">
                                      <p:cBhvr>
                                        <p:cTn id="24" dur="1000"/>
                                        <p:tgtEl>
                                          <p:spTgt spid="6">
                                            <p:txEl>
                                              <p:pRg st="3" end="3"/>
                                            </p:txEl>
                                          </p:spTgt>
                                        </p:tgtEl>
                                      </p:cBhvr>
                                    </p:animEffect>
                                    <p:anim calcmode="lin" valueType="num">
                                      <p:cBhvr>
                                        <p:cTn id="2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Effect transition="in" filter="fade">
                                      <p:cBhvr>
                                        <p:cTn id="29" dur="1000"/>
                                        <p:tgtEl>
                                          <p:spTgt spid="6">
                                            <p:txEl>
                                              <p:pRg st="4" end="4"/>
                                            </p:txEl>
                                          </p:spTgt>
                                        </p:tgtEl>
                                      </p:cBhvr>
                                    </p:animEffect>
                                    <p:anim calcmode="lin" valueType="num">
                                      <p:cBhvr>
                                        <p:cTn id="3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6">
                                            <p:txEl>
                                              <p:pRg st="5" end="5"/>
                                            </p:txEl>
                                          </p:spTgt>
                                        </p:tgtEl>
                                        <p:attrNameLst>
                                          <p:attrName>style.visibility</p:attrName>
                                        </p:attrNameLst>
                                      </p:cBhvr>
                                      <p:to>
                                        <p:strVal val="visible"/>
                                      </p:to>
                                    </p:set>
                                    <p:animEffect transition="in" filter="fade">
                                      <p:cBhvr>
                                        <p:cTn id="34" dur="1000"/>
                                        <p:tgtEl>
                                          <p:spTgt spid="6">
                                            <p:txEl>
                                              <p:pRg st="5" end="5"/>
                                            </p:txEl>
                                          </p:spTgt>
                                        </p:tgtEl>
                                      </p:cBhvr>
                                    </p:animEffect>
                                    <p:anim calcmode="lin" valueType="num">
                                      <p:cBhvr>
                                        <p:cTn id="35"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animEffect transition="in" filter="fade">
                                      <p:cBhvr>
                                        <p:cTn id="39" dur="1000"/>
                                        <p:tgtEl>
                                          <p:spTgt spid="6">
                                            <p:txEl>
                                              <p:pRg st="6" end="6"/>
                                            </p:txEl>
                                          </p:spTgt>
                                        </p:tgtEl>
                                      </p:cBhvr>
                                    </p:animEffect>
                                    <p:anim calcmode="lin" valueType="num">
                                      <p:cBhvr>
                                        <p:cTn id="40"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6">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6">
                                            <p:txEl>
                                              <p:pRg st="7" end="7"/>
                                            </p:txEl>
                                          </p:spTgt>
                                        </p:tgtEl>
                                        <p:attrNameLst>
                                          <p:attrName>style.visibility</p:attrName>
                                        </p:attrNameLst>
                                      </p:cBhvr>
                                      <p:to>
                                        <p:strVal val="visible"/>
                                      </p:to>
                                    </p:set>
                                    <p:animEffect transition="in" filter="fade">
                                      <p:cBhvr>
                                        <p:cTn id="44" dur="1000"/>
                                        <p:tgtEl>
                                          <p:spTgt spid="6">
                                            <p:txEl>
                                              <p:pRg st="7" end="7"/>
                                            </p:txEl>
                                          </p:spTgt>
                                        </p:tgtEl>
                                      </p:cBhvr>
                                    </p:animEffect>
                                    <p:anim calcmode="lin" valueType="num">
                                      <p:cBhvr>
                                        <p:cTn id="45"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64872EE0-9019-4D63-AC5D-F54B4815AA5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CD4D274-37F7-E941-0A19-7F9D9272D916}"/>
              </a:ext>
            </a:extLst>
          </p:cNvPr>
          <p:cNvSpPr txBox="1"/>
          <p:nvPr/>
        </p:nvSpPr>
        <p:spPr>
          <a:xfrm>
            <a:off x="147484" y="112460"/>
            <a:ext cx="11887200" cy="6709529"/>
          </a:xfrm>
          <a:prstGeom prst="rect">
            <a:avLst/>
          </a:prstGeom>
          <a:noFill/>
        </p:spPr>
        <p:txBody>
          <a:bodyPr wrap="square">
            <a:spAutoFit/>
          </a:bodyPr>
          <a:lstStyle/>
          <a:p>
            <a:pPr algn="just">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4. </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Logic lập luận cuả Hồ Chí Minh trong văn bản trên:</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Phần 1: Dã tâm xâm lược nước ta của thực dân Pháp và ý chí chống giặc của nhân dân ta.</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Phần 2: Lời kêu gọi hướng tới đồng bào nói chung.</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Phần 3: Lời kêu gọi hướng tới lực lượng trực tiếp chiến đấu.</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Phần 4: Niềm tin chiến thắng.</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=&gt; Nội dung văn bản có các ý liên quan mật thiết đến ý nghĩa của nhan đề: Lời kêu gọi hướng tới người nghe : </a:t>
            </a:r>
            <a:r>
              <a:rPr lang="vi-VN" sz="3000" i="1" kern="0" dirty="0">
                <a:effectLst/>
                <a:latin typeface="Times New Roman" panose="02020603050405020304" pitchFamily="18" charset="0"/>
                <a:ea typeface="SimSun" panose="02010600030101010101" pitchFamily="2" charset="-122"/>
                <a:cs typeface="Times New Roman" panose="02020603050405020304" pitchFamily="18" charset="0"/>
              </a:rPr>
              <a:t>Hỡi đồng bào, Hỡi anh em binh sĩ, tự vệ, dân quân.</a:t>
            </a: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 </a:t>
            </a: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Đối tượng hướng đến rộng rãi đúng với từ “ toàn quốc”.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=&gt; Logic lập luận chặt chẽ, theo trình tự từ nguyên nhân dẫn đến hành động và lời kêu gọi, khẳng định niềm tin chiến thắng. Các đoạn văn rất ngắn khiến cho nhịp điệu gấp gáp, mạnh mẽ, có sức lôi cuốn, thuyết phục với người nghe</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8963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D904D242-44ED-782B-DFDC-A0A8C2E75B6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269D725-62F7-77C2-FA74-44DFF18F1875}"/>
              </a:ext>
            </a:extLst>
          </p:cNvPr>
          <p:cNvSpPr txBox="1"/>
          <p:nvPr/>
        </p:nvSpPr>
        <p:spPr>
          <a:xfrm>
            <a:off x="235974" y="399773"/>
            <a:ext cx="11720052" cy="6058453"/>
          </a:xfrm>
          <a:prstGeom prst="rect">
            <a:avLst/>
          </a:prstGeom>
          <a:noFill/>
        </p:spPr>
        <p:txBody>
          <a:bodyPr wrap="square">
            <a:spAutoFit/>
          </a:bodyPr>
          <a:lstStyle/>
          <a:p>
            <a:pPr algn="just">
              <a:lnSpc>
                <a:spcPct val="130000"/>
              </a:lnSpc>
              <a:spcAft>
                <a:spcPts val="800"/>
              </a:spcAft>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Câu 5.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Thái độ, tình cảm của người viết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Căm thù tội ác của thực dân Pháp</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Yêu nước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Có ý chí, quyết tâm chống giặc ngoại xâm, giành lại độc lập cho dân tộc</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Có niềm tin chiến thắng </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30000"/>
              </a:lnSpc>
              <a:spcAft>
                <a:spcPts val="800"/>
              </a:spcAft>
            </a:pPr>
            <a:r>
              <a:rPr lang="vi-VN" sz="3000" kern="0" dirty="0">
                <a:effectLst/>
                <a:latin typeface="Times New Roman" panose="02020603050405020304" pitchFamily="18" charset="0"/>
                <a:ea typeface="SimSun" panose="02010600030101010101" pitchFamily="2" charset="-122"/>
                <a:cs typeface="Times New Roman" panose="02020603050405020304" pitchFamily="18" charset="0"/>
              </a:rPr>
              <a:t>- Nhận xét: Đó là những tình cảm, thái độ chân thành, xuất phát từ trái tim của người Cộng sản yêu nước. Tình cảm ấy đáng được trân trọng, ngợi ca và là bài học cho mọi người noi theo.</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3938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4ABD995-5340-E4CE-9744-D9B06166511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1C39D5A-8D03-4084-AF06-E9DC65EF8C3A}"/>
              </a:ext>
            </a:extLst>
          </p:cNvPr>
          <p:cNvSpPr txBox="1"/>
          <p:nvPr/>
        </p:nvSpPr>
        <p:spPr>
          <a:xfrm>
            <a:off x="2930364" y="0"/>
            <a:ext cx="6096000" cy="641586"/>
          </a:xfrm>
          <a:prstGeom prst="rect">
            <a:avLst/>
          </a:prstGeom>
          <a:noFill/>
        </p:spPr>
        <p:txBody>
          <a:bodyPr wrap="square">
            <a:spAutoFit/>
          </a:bodyPr>
          <a:lstStyle/>
          <a:p>
            <a:pPr algn="ctr">
              <a:lnSpc>
                <a:spcPct val="130000"/>
              </a:lnSpc>
              <a:spcAft>
                <a:spcPts val="800"/>
              </a:spcAft>
            </a:pPr>
            <a:r>
              <a:rPr lang="vi-VN" sz="30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ĐỀ LUYỆN SỐ 06</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16C75E5F-2769-5D54-0842-AE237B2FAB5D}"/>
              </a:ext>
            </a:extLst>
          </p:cNvPr>
          <p:cNvSpPr txBox="1"/>
          <p:nvPr/>
        </p:nvSpPr>
        <p:spPr>
          <a:xfrm>
            <a:off x="226141" y="456529"/>
            <a:ext cx="11739717" cy="6250814"/>
          </a:xfrm>
          <a:prstGeom prst="rect">
            <a:avLst/>
          </a:prstGeom>
          <a:noFill/>
        </p:spPr>
        <p:txBody>
          <a:bodyPr wrap="square">
            <a:spAutoFit/>
          </a:bodyPr>
          <a:lstStyle/>
          <a:p>
            <a:pPr algn="ctr">
              <a:lnSpc>
                <a:spcPct val="150000"/>
              </a:lnSpc>
            </a:pPr>
            <a:r>
              <a:rPr lang="vi-VN" sz="3000" b="1" kern="0" dirty="0">
                <a:effectLst/>
                <a:latin typeface="Times New Roman" panose="02020603050405020304" pitchFamily="18" charset="0"/>
                <a:ea typeface="SimSun" panose="02010600030101010101" pitchFamily="2" charset="-122"/>
                <a:cs typeface="Times New Roman" panose="02020603050405020304" pitchFamily="18" charset="0"/>
              </a:rPr>
              <a:t>Những trò lố hay là Va-ren và Phan Bội Châu</a:t>
            </a:r>
            <a:endParaRPr lang="en-US" sz="30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pPr>
            <a:r>
              <a:rPr lang="vi-VN" sz="3000" i="1" dirty="0">
                <a:effectLst/>
                <a:latin typeface="Times New Roman" panose="02020603050405020304" pitchFamily="18" charset="0"/>
                <a:ea typeface="SimSun" panose="02010600030101010101" pitchFamily="2" charset="-122"/>
              </a:rPr>
              <a:t>       (</a:t>
            </a:r>
            <a:r>
              <a:rPr lang="vi-VN" sz="3000" b="1" i="1" dirty="0">
                <a:effectLst/>
                <a:latin typeface="Times New Roman" panose="02020603050405020304" pitchFamily="18" charset="0"/>
                <a:ea typeface="SimSun" panose="02010600030101010101" pitchFamily="2" charset="-122"/>
              </a:rPr>
              <a:t>Lược một đoạn:</a:t>
            </a:r>
            <a:r>
              <a:rPr lang="vi-VN" sz="3000" i="1" dirty="0">
                <a:effectLst/>
                <a:latin typeface="Times New Roman" panose="02020603050405020304" pitchFamily="18" charset="0"/>
                <a:ea typeface="SimSun" panose="02010600030101010101" pitchFamily="2" charset="-122"/>
              </a:rPr>
              <a:t> </a:t>
            </a:r>
            <a:r>
              <a:rPr lang="en-US" sz="3000" i="1" dirty="0">
                <a:effectLst/>
                <a:latin typeface="Times New Roman" panose="02020603050405020304" pitchFamily="18" charset="0"/>
                <a:ea typeface="SimSun" panose="02010600030101010101" pitchFamily="2" charset="-122"/>
              </a:rPr>
              <a:t>Va-ren </a:t>
            </a:r>
            <a:r>
              <a:rPr lang="en-US" sz="3000" i="1" dirty="0" err="1">
                <a:effectLst/>
                <a:latin typeface="Times New Roman" panose="02020603050405020304" pitchFamily="18" charset="0"/>
                <a:ea typeface="SimSun" panose="02010600030101010101" pitchFamily="2" charset="-122"/>
              </a:rPr>
              <a:t>là</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đảng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viên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Đảng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xã</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hội</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Pháp</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nhưng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đã</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phản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bội</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lý</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tưởng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của</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Đảng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và</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được</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cử</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làm</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Toàn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quyền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Đông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Dương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Lúc</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bấy</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giờ</a:t>
            </a:r>
            <a:r>
              <a:rPr lang="en-US" sz="3000" i="1" dirty="0">
                <a:effectLst/>
                <a:latin typeface="Times New Roman" panose="02020603050405020304" pitchFamily="18" charset="0"/>
                <a:ea typeface="SimSun" panose="02010600030101010101" pitchFamily="2" charset="-122"/>
              </a:rPr>
              <a:t> ở </a:t>
            </a:r>
            <a:r>
              <a:rPr lang="en-US" sz="3000" i="1" dirty="0" err="1">
                <a:effectLst/>
                <a:latin typeface="Times New Roman" panose="02020603050405020304" pitchFamily="18" charset="0"/>
                <a:ea typeface="SimSun" panose="02010600030101010101" pitchFamily="2" charset="-122"/>
              </a:rPr>
              <a:t>nước</a:t>
            </a:r>
            <a:r>
              <a:rPr lang="en-US" sz="3000" i="1" dirty="0">
                <a:effectLst/>
                <a:latin typeface="Times New Roman" panose="02020603050405020304" pitchFamily="18" charset="0"/>
                <a:ea typeface="SimSun" panose="02010600030101010101" pitchFamily="2" charset="-122"/>
              </a:rPr>
              <a:t> ta </a:t>
            </a:r>
            <a:r>
              <a:rPr lang="en-US" sz="3000" i="1" dirty="0" err="1">
                <a:effectLst/>
                <a:latin typeface="Times New Roman" panose="02020603050405020304" pitchFamily="18" charset="0"/>
                <a:ea typeface="SimSun" panose="02010600030101010101" pitchFamily="2" charset="-122"/>
              </a:rPr>
              <a:t>đang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dấy</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lên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phong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trào</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đòi</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trả</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tự</a:t>
            </a:r>
            <a:r>
              <a:rPr lang="en-US" sz="3000" i="1" dirty="0">
                <a:effectLst/>
                <a:latin typeface="Times New Roman" panose="02020603050405020304" pitchFamily="18" charset="0"/>
                <a:ea typeface="SimSun" panose="02010600030101010101" pitchFamily="2" charset="-122"/>
              </a:rPr>
              <a:t> do </a:t>
            </a:r>
            <a:r>
              <a:rPr lang="en-US" sz="3000" i="1" dirty="0" err="1">
                <a:effectLst/>
                <a:latin typeface="Times New Roman" panose="02020603050405020304" pitchFamily="18" charset="0"/>
                <a:ea typeface="SimSun" panose="02010600030101010101" pitchFamily="2" charset="-122"/>
              </a:rPr>
              <a:t>cho</a:t>
            </a:r>
            <a:r>
              <a:rPr lang="en-US" sz="3000" i="1" dirty="0">
                <a:effectLst/>
                <a:latin typeface="Times New Roman" panose="02020603050405020304" pitchFamily="18" charset="0"/>
                <a:ea typeface="SimSun" panose="02010600030101010101" pitchFamily="2" charset="-122"/>
              </a:rPr>
              <a:t> Phan </a:t>
            </a:r>
            <a:r>
              <a:rPr lang="en-US" sz="3000" i="1" dirty="0" err="1">
                <a:effectLst/>
                <a:latin typeface="Times New Roman" panose="02020603050405020304" pitchFamily="18" charset="0"/>
                <a:ea typeface="SimSun" panose="02010600030101010101" pitchFamily="2" charset="-122"/>
              </a:rPr>
              <a:t>Bội</a:t>
            </a:r>
            <a:r>
              <a:rPr lang="en-US" sz="3000" i="1" dirty="0">
                <a:effectLst/>
                <a:latin typeface="Times New Roman" panose="02020603050405020304" pitchFamily="18" charset="0"/>
                <a:ea typeface="SimSun" panose="02010600030101010101" pitchFamily="2" charset="-122"/>
              </a:rPr>
              <a:t> Châu. </a:t>
            </a:r>
            <a:r>
              <a:rPr lang="en-US" sz="3000" i="1" dirty="0" err="1">
                <a:effectLst/>
                <a:latin typeface="Times New Roman" panose="02020603050405020304" pitchFamily="18" charset="0"/>
                <a:ea typeface="SimSun" panose="02010600030101010101" pitchFamily="2" charset="-122"/>
              </a:rPr>
              <a:t>Trước</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sức</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ép</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của</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công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luận</a:t>
            </a:r>
            <a:r>
              <a:rPr lang="en-US" sz="3000" i="1" dirty="0">
                <a:effectLst/>
                <a:latin typeface="Times New Roman" panose="02020603050405020304" pitchFamily="18" charset="0"/>
                <a:ea typeface="SimSun" panose="02010600030101010101" pitchFamily="2" charset="-122"/>
              </a:rPr>
              <a:t>, Va-ren </a:t>
            </a:r>
            <a:r>
              <a:rPr lang="en-US" sz="3000" i="1" dirty="0" err="1">
                <a:effectLst/>
                <a:latin typeface="Times New Roman" panose="02020603050405020304" pitchFamily="18" charset="0"/>
                <a:ea typeface="SimSun" panose="02010600030101010101" pitchFamily="2" charset="-122"/>
              </a:rPr>
              <a:t>hứa</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sẽ</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chăm</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sóc</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vụ</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việc</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ấy</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nhưng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thực</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chất</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đó</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chỉ</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là</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lời</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hứa</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để</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xoa</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dịu</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công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luận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bấy</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giờ</a:t>
            </a:r>
            <a:r>
              <a:rPr lang="en-US" sz="3000" i="1" dirty="0">
                <a:effectLst/>
                <a:latin typeface="Times New Roman" panose="02020603050405020304" pitchFamily="18" charset="0"/>
                <a:ea typeface="SimSun" panose="02010600030101010101" pitchFamily="2" charset="-122"/>
              </a:rPr>
              <a:t>. Va-ren </a:t>
            </a:r>
            <a:r>
              <a:rPr lang="en-US" sz="3000" i="1" dirty="0" err="1">
                <a:effectLst/>
                <a:latin typeface="Times New Roman" panose="02020603050405020304" pitchFamily="18" charset="0"/>
                <a:ea typeface="SimSun" panose="02010600030101010101" pitchFamily="2" charset="-122"/>
              </a:rPr>
              <a:t>thực</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hiện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cuộc</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chăm</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sóc</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trong</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bốn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tuần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lễ</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đến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khi</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nào</a:t>
            </a:r>
            <a:r>
              <a:rPr lang="en-US" sz="3000" i="1" dirty="0">
                <a:effectLst/>
                <a:latin typeface="Times New Roman" panose="02020603050405020304" pitchFamily="18" charset="0"/>
                <a:ea typeface="SimSun" panose="02010600030101010101" pitchFamily="2" charset="-122"/>
              </a:rPr>
              <a:t> y </a:t>
            </a:r>
            <a:r>
              <a:rPr lang="en-US" sz="3000" i="1" dirty="0" err="1">
                <a:effectLst/>
                <a:latin typeface="Times New Roman" panose="02020603050405020304" pitchFamily="18" charset="0"/>
                <a:ea typeface="SimSun" panose="02010600030101010101" pitchFamily="2" charset="-122"/>
              </a:rPr>
              <a:t>yên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vị</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Đến</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Sài</a:t>
            </a:r>
            <a:r>
              <a:rPr lang="en-US" sz="3000" i="1" dirty="0">
                <a:effectLst/>
                <a:latin typeface="Times New Roman" panose="02020603050405020304" pitchFamily="18" charset="0"/>
                <a:ea typeface="SimSun" panose="02010600030101010101" pitchFamily="2" charset="-122"/>
              </a:rPr>
              <a:t> </a:t>
            </a:r>
            <a:r>
              <a:rPr lang="en-US" sz="3000" i="1" dirty="0" err="1">
                <a:effectLst/>
                <a:latin typeface="Times New Roman" panose="02020603050405020304" pitchFamily="18" charset="0"/>
                <a:ea typeface="SimSun" panose="02010600030101010101" pitchFamily="2" charset="-122"/>
              </a:rPr>
              <a:t>Gòn</a:t>
            </a:r>
            <a:r>
              <a:rPr lang="en-US" sz="3000" i="1" dirty="0">
                <a:effectLst/>
                <a:latin typeface="Times New Roman" panose="02020603050405020304" pitchFamily="18" charset="0"/>
                <a:ea typeface="SimSun" panose="02010600030101010101" pitchFamily="2" charset="-122"/>
              </a:rPr>
              <a:t>, Va –ren </a:t>
            </a:r>
            <a:r>
              <a:rPr lang="vi-VN" sz="3000" i="1" dirty="0">
                <a:effectLst/>
                <a:latin typeface="Times New Roman" panose="02020603050405020304" pitchFamily="18" charset="0"/>
                <a:ea typeface="SimSun" panose="02010600030101010101" pitchFamily="2" charset="-122"/>
              </a:rPr>
              <a:t>được đón rước, chúc tụng và tuần du qua các khu phố bản xứ, tiếp đãi linh đình. </a:t>
            </a:r>
            <a:endParaRPr lang="en-US" sz="3000" dirty="0"/>
          </a:p>
        </p:txBody>
      </p:sp>
    </p:spTree>
    <p:extLst>
      <p:ext uri="{BB962C8B-B14F-4D97-AF65-F5344CB8AC3E}">
        <p14:creationId xmlns:p14="http://schemas.microsoft.com/office/powerpoint/2010/main" val="304019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1000"/>
                                        <p:tgtEl>
                                          <p:spTgt spid="5">
                                            <p:txEl>
                                              <p:pRg st="1" end="1"/>
                                            </p:txEl>
                                          </p:spTgt>
                                        </p:tgtEl>
                                      </p:cBhvr>
                                    </p:animEffect>
                                    <p:anim calcmode="lin" valueType="num">
                                      <p:cBhvr>
                                        <p:cTn id="1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B632DE00-5982-026C-81AB-898481D706F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3C7D376E-58A7-1D9D-4E2F-B7351A97B3AA}"/>
              </a:ext>
            </a:extLst>
          </p:cNvPr>
          <p:cNvSpPr txBox="1"/>
          <p:nvPr/>
        </p:nvSpPr>
        <p:spPr>
          <a:xfrm>
            <a:off x="0" y="0"/>
            <a:ext cx="12192000" cy="6934334"/>
          </a:xfrm>
          <a:prstGeom prst="rect">
            <a:avLst/>
          </a:prstGeom>
          <a:noFill/>
        </p:spPr>
        <p:txBody>
          <a:bodyPr wrap="square">
            <a:spAutoFit/>
          </a:bodyPr>
          <a:lstStyle/>
          <a:p>
            <a:pPr marL="0" marR="0" lvl="0" indent="0" algn="just" defTabSz="914400" rtl="0" eaLnBrk="1" fontAlgn="auto" latinLnBrk="0" hangingPunct="1">
              <a:lnSpc>
                <a:spcPct val="150000"/>
              </a:lnSpc>
              <a:spcBef>
                <a:spcPts val="0"/>
              </a:spcBef>
              <a:buClrTx/>
              <a:buSzTx/>
              <a:buFontTx/>
              <a:buNone/>
              <a:tabLst/>
              <a:defRPr/>
            </a:pP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Và</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đó</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cũng</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là</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lần</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đầu</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tiên</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trong</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đời</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mình</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hai</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con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mắt</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của</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ông</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Va-ren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được</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thấy</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hiển</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hiện</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cái</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huyền</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diệu</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của</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một</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thành</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phố</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Đông</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Dương</a:t>
            </a:r>
            <a:r>
              <a:rPr kumimoji="0" lang="vi-VN"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Cảnh người dân bản xứ với cảnh khổ cực, lộn xộn, bát nháo của người dân sau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dưới</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ngọn</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roi</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gân</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bò</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mà</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viên</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đội</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xếp</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Tây</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vừa</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vung</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lên</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vừa</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quát</a:t>
            </a:r>
            <a:r>
              <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a:t>
            </a:r>
            <a:r>
              <a:rPr kumimoji="0" lang="en-US" sz="2900" b="0" i="1" u="none" strike="noStrike" kern="1200" cap="none" spc="0" normalizeH="0" baseline="0" noProof="0" dirty="0" err="1">
                <a:ln>
                  <a:noFill/>
                </a:ln>
                <a:solidFill>
                  <a:prstClr val="black"/>
                </a:solidFill>
                <a:effectLst/>
                <a:uLnTx/>
                <a:uFillTx/>
                <a:latin typeface="Times New Roman" panose="02020603050405020304" pitchFamily="18" charset="0"/>
                <a:ea typeface="SimSun" panose="02010600030101010101" pitchFamily="2" charset="-122"/>
                <a:cs typeface="+mn-cs"/>
              </a:rPr>
              <a:t>tháo</a:t>
            </a:r>
            <a:r>
              <a:rPr kumimoji="0" lang="vi-VN"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rPr>
              <a:t>, thì tất cả im bặt, xếp hàng để đón quan toàn quyền. Sau đó, Va- ren lại ra Huế để được đích thân vua Khải Định săn đón, thiết đãi yến tiệc rất trịnh trọng.)</a:t>
            </a:r>
            <a:endParaRPr kumimoji="0" lang="en-US" sz="2900" b="0" i="1" u="none" strike="noStrike" kern="1200" cap="none" spc="0" normalizeH="0" baseline="0" noProof="0" dirty="0">
              <a:ln>
                <a:noFill/>
              </a:ln>
              <a:solidFill>
                <a:prstClr val="black"/>
              </a:solidFill>
              <a:effectLst/>
              <a:uLnTx/>
              <a:uFillTx/>
              <a:latin typeface="Times New Roman" panose="02020603050405020304" pitchFamily="18" charset="0"/>
              <a:ea typeface="SimSun" panose="02010600030101010101" pitchFamily="2" charset="-122"/>
              <a:cs typeface="+mn-cs"/>
            </a:endParaRPr>
          </a:p>
          <a:p>
            <a:pPr algn="just">
              <a:lnSpc>
                <a:spcPct val="150000"/>
              </a:lnSpc>
            </a:pP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Nhưng</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chúng</a:t>
            </a:r>
            <a:r>
              <a:rPr lang="en-US" sz="2900" i="1" dirty="0">
                <a:effectLst/>
                <a:latin typeface="Times New Roman" panose="02020603050405020304" pitchFamily="18" charset="0"/>
                <a:ea typeface="SimSun" panose="02010600030101010101" pitchFamily="2" charset="-122"/>
                <a:cs typeface="Times New Roman" pitchFamily="18" charset="0"/>
              </a:rPr>
              <a:t> ta </a:t>
            </a:r>
            <a:r>
              <a:rPr lang="en-US" sz="2900" i="1" dirty="0" err="1">
                <a:effectLst/>
                <a:latin typeface="Times New Roman" panose="02020603050405020304" pitchFamily="18" charset="0"/>
                <a:ea typeface="SimSun" panose="02010600030101010101" pitchFamily="2" charset="-122"/>
                <a:cs typeface="Times New Roman" pitchFamily="18" charset="0"/>
              </a:rPr>
              <a:t>hãy</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theo</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dõi</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theo</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dõi</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bằng</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đôi</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cánh</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của</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trí</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tưởng</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tượng</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những</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trò</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lố</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chính</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thức</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của</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ông</a:t>
            </a:r>
            <a:r>
              <a:rPr lang="en-US" sz="2900" i="1" dirty="0">
                <a:effectLst/>
                <a:latin typeface="Times New Roman" panose="02020603050405020304" pitchFamily="18" charset="0"/>
                <a:ea typeface="SimSun" panose="02010600030101010101" pitchFamily="2" charset="-122"/>
                <a:cs typeface="Times New Roman" pitchFamily="18" charset="0"/>
              </a:rPr>
              <a:t> Va-ren. </a:t>
            </a:r>
            <a:r>
              <a:rPr lang="en-US" sz="2900" i="1" dirty="0" err="1">
                <a:effectLst/>
                <a:latin typeface="Times New Roman" panose="02020603050405020304" pitchFamily="18" charset="0"/>
                <a:ea typeface="SimSun" panose="02010600030101010101" pitchFamily="2" charset="-122"/>
                <a:cs typeface="Times New Roman" pitchFamily="18" charset="0"/>
              </a:rPr>
              <a:t>Hãy</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theo</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ông</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đến</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tận</a:t>
            </a:r>
            <a:r>
              <a:rPr lang="en-US" sz="2900" i="1" dirty="0">
                <a:effectLst/>
                <a:latin typeface="Times New Roman" panose="02020603050405020304" pitchFamily="18" charset="0"/>
                <a:ea typeface="SimSun" panose="02010600030101010101" pitchFamily="2" charset="-122"/>
                <a:cs typeface="Times New Roman" pitchFamily="18" charset="0"/>
              </a:rPr>
              <a:t> Hà </a:t>
            </a:r>
            <a:r>
              <a:rPr lang="en-US" sz="2900" i="1" dirty="0" err="1">
                <a:effectLst/>
                <a:latin typeface="Times New Roman" panose="02020603050405020304" pitchFamily="18" charset="0"/>
                <a:ea typeface="SimSun" panose="02010600030101010101" pitchFamily="2" charset="-122"/>
                <a:cs typeface="Times New Roman" pitchFamily="18" charset="0"/>
              </a:rPr>
              <a:t>Nội</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tận</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cổng</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nhà</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lao</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chính</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tận</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xà</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lim</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nơi</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người</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đồng</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bào</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tôn</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kính</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của</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chúng</a:t>
            </a:r>
            <a:r>
              <a:rPr lang="en-US" sz="2900" i="1" dirty="0">
                <a:effectLst/>
                <a:latin typeface="Times New Roman" panose="02020603050405020304" pitchFamily="18" charset="0"/>
                <a:ea typeface="SimSun" panose="02010600030101010101" pitchFamily="2" charset="-122"/>
                <a:cs typeface="Times New Roman" pitchFamily="18" charset="0"/>
              </a:rPr>
              <a:t> ta </a:t>
            </a:r>
            <a:r>
              <a:rPr lang="en-US" sz="2900" i="1" dirty="0" err="1">
                <a:effectLst/>
                <a:latin typeface="Times New Roman" panose="02020603050405020304" pitchFamily="18" charset="0"/>
                <a:ea typeface="SimSun" panose="02010600030101010101" pitchFamily="2" charset="-122"/>
                <a:cs typeface="Times New Roman" pitchFamily="18" charset="0"/>
              </a:rPr>
              <a:t>đang</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rên</a:t>
            </a:r>
            <a:r>
              <a:rPr lang="en-US" sz="2900" i="1" dirty="0">
                <a:effectLst/>
                <a:latin typeface="Times New Roman" panose="02020603050405020304" pitchFamily="18" charset="0"/>
                <a:ea typeface="SimSun" panose="02010600030101010101" pitchFamily="2" charset="-122"/>
                <a:cs typeface="Times New Roman" pitchFamily="18" charset="0"/>
              </a:rPr>
              <a:t> </a:t>
            </a:r>
            <a:r>
              <a:rPr lang="en-US" sz="2900" i="1" dirty="0" err="1">
                <a:effectLst/>
                <a:latin typeface="Times New Roman" panose="02020603050405020304" pitchFamily="18" charset="0"/>
                <a:ea typeface="SimSun" panose="02010600030101010101" pitchFamily="2" charset="-122"/>
                <a:cs typeface="Times New Roman" pitchFamily="18" charset="0"/>
              </a:rPr>
              <a:t>xiết</a:t>
            </a:r>
            <a:r>
              <a:rPr lang="en-US" sz="2900" i="1" dirty="0">
                <a:effectLst/>
                <a:latin typeface="Times New Roman" panose="02020603050405020304" pitchFamily="18" charset="0"/>
                <a:ea typeface="SimSun" panose="02010600030101010101" pitchFamily="2" charset="-122"/>
                <a:cs typeface="Times New Roman" pitchFamily="18" charset="0"/>
              </a:rPr>
              <a:t>.</a:t>
            </a:r>
            <a:endParaRPr lang="en-US" sz="2900" i="1" dirty="0">
              <a:latin typeface="Times New Roman" panose="02020603050405020304" pitchFamily="18" charset="0"/>
              <a:ea typeface="SimSun" panose="02010600030101010101" pitchFamily="2" charset="-122"/>
              <a:cs typeface="Times New Roman" pitchFamily="18" charset="0"/>
            </a:endParaRPr>
          </a:p>
        </p:txBody>
      </p:sp>
    </p:spTree>
    <p:extLst>
      <p:ext uri="{BB962C8B-B14F-4D97-AF65-F5344CB8AC3E}">
        <p14:creationId xmlns:p14="http://schemas.microsoft.com/office/powerpoint/2010/main" val="166866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6DCA5A3-3EF0-FAE6-9592-F0D3701BA053}"/>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5ACDDE0-BEDF-9091-F298-1E486DBDA64C}"/>
              </a:ext>
            </a:extLst>
          </p:cNvPr>
          <p:cNvSpPr txBox="1"/>
          <p:nvPr/>
        </p:nvSpPr>
        <p:spPr>
          <a:xfrm>
            <a:off x="268445" y="308081"/>
            <a:ext cx="11655109" cy="6241837"/>
          </a:xfrm>
          <a:prstGeom prst="rect">
            <a:avLst/>
          </a:prstGeom>
          <a:noFill/>
        </p:spPr>
        <p:txBody>
          <a:bodyPr wrap="square">
            <a:spAutoFit/>
          </a:bodyPr>
          <a:lstStyle/>
          <a:p>
            <a:pPr algn="just">
              <a:lnSpc>
                <a:spcPct val="150000"/>
              </a:lnSpc>
            </a:pPr>
            <a:r>
              <a:rPr lang="en-US" sz="3000" i="1" dirty="0">
                <a:effectLst/>
                <a:latin typeface="Times New Roman"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Ôi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thật</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là</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một</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tấn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kịch</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Ôi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thật</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là</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một</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cuộc</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chạm</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trán</a:t>
            </a:r>
            <a:r>
              <a:rPr lang="en-US" sz="3000" i="1" dirty="0">
                <a:effectLst/>
                <a:latin typeface="Times New Roman" panose="02020603050405020304" pitchFamily="18" charset="0"/>
                <a:ea typeface="SimSun" panose="02010600030101010101" pitchFamily="2" charset="-122"/>
                <a:cs typeface="Times New Roman" pitchFamily="18" charset="0"/>
              </a:rPr>
              <a:t>! Con </a:t>
            </a:r>
            <a:r>
              <a:rPr lang="en-US" sz="3000" i="1" dirty="0" err="1">
                <a:effectLst/>
                <a:latin typeface="Times New Roman" panose="02020603050405020304" pitchFamily="18" charset="0"/>
                <a:ea typeface="SimSun" panose="02010600030101010101" pitchFamily="2" charset="-122"/>
                <a:cs typeface="Times New Roman" pitchFamily="18" charset="0"/>
              </a:rPr>
              <a:t>người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đã</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phản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bội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giai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cấp</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vô</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sản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Pháp</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tên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chính</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khách</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đã</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bị</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đồng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bọn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đuổi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ra</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khỏi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tập</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đoàn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kẻ</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đã</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ruồng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bỏ</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quá</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khứ</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ruồng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bỏ</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lòng</a:t>
            </a:r>
            <a:r>
              <a:rPr lang="en-US" sz="3000" i="1" dirty="0">
                <a:effectLst/>
                <a:latin typeface="Times New Roman" panose="02020603050405020304" pitchFamily="18" charset="0"/>
                <a:ea typeface="SimSun" panose="02010600030101010101" pitchFamily="2" charset="-122"/>
                <a:cs typeface="Times New Roman" pitchFamily="18" charset="0"/>
              </a:rPr>
              <a:t> tin, </a:t>
            </a:r>
            <a:r>
              <a:rPr lang="en-US" sz="3000" i="1" dirty="0" err="1">
                <a:effectLst/>
                <a:latin typeface="Times New Roman" panose="02020603050405020304" pitchFamily="18" charset="0"/>
                <a:ea typeface="SimSun" panose="02010600030101010101" pitchFamily="2" charset="-122"/>
                <a:cs typeface="Times New Roman" pitchFamily="18" charset="0"/>
              </a:rPr>
              <a:t>ruồng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bỏ</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giai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cấp</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mình</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lúc</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này</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mặt</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đối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mặt</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với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Người</a:t>
            </a:r>
            <a:r>
              <a:rPr lang="en-US" sz="3000" i="1" dirty="0">
                <a:effectLst/>
                <a:latin typeface="Times New Roman" panose="02020603050405020304" pitchFamily="18" charset="0"/>
                <a:ea typeface="SimSun" panose="02010600030101010101" pitchFamily="2" charset="-122"/>
                <a:cs typeface="Times New Roman" pitchFamily="18" charset="0"/>
              </a:rPr>
              <a:t> kia, con </a:t>
            </a:r>
            <a:r>
              <a:rPr lang="en-US" sz="3000" i="1" dirty="0" err="1">
                <a:effectLst/>
                <a:latin typeface="Times New Roman" panose="02020603050405020304" pitchFamily="18" charset="0"/>
                <a:ea typeface="SimSun" panose="02010600030101010101" pitchFamily="2" charset="-122"/>
                <a:cs typeface="Times New Roman" pitchFamily="18" charset="0"/>
              </a:rPr>
              <a:t>người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đã</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hy</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sinh</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cả</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gia</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đình</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và</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của</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cải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để</a:t>
            </a:r>
            <a:r>
              <a:rPr lang="en-US" sz="3000" i="1" dirty="0">
                <a:effectLst/>
                <a:latin typeface="Times New Roman" panose="02020603050405020304" pitchFamily="18" charset="0"/>
                <a:ea typeface="SimSun" panose="02010600030101010101" pitchFamily="2" charset="-122"/>
                <a:cs typeface="Times New Roman" pitchFamily="18" charset="0"/>
              </a:rPr>
              <a:t> xa </a:t>
            </a:r>
            <a:r>
              <a:rPr lang="en-US" sz="3000" i="1" dirty="0" err="1">
                <a:effectLst/>
                <a:latin typeface="Times New Roman" panose="02020603050405020304" pitchFamily="18" charset="0"/>
                <a:ea typeface="SimSun" panose="02010600030101010101" pitchFamily="2" charset="-122"/>
                <a:cs typeface="Times New Roman" pitchFamily="18" charset="0"/>
              </a:rPr>
              <a:t>lánh</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khỏi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thấy</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mặt</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bọn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cướp</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nước</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mình</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sống</a:t>
            </a:r>
            <a:r>
              <a:rPr lang="en-US" sz="3000" i="1" dirty="0">
                <a:effectLst/>
                <a:latin typeface="Times New Roman" panose="02020603050405020304" pitchFamily="18" charset="0"/>
                <a:ea typeface="SimSun" panose="02010600030101010101" pitchFamily="2" charset="-122"/>
                <a:cs typeface="Times New Roman" pitchFamily="18" charset="0"/>
              </a:rPr>
              <a:t> xa </a:t>
            </a:r>
            <a:r>
              <a:rPr lang="en-US" sz="3000" i="1" dirty="0" err="1">
                <a:effectLst/>
                <a:latin typeface="Times New Roman" panose="02020603050405020304" pitchFamily="18" charset="0"/>
                <a:ea typeface="SimSun" panose="02010600030101010101" pitchFamily="2" charset="-122"/>
                <a:cs typeface="Times New Roman" pitchFamily="18" charset="0"/>
              </a:rPr>
              <a:t>lìa</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quê</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hương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luôn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luôn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bị</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lũ</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này</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săn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đuổi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bị</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chúng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nhử</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vào</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muôn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nghìn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cạm</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bẫy</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bị</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chúng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kết</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án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tử</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hình</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vắng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mặt</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và</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giờ</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đây</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đang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bị</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vẫn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chúng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đeo</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gông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lên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vai</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đày</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đoạ</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trong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nhà</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giam</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ngày</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đêm</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bị</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bóng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dáng</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của</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máy</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chém</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như</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một</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bóng</a:t>
            </a:r>
            <a:r>
              <a:rPr lang="en-US" sz="3000" i="1" dirty="0">
                <a:effectLst/>
                <a:latin typeface="Times New Roman" panose="02020603050405020304" pitchFamily="18" charset="0"/>
                <a:ea typeface="SimSun" panose="02010600030101010101" pitchFamily="2" charset="-122"/>
                <a:cs typeface="Times New Roman" pitchFamily="18" charset="0"/>
              </a:rPr>
              <a:t> ma </a:t>
            </a:r>
            <a:r>
              <a:rPr lang="en-US" sz="3000" i="1" dirty="0" err="1">
                <a:effectLst/>
                <a:latin typeface="Times New Roman" panose="02020603050405020304" pitchFamily="18" charset="0"/>
                <a:ea typeface="SimSun" panose="02010600030101010101" pitchFamily="2" charset="-122"/>
                <a:cs typeface="Times New Roman" pitchFamily="18" charset="0"/>
              </a:rPr>
              <a:t>ám</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kề</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bên</a:t>
            </a:r>
            <a:r>
              <a:rPr lang="en-US" sz="3000" i="1" dirty="0">
                <a:effectLst/>
                <a:latin typeface="Times New Roman" panose="02020603050405020304" pitchFamily="18" charset="0"/>
                <a:ea typeface="SimSun" panose="02010600030101010101" pitchFamily="2" charset="-122"/>
                <a:cs typeface="Times New Roman" pitchFamily="18" charset="0"/>
              </a:rPr>
              <a:t> </a:t>
            </a:r>
            <a:r>
              <a:rPr lang="en-US" sz="3000" i="1" dirty="0" err="1">
                <a:effectLst/>
                <a:latin typeface="Times New Roman" panose="02020603050405020304" pitchFamily="18" charset="0"/>
                <a:ea typeface="SimSun" panose="02010600030101010101" pitchFamily="2" charset="-122"/>
                <a:cs typeface="Times New Roman" pitchFamily="18" charset="0"/>
              </a:rPr>
              <a:t>cổ</a:t>
            </a:r>
            <a:r>
              <a:rPr lang="en-US" sz="3000" i="1" dirty="0">
                <a:effectLst/>
                <a:latin typeface="Times New Roman" panose="02020603050405020304" pitchFamily="18" charset="0"/>
                <a:ea typeface="SimSun" panose="02010600030101010101" pitchFamily="2" charset="-122"/>
                <a:cs typeface="Times New Roman" pitchFamily="18" charset="0"/>
              </a:rPr>
              <a:t>.</a:t>
            </a:r>
          </a:p>
        </p:txBody>
      </p:sp>
    </p:spTree>
    <p:extLst>
      <p:ext uri="{BB962C8B-B14F-4D97-AF65-F5344CB8AC3E}">
        <p14:creationId xmlns:p14="http://schemas.microsoft.com/office/powerpoint/2010/main" val="3000332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A404480-E87B-2EF0-7F3E-629EB13E5882}"/>
            </a:ext>
          </a:extLst>
        </p:cNvPr>
        <p:cNvGrpSpPr/>
        <p:nvPr/>
      </p:nvGrpSpPr>
      <p:grpSpPr>
        <a:xfrm>
          <a:off x="0" y="0"/>
          <a:ext cx="0" cy="0"/>
          <a:chOff x="0" y="0"/>
          <a:chExt cx="0" cy="0"/>
        </a:xfrm>
      </p:grpSpPr>
      <p:sp>
        <p:nvSpPr>
          <p:cNvPr id="2" name="Rectangle 1"/>
          <p:cNvSpPr/>
          <p:nvPr/>
        </p:nvSpPr>
        <p:spPr>
          <a:xfrm>
            <a:off x="403122" y="674400"/>
            <a:ext cx="11385755" cy="5509200"/>
          </a:xfrm>
          <a:prstGeom prst="rect">
            <a:avLst/>
          </a:prstGeom>
        </p:spPr>
        <p:txBody>
          <a:bodyPr wrap="square">
            <a:spAutoFit/>
          </a:bodyPr>
          <a:lstStyle/>
          <a:p>
            <a:pPr algn="just"/>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Giữa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kẻ</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phản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bội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nhục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bậc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anh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hùng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vị</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thiên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sứ</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đấng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xả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thân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vì</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độc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lập</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được</a:t>
            </a:r>
            <a:r>
              <a:rPr lang="en-US" sz="3200" i="1" dirty="0">
                <a:latin typeface="Times New Roman" pitchFamily="18" charset="0"/>
                <a:cs typeface="Times New Roman" pitchFamily="18" charset="0"/>
              </a:rPr>
              <a:t> 20 </a:t>
            </a:r>
            <a:r>
              <a:rPr lang="en-US" sz="3200" i="1" dirty="0" err="1">
                <a:latin typeface="Times New Roman" pitchFamily="18" charset="0"/>
                <a:cs typeface="Times New Roman" pitchFamily="18" charset="0"/>
              </a:rPr>
              <a:t>triệu</a:t>
            </a:r>
            <a:r>
              <a:rPr lang="en-US" sz="3200" i="1" dirty="0">
                <a:latin typeface="Times New Roman" pitchFamily="18" charset="0"/>
                <a:cs typeface="Times New Roman" pitchFamily="18" charset="0"/>
              </a:rPr>
              <a:t> con </a:t>
            </a:r>
            <a:r>
              <a:rPr lang="en-US" sz="3200" i="1" dirty="0" err="1">
                <a:latin typeface="Times New Roman" pitchFamily="18" charset="0"/>
                <a:cs typeface="Times New Roman" pitchFamily="18" charset="0"/>
              </a:rPr>
              <a:t>người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trong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vòng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nô</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lệ</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tôn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sùng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giữa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hai</a:t>
            </a:r>
            <a:r>
              <a:rPr lang="en-US" sz="3200" i="1" dirty="0">
                <a:latin typeface="Times New Roman" pitchFamily="18" charset="0"/>
                <a:cs typeface="Times New Roman" pitchFamily="18" charset="0"/>
              </a:rPr>
              <a:t> con </a:t>
            </a:r>
            <a:r>
              <a:rPr lang="en-US" sz="3200" i="1" dirty="0" err="1">
                <a:latin typeface="Times New Roman" pitchFamily="18" charset="0"/>
                <a:cs typeface="Times New Roman" pitchFamily="18" charset="0"/>
              </a:rPr>
              <a:t>người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đó</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xẩy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ra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chuyện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gì</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đây</a:t>
            </a:r>
            <a:r>
              <a:rPr lang="en-US" sz="3200" i="1" dirty="0">
                <a:latin typeface="Times New Roman" pitchFamily="18" charset="0"/>
                <a:cs typeface="Times New Roman" pitchFamily="18" charset="0"/>
              </a:rPr>
              <a:t>?</a:t>
            </a:r>
          </a:p>
          <a:p>
            <a:pPr marL="457200" indent="-457200" algn="just">
              <a:buFontTx/>
              <a:buChar char="-"/>
            </a:pPr>
            <a:r>
              <a:rPr lang="en-US" sz="3200" i="1" dirty="0">
                <a:latin typeface="Times New Roman" pitchFamily="18" charset="0"/>
                <a:cs typeface="Times New Roman" pitchFamily="18" charset="0"/>
              </a:rPr>
              <a:t>"</a:t>
            </a:r>
            <a:r>
              <a:rPr lang="en-US" sz="3200" i="1" dirty="0" err="1">
                <a:latin typeface="Times New Roman" pitchFamily="18" charset="0"/>
                <a:cs typeface="Times New Roman" pitchFamily="18" charset="0"/>
              </a:rPr>
              <a:t>Tôi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đem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tự</a:t>
            </a:r>
            <a:r>
              <a:rPr lang="en-US" sz="3200" i="1" dirty="0">
                <a:latin typeface="Times New Roman" pitchFamily="18" charset="0"/>
                <a:cs typeface="Times New Roman" pitchFamily="18" charset="0"/>
              </a:rPr>
              <a:t> do </a:t>
            </a:r>
            <a:r>
              <a:rPr lang="en-US" sz="3200" i="1" dirty="0" err="1">
                <a:latin typeface="Times New Roman" pitchFamily="18" charset="0"/>
                <a:cs typeface="Times New Roman" pitchFamily="18" charset="0"/>
              </a:rPr>
              <a:t>đến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cho</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ông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đây</a:t>
            </a:r>
            <a:r>
              <a:rPr lang="en-US" sz="3200" i="1" dirty="0">
                <a:latin typeface="Times New Roman" pitchFamily="18" charset="0"/>
                <a:cs typeface="Times New Roman" pitchFamily="18" charset="0"/>
              </a:rPr>
              <a:t>!“</a:t>
            </a:r>
          </a:p>
          <a:p>
            <a:pPr marL="457200" indent="-457200" algn="just">
              <a:buFontTx/>
              <a:buChar char="-"/>
            </a:pPr>
            <a:r>
              <a:rPr lang="en-US" sz="3200" i="1" dirty="0">
                <a:latin typeface="Times New Roman" pitchFamily="18" charset="0"/>
                <a:cs typeface="Times New Roman" pitchFamily="18" charset="0"/>
              </a:rPr>
              <a:t>Va-ren </a:t>
            </a:r>
            <a:r>
              <a:rPr lang="en-US" sz="3200" i="1" dirty="0" err="1">
                <a:latin typeface="Times New Roman" pitchFamily="18" charset="0"/>
                <a:cs typeface="Times New Roman" pitchFamily="18" charset="0"/>
              </a:rPr>
              <a:t>tuyên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bố</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vậy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tay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phải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giơ</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ra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bắt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tay</a:t>
            </a:r>
            <a:r>
              <a:rPr lang="en-US" sz="3200" i="1" dirty="0">
                <a:latin typeface="Times New Roman" pitchFamily="18" charset="0"/>
                <a:cs typeface="Times New Roman" pitchFamily="18" charset="0"/>
              </a:rPr>
              <a:t> Phan </a:t>
            </a:r>
            <a:r>
              <a:rPr lang="en-US" sz="3200" i="1" dirty="0" err="1">
                <a:latin typeface="Times New Roman" pitchFamily="18" charset="0"/>
                <a:cs typeface="Times New Roman" pitchFamily="18" charset="0"/>
              </a:rPr>
              <a:t>Bội</a:t>
            </a:r>
            <a:r>
              <a:rPr lang="en-US" sz="3200" i="1" dirty="0">
                <a:latin typeface="Times New Roman" pitchFamily="18" charset="0"/>
                <a:cs typeface="Times New Roman" pitchFamily="18" charset="0"/>
              </a:rPr>
              <a:t> Châu, </a:t>
            </a:r>
            <a:r>
              <a:rPr lang="en-US" sz="3200" i="1" dirty="0" err="1">
                <a:latin typeface="Times New Roman" pitchFamily="18" charset="0"/>
                <a:cs typeface="Times New Roman" pitchFamily="18" charset="0"/>
              </a:rPr>
              <a:t>còn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tay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trái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thì</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nâng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gông</a:t>
            </a:r>
            <a:r>
              <a:rPr lang="en-US" sz="3200" i="1" dirty="0">
                <a:latin typeface="Times New Roman" pitchFamily="18" charset="0"/>
                <a:cs typeface="Times New Roman" pitchFamily="18" charset="0"/>
              </a:rPr>
              <a:t> to </a:t>
            </a:r>
            <a:r>
              <a:rPr lang="en-US" sz="3200" i="1" dirty="0" err="1">
                <a:latin typeface="Times New Roman" pitchFamily="18" charset="0"/>
                <a:cs typeface="Times New Roman" pitchFamily="18" charset="0"/>
              </a:rPr>
              <a:t>kếch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đang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xiết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chặt</a:t>
            </a:r>
            <a:r>
              <a:rPr lang="en-US" sz="3200" i="1" dirty="0">
                <a:latin typeface="Times New Roman" pitchFamily="18" charset="0"/>
                <a:cs typeface="Times New Roman" pitchFamily="18" charset="0"/>
              </a:rPr>
              <a:t> Phan </a:t>
            </a:r>
            <a:r>
              <a:rPr lang="en-US" sz="3200" i="1" dirty="0" err="1">
                <a:latin typeface="Times New Roman" pitchFamily="18" charset="0"/>
                <a:cs typeface="Times New Roman" pitchFamily="18" charset="0"/>
              </a:rPr>
              <a:t>Bội</a:t>
            </a:r>
            <a:r>
              <a:rPr lang="en-US" sz="3200" i="1" dirty="0">
                <a:latin typeface="Times New Roman" pitchFamily="18" charset="0"/>
                <a:cs typeface="Times New Roman" pitchFamily="18" charset="0"/>
              </a:rPr>
              <a:t> Châu </a:t>
            </a:r>
            <a:r>
              <a:rPr lang="en-US" sz="3200" i="1" dirty="0" err="1">
                <a:latin typeface="Times New Roman" pitchFamily="18" charset="0"/>
                <a:cs typeface="Times New Roman" pitchFamily="18" charset="0"/>
              </a:rPr>
              <a:t>trong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tù</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ảm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đạm</a:t>
            </a:r>
            <a:r>
              <a:rPr lang="en-US" sz="3200" i="1" dirty="0">
                <a:latin typeface="Times New Roman" pitchFamily="18" charset="0"/>
                <a:cs typeface="Times New Roman" pitchFamily="18" charset="0"/>
              </a:rPr>
              <a:t>. </a:t>
            </a:r>
          </a:p>
          <a:p>
            <a:pPr algn="just"/>
            <a:r>
              <a:rPr lang="en-US" sz="3200" i="1" dirty="0">
                <a:latin typeface="Times New Roman" pitchFamily="18" charset="0"/>
                <a:cs typeface="Times New Roman" pitchFamily="18" charset="0"/>
              </a:rPr>
              <a:t> - "</a:t>
            </a:r>
            <a:r>
              <a:rPr lang="en-US" sz="3200" i="1" dirty="0" err="1">
                <a:latin typeface="Times New Roman" pitchFamily="18" charset="0"/>
                <a:cs typeface="Times New Roman" pitchFamily="18" charset="0"/>
              </a:rPr>
              <a:t>Nhưng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có</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phải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có</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tôi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yêu</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cầu</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ông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lấy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danh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dự</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hứa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với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tôi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sẽ</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trung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thành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với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nước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Pháp</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hãy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cộng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tác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hãy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hợp</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lực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với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nước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Pháp</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để</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tiến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hành</a:t>
            </a:r>
            <a:r>
              <a:rPr lang="en-US" sz="3200" i="1" dirty="0">
                <a:latin typeface="Times New Roman" pitchFamily="18" charset="0"/>
                <a:cs typeface="Times New Roman" pitchFamily="18" charset="0"/>
              </a:rPr>
              <a:t> ở </a:t>
            </a:r>
            <a:r>
              <a:rPr lang="en-US" sz="3200" i="1" dirty="0" err="1">
                <a:latin typeface="Times New Roman" pitchFamily="18" charset="0"/>
                <a:cs typeface="Times New Roman" pitchFamily="18" charset="0"/>
              </a:rPr>
              <a:t>Đông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Dương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một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sự</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nghiệp</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khai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hoá</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công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lý</a:t>
            </a:r>
            <a:r>
              <a:rPr lang="en-US" sz="3200" i="1" dirty="0">
                <a:latin typeface="Times New Roman" pitchFamily="18" charset="0"/>
                <a:cs typeface="Times New Roman" pitchFamily="18" charset="0"/>
              </a:rPr>
              <a:t>".</a:t>
            </a:r>
          </a:p>
        </p:txBody>
      </p:sp>
    </p:spTree>
    <p:extLst>
      <p:ext uri="{BB962C8B-B14F-4D97-AF65-F5344CB8AC3E}">
        <p14:creationId xmlns:p14="http://schemas.microsoft.com/office/powerpoint/2010/main" val="2360638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9BC4E8F8-0177-6E14-9833-4897785AF138}"/>
            </a:ext>
          </a:extLst>
        </p:cNvPr>
        <p:cNvGrpSpPr/>
        <p:nvPr/>
      </p:nvGrpSpPr>
      <p:grpSpPr>
        <a:xfrm>
          <a:off x="0" y="0"/>
          <a:ext cx="0" cy="0"/>
          <a:chOff x="0" y="0"/>
          <a:chExt cx="0" cy="0"/>
        </a:xfrm>
      </p:grpSpPr>
      <p:sp>
        <p:nvSpPr>
          <p:cNvPr id="2" name="Rectangle 1"/>
          <p:cNvSpPr/>
          <p:nvPr/>
        </p:nvSpPr>
        <p:spPr>
          <a:xfrm>
            <a:off x="83574" y="207640"/>
            <a:ext cx="12024851" cy="6241837"/>
          </a:xfrm>
          <a:prstGeom prst="rect">
            <a:avLst/>
          </a:prstGeom>
        </p:spPr>
        <p:txBody>
          <a:bodyPr wrap="square">
            <a:spAutoFit/>
          </a:bodyPr>
          <a:lstStyle/>
          <a:p>
            <a:pPr algn="just">
              <a:lnSpc>
                <a:spcPct val="150000"/>
              </a:lnSpc>
            </a:pPr>
            <a:r>
              <a:rPr lang="en-US" sz="3000" i="1" dirty="0">
                <a:latin typeface="Times New Roman" pitchFamily="18" charset="0"/>
                <a:cs typeface="Times New Roman" pitchFamily="18" charset="0"/>
              </a:rPr>
              <a:t>     - "</a:t>
            </a:r>
            <a:r>
              <a:rPr lang="en-US" sz="3000" i="1" dirty="0" err="1">
                <a:latin typeface="Times New Roman" pitchFamily="18" charset="0"/>
                <a:cs typeface="Times New Roman" pitchFamily="18" charset="0"/>
              </a:rPr>
              <a:t>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Phan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Bội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Châu</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tôi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biết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rõ</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tâm</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hồn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cao</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thượng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và</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cuộc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đời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đầy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hy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sinh</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nhiều</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nguy</a:t>
            </a:r>
            <a:r>
              <a:rPr lang="en-US" sz="3000" i="1" dirty="0">
                <a:latin typeface="Times New Roman" pitchFamily="18" charset="0"/>
                <a:cs typeface="Times New Roman" pitchFamily="18" charset="0"/>
              </a:rPr>
              <a:t> nan </a:t>
            </a:r>
            <a:r>
              <a:rPr lang="en-US" sz="3000" i="1" dirty="0" err="1">
                <a:latin typeface="Times New Roman" pitchFamily="18" charset="0"/>
                <a:cs typeface="Times New Roman" pitchFamily="18" charset="0"/>
              </a:rPr>
              <a:t>của</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và</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chính</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tôi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tôi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xin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là</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người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đầu</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tiên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với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tư</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cách</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là</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Toàn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quyền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Dương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được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bày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tỏ</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tấm</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lòng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rất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mực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quý</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trọng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ông</a:t>
            </a:r>
            <a:r>
              <a:rPr lang="en-US" sz="3000" i="1" dirty="0">
                <a:latin typeface="Times New Roman" pitchFamily="18" charset="0"/>
                <a:cs typeface="Times New Roman" pitchFamily="18" charset="0"/>
              </a:rPr>
              <a:t>. Song </a:t>
            </a:r>
            <a:r>
              <a:rPr lang="en-US" sz="3000" i="1" dirty="0" err="1">
                <a:latin typeface="Times New Roman" pitchFamily="18" charset="0"/>
                <a:cs typeface="Times New Roman" pitchFamily="18" charset="0"/>
              </a:rPr>
              <a:t>những</a:t>
            </a:r>
            <a:r>
              <a:rPr lang="en-US" sz="3000" i="1" dirty="0">
                <a:latin typeface="Times New Roman" pitchFamily="18" charset="0"/>
                <a:cs typeface="Times New Roman" pitchFamily="18" charset="0"/>
              </a:rPr>
              <a:t> ý </a:t>
            </a:r>
            <a:r>
              <a:rPr lang="en-US" sz="3000" i="1" dirty="0" err="1">
                <a:latin typeface="Times New Roman" pitchFamily="18" charset="0"/>
                <a:cs typeface="Times New Roman" pitchFamily="18" charset="0"/>
              </a:rPr>
              <a:t>tưởng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hào</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hiệp</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nhất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phải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chăng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bao</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giờ</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cũng</a:t>
            </a:r>
            <a:r>
              <a:rPr lang="en-US" sz="3000" i="1" dirty="0">
                <a:latin typeface="Times New Roman" pitchFamily="18" charset="0"/>
                <a:cs typeface="Times New Roman" pitchFamily="18" charset="0"/>
              </a:rPr>
              <a:t> hay </a:t>
            </a:r>
            <a:r>
              <a:rPr lang="en-US" sz="3000" i="1" dirty="0" err="1">
                <a:latin typeface="Times New Roman" pitchFamily="18" charset="0"/>
                <a:cs typeface="Times New Roman" pitchFamily="18" charset="0"/>
              </a:rPr>
              <a:t>nhất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Phải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chăng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bao</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giờ</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cũng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thực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hiện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được</a:t>
            </a:r>
            <a:r>
              <a:rPr lang="en-US" sz="3000" i="1" dirty="0">
                <a:latin typeface="Times New Roman" pitchFamily="18" charset="0"/>
                <a:cs typeface="Times New Roman" pitchFamily="18" charset="0"/>
              </a:rPr>
              <a:t>? Than </a:t>
            </a:r>
            <a:r>
              <a:rPr lang="en-US" sz="3000" i="1" dirty="0" err="1">
                <a:latin typeface="Times New Roman" pitchFamily="18" charset="0"/>
                <a:cs typeface="Times New Roman" pitchFamily="18" charset="0"/>
              </a:rPr>
              <a:t>ôi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không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đâu</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ông</a:t>
            </a:r>
            <a:r>
              <a:rPr lang="en-US" sz="3000" i="1" dirty="0">
                <a:latin typeface="Times New Roman" pitchFamily="18" charset="0"/>
                <a:cs typeface="Times New Roman" pitchFamily="18" charset="0"/>
              </a:rPr>
              <a:t> ạ! </a:t>
            </a:r>
            <a:r>
              <a:rPr lang="en-US" sz="3000" i="1" dirty="0" err="1">
                <a:latin typeface="Times New Roman" pitchFamily="18" charset="0"/>
                <a:cs typeface="Times New Roman" pitchFamily="18" charset="0"/>
              </a:rPr>
              <a:t>Vả</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lại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trời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ơi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Tại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sao</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chúng</a:t>
            </a:r>
            <a:r>
              <a:rPr lang="en-US" sz="3000" i="1" dirty="0">
                <a:latin typeface="Times New Roman" pitchFamily="18" charset="0"/>
                <a:cs typeface="Times New Roman" pitchFamily="18" charset="0"/>
              </a:rPr>
              <a:t> ta </a:t>
            </a:r>
            <a:r>
              <a:rPr lang="en-US" sz="3000" i="1" dirty="0" err="1">
                <a:latin typeface="Times New Roman" pitchFamily="18" charset="0"/>
                <a:cs typeface="Times New Roman" pitchFamily="18" charset="0"/>
              </a:rPr>
              <a:t>lại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cứ</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cố</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chấp</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cãi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lộn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nhau</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mãi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thế</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này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trong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lúc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và</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tôi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tay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nắm</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chặt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tay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chúng</a:t>
            </a:r>
            <a:r>
              <a:rPr lang="en-US" sz="3000" i="1" dirty="0">
                <a:latin typeface="Times New Roman" pitchFamily="18" charset="0"/>
                <a:cs typeface="Times New Roman" pitchFamily="18" charset="0"/>
              </a:rPr>
              <a:t> ta </a:t>
            </a:r>
            <a:r>
              <a:rPr lang="en-US" sz="3000" i="1" dirty="0" err="1">
                <a:latin typeface="Times New Roman" pitchFamily="18" charset="0"/>
                <a:cs typeface="Times New Roman" pitchFamily="18" charset="0"/>
              </a:rPr>
              <a:t>có</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thể</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làm</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được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biết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bao</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việc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tốt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đẹp</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cho</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xứ</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Dương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này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Chúng</a:t>
            </a:r>
            <a:r>
              <a:rPr lang="en-US" sz="3000" i="1" dirty="0">
                <a:latin typeface="Times New Roman" pitchFamily="18" charset="0"/>
                <a:cs typeface="Times New Roman" pitchFamily="18" charset="0"/>
              </a:rPr>
              <a:t> ta </a:t>
            </a:r>
            <a:r>
              <a:rPr lang="en-US" sz="3000" i="1" dirty="0" err="1">
                <a:latin typeface="Times New Roman" pitchFamily="18" charset="0"/>
                <a:cs typeface="Times New Roman" pitchFamily="18" charset="0"/>
              </a:rPr>
              <a:t>có</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thể</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cùng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nhau</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làm</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cho</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nước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trở</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thành</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một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quốc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gia</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tân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tiến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lớn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một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xứ</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tự</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trị</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một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nước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Pháp</a:t>
            </a:r>
            <a:r>
              <a:rPr lang="en-US" sz="3000" i="1" dirty="0">
                <a:latin typeface="Times New Roman" pitchFamily="18" charset="0"/>
                <a:cs typeface="Times New Roman" pitchFamily="18" charset="0"/>
              </a:rPr>
              <a:t> ở </a:t>
            </a:r>
            <a:r>
              <a:rPr lang="en-US" sz="3000" i="1" dirty="0" err="1">
                <a:latin typeface="Times New Roman" pitchFamily="18" charset="0"/>
                <a:cs typeface="Times New Roman" pitchFamily="18" charset="0"/>
              </a:rPr>
              <a:t>châu</a:t>
            </a:r>
            <a:r>
              <a:rPr lang="en-US" sz="3000" i="1" dirty="0">
                <a:latin typeface="Times New Roman" pitchFamily="18" charset="0"/>
                <a:cs typeface="Times New Roman" pitchFamily="18" charset="0"/>
              </a:rPr>
              <a:t> Á!“</a:t>
            </a:r>
          </a:p>
        </p:txBody>
      </p:sp>
    </p:spTree>
    <p:extLst>
      <p:ext uri="{BB962C8B-B14F-4D97-AF65-F5344CB8AC3E}">
        <p14:creationId xmlns:p14="http://schemas.microsoft.com/office/powerpoint/2010/main" val="2574288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48D0AE1D-72F0-DA86-C3A8-623DEA8543F3}"/>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A5762C8-AB17-7499-2B18-D946655B357F}"/>
              </a:ext>
            </a:extLst>
          </p:cNvPr>
          <p:cNvSpPr/>
          <p:nvPr/>
        </p:nvSpPr>
        <p:spPr>
          <a:xfrm>
            <a:off x="373920" y="1141699"/>
            <a:ext cx="11444159" cy="443583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"Ô!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nghe</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Phan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Châu</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hãy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mặc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ý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nghĩ</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phục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thù</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hãy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bỏ</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mưu</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xưa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chớ</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tìm</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xúi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giục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nổi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lên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chống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nữa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hãy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cộng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làm</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vậy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sẽ</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tất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cả</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nước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636419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90225EF3-D56D-B46C-61A3-6C061AC62E4F}"/>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019E9156-F882-F1F6-46CE-685CDF4A3B9B}"/>
              </a:ext>
            </a:extLst>
          </p:cNvPr>
          <p:cNvSpPr txBox="1"/>
          <p:nvPr/>
        </p:nvSpPr>
        <p:spPr>
          <a:xfrm>
            <a:off x="98322" y="103089"/>
            <a:ext cx="11995355" cy="6651821"/>
          </a:xfrm>
          <a:prstGeom prst="rect">
            <a:avLst/>
          </a:prstGeom>
          <a:noFill/>
        </p:spPr>
        <p:txBody>
          <a:bodyPr wrap="square">
            <a:spAutoFit/>
          </a:bodyPr>
          <a:lstStyle/>
          <a:p>
            <a:pPr algn="just">
              <a:lnSpc>
                <a:spcPct val="150000"/>
              </a:lnSpc>
            </a:pP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Hồ</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Chí Minh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coi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vũ</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khí</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đấu</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lợi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hại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phụng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nghiệp</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Nhà</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tinh</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thần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xung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phong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sĩ</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ngoài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mặt</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trận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50000"/>
              </a:lnSpc>
            </a:pP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Luôn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chú</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chân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yêu</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cầu</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sĩ</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miêu</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tả</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chân</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thật</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hùng</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hồn</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phong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phú</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mạng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nhắc</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nhở</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sĩ</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chú</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ý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cốt</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tộc</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giữ</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chân</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thật</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32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kern="1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chớ</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gò</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bó</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họ</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khuôn</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mất</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vẻ</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kern="1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3200" i="1"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142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barn(inVertical)">
                                      <p:cBhvr>
                                        <p:cTn id="13"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6795DABB-9B61-AB72-8F87-6AC8FE0C8E3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B5DA8EA1-D319-AF30-7EA6-FEF5173548FC}"/>
              </a:ext>
            </a:extLst>
          </p:cNvPr>
          <p:cNvSpPr/>
          <p:nvPr/>
        </p:nvSpPr>
        <p:spPr>
          <a:xfrm>
            <a:off x="570271" y="841753"/>
            <a:ext cx="11100619" cy="5174493"/>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chuyện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kể</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nghe</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gương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những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trợ</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thủ</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Nguyễn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Bá</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Trác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này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điều</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rồi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hiện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nay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thì</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đứng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về</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phía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nếu</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gương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chưa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đủ</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thì</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xin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kể</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gương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đồng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nghe</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gương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bạn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học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từ</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hồi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còn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nhỏ</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chiến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hữu</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Guy-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xta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vơ</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lếch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xăng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 -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xtit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An - be,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Pôn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Lê -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(5). </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33233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5E97638F-2566-C59C-71F0-327AE95BAD75}"/>
            </a:ext>
          </a:extLst>
        </p:cNvPr>
        <p:cNvGrpSpPr/>
        <p:nvPr/>
      </p:nvGrpSpPr>
      <p:grpSpPr>
        <a:xfrm>
          <a:off x="0" y="0"/>
          <a:ext cx="0" cy="0"/>
          <a:chOff x="0" y="0"/>
          <a:chExt cx="0" cy="0"/>
        </a:xfrm>
      </p:grpSpPr>
      <p:sp>
        <p:nvSpPr>
          <p:cNvPr id="2" name="Rectangle 1"/>
          <p:cNvSpPr/>
          <p:nvPr/>
        </p:nvSpPr>
        <p:spPr>
          <a:xfrm>
            <a:off x="445826" y="841753"/>
            <a:ext cx="11300347" cy="5174493"/>
          </a:xfrm>
          <a:prstGeom prst="rect">
            <a:avLst/>
          </a:prstGeom>
        </p:spPr>
        <p:txBody>
          <a:bodyPr wrap="square">
            <a:spAutoFit/>
          </a:bodyPr>
          <a:lstStyle/>
          <a:p>
            <a:pPr algn="just">
              <a:lnSpc>
                <a:spcPct val="150000"/>
              </a:lnSpc>
            </a:pP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Những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vị</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ấy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ngày</a:t>
            </a:r>
            <a:r>
              <a:rPr lang="en-US" sz="3200" i="1" dirty="0">
                <a:latin typeface="Times New Roman" pitchFamily="18" charset="0"/>
                <a:cs typeface="Times New Roman" pitchFamily="18" charset="0"/>
              </a:rPr>
              <a:t> nay </a:t>
            </a:r>
            <a:r>
              <a:rPr lang="en-US" sz="3200" i="1" dirty="0" err="1">
                <a:latin typeface="Times New Roman" pitchFamily="18" charset="0"/>
                <a:cs typeface="Times New Roman" pitchFamily="18" charset="0"/>
              </a:rPr>
              <a:t>lừng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danh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đều</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lần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lượt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đốt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cháy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những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mình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tôn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thờ</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đang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tôn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thờ</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những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mình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đốt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cháy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Như</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vậy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các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vị</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ấy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có</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sao</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không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Chẳng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sao</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Nền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dân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chủ</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của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chúng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tôi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nhờ</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Chúa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Rất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tốt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Thật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thế</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nền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dân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chủ</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hào</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hùng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của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nước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Pháp</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hôm</a:t>
            </a:r>
            <a:r>
              <a:rPr lang="en-US" sz="3200" i="1" dirty="0">
                <a:latin typeface="Times New Roman" pitchFamily="18" charset="0"/>
                <a:cs typeface="Times New Roman" pitchFamily="18" charset="0"/>
              </a:rPr>
              <a:t> nay </a:t>
            </a:r>
            <a:r>
              <a:rPr lang="en-US" sz="3200" i="1" dirty="0" err="1">
                <a:latin typeface="Times New Roman" pitchFamily="18" charset="0"/>
                <a:cs typeface="Times New Roman" pitchFamily="18" charset="0"/>
              </a:rPr>
              <a:t>tôi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được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vinh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dự</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thay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mặt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giữa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các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ông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khoan</a:t>
            </a:r>
            <a:r>
              <a:rPr lang="en-US" sz="3200" i="1" dirty="0">
                <a:latin typeface="Times New Roman" pitchFamily="18" charset="0"/>
                <a:cs typeface="Times New Roman" pitchFamily="18" charset="0"/>
              </a:rPr>
              <a:t> dung </a:t>
            </a:r>
            <a:r>
              <a:rPr lang="en-US" sz="3200" i="1" dirty="0" err="1">
                <a:latin typeface="Times New Roman" pitchFamily="18" charset="0"/>
                <a:cs typeface="Times New Roman" pitchFamily="18" charset="0"/>
              </a:rPr>
              <a:t>với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những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người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như</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tôi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đoạn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tuyệt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với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những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lầm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lạc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của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tuổi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trẻ</a:t>
            </a:r>
            <a:r>
              <a:rPr lang="en-US" sz="3200" i="1"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15581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4EA54C7-072F-919F-B822-0A1C215FDE7E}"/>
            </a:ext>
          </a:extLst>
        </p:cNvPr>
        <p:cNvGrpSpPr/>
        <p:nvPr/>
      </p:nvGrpSpPr>
      <p:grpSpPr>
        <a:xfrm>
          <a:off x="0" y="0"/>
          <a:ext cx="0" cy="0"/>
          <a:chOff x="0" y="0"/>
          <a:chExt cx="0" cy="0"/>
        </a:xfrm>
      </p:grpSpPr>
      <p:sp>
        <p:nvSpPr>
          <p:cNvPr id="2" name="Rectangle 1"/>
          <p:cNvSpPr/>
          <p:nvPr/>
        </p:nvSpPr>
        <p:spPr>
          <a:xfrm>
            <a:off x="108155" y="-89225"/>
            <a:ext cx="11985522" cy="6934334"/>
          </a:xfrm>
          <a:prstGeom prst="rect">
            <a:avLst/>
          </a:prstGeom>
        </p:spPr>
        <p:txBody>
          <a:bodyPr wrap="square">
            <a:spAutoFit/>
          </a:bodyPr>
          <a:lstStyle/>
          <a:p>
            <a:pPr algn="just">
              <a:lnSpc>
                <a:spcPct val="150000"/>
              </a:lnSpc>
            </a:pP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Nhưng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sao</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thế</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hãy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nhìn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tôi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này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Phan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Bội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Châu</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Trước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tôi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là</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đảng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viên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xã</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hội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đấy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và</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giờ</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đây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thì</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tôi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làm</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Toàn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quyền</a:t>
            </a:r>
            <a:r>
              <a:rPr lang="en-US" sz="3000" i="1" dirty="0">
                <a:latin typeface="Times New Roman" pitchFamily="18" charset="0"/>
                <a:cs typeface="Times New Roman" pitchFamily="18" charset="0"/>
              </a:rPr>
              <a:t>...!"</a:t>
            </a:r>
            <a:br>
              <a:rPr lang="en-US" sz="3000" i="1" dirty="0">
                <a:latin typeface="Times New Roman" pitchFamily="18" charset="0"/>
                <a:cs typeface="Times New Roman" pitchFamily="18" charset="0"/>
              </a:rPr>
            </a:br>
            <a:r>
              <a:rPr lang="en-US" sz="3000" i="1" dirty="0">
                <a:latin typeface="Times New Roman" pitchFamily="18" charset="0"/>
                <a:cs typeface="Times New Roman" pitchFamily="18" charset="0"/>
              </a:rPr>
              <a:t>     Ừ </a:t>
            </a:r>
            <a:r>
              <a:rPr lang="en-US" sz="3000" i="1" dirty="0" err="1">
                <a:latin typeface="Times New Roman" pitchFamily="18" charset="0"/>
                <a:cs typeface="Times New Roman" pitchFamily="18" charset="0"/>
              </a:rPr>
              <a:t>thì</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Phan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Bội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Châu</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nhìn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Va-ren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Nhưng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lạ</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chưa</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những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lời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nói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của</a:t>
            </a:r>
            <a:r>
              <a:rPr lang="en-US" sz="3000" i="1" dirty="0">
                <a:latin typeface="Times New Roman" pitchFamily="18" charset="0"/>
                <a:cs typeface="Times New Roman" pitchFamily="18" charset="0"/>
              </a:rPr>
              <a:t> Va-ren </a:t>
            </a:r>
            <a:r>
              <a:rPr lang="en-US" sz="3000" i="1" dirty="0" err="1">
                <a:latin typeface="Times New Roman" pitchFamily="18" charset="0"/>
                <a:cs typeface="Times New Roman" pitchFamily="18" charset="0"/>
              </a:rPr>
              <a:t>hình</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như</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lọt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vào</a:t>
            </a:r>
            <a:r>
              <a:rPr lang="en-US" sz="3000" i="1" dirty="0">
                <a:latin typeface="Times New Roman" pitchFamily="18" charset="0"/>
                <a:cs typeface="Times New Roman" pitchFamily="18" charset="0"/>
              </a:rPr>
              <a:t> tai Phan </a:t>
            </a:r>
            <a:r>
              <a:rPr lang="en-US" sz="3000" i="1" dirty="0" err="1">
                <a:latin typeface="Times New Roman" pitchFamily="18" charset="0"/>
                <a:cs typeface="Times New Roman" pitchFamily="18" charset="0"/>
              </a:rPr>
              <a:t>Bội</a:t>
            </a:r>
            <a:r>
              <a:rPr lang="en-US" sz="3000" i="1" dirty="0">
                <a:latin typeface="Times New Roman" pitchFamily="18" charset="0"/>
                <a:cs typeface="Times New Roman" pitchFamily="18" charset="0"/>
              </a:rPr>
              <a:t> Châu </a:t>
            </a:r>
            <a:r>
              <a:rPr lang="en-US" sz="3000" i="1" dirty="0" err="1">
                <a:latin typeface="Times New Roman" pitchFamily="18" charset="0"/>
                <a:cs typeface="Times New Roman" pitchFamily="18" charset="0"/>
              </a:rPr>
              <a:t>chẳng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khác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gì</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nước</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đổ</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lá</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khoai</a:t>
            </a:r>
            <a:r>
              <a:rPr lang="en-US" sz="3000" i="1" dirty="0">
                <a:latin typeface="Times New Roman" pitchFamily="18" charset="0"/>
                <a:cs typeface="Times New Roman" pitchFamily="18" charset="0"/>
              </a:rPr>
              <a:t>" (6), </a:t>
            </a:r>
            <a:r>
              <a:rPr lang="en-US" sz="3000" i="1" dirty="0" err="1">
                <a:latin typeface="Times New Roman" pitchFamily="18" charset="0"/>
                <a:cs typeface="Times New Roman" pitchFamily="18" charset="0"/>
              </a:rPr>
              <a:t>và</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cái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im</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lặng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dửng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dưng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của</a:t>
            </a:r>
            <a:r>
              <a:rPr lang="en-US" sz="3000" i="1" dirty="0">
                <a:latin typeface="Times New Roman" pitchFamily="18" charset="0"/>
                <a:cs typeface="Times New Roman" pitchFamily="18" charset="0"/>
              </a:rPr>
              <a:t> Phan </a:t>
            </a:r>
            <a:r>
              <a:rPr lang="en-US" sz="3000" i="1" dirty="0" err="1">
                <a:latin typeface="Times New Roman" pitchFamily="18" charset="0"/>
                <a:cs typeface="Times New Roman" pitchFamily="18" charset="0"/>
              </a:rPr>
              <a:t>Bội</a:t>
            </a:r>
            <a:r>
              <a:rPr lang="en-US" sz="3000" i="1" dirty="0">
                <a:latin typeface="Times New Roman" pitchFamily="18" charset="0"/>
                <a:cs typeface="Times New Roman" pitchFamily="18" charset="0"/>
              </a:rPr>
              <a:t> Châu </a:t>
            </a:r>
            <a:r>
              <a:rPr lang="en-US" sz="3000" i="1" dirty="0" err="1">
                <a:latin typeface="Times New Roman" pitchFamily="18" charset="0"/>
                <a:cs typeface="Times New Roman" pitchFamily="18" charset="0"/>
              </a:rPr>
              <a:t>suốt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buổi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gặp</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gỡ</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hình</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như</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làm</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cho</a:t>
            </a:r>
            <a:r>
              <a:rPr lang="en-US" sz="3000" i="1" dirty="0">
                <a:latin typeface="Times New Roman" pitchFamily="18" charset="0"/>
                <a:cs typeface="Times New Roman" pitchFamily="18" charset="0"/>
              </a:rPr>
              <a:t> Va-ren </a:t>
            </a:r>
            <a:r>
              <a:rPr lang="en-US" sz="3000" i="1" dirty="0" err="1">
                <a:latin typeface="Times New Roman" pitchFamily="18" charset="0"/>
                <a:cs typeface="Times New Roman" pitchFamily="18" charset="0"/>
              </a:rPr>
              <a:t>sửng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sốt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cả</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người</a:t>
            </a:r>
            <a:r>
              <a:rPr lang="en-US" sz="3000" i="1" dirty="0">
                <a:latin typeface="Times New Roman" pitchFamily="18" charset="0"/>
                <a:cs typeface="Times New Roman" pitchFamily="18" charset="0"/>
              </a:rPr>
              <a:t>.</a:t>
            </a:r>
          </a:p>
          <a:p>
            <a:pPr algn="just">
              <a:lnSpc>
                <a:spcPct val="150000"/>
              </a:lnSpc>
            </a:pP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Không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phải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vì</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một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bên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nói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tiếng</a:t>
            </a:r>
            <a:r>
              <a:rPr lang="en-US" sz="3000" i="1" dirty="0">
                <a:latin typeface="Times New Roman" pitchFamily="18" charset="0"/>
                <a:cs typeface="Times New Roman" pitchFamily="18" charset="0"/>
              </a:rPr>
              <a:t> Nam, </a:t>
            </a:r>
            <a:r>
              <a:rPr lang="en-US" sz="3000" i="1" dirty="0" err="1">
                <a:latin typeface="Times New Roman" pitchFamily="18" charset="0"/>
                <a:cs typeface="Times New Roman" pitchFamily="18" charset="0"/>
              </a:rPr>
              <a:t>một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bên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nói</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tiếng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Tây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đã</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có</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một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viên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quan</a:t>
            </a:r>
            <a:r>
              <a:rPr lang="en-US" sz="3000" i="1" dirty="0">
                <a:latin typeface="Times New Roman" pitchFamily="18" charset="0"/>
                <a:cs typeface="Times New Roman" pitchFamily="18" charset="0"/>
              </a:rPr>
              <a:t> ở </a:t>
            </a:r>
            <a:r>
              <a:rPr lang="en-US" sz="3000" i="1" dirty="0" err="1">
                <a:latin typeface="Times New Roman" pitchFamily="18" charset="0"/>
                <a:cs typeface="Times New Roman" pitchFamily="18" charset="0"/>
              </a:rPr>
              <a:t>đấy</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làm</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thông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ngôn</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cơ</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mà</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Nhưng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cứ</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xét</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binh</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tình</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thì</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đó</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chỉ</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là</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vì</a:t>
            </a:r>
            <a:r>
              <a:rPr lang="en-US" sz="3000" i="1" dirty="0">
                <a:latin typeface="Times New Roman" pitchFamily="18" charset="0"/>
                <a:cs typeface="Times New Roman" pitchFamily="18" charset="0"/>
              </a:rPr>
              <a:t> Phan </a:t>
            </a:r>
            <a:r>
              <a:rPr lang="en-US" sz="3000" i="1" dirty="0" err="1">
                <a:latin typeface="Times New Roman" pitchFamily="18" charset="0"/>
                <a:cs typeface="Times New Roman" pitchFamily="18" charset="0"/>
              </a:rPr>
              <a:t>Bội</a:t>
            </a:r>
            <a:r>
              <a:rPr lang="en-US" sz="3000" i="1" dirty="0">
                <a:latin typeface="Times New Roman" pitchFamily="18" charset="0"/>
                <a:cs typeface="Times New Roman" pitchFamily="18" charset="0"/>
              </a:rPr>
              <a:t> Châu </a:t>
            </a:r>
            <a:r>
              <a:rPr lang="en-US" sz="3000" i="1" dirty="0" err="1">
                <a:latin typeface="Times New Roman" pitchFamily="18" charset="0"/>
                <a:cs typeface="Times New Roman" pitchFamily="18" charset="0"/>
              </a:rPr>
              <a:t>không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hiểu</a:t>
            </a:r>
            <a:r>
              <a:rPr lang="en-US" sz="3000" i="1" dirty="0">
                <a:latin typeface="Times New Roman" pitchFamily="18" charset="0"/>
                <a:cs typeface="Times New Roman" pitchFamily="18" charset="0"/>
              </a:rPr>
              <a:t> Va-ren </a:t>
            </a:r>
            <a:r>
              <a:rPr lang="en-US" sz="3000" i="1" dirty="0" err="1">
                <a:latin typeface="Times New Roman" pitchFamily="18" charset="0"/>
                <a:cs typeface="Times New Roman" pitchFamily="18" charset="0"/>
              </a:rPr>
              <a:t>cũng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như</a:t>
            </a:r>
            <a:r>
              <a:rPr lang="en-US" sz="3000" i="1" dirty="0">
                <a:latin typeface="Times New Roman" pitchFamily="18" charset="0"/>
                <a:cs typeface="Times New Roman" pitchFamily="18" charset="0"/>
              </a:rPr>
              <a:t> Va-ren </a:t>
            </a:r>
            <a:r>
              <a:rPr lang="en-US" sz="3000" i="1" dirty="0" err="1">
                <a:latin typeface="Times New Roman" pitchFamily="18" charset="0"/>
                <a:cs typeface="Times New Roman" pitchFamily="18" charset="0"/>
              </a:rPr>
              <a:t>không</a:t>
            </a:r>
            <a:r>
              <a:rPr lang="en-US" sz="3000" i="1" dirty="0">
                <a:latin typeface="Times New Roman" pitchFamily="18" charset="0"/>
                <a:cs typeface="Times New Roman" pitchFamily="18" charset="0"/>
              </a:rPr>
              <a:t> </a:t>
            </a:r>
            <a:r>
              <a:rPr lang="en-US" sz="3000" i="1" dirty="0" err="1">
                <a:latin typeface="Times New Roman" pitchFamily="18" charset="0"/>
                <a:cs typeface="Times New Roman" pitchFamily="18" charset="0"/>
              </a:rPr>
              <a:t>hiểu</a:t>
            </a:r>
            <a:r>
              <a:rPr lang="en-US" sz="3000" i="1" dirty="0">
                <a:latin typeface="Times New Roman" pitchFamily="18" charset="0"/>
                <a:cs typeface="Times New Roman" pitchFamily="18" charset="0"/>
              </a:rPr>
              <a:t> Phan </a:t>
            </a:r>
            <a:r>
              <a:rPr lang="en-US" sz="3000" i="1" dirty="0" err="1">
                <a:latin typeface="Times New Roman" pitchFamily="18" charset="0"/>
                <a:cs typeface="Times New Roman" pitchFamily="18" charset="0"/>
              </a:rPr>
              <a:t>Bội</a:t>
            </a:r>
            <a:r>
              <a:rPr lang="en-US" sz="3000" i="1" dirty="0">
                <a:latin typeface="Times New Roman" pitchFamily="18" charset="0"/>
                <a:cs typeface="Times New Roman" pitchFamily="18" charset="0"/>
              </a:rPr>
              <a:t> Châu.</a:t>
            </a:r>
          </a:p>
        </p:txBody>
      </p:sp>
    </p:spTree>
    <p:extLst>
      <p:ext uri="{BB962C8B-B14F-4D97-AF65-F5344CB8AC3E}">
        <p14:creationId xmlns:p14="http://schemas.microsoft.com/office/powerpoint/2010/main" val="343818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F8DA7E5D-B526-AE0C-4143-4A9083B10D64}"/>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A299A89C-D696-4A82-7F19-864908F3ED6A}"/>
              </a:ext>
            </a:extLst>
          </p:cNvPr>
          <p:cNvSpPr/>
          <p:nvPr/>
        </p:nvSpPr>
        <p:spPr>
          <a:xfrm>
            <a:off x="428070" y="844549"/>
            <a:ext cx="11335859" cy="5673348"/>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Cuộc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gặp</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giờ</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chấm</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dứt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hay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ít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ai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được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gì</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hơn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nữa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Chỉ</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anh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lính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dõng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An Nam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bồng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súng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chào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cửa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ngục</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cứ</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bảo</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rằng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nhìn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qua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chấn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song,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thấy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đổi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nhẹ</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trên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nét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mặt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tù</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lừng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tiếng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Anh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quả</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quyết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anh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chàng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ranh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mãnh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rằng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thấy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ngọn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râu</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mép</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người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tù</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nhếch</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lên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rồi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lại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hạ</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xuống</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ngay</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và</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chỉ</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diễn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ra</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lần</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1"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thôi</a:t>
            </a: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a:p>
            <a:pPr marL="0" marR="0" lvl="0" indent="0" algn="just" defTabSz="914400" rtl="0" eaLnBrk="1" fontAlgn="auto" latinLnBrk="0" hangingPunct="1">
              <a:lnSpc>
                <a:spcPts val="3200"/>
              </a:lnSpc>
              <a:spcBef>
                <a:spcPts val="0"/>
              </a:spcBef>
              <a:spcAft>
                <a:spcPts val="0"/>
              </a:spcAft>
              <a:buClrTx/>
              <a:buSzTx/>
              <a:buFontTx/>
              <a:buNone/>
              <a:tabLst/>
              <a:defRPr/>
            </a:pP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07877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DA81822A-D37B-39B1-8249-A1CF565BC7AC}"/>
            </a:ext>
          </a:extLst>
        </p:cNvPr>
        <p:cNvGrpSpPr/>
        <p:nvPr/>
      </p:nvGrpSpPr>
      <p:grpSpPr>
        <a:xfrm>
          <a:off x="0" y="0"/>
          <a:ext cx="0" cy="0"/>
          <a:chOff x="0" y="0"/>
          <a:chExt cx="0" cy="0"/>
        </a:xfrm>
      </p:grpSpPr>
      <p:sp>
        <p:nvSpPr>
          <p:cNvPr id="2" name="Rectangle 1"/>
          <p:cNvSpPr/>
          <p:nvPr/>
        </p:nvSpPr>
        <p:spPr>
          <a:xfrm>
            <a:off x="295701" y="510252"/>
            <a:ext cx="11600597" cy="5913157"/>
          </a:xfrm>
          <a:prstGeom prst="rect">
            <a:avLst/>
          </a:prstGeom>
        </p:spPr>
        <p:txBody>
          <a:bodyPr wrap="square">
            <a:spAutoFit/>
          </a:bodyPr>
          <a:lstStyle/>
          <a:p>
            <a:pPr algn="just">
              <a:lnSpc>
                <a:spcPct val="150000"/>
              </a:lnSpc>
            </a:pPr>
            <a:r>
              <a:rPr lang="en-US" sz="30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Nếu</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quả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thật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thế</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thì</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có</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thể</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lúc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ấy</a:t>
            </a:r>
            <a:r>
              <a:rPr lang="en-US" sz="3200" i="1" dirty="0">
                <a:latin typeface="Times New Roman" pitchFamily="18" charset="0"/>
                <a:cs typeface="Times New Roman" pitchFamily="18" charset="0"/>
              </a:rPr>
              <a:t> Phan </a:t>
            </a:r>
            <a:r>
              <a:rPr lang="en-US" sz="3200" i="1" dirty="0" err="1">
                <a:latin typeface="Times New Roman" pitchFamily="18" charset="0"/>
                <a:cs typeface="Times New Roman" pitchFamily="18" charset="0"/>
              </a:rPr>
              <a:t>Bội</a:t>
            </a:r>
            <a:r>
              <a:rPr lang="en-US" sz="3200" i="1" dirty="0">
                <a:latin typeface="Times New Roman" pitchFamily="18" charset="0"/>
                <a:cs typeface="Times New Roman" pitchFamily="18" charset="0"/>
              </a:rPr>
              <a:t> Châu </a:t>
            </a:r>
            <a:r>
              <a:rPr lang="en-US" sz="3200" i="1" dirty="0" err="1">
                <a:latin typeface="Times New Roman" pitchFamily="18" charset="0"/>
                <a:cs typeface="Times New Roman" pitchFamily="18" charset="0"/>
              </a:rPr>
              <a:t>có</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mỉm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cười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mỉm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cười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một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cách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kín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đáo</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vô</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hình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và</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im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lặng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như</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cánh</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ruồi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lướt</a:t>
            </a:r>
            <a:r>
              <a:rPr lang="en-US" sz="3200" i="1" dirty="0">
                <a:latin typeface="Times New Roman" pitchFamily="18" charset="0"/>
                <a:cs typeface="Times New Roman" pitchFamily="18" charset="0"/>
              </a:rPr>
              <a:t> qua </a:t>
            </a:r>
            <a:r>
              <a:rPr lang="en-US" sz="3200" i="1" dirty="0" err="1">
                <a:latin typeface="Times New Roman" pitchFamily="18" charset="0"/>
                <a:cs typeface="Times New Roman" pitchFamily="18" charset="0"/>
              </a:rPr>
              <a:t>vậy</a:t>
            </a:r>
            <a:r>
              <a:rPr lang="en-US" sz="3200" i="1" dirty="0">
                <a:latin typeface="Times New Roman" pitchFamily="18" charset="0"/>
                <a:cs typeface="Times New Roman" pitchFamily="18" charset="0"/>
              </a:rPr>
              <a:t> (7). Nguyễn </a:t>
            </a:r>
            <a:r>
              <a:rPr lang="en-US" sz="3200" i="1" dirty="0" err="1">
                <a:latin typeface="Times New Roman" pitchFamily="18" charset="0"/>
                <a:cs typeface="Times New Roman" pitchFamily="18" charset="0"/>
              </a:rPr>
              <a:t>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Quốc</a:t>
            </a:r>
            <a:r>
              <a:rPr lang="en-US" sz="3200" i="1" dirty="0">
                <a:latin typeface="Times New Roman" pitchFamily="18" charset="0"/>
                <a:cs typeface="Times New Roman" pitchFamily="18" charset="0"/>
              </a:rPr>
              <a:t>. T.B - </a:t>
            </a:r>
            <a:r>
              <a:rPr lang="en-US" sz="3200" i="1" dirty="0" err="1">
                <a:latin typeface="Times New Roman" pitchFamily="18" charset="0"/>
                <a:cs typeface="Times New Roman" pitchFamily="18" charset="0"/>
              </a:rPr>
              <a:t>nhân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chứng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thứ</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hai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của</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cuộc</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hội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kiến</a:t>
            </a:r>
            <a:r>
              <a:rPr lang="en-US" sz="3200" i="1" dirty="0">
                <a:latin typeface="Times New Roman" pitchFamily="18" charset="0"/>
                <a:cs typeface="Times New Roman" pitchFamily="18" charset="0"/>
              </a:rPr>
              <a:t> Va-ren - Phan </a:t>
            </a:r>
            <a:r>
              <a:rPr lang="en-US" sz="3200" i="1" dirty="0" err="1">
                <a:latin typeface="Times New Roman" pitchFamily="18" charset="0"/>
                <a:cs typeface="Times New Roman" pitchFamily="18" charset="0"/>
              </a:rPr>
              <a:t>Bội</a:t>
            </a:r>
            <a:r>
              <a:rPr lang="en-US" sz="3200" i="1" dirty="0">
                <a:latin typeface="Times New Roman" pitchFamily="18" charset="0"/>
                <a:cs typeface="Times New Roman" pitchFamily="18" charset="0"/>
              </a:rPr>
              <a:t> Châu (</a:t>
            </a:r>
            <a:r>
              <a:rPr lang="en-US" sz="3200" i="1" dirty="0" err="1">
                <a:latin typeface="Times New Roman" pitchFamily="18" charset="0"/>
                <a:cs typeface="Times New Roman" pitchFamily="18" charset="0"/>
              </a:rPr>
              <a:t>xin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chẳng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dám</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nêu</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tên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nhân</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chứng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này</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lại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quả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quyết</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rằng</a:t>
            </a:r>
            <a:r>
              <a:rPr lang="en-US" sz="3200" i="1" dirty="0">
                <a:latin typeface="Times New Roman" pitchFamily="18" charset="0"/>
                <a:cs typeface="Times New Roman" pitchFamily="18" charset="0"/>
              </a:rPr>
              <a:t> Phan </a:t>
            </a:r>
            <a:r>
              <a:rPr lang="en-US" sz="3200" i="1" dirty="0" err="1">
                <a:latin typeface="Times New Roman" pitchFamily="18" charset="0"/>
                <a:cs typeface="Times New Roman" pitchFamily="18" charset="0"/>
              </a:rPr>
              <a:t>Bội</a:t>
            </a:r>
            <a:r>
              <a:rPr lang="en-US" sz="3200" i="1" dirty="0">
                <a:latin typeface="Times New Roman" pitchFamily="18" charset="0"/>
                <a:cs typeface="Times New Roman" pitchFamily="18" charset="0"/>
              </a:rPr>
              <a:t> Châu (8) </a:t>
            </a:r>
            <a:r>
              <a:rPr lang="en-US" sz="3200" i="1" dirty="0" err="1">
                <a:latin typeface="Times New Roman" pitchFamily="18" charset="0"/>
                <a:cs typeface="Times New Roman" pitchFamily="18" charset="0"/>
              </a:rPr>
              <a:t>đã</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nhổ</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vào</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mặt</a:t>
            </a:r>
            <a:r>
              <a:rPr lang="en-US" sz="3200" i="1" dirty="0">
                <a:latin typeface="Times New Roman" pitchFamily="18" charset="0"/>
                <a:cs typeface="Times New Roman" pitchFamily="18" charset="0"/>
              </a:rPr>
              <a:t> Va-ren; </a:t>
            </a:r>
            <a:r>
              <a:rPr lang="en-US" sz="3200" i="1" dirty="0" err="1">
                <a:latin typeface="Times New Roman" pitchFamily="18" charset="0"/>
                <a:cs typeface="Times New Roman" pitchFamily="18" charset="0"/>
              </a:rPr>
              <a:t>cái</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đó</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thì</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cũng</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có</a:t>
            </a: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thể</a:t>
            </a:r>
            <a:r>
              <a:rPr lang="en-US" sz="3200" i="1" dirty="0">
                <a:latin typeface="Times New Roman" pitchFamily="18" charset="0"/>
                <a:cs typeface="Times New Roman" pitchFamily="18" charset="0"/>
              </a:rPr>
              <a:t>.</a:t>
            </a:r>
          </a:p>
          <a:p>
            <a:pPr algn="just">
              <a:lnSpc>
                <a:spcPct val="150000"/>
              </a:lnSpc>
            </a:pPr>
            <a:r>
              <a:rPr lang="en-US" sz="3200" dirty="0">
                <a:latin typeface="Times New Roman" pitchFamily="18" charset="0"/>
                <a:cs typeface="Times New Roman" pitchFamily="18" charset="0"/>
              </a:rPr>
              <a:t>  </a:t>
            </a:r>
            <a:r>
              <a:rPr lang="vi-VN" sz="3200" dirty="0">
                <a:latin typeface="Times New Roman" pitchFamily="18" charset="0"/>
                <a:cs typeface="Times New Roman" pitchFamily="18" charset="0"/>
              </a:rPr>
              <a:t>(Nguyễn Ái Quốc, </a:t>
            </a:r>
            <a:r>
              <a:rPr lang="vi-VN" sz="3200" i="1" dirty="0">
                <a:latin typeface="Times New Roman" pitchFamily="18" charset="0"/>
                <a:cs typeface="Times New Roman" pitchFamily="18" charset="0"/>
              </a:rPr>
              <a:t>Truyện và kí, </a:t>
            </a:r>
            <a:r>
              <a:rPr lang="vi-VN" sz="3200" dirty="0">
                <a:latin typeface="Times New Roman" pitchFamily="18" charset="0"/>
                <a:cs typeface="Times New Roman" pitchFamily="18" charset="0"/>
              </a:rPr>
              <a:t>Phạm Huy Thông dịch và giới thiệu, NXB Văn học, Hà Nội, 1974)</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619526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3E53484-80A8-97B1-7AF1-C85418B3158B}"/>
            </a:ext>
          </a:extLst>
        </p:cNvPr>
        <p:cNvGrpSpPr/>
        <p:nvPr/>
      </p:nvGrpSpPr>
      <p:grpSpPr>
        <a:xfrm>
          <a:off x="0" y="0"/>
          <a:ext cx="0" cy="0"/>
          <a:chOff x="0" y="0"/>
          <a:chExt cx="0" cy="0"/>
        </a:xfrm>
      </p:grpSpPr>
      <p:sp>
        <p:nvSpPr>
          <p:cNvPr id="2" name="Rectangle 1"/>
          <p:cNvSpPr/>
          <p:nvPr/>
        </p:nvSpPr>
        <p:spPr>
          <a:xfrm>
            <a:off x="103239" y="-76334"/>
            <a:ext cx="11985521" cy="6934334"/>
          </a:xfrm>
          <a:prstGeom prst="rect">
            <a:avLst/>
          </a:prstGeom>
        </p:spPr>
        <p:txBody>
          <a:bodyPr wrap="square">
            <a:spAutoFit/>
          </a:bodyPr>
          <a:lstStyle/>
          <a:p>
            <a:pPr algn="just">
              <a:lnSpc>
                <a:spcPct val="150000"/>
              </a:lnSpc>
            </a:pPr>
            <a:r>
              <a:rPr lang="vi-VN" sz="3000" b="1" dirty="0">
                <a:latin typeface="Times New Roman" pitchFamily="18" charset="0"/>
                <a:cs typeface="Times New Roman" pitchFamily="18" charset="0"/>
              </a:rPr>
              <a:t>Chú thích: </a:t>
            </a:r>
            <a:endParaRPr lang="en-US" sz="3000" dirty="0">
              <a:latin typeface="Times New Roman" pitchFamily="18" charset="0"/>
              <a:cs typeface="Times New Roman" pitchFamily="18" charset="0"/>
            </a:endParaRPr>
          </a:p>
          <a:p>
            <a:pPr marL="514350" indent="-514350" algn="just">
              <a:lnSpc>
                <a:spcPct val="150000"/>
              </a:lnSpc>
              <a:buAutoNum type="arabicParenBoth"/>
            </a:pPr>
            <a:r>
              <a:rPr lang="en-US" sz="3000" dirty="0">
                <a:latin typeface="Times New Roman" pitchFamily="18" charset="0"/>
                <a:cs typeface="Times New Roman" pitchFamily="18" charset="0"/>
              </a:rPr>
              <a:t>Xe </a:t>
            </a:r>
            <a:r>
              <a:rPr lang="en-US" sz="3000" dirty="0" err="1">
                <a:latin typeface="Times New Roman" pitchFamily="18" charset="0"/>
                <a:cs typeface="Times New Roman" pitchFamily="18" charset="0"/>
              </a:rPr>
              <a:t>được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viết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bằng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tiếng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Việt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nguyên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bản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tiếng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Pháp</a:t>
            </a:r>
            <a:r>
              <a:rPr lang="en-US" sz="3000" dirty="0">
                <a:latin typeface="Times New Roman" pitchFamily="18" charset="0"/>
                <a:cs typeface="Times New Roman" pitchFamily="18" charset="0"/>
              </a:rPr>
              <a:t>.</a:t>
            </a:r>
          </a:p>
          <a:p>
            <a:pPr algn="just">
              <a:lnSpc>
                <a:spcPct val="150000"/>
              </a:lnSpc>
            </a:pPr>
            <a:r>
              <a:rPr lang="vi-VN" sz="3000" dirty="0">
                <a:latin typeface="Times New Roman" pitchFamily="18" charset="0"/>
                <a:cs typeface="Times New Roman" pitchFamily="18" charset="0"/>
              </a:rPr>
              <a:t>(</a:t>
            </a:r>
            <a:r>
              <a:rPr lang="en-US" sz="3000" dirty="0">
                <a:latin typeface="Times New Roman" pitchFamily="18" charset="0"/>
                <a:cs typeface="Times New Roman" pitchFamily="18" charset="0"/>
              </a:rPr>
              <a:t>2) </a:t>
            </a:r>
            <a:r>
              <a:rPr lang="en-US" sz="3000" dirty="0" err="1">
                <a:latin typeface="Times New Roman" pitchFamily="18" charset="0"/>
                <a:cs typeface="Times New Roman" pitchFamily="18" charset="0"/>
              </a:rPr>
              <a:t>Tên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quen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gọi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đây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của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một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thứ</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mề</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đay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của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Pháp</a:t>
            </a:r>
            <a:r>
              <a:rPr lang="en-US" sz="3000" dirty="0">
                <a:latin typeface="Times New Roman" pitchFamily="18" charset="0"/>
                <a:cs typeface="Times New Roman" pitchFamily="18" charset="0"/>
              </a:rPr>
              <a:t>.</a:t>
            </a:r>
          </a:p>
          <a:p>
            <a:pPr algn="just">
              <a:lnSpc>
                <a:spcPct val="150000"/>
              </a:lnSpc>
            </a:pP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Rậm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mắt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ngữ</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nước</a:t>
            </a:r>
            <a:r>
              <a:rPr lang="en-US" sz="3000" dirty="0">
                <a:latin typeface="Times New Roman" pitchFamily="18" charset="0"/>
                <a:cs typeface="Times New Roman" pitchFamily="18" charset="0"/>
              </a:rPr>
              <a:t> Nam, </a:t>
            </a:r>
            <a:r>
              <a:rPr lang="en-US" sz="3000" dirty="0" err="1">
                <a:latin typeface="Times New Roman" pitchFamily="18" charset="0"/>
                <a:cs typeface="Times New Roman" pitchFamily="18" charset="0"/>
              </a:rPr>
              <a:t>chỉ</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đồ</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bất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lương</a:t>
            </a:r>
            <a:r>
              <a:rPr lang="en-US" sz="3000" dirty="0">
                <a:latin typeface="Times New Roman" pitchFamily="18" charset="0"/>
                <a:cs typeface="Times New Roman" pitchFamily="18" charset="0"/>
              </a:rPr>
              <a:t>.</a:t>
            </a:r>
          </a:p>
          <a:p>
            <a:pPr algn="just">
              <a:lnSpc>
                <a:spcPct val="150000"/>
              </a:lnSpc>
            </a:pPr>
            <a:r>
              <a:rPr lang="vi-VN" sz="3000" dirty="0">
                <a:latin typeface="Times New Roman" pitchFamily="18" charset="0"/>
                <a:cs typeface="Times New Roman" pitchFamily="18" charset="0"/>
              </a:rPr>
              <a:t>(</a:t>
            </a:r>
            <a:r>
              <a:rPr lang="en-US" sz="3000" dirty="0">
                <a:latin typeface="Times New Roman" pitchFamily="18" charset="0"/>
                <a:cs typeface="Times New Roman" pitchFamily="18" charset="0"/>
              </a:rPr>
              <a:t>3) </a:t>
            </a:r>
            <a:r>
              <a:rPr lang="en-US" sz="3000" dirty="0" err="1">
                <a:latin typeface="Times New Roman" pitchFamily="18" charset="0"/>
                <a:cs typeface="Times New Roman" pitchFamily="18" charset="0"/>
              </a:rPr>
              <a:t>Rậm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mắt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viết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bằng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tiếng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Việt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dịch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tiếng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Pháp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giảng</a:t>
            </a:r>
            <a:r>
              <a:rPr lang="en-US" sz="3000" dirty="0">
                <a:latin typeface="Times New Roman" pitchFamily="18" charset="0"/>
                <a:cs typeface="Times New Roman" pitchFamily="18" charset="0"/>
              </a:rPr>
              <a:t> ý,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chú</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thích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của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tác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giả</a:t>
            </a:r>
            <a:r>
              <a:rPr lang="en-US" sz="3000" dirty="0">
                <a:latin typeface="Times New Roman" pitchFamily="18" charset="0"/>
                <a:cs typeface="Times New Roman" pitchFamily="18" charset="0"/>
              </a:rPr>
              <a:t>.</a:t>
            </a:r>
          </a:p>
          <a:p>
            <a:pPr algn="just">
              <a:lnSpc>
                <a:spcPct val="150000"/>
              </a:lnSpc>
            </a:pPr>
            <a:r>
              <a:rPr lang="vi-VN" sz="3000" dirty="0">
                <a:latin typeface="Times New Roman" pitchFamily="18" charset="0"/>
                <a:cs typeface="Times New Roman" pitchFamily="18" charset="0"/>
              </a:rPr>
              <a:t>(4</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Lạy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lớn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Bẩm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lạy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lớn</a:t>
            </a:r>
            <a:r>
              <a:rPr lang="en-US" sz="3000" dirty="0">
                <a:latin typeface="Times New Roman" pitchFamily="18" charset="0"/>
                <a:cs typeface="Times New Roman" pitchFamily="18" charset="0"/>
              </a:rPr>
              <a:t> ạ! </a:t>
            </a:r>
            <a:r>
              <a:rPr lang="en-US" sz="3000" dirty="0" err="1">
                <a:latin typeface="Times New Roman" pitchFamily="18" charset="0"/>
                <a:cs typeface="Times New Roman" pitchFamily="18" charset="0"/>
              </a:rPr>
              <a:t>cũng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viết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bằng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tiếng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Việt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nhưng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dịch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ngay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bài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bình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luận</a:t>
            </a:r>
            <a:r>
              <a:rPr lang="en-US" sz="3000" dirty="0">
                <a:latin typeface="Times New Roman" pitchFamily="18" charset="0"/>
                <a:cs typeface="Times New Roman" pitchFamily="18" charset="0"/>
              </a:rPr>
              <a:t>.</a:t>
            </a:r>
          </a:p>
          <a:p>
            <a:pPr algn="just">
              <a:lnSpc>
                <a:spcPct val="150000"/>
              </a:lnSpc>
            </a:pPr>
            <a:r>
              <a:rPr lang="en-US" sz="3000" dirty="0">
                <a:latin typeface="Times New Roman" pitchFamily="18" charset="0"/>
                <a:cs typeface="Times New Roman" pitchFamily="18" charset="0"/>
              </a:rPr>
              <a:t>*. Gustave Hervé, Alexandre Millerand, Aristide Briand, Albert Thomas, Paul </a:t>
            </a:r>
            <a:r>
              <a:rPr lang="en-US" sz="3000" dirty="0" err="1">
                <a:latin typeface="Times New Roman" pitchFamily="18" charset="0"/>
                <a:cs typeface="Times New Roman" pitchFamily="18" charset="0"/>
              </a:rPr>
              <a:t>Boncour</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Léon Jouhaux.</a:t>
            </a:r>
          </a:p>
        </p:txBody>
      </p:sp>
    </p:spTree>
    <p:extLst>
      <p:ext uri="{BB962C8B-B14F-4D97-AF65-F5344CB8AC3E}">
        <p14:creationId xmlns:p14="http://schemas.microsoft.com/office/powerpoint/2010/main" val="2836961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E9C16365-1011-98BE-E3CE-B8A04A13DAA4}"/>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89648813-C705-AD07-17D5-7BCE3FC0ED17}"/>
              </a:ext>
            </a:extLst>
          </p:cNvPr>
          <p:cNvSpPr/>
          <p:nvPr/>
        </p:nvSpPr>
        <p:spPr>
          <a:xfrm>
            <a:off x="181897" y="472421"/>
            <a:ext cx="11828205" cy="591315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9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5)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Chỉ</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dùng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trước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gọi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mật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nhấn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mạnh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sự</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quen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nhau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gọi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mật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đầy</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đủ</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tính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danh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biết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đích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chỉ</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ai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ghi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rõ</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chú</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thích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một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số</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Va-ren,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vốn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đảng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Đảng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hội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phản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quyền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lợi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cấp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trở</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nên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Toàn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quyền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Thượng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thư</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Thủ</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tướng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Tổng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thống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v.v...</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Tố</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bọn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cơ</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hội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viết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bài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tiếng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kết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hợp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tham</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đấu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tranh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chính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trị</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ở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115845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23EFE669-DF87-D95E-D373-32ED79F2CE37}"/>
            </a:ext>
          </a:extLst>
        </p:cNvPr>
        <p:cNvGrpSpPr/>
        <p:nvPr/>
      </p:nvGrpSpPr>
      <p:grpSpPr>
        <a:xfrm>
          <a:off x="0" y="0"/>
          <a:ext cx="0" cy="0"/>
          <a:chOff x="0" y="0"/>
          <a:chExt cx="0" cy="0"/>
        </a:xfrm>
      </p:grpSpPr>
      <p:sp>
        <p:nvSpPr>
          <p:cNvPr id="2" name="Rectangle 1"/>
          <p:cNvSpPr/>
          <p:nvPr/>
        </p:nvSpPr>
        <p:spPr>
          <a:xfrm>
            <a:off x="108154" y="0"/>
            <a:ext cx="11946194" cy="6651821"/>
          </a:xfrm>
          <a:prstGeom prst="rect">
            <a:avLst/>
          </a:prstGeom>
        </p:spPr>
        <p:txBody>
          <a:bodyPr wrap="square">
            <a:spAutoFit/>
          </a:bodyPr>
          <a:lstStyle/>
          <a:p>
            <a:pPr algn="just">
              <a:lnSpc>
                <a:spcPct val="150000"/>
              </a:lnSpc>
            </a:pPr>
            <a:r>
              <a:rPr lang="vi-VN" sz="3200" dirty="0">
                <a:latin typeface="Times New Roman" pitchFamily="18" charset="0"/>
                <a:cs typeface="Times New Roman" pitchFamily="18" charset="0"/>
              </a:rPr>
              <a:t>(</a:t>
            </a:r>
            <a:r>
              <a:rPr lang="en-US" sz="3200" dirty="0">
                <a:latin typeface="Times New Roman" pitchFamily="18" charset="0"/>
                <a:cs typeface="Times New Roman" pitchFamily="18" charset="0"/>
              </a:rPr>
              <a:t>6) </a:t>
            </a:r>
            <a:r>
              <a:rPr lang="en-US" sz="3200" dirty="0" err="1">
                <a:latin typeface="Times New Roman" pitchFamily="18" charset="0"/>
                <a:cs typeface="Times New Roman" pitchFamily="18" charset="0"/>
              </a:rPr>
              <a:t>Một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ngữ</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Bắc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ưa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thích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Lá</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khoai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trơ</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thấm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nước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nước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đổ</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lên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chảy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tuột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ngay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Pháp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thì</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nói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cắn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câu</a:t>
            </a:r>
            <a:r>
              <a:rPr lang="en-US" sz="3200" dirty="0">
                <a:latin typeface="Times New Roman" pitchFamily="18" charset="0"/>
                <a:cs typeface="Times New Roman" pitchFamily="18" charset="0"/>
              </a:rPr>
              <a:t>!".</a:t>
            </a:r>
          </a:p>
          <a:p>
            <a:pPr algn="just">
              <a:lnSpc>
                <a:spcPct val="150000"/>
              </a:lnSpc>
            </a:pPr>
            <a:r>
              <a:rPr lang="vi-VN" sz="3200" dirty="0">
                <a:latin typeface="Times New Roman" pitchFamily="18" charset="0"/>
                <a:cs typeface="Times New Roman" pitchFamily="18" charset="0"/>
              </a:rPr>
              <a:t>(</a:t>
            </a:r>
            <a:r>
              <a:rPr lang="en-US" sz="3200" dirty="0">
                <a:latin typeface="Times New Roman" pitchFamily="18" charset="0"/>
                <a:cs typeface="Times New Roman" pitchFamily="18" charset="0"/>
              </a:rPr>
              <a:t>7</a:t>
            </a:r>
            <a:r>
              <a:rPr lang="vi-VN" sz="3200" dirty="0">
                <a:latin typeface="Times New Roman" pitchFamily="18" charset="0"/>
                <a:cs typeface="Times New Roman" pitchFamily="18" charset="0"/>
              </a:rPr>
              <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Cười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ruồi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lời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ví</a:t>
            </a:r>
            <a:r>
              <a:rPr lang="en-US" sz="3200" dirty="0">
                <a:latin typeface="Times New Roman" pitchFamily="18" charset="0"/>
                <a:cs typeface="Times New Roman" pitchFamily="18" charset="0"/>
              </a:rPr>
              <a:t> von </a:t>
            </a:r>
            <a:r>
              <a:rPr lang="en-US" sz="3200" dirty="0" err="1">
                <a:latin typeface="Times New Roman" pitchFamily="18" charset="0"/>
                <a:cs typeface="Times New Roman" pitchFamily="18" charset="0"/>
              </a:rPr>
              <a:t>quen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thuộc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người</a:t>
            </a:r>
            <a:r>
              <a:rPr lang="en-US" sz="3200" dirty="0">
                <a:latin typeface="Times New Roman" pitchFamily="18" charset="0"/>
                <a:cs typeface="Times New Roman" pitchFamily="18" charset="0"/>
              </a:rPr>
              <a:t> Nam, </a:t>
            </a:r>
            <a:r>
              <a:rPr lang="en-US" sz="3200" dirty="0" err="1">
                <a:latin typeface="Times New Roman" pitchFamily="18" charset="0"/>
                <a:cs typeface="Times New Roman" pitchFamily="18" charset="0"/>
              </a:rPr>
              <a:t>dùng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tả</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cười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bí</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ẩn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người</a:t>
            </a:r>
            <a:r>
              <a:rPr lang="en-US" sz="3200" dirty="0">
                <a:latin typeface="Times New Roman" pitchFamily="18" charset="0"/>
                <a:cs typeface="Times New Roman" pitchFamily="18" charset="0"/>
              </a:rPr>
              <a:t> da </a:t>
            </a:r>
            <a:r>
              <a:rPr lang="en-US" sz="3200" dirty="0" err="1">
                <a:latin typeface="Times New Roman" pitchFamily="18" charset="0"/>
                <a:cs typeface="Times New Roman" pitchFamily="18" charset="0"/>
              </a:rPr>
              <a:t>vàng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Tiếng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Pháp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nói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cỡ</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ruồi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chim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ruồi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tàu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ruồi</a:t>
            </a:r>
            <a:r>
              <a:rPr lang="en-US" sz="3200" dirty="0">
                <a:latin typeface="Times New Roman" pitchFamily="18" charset="0"/>
                <a:cs typeface="Times New Roman" pitchFamily="18" charset="0"/>
              </a:rPr>
              <a:t>"*. </a:t>
            </a:r>
          </a:p>
          <a:p>
            <a:pPr algn="just">
              <a:lnSpc>
                <a:spcPct val="150000"/>
              </a:lnSpc>
            </a:pPr>
            <a:r>
              <a:rPr lang="en-US" sz="3200" dirty="0">
                <a:latin typeface="Times New Roman" pitchFamily="18" charset="0"/>
                <a:cs typeface="Times New Roman" pitchFamily="18" charset="0"/>
              </a:rPr>
              <a:t>"</a:t>
            </a:r>
            <a:r>
              <a:rPr lang="en-US" sz="3200" dirty="0" err="1">
                <a:latin typeface="Times New Roman" pitchFamily="18" charset="0"/>
                <a:cs typeface="Times New Roman" pitchFamily="18" charset="0"/>
              </a:rPr>
              <a:t>Cỡ</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ruồi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loại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nhẹ</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loại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đấu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sĩ</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môn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quyền</a:t>
            </a:r>
            <a:r>
              <a:rPr lang="en-US" sz="3200" dirty="0">
                <a:latin typeface="Times New Roman" pitchFamily="18" charset="0"/>
                <a:cs typeface="Times New Roman" pitchFamily="18" charset="0"/>
              </a:rPr>
              <a:t> Anh.</a:t>
            </a:r>
          </a:p>
          <a:p>
            <a:pPr algn="just">
              <a:lnSpc>
                <a:spcPct val="150000"/>
              </a:lnSpc>
            </a:pPr>
            <a:r>
              <a:rPr lang="en-US" sz="3200" dirty="0">
                <a:latin typeface="Times New Roman" pitchFamily="18" charset="0"/>
                <a:cs typeface="Times New Roman" pitchFamily="18" charset="0"/>
              </a:rPr>
              <a:t>"Chim </a:t>
            </a:r>
            <a:r>
              <a:rPr lang="en-US" sz="3200" dirty="0" err="1">
                <a:latin typeface="Times New Roman" pitchFamily="18" charset="0"/>
                <a:cs typeface="Times New Roman" pitchFamily="18" charset="0"/>
              </a:rPr>
              <a:t>ruồi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loại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chim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rất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nhỏ</a:t>
            </a:r>
            <a:r>
              <a:rPr lang="en-US" sz="3200" dirty="0">
                <a:latin typeface="Times New Roman" pitchFamily="18" charset="0"/>
                <a:cs typeface="Times New Roman" pitchFamily="18" charset="0"/>
              </a:rPr>
              <a:t>.</a:t>
            </a:r>
          </a:p>
          <a:p>
            <a:pPr algn="just">
              <a:lnSpc>
                <a:spcPct val="150000"/>
              </a:lnSpc>
            </a:pPr>
            <a:r>
              <a:rPr lang="en-US" sz="3200" dirty="0">
                <a:latin typeface="Times New Roman" pitchFamily="18" charset="0"/>
                <a:cs typeface="Times New Roman" pitchFamily="18" charset="0"/>
              </a:rPr>
              <a:t>"</a:t>
            </a:r>
            <a:r>
              <a:rPr lang="en-US" sz="3200" dirty="0" err="1">
                <a:latin typeface="Times New Roman" pitchFamily="18" charset="0"/>
                <a:cs typeface="Times New Roman" pitchFamily="18" charset="0"/>
              </a:rPr>
              <a:t>Tàu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ruồi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chỉ</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thứ</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tàu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thuỷ</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nhỏ</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chạy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sông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hồ</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1270060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11B7CB1C-C53B-E15F-1522-24974AC41725}"/>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C128440-FC22-2DC4-4EBA-6DE431829F9E}"/>
              </a:ext>
            </a:extLst>
          </p:cNvPr>
          <p:cNvSpPr/>
          <p:nvPr/>
        </p:nvSpPr>
        <p:spPr>
          <a:xfrm>
            <a:off x="395785" y="302359"/>
            <a:ext cx="11313994" cy="512832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r>
            <a:br>
              <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b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8) Ở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đoạn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cuối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nhiều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chỗ</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chỉ</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gọi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Phan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Châu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Châu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gọi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Va-ren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bằng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nữa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mà</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gọi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trống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không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Va-ren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Cũng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cùng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gọi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trống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nhưng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tác</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giả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đã</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khéo</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sử</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dụng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song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song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hai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thứ</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thể</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có</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trong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cách</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xưng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hô</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của</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Pháp</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quý</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mến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Phan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Bội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Châu</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thân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coi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thường</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đối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với</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en-US" sz="3200" b="0" i="0" u="none" strike="noStrike" kern="1200" cap="none" spc="0" normalizeH="0" baseline="0" noProof="0" dirty="0" err="1">
                <a:ln>
                  <a:noFill/>
                </a:ln>
                <a:solidFill>
                  <a:prstClr val="black"/>
                </a:solidFill>
                <a:effectLst/>
                <a:uLnTx/>
                <a:uFillTx/>
                <a:latin typeface="Times New Roman" pitchFamily="18" charset="0"/>
                <a:ea typeface="+mn-ea"/>
                <a:cs typeface="Times New Roman" pitchFamily="18" charset="0"/>
              </a:rPr>
              <a:t>Va-ren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3346945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1E8436FE-8FCB-96CA-357A-BEE731419296}"/>
            </a:ext>
          </a:extLst>
        </p:cNvPr>
        <p:cNvGrpSpPr/>
        <p:nvPr/>
      </p:nvGrpSpPr>
      <p:grpSpPr>
        <a:xfrm>
          <a:off x="0" y="0"/>
          <a:ext cx="0" cy="0"/>
          <a:chOff x="0" y="0"/>
          <a:chExt cx="0" cy="0"/>
        </a:xfrm>
      </p:grpSpPr>
      <p:sp>
        <p:nvSpPr>
          <p:cNvPr id="2" name="Rectangle 1"/>
          <p:cNvSpPr/>
          <p:nvPr/>
        </p:nvSpPr>
        <p:spPr>
          <a:xfrm>
            <a:off x="258206" y="308081"/>
            <a:ext cx="11675587" cy="6241837"/>
          </a:xfrm>
          <a:prstGeom prst="rect">
            <a:avLst/>
          </a:prstGeom>
        </p:spPr>
        <p:txBody>
          <a:bodyPr wrap="square">
            <a:spAutoFit/>
          </a:bodyPr>
          <a:lstStyle/>
          <a:p>
            <a:pPr algn="just">
              <a:lnSpc>
                <a:spcPct val="150000"/>
              </a:lnSpc>
            </a:pPr>
            <a:r>
              <a:rPr lang="vi-VN" sz="3000" b="1" dirty="0">
                <a:latin typeface="Times New Roman" pitchFamily="18" charset="0"/>
                <a:cs typeface="Times New Roman" pitchFamily="18" charset="0"/>
              </a:rPr>
              <a:t>Thực hiện các yêu cầu sau:</a:t>
            </a:r>
            <a:endParaRPr lang="en-US" sz="3000" dirty="0">
              <a:latin typeface="Times New Roman" pitchFamily="18" charset="0"/>
              <a:cs typeface="Times New Roman" pitchFamily="18" charset="0"/>
            </a:endParaRPr>
          </a:p>
          <a:p>
            <a:pPr algn="just">
              <a:lnSpc>
                <a:spcPct val="150000"/>
              </a:lnSpc>
            </a:pPr>
            <a:r>
              <a:rPr lang="vi-VN" sz="3000" b="1" dirty="0">
                <a:latin typeface="Times New Roman" pitchFamily="18" charset="0"/>
                <a:cs typeface="Times New Roman" pitchFamily="18" charset="0"/>
              </a:rPr>
              <a:t>Câu 1. </a:t>
            </a:r>
            <a:r>
              <a:rPr lang="vi-VN" sz="3000" dirty="0">
                <a:latin typeface="Times New Roman" pitchFamily="18" charset="0"/>
                <a:cs typeface="Times New Roman" pitchFamily="18" charset="0"/>
              </a:rPr>
              <a:t>Xác định nhân vật chính trong đoạn truyện trên?</a:t>
            </a:r>
            <a:endParaRPr lang="en-US" sz="3000" dirty="0">
              <a:latin typeface="Times New Roman" pitchFamily="18" charset="0"/>
              <a:cs typeface="Times New Roman" pitchFamily="18" charset="0"/>
            </a:endParaRPr>
          </a:p>
          <a:p>
            <a:pPr algn="just">
              <a:lnSpc>
                <a:spcPct val="150000"/>
              </a:lnSpc>
            </a:pPr>
            <a:r>
              <a:rPr lang="vi-VN" sz="3000" b="1" dirty="0">
                <a:latin typeface="Times New Roman" pitchFamily="18" charset="0"/>
                <a:cs typeface="Times New Roman" pitchFamily="18" charset="0"/>
              </a:rPr>
              <a:t>Câu 2. </a:t>
            </a:r>
            <a:r>
              <a:rPr lang="vi-VN" sz="3000" dirty="0">
                <a:latin typeface="Times New Roman" pitchFamily="18" charset="0"/>
                <a:cs typeface="Times New Roman" pitchFamily="18" charset="0"/>
              </a:rPr>
              <a:t>Liệt kê lời nói, hành động của Va-ren trong cuộc hội kiến với Phan Bội Châu tại nhà ngục Hỏa Lò (Hà Nội).</a:t>
            </a:r>
            <a:endParaRPr lang="en-US" sz="3000" dirty="0">
              <a:latin typeface="Times New Roman" pitchFamily="18" charset="0"/>
              <a:cs typeface="Times New Roman" pitchFamily="18" charset="0"/>
            </a:endParaRPr>
          </a:p>
          <a:p>
            <a:pPr algn="just">
              <a:lnSpc>
                <a:spcPct val="150000"/>
              </a:lnSpc>
            </a:pPr>
            <a:r>
              <a:rPr lang="vi-VN" sz="3000" b="1" dirty="0">
                <a:latin typeface="Times New Roman" pitchFamily="18" charset="0"/>
                <a:cs typeface="Times New Roman" pitchFamily="18" charset="0"/>
              </a:rPr>
              <a:t>Câu 3. </a:t>
            </a:r>
            <a:r>
              <a:rPr lang="vi-VN" sz="3000" dirty="0">
                <a:latin typeface="Times New Roman" pitchFamily="18" charset="0"/>
                <a:cs typeface="Times New Roman" pitchFamily="18" charset="0"/>
              </a:rPr>
              <a:t>Nhận xét của anh/ chị về tính cách của Va-ren và nghệ thuật miêu tả, thể hiện tính cách nhân vật này của tác giả.</a:t>
            </a:r>
            <a:endParaRPr lang="en-US" sz="3000" dirty="0">
              <a:latin typeface="Times New Roman" pitchFamily="18" charset="0"/>
              <a:cs typeface="Times New Roman" pitchFamily="18" charset="0"/>
            </a:endParaRPr>
          </a:p>
          <a:p>
            <a:pPr algn="just">
              <a:lnSpc>
                <a:spcPct val="150000"/>
              </a:lnSpc>
            </a:pPr>
            <a:r>
              <a:rPr lang="vi-VN" sz="3000" b="1" dirty="0">
                <a:latin typeface="Times New Roman" pitchFamily="18" charset="0"/>
                <a:cs typeface="Times New Roman" pitchFamily="18" charset="0"/>
              </a:rPr>
              <a:t>Câu 4. </a:t>
            </a:r>
            <a:r>
              <a:rPr lang="vi-VN" sz="3000" dirty="0">
                <a:latin typeface="Times New Roman" pitchFamily="18" charset="0"/>
                <a:cs typeface="Times New Roman" pitchFamily="18" charset="0"/>
              </a:rPr>
              <a:t>Phân tích tác dụng của cách lựa chọn ngôi kể và điểm nhìn của người kể chuyên trong tác phẩm.</a:t>
            </a:r>
            <a:endParaRPr lang="en-US" sz="3000" dirty="0">
              <a:latin typeface="Times New Roman" pitchFamily="18" charset="0"/>
              <a:cs typeface="Times New Roman" pitchFamily="18" charset="0"/>
            </a:endParaRPr>
          </a:p>
          <a:p>
            <a:pPr algn="just">
              <a:lnSpc>
                <a:spcPct val="150000"/>
              </a:lnSpc>
            </a:pPr>
            <a:r>
              <a:rPr lang="vi-VN" sz="3000" b="1" dirty="0">
                <a:latin typeface="Times New Roman" pitchFamily="18" charset="0"/>
                <a:cs typeface="Times New Roman" pitchFamily="18" charset="0"/>
              </a:rPr>
              <a:t>Câu 5. </a:t>
            </a:r>
            <a:r>
              <a:rPr lang="vi-VN" sz="3000" dirty="0">
                <a:latin typeface="Times New Roman" pitchFamily="18" charset="0"/>
                <a:cs typeface="Times New Roman" pitchFamily="18" charset="0"/>
              </a:rPr>
              <a:t>Theo em, cách đặt nhan đề và cách kết thúc văn bản có ý nghĩa gì?</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2821340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4F781A8-2860-D6F6-0B00-B55917309CD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D5AC0FB-2D28-E7C0-003F-6AF0EA25B70F}"/>
              </a:ext>
            </a:extLst>
          </p:cNvPr>
          <p:cNvSpPr txBox="1"/>
          <p:nvPr/>
        </p:nvSpPr>
        <p:spPr>
          <a:xfrm>
            <a:off x="1" y="-38167"/>
            <a:ext cx="12192000" cy="6934334"/>
          </a:xfrm>
          <a:prstGeom prst="rect">
            <a:avLst/>
          </a:prstGeom>
          <a:noFill/>
        </p:spPr>
        <p:txBody>
          <a:bodyPr wrap="square">
            <a:spAutoFit/>
          </a:bodyPr>
          <a:lstStyle/>
          <a:p>
            <a:pPr algn="just">
              <a:lnSpc>
                <a:spcPct val="150000"/>
              </a:lnSpc>
            </a:pPr>
            <a:r>
              <a:rPr lang="vi-VN"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Khi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cầm</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bút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luôn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đích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nhận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luôn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đặt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câu</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hỏi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rPr>
              <a:t> ai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Đối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tượng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đích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rồi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mới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cái</a:t>
            </a:r>
            <a:r>
              <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gì</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30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i="1" kern="1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vi-VN"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Phong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nghệ</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Hồ</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Chí Minh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đa</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dạng</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mà</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thống</a:t>
            </a:r>
            <a:r>
              <a:rPr lang="en-US" sz="3000" b="1" kern="1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nhất</a:t>
            </a:r>
            <a:endParaRPr lang="en-US" sz="3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pP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Độc</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đáo</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loại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văn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đều</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riêng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độc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đáo</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hấp</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160020" algn="just">
              <a:lnSpc>
                <a:spcPct val="150000"/>
              </a:lnSpc>
            </a:pPr>
            <a:r>
              <a:rPr lang="en-US" sz="3000" b="1"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Văn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kern="1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30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Ngắn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gọn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súc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tư</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duy</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sảo</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lập</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luận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chặt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chẽ</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lí</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lẽ</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đanh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thép</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bằng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chứng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đầy</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thuyết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phục</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giàu</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đấu</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bút</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kern="1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3000" kern="1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317720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82FFF5D1-A21C-C083-5A0E-F64AF90FA3F1}"/>
            </a:ext>
          </a:extLst>
        </p:cNvPr>
        <p:cNvGrpSpPr/>
        <p:nvPr/>
      </p:nvGrpSpPr>
      <p:grpSpPr>
        <a:xfrm>
          <a:off x="0" y="0"/>
          <a:ext cx="0" cy="0"/>
          <a:chOff x="0" y="0"/>
          <a:chExt cx="0" cy="0"/>
        </a:xfrm>
      </p:grpSpPr>
      <p:sp>
        <p:nvSpPr>
          <p:cNvPr id="2" name="Rectangle 1"/>
          <p:cNvSpPr/>
          <p:nvPr/>
        </p:nvSpPr>
        <p:spPr>
          <a:xfrm>
            <a:off x="4306529" y="167149"/>
            <a:ext cx="2822824" cy="553998"/>
          </a:xfrm>
          <a:prstGeom prst="rect">
            <a:avLst/>
          </a:prstGeom>
        </p:spPr>
        <p:txBody>
          <a:bodyPr wrap="none">
            <a:spAutoFit/>
          </a:bodyPr>
          <a:lstStyle/>
          <a:p>
            <a:r>
              <a:rPr lang="vi-VN" sz="3000" b="1" dirty="0">
                <a:latin typeface="Times New Roman" pitchFamily="18" charset="0"/>
                <a:cs typeface="Times New Roman" pitchFamily="18" charset="0"/>
              </a:rPr>
              <a:t>GỢI Ý ĐÁP ÁN</a:t>
            </a:r>
            <a:endParaRPr lang="en-US" sz="3000" dirty="0">
              <a:latin typeface="Times New Roman" pitchFamily="18" charset="0"/>
              <a:cs typeface="Times New Roman" pitchFamily="18" charset="0"/>
            </a:endParaRPr>
          </a:p>
        </p:txBody>
      </p:sp>
      <p:sp>
        <p:nvSpPr>
          <p:cNvPr id="3" name="Rectangle 2"/>
          <p:cNvSpPr/>
          <p:nvPr/>
        </p:nvSpPr>
        <p:spPr>
          <a:xfrm>
            <a:off x="206477" y="531561"/>
            <a:ext cx="11847871" cy="5632311"/>
          </a:xfrm>
          <a:prstGeom prst="rect">
            <a:avLst/>
          </a:prstGeom>
        </p:spPr>
        <p:txBody>
          <a:bodyPr wrap="square">
            <a:spAutoFit/>
          </a:bodyPr>
          <a:lstStyle/>
          <a:p>
            <a:pPr algn="just">
              <a:lnSpc>
                <a:spcPts val="3600"/>
              </a:lnSpc>
              <a:spcAft>
                <a:spcPts val="1200"/>
              </a:spcAft>
            </a:pPr>
            <a:r>
              <a:rPr lang="vi-VN" sz="3000" b="1" dirty="0">
                <a:latin typeface="Times New Roman" pitchFamily="18" charset="0"/>
                <a:cs typeface="Times New Roman" pitchFamily="18" charset="0"/>
              </a:rPr>
              <a:t>Câu 1.</a:t>
            </a:r>
            <a:endParaRPr lang="en-US" sz="3000" dirty="0">
              <a:latin typeface="Times New Roman" pitchFamily="18" charset="0"/>
              <a:cs typeface="Times New Roman" pitchFamily="18" charset="0"/>
            </a:endParaRPr>
          </a:p>
          <a:p>
            <a:pPr algn="just">
              <a:lnSpc>
                <a:spcPts val="3600"/>
              </a:lnSpc>
              <a:spcAft>
                <a:spcPts val="1200"/>
              </a:spcAft>
            </a:pPr>
            <a:r>
              <a:rPr lang="en-US" sz="3000" dirty="0" err="1">
                <a:latin typeface="Times New Roman" pitchFamily="18" charset="0"/>
                <a:cs typeface="Times New Roman" pitchFamily="18" charset="0"/>
              </a:rPr>
              <a:t>Nhân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vật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Va-ren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cụ</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Bội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Châu</a:t>
            </a:r>
            <a:endParaRPr lang="en-US" sz="3000" dirty="0">
              <a:latin typeface="Times New Roman" pitchFamily="18" charset="0"/>
              <a:cs typeface="Times New Roman" pitchFamily="18" charset="0"/>
            </a:endParaRPr>
          </a:p>
          <a:p>
            <a:pPr algn="just">
              <a:lnSpc>
                <a:spcPts val="3600"/>
              </a:lnSpc>
              <a:spcAft>
                <a:spcPts val="1200"/>
              </a:spcAft>
            </a:pPr>
            <a:r>
              <a:rPr lang="vi-VN" sz="3000" b="1" dirty="0">
                <a:latin typeface="Times New Roman" pitchFamily="18" charset="0"/>
                <a:cs typeface="Times New Roman" pitchFamily="18" charset="0"/>
              </a:rPr>
              <a:t>Câu 2.</a:t>
            </a:r>
            <a:r>
              <a:rPr lang="vi-VN" sz="3000" dirty="0">
                <a:latin typeface="Times New Roman" pitchFamily="18" charset="0"/>
                <a:cs typeface="Times New Roman" pitchFamily="18" charset="0"/>
              </a:rPr>
              <a:t> Trong cuộc hội kiến với Phan Bội Châu tại nhà ngục Hỏa Lò (Hà Nội), </a:t>
            </a:r>
            <a:endParaRPr lang="en-US" sz="3000" dirty="0">
              <a:latin typeface="Times New Roman" pitchFamily="18" charset="0"/>
              <a:cs typeface="Times New Roman" pitchFamily="18" charset="0"/>
            </a:endParaRPr>
          </a:p>
          <a:p>
            <a:pPr algn="just">
              <a:lnSpc>
                <a:spcPts val="3600"/>
              </a:lnSpc>
              <a:spcAft>
                <a:spcPts val="1200"/>
              </a:spcAft>
            </a:pPr>
            <a:r>
              <a:rPr lang="vi-VN" sz="3000" dirty="0">
                <a:latin typeface="Times New Roman" pitchFamily="18" charset="0"/>
                <a:cs typeface="Times New Roman" pitchFamily="18" charset="0"/>
              </a:rPr>
              <a:t>Va-ren hiện lên qua lời nói, hành động sau:</a:t>
            </a:r>
            <a:endParaRPr lang="en-US" sz="3000" dirty="0">
              <a:latin typeface="Times New Roman" pitchFamily="18" charset="0"/>
              <a:cs typeface="Times New Roman" pitchFamily="18" charset="0"/>
            </a:endParaRPr>
          </a:p>
          <a:p>
            <a:pPr lvl="0" algn="just">
              <a:lnSpc>
                <a:spcPts val="3600"/>
              </a:lnSpc>
              <a:spcAft>
                <a:spcPts val="1200"/>
              </a:spcAft>
            </a:pPr>
            <a:r>
              <a:rPr lang="vi-VN" sz="3000" dirty="0">
                <a:latin typeface="Times New Roman" pitchFamily="18" charset="0"/>
                <a:cs typeface="Times New Roman" pitchFamily="18" charset="0"/>
              </a:rPr>
              <a:t>Lời nói:</a:t>
            </a:r>
            <a:endParaRPr lang="en-US" sz="3000" dirty="0">
              <a:latin typeface="Times New Roman" pitchFamily="18" charset="0"/>
              <a:cs typeface="Times New Roman" pitchFamily="18" charset="0"/>
            </a:endParaRPr>
          </a:p>
          <a:p>
            <a:pPr algn="just">
              <a:lnSpc>
                <a:spcPts val="3600"/>
              </a:lnSpc>
              <a:spcAft>
                <a:spcPts val="1200"/>
              </a:spcAft>
            </a:pPr>
            <a:r>
              <a:rPr lang="vi-VN" sz="3000" dirty="0">
                <a:latin typeface="Times New Roman" pitchFamily="18" charset="0"/>
                <a:cs typeface="Times New Roman" pitchFamily="18" charset="0"/>
              </a:rPr>
              <a:t>+ </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Tôi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đem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tự</a:t>
            </a:r>
            <a:r>
              <a:rPr lang="en-US" sz="3000" dirty="0">
                <a:latin typeface="Times New Roman" pitchFamily="18" charset="0"/>
                <a:cs typeface="Times New Roman" pitchFamily="18" charset="0"/>
              </a:rPr>
              <a:t> do </a:t>
            </a:r>
            <a:r>
              <a:rPr lang="en-US" sz="3000" dirty="0" err="1">
                <a:latin typeface="Times New Roman" pitchFamily="18" charset="0"/>
                <a:cs typeface="Times New Roman" pitchFamily="18" charset="0"/>
              </a:rPr>
              <a:t>đến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đây</a:t>
            </a:r>
            <a:r>
              <a:rPr lang="en-US" sz="3000" dirty="0">
                <a:latin typeface="Times New Roman" pitchFamily="18" charset="0"/>
                <a:cs typeface="Times New Roman" pitchFamily="18" charset="0"/>
              </a:rPr>
              <a:t>!"</a:t>
            </a:r>
          </a:p>
          <a:p>
            <a:pPr algn="just">
              <a:lnSpc>
                <a:spcPts val="3600"/>
              </a:lnSpc>
              <a:spcAft>
                <a:spcPts val="1200"/>
              </a:spcAft>
            </a:pPr>
            <a:r>
              <a:rPr lang="vi-VN" sz="3000" dirty="0">
                <a:latin typeface="Times New Roman" pitchFamily="18" charset="0"/>
                <a:cs typeface="Times New Roman" pitchFamily="18" charset="0"/>
              </a:rPr>
              <a:t>+ </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Nhưng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phải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tôi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yêu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cầu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lấy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danh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dự</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hứa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với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tôi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sẽ</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trung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thành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với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Pháp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hãy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cộng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tác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hãy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hợp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lực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với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Pháp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hành</a:t>
            </a:r>
            <a:r>
              <a:rPr lang="en-US" sz="3000" dirty="0">
                <a:latin typeface="Times New Roman" pitchFamily="18" charset="0"/>
                <a:cs typeface="Times New Roman" pitchFamily="18" charset="0"/>
              </a:rPr>
              <a:t> ở </a:t>
            </a:r>
            <a:r>
              <a:rPr lang="en-US" sz="3000" dirty="0" err="1">
                <a:latin typeface="Times New Roman" pitchFamily="18" charset="0"/>
                <a:cs typeface="Times New Roman" pitchFamily="18" charset="0"/>
              </a:rPr>
              <a:t>Đông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Dương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một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sự</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nghiệp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khai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hoá</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lý</a:t>
            </a:r>
            <a:r>
              <a:rPr lang="en-US" sz="3000" dirty="0">
                <a:latin typeface="Times New Roman" pitchFamily="18" charset="0"/>
                <a:cs typeface="Times New Roman" pitchFamily="18" charset="0"/>
              </a:rPr>
              <a:t>".</a:t>
            </a:r>
          </a:p>
        </p:txBody>
      </p:sp>
    </p:spTree>
    <p:extLst>
      <p:ext uri="{BB962C8B-B14F-4D97-AF65-F5344CB8AC3E}">
        <p14:creationId xmlns:p14="http://schemas.microsoft.com/office/powerpoint/2010/main" val="174145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par>
                                <p:cTn id="23" presetID="21" presetClass="entr" presetSubtype="1"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wheel(1)">
                                      <p:cBhvr>
                                        <p:cTn id="25" dur="2000"/>
                                        <p:tgtEl>
                                          <p:spTgt spid="3">
                                            <p:txEl>
                                              <p:pRg st="3" end="3"/>
                                            </p:txEl>
                                          </p:spTgt>
                                        </p:tgtEl>
                                      </p:cBhvr>
                                    </p:animEffect>
                                  </p:childTnLst>
                                </p:cTn>
                              </p:par>
                              <p:par>
                                <p:cTn id="26" presetID="21" presetClass="entr" presetSubtype="1"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wheel(1)">
                                      <p:cBhvr>
                                        <p:cTn id="28" dur="2000"/>
                                        <p:tgtEl>
                                          <p:spTgt spid="3">
                                            <p:txEl>
                                              <p:pRg st="4" end="4"/>
                                            </p:txEl>
                                          </p:spTgt>
                                        </p:tgtEl>
                                      </p:cBhvr>
                                    </p:animEffect>
                                  </p:childTnLst>
                                </p:cTn>
                              </p:par>
                              <p:par>
                                <p:cTn id="29" presetID="21" presetClass="entr" presetSubtype="1"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heel(1)">
                                      <p:cBhvr>
                                        <p:cTn id="31" dur="2000"/>
                                        <p:tgtEl>
                                          <p:spTgt spid="3">
                                            <p:txEl>
                                              <p:pRg st="5" end="5"/>
                                            </p:txEl>
                                          </p:spTgt>
                                        </p:tgtEl>
                                      </p:cBhvr>
                                    </p:animEffect>
                                  </p:childTnLst>
                                </p:cTn>
                              </p:par>
                              <p:par>
                                <p:cTn id="32" presetID="21" presetClass="entr" presetSubtype="1"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wheel(1)">
                                      <p:cBhvr>
                                        <p:cTn id="34"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A9A44C92-2D33-46B8-2EAB-75D2375951A9}"/>
            </a:ext>
          </a:extLst>
        </p:cNvPr>
        <p:cNvGrpSpPr/>
        <p:nvPr/>
      </p:nvGrpSpPr>
      <p:grpSpPr>
        <a:xfrm>
          <a:off x="0" y="0"/>
          <a:ext cx="0" cy="0"/>
          <a:chOff x="0" y="0"/>
          <a:chExt cx="0" cy="0"/>
        </a:xfrm>
      </p:grpSpPr>
      <p:sp>
        <p:nvSpPr>
          <p:cNvPr id="2" name="Rectangle 1"/>
          <p:cNvSpPr/>
          <p:nvPr/>
        </p:nvSpPr>
        <p:spPr>
          <a:xfrm>
            <a:off x="147740" y="308081"/>
            <a:ext cx="11896519" cy="6241837"/>
          </a:xfrm>
          <a:prstGeom prst="rect">
            <a:avLst/>
          </a:prstGeom>
        </p:spPr>
        <p:txBody>
          <a:bodyPr wrap="square">
            <a:spAutoFit/>
          </a:bodyPr>
          <a:lstStyle/>
          <a:p>
            <a:pPr algn="just">
              <a:lnSpc>
                <a:spcPct val="150000"/>
              </a:lnSpc>
            </a:pPr>
            <a:r>
              <a:rPr lang="vi-VN" sz="3000" dirty="0">
                <a:latin typeface="Times New Roman" pitchFamily="18" charset="0"/>
                <a:cs typeface="Times New Roman" pitchFamily="18" charset="0"/>
              </a:rPr>
              <a:t>+ </a:t>
            </a:r>
            <a:r>
              <a:rPr lang="en-US" sz="3000" dirty="0">
                <a:latin typeface="Times New Roman" pitchFamily="18" charset="0"/>
                <a:cs typeface="Times New Roman" pitchFamily="18" charset="0"/>
              </a:rPr>
              <a:t>"</a:t>
            </a:r>
            <a:r>
              <a:rPr lang="en-US" sz="3000" dirty="0" err="1">
                <a:latin typeface="Times New Roman" pitchFamily="18" charset="0"/>
                <a:cs typeface="Times New Roman" pitchFamily="18" charset="0"/>
              </a:rPr>
              <a:t>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Bội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tôi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biết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rõ</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tâm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hồn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thượng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cuộc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đời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đầy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sinh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nhiều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nguy</a:t>
            </a:r>
            <a:r>
              <a:rPr lang="en-US" sz="3000" dirty="0">
                <a:latin typeface="Times New Roman" pitchFamily="18" charset="0"/>
                <a:cs typeface="Times New Roman" pitchFamily="18" charset="0"/>
              </a:rPr>
              <a:t> nan </a:t>
            </a:r>
            <a:r>
              <a:rPr lang="en-US" sz="3000" dirty="0" err="1">
                <a:latin typeface="Times New Roman" pitchFamily="18" charset="0"/>
                <a:cs typeface="Times New Roman" pitchFamily="18" charset="0"/>
              </a:rPr>
              <a:t>của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tôi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tôi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xin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người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đầu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tiên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với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tư</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Toàn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quyền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Dương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được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bày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tỏ</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tấm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lòng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rất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mực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quý</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trọng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ông</a:t>
            </a:r>
            <a:r>
              <a:rPr lang="en-US" sz="3000" dirty="0">
                <a:latin typeface="Times New Roman" pitchFamily="18" charset="0"/>
                <a:cs typeface="Times New Roman" pitchFamily="18" charset="0"/>
              </a:rPr>
              <a:t>. Song </a:t>
            </a:r>
            <a:r>
              <a:rPr lang="en-US" sz="3000" dirty="0" err="1">
                <a:latin typeface="Times New Roman" pitchFamily="18" charset="0"/>
                <a:cs typeface="Times New Roman" pitchFamily="18" charset="0"/>
              </a:rPr>
              <a:t>những</a:t>
            </a:r>
            <a:r>
              <a:rPr lang="en-US" sz="3000" dirty="0">
                <a:latin typeface="Times New Roman" pitchFamily="18" charset="0"/>
                <a:cs typeface="Times New Roman" pitchFamily="18" charset="0"/>
              </a:rPr>
              <a:t> ý </a:t>
            </a:r>
            <a:r>
              <a:rPr lang="en-US" sz="3000" dirty="0" err="1">
                <a:latin typeface="Times New Roman" pitchFamily="18" charset="0"/>
                <a:cs typeface="Times New Roman" pitchFamily="18" charset="0"/>
              </a:rPr>
              <a:t>tưởng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hào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hiệp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nhất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phải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chăng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giờ</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cũng</a:t>
            </a:r>
            <a:r>
              <a:rPr lang="en-US" sz="3000" dirty="0">
                <a:latin typeface="Times New Roman" pitchFamily="18" charset="0"/>
                <a:cs typeface="Times New Roman" pitchFamily="18" charset="0"/>
              </a:rPr>
              <a:t> hay </a:t>
            </a:r>
            <a:r>
              <a:rPr lang="en-US" sz="3000" dirty="0" err="1">
                <a:latin typeface="Times New Roman" pitchFamily="18" charset="0"/>
                <a:cs typeface="Times New Roman" pitchFamily="18" charset="0"/>
              </a:rPr>
              <a:t>nhất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Phải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chăng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giờ</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cũng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thực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hiện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được</a:t>
            </a:r>
            <a:r>
              <a:rPr lang="en-US" sz="3000" dirty="0">
                <a:latin typeface="Times New Roman" pitchFamily="18" charset="0"/>
                <a:cs typeface="Times New Roman" pitchFamily="18" charset="0"/>
              </a:rPr>
              <a:t>? Than </a:t>
            </a:r>
            <a:r>
              <a:rPr lang="en-US" sz="3000" dirty="0" err="1">
                <a:latin typeface="Times New Roman" pitchFamily="18" charset="0"/>
                <a:cs typeface="Times New Roman" pitchFamily="18" charset="0"/>
              </a:rPr>
              <a:t>ôi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ông</a:t>
            </a:r>
            <a:r>
              <a:rPr lang="en-US" sz="3000" dirty="0">
                <a:latin typeface="Times New Roman" pitchFamily="18" charset="0"/>
                <a:cs typeface="Times New Roman" pitchFamily="18" charset="0"/>
              </a:rPr>
              <a:t> ạ! </a:t>
            </a:r>
            <a:r>
              <a:rPr lang="en-US" sz="3000" dirty="0" err="1">
                <a:latin typeface="Times New Roman" pitchFamily="18" charset="0"/>
                <a:cs typeface="Times New Roman" pitchFamily="18" charset="0"/>
              </a:rPr>
              <a:t>Vả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trời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chúng</a:t>
            </a:r>
            <a:r>
              <a:rPr lang="en-US" sz="3000" dirty="0">
                <a:latin typeface="Times New Roman" pitchFamily="18" charset="0"/>
                <a:cs typeface="Times New Roman" pitchFamily="18" charset="0"/>
              </a:rPr>
              <a:t> ta </a:t>
            </a:r>
            <a:r>
              <a:rPr lang="en-US" sz="3000" dirty="0" err="1">
                <a:latin typeface="Times New Roman" pitchFamily="18" charset="0"/>
                <a:cs typeface="Times New Roman" pitchFamily="18" charset="0"/>
              </a:rPr>
              <a:t>lại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cứ</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cố</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chấp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cãi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lộn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nhau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mãi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thế</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này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lúc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tôi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tay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nắm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chặt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tay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chúng</a:t>
            </a:r>
            <a:r>
              <a:rPr lang="en-US" sz="3000" dirty="0">
                <a:latin typeface="Times New Roman" pitchFamily="18" charset="0"/>
                <a:cs typeface="Times New Roman" pitchFamily="18" charset="0"/>
              </a:rPr>
              <a:t> ta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được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biết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việc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tốt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đẹp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xứ</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Dương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này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Chúng</a:t>
            </a:r>
            <a:r>
              <a:rPr lang="en-US" sz="3000" dirty="0">
                <a:latin typeface="Times New Roman" pitchFamily="18" charset="0"/>
                <a:cs typeface="Times New Roman" pitchFamily="18" charset="0"/>
              </a:rPr>
              <a:t> ta </a:t>
            </a:r>
            <a:r>
              <a:rPr lang="en-US" sz="3000" dirty="0" err="1">
                <a:latin typeface="Times New Roman" pitchFamily="18" charset="0"/>
                <a:cs typeface="Times New Roman" pitchFamily="18" charset="0"/>
              </a:rPr>
              <a:t>có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cùng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nhau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ông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trở</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thành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một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quốc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tân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lớn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một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xứ</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tự</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trị</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một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nước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Pháp</a:t>
            </a:r>
            <a:r>
              <a:rPr lang="en-US" sz="3000" dirty="0">
                <a:latin typeface="Times New Roman" pitchFamily="18" charset="0"/>
                <a:cs typeface="Times New Roman" pitchFamily="18" charset="0"/>
              </a:rPr>
              <a:t> ở </a:t>
            </a:r>
            <a:r>
              <a:rPr lang="en-US" sz="3000" dirty="0" err="1">
                <a:latin typeface="Times New Roman" pitchFamily="18" charset="0"/>
                <a:cs typeface="Times New Roman" pitchFamily="18" charset="0"/>
              </a:rPr>
              <a:t>châu</a:t>
            </a:r>
            <a:r>
              <a:rPr lang="en-US" sz="3000" dirty="0">
                <a:latin typeface="Times New Roman" pitchFamily="18" charset="0"/>
                <a:cs typeface="Times New Roman" pitchFamily="18" charset="0"/>
              </a:rPr>
              <a:t> Á!"</a:t>
            </a:r>
          </a:p>
        </p:txBody>
      </p:sp>
    </p:spTree>
    <p:extLst>
      <p:ext uri="{BB962C8B-B14F-4D97-AF65-F5344CB8AC3E}">
        <p14:creationId xmlns:p14="http://schemas.microsoft.com/office/powerpoint/2010/main" val="253015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C640E3C8-CA9C-D37B-549A-A5F3DA78797F}"/>
            </a:ext>
          </a:extLst>
        </p:cNvPr>
        <p:cNvGrpSpPr/>
        <p:nvPr/>
      </p:nvGrpSpPr>
      <p:grpSpPr>
        <a:xfrm>
          <a:off x="0" y="0"/>
          <a:ext cx="0" cy="0"/>
          <a:chOff x="0" y="0"/>
          <a:chExt cx="0" cy="0"/>
        </a:xfrm>
      </p:grpSpPr>
      <p:sp>
        <p:nvSpPr>
          <p:cNvPr id="2" name="Rectangle 1"/>
          <p:cNvSpPr/>
          <p:nvPr/>
        </p:nvSpPr>
        <p:spPr>
          <a:xfrm>
            <a:off x="447368" y="673360"/>
            <a:ext cx="11297264" cy="5174493"/>
          </a:xfrm>
          <a:prstGeom prst="rect">
            <a:avLst/>
          </a:prstGeom>
        </p:spPr>
        <p:txBody>
          <a:bodyPr wrap="square">
            <a:spAutoFit/>
          </a:bodyPr>
          <a:lstStyle/>
          <a:p>
            <a:pPr lvl="0" algn="just">
              <a:lnSpc>
                <a:spcPct val="150000"/>
              </a:lnSpc>
            </a:pPr>
            <a:r>
              <a:rPr lang="vi-VN" sz="3200" dirty="0">
                <a:latin typeface="Times New Roman" pitchFamily="18" charset="0"/>
                <a:cs typeface="Times New Roman" pitchFamily="18" charset="0"/>
              </a:rPr>
              <a:t>Hành động:</a:t>
            </a:r>
            <a:endParaRPr lang="en-US" sz="3200" dirty="0">
              <a:latin typeface="Times New Roman" pitchFamily="18" charset="0"/>
              <a:cs typeface="Times New Roman" pitchFamily="18" charset="0"/>
            </a:endParaRPr>
          </a:p>
          <a:p>
            <a:pPr algn="just">
              <a:lnSpc>
                <a:spcPct val="150000"/>
              </a:lnSpc>
            </a:pPr>
            <a:r>
              <a:rPr lang="vi-VN" sz="3200" dirty="0">
                <a:latin typeface="Times New Roman" pitchFamily="18" charset="0"/>
                <a:cs typeface="Times New Roman" pitchFamily="18" charset="0"/>
              </a:rPr>
              <a:t>+ t</a:t>
            </a:r>
            <a:r>
              <a:rPr lang="en-US" sz="3200" dirty="0">
                <a:latin typeface="Times New Roman" pitchFamily="18" charset="0"/>
                <a:cs typeface="Times New Roman" pitchFamily="18" charset="0"/>
              </a:rPr>
              <a:t>ay </a:t>
            </a:r>
            <a:r>
              <a:rPr lang="en-US" sz="3200" dirty="0" err="1">
                <a:latin typeface="Times New Roman" pitchFamily="18" charset="0"/>
                <a:cs typeface="Times New Roman" pitchFamily="18" charset="0"/>
              </a:rPr>
              <a:t>phải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giơ</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bắt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Bội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còn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tay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thì</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nâng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gông</a:t>
            </a:r>
            <a:r>
              <a:rPr lang="en-US" sz="3200" dirty="0">
                <a:latin typeface="Times New Roman" pitchFamily="18" charset="0"/>
                <a:cs typeface="Times New Roman" pitchFamily="18" charset="0"/>
              </a:rPr>
              <a:t> to </a:t>
            </a:r>
            <a:r>
              <a:rPr lang="en-US" sz="3200" dirty="0" err="1">
                <a:latin typeface="Times New Roman" pitchFamily="18" charset="0"/>
                <a:cs typeface="Times New Roman" pitchFamily="18" charset="0"/>
              </a:rPr>
              <a:t>kếch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đang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xiết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chặt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Bội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tù</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đạm</a:t>
            </a:r>
            <a:endParaRPr lang="en-US" sz="3200" dirty="0">
              <a:latin typeface="Times New Roman" pitchFamily="18" charset="0"/>
              <a:cs typeface="Times New Roman" pitchFamily="18" charset="0"/>
            </a:endParaRPr>
          </a:p>
          <a:p>
            <a:pPr algn="just">
              <a:lnSpc>
                <a:spcPct val="150000"/>
              </a:lnSpc>
            </a:pPr>
            <a:r>
              <a:rPr lang="vi-VN" sz="3200" dirty="0">
                <a:latin typeface="Times New Roman" pitchFamily="18" charset="0"/>
                <a:cs typeface="Times New Roman" pitchFamily="18" charset="0"/>
              </a:rPr>
              <a:t>+ ra sức thuyết phục, mua chuộc Phan Bội Châu, kể cho Phan Bội Châu nghe gương của một trợ thủ cũ của ông đã đứng về phía Pháp, khoa khoang về bạn bè của Va-ren đều là những người lừng danh, khoe về nền dân chủ của người Pháp, về chức vụ của mình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5877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AE17AABB-FC14-A2EA-B3A6-E3D26FAF099F}"/>
            </a:ext>
          </a:extLst>
        </p:cNvPr>
        <p:cNvGrpSpPr/>
        <p:nvPr/>
      </p:nvGrpSpPr>
      <p:grpSpPr>
        <a:xfrm>
          <a:off x="0" y="0"/>
          <a:ext cx="0" cy="0"/>
          <a:chOff x="0" y="0"/>
          <a:chExt cx="0" cy="0"/>
        </a:xfrm>
      </p:grpSpPr>
      <p:sp>
        <p:nvSpPr>
          <p:cNvPr id="2" name="Rectangle 1"/>
          <p:cNvSpPr/>
          <p:nvPr/>
        </p:nvSpPr>
        <p:spPr>
          <a:xfrm>
            <a:off x="504966" y="299451"/>
            <a:ext cx="11395881" cy="6093976"/>
          </a:xfrm>
          <a:prstGeom prst="rect">
            <a:avLst/>
          </a:prstGeom>
        </p:spPr>
        <p:txBody>
          <a:bodyPr wrap="square">
            <a:spAutoFit/>
          </a:bodyPr>
          <a:lstStyle/>
          <a:p>
            <a:pPr algn="just"/>
            <a:r>
              <a:rPr lang="vi-VN" sz="3000" b="1" dirty="0">
                <a:latin typeface="Times New Roman" pitchFamily="18" charset="0"/>
                <a:cs typeface="Times New Roman" pitchFamily="18" charset="0"/>
              </a:rPr>
              <a:t>Câu 3.</a:t>
            </a:r>
            <a:endParaRPr lang="en-US" sz="3000" dirty="0">
              <a:latin typeface="Times New Roman" pitchFamily="18" charset="0"/>
              <a:cs typeface="Times New Roman" pitchFamily="18" charset="0"/>
            </a:endParaRPr>
          </a:p>
          <a:p>
            <a:pPr algn="just"/>
            <a:r>
              <a:rPr lang="vi-VN"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của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Va-ren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trá</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thất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hứa</a:t>
            </a:r>
            <a:r>
              <a:rPr lang="en-US" sz="3000" dirty="0">
                <a:latin typeface="Times New Roman" pitchFamily="18" charset="0"/>
                <a:cs typeface="Times New Roman" pitchFamily="18" charset="0"/>
              </a:rPr>
              <a:t> </a:t>
            </a:r>
          </a:p>
          <a:p>
            <a:pPr algn="just"/>
            <a:r>
              <a:rPr lang="vi-VN" sz="3000" dirty="0">
                <a:latin typeface="Times New Roman" pitchFamily="18" charset="0"/>
                <a:cs typeface="Times New Roman" pitchFamily="18" charset="0"/>
              </a:rPr>
              <a: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Nghệ</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thuật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miêu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hiện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nhân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vật</a:t>
            </a:r>
            <a:r>
              <a:rPr lang="vi-VN" sz="3000" dirty="0">
                <a:latin typeface="Times New Roman" pitchFamily="18" charset="0"/>
                <a:cs typeface="Times New Roman" pitchFamily="18" charset="0"/>
              </a:rPr>
              <a:t> Va-ren</a:t>
            </a:r>
            <a:r>
              <a:rPr lang="en-US" sz="3000" dirty="0">
                <a:latin typeface="Times New Roman" pitchFamily="18" charset="0"/>
                <a:cs typeface="Times New Roman" pitchFamily="18" charset="0"/>
              </a:rPr>
              <a:t>:</a:t>
            </a:r>
          </a:p>
          <a:p>
            <a:pPr algn="just"/>
            <a:r>
              <a:rPr lang="vi-VN"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Phát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huy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sức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mạnh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của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tưởng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tượng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hư</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cấu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việc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xây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dựng</a:t>
            </a:r>
            <a:r>
              <a:rPr lang="en-US" sz="3000" dirty="0">
                <a:latin typeface="Times New Roman" pitchFamily="18" charset="0"/>
                <a:cs typeface="Times New Roman" pitchFamily="18" charset="0"/>
              </a:rPr>
              <a:t> chi </a:t>
            </a:r>
            <a:r>
              <a:rPr lang="en-US" sz="3000" dirty="0" err="1">
                <a:latin typeface="Times New Roman" pitchFamily="18" charset="0"/>
                <a:cs typeface="Times New Roman" pitchFamily="18" charset="0"/>
              </a:rPr>
              <a:t>tiết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nghệ</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thuật</a:t>
            </a:r>
            <a:r>
              <a:rPr lang="en-US" sz="3000" dirty="0">
                <a:latin typeface="Times New Roman" pitchFamily="18" charset="0"/>
                <a:cs typeface="Times New Roman" pitchFamily="18" charset="0"/>
              </a:rPr>
              <a:t>.</a:t>
            </a:r>
          </a:p>
          <a:p>
            <a:pPr algn="just"/>
            <a:r>
              <a:rPr lang="vi-VN"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Sử</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dụng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kể</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chuyện</a:t>
            </a:r>
            <a:r>
              <a:rPr lang="en-US" sz="3000" dirty="0">
                <a:latin typeface="Times New Roman" pitchFamily="18" charset="0"/>
                <a:cs typeface="Times New Roman" pitchFamily="18" charset="0"/>
              </a:rPr>
              <a:t> song </a:t>
            </a:r>
            <a:r>
              <a:rPr lang="en-US" sz="3000" dirty="0" err="1">
                <a:latin typeface="Times New Roman" pitchFamily="18" charset="0"/>
                <a:cs typeface="Times New Roman" pitchFamily="18" charset="0"/>
              </a:rPr>
              <a:t>hành</a:t>
            </a:r>
            <a:r>
              <a:rPr lang="en-US" sz="3000" dirty="0">
                <a:latin typeface="Times New Roman" pitchFamily="18" charset="0"/>
                <a:cs typeface="Times New Roman" pitchFamily="18" charset="0"/>
              </a:rPr>
              <a:t>: song </a:t>
            </a:r>
            <a:r>
              <a:rPr lang="en-US" sz="3000" dirty="0" err="1">
                <a:latin typeface="Times New Roman" pitchFamily="18" charset="0"/>
                <a:cs typeface="Times New Roman" pitchFamily="18" charset="0"/>
              </a:rPr>
              <a:t>hành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tương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phản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giữa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chuyến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dài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lời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hứa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mị</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dân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Va-ren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sự</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thật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được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lặp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lần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đó</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thì</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Bội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vẫn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nằm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tù</a:t>
            </a:r>
            <a:r>
              <a:rPr lang="en-US" sz="3000" dirty="0">
                <a:latin typeface="Times New Roman" pitchFamily="18" charset="0"/>
                <a:cs typeface="Times New Roman" pitchFamily="18" charset="0"/>
              </a:rPr>
              <a:t>”.</a:t>
            </a:r>
          </a:p>
          <a:p>
            <a:pPr algn="just"/>
            <a:r>
              <a:rPr lang="vi-VN"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Sử</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dụng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cấu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thủ</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pháp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lập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miêu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hành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động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ngôn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ngữ</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cùng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lúc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khắc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hoạ</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tính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của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Va-ren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sự</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lập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với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cụ</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Bội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Châu</a:t>
            </a:r>
            <a:r>
              <a:rPr lang="en-US" sz="3000" dirty="0">
                <a:latin typeface="Times New Roman" pitchFamily="18" charset="0"/>
                <a:cs typeface="Times New Roman" pitchFamily="18" charset="0"/>
              </a:rPr>
              <a:t>.</a:t>
            </a:r>
          </a:p>
          <a:p>
            <a:pPr algn="just"/>
            <a:r>
              <a:rPr lang="vi-VN"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Đưa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ra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nhiều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đoạn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kết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gây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tò</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mò</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khơi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gợi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trí</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tưởng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tượng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của</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người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đọc</a:t>
            </a:r>
            <a:r>
              <a:rPr lang="en-US" sz="3000" dirty="0">
                <a:latin typeface="Times New Roman" pitchFamily="18" charset="0"/>
                <a:cs typeface="Times New Roman" pitchFamily="18" charset="0"/>
              </a:rPr>
              <a:t>.</a:t>
            </a:r>
          </a:p>
        </p:txBody>
      </p:sp>
    </p:spTree>
    <p:extLst>
      <p:ext uri="{BB962C8B-B14F-4D97-AF65-F5344CB8AC3E}">
        <p14:creationId xmlns:p14="http://schemas.microsoft.com/office/powerpoint/2010/main" val="3445270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2D797BF3-78BB-57A7-E9BC-2B778ED6CF8C}"/>
            </a:ext>
          </a:extLst>
        </p:cNvPr>
        <p:cNvGrpSpPr/>
        <p:nvPr/>
      </p:nvGrpSpPr>
      <p:grpSpPr>
        <a:xfrm>
          <a:off x="0" y="0"/>
          <a:ext cx="0" cy="0"/>
          <a:chOff x="0" y="0"/>
          <a:chExt cx="0" cy="0"/>
        </a:xfrm>
      </p:grpSpPr>
      <p:sp>
        <p:nvSpPr>
          <p:cNvPr id="2" name="Rectangle 1"/>
          <p:cNvSpPr/>
          <p:nvPr/>
        </p:nvSpPr>
        <p:spPr>
          <a:xfrm>
            <a:off x="282054" y="556008"/>
            <a:ext cx="11627892" cy="5549340"/>
          </a:xfrm>
          <a:prstGeom prst="rect">
            <a:avLst/>
          </a:prstGeom>
        </p:spPr>
        <p:txBody>
          <a:bodyPr wrap="square">
            <a:spAutoFit/>
          </a:bodyPr>
          <a:lstStyle/>
          <a:p>
            <a:pPr algn="just">
              <a:lnSpc>
                <a:spcPct val="150000"/>
              </a:lnSpc>
            </a:pPr>
            <a:r>
              <a:rPr lang="vi-VN" sz="3000" b="1" dirty="0">
                <a:latin typeface="Times New Roman" pitchFamily="18" charset="0"/>
                <a:cs typeface="Times New Roman" pitchFamily="18" charset="0"/>
              </a:rPr>
              <a:t>Câu 4. </a:t>
            </a:r>
            <a:endParaRPr lang="en-US" sz="3000" dirty="0">
              <a:latin typeface="Times New Roman" pitchFamily="18" charset="0"/>
              <a:cs typeface="Times New Roman" pitchFamily="18" charset="0"/>
            </a:endParaRPr>
          </a:p>
          <a:p>
            <a:pPr algn="just">
              <a:lnSpc>
                <a:spcPct val="150000"/>
              </a:lnSpc>
            </a:pPr>
            <a:r>
              <a:rPr lang="vi-VN" sz="3000" dirty="0">
                <a:latin typeface="Times New Roman" pitchFamily="18" charset="0"/>
                <a:cs typeface="Times New Roman" pitchFamily="18" charset="0"/>
              </a:rPr>
              <a:t>Tác dụng của việc lừa lọn ngôi kể:</a:t>
            </a:r>
            <a:endParaRPr lang="en-US" sz="3000" dirty="0">
              <a:latin typeface="Times New Roman" pitchFamily="18" charset="0"/>
              <a:cs typeface="Times New Roman" pitchFamily="18" charset="0"/>
            </a:endParaRPr>
          </a:p>
          <a:p>
            <a:pPr algn="just">
              <a:lnSpc>
                <a:spcPct val="150000"/>
              </a:lnSpc>
            </a:pPr>
            <a:r>
              <a:rPr lang="vi-VN" sz="3000" dirty="0">
                <a:latin typeface="Times New Roman" pitchFamily="18" charset="0"/>
                <a:cs typeface="Times New Roman" pitchFamily="18" charset="0"/>
              </a:rPr>
              <a:t>+ Câu chuyện, nhân vật trong</a:t>
            </a:r>
            <a:r>
              <a:rPr lang="vi-VN" sz="3000" i="1" dirty="0">
                <a:latin typeface="Times New Roman" pitchFamily="18" charset="0"/>
                <a:cs typeface="Times New Roman" pitchFamily="18" charset="0"/>
              </a:rPr>
              <a:t> Những trò lố hay là Va-ren và Phan Bội Châu </a:t>
            </a:r>
            <a:r>
              <a:rPr lang="vi-VN" sz="3000" dirty="0">
                <a:latin typeface="Times New Roman" pitchFamily="18" charset="0"/>
                <a:cs typeface="Times New Roman" pitchFamily="18" charset="0"/>
              </a:rPr>
              <a:t>được kể theo ngôi thứ ba, người kể chuyện toàn tri ẩn ngầm đứng phía sau quan sát, đặt câu chuyện, nhân vật, sự việc trong bối cảnh lịch sử, chính trị – xã hội nóng hổi đương thời và kể lại. </a:t>
            </a:r>
            <a:endParaRPr lang="en-US" sz="3000" dirty="0">
              <a:latin typeface="Times New Roman" pitchFamily="18" charset="0"/>
              <a:cs typeface="Times New Roman" pitchFamily="18" charset="0"/>
            </a:endParaRPr>
          </a:p>
          <a:p>
            <a:pPr algn="just">
              <a:lnSpc>
                <a:spcPct val="150000"/>
              </a:lnSpc>
            </a:pPr>
            <a:r>
              <a:rPr lang="vi-VN" sz="3000" dirty="0">
                <a:latin typeface="Times New Roman" pitchFamily="18" charset="0"/>
                <a:cs typeface="Times New Roman" pitchFamily="18" charset="0"/>
              </a:rPr>
              <a:t>+ Tác dụng của ngôi kể này là giúp bao quát sự việc, làm sống dậy không chỉ các nhân vật mà còn bối cảnh cảnh thời sự sống động của nó.</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3111968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3C09C843-F8C1-A525-95D3-D73743AE37CF}"/>
            </a:ext>
          </a:extLst>
        </p:cNvPr>
        <p:cNvGrpSpPr/>
        <p:nvPr/>
      </p:nvGrpSpPr>
      <p:grpSpPr>
        <a:xfrm>
          <a:off x="0" y="0"/>
          <a:ext cx="0" cy="0"/>
          <a:chOff x="0" y="0"/>
          <a:chExt cx="0" cy="0"/>
        </a:xfrm>
      </p:grpSpPr>
      <p:sp>
        <p:nvSpPr>
          <p:cNvPr id="2" name="Rectangle 1"/>
          <p:cNvSpPr/>
          <p:nvPr/>
        </p:nvSpPr>
        <p:spPr>
          <a:xfrm>
            <a:off x="541361" y="382012"/>
            <a:ext cx="11109278" cy="6093976"/>
          </a:xfrm>
          <a:prstGeom prst="rect">
            <a:avLst/>
          </a:prstGeom>
        </p:spPr>
        <p:txBody>
          <a:bodyPr wrap="square">
            <a:spAutoFit/>
          </a:bodyPr>
          <a:lstStyle/>
          <a:p>
            <a:pPr algn="just"/>
            <a:r>
              <a:rPr lang="vi-VN" sz="3000" dirty="0">
                <a:latin typeface="Times New Roman" pitchFamily="18" charset="0"/>
                <a:cs typeface="Times New Roman" pitchFamily="18" charset="0"/>
              </a:rPr>
              <a:t>- Nhân vật và sự việc được kể hiện lên qua điểm nhìn:</a:t>
            </a:r>
            <a:endParaRPr lang="en-US" sz="3000" dirty="0">
              <a:latin typeface="Times New Roman" pitchFamily="18" charset="0"/>
              <a:cs typeface="Times New Roman" pitchFamily="18" charset="0"/>
            </a:endParaRPr>
          </a:p>
          <a:p>
            <a:pPr algn="just"/>
            <a:r>
              <a:rPr lang="vi-VN" sz="3000" dirty="0">
                <a:latin typeface="Times New Roman" pitchFamily="18" charset="0"/>
                <a:cs typeface="Times New Roman" pitchFamily="18" charset="0"/>
              </a:rPr>
              <a:t>+ Để hai nhân vật chính hiện lên sống động từ cái nhìn nhiều phía, người kể chuyện toàn tri đã kết hợp nhiều góc nhìn: góc nhìn của báo chí, công luận; góc nhìn của người dân Sài Gòn gồm đủ các lứa tuổi (trẻ em, phụ lão, nhà nho, phụ nữ,…); góc nhìn của hai nhân vật (Va-ren, Bội Châu) nhìn nhau, góc nhìn của anh lính dõng,… Kết thúc truyện với hai phương án và một T.B cũng thể hiện cách nhìn nhiều phía thú vị đó trong VB truyện. </a:t>
            </a:r>
            <a:endParaRPr lang="en-US" sz="3000" dirty="0">
              <a:latin typeface="Times New Roman" pitchFamily="18" charset="0"/>
              <a:cs typeface="Times New Roman" pitchFamily="18" charset="0"/>
            </a:endParaRPr>
          </a:p>
          <a:p>
            <a:pPr algn="just"/>
            <a:r>
              <a:rPr lang="vi-VN"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Cách</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sử</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dụng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hợp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các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góc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nhìn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khác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nhau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như</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vậy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giúp</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hai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nhân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vật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Bội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nhất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là</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Va-ren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hiện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lên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sự</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đối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lập</a:t>
            </a:r>
            <a:r>
              <a:rPr lang="en-US" sz="3000" dirty="0">
                <a:latin typeface="Times New Roman" pitchFamily="18" charset="0"/>
                <a:cs typeface="Times New Roman" pitchFamily="18" charset="0"/>
              </a:rPr>
              <a:t> gay </a:t>
            </a:r>
            <a:r>
              <a:rPr lang="en-US" sz="3000" dirty="0" err="1">
                <a:latin typeface="Times New Roman" pitchFamily="18" charset="0"/>
                <a:cs typeface="Times New Roman" pitchFamily="18" charset="0"/>
              </a:rPr>
              <a:t>gắt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Va-ren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càng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giả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trá</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đê</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tiện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đáng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khả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nghi</a:t>
            </a:r>
            <a:r>
              <a:rPr lang="vi-VN"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thất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bại</a:t>
            </a:r>
            <a:r>
              <a:rPr lang="vi-VN" sz="3000" dirty="0">
                <a:latin typeface="Times New Roman" pitchFamily="18" charset="0"/>
                <a:cs typeface="Times New Roman" pitchFamily="18" charset="0"/>
              </a:rPr>
              <a: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nhục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nhã</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trong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cuộc</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hội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kiến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nhiêu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thì</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cụ</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Phan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Bội</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Châu</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càng</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hiện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lên</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cao</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quý</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lẫm</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liệt</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bấy</a:t>
            </a:r>
            <a:r>
              <a:rPr lang="en-US" sz="3000" dirty="0">
                <a:latin typeface="Times New Roman" pitchFamily="18" charset="0"/>
                <a:cs typeface="Times New Roman" pitchFamily="18" charset="0"/>
              </a:rPr>
              <a:t> </a:t>
            </a:r>
            <a:r>
              <a:rPr lang="en-US" sz="3000" dirty="0" err="1">
                <a:latin typeface="Times New Roman" pitchFamily="18" charset="0"/>
                <a:cs typeface="Times New Roman" pitchFamily="18" charset="0"/>
              </a:rPr>
              <a:t>nhiêu</a:t>
            </a:r>
            <a:r>
              <a:rPr lang="en-US" sz="3000" dirty="0">
                <a:latin typeface="Times New Roman" pitchFamily="18" charset="0"/>
                <a:cs typeface="Times New Roman" pitchFamily="18" charset="0"/>
              </a:rPr>
              <a:t>.</a:t>
            </a:r>
          </a:p>
        </p:txBody>
      </p:sp>
    </p:spTree>
    <p:extLst>
      <p:ext uri="{BB962C8B-B14F-4D97-AF65-F5344CB8AC3E}">
        <p14:creationId xmlns:p14="http://schemas.microsoft.com/office/powerpoint/2010/main" val="332857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F50B523C-5504-1240-A177-545C5305EB0A}"/>
            </a:ext>
          </a:extLst>
        </p:cNvPr>
        <p:cNvGrpSpPr/>
        <p:nvPr/>
      </p:nvGrpSpPr>
      <p:grpSpPr>
        <a:xfrm>
          <a:off x="0" y="0"/>
          <a:ext cx="0" cy="0"/>
          <a:chOff x="0" y="0"/>
          <a:chExt cx="0" cy="0"/>
        </a:xfrm>
      </p:grpSpPr>
      <p:sp>
        <p:nvSpPr>
          <p:cNvPr id="2" name="Rectangle 1"/>
          <p:cNvSpPr/>
          <p:nvPr/>
        </p:nvSpPr>
        <p:spPr>
          <a:xfrm>
            <a:off x="456832" y="103089"/>
            <a:ext cx="11282884" cy="5913157"/>
          </a:xfrm>
          <a:prstGeom prst="rect">
            <a:avLst/>
          </a:prstGeom>
        </p:spPr>
        <p:txBody>
          <a:bodyPr wrap="square">
            <a:spAutoFit/>
          </a:bodyPr>
          <a:lstStyle/>
          <a:p>
            <a:pPr algn="just">
              <a:lnSpc>
                <a:spcPct val="150000"/>
              </a:lnSpc>
            </a:pPr>
            <a:r>
              <a:rPr lang="vi-VN" sz="3200" b="1" dirty="0">
                <a:latin typeface="Times New Roman" pitchFamily="18" charset="0"/>
                <a:cs typeface="Times New Roman" pitchFamily="18" charset="0"/>
              </a:rPr>
              <a:t>Câu 5. </a:t>
            </a:r>
            <a:endParaRPr lang="en-US" sz="3200" dirty="0">
              <a:latin typeface="Times New Roman" pitchFamily="18" charset="0"/>
              <a:cs typeface="Times New Roman" pitchFamily="18" charset="0"/>
            </a:endParaRPr>
          </a:p>
          <a:p>
            <a:pPr algn="just">
              <a:lnSpc>
                <a:spcPct val="150000"/>
              </a:lnSpc>
            </a:pPr>
            <a:r>
              <a:rPr lang="vi-VN"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đặt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đề</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kép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gồm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đề</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ghép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Những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trò</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lố</a:t>
            </a:r>
            <a:r>
              <a:rPr lang="en-US" sz="3200" dirty="0">
                <a:latin typeface="Times New Roman" pitchFamily="18" charset="0"/>
                <a:cs typeface="Times New Roman" pitchFamily="18" charset="0"/>
              </a:rPr>
              <a:t>” hay </a:t>
            </a:r>
            <a:r>
              <a:rPr lang="en-US" sz="3200" dirty="0" err="1">
                <a:latin typeface="Times New Roman" pitchFamily="18" charset="0"/>
                <a:cs typeface="Times New Roman" pitchFamily="18" charset="0"/>
              </a:rPr>
              <a:t>là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Va-ren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Bội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độc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đáo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gợi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tư</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tưởng</a:t>
            </a:r>
            <a:r>
              <a:rPr lang="vi-VN" sz="3200" dirty="0">
                <a:latin typeface="Times New Roman" pitchFamily="18" charset="0"/>
                <a:cs typeface="Times New Roman" pitchFamily="18" charset="0"/>
              </a:rPr>
              <a: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chủ</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đề</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phẩm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sự</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đối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lập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giữa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chính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quan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điểm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người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viết</a:t>
            </a:r>
            <a:r>
              <a:rPr lang="en-US" sz="3200" dirty="0">
                <a:latin typeface="Times New Roman" pitchFamily="18" charset="0"/>
                <a:cs typeface="Times New Roman" pitchFamily="18" charset="0"/>
              </a:rPr>
              <a:t>.</a:t>
            </a:r>
          </a:p>
          <a:p>
            <a:pPr algn="just">
              <a:lnSpc>
                <a:spcPct val="150000"/>
              </a:lnSpc>
            </a:pPr>
            <a:r>
              <a:rPr lang="vi-VN"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kết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thúc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mở</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nhiều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phương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gợi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trí</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tò</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mò</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người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đọc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thái</a:t>
            </a:r>
            <a:r>
              <a:rPr lang="en-US" sz="3200" dirty="0">
                <a:latin typeface="Times New Roman" pitchFamily="18" charset="0"/>
                <a:cs typeface="Times New Roman" pitchFamily="18" charset="0"/>
              </a:rPr>
              <a:t> đ</a:t>
            </a:r>
            <a:r>
              <a:rPr lang="vi-VN" sz="3200" dirty="0">
                <a:latin typeface="Times New Roman" pitchFamily="18" charset="0"/>
                <a:cs typeface="Times New Roman" pitchFamily="18" charset="0"/>
              </a:rPr>
              <a:t>ộ</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mỉa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mai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phê</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phán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Va-ren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đề</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tính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chính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nghĩa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đẹp</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của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vật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Phan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Bội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Châu</a:t>
            </a:r>
            <a:r>
              <a:rPr lang="en-US" sz="3200" dirty="0">
                <a:latin typeface="Times New Roman" pitchFamily="18" charset="0"/>
                <a:cs typeface="Times New Roman" pitchFamily="18" charset="0"/>
              </a:rPr>
              <a:t>.</a:t>
            </a:r>
          </a:p>
        </p:txBody>
      </p:sp>
    </p:spTree>
    <p:extLst>
      <p:ext uri="{BB962C8B-B14F-4D97-AF65-F5344CB8AC3E}">
        <p14:creationId xmlns:p14="http://schemas.microsoft.com/office/powerpoint/2010/main" val="427738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3542C9BF-249D-72DD-151D-796239983E0B}"/>
            </a:ext>
          </a:extLst>
        </p:cNvPr>
        <p:cNvGrpSpPr/>
        <p:nvPr/>
      </p:nvGrpSpPr>
      <p:grpSpPr>
        <a:xfrm>
          <a:off x="0" y="0"/>
          <a:ext cx="0" cy="0"/>
          <a:chOff x="0" y="0"/>
          <a:chExt cx="0" cy="0"/>
        </a:xfrm>
      </p:grpSpPr>
      <p:sp>
        <p:nvSpPr>
          <p:cNvPr id="2" name="Rectangle 1"/>
          <p:cNvSpPr/>
          <p:nvPr/>
        </p:nvSpPr>
        <p:spPr>
          <a:xfrm>
            <a:off x="4406008" y="-3833"/>
            <a:ext cx="3249608" cy="553998"/>
          </a:xfrm>
          <a:prstGeom prst="rect">
            <a:avLst/>
          </a:prstGeom>
        </p:spPr>
        <p:txBody>
          <a:bodyPr wrap="none">
            <a:spAutoFit/>
          </a:bodyPr>
          <a:lstStyle/>
          <a:p>
            <a:r>
              <a:rPr lang="vi-VN" sz="3000" b="1" dirty="0">
                <a:solidFill>
                  <a:srgbClr val="FF0000"/>
                </a:solidFill>
                <a:latin typeface="Times New Roman" pitchFamily="18" charset="0"/>
                <a:cs typeface="Times New Roman" pitchFamily="18" charset="0"/>
              </a:rPr>
              <a:t>ĐỀ LUYỆN SỐ 07</a:t>
            </a:r>
            <a:endParaRPr lang="en-US" sz="3000" dirty="0">
              <a:solidFill>
                <a:srgbClr val="FF0000"/>
              </a:solidFill>
              <a:latin typeface="Times New Roman" pitchFamily="18" charset="0"/>
              <a:cs typeface="Times New Roman" pitchFamily="18" charset="0"/>
            </a:endParaRPr>
          </a:p>
        </p:txBody>
      </p:sp>
      <p:sp>
        <p:nvSpPr>
          <p:cNvPr id="3" name="Rectangle 2"/>
          <p:cNvSpPr/>
          <p:nvPr/>
        </p:nvSpPr>
        <p:spPr>
          <a:xfrm>
            <a:off x="517116" y="550165"/>
            <a:ext cx="11183271" cy="6001643"/>
          </a:xfrm>
          <a:prstGeom prst="rect">
            <a:avLst/>
          </a:prstGeom>
        </p:spPr>
        <p:txBody>
          <a:bodyPr wrap="square">
            <a:spAutoFit/>
          </a:bodyPr>
          <a:lstStyle/>
          <a:p>
            <a:pPr algn="just"/>
            <a:r>
              <a:rPr lang="en-US" sz="3000" b="1" dirty="0">
                <a:latin typeface="Times New Roman" pitchFamily="18" charset="0"/>
                <a:cs typeface="Times New Roman" pitchFamily="18" charset="0"/>
              </a:rPr>
              <a:t>                              </a:t>
            </a:r>
            <a:r>
              <a:rPr lang="vi-VN" sz="3200" b="1" dirty="0">
                <a:latin typeface="Times New Roman" pitchFamily="18" charset="0"/>
                <a:cs typeface="Times New Roman" pitchFamily="18" charset="0"/>
              </a:rPr>
              <a:t>Lời than vãn của Bà Trưng Trắc</a:t>
            </a:r>
            <a:endParaRPr lang="en-US" sz="3200" dirty="0">
              <a:latin typeface="Times New Roman" pitchFamily="18" charset="0"/>
              <a:cs typeface="Times New Roman" pitchFamily="18" charset="0"/>
            </a:endParaRPr>
          </a:p>
          <a:p>
            <a:pPr algn="just"/>
            <a:r>
              <a:rPr lang="vi-VN" sz="3200" b="1" dirty="0">
                <a:latin typeface="Times New Roman" pitchFamily="18" charset="0"/>
                <a:cs typeface="Times New Roman" pitchFamily="18" charset="0"/>
              </a:rPr>
              <a:t>      	</a:t>
            </a:r>
            <a:r>
              <a:rPr lang="vi-VN" sz="3200" b="1" i="1" dirty="0">
                <a:latin typeface="Times New Roman" pitchFamily="18" charset="0"/>
                <a:cs typeface="Times New Roman" pitchFamily="18" charset="0"/>
              </a:rPr>
              <a:t>Quốc vương nước Nam sắp làm "khách của nước Pháp". Gọi là có lời chào mừng tí ti, chúng tôi kính dâng ngài giấc mộng này của đồng chí Nguyễn Ái Quốc của chúng tôi, người bầy tôi trung thành của ngài.</a:t>
            </a:r>
            <a:endParaRPr lang="en-US" sz="3200" dirty="0">
              <a:latin typeface="Times New Roman" pitchFamily="18" charset="0"/>
              <a:cs typeface="Times New Roman" pitchFamily="18" charset="0"/>
            </a:endParaRPr>
          </a:p>
          <a:p>
            <a:pPr algn="just"/>
            <a:r>
              <a:rPr lang="vi-VN" sz="3200" dirty="0">
                <a:latin typeface="Times New Roman" pitchFamily="18" charset="0"/>
                <a:cs typeface="Times New Roman" pitchFamily="18" charset="0"/>
              </a:rPr>
              <a:t>(</a:t>
            </a:r>
            <a:r>
              <a:rPr lang="vi-VN" sz="3200" b="1" dirty="0">
                <a:latin typeface="Times New Roman" pitchFamily="18" charset="0"/>
                <a:cs typeface="Times New Roman" pitchFamily="18" charset="0"/>
              </a:rPr>
              <a:t>Lược một đoạn</a:t>
            </a:r>
            <a:r>
              <a:rPr lang="vi-VN" sz="3200" dirty="0">
                <a:latin typeface="Times New Roman" pitchFamily="18" charset="0"/>
                <a:cs typeface="Times New Roman" pitchFamily="18" charset="0"/>
              </a:rPr>
              <a:t>: Một đêm tối, mưa nhỏ dầm dề, trăng vàng vọt, cảnh nước Nam vốn tươi vui, thơ mộng, nay buồn thảm lạ lùng. Trống canh vừa điểm ba tiếng. Đây là thời khắc ban đêm lúc lương tri cất cao tiếng. Lúc các đống mả khạc ra những kẻ nằm bên trong, họ lìa khỏi những tấm liệm he hé mở, để ra ngoài đi dò đi dẫm, cất lên tiếng rú hoan lạc. Lúc đầu óc con người đầy rẫy những bóng hình, mộng mị.)</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73187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2000"/>
                                        <p:tgtEl>
                                          <p:spTgt spid="3">
                                            <p:txEl>
                                              <p:pRg st="1" end="1"/>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4264F59-754A-9AF0-227E-B836D7C30AEE}"/>
            </a:ext>
          </a:extLst>
        </p:cNvPr>
        <p:cNvGrpSpPr/>
        <p:nvPr/>
      </p:nvGrpSpPr>
      <p:grpSpPr>
        <a:xfrm>
          <a:off x="0" y="0"/>
          <a:ext cx="0" cy="0"/>
          <a:chOff x="0" y="0"/>
          <a:chExt cx="0" cy="0"/>
        </a:xfrm>
      </p:grpSpPr>
      <p:sp>
        <p:nvSpPr>
          <p:cNvPr id="2" name="Rectangle 1"/>
          <p:cNvSpPr/>
          <p:nvPr/>
        </p:nvSpPr>
        <p:spPr>
          <a:xfrm>
            <a:off x="684662" y="428178"/>
            <a:ext cx="10822675" cy="6001643"/>
          </a:xfrm>
          <a:prstGeom prst="rect">
            <a:avLst/>
          </a:prstGeom>
        </p:spPr>
        <p:txBody>
          <a:bodyPr wrap="square">
            <a:spAutoFit/>
          </a:bodyPr>
          <a:lstStyle/>
          <a:p>
            <a:pPr algn="just"/>
            <a:r>
              <a:rPr lang="en-US" sz="3000" i="1" dirty="0">
                <a:latin typeface="Times New Roman" pitchFamily="18" charset="0"/>
                <a:cs typeface="Times New Roman" pitchFamily="18" charset="0"/>
              </a:rPr>
              <a:t>	</a:t>
            </a:r>
            <a:r>
              <a:rPr lang="vi-VN" sz="3200" i="1" dirty="0">
                <a:latin typeface="Times New Roman" pitchFamily="18" charset="0"/>
                <a:cs typeface="Times New Roman" pitchFamily="18" charset="0"/>
              </a:rPr>
              <a:t>Đó chính là lúc Thiên tử nằm mơ. Ngài mơ thấy những con rồng chạm trên tủ, bàn bỗng biến động, hóa thành những con rắn gớm ghiếc, mở thao láo những con mắt đỏ ngầu tia máu. Còn những con phụng hoàng </a:t>
            </a:r>
            <a:r>
              <a:rPr lang="vi-VN" sz="3200" i="1" baseline="30000" dirty="0">
                <a:latin typeface="Times New Roman" pitchFamily="18" charset="0"/>
                <a:cs typeface="Times New Roman" pitchFamily="18" charset="0"/>
              </a:rPr>
              <a:t>(1)</a:t>
            </a:r>
            <a:r>
              <a:rPr lang="vi-VN" sz="3200" i="1" dirty="0">
                <a:latin typeface="Times New Roman" pitchFamily="18" charset="0"/>
                <a:cs typeface="Times New Roman" pitchFamily="18" charset="0"/>
              </a:rPr>
              <a:t>, giống chim tượng trưng cho uy quyền vua chúa, thì vươn chiếc cổ dài ngoẵng tua tủa lông, quệt mỏ xoè cánh, y hệt đám gà trống cáu kỉnh, đáng ghét. Mọi vật bằng ngọc thạch, bằng châu báu, đều xỉn đi, xám xịt lại. Tất cả cứ từ từ quay tròn, và tan dần, tan dần. Rồi một bóng ma trùm khăn, trăng trắng hiện lên. Nhà vua kinh hoàng run lên lập cập, vì không phải vua chúa nào cũng đều can đảm như Hămlét </a:t>
            </a:r>
            <a:r>
              <a:rPr lang="vi-VN" sz="3200" i="1" baseline="30000" dirty="0">
                <a:latin typeface="Times New Roman" pitchFamily="18" charset="0"/>
                <a:cs typeface="Times New Roman" pitchFamily="18" charset="0"/>
              </a:rPr>
              <a:t>(2)</a:t>
            </a:r>
            <a:r>
              <a:rPr lang="vi-VN" sz="3200" i="1" dirty="0">
                <a:latin typeface="Times New Roman" pitchFamily="18" charset="0"/>
                <a:cs typeface="Times New Roman" pitchFamily="18" charset="0"/>
              </a:rPr>
              <a:t>, và thông minh như thế thì lại càng không. Ngài muốn kéo chiếu che mặt mà không được.</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79898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373F5-A99F-40BE-28D2-4C84A56CF6E2}"/>
            </a:ext>
          </a:extLst>
        </p:cNvPr>
        <p:cNvGrpSpPr/>
        <p:nvPr/>
      </p:nvGrpSpPr>
      <p:grpSpPr>
        <a:xfrm>
          <a:off x="0" y="0"/>
          <a:ext cx="0" cy="0"/>
          <a:chOff x="0" y="0"/>
          <a:chExt cx="0" cy="0"/>
        </a:xfrm>
      </p:grpSpPr>
      <p:sp>
        <p:nvSpPr>
          <p:cNvPr id="2" name="Rectangle 1"/>
          <p:cNvSpPr/>
          <p:nvPr/>
        </p:nvSpPr>
        <p:spPr>
          <a:xfrm>
            <a:off x="302525" y="654330"/>
            <a:ext cx="11586949" cy="5549340"/>
          </a:xfrm>
          <a:prstGeom prst="rect">
            <a:avLst/>
          </a:prstGeom>
        </p:spPr>
        <p:txBody>
          <a:bodyPr wrap="square">
            <a:spAutoFit/>
          </a:bodyPr>
          <a:lstStyle/>
          <a:p>
            <a:pPr algn="just">
              <a:lnSpc>
                <a:spcPct val="150000"/>
              </a:lnSpc>
            </a:pPr>
            <a:r>
              <a:rPr lang="en-US" sz="3000" i="1" dirty="0">
                <a:latin typeface="Times New Roman" pitchFamily="18" charset="0"/>
                <a:cs typeface="Times New Roman" pitchFamily="18" charset="0"/>
              </a:rPr>
              <a:t>	</a:t>
            </a:r>
            <a:r>
              <a:rPr lang="vi-VN" sz="3000" i="1" dirty="0">
                <a:latin typeface="Times New Roman" pitchFamily="18" charset="0"/>
                <a:cs typeface="Times New Roman" pitchFamily="18" charset="0"/>
              </a:rPr>
              <a:t>Đường bệ và giận dữ, bóng ma nói với vị chủ hoàng cung thế này:</a:t>
            </a:r>
            <a:endParaRPr lang="en-US" sz="3000" dirty="0">
              <a:latin typeface="Times New Roman" pitchFamily="18" charset="0"/>
              <a:cs typeface="Times New Roman" pitchFamily="18" charset="0"/>
            </a:endParaRPr>
          </a:p>
          <a:p>
            <a:pPr algn="just">
              <a:lnSpc>
                <a:spcPct val="150000"/>
              </a:lnSpc>
            </a:pPr>
            <a:r>
              <a:rPr lang="vi-VN" sz="3000" i="1" dirty="0">
                <a:latin typeface="Times New Roman" pitchFamily="18" charset="0"/>
                <a:cs typeface="Times New Roman" pitchFamily="18" charset="0"/>
              </a:rPr>
              <a:t>- Mi có nhận ra ta không, đứa con khốn khổ kia ơi! Ta là một trong những người khai sáng nước Nam tươi đẹp này đây. Ta là Trưng Trắc, năm 39 </a:t>
            </a:r>
            <a:r>
              <a:rPr lang="vi-VN" sz="3000" i="1" baseline="30000" dirty="0">
                <a:latin typeface="Times New Roman" pitchFamily="18" charset="0"/>
                <a:cs typeface="Times New Roman" pitchFamily="18" charset="0"/>
              </a:rPr>
              <a:t>(3)</a:t>
            </a:r>
            <a:r>
              <a:rPr lang="vi-VN" sz="3000" i="1" dirty="0">
                <a:latin typeface="Times New Roman" pitchFamily="18" charset="0"/>
                <a:cs typeface="Times New Roman" pitchFamily="18" charset="0"/>
              </a:rPr>
              <a:t> đã cùng em gái ta là Trưng Nhị và đồng bào đánh đuổi bọn xâm lăng, trả thù chồng, giải thoát quê hương. Đừng có run lên như thế, con ơi! Mà phải lắng nghe lấy lời mẹ bảo! Chẳng hay mi có biết rằng, theo tập tục nghìn năm của nước Nam ta xưa cũ thì Hoàng đế là chịu mệnh trời để trị dân, vì thế mà được coi là con của trời, cha mẹ của dân?</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1468069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FFBA8E56-FFB8-5F56-E2FF-BBB6C935D00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1594870-A82B-5C1A-A699-8B1B5F01F8B0}"/>
              </a:ext>
            </a:extLst>
          </p:cNvPr>
          <p:cNvSpPr txBox="1"/>
          <p:nvPr/>
        </p:nvSpPr>
        <p:spPr>
          <a:xfrm>
            <a:off x="427703" y="1075343"/>
            <a:ext cx="11336593" cy="4707314"/>
          </a:xfrm>
          <a:prstGeom prst="rect">
            <a:avLst/>
          </a:prstGeom>
          <a:noFill/>
        </p:spPr>
        <p:txBody>
          <a:bodyPr wrap="square">
            <a:spAutoFit/>
          </a:bodyPr>
          <a:lstStyle/>
          <a:p>
            <a:pPr indent="160020" algn="just">
              <a:lnSpc>
                <a:spcPct val="150000"/>
              </a:lnSpc>
            </a:pPr>
            <a:r>
              <a:rPr lang="en-US" sz="3400" b="1"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kern="1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3400" b="1" kern="100" dirty="0">
                <a:effectLst/>
                <a:latin typeface="Times New Roman" panose="02020603050405020304" pitchFamily="18" charset="0"/>
                <a:ea typeface="Calibri" panose="020F0502020204030204" pitchFamily="34" charset="0"/>
                <a:cs typeface="Times New Roman" panose="02020603050405020304" pitchFamily="18" charset="0"/>
              </a:rPr>
              <a:t> ca: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nhằm</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mục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đích</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tuyên</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lẽ</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giản</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dị</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mộc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mạc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mang</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màu</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sắc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dân</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dễ</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nhớ</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dễ</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thuộc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vừa</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trực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đọc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nghe</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viết</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hứng</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nghệ</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lại</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hàm</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súc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hoà</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độc</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đáo</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giữa</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bút</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cổ</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điển</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bút</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đại</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giàu</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trữ</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tình</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tính</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kern="100" dirty="0" err="1">
                <a:effectLst/>
                <a:latin typeface="Times New Roman" panose="02020603050405020304" pitchFamily="18" charset="0"/>
                <a:ea typeface="Calibri" panose="020F0502020204030204" pitchFamily="34" charset="0"/>
                <a:cs typeface="Times New Roman" panose="02020603050405020304" pitchFamily="18" charset="0"/>
              </a:rPr>
              <a:t>đấu</a:t>
            </a:r>
            <a:r>
              <a:rPr lang="en-US" sz="3400" kern="100" dirty="0">
                <a:effectLst/>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229743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C744CCBE-4DDB-CBB6-84F5-1A6901A6EE09}"/>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E4C8C5E8-BB45-9523-58C5-E653B725FBF9}"/>
              </a:ext>
            </a:extLst>
          </p:cNvPr>
          <p:cNvSpPr/>
          <p:nvPr/>
        </p:nvSpPr>
        <p:spPr>
          <a:xfrm>
            <a:off x="302525" y="570271"/>
            <a:ext cx="11586949" cy="554934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"Vua muốn xứng với lòng trời và làm tròn nhiệm vụ chí tôn của mình thì phải chịu khổ trước dân và chia sướng sau dân. Vua phải tuân lệnh trời, mà tiếng dân chính là truyền lại ý trời. Bằng không thì ấy là trời đoạn tuyệt, tổ tiên từ bỏ, nhân dân ruồng rẫy.</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"Giở sử đất nước ra mà xem, mi sẽ thấy tổ tiên đã treo bao tấm gương đạo đức và dũng cảm, chí khí và tự tôn. Lý Bôn (544) </a:t>
            </a:r>
            <a:r>
              <a:rPr kumimoji="0" lang="vi-VN" sz="3000" b="0" i="1" u="none" strike="noStrike" kern="1200" cap="none" spc="0" normalizeH="0" baseline="30000" noProof="0" dirty="0">
                <a:ln>
                  <a:noFill/>
                </a:ln>
                <a:solidFill>
                  <a:prstClr val="black"/>
                </a:solidFill>
                <a:effectLst/>
                <a:uLnTx/>
                <a:uFillTx/>
                <a:latin typeface="Times New Roman" pitchFamily="18" charset="0"/>
                <a:ea typeface="+mn-ea"/>
                <a:cs typeface="Times New Roman" pitchFamily="18" charset="0"/>
              </a:rPr>
              <a:t>(4)</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với một nhúm nghĩa sĩ, đã nổi dậy và bẻ gãy ách đô hộ của Hán tộc. Ngô Quyền (938) đã phá tan đạo quân nước ngoài kéo vào đánh chiếm đất đai Tổ quốc ta.</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956088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91273399-7A72-ED45-6D4B-1013BA825F47}"/>
            </a:ext>
          </a:extLst>
        </p:cNvPr>
        <p:cNvGrpSpPr/>
        <p:nvPr/>
      </p:nvGrpSpPr>
      <p:grpSpPr>
        <a:xfrm>
          <a:off x="0" y="0"/>
          <a:ext cx="0" cy="0"/>
          <a:chOff x="0" y="0"/>
          <a:chExt cx="0" cy="0"/>
        </a:xfrm>
      </p:grpSpPr>
      <p:sp>
        <p:nvSpPr>
          <p:cNvPr id="2" name="Rectangle 1"/>
          <p:cNvSpPr/>
          <p:nvPr/>
        </p:nvSpPr>
        <p:spPr>
          <a:xfrm>
            <a:off x="210109" y="555580"/>
            <a:ext cx="11771781" cy="5549340"/>
          </a:xfrm>
          <a:prstGeom prst="rect">
            <a:avLst/>
          </a:prstGeom>
        </p:spPr>
        <p:txBody>
          <a:bodyPr wrap="square">
            <a:spAutoFit/>
          </a:bodyPr>
          <a:lstStyle/>
          <a:p>
            <a:pPr algn="just">
              <a:lnSpc>
                <a:spcPct val="150000"/>
              </a:lnSpc>
            </a:pPr>
            <a:r>
              <a:rPr lang="en-US" sz="3000" i="1" dirty="0">
                <a:latin typeface="Times New Roman" pitchFamily="18" charset="0"/>
                <a:cs typeface="Times New Roman" pitchFamily="18" charset="0"/>
              </a:rPr>
              <a:t>	</a:t>
            </a:r>
            <a:r>
              <a:rPr lang="vi-VN" sz="3000" i="1" dirty="0">
                <a:latin typeface="Times New Roman" pitchFamily="18" charset="0"/>
                <a:cs typeface="Times New Roman" pitchFamily="18" charset="0"/>
              </a:rPr>
              <a:t>"Dân ta sống trong hạnh phúc và thịnh vượng dưới triều nhà Đinh. Năm 980 </a:t>
            </a:r>
            <a:r>
              <a:rPr lang="vi-VN" sz="3000" i="1" baseline="30000" dirty="0">
                <a:latin typeface="Times New Roman" pitchFamily="18" charset="0"/>
                <a:cs typeface="Times New Roman" pitchFamily="18" charset="0"/>
              </a:rPr>
              <a:t>(5)</a:t>
            </a:r>
            <a:r>
              <a:rPr lang="vi-VN" sz="3000" i="1" dirty="0">
                <a:latin typeface="Times New Roman" pitchFamily="18" charset="0"/>
                <a:cs typeface="Times New Roman" pitchFamily="18" charset="0"/>
              </a:rPr>
              <a:t>, Lê Đại Hành đã dũng cảm không chịu khuất phục trước yêu sách của láng giềng hùng mạnh hơn mình gấp bội, ông đã đánh thắng địch, giết chết tướng địch. Do đó đã giải thoát được đồng bào khỏi nạn nô dịch.</a:t>
            </a:r>
            <a:endParaRPr lang="en-US" sz="3000" dirty="0">
              <a:latin typeface="Times New Roman" pitchFamily="18" charset="0"/>
              <a:cs typeface="Times New Roman" pitchFamily="18" charset="0"/>
            </a:endParaRPr>
          </a:p>
          <a:p>
            <a:pPr algn="just">
              <a:lnSpc>
                <a:spcPct val="150000"/>
              </a:lnSpc>
            </a:pPr>
            <a:r>
              <a:rPr lang="en-US" sz="3000" i="1" dirty="0">
                <a:latin typeface="Times New Roman" pitchFamily="18" charset="0"/>
                <a:cs typeface="Times New Roman" pitchFamily="18" charset="0"/>
              </a:rPr>
              <a:t>	</a:t>
            </a:r>
            <a:r>
              <a:rPr lang="vi-VN" sz="3000" i="1" dirty="0">
                <a:latin typeface="Times New Roman" pitchFamily="18" charset="0"/>
                <a:cs typeface="Times New Roman" pitchFamily="18" charset="0"/>
              </a:rPr>
              <a:t>"Quân Mông Cổ đi đến đâu phá sạch đấy, đã bị nhà Trần vẻ vang của chúng ta đánh bại (1225)</a:t>
            </a:r>
            <a:r>
              <a:rPr lang="vi-VN" sz="3000" i="1" baseline="30000" dirty="0">
                <a:latin typeface="Times New Roman" pitchFamily="18" charset="0"/>
                <a:cs typeface="Times New Roman" pitchFamily="18" charset="0"/>
              </a:rPr>
              <a:t>(6)</a:t>
            </a:r>
            <a:r>
              <a:rPr lang="vi-VN" sz="3000" i="1" dirty="0">
                <a:latin typeface="Times New Roman" pitchFamily="18" charset="0"/>
                <a:cs typeface="Times New Roman" pitchFamily="18" charset="0"/>
              </a:rPr>
              <a:t>. Lê Lợi đã hùng dũng đứng ra lãnh đạo cuộc cách mạng nước Nam, đập tan chế độ tàn bạo và hạch sách mà những kẻ tự xưng là bảo hộ ta bắt ta chịu.</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626341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6E40DD97-947B-C500-A2DD-B27D93C75469}"/>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041FE82-BCCF-1260-1C24-831FCEB68BE1}"/>
              </a:ext>
            </a:extLst>
          </p:cNvPr>
          <p:cNvSpPr/>
          <p:nvPr/>
        </p:nvSpPr>
        <p:spPr>
          <a:xfrm>
            <a:off x="210109" y="84351"/>
            <a:ext cx="11771781" cy="6773649"/>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t>
            </a:r>
            <a:endPar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"Thật là nhục nhã thậm tệ, thật là chán ngán ghê gớm, thật là cay đắng ê chề xiết bao cho các vị, nếu từ những tầng mây, tổ tiên mi phải trông thấy dân tộc mà các vị đã giành được tự do nay chịu phận nô lệ, đất nước đã được các vị giải thoát nay lâm vào cảnh nô dịch, kẻ kế tục ngai vàng của các vị nay sống trong ươn hèn.</a:t>
            </a:r>
            <a:endPar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algn="just">
              <a:lnSpc>
                <a:spcPct val="150000"/>
              </a:lnSpc>
            </a:pPr>
            <a:r>
              <a:rPr lang="en-US" sz="3000" i="1" dirty="0">
                <a:latin typeface="Times New Roman" pitchFamily="18" charset="0"/>
                <a:cs typeface="Times New Roman" pitchFamily="18" charset="0"/>
              </a:rPr>
              <a:t>	</a:t>
            </a:r>
            <a:r>
              <a:rPr lang="vi-VN" sz="3000" i="1" dirty="0">
                <a:latin typeface="Times New Roman" pitchFamily="18" charset="0"/>
                <a:cs typeface="Times New Roman" pitchFamily="18" charset="0"/>
              </a:rPr>
              <a:t>"Mặc dầu lễ nghi không cho phép các vị nguyên thủ nước ta rời khỏi cung cấm, thế nhưng chúng ta vẫn phải đau buồn nhận thấy rằng vẫn có những bậc quân trưởng phải lưu vong.</a:t>
            </a:r>
            <a:endParaRPr lang="en-US" sz="3000" dirty="0">
              <a:latin typeface="Times New Roman" pitchFamily="18" charset="0"/>
              <a:cs typeface="Times New Roman" pitchFamily="18" charset="0"/>
            </a:endParaRPr>
          </a:p>
          <a:p>
            <a:pPr marL="0" marR="0" lvl="0" indent="0" algn="just" defTabSz="914400" rtl="0" eaLnBrk="1" fontAlgn="auto" latinLnBrk="0" hangingPunct="1">
              <a:lnSpc>
                <a:spcPts val="3500"/>
              </a:lnSpc>
              <a:spcBef>
                <a:spcPts val="0"/>
              </a:spcBef>
              <a:spcAft>
                <a:spcPts val="0"/>
              </a:spcAft>
              <a:buClrTx/>
              <a:buSzTx/>
              <a:buFontTx/>
              <a:buNone/>
              <a:tabLst/>
              <a:defRPr/>
            </a:pP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519889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69933219-BF7D-F7DB-1554-309B865CD4BA}"/>
            </a:ext>
          </a:extLst>
        </p:cNvPr>
        <p:cNvGrpSpPr/>
        <p:nvPr/>
      </p:nvGrpSpPr>
      <p:grpSpPr>
        <a:xfrm>
          <a:off x="0" y="0"/>
          <a:ext cx="0" cy="0"/>
          <a:chOff x="0" y="0"/>
          <a:chExt cx="0" cy="0"/>
        </a:xfrm>
      </p:grpSpPr>
      <p:sp>
        <p:nvSpPr>
          <p:cNvPr id="3" name="Rectangle 2"/>
          <p:cNvSpPr/>
          <p:nvPr/>
        </p:nvSpPr>
        <p:spPr>
          <a:xfrm>
            <a:off x="152400" y="577624"/>
            <a:ext cx="11887199" cy="5549340"/>
          </a:xfrm>
          <a:prstGeom prst="rect">
            <a:avLst/>
          </a:prstGeom>
        </p:spPr>
        <p:txBody>
          <a:bodyPr wrap="square">
            <a:spAutoFit/>
          </a:bodyPr>
          <a:lstStyle/>
          <a:p>
            <a:pPr algn="just">
              <a:lnSpc>
                <a:spcPct val="150000"/>
              </a:lnSpc>
            </a:pPr>
            <a:r>
              <a:rPr lang="en-US" sz="3000" i="1" dirty="0">
                <a:latin typeface="Times New Roman" pitchFamily="18" charset="0"/>
                <a:cs typeface="Times New Roman" pitchFamily="18" charset="0"/>
              </a:rPr>
              <a:t>	</a:t>
            </a:r>
            <a:r>
              <a:rPr lang="vi-VN" sz="3000" i="1" dirty="0">
                <a:latin typeface="Times New Roman" pitchFamily="18" charset="0"/>
                <a:cs typeface="Times New Roman" pitchFamily="18" charset="0"/>
              </a:rPr>
              <a:t>"Năm 1407</a:t>
            </a:r>
            <a:r>
              <a:rPr lang="vi-VN" sz="3000" i="1" baseline="30000" dirty="0">
                <a:latin typeface="Times New Roman" pitchFamily="18" charset="0"/>
                <a:cs typeface="Times New Roman" pitchFamily="18" charset="0"/>
              </a:rPr>
              <a:t>(7)</a:t>
            </a:r>
            <a:r>
              <a:rPr lang="vi-VN" sz="3000" i="1" dirty="0">
                <a:latin typeface="Times New Roman" pitchFamily="18" charset="0"/>
                <a:cs typeface="Times New Roman" pitchFamily="18" charset="0"/>
              </a:rPr>
              <a:t>, Tầu (phong kiến) đánh nhau với ta; nhờ ý chí độc lập và lòng khát khao tự do hơn là nhờ quân đông sức mạnh, nước Nam đã thắng. Chinh chiến lúc đó thế là lại bắt đầu. Giặc biết rằng không khuất phục được ta bằng uy lực, đã dùng chiến tranh hao mòn. Trần Đế Quỹ đã lãnh đạo dân Nam đoạt được thắng lợi, sau thấy dân cùng kiệt, đói khát, máu đổ xương rơi. Ông biết rằng giặc chỉ muốn hại mình ông, và chúng bắt được ông rồi thì dân Nam sẽ được yên ổn. Vì vậy ông ra nộp mình; ông nộp mình để dân ông đỡ hao tổn sinh linh, xương máu. </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1276147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E7D93166-A00C-8F1A-E0C9-26ACDF931271}"/>
            </a:ext>
          </a:extLst>
        </p:cNvPr>
        <p:cNvGrpSpPr/>
        <p:nvPr/>
      </p:nvGrpSpPr>
      <p:grpSpPr>
        <a:xfrm>
          <a:off x="0" y="0"/>
          <a:ext cx="0" cy="0"/>
          <a:chOff x="0" y="0"/>
          <a:chExt cx="0" cy="0"/>
        </a:xfrm>
      </p:grpSpPr>
      <p:sp>
        <p:nvSpPr>
          <p:cNvPr id="3" name="Rectangle 2">
            <a:extLst>
              <a:ext uri="{FF2B5EF4-FFF2-40B4-BE49-F238E27FC236}">
                <a16:creationId xmlns:a16="http://schemas.microsoft.com/office/drawing/2014/main" id="{9EEE1511-2E58-3DFB-04F1-031AD071592C}"/>
              </a:ext>
            </a:extLst>
          </p:cNvPr>
          <p:cNvSpPr/>
          <p:nvPr/>
        </p:nvSpPr>
        <p:spPr>
          <a:xfrm>
            <a:off x="152400" y="308081"/>
            <a:ext cx="11887199" cy="624183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Bị cầm tù giải đi, ông nhảy xuống sông tự tử. Ông thà chết vinh chứ không sống nhục. Ngày nay, mỗi buổi mặt trời mọc lên lặn xuống, muôn nghìn ánh hào quang vàng óng quây trên dòng sông trong nước bạc long lanh, tạo nên đài kỷ niệm vĩnh cửu cho linh hồn bất diệt của con người chiến bại vĩ đại đó...</a:t>
            </a:r>
            <a:endPar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en-US" sz="3000" i="1" dirty="0">
                <a:latin typeface="Times New Roman" pitchFamily="18" charset="0"/>
                <a:cs typeface="Times New Roman" pitchFamily="18" charset="0"/>
              </a:rPr>
              <a:t>   </a:t>
            </a:r>
            <a:r>
              <a:rPr lang="vi-VN" sz="3000" i="1" dirty="0">
                <a:latin typeface="Times New Roman" pitchFamily="18" charset="0"/>
                <a:cs typeface="Times New Roman" pitchFamily="18" charset="0"/>
              </a:rPr>
              <a:t>"Tiếp đó là Hàm Nghi, Thành Thái và Duy Tân - người ở ngôi ngay trước mi. Chính những kẻ xưng xưng là tôn trọng phong tục, luật lệ nước ta đã đày ải ba vị và mai đây sẽ dùng mi làm món đồ rao hàng thuộc địa, cổ động đế quốc. Có thấy không, con!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02512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B4D9F85D-B031-4DF8-761C-303C89F56EFE}"/>
            </a:ext>
          </a:extLst>
        </p:cNvPr>
        <p:cNvGrpSpPr/>
        <p:nvPr/>
      </p:nvGrpSpPr>
      <p:grpSpPr>
        <a:xfrm>
          <a:off x="0" y="0"/>
          <a:ext cx="0" cy="0"/>
          <a:chOff x="0" y="0"/>
          <a:chExt cx="0" cy="0"/>
        </a:xfrm>
      </p:grpSpPr>
      <p:sp>
        <p:nvSpPr>
          <p:cNvPr id="2" name="Rectangle 1"/>
          <p:cNvSpPr/>
          <p:nvPr/>
        </p:nvSpPr>
        <p:spPr>
          <a:xfrm>
            <a:off x="117987" y="0"/>
            <a:ext cx="11956026" cy="6729406"/>
          </a:xfrm>
          <a:prstGeom prst="rect">
            <a:avLst/>
          </a:prstGeom>
        </p:spPr>
        <p:txBody>
          <a:bodyPr wrap="square">
            <a:spAutoFit/>
          </a:bodyPr>
          <a:lstStyle/>
          <a:p>
            <a:pPr algn="just">
              <a:lnSpc>
                <a:spcPct val="150000"/>
              </a:lnSpc>
            </a:pPr>
            <a:r>
              <a:rPr lang="vi-VN" sz="3000" i="1" dirty="0">
                <a:latin typeface="Times New Roman" pitchFamily="18" charset="0"/>
                <a:cs typeface="Times New Roman" pitchFamily="18" charset="0"/>
              </a:rPr>
              <a:t> </a:t>
            </a:r>
            <a:r>
              <a:rPr lang="en-US" sz="3000" i="1" dirty="0">
                <a:latin typeface="Times New Roman" pitchFamily="18" charset="0"/>
                <a:cs typeface="Times New Roman" pitchFamily="18" charset="0"/>
              </a:rPr>
              <a:t>    </a:t>
            </a:r>
            <a:r>
              <a:rPr lang="vi-VN" sz="2900" i="1" dirty="0">
                <a:latin typeface="Times New Roman" pitchFamily="18" charset="0"/>
                <a:cs typeface="Times New Roman" pitchFamily="18" charset="0"/>
              </a:rPr>
              <a:t>Chẳng thể bao giờ trong niên giám nước mi lại có một vua Nam nào chịu làm tôi tớ đến như mi, lại có một cuộc ngự giá tuần du nào thảm hại đến mức này. Trước đây, mi đã từng phạm tội báng bổ là bệ lên bàn thờ linh thiêng của ông vải hình ảnh ghê tởm của thằng da trắng ngái ngủ và bụng phệ nọ, nó sặc lên mùi tỏi, ớn mùi thây ma. Tại sao, ừ, tại sao mi lại làm thế? Nay mi lại sắp lẩn xa tôn miếu. Tay mi sẽ không thắp hương vào những tiết đầu xuân, đầu thu nữa. Mi sẽ không tự tay mở hương án dâng hoa quả đầu mùa và cúng cơm mới nữa. Vẫn hay, con ạ! rằng tất cả những cái ấy chẳng qua đều là nghi lễ cổ hủ ! nhưng mi cũng thừa biết rằng chỉ còn độc nghĩa vụ đó là mi còn làm được với tổ tiên và mi cũng chỉ còn độc cái uy tín đó mà thôi trước mắt thần dân.</a:t>
            </a:r>
            <a:endParaRPr lang="en-US" sz="2900" dirty="0">
              <a:latin typeface="Times New Roman" pitchFamily="18" charset="0"/>
              <a:cs typeface="Times New Roman" pitchFamily="18" charset="0"/>
            </a:endParaRPr>
          </a:p>
        </p:txBody>
      </p:sp>
    </p:spTree>
    <p:extLst>
      <p:ext uri="{BB962C8B-B14F-4D97-AF65-F5344CB8AC3E}">
        <p14:creationId xmlns:p14="http://schemas.microsoft.com/office/powerpoint/2010/main" val="2128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4F1502BF-9F48-0330-835B-722E74D72384}"/>
            </a:ext>
          </a:extLst>
        </p:cNvPr>
        <p:cNvGrpSpPr/>
        <p:nvPr/>
      </p:nvGrpSpPr>
      <p:grpSpPr>
        <a:xfrm>
          <a:off x="0" y="0"/>
          <a:ext cx="0" cy="0"/>
          <a:chOff x="0" y="0"/>
          <a:chExt cx="0" cy="0"/>
        </a:xfrm>
      </p:grpSpPr>
      <p:sp>
        <p:nvSpPr>
          <p:cNvPr id="2" name="Rectangle 1"/>
          <p:cNvSpPr/>
          <p:nvPr/>
        </p:nvSpPr>
        <p:spPr>
          <a:xfrm>
            <a:off x="516193" y="739067"/>
            <a:ext cx="11159613" cy="5174493"/>
          </a:xfrm>
          <a:prstGeom prst="rect">
            <a:avLst/>
          </a:prstGeom>
        </p:spPr>
        <p:txBody>
          <a:bodyPr wrap="square">
            <a:spAutoFit/>
          </a:bodyPr>
          <a:lstStyle/>
          <a:p>
            <a:pPr algn="just">
              <a:lnSpc>
                <a:spcPct val="150000"/>
              </a:lnSpc>
            </a:pPr>
            <a:r>
              <a:rPr lang="en-US" sz="3000" i="1" dirty="0">
                <a:latin typeface="Times New Roman" pitchFamily="18" charset="0"/>
                <a:cs typeface="Times New Roman" pitchFamily="18" charset="0"/>
              </a:rPr>
              <a:t>	</a:t>
            </a:r>
            <a:r>
              <a:rPr lang="vi-VN" sz="3200" i="1" dirty="0">
                <a:latin typeface="Times New Roman" pitchFamily="18" charset="0"/>
                <a:cs typeface="Times New Roman" pitchFamily="18" charset="0"/>
              </a:rPr>
              <a:t>"Giờ thì mi lại sắp làm tệ hại hơn nữa. Mi sắp ca ngợi công đức của những đứa bóc lột và hiếp đáp dân mi. Mi sắp phô trương sự thịnh vượng của đất nước mi, cái thịnh vượng được sắp đặt đâu ra đấy trong trí tưởng tượng quá giàu của bọn bóc lột. Mi sắp tâng bốc công ơn vô ngần và tưởng tượng của nền văn minh đã thâm nhập sơn hà xã tắc của mi bằng mũi nhọn của lưỡi lê và bằng họng súng ca-nông.</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305949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5E003393-C29A-6C2C-B041-B179079B01F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27DF38A9-BE17-0AF8-6F3D-29CBE3148A09}"/>
              </a:ext>
            </a:extLst>
          </p:cNvPr>
          <p:cNvSpPr/>
          <p:nvPr/>
        </p:nvSpPr>
        <p:spPr>
          <a:xfrm>
            <a:off x="329381" y="841753"/>
            <a:ext cx="11533238" cy="5174493"/>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"Ôi, nhìn, hãy nhìn nào, đứa con thảm thương kia ơi! Hãy nhìn quanh mi! Thấy chăng Trung Hoa đang thức tỉnh, Nhật Bản đang duy tân...? Thấy chăng toàn cầu đang tiến, chỉ có dân mi là, nhờ mi và lũ quan thượng của mi, cứ phải chìm ngập mãi trong vũng lầy dốt nát và tôi đòi khốn nạn?</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"Hãy nhìn Triều Tiên, Ai Cập và Ấn Độ, tất cả các nước đó đều đang đứng lên đòi hỏi quyền lợi, công lý và tự do!</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48205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1A8111FD-2BE8-EA07-5B79-74EC199CA5D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806DE49D-7A63-2D10-AF6D-DBF2A22C0D0E}"/>
              </a:ext>
            </a:extLst>
          </p:cNvPr>
          <p:cNvSpPr/>
          <p:nvPr/>
        </p:nvSpPr>
        <p:spPr>
          <a:xfrm>
            <a:off x="568656" y="723995"/>
            <a:ext cx="11054687" cy="5724644"/>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r>
              <a:rPr kumimoji="0" lang="vi-VN" sz="32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"Chính giữa lúc đó thì mi... Im... Nghe kìa! Nghe thấy chăng... Nghe thấy chăng những tiếng kêu gào...? A! Người ta đến kia kìa, đông quá, tất cả những người dân nước Nam đã bị thiệt mạng cho cuộc chiến tranh ở châu Âu. Người ta đến đòi những gì mà bọn quan thầy mi đã cùng mi hứa hẹn với người ta, anh em người ta. Trả lời người ta đi nào! A! Người ta giận dữ, người ta bỏ đi.</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000" b="0" i="1"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a:t>
            </a:r>
            <a:endParaRPr kumimoji="0" lang="en-US" sz="30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382632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7E9FDF30-E252-B7F2-50AE-A0A97E8215DE}"/>
            </a:ext>
          </a:extLst>
        </p:cNvPr>
        <p:cNvGrpSpPr/>
        <p:nvPr/>
      </p:nvGrpSpPr>
      <p:grpSpPr>
        <a:xfrm>
          <a:off x="0" y="0"/>
          <a:ext cx="0" cy="0"/>
          <a:chOff x="0" y="0"/>
          <a:chExt cx="0" cy="0"/>
        </a:xfrm>
      </p:grpSpPr>
      <p:sp>
        <p:nvSpPr>
          <p:cNvPr id="2" name="Rectangle 1"/>
          <p:cNvSpPr/>
          <p:nvPr/>
        </p:nvSpPr>
        <p:spPr>
          <a:xfrm>
            <a:off x="573204" y="431885"/>
            <a:ext cx="11054687" cy="5913157"/>
          </a:xfrm>
          <a:prstGeom prst="rect">
            <a:avLst/>
          </a:prstGeom>
        </p:spPr>
        <p:txBody>
          <a:bodyPr wrap="square">
            <a:spAutoFit/>
          </a:bodyPr>
          <a:lstStyle/>
          <a:p>
            <a:pPr algn="just">
              <a:lnSpc>
                <a:spcPct val="150000"/>
              </a:lnSpc>
            </a:pPr>
            <a:r>
              <a:rPr lang="en-US" sz="3000" i="1" dirty="0">
                <a:latin typeface="Times New Roman" pitchFamily="18" charset="0"/>
                <a:cs typeface="Times New Roman" pitchFamily="18" charset="0"/>
              </a:rPr>
              <a:t>	</a:t>
            </a:r>
            <a:r>
              <a:rPr lang="vi-VN" sz="3200" i="1" dirty="0">
                <a:latin typeface="Times New Roman" pitchFamily="18" charset="0"/>
                <a:cs typeface="Times New Roman" pitchFamily="18" charset="0"/>
              </a:rPr>
              <a:t>"Bây giờ thì người ta quay lưng đi rồi, người ta đang đi đến phía đằng kia. Có thấy người ta không? Đằng kia ấy, nơi mặt trời đang mọc huy hoàng khôn xiết, nơi tung bay kiêu hãnh lá cờ Nhân đạo và Lao động. Đấy! Chính đấy là nơi yên nghỉ tâm linh những người đã khuất, là tương lai của dân tộc mà mi đã phụng sự chẳng ra gì!</a:t>
            </a:r>
            <a:endParaRPr lang="en-US" sz="3200" dirty="0">
              <a:latin typeface="Times New Roman" pitchFamily="18" charset="0"/>
              <a:cs typeface="Times New Roman" pitchFamily="18" charset="0"/>
            </a:endParaRPr>
          </a:p>
          <a:p>
            <a:pPr algn="just">
              <a:lnSpc>
                <a:spcPct val="150000"/>
              </a:lnSpc>
            </a:pPr>
            <a:r>
              <a:rPr lang="en-US" sz="3200" i="1" dirty="0">
                <a:latin typeface="Times New Roman" pitchFamily="18" charset="0"/>
                <a:cs typeface="Times New Roman" pitchFamily="18" charset="0"/>
              </a:rPr>
              <a:t>	</a:t>
            </a:r>
            <a:r>
              <a:rPr lang="vi-VN" sz="3200" i="1" dirty="0">
                <a:latin typeface="Times New Roman" pitchFamily="18" charset="0"/>
                <a:cs typeface="Times New Roman" pitchFamily="18" charset="0"/>
              </a:rPr>
              <a:t>"Gà sắp gáy sáng. Sao Bắc đẩu tiến ngang trời. Nhạc tiên đang giục giã ta. Thôi, chào!".</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48655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B121E639-C7E1-D45F-12CD-6BC2DDA7705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35BD9BF-9122-EAF0-C51C-E673030E3B3B}"/>
              </a:ext>
            </a:extLst>
          </p:cNvPr>
          <p:cNvSpPr txBox="1"/>
          <p:nvPr/>
        </p:nvSpPr>
        <p:spPr>
          <a:xfrm>
            <a:off x="283028" y="228123"/>
            <a:ext cx="11625943" cy="5913157"/>
          </a:xfrm>
          <a:prstGeom prst="rect">
            <a:avLst/>
          </a:prstGeom>
          <a:noFill/>
        </p:spPr>
        <p:txBody>
          <a:bodyPr wrap="square">
            <a:spAutoFit/>
          </a:bodyPr>
          <a:lstStyle/>
          <a:p>
            <a:pPr marL="0" marR="0" lvl="0" indent="160020" algn="just" defTabSz="914400" rtl="0" eaLnBrk="1" fontAlgn="auto" latinLnBrk="0" hangingPunct="1">
              <a:lnSpc>
                <a:spcPct val="150000"/>
              </a:lnSpc>
              <a:spcBef>
                <a:spcPts val="0"/>
              </a:spcBef>
              <a:buClrTx/>
              <a:buSzTx/>
              <a:buFontTx/>
              <a:buNone/>
              <a:tabLst/>
              <a:defRPr/>
            </a:pPr>
            <a:r>
              <a:rPr kumimoji="0" lang="en-US" sz="3200" b="1"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1"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Thống</a:t>
            </a:r>
            <a:r>
              <a:rPr kumimoji="0" lang="en-US" sz="3200" b="1"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1"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nhất</a:t>
            </a:r>
            <a:r>
              <a:rPr kumimoji="0" lang="en-US" sz="3200" b="1"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p>
          <a:p>
            <a:pPr marL="0" marR="0" lvl="0" indent="160020" algn="just" defTabSz="914400" rtl="0" eaLnBrk="1" fontAlgn="auto" latinLnBrk="0" hangingPunct="1">
              <a:lnSpc>
                <a:spcPct val="150000"/>
              </a:lnSpc>
              <a:spcBef>
                <a:spcPts val="0"/>
              </a:spcBef>
              <a:buClrTx/>
              <a:buSzTx/>
              <a:buFontTx/>
              <a:buNone/>
              <a:tabLst/>
              <a:defRPr/>
            </a:pP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Nội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dung: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tập</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trung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vào</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đề</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tài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chống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thực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dân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đế</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quốc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chống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phong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kiến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đại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chủ</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tuyên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truyền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cho</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độc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lập</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dân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tộc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chủ</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nghĩa</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xã</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hội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nội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dung,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tư</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tưởng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thấm</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nhuần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tình</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cảm</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yêu</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nước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tinh</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thần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dân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chủ</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lập</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trường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dân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tộc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p>
          <a:p>
            <a:pPr marL="0" marR="0" lvl="0" indent="160020" algn="just" defTabSz="914400" rtl="0" eaLnBrk="1" fontAlgn="auto" latinLnBrk="0" hangingPunct="1">
              <a:lnSpc>
                <a:spcPct val="150000"/>
              </a:lnSpc>
              <a:spcBef>
                <a:spcPts val="0"/>
              </a:spcBef>
              <a:buClrTx/>
              <a:buSzTx/>
              <a:buFontTx/>
              <a:buNone/>
              <a:tabLst/>
              <a:defRPr/>
            </a:pP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Hình</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thức</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lối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viết</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ngắn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gọn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trong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sáng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giản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dị</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đôi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với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sự</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sáng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tạo</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linh</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hoạt</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luôn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có</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sự</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kết</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hợp</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tự</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nhiên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hài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hòa</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giữa</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phong</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vị</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cổ</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điển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và</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tính</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hiện</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r>
              <a:rPr kumimoji="0" lang="en-US" sz="3200" b="0" i="0" u="none" strike="noStrike" kern="100" cap="none" spc="0" normalizeH="0" baseline="0" noProof="0" dirty="0" err="1">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đại</a:t>
            </a:r>
            <a:r>
              <a:rPr kumimoji="0" lang="en-US" sz="3200" b="0"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511152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C96AE6FF-8D1F-97F8-536A-93812F0792A4}"/>
            </a:ext>
          </a:extLst>
        </p:cNvPr>
        <p:cNvGrpSpPr/>
        <p:nvPr/>
      </p:nvGrpSpPr>
      <p:grpSpPr>
        <a:xfrm>
          <a:off x="0" y="0"/>
          <a:ext cx="0" cy="0"/>
          <a:chOff x="0" y="0"/>
          <a:chExt cx="0" cy="0"/>
        </a:xfrm>
      </p:grpSpPr>
      <p:sp>
        <p:nvSpPr>
          <p:cNvPr id="2" name="Rectangle 1"/>
          <p:cNvSpPr/>
          <p:nvPr/>
        </p:nvSpPr>
        <p:spPr>
          <a:xfrm>
            <a:off x="521330" y="560454"/>
            <a:ext cx="11149340" cy="5549340"/>
          </a:xfrm>
          <a:prstGeom prst="rect">
            <a:avLst/>
          </a:prstGeom>
        </p:spPr>
        <p:txBody>
          <a:bodyPr wrap="square">
            <a:spAutoFit/>
          </a:bodyPr>
          <a:lstStyle/>
          <a:p>
            <a:pPr algn="just">
              <a:lnSpc>
                <a:spcPct val="150000"/>
              </a:lnSpc>
            </a:pPr>
            <a:r>
              <a:rPr lang="en-US" sz="3000" i="1" dirty="0">
                <a:latin typeface="Times New Roman" pitchFamily="18" charset="0"/>
                <a:cs typeface="Times New Roman" pitchFamily="18" charset="0"/>
              </a:rPr>
              <a:t>	</a:t>
            </a:r>
            <a:r>
              <a:rPr lang="vi-VN" sz="3000" i="1" dirty="0">
                <a:latin typeface="Times New Roman" pitchFamily="18" charset="0"/>
                <a:cs typeface="Times New Roman" pitchFamily="18" charset="0"/>
              </a:rPr>
              <a:t>Mồ hôi nhớp nháp đẫm trán vị chúa thượng đang ngủ. Ngài muốn kêu lên. Nhưng không kêu được. Lưỡi ngài líu lại vì sợ.</a:t>
            </a:r>
            <a:endParaRPr lang="en-US" sz="3000" dirty="0">
              <a:latin typeface="Times New Roman" pitchFamily="18" charset="0"/>
              <a:cs typeface="Times New Roman" pitchFamily="18" charset="0"/>
            </a:endParaRPr>
          </a:p>
          <a:p>
            <a:pPr algn="just">
              <a:lnSpc>
                <a:spcPct val="150000"/>
              </a:lnSpc>
            </a:pPr>
            <a:r>
              <a:rPr lang="vi-VN" sz="3000" i="1" dirty="0">
                <a:latin typeface="Times New Roman" pitchFamily="18" charset="0"/>
                <a:cs typeface="Times New Roman" pitchFamily="18" charset="0"/>
              </a:rPr>
              <a:t>Một quan hoạn bước vào, khom khom cái lưng ba lần, rồi the thé cái giọng đàn bà:</a:t>
            </a:r>
            <a:endParaRPr lang="en-US" sz="3000" dirty="0">
              <a:latin typeface="Times New Roman" pitchFamily="18" charset="0"/>
              <a:cs typeface="Times New Roman" pitchFamily="18" charset="0"/>
            </a:endParaRPr>
          </a:p>
          <a:p>
            <a:pPr algn="just">
              <a:lnSpc>
                <a:spcPct val="150000"/>
              </a:lnSpc>
            </a:pPr>
            <a:r>
              <a:rPr lang="en-US" sz="3000" i="1" dirty="0">
                <a:latin typeface="Times New Roman" pitchFamily="18" charset="0"/>
                <a:cs typeface="Times New Roman" pitchFamily="18" charset="0"/>
              </a:rPr>
              <a:t>	</a:t>
            </a:r>
            <a:r>
              <a:rPr lang="vi-VN" sz="3000" i="1" dirty="0">
                <a:latin typeface="Times New Roman" pitchFamily="18" charset="0"/>
                <a:cs typeface="Times New Roman" pitchFamily="18" charset="0"/>
              </a:rPr>
              <a:t>- Ngai dưới! Đã có lệnh lên đường của Tòa Khâm truyền sang rồi đấy ạ!</a:t>
            </a:r>
            <a:endParaRPr lang="en-US" sz="3000" dirty="0">
              <a:latin typeface="Times New Roman" pitchFamily="18" charset="0"/>
              <a:cs typeface="Times New Roman" pitchFamily="18" charset="0"/>
            </a:endParaRPr>
          </a:p>
          <a:p>
            <a:pPr algn="just">
              <a:lnSpc>
                <a:spcPct val="150000"/>
              </a:lnSpc>
            </a:pPr>
            <a:r>
              <a:rPr lang="vi-VN" sz="3000" dirty="0">
                <a:latin typeface="Times New Roman" pitchFamily="18" charset="0"/>
                <a:cs typeface="Times New Roman" pitchFamily="18" charset="0"/>
              </a:rPr>
              <a:t>		         (Nguyễn Ái Quốc, </a:t>
            </a:r>
            <a:r>
              <a:rPr lang="vi-VN" sz="3000" i="1" dirty="0">
                <a:latin typeface="Times New Roman" pitchFamily="18" charset="0"/>
                <a:cs typeface="Times New Roman" pitchFamily="18" charset="0"/>
              </a:rPr>
              <a:t>Truyện và kí, </a:t>
            </a:r>
            <a:r>
              <a:rPr lang="vi-VN" sz="3000" dirty="0">
                <a:latin typeface="Times New Roman" pitchFamily="18" charset="0"/>
                <a:cs typeface="Times New Roman" pitchFamily="18" charset="0"/>
              </a:rPr>
              <a:t>Phạm Huy Thông dịch và giới thiệu,</a:t>
            </a:r>
            <a:r>
              <a:rPr lang="en-US" sz="3000" dirty="0">
                <a:latin typeface="Times New Roman" pitchFamily="18" charset="0"/>
                <a:cs typeface="Times New Roman" pitchFamily="18" charset="0"/>
              </a:rPr>
              <a:t> </a:t>
            </a:r>
            <a:r>
              <a:rPr lang="vi-VN" sz="3000" dirty="0">
                <a:latin typeface="Times New Roman" pitchFamily="18" charset="0"/>
                <a:cs typeface="Times New Roman" pitchFamily="18" charset="0"/>
              </a:rPr>
              <a:t>NXB Văn học, Hà Nội, 1974)</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3347336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D02CCA8C-4E82-FA02-912E-80AA8813C2B9}"/>
            </a:ext>
          </a:extLst>
        </p:cNvPr>
        <p:cNvGrpSpPr/>
        <p:nvPr/>
      </p:nvGrpSpPr>
      <p:grpSpPr>
        <a:xfrm>
          <a:off x="0" y="0"/>
          <a:ext cx="0" cy="0"/>
          <a:chOff x="0" y="0"/>
          <a:chExt cx="0" cy="0"/>
        </a:xfrm>
      </p:grpSpPr>
      <p:sp>
        <p:nvSpPr>
          <p:cNvPr id="2" name="Rectangle 1"/>
          <p:cNvSpPr/>
          <p:nvPr/>
        </p:nvSpPr>
        <p:spPr>
          <a:xfrm>
            <a:off x="535858" y="674400"/>
            <a:ext cx="11120284" cy="5509200"/>
          </a:xfrm>
          <a:prstGeom prst="rect">
            <a:avLst/>
          </a:prstGeom>
        </p:spPr>
        <p:txBody>
          <a:bodyPr wrap="square">
            <a:spAutoFit/>
          </a:bodyPr>
          <a:lstStyle/>
          <a:p>
            <a:pPr algn="just"/>
            <a:r>
              <a:rPr lang="vi-VN" sz="3200" b="1" dirty="0">
                <a:latin typeface="Times New Roman" pitchFamily="18" charset="0"/>
                <a:cs typeface="Times New Roman" pitchFamily="18" charset="0"/>
              </a:rPr>
              <a:t>Chú thích: </a:t>
            </a:r>
            <a:endParaRPr lang="en-US" sz="3200" dirty="0">
              <a:latin typeface="Times New Roman" pitchFamily="18" charset="0"/>
              <a:cs typeface="Times New Roman" pitchFamily="18" charset="0"/>
            </a:endParaRPr>
          </a:p>
          <a:p>
            <a:pPr algn="just"/>
            <a:r>
              <a:rPr lang="vi-VN" sz="3200" dirty="0">
                <a:latin typeface="Times New Roman" pitchFamily="18" charset="0"/>
                <a:cs typeface="Times New Roman" pitchFamily="18" charset="0"/>
              </a:rPr>
              <a:t>(1) Phụng hoàng, trong nguyên bản viết bằng tiếng Việt</a:t>
            </a:r>
            <a:endParaRPr lang="en-US" sz="3200" dirty="0">
              <a:latin typeface="Times New Roman" pitchFamily="18" charset="0"/>
              <a:cs typeface="Times New Roman" pitchFamily="18" charset="0"/>
            </a:endParaRPr>
          </a:p>
          <a:p>
            <a:pPr algn="just"/>
            <a:r>
              <a:rPr lang="vi-VN" sz="3200" dirty="0">
                <a:latin typeface="Times New Roman" pitchFamily="18" charset="0"/>
                <a:cs typeface="Times New Roman" pitchFamily="18" charset="0"/>
              </a:rPr>
              <a:t>(2) Hamlet: nhân vật chính trong vở kịch cùng tên của văn hào Anh Shakespear. Trong đoạn đầu của vở kịch Hamlet, hoàng tử nước Đan Mạch tiếp xúc với bóng ma vua cha hiện về đòi được con báo thù.</a:t>
            </a:r>
            <a:endParaRPr lang="en-US" sz="3200" dirty="0">
              <a:latin typeface="Times New Roman" pitchFamily="18" charset="0"/>
              <a:cs typeface="Times New Roman" pitchFamily="18" charset="0"/>
            </a:endParaRPr>
          </a:p>
          <a:p>
            <a:pPr algn="just"/>
            <a:r>
              <a:rPr lang="vi-VN" sz="3200" dirty="0">
                <a:latin typeface="Times New Roman" pitchFamily="18" charset="0"/>
                <a:cs typeface="Times New Roman" pitchFamily="18" charset="0"/>
              </a:rPr>
              <a:t>(3) Hai Bà Trưng khởi nghĩa năm 40</a:t>
            </a:r>
            <a:endParaRPr lang="en-US" sz="3200" dirty="0">
              <a:latin typeface="Times New Roman" pitchFamily="18" charset="0"/>
              <a:cs typeface="Times New Roman" pitchFamily="18" charset="0"/>
            </a:endParaRPr>
          </a:p>
          <a:p>
            <a:pPr algn="just"/>
            <a:r>
              <a:rPr lang="vi-VN" sz="3200" dirty="0">
                <a:latin typeface="Times New Roman" pitchFamily="18" charset="0"/>
                <a:cs typeface="Times New Roman" pitchFamily="18" charset="0"/>
              </a:rPr>
              <a:t>(4) Lý Bôn, tức Lý Bí, khởi nghĩa năm 542</a:t>
            </a:r>
            <a:endParaRPr lang="en-US" sz="3200" dirty="0">
              <a:latin typeface="Times New Roman" pitchFamily="18" charset="0"/>
              <a:cs typeface="Times New Roman" pitchFamily="18" charset="0"/>
            </a:endParaRPr>
          </a:p>
          <a:p>
            <a:pPr algn="just"/>
            <a:r>
              <a:rPr lang="vi-VN" sz="3200" dirty="0">
                <a:latin typeface="Times New Roman" pitchFamily="18" charset="0"/>
                <a:cs typeface="Times New Roman" pitchFamily="18" charset="0"/>
              </a:rPr>
              <a:t>(5) Lê Đại Hành phá giặc năm 981</a:t>
            </a:r>
            <a:endParaRPr lang="en-US" sz="3200" dirty="0">
              <a:latin typeface="Times New Roman" pitchFamily="18" charset="0"/>
              <a:cs typeface="Times New Roman" pitchFamily="18" charset="0"/>
            </a:endParaRPr>
          </a:p>
          <a:p>
            <a:pPr algn="just"/>
            <a:r>
              <a:rPr lang="vi-VN" sz="3200" dirty="0">
                <a:latin typeface="Times New Roman" pitchFamily="18" charset="0"/>
                <a:cs typeface="Times New Roman" pitchFamily="18" charset="0"/>
              </a:rPr>
              <a:t>(6) Nhà Trần bắt đầu từ năm 1226</a:t>
            </a:r>
            <a:endParaRPr lang="en-US" sz="3200" dirty="0">
              <a:latin typeface="Times New Roman" pitchFamily="18" charset="0"/>
              <a:cs typeface="Times New Roman" pitchFamily="18" charset="0"/>
            </a:endParaRPr>
          </a:p>
          <a:p>
            <a:pPr algn="just"/>
            <a:r>
              <a:rPr lang="vi-VN" sz="3200" dirty="0">
                <a:latin typeface="Times New Roman" pitchFamily="18" charset="0"/>
                <a:cs typeface="Times New Roman" pitchFamily="18" charset="0"/>
              </a:rPr>
              <a:t>(7) Cuộc xâm lược của nhà Minh bắt đầu năm 1406</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647252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2.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9E3CB8EA-FBEB-0FE3-5447-5B57B293F8AC}"/>
            </a:ext>
          </a:extLst>
        </p:cNvPr>
        <p:cNvGrpSpPr/>
        <p:nvPr/>
      </p:nvGrpSpPr>
      <p:grpSpPr>
        <a:xfrm>
          <a:off x="0" y="0"/>
          <a:ext cx="0" cy="0"/>
          <a:chOff x="0" y="0"/>
          <a:chExt cx="0" cy="0"/>
        </a:xfrm>
      </p:grpSpPr>
      <p:sp>
        <p:nvSpPr>
          <p:cNvPr id="2" name="Rectangle 1"/>
          <p:cNvSpPr/>
          <p:nvPr/>
        </p:nvSpPr>
        <p:spPr>
          <a:xfrm>
            <a:off x="595952" y="308081"/>
            <a:ext cx="11000095" cy="6241837"/>
          </a:xfrm>
          <a:prstGeom prst="rect">
            <a:avLst/>
          </a:prstGeom>
        </p:spPr>
        <p:txBody>
          <a:bodyPr wrap="square">
            <a:spAutoFit/>
          </a:bodyPr>
          <a:lstStyle/>
          <a:p>
            <a:pPr algn="just">
              <a:lnSpc>
                <a:spcPct val="150000"/>
              </a:lnSpc>
            </a:pPr>
            <a:r>
              <a:rPr lang="vi-VN" sz="3000" b="1" dirty="0">
                <a:latin typeface="Times New Roman" pitchFamily="18" charset="0"/>
                <a:cs typeface="Times New Roman" pitchFamily="18" charset="0"/>
              </a:rPr>
              <a:t>Thực hiện các yêu cầu sau:</a:t>
            </a:r>
            <a:endParaRPr lang="en-US" sz="3000" dirty="0">
              <a:latin typeface="Times New Roman" pitchFamily="18" charset="0"/>
              <a:cs typeface="Times New Roman" pitchFamily="18" charset="0"/>
            </a:endParaRPr>
          </a:p>
          <a:p>
            <a:pPr algn="just">
              <a:lnSpc>
                <a:spcPct val="150000"/>
              </a:lnSpc>
            </a:pPr>
            <a:r>
              <a:rPr lang="vi-VN" sz="3000" b="1" dirty="0">
                <a:latin typeface="Times New Roman" pitchFamily="18" charset="0"/>
                <a:cs typeface="Times New Roman" pitchFamily="18" charset="0"/>
              </a:rPr>
              <a:t>Câu 1. </a:t>
            </a:r>
            <a:r>
              <a:rPr lang="vi-VN" sz="3000" dirty="0">
                <a:latin typeface="Times New Roman" pitchFamily="18" charset="0"/>
                <a:cs typeface="Times New Roman" pitchFamily="18" charset="0"/>
              </a:rPr>
              <a:t>Bà Trưng Trắc đã giới thiệu về mình như thế nào?</a:t>
            </a:r>
            <a:endParaRPr lang="en-US" sz="3000" dirty="0">
              <a:latin typeface="Times New Roman" pitchFamily="18" charset="0"/>
              <a:cs typeface="Times New Roman" pitchFamily="18" charset="0"/>
            </a:endParaRPr>
          </a:p>
          <a:p>
            <a:pPr algn="just">
              <a:lnSpc>
                <a:spcPct val="150000"/>
              </a:lnSpc>
            </a:pPr>
            <a:r>
              <a:rPr lang="vi-VN" sz="3000" b="1" dirty="0">
                <a:latin typeface="Times New Roman" pitchFamily="18" charset="0"/>
                <a:cs typeface="Times New Roman" pitchFamily="18" charset="0"/>
              </a:rPr>
              <a:t>Câu 2. </a:t>
            </a:r>
            <a:r>
              <a:rPr lang="vi-VN" sz="3000" dirty="0">
                <a:latin typeface="Times New Roman" pitchFamily="18" charset="0"/>
                <a:cs typeface="Times New Roman" pitchFamily="18" charset="0"/>
              </a:rPr>
              <a:t>Bà Trưng Trắc đã tự hào về những điều gì?</a:t>
            </a:r>
            <a:endParaRPr lang="en-US" sz="3000" dirty="0">
              <a:latin typeface="Times New Roman" pitchFamily="18" charset="0"/>
              <a:cs typeface="Times New Roman" pitchFamily="18" charset="0"/>
            </a:endParaRPr>
          </a:p>
          <a:p>
            <a:pPr algn="just">
              <a:lnSpc>
                <a:spcPct val="150000"/>
              </a:lnSpc>
            </a:pPr>
            <a:r>
              <a:rPr lang="vi-VN" sz="3000" b="1" dirty="0">
                <a:latin typeface="Times New Roman" pitchFamily="18" charset="0"/>
                <a:cs typeface="Times New Roman" pitchFamily="18" charset="0"/>
              </a:rPr>
              <a:t>Câu 3. </a:t>
            </a:r>
            <a:r>
              <a:rPr lang="vi-VN" sz="3000" dirty="0">
                <a:latin typeface="Times New Roman" pitchFamily="18" charset="0"/>
                <a:cs typeface="Times New Roman" pitchFamily="18" charset="0"/>
              </a:rPr>
              <a:t>Khải Định bị bà Trưng Trắc kết tội gì? (Bà Trưng Trắc đã vạch ra các tội gì của Khải Định?)</a:t>
            </a:r>
            <a:endParaRPr lang="en-US" sz="3000" dirty="0">
              <a:latin typeface="Times New Roman" pitchFamily="18" charset="0"/>
              <a:cs typeface="Times New Roman" pitchFamily="18" charset="0"/>
            </a:endParaRPr>
          </a:p>
          <a:p>
            <a:pPr algn="just">
              <a:lnSpc>
                <a:spcPct val="150000"/>
              </a:lnSpc>
            </a:pPr>
            <a:r>
              <a:rPr lang="vi-VN" sz="3000" b="1" dirty="0">
                <a:latin typeface="Times New Roman" pitchFamily="18" charset="0"/>
                <a:cs typeface="Times New Roman" pitchFamily="18" charset="0"/>
              </a:rPr>
              <a:t>Câu 4. </a:t>
            </a:r>
            <a:r>
              <a:rPr lang="vi-VN" sz="3000" dirty="0">
                <a:latin typeface="Times New Roman" pitchFamily="18" charset="0"/>
                <a:cs typeface="Times New Roman" pitchFamily="18" charset="0"/>
              </a:rPr>
              <a:t>Việc tưởng tượng ra tình huống Khải Định mơ thấy bà Trưng Trắc hiện về có tác dụng gì?</a:t>
            </a:r>
            <a:endParaRPr lang="en-US" sz="3000" dirty="0">
              <a:latin typeface="Times New Roman" pitchFamily="18" charset="0"/>
              <a:cs typeface="Times New Roman" pitchFamily="18" charset="0"/>
            </a:endParaRPr>
          </a:p>
          <a:p>
            <a:pPr algn="just">
              <a:lnSpc>
                <a:spcPct val="150000"/>
              </a:lnSpc>
            </a:pPr>
            <a:r>
              <a:rPr lang="vi-VN" sz="3000" b="1" dirty="0">
                <a:latin typeface="Times New Roman" pitchFamily="18" charset="0"/>
                <a:cs typeface="Times New Roman" pitchFamily="18" charset="0"/>
              </a:rPr>
              <a:t>Câu 5. </a:t>
            </a:r>
            <a:r>
              <a:rPr lang="vi-VN" sz="3000" dirty="0">
                <a:latin typeface="Times New Roman" pitchFamily="18" charset="0"/>
                <a:cs typeface="Times New Roman" pitchFamily="18" charset="0"/>
              </a:rPr>
              <a:t>Theo anh/chị, truyện ngắn thể hiện những đặc điểm gì trong phong cách nghệ thuật Hồ Chí Minh?</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355047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3.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3175CCFE-B67B-2A38-10DA-D6AFBF9F0B03}"/>
            </a:ext>
          </a:extLst>
        </p:cNvPr>
        <p:cNvGrpSpPr/>
        <p:nvPr/>
      </p:nvGrpSpPr>
      <p:grpSpPr>
        <a:xfrm>
          <a:off x="0" y="0"/>
          <a:ext cx="0" cy="0"/>
          <a:chOff x="0" y="0"/>
          <a:chExt cx="0" cy="0"/>
        </a:xfrm>
      </p:grpSpPr>
      <p:sp>
        <p:nvSpPr>
          <p:cNvPr id="2" name="Rectangle 1"/>
          <p:cNvSpPr/>
          <p:nvPr/>
        </p:nvSpPr>
        <p:spPr>
          <a:xfrm>
            <a:off x="4684588" y="0"/>
            <a:ext cx="2822824" cy="553998"/>
          </a:xfrm>
          <a:prstGeom prst="rect">
            <a:avLst/>
          </a:prstGeom>
        </p:spPr>
        <p:txBody>
          <a:bodyPr wrap="none">
            <a:spAutoFit/>
          </a:bodyPr>
          <a:lstStyle/>
          <a:p>
            <a:r>
              <a:rPr lang="vi-VN" sz="3000" b="1" dirty="0">
                <a:latin typeface="Times New Roman" pitchFamily="18" charset="0"/>
                <a:cs typeface="Times New Roman" pitchFamily="18" charset="0"/>
              </a:rPr>
              <a:t>GỢI Ý ĐÁP ÁN</a:t>
            </a:r>
            <a:endParaRPr lang="en-US" sz="3000" dirty="0">
              <a:latin typeface="Times New Roman" pitchFamily="18" charset="0"/>
              <a:cs typeface="Times New Roman" pitchFamily="18" charset="0"/>
            </a:endParaRPr>
          </a:p>
        </p:txBody>
      </p:sp>
      <p:sp>
        <p:nvSpPr>
          <p:cNvPr id="3" name="Rectangle 2"/>
          <p:cNvSpPr/>
          <p:nvPr/>
        </p:nvSpPr>
        <p:spPr>
          <a:xfrm>
            <a:off x="491613" y="649891"/>
            <a:ext cx="11208774" cy="5970865"/>
          </a:xfrm>
          <a:prstGeom prst="rect">
            <a:avLst/>
          </a:prstGeom>
        </p:spPr>
        <p:txBody>
          <a:bodyPr wrap="square">
            <a:spAutoFit/>
          </a:bodyPr>
          <a:lstStyle/>
          <a:p>
            <a:r>
              <a:rPr lang="vi-VN" sz="3000" b="1" dirty="0">
                <a:latin typeface="Times New Roman" pitchFamily="18" charset="0"/>
                <a:cs typeface="Times New Roman" pitchFamily="18" charset="0"/>
              </a:rPr>
              <a:t>Câu 1.</a:t>
            </a:r>
            <a:endParaRPr lang="en-US" sz="3000" dirty="0">
              <a:latin typeface="Times New Roman" pitchFamily="18" charset="0"/>
              <a:cs typeface="Times New Roman" pitchFamily="18" charset="0"/>
            </a:endParaRPr>
          </a:p>
          <a:p>
            <a:pPr algn="just"/>
            <a:r>
              <a:rPr lang="en-US" sz="3000" dirty="0">
                <a:latin typeface="Times New Roman" pitchFamily="18" charset="0"/>
                <a:cs typeface="Times New Roman" pitchFamily="18" charset="0"/>
              </a:rPr>
              <a:t>	</a:t>
            </a:r>
            <a:r>
              <a:rPr lang="vi-VN" sz="3200" dirty="0">
                <a:latin typeface="Times New Roman" pitchFamily="18" charset="0"/>
                <a:cs typeface="Times New Roman" pitchFamily="18" charset="0"/>
              </a:rPr>
              <a:t>Bà Trưng Trắc giới thiệu về mình: Ta là một trong những người khai sáng nước Nam tươi đẹp này đây. Ta là Trưng Trắc, năm 39 đã cùng em gái ta là Trưng Nhị và đồng bào đánh đuổi bọn xâm lăng, trả thù chồng, giải thoát quê hương.</a:t>
            </a:r>
            <a:endParaRPr lang="en-US" sz="3200" dirty="0">
              <a:latin typeface="Times New Roman" pitchFamily="18" charset="0"/>
              <a:cs typeface="Times New Roman" pitchFamily="18" charset="0"/>
            </a:endParaRPr>
          </a:p>
          <a:p>
            <a:pPr algn="just"/>
            <a:r>
              <a:rPr lang="vi-VN" sz="3200" b="1" dirty="0">
                <a:latin typeface="Times New Roman" pitchFamily="18" charset="0"/>
                <a:cs typeface="Times New Roman" pitchFamily="18" charset="0"/>
              </a:rPr>
              <a:t>Câu 2. </a:t>
            </a:r>
            <a:r>
              <a:rPr lang="vi-VN" sz="3200" dirty="0">
                <a:latin typeface="Times New Roman" pitchFamily="18" charset="0"/>
                <a:cs typeface="Times New Roman" pitchFamily="18" charset="0"/>
              </a:rPr>
              <a:t>Bà Trưng Trắc tự hào về:</a:t>
            </a:r>
            <a:endParaRPr lang="en-US" sz="3200" dirty="0">
              <a:latin typeface="Times New Roman" pitchFamily="18" charset="0"/>
              <a:cs typeface="Times New Roman" pitchFamily="18" charset="0"/>
            </a:endParaRPr>
          </a:p>
          <a:p>
            <a:pPr algn="just"/>
            <a:r>
              <a:rPr lang="vi-VN" sz="3200" dirty="0">
                <a:latin typeface="Times New Roman" pitchFamily="18" charset="0"/>
                <a:cs typeface="Times New Roman" pitchFamily="18" charset="0"/>
              </a:rPr>
              <a:t>- Tổ tiên với bao tấm gương đạo đức và dũng cảm,chí khí và tự tôn đã mang tới độc lập tự do cho đất nước giúp dân sống trong hạnh phúc và thịnh vượng.</a:t>
            </a:r>
            <a:endParaRPr lang="en-US" sz="3200" dirty="0">
              <a:latin typeface="Times New Roman" pitchFamily="18" charset="0"/>
              <a:cs typeface="Times New Roman" pitchFamily="18" charset="0"/>
            </a:endParaRPr>
          </a:p>
          <a:p>
            <a:pPr algn="just"/>
            <a:r>
              <a:rPr lang="vi-VN" sz="3200" dirty="0">
                <a:latin typeface="Times New Roman" pitchFamily="18" charset="0"/>
                <a:cs typeface="Times New Roman" pitchFamily="18" charset="0"/>
              </a:rPr>
              <a:t>- Người nước Nam luôn có  ý chí độc lập và lòng khát khao tự do, có các vị tướng tài ba,tự tôn,dũng cảm ,kiên cường dám hi sinh thân mình vì nước vì dân.</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716840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arn(inVertical)">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2000"/>
                                        <p:tgtEl>
                                          <p:spTgt spid="3">
                                            <p:txEl>
                                              <p:pRg st="2" end="2"/>
                                            </p:txEl>
                                          </p:spTgt>
                                        </p:tgtEl>
                                      </p:cBhvr>
                                    </p:animEffect>
                                  </p:childTnLst>
                                </p:cTn>
                              </p:par>
                              <p:par>
                                <p:cTn id="21" presetID="21" presetClass="entr" presetSubtype="1"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2000"/>
                                        <p:tgtEl>
                                          <p:spTgt spid="3">
                                            <p:txEl>
                                              <p:pRg st="3" end="3"/>
                                            </p:txEl>
                                          </p:spTgt>
                                        </p:tgtEl>
                                      </p:cBhvr>
                                    </p:animEffect>
                                  </p:childTnLst>
                                </p:cTn>
                              </p:par>
                              <p:par>
                                <p:cTn id="24" presetID="21" presetClass="entr" presetSubtype="1"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heel(1)">
                                      <p:cBhvr>
                                        <p:cTn id="26"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4.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8200E766-311E-7964-C25E-34605B2E27FB}"/>
            </a:ext>
          </a:extLst>
        </p:cNvPr>
        <p:cNvGrpSpPr/>
        <p:nvPr/>
      </p:nvGrpSpPr>
      <p:grpSpPr>
        <a:xfrm>
          <a:off x="0" y="0"/>
          <a:ext cx="0" cy="0"/>
          <a:chOff x="0" y="0"/>
          <a:chExt cx="0" cy="0"/>
        </a:xfrm>
      </p:grpSpPr>
      <p:sp>
        <p:nvSpPr>
          <p:cNvPr id="2" name="Rectangle 1"/>
          <p:cNvSpPr/>
          <p:nvPr/>
        </p:nvSpPr>
        <p:spPr>
          <a:xfrm>
            <a:off x="559557" y="386899"/>
            <a:ext cx="11041039" cy="6093976"/>
          </a:xfrm>
          <a:prstGeom prst="rect">
            <a:avLst/>
          </a:prstGeom>
        </p:spPr>
        <p:txBody>
          <a:bodyPr wrap="square">
            <a:spAutoFit/>
          </a:bodyPr>
          <a:lstStyle/>
          <a:p>
            <a:pPr algn="just"/>
            <a:r>
              <a:rPr lang="vi-VN" sz="3000" b="1" dirty="0">
                <a:latin typeface="Times New Roman" pitchFamily="18" charset="0"/>
                <a:cs typeface="Times New Roman" pitchFamily="18" charset="0"/>
              </a:rPr>
              <a:t>Câu 3. </a:t>
            </a:r>
            <a:r>
              <a:rPr lang="vi-VN" sz="3000" dirty="0">
                <a:latin typeface="Times New Roman" pitchFamily="18" charset="0"/>
                <a:cs typeface="Times New Roman" pitchFamily="18" charset="0"/>
              </a:rPr>
              <a:t>Khải Định bị bà Trưng Trắc kết tội:</a:t>
            </a:r>
            <a:endParaRPr lang="en-US" sz="3000" dirty="0">
              <a:latin typeface="Times New Roman" pitchFamily="18" charset="0"/>
              <a:cs typeface="Times New Roman" pitchFamily="18" charset="0"/>
            </a:endParaRPr>
          </a:p>
          <a:p>
            <a:pPr algn="just"/>
            <a:r>
              <a:rPr lang="vi-VN" sz="3000" dirty="0">
                <a:latin typeface="Times New Roman" pitchFamily="18" charset="0"/>
                <a:cs typeface="Times New Roman" pitchFamily="18" charset="0"/>
              </a:rPr>
              <a:t>- Khải Định kế tục ngai vàng nhưng lại sống trong ươn hèn</a:t>
            </a:r>
            <a:endParaRPr lang="en-US" sz="3000" dirty="0">
              <a:latin typeface="Times New Roman" pitchFamily="18" charset="0"/>
              <a:cs typeface="Times New Roman" pitchFamily="18" charset="0"/>
            </a:endParaRPr>
          </a:p>
          <a:p>
            <a:pPr algn="just"/>
            <a:r>
              <a:rPr lang="vi-VN" sz="3000" dirty="0">
                <a:latin typeface="Times New Roman" pitchFamily="18" charset="0"/>
                <a:cs typeface="Times New Roman" pitchFamily="18" charset="0"/>
              </a:rPr>
              <a:t>- Bệ lên bàn thờ linh thiêng của ông vải hình ảnh ghê tởm của thằng da trắng ngái ngủ và bụng phệ,nó sặc lên mùi tỏi,ớn mùi thây ma.</a:t>
            </a:r>
            <a:endParaRPr lang="en-US" sz="3000" dirty="0">
              <a:latin typeface="Times New Roman" pitchFamily="18" charset="0"/>
              <a:cs typeface="Times New Roman" pitchFamily="18" charset="0"/>
            </a:endParaRPr>
          </a:p>
          <a:p>
            <a:pPr algn="just"/>
            <a:r>
              <a:rPr lang="vi-VN" sz="3000" dirty="0">
                <a:latin typeface="Times New Roman" pitchFamily="18" charset="0"/>
                <a:cs typeface="Times New Roman" pitchFamily="18" charset="0"/>
              </a:rPr>
              <a:t>- Sắp lẩn xa tôn miếu: không tự tay thắp hương vào những tiết đầu xuân ,đầu thu;không tự tay mở hương án dâng hoa quả đầu mùa và cúng cơm mới</a:t>
            </a:r>
            <a:endParaRPr lang="en-US" sz="3000" dirty="0">
              <a:latin typeface="Times New Roman" pitchFamily="18" charset="0"/>
              <a:cs typeface="Times New Roman" pitchFamily="18" charset="0"/>
            </a:endParaRPr>
          </a:p>
          <a:p>
            <a:pPr algn="just"/>
            <a:r>
              <a:rPr lang="vi-VN" sz="3000" dirty="0">
                <a:latin typeface="Times New Roman" pitchFamily="18" charset="0"/>
                <a:cs typeface="Times New Roman" pitchFamily="18" charset="0"/>
              </a:rPr>
              <a:t>- Sắp ca ngợi  công đức của những đứa bóc lột và hiếp đáp dân</a:t>
            </a:r>
            <a:endParaRPr lang="en-US" sz="3000" dirty="0">
              <a:latin typeface="Times New Roman" pitchFamily="18" charset="0"/>
              <a:cs typeface="Times New Roman" pitchFamily="18" charset="0"/>
            </a:endParaRPr>
          </a:p>
          <a:p>
            <a:pPr algn="just"/>
            <a:r>
              <a:rPr lang="vi-VN" sz="3000" dirty="0">
                <a:latin typeface="Times New Roman" pitchFamily="18" charset="0"/>
                <a:cs typeface="Times New Roman" pitchFamily="18" charset="0"/>
              </a:rPr>
              <a:t>- Sắp phô trương sự thịnh vượng của đất nước,cái thịnh vượng được sắp đặt đâu ra đấy trong trí tưởng tượng quá giàu của bọn bóc lột.</a:t>
            </a:r>
            <a:endParaRPr lang="en-US" sz="3000" dirty="0">
              <a:latin typeface="Times New Roman" pitchFamily="18" charset="0"/>
              <a:cs typeface="Times New Roman" pitchFamily="18" charset="0"/>
            </a:endParaRPr>
          </a:p>
          <a:p>
            <a:pPr algn="just"/>
            <a:r>
              <a:rPr lang="vi-VN" sz="3000" dirty="0">
                <a:latin typeface="Times New Roman" pitchFamily="18" charset="0"/>
                <a:cs typeface="Times New Roman" pitchFamily="18" charset="0"/>
              </a:rPr>
              <a:t>- Sắp tâng bốc công ơn vô ngần và tưởng tượng của nền văn minh đã thâm nhập sơn hà xã tắc của mi bằng mũi nhọn của lưỡi lê và bằng họng súng ca-nông.</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1982626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0F3ABE0F-D548-2787-769A-799AAF242003}"/>
            </a:ext>
          </a:extLst>
        </p:cNvPr>
        <p:cNvGrpSpPr/>
        <p:nvPr/>
      </p:nvGrpSpPr>
      <p:grpSpPr>
        <a:xfrm>
          <a:off x="0" y="0"/>
          <a:ext cx="0" cy="0"/>
          <a:chOff x="0" y="0"/>
          <a:chExt cx="0" cy="0"/>
        </a:xfrm>
      </p:grpSpPr>
      <p:sp>
        <p:nvSpPr>
          <p:cNvPr id="2" name="Rectangle 1"/>
          <p:cNvSpPr/>
          <p:nvPr/>
        </p:nvSpPr>
        <p:spPr>
          <a:xfrm>
            <a:off x="270387" y="299361"/>
            <a:ext cx="11651226" cy="6450484"/>
          </a:xfrm>
          <a:prstGeom prst="rect">
            <a:avLst/>
          </a:prstGeom>
        </p:spPr>
        <p:txBody>
          <a:bodyPr wrap="square">
            <a:spAutoFit/>
          </a:bodyPr>
          <a:lstStyle/>
          <a:p>
            <a:pPr algn="just">
              <a:lnSpc>
                <a:spcPct val="150000"/>
              </a:lnSpc>
            </a:pPr>
            <a:r>
              <a:rPr lang="vi-VN" sz="3200" b="1" dirty="0">
                <a:latin typeface="Times New Roman" pitchFamily="18" charset="0"/>
                <a:cs typeface="Times New Roman" pitchFamily="18" charset="0"/>
              </a:rPr>
              <a:t>Câu 4. </a:t>
            </a:r>
            <a:r>
              <a:rPr lang="vi-VN" sz="3200" dirty="0">
                <a:latin typeface="Times New Roman" pitchFamily="18" charset="0"/>
                <a:cs typeface="Times New Roman" pitchFamily="18" charset="0"/>
              </a:rPr>
              <a:t>Việc tưởng tượng ra tình huống Khải Định mơ thấy bà Trưng Trắc hiện về có tác dụng:</a:t>
            </a:r>
            <a:endParaRPr lang="en-US" sz="3200" dirty="0">
              <a:latin typeface="Times New Roman" pitchFamily="18" charset="0"/>
              <a:cs typeface="Times New Roman" pitchFamily="18" charset="0"/>
            </a:endParaRPr>
          </a:p>
          <a:p>
            <a:pPr algn="just">
              <a:lnSpc>
                <a:spcPct val="150000"/>
              </a:lnSpc>
            </a:pPr>
            <a:r>
              <a:rPr lang="vi-VN" sz="3200" dirty="0">
                <a:latin typeface="Times New Roman" pitchFamily="18" charset="0"/>
                <a:cs typeface="Times New Roman" pitchFamily="18" charset="0"/>
              </a:rPr>
              <a:t>- Thể hiện sự ca ngợi, niềm tự hào về những vị anh hùng có công với dân tộc, tinh thần bất khuất, ý chí độc lập và khát khao tự do của người nước Nam  về những tấm gương đạo đức, dũng cảm, chí khí và tự tôn.</a:t>
            </a:r>
            <a:endParaRPr lang="en-US" sz="3200" dirty="0">
              <a:latin typeface="Times New Roman" pitchFamily="18" charset="0"/>
              <a:cs typeface="Times New Roman" pitchFamily="18" charset="0"/>
            </a:endParaRPr>
          </a:p>
          <a:p>
            <a:pPr algn="just">
              <a:lnSpc>
                <a:spcPct val="150000"/>
              </a:lnSpc>
            </a:pPr>
            <a:r>
              <a:rPr lang="vi-VN" sz="3200" dirty="0">
                <a:latin typeface="Times New Roman" pitchFamily="18" charset="0"/>
                <a:cs typeface="Times New Roman" pitchFamily="18" charset="0"/>
              </a:rPr>
              <a:t>- Làm sáng tỏ được bản chất thấp kém,ươn hèn của Khải Định cùng những thủ đoạn của chính phủ Pháp.</a:t>
            </a:r>
          </a:p>
          <a:p>
            <a:pPr algn="just">
              <a:lnSpc>
                <a:spcPts val="3500"/>
              </a:lnSpc>
            </a:pP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1252165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6.xml><?xml version="1.0" encoding="utf-8"?>
<p:sld xmlns:a="http://schemas.openxmlformats.org/drawingml/2006/main" xmlns:r="http://schemas.openxmlformats.org/officeDocument/2006/relationships" xmlns:p="http://schemas.openxmlformats.org/presentationml/2006/main">
  <p:cSld>
    <p:bg>
      <p:bgPr>
        <a:solidFill>
          <a:srgbClr val="FFECC9"/>
        </a:solidFill>
        <a:effectLst/>
      </p:bgPr>
    </p:bg>
    <p:spTree>
      <p:nvGrpSpPr>
        <p:cNvPr id="1" name="">
          <a:extLst>
            <a:ext uri="{FF2B5EF4-FFF2-40B4-BE49-F238E27FC236}">
              <a16:creationId xmlns:a16="http://schemas.microsoft.com/office/drawing/2014/main" id="{A88EC4DE-13D5-166F-E68C-0FAD0FE70AC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553A8EAB-C95F-1649-54AE-67CAC46E6AE8}"/>
              </a:ext>
            </a:extLst>
          </p:cNvPr>
          <p:cNvSpPr/>
          <p:nvPr/>
        </p:nvSpPr>
        <p:spPr>
          <a:xfrm>
            <a:off x="132735" y="472421"/>
            <a:ext cx="11926529" cy="591315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1"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Câu 5. </a:t>
            </a: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Truyện ngắn đã thể hiện được những đặc điểm trong phong cách nghệ thuật của Hồ Chí Minh:</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Xây dựng tình huống truyện độc đáo,mới lạ ,mang đậm tính trào phúng đặc sắc: hóm hỉnh mà lại thâm sâu.</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Lối kể chuyện chân thực, châm biếm ,sắc sảo</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Giọng văn đanh thép, hùng hồn</a:t>
            </a:r>
            <a:r>
              <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a</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Sử dụng linh hoạt các biện pháp,thủ pháp nghệ thuật</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 Sáng tạo trong thể hiện tư tưởng ,tình cảm của bản thân.</a:t>
            </a:r>
            <a:endParaRPr kumimoji="0" lang="en-US" sz="3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26137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641</TotalTime>
  <Words>7962</Words>
  <Application>Microsoft Office PowerPoint</Application>
  <PresentationFormat>Widescreen</PresentationFormat>
  <Paragraphs>399</Paragraphs>
  <Slides>96</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96</vt:i4>
      </vt:variant>
    </vt:vector>
  </HeadingPairs>
  <TitlesOfParts>
    <vt:vector size="105" baseType="lpstr">
      <vt:lpstr>SimSun</vt:lpstr>
      <vt:lpstr>Aptos</vt:lpstr>
      <vt:lpstr>Arial</vt:lpstr>
      <vt:lpstr>Calibri</vt:lpstr>
      <vt:lpstr>MS Mincho</vt:lpstr>
      <vt:lpstr>Times New Roman</vt:lpstr>
      <vt:lpstr>Wingdings</vt:lpstr>
      <vt:lpstr>1_Office Theme</vt:lpstr>
      <vt:lpstr>2_Office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Nguyên</dc:creator>
  <cp:lastModifiedBy>HP</cp:lastModifiedBy>
  <cp:revision>23</cp:revision>
  <dcterms:created xsi:type="dcterms:W3CDTF">2024-11-24T08:24:22Z</dcterms:created>
  <dcterms:modified xsi:type="dcterms:W3CDTF">2024-11-25T21:26:30Z</dcterms:modified>
</cp:coreProperties>
</file>