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49"/>
  </p:notesMasterIdLst>
  <p:sldIdLst>
    <p:sldId id="313" r:id="rId3"/>
    <p:sldId id="301" r:id="rId4"/>
    <p:sldId id="352" r:id="rId5"/>
    <p:sldId id="349" r:id="rId6"/>
    <p:sldId id="350" r:id="rId7"/>
    <p:sldId id="318" r:id="rId8"/>
    <p:sldId id="319" r:id="rId9"/>
    <p:sldId id="324" r:id="rId10"/>
    <p:sldId id="351" r:id="rId11"/>
    <p:sldId id="326" r:id="rId12"/>
    <p:sldId id="323" r:id="rId13"/>
    <p:sldId id="327" r:id="rId14"/>
    <p:sldId id="329" r:id="rId15"/>
    <p:sldId id="330" r:id="rId16"/>
    <p:sldId id="331" r:id="rId17"/>
    <p:sldId id="332" r:id="rId18"/>
    <p:sldId id="333" r:id="rId19"/>
    <p:sldId id="334" r:id="rId20"/>
    <p:sldId id="335" r:id="rId21"/>
    <p:sldId id="337" r:id="rId22"/>
    <p:sldId id="338" r:id="rId23"/>
    <p:sldId id="336" r:id="rId24"/>
    <p:sldId id="339" r:id="rId25"/>
    <p:sldId id="340" r:id="rId26"/>
    <p:sldId id="341" r:id="rId27"/>
    <p:sldId id="343" r:id="rId28"/>
    <p:sldId id="344" r:id="rId29"/>
    <p:sldId id="345" r:id="rId30"/>
    <p:sldId id="346" r:id="rId31"/>
    <p:sldId id="347" r:id="rId32"/>
    <p:sldId id="348" r:id="rId33"/>
    <p:sldId id="315" r:id="rId34"/>
    <p:sldId id="316" r:id="rId35"/>
    <p:sldId id="353" r:id="rId36"/>
    <p:sldId id="317" r:id="rId37"/>
    <p:sldId id="354" r:id="rId38"/>
    <p:sldId id="355" r:id="rId39"/>
    <p:sldId id="356" r:id="rId40"/>
    <p:sldId id="325" r:id="rId41"/>
    <p:sldId id="328" r:id="rId42"/>
    <p:sldId id="357" r:id="rId43"/>
    <p:sldId id="358" r:id="rId44"/>
    <p:sldId id="359" r:id="rId45"/>
    <p:sldId id="360" r:id="rId46"/>
    <p:sldId id="361" r:id="rId47"/>
    <p:sldId id="362" r:id="rId48"/>
  </p:sldIdLst>
  <p:sldSz cx="24384000" cy="13716000"/>
  <p:notesSz cx="6858000" cy="9144000"/>
  <p:custDataLst>
    <p:tags r:id="rId50"/>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7FF"/>
    <a:srgbClr val="D6F7FE"/>
    <a:srgbClr val="EEF7E9"/>
    <a:srgbClr val="0000FF"/>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98" autoAdjust="0"/>
    <p:restoredTop sz="94139" autoAdjust="0"/>
  </p:normalViewPr>
  <p:slideViewPr>
    <p:cSldViewPr>
      <p:cViewPr varScale="1">
        <p:scale>
          <a:sx n="35" d="100"/>
          <a:sy n="35" d="100"/>
        </p:scale>
        <p:origin x="402" y="7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8/29/2022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1625533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1753022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655287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1694175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1290672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154618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1603685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1932425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560040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21175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1313414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1698883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3339417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1125124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2044797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25</a:t>
            </a:fld>
            <a:endParaRPr lang="en-US"/>
          </a:p>
        </p:txBody>
      </p:sp>
    </p:spTree>
    <p:extLst>
      <p:ext uri="{BB962C8B-B14F-4D97-AF65-F5344CB8AC3E}">
        <p14:creationId xmlns:p14="http://schemas.microsoft.com/office/powerpoint/2010/main" val="2025376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26</a:t>
            </a:fld>
            <a:endParaRPr lang="en-US"/>
          </a:p>
        </p:txBody>
      </p:sp>
    </p:spTree>
    <p:extLst>
      <p:ext uri="{BB962C8B-B14F-4D97-AF65-F5344CB8AC3E}">
        <p14:creationId xmlns:p14="http://schemas.microsoft.com/office/powerpoint/2010/main" val="1006404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27</a:t>
            </a:fld>
            <a:endParaRPr lang="en-US"/>
          </a:p>
        </p:txBody>
      </p:sp>
    </p:spTree>
    <p:extLst>
      <p:ext uri="{BB962C8B-B14F-4D97-AF65-F5344CB8AC3E}">
        <p14:creationId xmlns:p14="http://schemas.microsoft.com/office/powerpoint/2010/main" val="230187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28</a:t>
            </a:fld>
            <a:endParaRPr lang="en-US"/>
          </a:p>
        </p:txBody>
      </p:sp>
    </p:spTree>
    <p:extLst>
      <p:ext uri="{BB962C8B-B14F-4D97-AF65-F5344CB8AC3E}">
        <p14:creationId xmlns:p14="http://schemas.microsoft.com/office/powerpoint/2010/main" val="1617330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29</a:t>
            </a:fld>
            <a:endParaRPr lang="en-US"/>
          </a:p>
        </p:txBody>
      </p:sp>
    </p:spTree>
    <p:extLst>
      <p:ext uri="{BB962C8B-B14F-4D97-AF65-F5344CB8AC3E}">
        <p14:creationId xmlns:p14="http://schemas.microsoft.com/office/powerpoint/2010/main" val="2605127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30</a:t>
            </a:fld>
            <a:endParaRPr lang="en-US"/>
          </a:p>
        </p:txBody>
      </p:sp>
    </p:spTree>
    <p:extLst>
      <p:ext uri="{BB962C8B-B14F-4D97-AF65-F5344CB8AC3E}">
        <p14:creationId xmlns:p14="http://schemas.microsoft.com/office/powerpoint/2010/main" val="206843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2753436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31</a:t>
            </a:fld>
            <a:endParaRPr lang="en-US"/>
          </a:p>
        </p:txBody>
      </p:sp>
    </p:spTree>
    <p:extLst>
      <p:ext uri="{BB962C8B-B14F-4D97-AF65-F5344CB8AC3E}">
        <p14:creationId xmlns:p14="http://schemas.microsoft.com/office/powerpoint/2010/main" val="1938577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33</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34</a:t>
            </a:fld>
            <a:endParaRPr lang="en-US"/>
          </a:p>
        </p:txBody>
      </p:sp>
    </p:spTree>
    <p:extLst>
      <p:ext uri="{BB962C8B-B14F-4D97-AF65-F5344CB8AC3E}">
        <p14:creationId xmlns:p14="http://schemas.microsoft.com/office/powerpoint/2010/main" val="1313414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35</a:t>
            </a:fld>
            <a:endParaRPr lang="en-US"/>
          </a:p>
        </p:txBody>
      </p:sp>
    </p:spTree>
    <p:extLst>
      <p:ext uri="{BB962C8B-B14F-4D97-AF65-F5344CB8AC3E}">
        <p14:creationId xmlns:p14="http://schemas.microsoft.com/office/powerpoint/2010/main" val="1880240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36</a:t>
            </a:fld>
            <a:endParaRPr lang="en-US"/>
          </a:p>
        </p:txBody>
      </p:sp>
    </p:spTree>
    <p:extLst>
      <p:ext uri="{BB962C8B-B14F-4D97-AF65-F5344CB8AC3E}">
        <p14:creationId xmlns:p14="http://schemas.microsoft.com/office/powerpoint/2010/main" val="814489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37</a:t>
            </a:fld>
            <a:endParaRPr lang="en-US"/>
          </a:p>
        </p:txBody>
      </p:sp>
    </p:spTree>
    <p:extLst>
      <p:ext uri="{BB962C8B-B14F-4D97-AF65-F5344CB8AC3E}">
        <p14:creationId xmlns:p14="http://schemas.microsoft.com/office/powerpoint/2010/main" val="3634037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38</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39</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40</a:t>
            </a:fld>
            <a:endParaRPr lang="en-US"/>
          </a:p>
        </p:txBody>
      </p:sp>
    </p:spTree>
    <p:extLst>
      <p:ext uri="{BB962C8B-B14F-4D97-AF65-F5344CB8AC3E}">
        <p14:creationId xmlns:p14="http://schemas.microsoft.com/office/powerpoint/2010/main" val="50255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870652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41</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42</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43</a:t>
            </a:fld>
            <a:endParaRPr lang="en-US"/>
          </a:p>
        </p:txBody>
      </p:sp>
    </p:spTree>
    <p:extLst>
      <p:ext uri="{BB962C8B-B14F-4D97-AF65-F5344CB8AC3E}">
        <p14:creationId xmlns:p14="http://schemas.microsoft.com/office/powerpoint/2010/main" val="496101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44</a:t>
            </a:fld>
            <a:endParaRPr lang="en-US"/>
          </a:p>
        </p:txBody>
      </p:sp>
    </p:spTree>
    <p:extLst>
      <p:ext uri="{BB962C8B-B14F-4D97-AF65-F5344CB8AC3E}">
        <p14:creationId xmlns:p14="http://schemas.microsoft.com/office/powerpoint/2010/main" val="18710479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45</a:t>
            </a:fld>
            <a:endParaRPr lang="en-US"/>
          </a:p>
        </p:txBody>
      </p:sp>
    </p:spTree>
    <p:extLst>
      <p:ext uri="{BB962C8B-B14F-4D97-AF65-F5344CB8AC3E}">
        <p14:creationId xmlns:p14="http://schemas.microsoft.com/office/powerpoint/2010/main" val="346540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46</a:t>
            </a:fld>
            <a:endParaRPr lang="en-US"/>
          </a:p>
        </p:txBody>
      </p:sp>
    </p:spTree>
    <p:extLst>
      <p:ext uri="{BB962C8B-B14F-4D97-AF65-F5344CB8AC3E}">
        <p14:creationId xmlns:p14="http://schemas.microsoft.com/office/powerpoint/2010/main" val="2109859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890058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29742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1562003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3559390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029902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8/29/2022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8/29/2022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8/29/2022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8/29/2022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8/29/2022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8/29/2022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8/29/2022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8/29/2022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8/29/2022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8/29/2022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0.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420.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49.pn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0.png"/><Relationship Id="rId4"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110.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160.png"/></Relationships>
</file>

<file path=ppt/slides/_rels/slide3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180.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220.png"/><Relationship Id="rId5" Type="http://schemas.openxmlformats.org/officeDocument/2006/relationships/image" Target="../media/image21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9.xml"/><Relationship Id="rId7" Type="http://schemas.openxmlformats.org/officeDocument/2006/relationships/image" Target="../media/image230.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40.png"/><Relationship Id="rId4" Type="http://schemas.openxmlformats.org/officeDocument/2006/relationships/image" Target="../media/image52.png"/><Relationship Id="rId9" Type="http://schemas.openxmlformats.org/officeDocument/2006/relationships/image" Target="../media/image53.wmf"/></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270.png"/><Relationship Id="rId5" Type="http://schemas.openxmlformats.org/officeDocument/2006/relationships/image" Target="../media/image260.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280.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300.png"/><Relationship Id="rId5" Type="http://schemas.openxmlformats.org/officeDocument/2006/relationships/image" Target="../media/image290.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320.png"/><Relationship Id="rId5" Type="http://schemas.openxmlformats.org/officeDocument/2006/relationships/image" Target="../media/image310.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340.png"/><Relationship Id="rId5" Type="http://schemas.openxmlformats.org/officeDocument/2006/relationships/image" Target="../media/image33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1757873" y="5288484"/>
              <a:ext cx="10634253" cy="5105401"/>
            </a:xfrm>
            <a:prstGeom prst="rect">
              <a:avLst/>
            </a:prstGeom>
            <a:noFill/>
            <a:ln w="9525">
              <a:noFill/>
              <a:miter lim="800000"/>
              <a:headEnd/>
              <a:tailEnd/>
            </a:ln>
            <a:effectLst/>
          </p:spPr>
          <p:txBody>
            <a:bodyPr/>
            <a:lstStyle/>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 </a:t>
              </a:r>
              <a:r>
                <a:rPr lang="en-US" sz="6000" b="1" dirty="0" err="1">
                  <a:solidFill>
                    <a:srgbClr val="0000FF"/>
                  </a:solidFill>
                  <a:latin typeface="Tahoma" pitchFamily="34" charset="0"/>
                  <a:ea typeface="Tahoma" pitchFamily="34" charset="0"/>
                  <a:cs typeface="Tahoma" pitchFamily="34" charset="0"/>
                </a:rPr>
                <a:t>Mệnh</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đề</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§2. </a:t>
              </a:r>
              <a:r>
                <a:rPr lang="en-US" sz="6000" b="1" dirty="0" err="1">
                  <a:solidFill>
                    <a:srgbClr val="0000FF"/>
                  </a:solidFill>
                  <a:latin typeface="Tahoma" pitchFamily="34" charset="0"/>
                  <a:ea typeface="Tahoma" pitchFamily="34" charset="0"/>
                  <a:cs typeface="Tahoma" pitchFamily="34" charset="0"/>
                </a:rPr>
                <a:t>Tập</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hợp</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§3</a:t>
              </a:r>
              <a:r>
                <a:rPr lang="en-US" sz="6000" b="1">
                  <a:solidFill>
                    <a:srgbClr val="0000FF"/>
                  </a:solidFill>
                  <a:latin typeface="Tahoma" pitchFamily="34" charset="0"/>
                  <a:ea typeface="Tahoma" pitchFamily="34" charset="0"/>
                  <a:cs typeface="Tahoma" pitchFamily="34" charset="0"/>
                </a:rPr>
                <a:t>. Bài tập cuối chương 1</a:t>
              </a:r>
              <a:endParaRPr lang="en-US" sz="6000" b="1" dirty="0">
                <a:solidFill>
                  <a:srgbClr val="0000FF"/>
                </a:solidFill>
                <a:latin typeface="Tahoma" pitchFamily="34" charset="0"/>
                <a:ea typeface="Tahoma" pitchFamily="34" charset="0"/>
                <a:cs typeface="Tahoma" pitchFamily="34" charset="0"/>
              </a:endParaRPr>
            </a:p>
          </p:txBody>
        </p:sp>
        <p:sp>
          <p:nvSpPr>
            <p:cNvPr id="2" name="TextBox 1"/>
            <p:cNvSpPr txBox="1"/>
            <p:nvPr/>
          </p:nvSpPr>
          <p:spPr>
            <a:xfrm>
              <a:off x="11912450" y="2428363"/>
              <a:ext cx="10325100" cy="830997"/>
            </a:xfrm>
            <a:prstGeom prst="rect">
              <a:avLst/>
            </a:prstGeom>
            <a:noFill/>
          </p:spPr>
          <p:txBody>
            <a:bodyPr wrap="square" rtlCol="0">
              <a:spAutoFit/>
            </a:bodyPr>
            <a:lstStyle/>
            <a:p>
              <a:r>
                <a:rPr lang="vi-VN" sz="4800" b="1" dirty="0">
                  <a:solidFill>
                    <a:schemeClr val="bg1"/>
                  </a:solidFill>
                  <a:latin typeface="+mj-lt"/>
                </a:rPr>
                <a:t>CHƯƠNG I. MỆNH </a:t>
              </a:r>
              <a:r>
                <a:rPr lang="vi-VN" sz="4800" b="1">
                  <a:solidFill>
                    <a:schemeClr val="bg1"/>
                  </a:solidFill>
                  <a:latin typeface="+mj-lt"/>
                </a:rPr>
                <a:t>ĐỀ </a:t>
              </a:r>
              <a:r>
                <a:rPr lang="en-US" sz="4800" b="1">
                  <a:solidFill>
                    <a:schemeClr val="bg1"/>
                  </a:solidFill>
                  <a:latin typeface="+mj-lt"/>
                </a:rPr>
                <a:t>VÀ</a:t>
              </a:r>
              <a:r>
                <a:rPr lang="vi-VN" sz="4800" b="1">
                  <a:solidFill>
                    <a:schemeClr val="bg1"/>
                  </a:solidFill>
                  <a:latin typeface="+mj-lt"/>
                </a:rPr>
                <a:t> </a:t>
              </a:r>
              <a:r>
                <a:rPr lang="vi-VN" sz="4800" b="1" dirty="0">
                  <a:solidFill>
                    <a:schemeClr val="bg1"/>
                  </a:solidFill>
                  <a:latin typeface="+mj-lt"/>
                </a:rPr>
                <a:t>TẬP HỢP</a:t>
              </a: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0BF7F14D-FBE0-40C2-9108-E1EEE9627A3A}"/>
              </a:ext>
            </a:extLst>
          </p:cNvPr>
          <p:cNvGrpSpPr/>
          <p:nvPr/>
        </p:nvGrpSpPr>
        <p:grpSpPr>
          <a:xfrm>
            <a:off x="1354887" y="2424584"/>
            <a:ext cx="10837113" cy="852016"/>
            <a:chOff x="895143" y="2795826"/>
            <a:chExt cx="10417389" cy="852016"/>
          </a:xfrm>
        </p:grpSpPr>
        <p:sp>
          <p:nvSpPr>
            <p:cNvPr id="47" name="TextBox 46">
              <a:extLst>
                <a:ext uri="{FF2B5EF4-FFF2-40B4-BE49-F238E27FC236}">
                  <a16:creationId xmlns:a16="http://schemas.microsoft.com/office/drawing/2014/main" id="{B457CC90-BD49-4047-A4C2-7AAF26207943}"/>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chứa biến</a:t>
              </a:r>
              <a:endParaRPr lang="en-US" sz="4800" b="1" dirty="0">
                <a:solidFill>
                  <a:srgbClr val="145F82"/>
                </a:solidFill>
                <a:latin typeface="Tahoma" pitchFamily="34" charset="0"/>
                <a:ea typeface="Tahoma" pitchFamily="34" charset="0"/>
                <a:cs typeface="Tahoma" pitchFamily="34" charset="0"/>
              </a:endParaRPr>
            </a:p>
          </p:txBody>
        </p:sp>
        <p:sp>
          <p:nvSpPr>
            <p:cNvPr id="48" name="Rounded Rectangle 7">
              <a:extLst>
                <a:ext uri="{FF2B5EF4-FFF2-40B4-BE49-F238E27FC236}">
                  <a16:creationId xmlns:a16="http://schemas.microsoft.com/office/drawing/2014/main" id="{4CBA7D30-7DD6-476F-B76D-3D444FC7F088}"/>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AD5D21B7-1ADF-4A26-B49E-4E16A52A839F}"/>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mc:AlternateContent xmlns:mc="http://schemas.openxmlformats.org/markup-compatibility/2006" xmlns:a14="http://schemas.microsoft.com/office/drawing/2010/main">
        <mc:Choice Requires="a14">
          <p:sp>
            <p:nvSpPr>
              <p:cNvPr id="89" name="Rounded Rectangle 61">
                <a:extLst>
                  <a:ext uri="{FF2B5EF4-FFF2-40B4-BE49-F238E27FC236}">
                    <a16:creationId xmlns:a16="http://schemas.microsoft.com/office/drawing/2014/main" id="{23784C0D-F091-44D2-8A2A-F45D1F4AC1C3}"/>
                  </a:ext>
                </a:extLst>
              </p:cNvPr>
              <p:cNvSpPr/>
              <p:nvPr/>
            </p:nvSpPr>
            <p:spPr>
              <a:xfrm>
                <a:off x="1281205" y="3685034"/>
                <a:ext cx="21807395" cy="82739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r>
                  <a:rPr lang="en-US" sz="4800" b="1">
                    <a:latin typeface="Tahoma" panose="020B0604030504040204" pitchFamily="34" charset="0"/>
                    <a:ea typeface="Tahoma" panose="020B0604030504040204" pitchFamily="34" charset="0"/>
                    <a:cs typeface="Tahoma" panose="020B0604030504040204" pitchFamily="34" charset="0"/>
                  </a:rPr>
                  <a:t>Xét câu “</a:t>
                </a:r>
                <a14:m>
                  <m:oMath xmlns:m="http://schemas.openxmlformats.org/officeDocument/2006/math">
                    <m:r>
                      <a:rPr lang="en-US" sz="4800" b="1" i="1">
                        <a:latin typeface="Cambria Math" panose="02040503050406030204" pitchFamily="18" charset="0"/>
                      </a:rPr>
                      <m:t>𝒏</m:t>
                    </m:r>
                  </m:oMath>
                </a14:m>
                <a:r>
                  <a:rPr lang="en-US"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en-US" sz="4800" b="1" i="1">
                        <a:latin typeface="Cambria Math" panose="02040503050406030204" pitchFamily="18" charset="0"/>
                      </a:rPr>
                      <m:t>𝟐</m:t>
                    </m:r>
                  </m:oMath>
                </a14:m>
                <a:r>
                  <a:rPr lang="en-US" sz="4800" b="1">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b="1" i="1">
                        <a:latin typeface="Cambria Math" panose="02040503050406030204" pitchFamily="18" charset="0"/>
                      </a:rPr>
                      <m:t>𝒏</m:t>
                    </m:r>
                  </m:oMath>
                </a14:m>
                <a:r>
                  <a:rPr lang="en-US" sz="4800" b="1">
                    <a:latin typeface="Tahoma" panose="020B0604030504040204" pitchFamily="34" charset="0"/>
                    <a:ea typeface="Tahoma" panose="020B0604030504040204" pitchFamily="34" charset="0"/>
                    <a:cs typeface="Tahoma" panose="020B0604030504040204" pitchFamily="34" charset="0"/>
                  </a:rPr>
                  <a:t> là số tự nhiên).</a:t>
                </a:r>
              </a:p>
              <a:p>
                <a:r>
                  <a:rPr lang="en-US" sz="4800" b="1">
                    <a:latin typeface="Tahoma" panose="020B0604030504040204" pitchFamily="34" charset="0"/>
                    <a:ea typeface="Tahoma" panose="020B0604030504040204" pitchFamily="34" charset="0"/>
                    <a:cs typeface="Tahoma" panose="020B0604030504040204" pitchFamily="34" charset="0"/>
                  </a:rPr>
                  <a:t>Ta chưa khẳng định được tính đúng sai của câu này, do đó nó chưa phải là một mệnh đề.</a:t>
                </a:r>
              </a:p>
              <a:p>
                <a:r>
                  <a:rPr lang="en-US" sz="4800" b="1">
                    <a:latin typeface="Tahoma" panose="020B0604030504040204" pitchFamily="34" charset="0"/>
                    <a:ea typeface="Tahoma" panose="020B0604030504040204" pitchFamily="34" charset="0"/>
                    <a:cs typeface="Tahoma" panose="020B0604030504040204" pitchFamily="34" charset="0"/>
                  </a:rPr>
                  <a:t>Tuy nhiên, nếu thay </a:t>
                </a:r>
                <a14:m>
                  <m:oMath xmlns:m="http://schemas.openxmlformats.org/officeDocument/2006/math">
                    <m:r>
                      <a:rPr lang="en-US" sz="4800" b="1" i="1">
                        <a:latin typeface="Cambria Math" panose="02040503050406030204" pitchFamily="18" charset="0"/>
                      </a:rPr>
                      <m:t>𝒏</m:t>
                    </m:r>
                  </m:oMath>
                </a14:m>
                <a:r>
                  <a:rPr lang="en-US" sz="4800" b="1">
                    <a:latin typeface="Tahoma" panose="020B0604030504040204" pitchFamily="34" charset="0"/>
                    <a:ea typeface="Tahoma" panose="020B0604030504040204" pitchFamily="34" charset="0"/>
                    <a:cs typeface="Tahoma" panose="020B0604030504040204" pitchFamily="34" charset="0"/>
                  </a:rPr>
                  <a:t> bằng số tự nhiên cụ thể thì câu này cho ta một mệnh đề. Chẳng hạn:</a:t>
                </a:r>
              </a:p>
              <a:p>
                <a:pPr marL="685800" lvl="0" indent="-685800">
                  <a:buFont typeface="Wingdings" panose="05000000000000000000" pitchFamily="2" charset="2"/>
                  <a:buChar char="Ø"/>
                </a:pPr>
                <a:r>
                  <a:rPr lang="en-US" sz="4800" b="1">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800" b="1" i="1">
                        <a:latin typeface="Cambria Math" panose="02040503050406030204" pitchFamily="18" charset="0"/>
                      </a:rPr>
                      <m:t>𝒏</m:t>
                    </m:r>
                    <m:r>
                      <a:rPr lang="en-US" sz="4800" b="1" i="1">
                        <a:latin typeface="Cambria Math" panose="02040503050406030204" pitchFamily="18" charset="0"/>
                      </a:rPr>
                      <m:t>=</m:t>
                    </m:r>
                    <m:r>
                      <a:rPr lang="en-US" sz="4800" b="1" i="1">
                        <a:latin typeface="Cambria Math" panose="02040503050406030204" pitchFamily="18" charset="0"/>
                      </a:rPr>
                      <m:t>𝟓</m:t>
                    </m:r>
                  </m:oMath>
                </a14:m>
                <a:r>
                  <a:rPr lang="en-US" sz="4800" b="1">
                    <a:latin typeface="Tahoma" panose="020B0604030504040204" pitchFamily="34" charset="0"/>
                    <a:ea typeface="Tahoma" panose="020B0604030504040204" pitchFamily="34" charset="0"/>
                    <a:cs typeface="Tahoma" panose="020B0604030504040204" pitchFamily="34" charset="0"/>
                  </a:rPr>
                  <a:t> ta được mệnh đề “5 chia hết cho 2”. Đây là mệnh đề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a:latin typeface="Tahoma" panose="020B0604030504040204" pitchFamily="34" charset="0"/>
                    <a:ea typeface="Tahoma" panose="020B0604030504040204" pitchFamily="34" charset="0"/>
                    <a:cs typeface="Tahoma" panose="020B0604030504040204" pitchFamily="34" charset="0"/>
                  </a:rPr>
                  <a:t>.</a:t>
                </a:r>
              </a:p>
              <a:p>
                <a:pPr marL="685800" lvl="0" indent="-685800">
                  <a:buFont typeface="Wingdings" panose="05000000000000000000" pitchFamily="2" charset="2"/>
                  <a:buChar char="Ø"/>
                </a:pPr>
                <a:r>
                  <a:rPr lang="en-US" sz="4800" b="1">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800" b="1" i="1">
                        <a:latin typeface="Cambria Math" panose="02040503050406030204" pitchFamily="18" charset="0"/>
                      </a:rPr>
                      <m:t>𝒏</m:t>
                    </m:r>
                    <m:r>
                      <a:rPr lang="en-US" sz="4800" b="1" i="1">
                        <a:latin typeface="Cambria Math" panose="02040503050406030204" pitchFamily="18" charset="0"/>
                      </a:rPr>
                      <m:t>=</m:t>
                    </m:r>
                    <m:r>
                      <a:rPr lang="en-US" sz="4800" b="1" i="1">
                        <a:latin typeface="Cambria Math" panose="02040503050406030204" pitchFamily="18" charset="0"/>
                      </a:rPr>
                      <m:t>𝟏𝟎</m:t>
                    </m:r>
                  </m:oMath>
                </a14:m>
                <a:r>
                  <a:rPr lang="en-US" sz="4800" b="1">
                    <a:latin typeface="Tahoma" panose="020B0604030504040204" pitchFamily="34" charset="0"/>
                    <a:ea typeface="Tahoma" panose="020B0604030504040204" pitchFamily="34" charset="0"/>
                    <a:cs typeface="Tahoma" panose="020B0604030504040204" pitchFamily="34" charset="0"/>
                  </a:rPr>
                  <a:t> ta được mệnh đề “10 chia hết cho 2”. Đây là mệnh đề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Ta nói rằng câu “</a:t>
                </a:r>
                <a14:m>
                  <m:oMath xmlns:m="http://schemas.openxmlformats.org/officeDocument/2006/math">
                    <m:r>
                      <a:rPr lang="en-US" sz="4800" b="1" i="1">
                        <a:latin typeface="Cambria Math" panose="02040503050406030204" pitchFamily="18" charset="0"/>
                      </a:rPr>
                      <m:t>𝒏</m:t>
                    </m:r>
                  </m:oMath>
                </a14:m>
                <a:r>
                  <a:rPr lang="en-US"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en-US" sz="4800" b="1" i="1">
                        <a:latin typeface="Cambria Math" panose="02040503050406030204" pitchFamily="18" charset="0"/>
                      </a:rPr>
                      <m:t>𝟐</m:t>
                    </m:r>
                  </m:oMath>
                </a14:m>
                <a:r>
                  <a:rPr lang="en-US" sz="4800" b="1">
                    <a:latin typeface="Tahoma" panose="020B0604030504040204" pitchFamily="34" charset="0"/>
                    <a:ea typeface="Tahoma" panose="020B0604030504040204" pitchFamily="34" charset="0"/>
                    <a:cs typeface="Tahoma" panose="020B0604030504040204" pitchFamily="34" charset="0"/>
                  </a:rPr>
                  <a:t>” là một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mệnh đề chứa biến</a:t>
                </a:r>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9" name="Rounded Rectangle 61">
                <a:extLst>
                  <a:ext uri="{FF2B5EF4-FFF2-40B4-BE49-F238E27FC236}">
                    <a16:creationId xmlns:a16="http://schemas.microsoft.com/office/drawing/2014/main" id="{23784C0D-F091-44D2-8A2A-F45D1F4AC1C3}"/>
                  </a:ext>
                </a:extLst>
              </p:cNvPr>
              <p:cNvSpPr>
                <a:spLocks noRot="1" noChangeAspect="1" noMove="1" noResize="1" noEditPoints="1" noAdjustHandles="1" noChangeArrowheads="1" noChangeShapeType="1" noTextEdit="1"/>
              </p:cNvSpPr>
              <p:nvPr/>
            </p:nvSpPr>
            <p:spPr>
              <a:xfrm>
                <a:off x="1281205" y="3685034"/>
                <a:ext cx="21807395" cy="8273970"/>
              </a:xfrm>
              <a:prstGeom prst="roundRect">
                <a:avLst>
                  <a:gd name="adj" fmla="val 5347"/>
                </a:avLst>
              </a:prstGeom>
              <a:blipFill>
                <a:blip r:embed="rId4"/>
                <a:stretch>
                  <a:fillRect l="-614" r="-28"/>
                </a:stretch>
              </a:blipFill>
              <a:ln w="28575" cap="flat" cmpd="sng" algn="ctr">
                <a:solidFill>
                  <a:srgbClr val="70AD47">
                    <a:lumMod val="75000"/>
                  </a:srgbClr>
                </a:solidFill>
                <a:prstDash val="solid"/>
                <a:miter lim="800000"/>
              </a:ln>
              <a:effectLst/>
            </p:spPr>
            <p:txBody>
              <a:bodyPr/>
              <a:lstStyle/>
              <a:p>
                <a:r>
                  <a:rPr lang="en-US">
                    <a:noFill/>
                  </a:rPr>
                  <a:t> </a:t>
                </a:r>
              </a:p>
            </p:txBody>
          </p:sp>
        </mc:Fallback>
      </mc:AlternateContent>
    </p:spTree>
    <p:extLst>
      <p:ext uri="{BB962C8B-B14F-4D97-AF65-F5344CB8AC3E}">
        <p14:creationId xmlns:p14="http://schemas.microsoft.com/office/powerpoint/2010/main" val="3952693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9">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78807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0" y="3874267"/>
            <a:ext cx="22164531" cy="344093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509530"/>
            <a:ext cx="3579192" cy="1659459"/>
            <a:chOff x="1311958" y="3405486"/>
            <a:chExt cx="3579192" cy="1659459"/>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2709337" y="2883131"/>
              <a:ext cx="1545154"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473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894728" y="5229991"/>
                <a:ext cx="21236567" cy="1569660"/>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Xét câu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𝟓</m:t>
                    </m:r>
                  </m:oMath>
                </a14:m>
                <a:r>
                  <a:rPr lang="en-US" sz="4800" b="1">
                    <a:latin typeface="Tahoma" panose="020B0604030504040204" pitchFamily="34" charset="0"/>
                    <a:ea typeface="Tahoma" panose="020B0604030504040204" pitchFamily="34" charset="0"/>
                    <a:cs typeface="Tahoma" panose="020B0604030504040204" pitchFamily="34" charset="0"/>
                  </a:rPr>
                  <a:t>”. Hãy tìm hai giá trị thực của </a:t>
                </a:r>
                <a14:m>
                  <m:oMath xmlns:m="http://schemas.openxmlformats.org/officeDocument/2006/math">
                    <m:r>
                      <a:rPr lang="en-US" sz="4800" b="1" i="1">
                        <a:latin typeface="Cambria Math" panose="02040503050406030204" pitchFamily="18" charset="0"/>
                      </a:rPr>
                      <m:t>𝒙</m:t>
                    </m:r>
                  </m:oMath>
                </a14:m>
                <a:r>
                  <a:rPr lang="en-US" sz="4800" b="1">
                    <a:latin typeface="Tahoma" panose="020B0604030504040204" pitchFamily="34" charset="0"/>
                    <a:ea typeface="Tahoma" panose="020B0604030504040204" pitchFamily="34" charset="0"/>
                    <a:cs typeface="Tahoma" panose="020B0604030504040204" pitchFamily="34" charset="0"/>
                  </a:rPr>
                  <a:t> để từ câu đã cho ta nhận được một mệnh đề đúng và một mệnh đề sai. </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894728" y="5229991"/>
                <a:ext cx="21236567" cy="1569660"/>
              </a:xfrm>
              <a:prstGeom prst="rect">
                <a:avLst/>
              </a:prstGeom>
              <a:blipFill>
                <a:blip r:embed="rId4"/>
                <a:stretch>
                  <a:fillRect l="-1320" t="-9339" b="-19844"/>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143000" y="8110595"/>
            <a:ext cx="22077311" cy="318082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76403" y="7772400"/>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5276404" y="8739719"/>
                <a:ext cx="17202596" cy="1569660"/>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Khi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𝟕</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𝟓</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a:t>
                </a:r>
                <a:endParaRPr lang="vi-VN" sz="4800" b="1" dirty="0">
                  <a:latin typeface="Tahoma" panose="020B0604030504040204" pitchFamily="34" charset="0"/>
                  <a:ea typeface="Tahoma" panose="020B0604030504040204" pitchFamily="34" charset="0"/>
                  <a:cs typeface="Tahoma" panose="020B0604030504040204" pitchFamily="34" charset="0"/>
                </a:endParaRPr>
              </a:p>
              <a:p>
                <a:r>
                  <a:rPr lang="en-US" sz="4800" b="1" dirty="0">
                    <a:latin typeface="Tahoma" panose="020B0604030504040204" pitchFamily="34" charset="0"/>
                    <a:ea typeface="Tahoma" panose="020B0604030504040204" pitchFamily="34" charset="0"/>
                    <a:cs typeface="Tahoma" panose="020B0604030504040204" pitchFamily="34" charset="0"/>
                  </a:rPr>
                  <a:t>Khi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𝟕</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𝟓</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5276404" y="8739719"/>
                <a:ext cx="17202596" cy="1569660"/>
              </a:xfrm>
              <a:prstGeom prst="rect">
                <a:avLst/>
              </a:prstGeom>
              <a:blipFill>
                <a:blip r:embed="rId5"/>
                <a:stretch>
                  <a:fillRect l="-1630" t="-9339" b="-19455"/>
                </a:stretch>
              </a:blipFill>
            </p:spPr>
            <p:txBody>
              <a:bodyPr/>
              <a:lstStyle/>
              <a:p>
                <a:r>
                  <a:rPr lang="en-US">
                    <a:noFill/>
                  </a:rPr>
                  <a:t> </a:t>
                </a:r>
              </a:p>
            </p:txBody>
          </p:sp>
        </mc:Fallback>
      </mc:AlternateContent>
      <p:pic>
        <p:nvPicPr>
          <p:cNvPr id="46" name="Picture 45">
            <a:extLst>
              <a:ext uri="{FF2B5EF4-FFF2-40B4-BE49-F238E27FC236}">
                <a16:creationId xmlns:a16="http://schemas.microsoft.com/office/drawing/2014/main" id="{DD0BE66A-15FB-4421-9CD4-B64DD77D7F5D}"/>
              </a:ext>
            </a:extLst>
          </p:cNvPr>
          <p:cNvPicPr>
            <a:picLocks noChangeAspect="1"/>
          </p:cNvPicPr>
          <p:nvPr/>
        </p:nvPicPr>
        <p:blipFill>
          <a:blip r:embed="rId6"/>
          <a:stretch>
            <a:fillRect/>
          </a:stretch>
        </p:blipFill>
        <p:spPr>
          <a:xfrm>
            <a:off x="2456334" y="3661929"/>
            <a:ext cx="2242753" cy="1507057"/>
          </a:xfrm>
          <a:prstGeom prst="rect">
            <a:avLst/>
          </a:prstGeom>
        </p:spPr>
      </p:pic>
      <p:grpSp>
        <p:nvGrpSpPr>
          <p:cNvPr id="87" name="Group 86">
            <a:extLst>
              <a:ext uri="{FF2B5EF4-FFF2-40B4-BE49-F238E27FC236}">
                <a16:creationId xmlns:a16="http://schemas.microsoft.com/office/drawing/2014/main" id="{965B7102-ECE4-4862-B775-CBA93D894183}"/>
              </a:ext>
            </a:extLst>
          </p:cNvPr>
          <p:cNvGrpSpPr/>
          <p:nvPr/>
        </p:nvGrpSpPr>
        <p:grpSpPr>
          <a:xfrm>
            <a:off x="1354887" y="2424584"/>
            <a:ext cx="10837113" cy="852016"/>
            <a:chOff x="895143" y="2795826"/>
            <a:chExt cx="10417389" cy="852016"/>
          </a:xfrm>
        </p:grpSpPr>
        <p:sp>
          <p:nvSpPr>
            <p:cNvPr id="88" name="TextBox 87">
              <a:extLst>
                <a:ext uri="{FF2B5EF4-FFF2-40B4-BE49-F238E27FC236}">
                  <a16:creationId xmlns:a16="http://schemas.microsoft.com/office/drawing/2014/main" id="{0464A2C8-4AC0-4BE4-985C-216B3D0CE378}"/>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chứa biến</a:t>
              </a:r>
              <a:endParaRPr lang="en-US" sz="4800" b="1" dirty="0">
                <a:solidFill>
                  <a:srgbClr val="145F82"/>
                </a:solidFill>
                <a:latin typeface="Tahoma" pitchFamily="34" charset="0"/>
                <a:ea typeface="Tahoma" pitchFamily="34" charset="0"/>
                <a:cs typeface="Tahoma" pitchFamily="34" charset="0"/>
              </a:endParaRPr>
            </a:p>
          </p:txBody>
        </p:sp>
        <p:sp>
          <p:nvSpPr>
            <p:cNvPr id="89" name="Rounded Rectangle 7">
              <a:extLst>
                <a:ext uri="{FF2B5EF4-FFF2-40B4-BE49-F238E27FC236}">
                  <a16:creationId xmlns:a16="http://schemas.microsoft.com/office/drawing/2014/main" id="{1988DBB0-9C80-424F-AD61-F078A5BBD666}"/>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47602A02-17BD-433C-9E45-5E2E10929DDF}"/>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Tree>
    <p:extLst>
      <p:ext uri="{BB962C8B-B14F-4D97-AF65-F5344CB8AC3E}">
        <p14:creationId xmlns:p14="http://schemas.microsoft.com/office/powerpoint/2010/main" val="3361573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barn(inVertical)">
                                      <p:cBhvr>
                                        <p:cTn id="19" dur="5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wipe(down)">
                                      <p:cBhvr>
                                        <p:cTn id="24" dur="500"/>
                                        <p:tgtEl>
                                          <p:spTgt spid="8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6313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3717537"/>
            <a:ext cx="22407574" cy="6232499"/>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3528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640193"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HĐ 2</a:t>
              </a:r>
              <a:endParaRPr kumimoji="0" lang="en-US" sz="46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1243062" y="4326796"/>
            <a:ext cx="10723513" cy="6085127"/>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Quan sát biển báo trong hình bên.</a:t>
            </a:r>
          </a:p>
          <a:p>
            <a:r>
              <a:rPr lang="en-US" sz="4800" b="1">
                <a:latin typeface="Tahoma" panose="020B0604030504040204" pitchFamily="34" charset="0"/>
                <a:ea typeface="Tahoma" panose="020B0604030504040204" pitchFamily="34" charset="0"/>
                <a:cs typeface="Tahoma" panose="020B0604030504040204" pitchFamily="34" charset="0"/>
              </a:rPr>
              <a:t>Khoa nói: “Đây là biển báo đường dành cho người đi bộ”.</a:t>
            </a:r>
          </a:p>
          <a:p>
            <a:r>
              <a:rPr lang="en-US" sz="4800" b="1">
                <a:latin typeface="Tahoma" panose="020B0604030504040204" pitchFamily="34" charset="0"/>
                <a:ea typeface="Tahoma" panose="020B0604030504040204" pitchFamily="34" charset="0"/>
                <a:cs typeface="Tahoma" panose="020B0604030504040204" pitchFamily="34" charset="0"/>
              </a:rPr>
              <a:t>An không đồng ý với ý kiến của Khoa.</a:t>
            </a:r>
          </a:p>
          <a:p>
            <a:r>
              <a:rPr lang="en-US" sz="4800" b="1">
                <a:latin typeface="Tahoma" panose="020B0604030504040204" pitchFamily="34" charset="0"/>
                <a:ea typeface="Tahoma" panose="020B0604030504040204" pitchFamily="34" charset="0"/>
                <a:cs typeface="Tahoma" panose="020B0604030504040204" pitchFamily="34" charset="0"/>
              </a:rPr>
              <a:t>Hãy phát biểu ý kiến của An dưới dạng một mệnh đề.</a:t>
            </a:r>
          </a:p>
          <a:p>
            <a:pPr lvl="0" algn="just">
              <a:lnSpc>
                <a:spcPct val="107000"/>
              </a:lnSpc>
              <a:spcBef>
                <a:spcPts val="200"/>
              </a:spcBef>
              <a:spcAft>
                <a:spcPts val="200"/>
              </a:spcAft>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084355" y="10510827"/>
            <a:ext cx="22378999" cy="229077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17759" y="10172632"/>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86" name="Rectangle 85">
            <a:extLst>
              <a:ext uri="{FF2B5EF4-FFF2-40B4-BE49-F238E27FC236}">
                <a16:creationId xmlns:a16="http://schemas.microsoft.com/office/drawing/2014/main" id="{AC37888B-97E9-42E3-82BD-29595758137A}"/>
              </a:ext>
            </a:extLst>
          </p:cNvPr>
          <p:cNvSpPr/>
          <p:nvPr/>
        </p:nvSpPr>
        <p:spPr>
          <a:xfrm>
            <a:off x="1389156" y="11163232"/>
            <a:ext cx="21394644" cy="1569660"/>
          </a:xfrm>
          <a:prstGeom prst="rect">
            <a:avLst/>
          </a:prstGeom>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Phát biểu ý kiến của An : “Đây không phải là biển báo đường dành cho người đi bộ”.</a:t>
            </a: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pic>
        <p:nvPicPr>
          <p:cNvPr id="88" name="Picture 87">
            <a:extLst>
              <a:ext uri="{FF2B5EF4-FFF2-40B4-BE49-F238E27FC236}">
                <a16:creationId xmlns:a16="http://schemas.microsoft.com/office/drawing/2014/main" id="{A3417A6E-0C1B-4C05-ACD0-618C5DBEB37E}"/>
              </a:ext>
            </a:extLst>
          </p:cNvPr>
          <p:cNvPicPr>
            <a:picLocks noChangeAspect="1"/>
          </p:cNvPicPr>
          <p:nvPr/>
        </p:nvPicPr>
        <p:blipFill>
          <a:blip r:embed="rId4"/>
          <a:stretch>
            <a:fillRect/>
          </a:stretch>
        </p:blipFill>
        <p:spPr>
          <a:xfrm>
            <a:off x="12913313" y="3929265"/>
            <a:ext cx="10550042" cy="5214735"/>
          </a:xfrm>
          <a:prstGeom prst="rect">
            <a:avLst/>
          </a:prstGeom>
        </p:spPr>
      </p:pic>
    </p:spTree>
    <p:extLst>
      <p:ext uri="{BB962C8B-B14F-4D97-AF65-F5344CB8AC3E}">
        <p14:creationId xmlns:p14="http://schemas.microsoft.com/office/powerpoint/2010/main" val="347034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barn(inVertical)">
                                      <p:cBhvr>
                                        <p:cTn id="42" dur="50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wipe(down)">
                                      <p:cBhvr>
                                        <p:cTn id="47" dur="500"/>
                                        <p:tgtEl>
                                          <p:spTgt spid="8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wipe(left)">
                                      <p:cBhvr>
                                        <p:cTn id="5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6313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3717537"/>
            <a:ext cx="22272438" cy="3396081"/>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243062" y="4326796"/>
                <a:ext cx="22085157" cy="2390398"/>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Để phủ định một mệnh đề </a:t>
                </a:r>
                <a:r>
                  <a:rPr lang="en-US" sz="4800" b="1" i="1">
                    <a:latin typeface="Tahoma" panose="020B0604030504040204" pitchFamily="34" charset="0"/>
                    <a:ea typeface="Tahoma" panose="020B0604030504040204" pitchFamily="34" charset="0"/>
                    <a:cs typeface="Tahoma" panose="020B0604030504040204" pitchFamily="34" charset="0"/>
                  </a:rPr>
                  <a:t>P</a:t>
                </a:r>
                <a:r>
                  <a:rPr lang="en-US" sz="4800" b="1">
                    <a:latin typeface="Tahoma" panose="020B0604030504040204" pitchFamily="34" charset="0"/>
                    <a:ea typeface="Tahoma" panose="020B0604030504040204" pitchFamily="34" charset="0"/>
                    <a:cs typeface="Tahoma" panose="020B0604030504040204" pitchFamily="34" charset="0"/>
                  </a:rPr>
                  <a:t>, người ta thường thêm (hoặc bớt) từ “không” hoặc “không phải” vào trước vị ngữ của mệnh đề </a:t>
                </a:r>
                <a:r>
                  <a:rPr lang="en-US" sz="4800" b="1" i="1">
                    <a:latin typeface="Tahoma" panose="020B0604030504040204" pitchFamily="34" charset="0"/>
                    <a:ea typeface="Tahoma" panose="020B0604030504040204" pitchFamily="34" charset="0"/>
                    <a:cs typeface="Tahoma" panose="020B0604030504040204" pitchFamily="34" charset="0"/>
                  </a:rPr>
                  <a:t>P</a:t>
                </a:r>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Ta kí hiệu mệnh đề phủ định của mệnh đề </a:t>
                </a:r>
                <a:r>
                  <a:rPr lang="en-US" sz="4800" b="1" i="1">
                    <a:latin typeface="Tahoma" panose="020B0604030504040204" pitchFamily="34" charset="0"/>
                    <a:ea typeface="Tahoma" panose="020B0604030504040204" pitchFamily="34" charset="0"/>
                    <a:cs typeface="Tahoma" panose="020B0604030504040204" pitchFamily="34" charset="0"/>
                  </a:rPr>
                  <a:t>P</a:t>
                </a:r>
                <a:r>
                  <a:rPr lang="en-US"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𝑷</m:t>
                        </m:r>
                      </m:e>
                    </m:bar>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43062" y="4326796"/>
                <a:ext cx="22085157" cy="2390398"/>
              </a:xfrm>
              <a:prstGeom prst="rect">
                <a:avLst/>
              </a:prstGeom>
              <a:blipFill>
                <a:blip r:embed="rId4"/>
                <a:stretch>
                  <a:fillRect l="-1270" t="-5867" b="-12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389156" y="8001000"/>
                <a:ext cx="21394644" cy="1733808"/>
              </a:xfrm>
              <a:prstGeom prst="rect">
                <a:avLst/>
              </a:prstGeom>
            </p:spPr>
            <p:txBody>
              <a:bodyPr wrap="square">
                <a:spAutoFit/>
              </a:bodyPr>
              <a:lstStyle/>
              <a:p>
                <a:pPr marL="685800" indent="-685800">
                  <a:buFont typeface="Wingdings" panose="05000000000000000000" pitchFamily="2" charset="2"/>
                  <a:buChar char="Ø"/>
                </a:pP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Mệnh đề </a:t>
                </a:r>
                <a:r>
                  <a:rPr lang="en-US" sz="4800" b="1" i="1">
                    <a:solidFill>
                      <a:schemeClr val="bg1"/>
                    </a:solidFill>
                    <a:latin typeface="Tahoma" panose="020B0604030504040204" pitchFamily="34" charset="0"/>
                    <a:ea typeface="Tahoma" panose="020B0604030504040204" pitchFamily="34" charset="0"/>
                    <a:cs typeface="Tahoma" panose="020B0604030504040204" pitchFamily="34" charset="0"/>
                  </a:rPr>
                  <a:t>P</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và mệnh đề </a:t>
                </a:r>
                <a14:m>
                  <m:oMath xmlns:m="http://schemas.openxmlformats.org/officeDocument/2006/math">
                    <m:bar>
                      <m:barPr>
                        <m:pos m:val="top"/>
                        <m:ctrlPr>
                          <a:rPr lang="en-US" sz="4800" b="1" i="1">
                            <a:solidFill>
                              <a:schemeClr val="bg1"/>
                            </a:solidFill>
                            <a:latin typeface="Cambria Math" panose="02040503050406030204" pitchFamily="18" charset="0"/>
                          </a:rPr>
                        </m:ctrlPr>
                      </m:barPr>
                      <m:e>
                        <m:r>
                          <a:rPr lang="en-US" sz="4800" b="1" i="1">
                            <a:solidFill>
                              <a:schemeClr val="bg1"/>
                            </a:solidFill>
                            <a:latin typeface="Cambria Math" panose="02040503050406030204" pitchFamily="18" charset="0"/>
                          </a:rPr>
                          <m:t>𝑷</m:t>
                        </m:r>
                      </m:e>
                    </m:bar>
                  </m:oMath>
                </a14:m>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là hai phát biểu trái ngược nhau. </a:t>
                </a:r>
              </a:p>
              <a:p>
                <a:pPr marL="685800" indent="-685800">
                  <a:buFont typeface="Wingdings" panose="05000000000000000000" pitchFamily="2" charset="2"/>
                  <a:buChar char="Ø"/>
                </a:pP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Nếu </a:t>
                </a:r>
                <a:r>
                  <a:rPr lang="en-US" sz="4800" b="1" i="1">
                    <a:solidFill>
                      <a:schemeClr val="bg1"/>
                    </a:solidFill>
                    <a:latin typeface="Tahoma" panose="020B0604030504040204" pitchFamily="34" charset="0"/>
                    <a:ea typeface="Tahoma" panose="020B0604030504040204" pitchFamily="34" charset="0"/>
                    <a:cs typeface="Tahoma" panose="020B0604030504040204" pitchFamily="34" charset="0"/>
                  </a:rPr>
                  <a:t>P</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đúng thì </a:t>
                </a:r>
                <a14:m>
                  <m:oMath xmlns:m="http://schemas.openxmlformats.org/officeDocument/2006/math">
                    <m:bar>
                      <m:barPr>
                        <m:pos m:val="top"/>
                        <m:ctrlPr>
                          <a:rPr lang="en-US" sz="4800" b="1" i="1">
                            <a:solidFill>
                              <a:schemeClr val="bg1"/>
                            </a:solidFill>
                            <a:latin typeface="Cambria Math" panose="02040503050406030204" pitchFamily="18" charset="0"/>
                          </a:rPr>
                        </m:ctrlPr>
                      </m:barPr>
                      <m:e>
                        <m:r>
                          <a:rPr lang="en-US" sz="4800" b="1" i="1">
                            <a:solidFill>
                              <a:schemeClr val="bg1"/>
                            </a:solidFill>
                            <a:latin typeface="Cambria Math" panose="02040503050406030204" pitchFamily="18" charset="0"/>
                          </a:rPr>
                          <m:t>𝑷</m:t>
                        </m:r>
                      </m:e>
                    </m:bar>
                  </m:oMath>
                </a14:m>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sai, còn nếu </a:t>
                </a:r>
                <a:r>
                  <a:rPr lang="en-US" sz="4800" b="1" i="1">
                    <a:solidFill>
                      <a:schemeClr val="bg1"/>
                    </a:solidFill>
                    <a:latin typeface="Tahoma" panose="020B0604030504040204" pitchFamily="34" charset="0"/>
                    <a:ea typeface="Tahoma" panose="020B0604030504040204" pitchFamily="34" charset="0"/>
                    <a:cs typeface="Tahoma" panose="020B0604030504040204" pitchFamily="34" charset="0"/>
                  </a:rPr>
                  <a:t>P</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sai thì </a:t>
                </a:r>
                <a14:m>
                  <m:oMath xmlns:m="http://schemas.openxmlformats.org/officeDocument/2006/math">
                    <m:bar>
                      <m:barPr>
                        <m:pos m:val="top"/>
                        <m:ctrlPr>
                          <a:rPr lang="en-US" sz="4800" b="1" i="1">
                            <a:solidFill>
                              <a:schemeClr val="bg1"/>
                            </a:solidFill>
                            <a:latin typeface="Cambria Math" panose="02040503050406030204" pitchFamily="18" charset="0"/>
                          </a:rPr>
                        </m:ctrlPr>
                      </m:barPr>
                      <m:e>
                        <m:r>
                          <a:rPr lang="en-US" sz="4800" b="1" i="1">
                            <a:solidFill>
                              <a:schemeClr val="bg1"/>
                            </a:solidFill>
                            <a:latin typeface="Cambria Math" panose="02040503050406030204" pitchFamily="18" charset="0"/>
                          </a:rPr>
                          <m:t>𝑷</m:t>
                        </m:r>
                      </m:e>
                    </m:bar>
                  </m:oMath>
                </a14:m>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đúng.</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389156" y="8001000"/>
                <a:ext cx="21394644" cy="1733808"/>
              </a:xfrm>
              <a:prstGeom prst="rect">
                <a:avLst/>
              </a:prstGeom>
              <a:blipFill>
                <a:blip r:embed="rId5"/>
                <a:stretch>
                  <a:fillRect l="-1168" t="-3873" b="-16901"/>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8DB87BCF-54C3-49BD-A7B6-DC7C85AF1F16}"/>
                  </a:ext>
                </a:extLst>
              </p:cNvPr>
              <p:cNvSpPr/>
              <p:nvPr/>
            </p:nvSpPr>
            <p:spPr>
              <a:xfrm>
                <a:off x="1293253" y="7690210"/>
                <a:ext cx="21013644" cy="1947250"/>
              </a:xfrm>
              <a:prstGeom prst="roundRect">
                <a:avLst/>
              </a:prstGeom>
              <a:solidFill>
                <a:schemeClr val="accent4">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Mệnh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solidFill>
                              <a:srgbClr val="FF0000"/>
                            </a:solidFill>
                            <a:latin typeface="Cambria Math" panose="02040503050406030204" pitchFamily="18" charset="0"/>
                          </a:rPr>
                        </m:ctrlPr>
                      </m:barPr>
                      <m:e>
                        <m:r>
                          <a:rPr lang="en-US" sz="4800" b="1" i="1">
                            <a:solidFill>
                              <a:srgbClr val="FF0000"/>
                            </a:solidFill>
                            <a:latin typeface="Cambria Math" panose="02040503050406030204" pitchFamily="18" charset="0"/>
                          </a:rPr>
                          <m:t>𝑷</m:t>
                        </m:r>
                      </m:e>
                    </m:ba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hai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trái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ngược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nhau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685800" indent="-685800">
                  <a:buFont typeface="Wingdings" panose="05000000000000000000" pitchFamily="2" charset="2"/>
                  <a:buChar char="Ø"/>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solidFill>
                              <a:srgbClr val="FF0000"/>
                            </a:solidFill>
                            <a:latin typeface="Cambria Math" panose="02040503050406030204" pitchFamily="18" charset="0"/>
                          </a:rPr>
                        </m:ctrlPr>
                      </m:barPr>
                      <m:e>
                        <m:r>
                          <a:rPr lang="en-US" sz="4800" b="1" i="1">
                            <a:solidFill>
                              <a:srgbClr val="FF0000"/>
                            </a:solidFill>
                            <a:latin typeface="Cambria Math" panose="02040503050406030204" pitchFamily="18" charset="0"/>
                          </a:rPr>
                          <m:t>𝑷</m:t>
                        </m:r>
                      </m:e>
                    </m:ba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còn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solidFill>
                              <a:srgbClr val="FF0000"/>
                            </a:solidFill>
                            <a:latin typeface="Cambria Math" panose="02040503050406030204" pitchFamily="18" charset="0"/>
                          </a:rPr>
                        </m:ctrlPr>
                      </m:barPr>
                      <m:e>
                        <m:r>
                          <a:rPr lang="en-US" sz="4800" b="1" i="1">
                            <a:solidFill>
                              <a:srgbClr val="FF0000"/>
                            </a:solidFill>
                            <a:latin typeface="Cambria Math" panose="02040503050406030204" pitchFamily="18" charset="0"/>
                          </a:rPr>
                          <m:t>𝑷</m:t>
                        </m:r>
                      </m:e>
                    </m:ba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6" name="Rectangle: Rounded Corners 15">
                <a:extLst>
                  <a:ext uri="{FF2B5EF4-FFF2-40B4-BE49-F238E27FC236}">
                    <a16:creationId xmlns:a16="http://schemas.microsoft.com/office/drawing/2014/main" id="{8DB87BCF-54C3-49BD-A7B6-DC7C85AF1F16}"/>
                  </a:ext>
                </a:extLst>
              </p:cNvPr>
              <p:cNvSpPr>
                <a:spLocks noRot="1" noChangeAspect="1" noMove="1" noResize="1" noEditPoints="1" noAdjustHandles="1" noChangeArrowheads="1" noChangeShapeType="1" noTextEdit="1"/>
              </p:cNvSpPr>
              <p:nvPr/>
            </p:nvSpPr>
            <p:spPr>
              <a:xfrm>
                <a:off x="1293253" y="7690210"/>
                <a:ext cx="21013644" cy="1947250"/>
              </a:xfrm>
              <a:prstGeom prst="roundRect">
                <a:avLst/>
              </a:prstGeom>
              <a:blipFill>
                <a:blip r:embed="rId6"/>
                <a:stretch>
                  <a:fillRect l="-725" b="-9688"/>
                </a:stretch>
              </a:blipFill>
            </p:spPr>
            <p:txBody>
              <a:bodyPr/>
              <a:lstStyle/>
              <a:p>
                <a:r>
                  <a:rPr lang="en-US">
                    <a:noFill/>
                  </a:rPr>
                  <a:t> </a:t>
                </a:r>
              </a:p>
            </p:txBody>
          </p:sp>
        </mc:Fallback>
      </mc:AlternateContent>
    </p:spTree>
    <p:extLst>
      <p:ext uri="{BB962C8B-B14F-4D97-AF65-F5344CB8AC3E}">
        <p14:creationId xmlns:p14="http://schemas.microsoft.com/office/powerpoint/2010/main" val="2877428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wipe(left)">
                                      <p:cBhvr>
                                        <p:cTn id="22" dur="5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6"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60123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4098538"/>
            <a:ext cx="22476246" cy="3199268"/>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7338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23170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0" cap="none" spc="0" normalizeH="0" baseline="0" noProof="0" err="1">
                  <a:ln>
                    <a:noFill/>
                  </a:ln>
                  <a:solidFill>
                    <a:prstClr val="white"/>
                  </a:solidFill>
                  <a:effectLst/>
                  <a:uLnTx/>
                  <a:uFillTx/>
                  <a:latin typeface="Tahoma" pitchFamily="34" charset="0"/>
                  <a:ea typeface="Tahoma" pitchFamily="34" charset="0"/>
                  <a:cs typeface="Tahoma" pitchFamily="34" charset="0"/>
                </a:rPr>
                <a:t>dụ</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2</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5270248" y="4448713"/>
            <a:ext cx="17274687" cy="2308324"/>
          </a:xfrm>
          <a:prstGeom prst="rect">
            <a:avLst/>
          </a:prstGeom>
          <a:noFill/>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Phát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biểu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phủ</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mỗi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fr-FR" sz="4800" b="1" i="1" dirty="0">
                <a:latin typeface="Tahoma" panose="020B0604030504040204" pitchFamily="34" charset="0"/>
                <a:ea typeface="Tahoma" panose="020B0604030504040204" pitchFamily="34" charset="0"/>
                <a:cs typeface="Tahoma" panose="020B0604030504040204" pitchFamily="34" charset="0"/>
              </a:rPr>
              <a:t>P</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“17 là </a:t>
            </a:r>
            <a:r>
              <a:rPr lang="fr-FR" sz="4800" b="1" dirty="0" err="1">
                <a:latin typeface="Tahoma" panose="020B0604030504040204" pitchFamily="34" charset="0"/>
                <a:ea typeface="Tahoma" panose="020B0604030504040204" pitchFamily="34" charset="0"/>
                <a:cs typeface="Tahoma" panose="020B0604030504040204" pitchFamily="34" charset="0"/>
              </a:rPr>
              <a:t>số</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phương</a:t>
            </a:r>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i="1" dirty="0">
                <a:latin typeface="Tahoma" panose="020B0604030504040204" pitchFamily="34" charset="0"/>
                <a:ea typeface="Tahoma" panose="020B0604030504040204" pitchFamily="34" charset="0"/>
                <a:cs typeface="Tahoma" panose="020B0604030504040204" pitchFamily="34" charset="0"/>
              </a:rPr>
              <a:t>Q</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hộp</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không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phải</a:t>
            </a:r>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lăng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trụ</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157685" y="7895961"/>
            <a:ext cx="22159515" cy="3000640"/>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91088" y="7557765"/>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462485" y="8548365"/>
                <a:ext cx="21763830" cy="1738617"/>
              </a:xfrm>
              <a:prstGeom prst="rect">
                <a:avLst/>
              </a:prstGeom>
            </p:spPr>
            <p:txBody>
              <a:bodyPr wrap="square">
                <a:spAutoFit/>
              </a:bodyPr>
              <a:lstStyle/>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của </a:t>
                </a:r>
                <a:r>
                  <a:rPr lang="fr-FR" sz="4800" b="1" i="1">
                    <a:latin typeface="Tahoma" panose="020B0604030504040204" pitchFamily="34" charset="0"/>
                    <a:ea typeface="Tahoma" panose="020B0604030504040204" pitchFamily="34" charset="0"/>
                    <a:cs typeface="Tahoma" panose="020B0604030504040204" pitchFamily="34" charset="0"/>
                  </a:rPr>
                  <a:t>P</a:t>
                </a:r>
                <a:r>
                  <a:rPr lang="fr-FR"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𝑷</m:t>
                        </m:r>
                      </m:e>
                    </m:bar>
                  </m:oMath>
                </a14:m>
                <a:r>
                  <a:rPr lang="fr-FR" sz="4800" b="1">
                    <a:latin typeface="Tahoma" panose="020B0604030504040204" pitchFamily="34" charset="0"/>
                    <a:ea typeface="Tahoma" panose="020B0604030504040204" pitchFamily="34" charset="0"/>
                    <a:cs typeface="Tahoma" panose="020B0604030504040204" pitchFamily="34" charset="0"/>
                  </a:rPr>
                  <a:t>: “17 không phải là số chính phương”.</a:t>
                </a:r>
                <a:endParaRPr lang="en-US" sz="4800" b="1">
                  <a:latin typeface="Tahoma" panose="020B0604030504040204" pitchFamily="34" charset="0"/>
                  <a:ea typeface="Tahoma" panose="020B0604030504040204" pitchFamily="34" charset="0"/>
                  <a:cs typeface="Tahoma" panose="020B0604030504040204" pitchFamily="34" charset="0"/>
                </a:endParaRP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của </a:t>
                </a:r>
                <a:r>
                  <a:rPr lang="fr-FR" sz="4800" b="1" i="1">
                    <a:latin typeface="Tahoma" panose="020B0604030504040204" pitchFamily="34" charset="0"/>
                    <a:ea typeface="Tahoma" panose="020B0604030504040204" pitchFamily="34" charset="0"/>
                    <a:cs typeface="Tahoma" panose="020B0604030504040204" pitchFamily="34" charset="0"/>
                  </a:rPr>
                  <a:t>Q</a:t>
                </a:r>
                <a:r>
                  <a:rPr lang="fr-FR"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fr-FR" sz="4800" b="1">
                    <a:latin typeface="Tahoma" panose="020B0604030504040204" pitchFamily="34" charset="0"/>
                    <a:ea typeface="Tahoma" panose="020B0604030504040204" pitchFamily="34" charset="0"/>
                    <a:cs typeface="Tahoma" panose="020B0604030504040204" pitchFamily="34" charset="0"/>
                  </a:rPr>
                  <a:t>: “Hình hộp là hình lăng trụ”.</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462485" y="8548365"/>
                <a:ext cx="21763830" cy="1738617"/>
              </a:xfrm>
              <a:prstGeom prst="rect">
                <a:avLst/>
              </a:prstGeom>
              <a:blipFill>
                <a:blip r:embed="rId4"/>
                <a:stretch>
                  <a:fillRect l="-1148" t="-3860" b="-17193"/>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B8FE45DC-75D0-4ACE-8789-33146604D8C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92A05190-54E1-4AA5-A549-25B28A4B50DF}"/>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4D61D21-C0B8-40F8-A254-889B104F442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34390FEE-5B0D-4293-8B00-69F6EDFE64DF}"/>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3328368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5551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3641338"/>
            <a:ext cx="22261419" cy="351535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276600"/>
            <a:ext cx="5103191" cy="940513"/>
            <a:chOff x="1311958" y="3405486"/>
            <a:chExt cx="5103191"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2</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462486" y="3734812"/>
                <a:ext cx="21854714" cy="3046988"/>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mỗi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a:t>
                </a:r>
              </a:p>
              <a:p>
                <a:r>
                  <a:rPr lang="fr-FR" sz="4800" b="1" i="1" dirty="0">
                    <a:latin typeface="Tahoma" panose="020B0604030504040204" pitchFamily="34" charset="0"/>
                    <a:ea typeface="Tahoma" panose="020B0604030504040204" pitchFamily="34" charset="0"/>
                    <a:cs typeface="Tahoma" panose="020B0604030504040204" pitchFamily="34" charset="0"/>
                  </a:rPr>
                  <a:t>	P</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“2022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5”;</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Q</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Bất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trình</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𝟐</m:t>
                    </m:r>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r>
                      <a:rPr lang="fr-FR" sz="4800" b="1" i="1">
                        <a:latin typeface="Cambria Math" panose="02040503050406030204" pitchFamily="18" charset="0"/>
                      </a:rPr>
                      <m:t>&gt;</m:t>
                    </m:r>
                    <m:r>
                      <a:rPr lang="fr-FR" sz="4800" b="1" i="1">
                        <a:latin typeface="Cambria Math" panose="02040503050406030204" pitchFamily="18" charset="0"/>
                      </a:rPr>
                      <m:t>𝟎</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nghiệm</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462486" y="3734812"/>
                <a:ext cx="21854714" cy="3046988"/>
              </a:xfrm>
              <a:prstGeom prst="rect">
                <a:avLst/>
              </a:prstGeom>
              <a:blipFill>
                <a:blip r:embed="rId4"/>
                <a:stretch>
                  <a:fillRect l="-1283" t="-4600" b="-9400"/>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055781" y="7667359"/>
            <a:ext cx="22261419" cy="551463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91088" y="7329165"/>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mc:Choice xmlns:a14="http://schemas.microsoft.com/office/drawing/2010/main" Requires="a14">
          <p:sp>
            <p:nvSpPr>
              <p:cNvPr id="86" name="Rectangle 85">
                <a:extLst>
                  <a:ext uri="{FF2B5EF4-FFF2-40B4-BE49-F238E27FC236}">
                    <a16:creationId xmlns:a16="http://schemas.microsoft.com/office/drawing/2014/main" id="{AC37888B-97E9-42E3-82BD-29595758137A}"/>
                  </a:ext>
                </a:extLst>
              </p:cNvPr>
              <p:cNvSpPr/>
              <p:nvPr/>
            </p:nvSpPr>
            <p:spPr>
              <a:xfrm>
                <a:off x="1157685" y="8319765"/>
                <a:ext cx="22159515" cy="4862228"/>
              </a:xfrm>
              <a:prstGeom prst="rect">
                <a:avLst/>
              </a:prstGeom>
            </p:spPr>
            <p:txBody>
              <a:bodyPr wrap="square">
                <a:spAutoFit/>
              </a:bodyPr>
              <a:lstStyle/>
              <a:p>
                <a:pPr marL="685800" indent="-685800">
                  <a:buFont typeface="Wingdings" panose="05000000000000000000" pitchFamily="2" charset="2"/>
                  <a:buChar char="Ø"/>
                </a:pPr>
                <a:r>
                  <a:rPr lang="fr-FR" sz="4800" b="1" smtClean="0">
                    <a:latin typeface="Tahoma" panose="020B0604030504040204" pitchFamily="34" charset="0"/>
                    <a:ea typeface="Tahoma" panose="020B0604030504040204" pitchFamily="34" charset="0"/>
                    <a:cs typeface="Tahoma" panose="020B0604030504040204" pitchFamily="34" charset="0"/>
                  </a:rPr>
                  <a:t>Mệnh đề phủ định của </a:t>
                </a:r>
                <a:r>
                  <a:rPr lang="fr-FR" sz="4800" b="1" i="1">
                    <a:latin typeface="Tahoma" panose="020B0604030504040204" pitchFamily="34" charset="0"/>
                    <a:ea typeface="Tahoma" panose="020B0604030504040204" pitchFamily="34" charset="0"/>
                    <a:cs typeface="Tahoma" panose="020B0604030504040204" pitchFamily="34" charset="0"/>
                  </a:rPr>
                  <a:t>P</a:t>
                </a:r>
                <a:r>
                  <a:rPr lang="fr-FR"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𝑷</m:t>
                        </m:r>
                      </m:e>
                    </m:bar>
                  </m:oMath>
                </a14:m>
                <a:r>
                  <a:rPr lang="fr-FR" sz="4800" b="1">
                    <a:latin typeface="Tahoma" panose="020B0604030504040204" pitchFamily="34" charset="0"/>
                    <a:ea typeface="Tahoma" panose="020B0604030504040204" pitchFamily="34" charset="0"/>
                    <a:cs typeface="Tahoma" panose="020B0604030504040204" pitchFamily="34" charset="0"/>
                  </a:rPr>
                  <a:t>: “2022 không chia hết cho 5”. </a:t>
                </a: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𝑷</m:t>
                        </m:r>
                      </m:e>
                    </m:bar>
                  </m:oMath>
                </a14:m>
                <a:r>
                  <a:rPr lang="en-US" sz="4800" b="1">
                    <a:latin typeface="Tahoma" panose="020B0604030504040204" pitchFamily="34" charset="0"/>
                    <a:ea typeface="Tahoma" panose="020B0604030504040204" pitchFamily="34" charset="0"/>
                    <a:cs typeface="Tahoma" panose="020B0604030504040204" pitchFamily="34" charset="0"/>
                  </a:rPr>
                  <a:t> là một mệnh đề </a:t>
                </a:r>
                <a:r>
                  <a:rPr lang="en-US" sz="4800" b="1" smtClean="0">
                    <a:latin typeface="Tahoma" panose="020B0604030504040204" pitchFamily="34" charset="0"/>
                    <a:ea typeface="Tahoma" panose="020B0604030504040204" pitchFamily="34" charset="0"/>
                    <a:cs typeface="Tahoma" panose="020B0604030504040204" pitchFamily="34" charset="0"/>
                  </a:rPr>
                  <a:t>đúng </a:t>
                </a:r>
                <a:r>
                  <a:rPr lang="en-US" sz="4800" b="1">
                    <a:latin typeface="Tahoma" panose="020B0604030504040204" pitchFamily="34" charset="0"/>
                    <a:ea typeface="Tahoma" panose="020B0604030504040204" pitchFamily="34" charset="0"/>
                    <a:cs typeface="Tahoma" panose="020B0604030504040204" pitchFamily="34" charset="0"/>
                  </a:rPr>
                  <a:t>vì </a:t>
                </a:r>
                <a14:m>
                  <m:oMath xmlns:m="http://schemas.openxmlformats.org/officeDocument/2006/math">
                    <m:r>
                      <a:rPr lang="en-US" sz="4800" b="1" i="1">
                        <a:latin typeface="Cambria Math" panose="02040503050406030204" pitchFamily="18" charset="0"/>
                      </a:rPr>
                      <m:t>𝟐𝟎𝟐𝟐</m:t>
                    </m:r>
                    <m:r>
                      <a:rPr lang="en-US" sz="4800" b="1" i="1">
                        <a:latin typeface="Cambria Math" panose="02040503050406030204" pitchFamily="18" charset="0"/>
                      </a:rPr>
                      <m:t>:</m:t>
                    </m:r>
                    <m:r>
                      <a:rPr lang="en-US" sz="4800" b="1" i="1" smtClean="0">
                        <a:latin typeface="Cambria Math" panose="02040503050406030204" pitchFamily="18" charset="0"/>
                      </a:rPr>
                      <m:t>𝟓</m:t>
                    </m:r>
                    <m:r>
                      <a:rPr lang="en-US" sz="4800" b="1" i="1">
                        <a:latin typeface="Cambria Math" panose="02040503050406030204" pitchFamily="18" charset="0"/>
                      </a:rPr>
                      <m:t>=</m:t>
                    </m:r>
                    <m:r>
                      <a:rPr lang="en-US" sz="4800" b="1" i="1" smtClean="0">
                        <a:latin typeface="Cambria Math" panose="02040503050406030204" pitchFamily="18" charset="0"/>
                      </a:rPr>
                      <m:t>𝟒</m:t>
                    </m:r>
                    <m:r>
                      <a:rPr lang="en-US" sz="4800" b="1" i="1">
                        <a:latin typeface="Cambria Math" panose="02040503050406030204" pitchFamily="18" charset="0"/>
                      </a:rPr>
                      <m:t>𝟎</m:t>
                    </m:r>
                    <m:r>
                      <a:rPr lang="en-US" sz="4800" b="1" i="1" smtClean="0">
                        <a:latin typeface="Cambria Math" panose="02040503050406030204" pitchFamily="18" charset="0"/>
                      </a:rPr>
                      <m:t>𝟒</m:t>
                    </m:r>
                  </m:oMath>
                </a14:m>
                <a:r>
                  <a:rPr lang="en-US" sz="4800" b="1">
                    <a:latin typeface="Tahoma" panose="020B0604030504040204" pitchFamily="34" charset="0"/>
                    <a:ea typeface="Tahoma" panose="020B0604030504040204" pitchFamily="34" charset="0"/>
                    <a:cs typeface="Tahoma" panose="020B0604030504040204" pitchFamily="34" charset="0"/>
                  </a:rPr>
                  <a:t> dư 2.</a:t>
                </a: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của </a:t>
                </a:r>
                <a:r>
                  <a:rPr lang="fr-FR" sz="4800" b="1" i="1">
                    <a:latin typeface="Tahoma" panose="020B0604030504040204" pitchFamily="34" charset="0"/>
                    <a:ea typeface="Tahoma" panose="020B0604030504040204" pitchFamily="34" charset="0"/>
                    <a:cs typeface="Tahoma" panose="020B0604030504040204" pitchFamily="34" charset="0"/>
                  </a:rPr>
                  <a:t>Q </a:t>
                </a:r>
                <a:r>
                  <a:rPr lang="fr-FR"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fr-FR" sz="4800" b="1">
                    <a:latin typeface="Tahoma" panose="020B0604030504040204" pitchFamily="34" charset="0"/>
                    <a:ea typeface="Tahoma" panose="020B0604030504040204" pitchFamily="34" charset="0"/>
                    <a:cs typeface="Tahoma" panose="020B0604030504040204" pitchFamily="34" charset="0"/>
                  </a:rPr>
                  <a:t>: “Bất phương trình </a:t>
                </a:r>
                <a14:m>
                  <m:oMath xmlns:m="http://schemas.openxmlformats.org/officeDocument/2006/math">
                    <m:r>
                      <a:rPr lang="fr-FR" sz="4800" b="1" i="1">
                        <a:latin typeface="Cambria Math" panose="02040503050406030204" pitchFamily="18" charset="0"/>
                      </a:rPr>
                      <m:t>𝟐</m:t>
                    </m:r>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r>
                      <a:rPr lang="fr-FR" sz="4800" b="1" i="1">
                        <a:latin typeface="Cambria Math" panose="02040503050406030204" pitchFamily="18" charset="0"/>
                      </a:rPr>
                      <m:t>&gt;</m:t>
                    </m:r>
                    <m:r>
                      <a:rPr lang="fr-FR" sz="4800" b="1" i="1">
                        <a:latin typeface="Cambria Math" panose="02040503050406030204" pitchFamily="18" charset="0"/>
                      </a:rPr>
                      <m:t>𝟎</m:t>
                    </m:r>
                  </m:oMath>
                </a14:m>
                <a:r>
                  <a:rPr lang="fr-FR" sz="4800" b="1">
                    <a:latin typeface="Tahoma" panose="020B0604030504040204" pitchFamily="34" charset="0"/>
                    <a:ea typeface="Tahoma" panose="020B0604030504040204" pitchFamily="34" charset="0"/>
                    <a:cs typeface="Tahoma" panose="020B0604030504040204" pitchFamily="34" charset="0"/>
                  </a:rPr>
                  <a:t> vô nghiệm ”. </a:t>
                </a: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en-US" sz="4800" b="1">
                    <a:latin typeface="Tahoma" panose="020B0604030504040204" pitchFamily="34" charset="0"/>
                    <a:ea typeface="Tahoma" panose="020B0604030504040204" pitchFamily="34" charset="0"/>
                    <a:cs typeface="Tahoma" panose="020B0604030504040204" pitchFamily="34" charset="0"/>
                  </a:rPr>
                  <a:t> là một mệnh đề sai vì với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smtClean="0">
                        <a:latin typeface="Cambria Math" panose="02040503050406030204" pitchFamily="18" charset="0"/>
                      </a:rPr>
                      <m:t> </m:t>
                    </m:r>
                    <m:r>
                      <a:rPr lang="en-US" sz="4800" b="1" i="1" smtClean="0">
                        <a:latin typeface="Cambria Math" panose="02040503050406030204" pitchFamily="18" charset="0"/>
                      </a:rPr>
                      <m:t>𝒕𝒉</m:t>
                    </m:r>
                    <m:r>
                      <a:rPr lang="en-US" sz="4800" b="1" i="1" smtClean="0">
                        <a:latin typeface="Cambria Math" panose="02040503050406030204" pitchFamily="18" charset="0"/>
                      </a:rPr>
                      <m:t>ì </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𝟑</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smtClean="0">
                        <a:latin typeface="Cambria Math" panose="02040503050406030204" pitchFamily="18" charset="0"/>
                      </a:rPr>
                      <m:t> </m:t>
                    </m:r>
                  </m:oMath>
                </a14:m>
                <a:r>
                  <a:rPr lang="en-US" sz="4800" b="1">
                    <a:latin typeface="Tahoma" panose="020B0604030504040204" pitchFamily="34" charset="0"/>
                    <a:ea typeface="Tahoma" panose="020B0604030504040204" pitchFamily="34" charset="0"/>
                    <a:cs typeface="Tahoma" panose="020B0604030504040204" pitchFamily="34" charset="0"/>
                  </a:rPr>
                  <a:t>là một nghiệm của bất phương trình </a:t>
                </a:r>
                <a14:m>
                  <m:oMath xmlns:m="http://schemas.openxmlformats.org/officeDocument/2006/math">
                    <m:r>
                      <a:rPr lang="fr-FR" sz="4800" b="1" i="1">
                        <a:latin typeface="Cambria Math" panose="02040503050406030204" pitchFamily="18" charset="0"/>
                      </a:rPr>
                      <m:t>𝟐</m:t>
                    </m:r>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r>
                      <a:rPr lang="fr-FR" sz="4800" b="1" i="1">
                        <a:latin typeface="Cambria Math" panose="02040503050406030204" pitchFamily="18" charset="0"/>
                      </a:rPr>
                      <m:t>&gt;</m:t>
                    </m:r>
                    <m:r>
                      <a:rPr lang="fr-FR" sz="4800" b="1" i="1">
                        <a:latin typeface="Cambria Math" panose="02040503050406030204" pitchFamily="18" charset="0"/>
                      </a:rPr>
                      <m:t>𝟎</m:t>
                    </m:r>
                  </m:oMath>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157685" y="8319765"/>
                <a:ext cx="22159515" cy="4862228"/>
              </a:xfrm>
              <a:prstGeom prst="rect">
                <a:avLst/>
              </a:prstGeom>
              <a:blipFill>
                <a:blip r:embed="rId5"/>
                <a:stretch>
                  <a:fillRect l="-1128" t="-1380" b="-5646"/>
                </a:stretch>
              </a:blipFill>
            </p:spPr>
            <p:txBody>
              <a:bodyPr/>
              <a:lstStyle/>
              <a:p>
                <a:r>
                  <a:rPr lang="vi-VN">
                    <a:noFill/>
                  </a:rPr>
                  <a:t> </a:t>
                </a:r>
              </a:p>
            </p:txBody>
          </p:sp>
        </mc:Fallback>
      </mc:AlternateContent>
      <p:grpSp>
        <p:nvGrpSpPr>
          <p:cNvPr id="46" name="Group 45">
            <a:extLst>
              <a:ext uri="{FF2B5EF4-FFF2-40B4-BE49-F238E27FC236}">
                <a16:creationId xmlns:a16="http://schemas.microsoft.com/office/drawing/2014/main" id="{B8FE45DC-75D0-4ACE-8789-33146604D8C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92A05190-54E1-4AA5-A549-25B28A4B50DF}"/>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4D61D21-C0B8-40F8-A254-889B104F442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34390FEE-5B0D-4293-8B00-69F6EDFE64DF}"/>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4237613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5551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3641338"/>
            <a:ext cx="22261419" cy="351535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276600"/>
            <a:ext cx="5103191" cy="940513"/>
            <a:chOff x="1311958" y="3405486"/>
            <a:chExt cx="5103191"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986715"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Vận dụng</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462486" y="4386593"/>
                <a:ext cx="21854714" cy="2482090"/>
              </a:xfrm>
              <a:prstGeom prst="rect">
                <a:avLst/>
              </a:prstGeom>
              <a:noFill/>
            </p:spPr>
            <p:txBody>
              <a:bodyPr wrap="square">
                <a:spAutoFit/>
              </a:bodyPr>
              <a:lstStyle/>
              <a:p>
                <a:pPr lvl="0"/>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Q</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Châu</a:t>
                </a:r>
                <a:r>
                  <a:rPr lang="fr-FR" sz="4800" b="1" dirty="0">
                    <a:latin typeface="Tahoma" panose="020B0604030504040204" pitchFamily="34" charset="0"/>
                    <a:ea typeface="Tahoma" panose="020B0604030504040204" pitchFamily="34" charset="0"/>
                    <a:cs typeface="Tahoma" panose="020B0604030504040204" pitchFamily="34" charset="0"/>
                  </a:rPr>
                  <a:t> Á là </a:t>
                </a:r>
                <a:r>
                  <a:rPr lang="fr-FR" sz="4800" b="1" dirty="0" err="1">
                    <a:latin typeface="Tahoma" panose="020B0604030504040204" pitchFamily="34" charset="0"/>
                    <a:ea typeface="Tahoma" panose="020B0604030504040204" pitchFamily="34" charset="0"/>
                    <a:cs typeface="Tahoma" panose="020B0604030504040204" pitchFamily="34" charset="0"/>
                  </a:rPr>
                  <a:t>châu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lục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diện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tích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lớn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nhất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trên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thế</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giới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Q</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462486" y="4386593"/>
                <a:ext cx="21854714" cy="2482090"/>
              </a:xfrm>
              <a:prstGeom prst="rect">
                <a:avLst/>
              </a:prstGeom>
              <a:blipFill>
                <a:blip r:embed="rId4"/>
                <a:stretch>
                  <a:fillRect l="-1283" t="-5651" b="-11794"/>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055781" y="7896567"/>
            <a:ext cx="22261419" cy="467643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91088" y="7558373"/>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157685" y="8548973"/>
                <a:ext cx="22159515" cy="2482090"/>
              </a:xfrm>
              <a:prstGeom prst="rect">
                <a:avLst/>
              </a:prstGeom>
            </p:spPr>
            <p:txBody>
              <a:bodyPr wrap="square">
                <a:spAutoFit/>
              </a:bodyPr>
              <a:lstStyle/>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en-US" sz="4800" b="1">
                    <a:latin typeface="Tahoma" panose="020B0604030504040204" pitchFamily="34" charset="0"/>
                    <a:ea typeface="Tahoma" panose="020B0604030504040204" pitchFamily="34" charset="0"/>
                    <a:cs typeface="Tahoma" panose="020B0604030504040204" pitchFamily="34" charset="0"/>
                  </a:rPr>
                  <a:t> : </a:t>
                </a:r>
                <a:r>
                  <a:rPr lang="fr-FR" sz="4800" b="1">
                    <a:latin typeface="Tahoma" panose="020B0604030504040204" pitchFamily="34" charset="0"/>
                    <a:ea typeface="Tahoma" panose="020B0604030504040204" pitchFamily="34" charset="0"/>
                    <a:cs typeface="Tahoma" panose="020B0604030504040204" pitchFamily="34" charset="0"/>
                  </a:rPr>
                  <a:t>“Châu Á không phải là châu lục có diện tích lớn nhất trên thế giới’’</a:t>
                </a:r>
                <a:endParaRPr lang="en-US" sz="4800" b="1">
                  <a:latin typeface="Tahoma" panose="020B0604030504040204" pitchFamily="34" charset="0"/>
                  <a:ea typeface="Tahoma" panose="020B0604030504040204" pitchFamily="34" charset="0"/>
                  <a:cs typeface="Tahoma" panose="020B0604030504040204" pitchFamily="34" charset="0"/>
                </a:endParaRP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đúng còn mệnh đề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en-US" sz="4800" b="1">
                    <a:latin typeface="Tahoma" panose="020B0604030504040204" pitchFamily="34" charset="0"/>
                    <a:ea typeface="Tahoma" panose="020B0604030504040204" pitchFamily="34" charset="0"/>
                    <a:cs typeface="Tahoma" panose="020B0604030504040204" pitchFamily="34" charset="0"/>
                  </a:rPr>
                  <a:t> là mệnh đề sai.</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157685" y="8548973"/>
                <a:ext cx="22159515" cy="2482090"/>
              </a:xfrm>
              <a:prstGeom prst="rect">
                <a:avLst/>
              </a:prstGeom>
              <a:blipFill>
                <a:blip r:embed="rId5"/>
                <a:stretch>
                  <a:fillRect l="-1128" t="-2451" r="-853" b="-11520"/>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B8FE45DC-75D0-4ACE-8789-33146604D8C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92A05190-54E1-4AA5-A549-25B28A4B50DF}"/>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4D61D21-C0B8-40F8-A254-889B104F442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34390FEE-5B0D-4293-8B00-69F6EDFE64DF}"/>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436314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7002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5089138"/>
            <a:ext cx="22407574" cy="5133574"/>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47244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HĐ 3 </a:t>
              </a:r>
              <a:endParaRPr kumimoji="0" lang="en-US" sz="46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1243062" y="5698396"/>
            <a:ext cx="10723513" cy="4524315"/>
          </a:xfrm>
          <a:prstGeom prst="rect">
            <a:avLst/>
          </a:prstGeom>
          <a:noFill/>
        </p:spPr>
        <p:txBody>
          <a:bodyPr wrap="square">
            <a:spAutoFit/>
          </a:bodyPr>
          <a:lstStyle/>
          <a:p>
            <a:r>
              <a:rPr lang="vi-VN" sz="4800" b="1">
                <a:latin typeface="Tahoma" panose="020B0604030504040204" pitchFamily="34" charset="0"/>
                <a:ea typeface="Tahoma" panose="020B0604030504040204" pitchFamily="34" charset="0"/>
                <a:cs typeface="Tahoma" panose="020B0604030504040204" pitchFamily="34" charset="0"/>
              </a:rPr>
              <a:t>Trong</a:t>
            </a:r>
            <a:r>
              <a:rPr lang="en-US" sz="4800" b="1">
                <a:latin typeface="Tahoma" panose="020B0604030504040204" pitchFamily="34" charset="0"/>
                <a:ea typeface="Tahoma" panose="020B0604030504040204" pitchFamily="34" charset="0"/>
                <a:cs typeface="Tahoma" panose="020B0604030504040204" pitchFamily="34" charset="0"/>
              </a:rPr>
              <a:t> Cặp từ quan hệ nào sau đây phù hợp với vị trí bị che khuất trong câu ghép ở hình bên? </a:t>
            </a:r>
          </a:p>
          <a:p>
            <a:r>
              <a:rPr lang="en-US" sz="4800" b="1">
                <a:latin typeface="Tahoma" panose="020B0604030504040204" pitchFamily="34" charset="0"/>
                <a:ea typeface="Tahoma" panose="020B0604030504040204" pitchFamily="34" charset="0"/>
                <a:cs typeface="Tahoma" panose="020B0604030504040204" pitchFamily="34" charset="0"/>
              </a:rPr>
              <a:t>A. Nếu … thì …  </a:t>
            </a:r>
          </a:p>
          <a:p>
            <a:r>
              <a:rPr lang="en-US" sz="4800" b="1">
                <a:latin typeface="Tahoma" panose="020B0604030504040204" pitchFamily="34" charset="0"/>
                <a:ea typeface="Tahoma" panose="020B0604030504040204" pitchFamily="34" charset="0"/>
                <a:cs typeface="Tahoma" panose="020B0604030504040204" pitchFamily="34" charset="0"/>
              </a:rPr>
              <a:t>B. Tuy … nhưng …  </a:t>
            </a:r>
          </a:p>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084355" y="10853795"/>
            <a:ext cx="22378999" cy="229077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17759" y="10515600"/>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86" name="Rectangle 85">
            <a:extLst>
              <a:ext uri="{FF2B5EF4-FFF2-40B4-BE49-F238E27FC236}">
                <a16:creationId xmlns:a16="http://schemas.microsoft.com/office/drawing/2014/main" id="{AC37888B-97E9-42E3-82BD-29595758137A}"/>
              </a:ext>
            </a:extLst>
          </p:cNvPr>
          <p:cNvSpPr/>
          <p:nvPr/>
        </p:nvSpPr>
        <p:spPr>
          <a:xfrm>
            <a:off x="1389156" y="11506200"/>
            <a:ext cx="21394644" cy="1569660"/>
          </a:xfrm>
          <a:prstGeom prst="rect">
            <a:avLst/>
          </a:prstGeom>
        </p:spPr>
        <p:txBody>
          <a:bodyPr wrap="square">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s</a:t>
            </a:r>
            <a:r>
              <a:rPr lang="en-US" sz="4800" b="1" dirty="0">
                <a:latin typeface="Tahoma" panose="020B0604030504040204" pitchFamily="34" charset="0"/>
                <a:ea typeface="Tahoma" panose="020B0604030504040204" pitchFamily="34" charset="0"/>
                <a:cs typeface="Tahoma" panose="020B0604030504040204" pitchFamily="34" charset="0"/>
              </a:rPr>
              <a:t>ử </a:t>
            </a:r>
            <a:r>
              <a:rPr lang="en-US" sz="4800" b="1" dirty="0" err="1">
                <a:latin typeface="Tahoma" panose="020B0604030504040204" pitchFamily="34" charset="0"/>
                <a:ea typeface="Tahoma" panose="020B0604030504040204" pitchFamily="34" charset="0"/>
                <a:cs typeface="Tahoma" panose="020B0604030504040204" pitchFamily="34" charset="0"/>
              </a:rPr>
              <a:t>dụng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rượu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tham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hoặc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sự</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tùy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theo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mức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vi </a:t>
            </a:r>
            <a:r>
              <a:rPr lang="en-US" sz="4800" b="1" dirty="0" err="1">
                <a:latin typeface="Tahoma" panose="020B0604030504040204" pitchFamily="34" charset="0"/>
                <a:ea typeface="Tahoma" panose="020B0604030504040204" pitchFamily="34" charset="0"/>
                <a:cs typeface="Tahoma" panose="020B0604030504040204" pitchFamily="34" charset="0"/>
              </a:rPr>
              <a:t>phạm</a:t>
            </a:r>
            <a:r>
              <a:rPr lang="en-US" sz="4800" b="1" dirty="0">
                <a:latin typeface="Tahoma" panose="020B0604030504040204" pitchFamily="34" charset="0"/>
                <a:ea typeface="Tahoma" panose="020B0604030504040204" pitchFamily="34" charset="0"/>
                <a:cs typeface="Tahoma" panose="020B0604030504040204" pitchFamily="34" charset="0"/>
              </a:rPr>
              <a:t>.    </a:t>
            </a: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
        <p:nvSpPr>
          <p:cNvPr id="93" name="TextBox 92">
            <a:extLst>
              <a:ext uri="{FF2B5EF4-FFF2-40B4-BE49-F238E27FC236}">
                <a16:creationId xmlns:a16="http://schemas.microsoft.com/office/drawing/2014/main" id="{229E5047-F5A8-4A99-8963-A6D909CEA4D1}"/>
              </a:ext>
            </a:extLst>
          </p:cNvPr>
          <p:cNvSpPr txBox="1"/>
          <p:nvPr/>
        </p:nvSpPr>
        <p:spPr>
          <a:xfrm>
            <a:off x="12954000" y="5334714"/>
            <a:ext cx="10723513" cy="4373698"/>
          </a:xfrm>
          <a:prstGeom prst="rect">
            <a:avLst/>
          </a:prstGeom>
          <a:noFill/>
        </p:spPr>
        <p:txBody>
          <a:bodyPr wrap="square">
            <a:spAutoFit/>
          </a:bodyPr>
          <a:lstStyle/>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s</a:t>
            </a:r>
            <a:r>
              <a:rPr lang="en-US" sz="4800" b="1" dirty="0">
                <a:latin typeface="Tahoma" panose="020B0604030504040204" pitchFamily="34" charset="0"/>
                <a:ea typeface="Tahoma" panose="020B0604030504040204" pitchFamily="34" charset="0"/>
                <a:cs typeface="Tahoma" panose="020B0604030504040204" pitchFamily="34" charset="0"/>
              </a:rPr>
              <a:t>ử </a:t>
            </a:r>
            <a:r>
              <a:rPr lang="en-US" sz="4800" b="1" dirty="0" err="1">
                <a:latin typeface="Tahoma" panose="020B0604030504040204" pitchFamily="34" charset="0"/>
                <a:ea typeface="Tahoma" panose="020B0604030504040204" pitchFamily="34" charset="0"/>
                <a:cs typeface="Tahoma" panose="020B0604030504040204" pitchFamily="34" charset="0"/>
              </a:rPr>
              <a:t>dụng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rượu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tham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hoặc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sự</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tùy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theo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mức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vi </a:t>
            </a:r>
            <a:r>
              <a:rPr lang="en-US" sz="4800" b="1" dirty="0" err="1">
                <a:latin typeface="Tahoma" panose="020B0604030504040204" pitchFamily="34" charset="0"/>
                <a:ea typeface="Tahoma" panose="020B0604030504040204" pitchFamily="34" charset="0"/>
                <a:cs typeface="Tahoma" panose="020B0604030504040204" pitchFamily="34" charset="0"/>
              </a:rPr>
              <a:t>phạm</a:t>
            </a:r>
            <a:r>
              <a:rPr lang="en-US" sz="4800" b="1" dirty="0">
                <a:latin typeface="Tahoma" panose="020B0604030504040204" pitchFamily="34" charset="0"/>
                <a:ea typeface="Tahoma" panose="020B0604030504040204" pitchFamily="34" charset="0"/>
                <a:cs typeface="Tahoma" panose="020B0604030504040204" pitchFamily="34" charset="0"/>
              </a:rPr>
              <a:t>. </a:t>
            </a:r>
          </a:p>
        </p:txBody>
      </p:sp>
      <p:pic>
        <p:nvPicPr>
          <p:cNvPr id="94" name="Picture 93">
            <a:extLst>
              <a:ext uri="{FF2B5EF4-FFF2-40B4-BE49-F238E27FC236}">
                <a16:creationId xmlns:a16="http://schemas.microsoft.com/office/drawing/2014/main" id="{C3ECB4A5-E0B4-412C-BEF8-C60CF8D13371}"/>
              </a:ext>
            </a:extLst>
          </p:cNvPr>
          <p:cNvPicPr>
            <a:picLocks noChangeAspect="1"/>
          </p:cNvPicPr>
          <p:nvPr/>
        </p:nvPicPr>
        <p:blipFill>
          <a:blip r:embed="rId4"/>
          <a:srcRect/>
          <a:stretch>
            <a:fillRect/>
          </a:stretch>
        </p:blipFill>
        <p:spPr bwMode="auto">
          <a:xfrm>
            <a:off x="13402499" y="5523997"/>
            <a:ext cx="1778029" cy="1039066"/>
          </a:xfrm>
          <a:prstGeom prst="rect">
            <a:avLst/>
          </a:prstGeom>
          <a:noFill/>
          <a:ln w="9525">
            <a:noFill/>
            <a:miter lim="800000"/>
            <a:headEnd/>
            <a:tailEnd/>
          </a:ln>
        </p:spPr>
      </p:pic>
      <p:pic>
        <p:nvPicPr>
          <p:cNvPr id="95" name="Picture 94">
            <a:extLst>
              <a:ext uri="{FF2B5EF4-FFF2-40B4-BE49-F238E27FC236}">
                <a16:creationId xmlns:a16="http://schemas.microsoft.com/office/drawing/2014/main" id="{32A73278-46B3-4E61-9999-F48A10BC39F6}"/>
              </a:ext>
            </a:extLst>
          </p:cNvPr>
          <p:cNvPicPr>
            <a:picLocks noChangeAspect="1"/>
          </p:cNvPicPr>
          <p:nvPr/>
        </p:nvPicPr>
        <p:blipFill>
          <a:blip r:embed="rId4"/>
          <a:srcRect/>
          <a:stretch>
            <a:fillRect/>
          </a:stretch>
        </p:blipFill>
        <p:spPr bwMode="auto">
          <a:xfrm>
            <a:off x="17668950" y="6630827"/>
            <a:ext cx="1778029" cy="1039066"/>
          </a:xfrm>
          <a:prstGeom prst="rect">
            <a:avLst/>
          </a:prstGeom>
          <a:noFill/>
          <a:ln w="9525">
            <a:noFill/>
            <a:miter lim="800000"/>
            <a:headEnd/>
            <a:tailEnd/>
          </a:ln>
        </p:spPr>
      </p:pic>
    </p:spTree>
    <p:extLst>
      <p:ext uri="{BB962C8B-B14F-4D97-AF65-F5344CB8AC3E}">
        <p14:creationId xmlns:p14="http://schemas.microsoft.com/office/powerpoint/2010/main" val="1797324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9">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barn(inVertical)">
                                      <p:cBhvr>
                                        <p:cTn id="41" dur="500"/>
                                        <p:tgtEl>
                                          <p:spTgt spid="8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wipe(down)">
                                      <p:cBhvr>
                                        <p:cTn id="46" dur="500"/>
                                        <p:tgtEl>
                                          <p:spTgt spid="8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wipe(left)">
                                      <p:cBhvr>
                                        <p:cTn id="51"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P spid="86" grpId="0"/>
      <p:bldP spid="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7002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5089138"/>
            <a:ext cx="22407574" cy="3501626"/>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47244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HĐ 4 </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5452231" y="5279000"/>
                <a:ext cx="16835457" cy="3063724"/>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Cho hai câu sau</a:t>
                </a:r>
              </a:p>
              <a:p>
                <a14:m>
                  <m:oMath xmlns:m="http://schemas.openxmlformats.org/officeDocument/2006/math">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 Tam giác </a:t>
                </a:r>
                <a14:m>
                  <m:oMath xmlns:m="http://schemas.openxmlformats.org/officeDocument/2006/math">
                    <m:r>
                      <a:rPr lang="en-US" sz="4800" b="1" i="1">
                        <a:latin typeface="Cambria Math" panose="02040503050406030204" pitchFamily="18" charset="0"/>
                      </a:rPr>
                      <m:t>𝑨𝑩𝑪</m:t>
                    </m:r>
                  </m:oMath>
                </a14:m>
                <a:r>
                  <a:rPr lang="en-US" sz="4800" b="1">
                    <a:latin typeface="Tahoma" panose="020B0604030504040204" pitchFamily="34" charset="0"/>
                    <a:ea typeface="Tahoma" panose="020B0604030504040204" pitchFamily="34" charset="0"/>
                    <a:cs typeface="Tahoma" panose="020B0604030504040204" pitchFamily="34" charset="0"/>
                  </a:rPr>
                  <a:t> là tam giác vuông tại </a:t>
                </a:r>
                <a14:m>
                  <m:oMath xmlns:m="http://schemas.openxmlformats.org/officeDocument/2006/math">
                    <m:r>
                      <a:rPr lang="en-US" sz="4800" b="1" i="1">
                        <a:latin typeface="Cambria Math" panose="02040503050406030204" pitchFamily="18" charset="0"/>
                      </a:rPr>
                      <m:t>𝑨</m:t>
                    </m:r>
                  </m:oMath>
                </a14:m>
                <a:r>
                  <a:rPr lang="en-US" sz="4800" b="1">
                    <a:latin typeface="Tahoma" panose="020B0604030504040204" pitchFamily="34" charset="0"/>
                    <a:ea typeface="Tahoma" panose="020B0604030504040204" pitchFamily="34" charset="0"/>
                    <a:cs typeface="Tahoma" panose="020B0604030504040204" pitchFamily="34" charset="0"/>
                  </a:rPr>
                  <a:t>”; </a:t>
                </a:r>
              </a:p>
              <a:p>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 Tam giác </a:t>
                </a:r>
                <a14:m>
                  <m:oMath xmlns:m="http://schemas.openxmlformats.org/officeDocument/2006/math">
                    <m:r>
                      <a:rPr lang="en-US" sz="4800" b="1" i="1">
                        <a:latin typeface="Cambria Math" panose="02040503050406030204" pitchFamily="18" charset="0"/>
                      </a:rPr>
                      <m:t>𝑨𝑩𝑪</m:t>
                    </m:r>
                  </m:oMath>
                </a14:m>
                <a:r>
                  <a:rPr lang="en-US" sz="4800" b="1">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r>
                      <a:rPr lang="en-US" sz="4800" b="1" i="1">
                        <a:latin typeface="Cambria Math" panose="02040503050406030204" pitchFamily="18" charset="0"/>
                      </a:rPr>
                      <m:t>𝑨</m:t>
                    </m:r>
                    <m:sSup>
                      <m:sSupPr>
                        <m:ctrlPr>
                          <a:rPr lang="en-US" sz="4800" b="1" i="1">
                            <a:latin typeface="Cambria Math" panose="02040503050406030204" pitchFamily="18" charset="0"/>
                          </a:rPr>
                        </m:ctrlPr>
                      </m:sSupPr>
                      <m:e>
                        <m:r>
                          <a:rPr lang="en-US" sz="4800" b="1" i="1">
                            <a:latin typeface="Cambria Math" panose="02040503050406030204" pitchFamily="18" charset="0"/>
                          </a:rPr>
                          <m:t>𝑩</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𝑨</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𝑩</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Hãy phát biểu câu ghép có dạng “ Nếu </a:t>
                </a:r>
                <a14:m>
                  <m:oMath xmlns:m="http://schemas.openxmlformats.org/officeDocument/2006/math">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5452231" y="5279000"/>
                <a:ext cx="16835457" cy="3063724"/>
              </a:xfrm>
              <a:prstGeom prst="rect">
                <a:avLst/>
              </a:prstGeom>
              <a:blipFill>
                <a:blip r:embed="rId4"/>
                <a:stretch>
                  <a:fillRect l="-1629" t="-4573" b="-9344"/>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153028" y="9215506"/>
            <a:ext cx="22310327"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8877311"/>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457829" y="9867911"/>
                <a:ext cx="14848971" cy="1586396"/>
              </a:xfrm>
              <a:prstGeom prst="rect">
                <a:avLst/>
              </a:prstGeom>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vuông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tại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m:t>
                    </m:r>
                  </m:oMath>
                </a14:m>
                <a:r>
                  <a:rPr lang="en-US" sz="4800" b="1" dirty="0">
                    <a:latin typeface="Tahoma" panose="020B0604030504040204" pitchFamily="34" charset="0"/>
                    <a:ea typeface="Tahoma" panose="020B0604030504040204" pitchFamily="34" charset="0"/>
                    <a:cs typeface="Tahoma" panose="020B0604030504040204" pitchFamily="34" charset="0"/>
                  </a:rPr>
                  <a:t>” </a:t>
                </a:r>
              </a:p>
              <a:p>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t</a:t>
                </a:r>
                <a:r>
                  <a:rPr lang="en-US" sz="4800" b="1" dirty="0">
                    <a:latin typeface="Tahoma" panose="020B0604030504040204" pitchFamily="34" charset="0"/>
                    <a:ea typeface="Tahoma" panose="020B0604030504040204" pitchFamily="34" charset="0"/>
                    <a:cs typeface="Tahoma" panose="020B0604030504040204" pitchFamily="34" charset="0"/>
                  </a:rPr>
                  <a: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m:t>
                    </m:r>
                    <m:sSup>
                      <m:sSupPr>
                        <m:ctrlPr>
                          <a:rPr lang="en-US" sz="4800" b="1" i="1">
                            <a:latin typeface="Cambria Math" panose="02040503050406030204" pitchFamily="18" charset="0"/>
                          </a:rPr>
                        </m:ctrlPr>
                      </m:sSupPr>
                      <m:e>
                        <m:r>
                          <a:rPr lang="en-US" sz="4800" b="1" i="1">
                            <a:latin typeface="Cambria Math" panose="02040503050406030204" pitchFamily="18" charset="0"/>
                          </a:rPr>
                          <m:t>𝑩</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𝑨</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𝑩</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oMath>
                </a14:m>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457829" y="9867911"/>
                <a:ext cx="14848971" cy="1586396"/>
              </a:xfrm>
              <a:prstGeom prst="rect">
                <a:avLst/>
              </a:prstGeom>
              <a:blipFill>
                <a:blip r:embed="rId5"/>
                <a:stretch>
                  <a:fillRect l="-1847" t="-9231" b="-19231"/>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pic>
        <p:nvPicPr>
          <p:cNvPr id="88" name="Picture 87">
            <a:extLst>
              <a:ext uri="{FF2B5EF4-FFF2-40B4-BE49-F238E27FC236}">
                <a16:creationId xmlns:a16="http://schemas.microsoft.com/office/drawing/2014/main" id="{014FE660-4289-49A4-BE1E-9C935C7D6E6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54355" y="9215506"/>
            <a:ext cx="5309000" cy="3950048"/>
          </a:xfrm>
          <a:prstGeom prst="rect">
            <a:avLst/>
          </a:prstGeom>
          <a:noFill/>
          <a:ln w="9525">
            <a:noFill/>
            <a:miter lim="800000"/>
            <a:headEnd/>
            <a:tailEnd/>
          </a:ln>
        </p:spPr>
      </p:pic>
    </p:spTree>
    <p:extLst>
      <p:ext uri="{BB962C8B-B14F-4D97-AF65-F5344CB8AC3E}">
        <p14:creationId xmlns:p14="http://schemas.microsoft.com/office/powerpoint/2010/main" val="3617349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left)">
                                      <p:cBhvr>
                                        <p:cTn id="4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P spid="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7002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mc:AlternateContent xmlns:mc="http://schemas.openxmlformats.org/markup-compatibility/2006" xmlns:a14="http://schemas.microsoft.com/office/drawing/2010/main">
        <mc:Choice Requires="a14">
          <p:sp>
            <p:nvSpPr>
              <p:cNvPr id="93" name="Rectangle: Rounded Corners 92">
                <a:extLst>
                  <a:ext uri="{FF2B5EF4-FFF2-40B4-BE49-F238E27FC236}">
                    <a16:creationId xmlns:a16="http://schemas.microsoft.com/office/drawing/2014/main" id="{B670D105-5496-4283-A468-706B235544DB}"/>
                  </a:ext>
                </a:extLst>
              </p:cNvPr>
              <p:cNvSpPr/>
              <p:nvPr/>
            </p:nvSpPr>
            <p:spPr>
              <a:xfrm>
                <a:off x="1360581" y="5375100"/>
                <a:ext cx="21013644" cy="1947250"/>
              </a:xfrm>
              <a:prstGeom prst="roundRect">
                <a:avLst/>
              </a:prstGeom>
              <a:solidFill>
                <a:schemeClr val="accent4">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Mệnh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được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gọi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kéo</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theo</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r>
                      <a:rPr lang="en-US" sz="4800" b="1" i="1">
                        <a:solidFill>
                          <a:srgbClr val="FF0000"/>
                        </a:solidFill>
                        <a:latin typeface="Cambria Math" panose="02040503050406030204" pitchFamily="18" charset="0"/>
                      </a:rPr>
                      <m:t>⇒</m:t>
                    </m:r>
                    <m:r>
                      <a:rPr lang="en-US" sz="4800" b="1" i="1">
                        <a:solidFill>
                          <a:srgbClr val="FF0000"/>
                        </a:solidFill>
                        <a:latin typeface="Cambria Math" panose="02040503050406030204" pitchFamily="18" charset="0"/>
                      </a:rPr>
                      <m:t>𝑸</m:t>
                    </m:r>
                  </m:oMath>
                </a14:m>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3" name="Rectangle: Rounded Corners 92">
                <a:extLst>
                  <a:ext uri="{FF2B5EF4-FFF2-40B4-BE49-F238E27FC236}">
                    <a16:creationId xmlns:a16="http://schemas.microsoft.com/office/drawing/2014/main" id="{B670D105-5496-4283-A468-706B235544DB}"/>
                  </a:ext>
                </a:extLst>
              </p:cNvPr>
              <p:cNvSpPr>
                <a:spLocks noRot="1" noChangeAspect="1" noMove="1" noResize="1" noEditPoints="1" noAdjustHandles="1" noChangeArrowheads="1" noChangeShapeType="1" noTextEdit="1"/>
              </p:cNvSpPr>
              <p:nvPr/>
            </p:nvSpPr>
            <p:spPr>
              <a:xfrm>
                <a:off x="1360581" y="5375100"/>
                <a:ext cx="21013644" cy="1947250"/>
              </a:xfrm>
              <a:prstGeom prst="roundRect">
                <a:avLst/>
              </a:prstGeom>
              <a:blipFill>
                <a:blip r:embed="rId4"/>
                <a:stretch>
                  <a:fillRect l="-725" b="-5938"/>
                </a:stretch>
              </a:blipFill>
            </p:spPr>
            <p:txBody>
              <a:bodyPr/>
              <a:lstStyle/>
              <a:p>
                <a:r>
                  <a:rPr lang="en-US">
                    <a:noFill/>
                  </a:rPr>
                  <a:t> </a:t>
                </a:r>
              </a:p>
            </p:txBody>
          </p:sp>
        </mc:Fallback>
      </mc:AlternateContent>
    </p:spTree>
    <p:extLst>
      <p:ext uri="{BB962C8B-B14F-4D97-AF65-F5344CB8AC3E}">
        <p14:creationId xmlns:p14="http://schemas.microsoft.com/office/powerpoint/2010/main" val="2249887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600" y="1809817"/>
            <a:ext cx="22808128" cy="11677583"/>
            <a:chOff x="1447799" y="1793813"/>
            <a:chExt cx="22808128" cy="11677583"/>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9" y="1793813"/>
              <a:ext cx="22808128" cy="11677583"/>
              <a:chOff x="1447799" y="1793813"/>
              <a:chExt cx="22808128" cy="11677583"/>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0325100" cy="830997"/>
              </a:xfrm>
              <a:prstGeom prst="rect">
                <a:avLst/>
              </a:prstGeom>
              <a:noFill/>
            </p:spPr>
            <p:txBody>
              <a:bodyPr wrap="square" rtlCol="0">
                <a:spAutoFit/>
              </a:bodyPr>
              <a:lstStyle/>
              <a:p>
                <a:r>
                  <a:rPr lang="vi-VN" sz="4800" b="1" dirty="0">
                    <a:solidFill>
                      <a:srgbClr val="C00000"/>
                    </a:solidFill>
                    <a:latin typeface="+mj-lt"/>
                  </a:rPr>
                  <a:t>CHƯƠNG I. MỆNH ĐỀ - TẬP HỢP</a:t>
                </a: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0" y="5264647"/>
                <a:ext cx="11518637" cy="907184"/>
                <a:chOff x="7459670" y="7086600"/>
                <a:chExt cx="11519970" cy="907289"/>
              </a:xfrm>
            </p:grpSpPr>
            <p:sp>
              <p:nvSpPr>
                <p:cNvPr id="57" name="Rectangle 56"/>
                <p:cNvSpPr/>
                <p:nvPr/>
              </p:nvSpPr>
              <p:spPr>
                <a:xfrm>
                  <a:off x="9092456" y="7178187"/>
                  <a:ext cx="9887184"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MỆNH ĐỀ. MỆNH ĐỀ CHỨA BIẾN</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0" y="8814033"/>
                <a:ext cx="10524775" cy="929775"/>
                <a:chOff x="7459670" y="8524495"/>
                <a:chExt cx="10525993" cy="929882"/>
              </a:xfrm>
            </p:grpSpPr>
            <p:sp>
              <p:nvSpPr>
                <p:cNvPr id="75" name="Rectangle 74"/>
                <p:cNvSpPr/>
                <p:nvPr/>
              </p:nvSpPr>
              <p:spPr>
                <a:xfrm>
                  <a:off x="9092456" y="8638675"/>
                  <a:ext cx="8893207"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PHỦ ĐỊNH CỦA MỘT MỆNH ĐỀ</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1" name="Group 74"/>
              <p:cNvGrpSpPr/>
              <p:nvPr/>
            </p:nvGrpSpPr>
            <p:grpSpPr>
              <a:xfrm>
                <a:off x="1447800" y="11125200"/>
                <a:ext cx="16307263" cy="914831"/>
                <a:chOff x="7459670" y="9982200"/>
                <a:chExt cx="16309150" cy="914937"/>
              </a:xfrm>
            </p:grpSpPr>
            <p:sp>
              <p:nvSpPr>
                <p:cNvPr id="82" name="Rectangle 81"/>
                <p:cNvSpPr/>
                <p:nvPr/>
              </p:nvSpPr>
              <p:spPr>
                <a:xfrm>
                  <a:off x="8900530" y="10081435"/>
                  <a:ext cx="14868290"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 MỆNH ĐỀ ĐẢO - HAI MỆNH ĐỀ TƯƠNG ĐƯƠNG</a:t>
                  </a: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59"/>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8" name="Group 87"/>
              <p:cNvGrpSpPr/>
              <p:nvPr/>
            </p:nvGrpSpPr>
            <p:grpSpPr>
              <a:xfrm>
                <a:off x="3462338" y="6486123"/>
                <a:ext cx="10379283" cy="890586"/>
                <a:chOff x="-1303336" y="2872606"/>
                <a:chExt cx="10379283" cy="890586"/>
              </a:xfrm>
            </p:grpSpPr>
            <p:sp>
              <p:nvSpPr>
                <p:cNvPr id="89" name="TextBox 88"/>
                <p:cNvSpPr txBox="1"/>
                <p:nvPr/>
              </p:nvSpPr>
              <p:spPr>
                <a:xfrm>
                  <a:off x="84347" y="2932195"/>
                  <a:ext cx="8991600" cy="830997"/>
                </a:xfrm>
                <a:prstGeom prst="rect">
                  <a:avLst/>
                </a:prstGeom>
                <a:noFill/>
              </p:spPr>
              <p:txBody>
                <a:bodyPr wrap="square" rtlCol="0">
                  <a:spAutoFit/>
                </a:bodyPr>
                <a:lstStyle/>
                <a:p>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Mệnh</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đề</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ed Rectangle 89"/>
                <p:cNvSpPr/>
                <p:nvPr/>
              </p:nvSpPr>
              <p:spPr>
                <a:xfrm>
                  <a:off x="-1303336" y="2875252"/>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920921" y="2872606"/>
                  <a:ext cx="54374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92" name="Group 91"/>
              <p:cNvGrpSpPr/>
              <p:nvPr/>
            </p:nvGrpSpPr>
            <p:grpSpPr>
              <a:xfrm>
                <a:off x="3462338" y="7659171"/>
                <a:ext cx="10253661" cy="861774"/>
                <a:chOff x="-1303336" y="2818150"/>
                <a:chExt cx="10253661" cy="861774"/>
              </a:xfrm>
            </p:grpSpPr>
            <p:sp>
              <p:nvSpPr>
                <p:cNvPr id="93" name="TextBox 92"/>
                <p:cNvSpPr txBox="1"/>
                <p:nvPr/>
              </p:nvSpPr>
              <p:spPr>
                <a:xfrm>
                  <a:off x="-41275" y="2818150"/>
                  <a:ext cx="8991600" cy="830997"/>
                </a:xfrm>
                <a:prstGeom prst="rect">
                  <a:avLst/>
                </a:prstGeom>
                <a:noFill/>
              </p:spPr>
              <p:txBody>
                <a:bodyPr wrap="square" rtlCol="0">
                  <a:spAutoFit/>
                </a:bodyPr>
                <a:lstStyle/>
                <a:p>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Mệnh</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đề</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chứa</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biến</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4" name="Rounded Rectangle 93"/>
                <p:cNvSpPr/>
                <p:nvPr/>
              </p:nvSpPr>
              <p:spPr>
                <a:xfrm>
                  <a:off x="-1303336" y="2875252"/>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955675" y="2847202"/>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grpSp>
            <p:nvGrpSpPr>
              <p:cNvPr id="47" name="Group 67"/>
              <p:cNvGrpSpPr/>
              <p:nvPr/>
            </p:nvGrpSpPr>
            <p:grpSpPr>
              <a:xfrm>
                <a:off x="1447799" y="9982200"/>
                <a:ext cx="7596774" cy="956919"/>
                <a:chOff x="7459670" y="8524495"/>
                <a:chExt cx="9822005" cy="957029"/>
              </a:xfrm>
            </p:grpSpPr>
            <p:sp>
              <p:nvSpPr>
                <p:cNvPr id="48" name="Rectangle 47"/>
                <p:cNvSpPr/>
                <p:nvPr/>
              </p:nvSpPr>
              <p:spPr>
                <a:xfrm>
                  <a:off x="9529918" y="8665822"/>
                  <a:ext cx="7751757"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MỆNH ĐỀ KÉO THEO</a:t>
                  </a:r>
                </a:p>
              </p:txBody>
            </p:sp>
            <p:grpSp>
              <p:nvGrpSpPr>
                <p:cNvPr id="49" name="Group 32"/>
                <p:cNvGrpSpPr/>
                <p:nvPr/>
              </p:nvGrpSpPr>
              <p:grpSpPr>
                <a:xfrm>
                  <a:off x="7459670" y="8524495"/>
                  <a:ext cx="1800329" cy="929883"/>
                  <a:chOff x="7459669" y="7543800"/>
                  <a:chExt cx="1785466" cy="929883"/>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685126"/>
                    <a:ext cx="1775946" cy="788557"/>
                    <a:chOff x="7469189" y="7685126"/>
                    <a:chExt cx="1775946" cy="788557"/>
                  </a:xfrm>
                </p:grpSpPr>
                <p:sp>
                  <p:nvSpPr>
                    <p:cNvPr id="52" name="Round Same Side Corner Rectangle 51"/>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725421"/>
                      <a:ext cx="656097"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54" name="Group 74"/>
              <p:cNvGrpSpPr/>
              <p:nvPr/>
            </p:nvGrpSpPr>
            <p:grpSpPr>
              <a:xfrm>
                <a:off x="1447800" y="12257830"/>
                <a:ext cx="6294906" cy="962527"/>
                <a:chOff x="7459670" y="9982200"/>
                <a:chExt cx="6295633" cy="962638"/>
              </a:xfrm>
            </p:grpSpPr>
            <mc:AlternateContent xmlns:mc="http://schemas.openxmlformats.org/markup-compatibility/2006" xmlns:a14="http://schemas.microsoft.com/office/drawing/2010/main">
              <mc:Choice Requires="a14">
                <p:sp>
                  <p:nvSpPr>
                    <p:cNvPr id="55" name="Rectangle 54"/>
                    <p:cNvSpPr/>
                    <p:nvPr/>
                  </p:nvSpPr>
                  <p:spPr>
                    <a:xfrm>
                      <a:off x="8900529" y="10129136"/>
                      <a:ext cx="4854774"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 KÍ HIỆU </a:t>
                      </a:r>
                      <a14:m>
                        <m:oMath xmlns:m="http://schemas.openxmlformats.org/officeDocument/2006/math">
                          <m:r>
                            <a:rPr lang="en-US" sz="4700" b="1" i="1" smtClean="0">
                              <a:solidFill>
                                <a:srgbClr val="242452"/>
                              </a:solidFill>
                              <a:latin typeface="Cambria Math"/>
                              <a:ea typeface="Cambria Math"/>
                              <a:cs typeface="Tahoma" panose="020B0604030504040204" pitchFamily="34" charset="0"/>
                            </a:rPr>
                            <m:t>∀ </m:t>
                          </m:r>
                        </m:oMath>
                      </a14:m>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r>
                            <a:rPr lang="en-US" sz="4700" b="1" i="1" smtClean="0">
                              <a:solidFill>
                                <a:srgbClr val="242452"/>
                              </a:solidFill>
                              <a:latin typeface="Cambria Math"/>
                              <a:ea typeface="Cambria Math"/>
                              <a:cs typeface="Tahoma" panose="020B0604030504040204" pitchFamily="34" charset="0"/>
                            </a:rPr>
                            <m:t>∃</m:t>
                          </m:r>
                        </m:oMath>
                      </a14:m>
                      <a:endPar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8900529" y="10129136"/>
                      <a:ext cx="4854774" cy="815702"/>
                    </a:xfrm>
                    <a:prstGeom prst="rect">
                      <a:avLst/>
                    </a:prstGeom>
                    <a:blipFill>
                      <a:blip r:embed="rId4"/>
                      <a:stretch>
                        <a:fillRect l="-2010" t="-18797" b="-37594"/>
                      </a:stretch>
                    </a:blipFill>
                  </p:spPr>
                  <p:txBody>
                    <a:bodyPr/>
                    <a:lstStyle/>
                    <a:p>
                      <a:r>
                        <a:rPr lang="en-US">
                          <a:noFill/>
                        </a:rPr>
                        <a:t> </a:t>
                      </a:r>
                    </a:p>
                  </p:txBody>
                </p:sp>
              </mc:Fallback>
            </mc:AlternateContent>
            <p:grpSp>
              <p:nvGrpSpPr>
                <p:cNvPr id="64" name="Group 44"/>
                <p:cNvGrpSpPr/>
                <p:nvPr/>
              </p:nvGrpSpPr>
              <p:grpSpPr>
                <a:xfrm>
                  <a:off x="7459670" y="9982200"/>
                  <a:ext cx="1392615" cy="872846"/>
                  <a:chOff x="7459669" y="7543800"/>
                  <a:chExt cx="1381118" cy="872846"/>
                </a:xfrm>
              </p:grpSpPr>
              <p:sp>
                <p:nvSpPr>
                  <p:cNvPr id="65"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46"/>
                  <p:cNvGrpSpPr/>
                  <p:nvPr/>
                </p:nvGrpSpPr>
                <p:grpSpPr>
                  <a:xfrm>
                    <a:off x="7469187" y="7685126"/>
                    <a:ext cx="1371600" cy="731520"/>
                    <a:chOff x="7469187" y="7685126"/>
                    <a:chExt cx="1371600" cy="731520"/>
                  </a:xfrm>
                </p:grpSpPr>
                <p:sp>
                  <p:nvSpPr>
                    <p:cNvPr id="67" name="Round Same Side Corner Rectangle 66"/>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p:cNvSpPr txBox="1"/>
                    <p:nvPr/>
                  </p:nvSpPr>
                  <p:spPr>
                    <a:xfrm>
                      <a:off x="7949269" y="7688759"/>
                      <a:ext cx="52659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5</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7279296" y="3347059"/>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5"/>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6639337"/>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4725531"/>
            <a:ext cx="22261419" cy="4790439"/>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4360794"/>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23170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0" cap="none" spc="0" normalizeH="0" baseline="0" noProof="0" err="1">
                  <a:ln>
                    <a:noFill/>
                  </a:ln>
                  <a:solidFill>
                    <a:prstClr val="white"/>
                  </a:solidFill>
                  <a:effectLst/>
                  <a:uLnTx/>
                  <a:uFillTx/>
                  <a:latin typeface="Tahoma" pitchFamily="34" charset="0"/>
                  <a:ea typeface="Tahoma" pitchFamily="34" charset="0"/>
                  <a:cs typeface="Tahoma" pitchFamily="34" charset="0"/>
                </a:rPr>
                <a:t>dụ</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3</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389156" y="4800600"/>
                <a:ext cx="17274687" cy="5262979"/>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		Cho tứ giác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xét hai câu sau:</a:t>
                </a:r>
              </a:p>
              <a:p>
                <a14:m>
                  <m:oMath xmlns:m="http://schemas.openxmlformats.org/officeDocument/2006/math">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 Tứ giác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có tổng số đo hai góc đối diện bằng </a:t>
                </a:r>
                <a14:m>
                  <m:oMath xmlns:m="http://schemas.openxmlformats.org/officeDocument/2006/math">
                    <m:r>
                      <a:rPr lang="en-US" sz="4800" b="1" i="1">
                        <a:latin typeface="Cambria Math" panose="02040503050406030204" pitchFamily="18" charset="0"/>
                      </a:rPr>
                      <m:t>𝟏𝟖𝟎</m:t>
                    </m:r>
                    <m:r>
                      <a:rPr lang="en-US" sz="4800" b="1" i="1">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a:t>
                </a:r>
              </a:p>
              <a:p>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là tứ giác nội tiếp đường tròn ”. </a:t>
                </a:r>
              </a:p>
              <a:p>
                <a:r>
                  <a:rPr lang="en-US" sz="4800" b="1">
                    <a:latin typeface="Tahoma" panose="020B0604030504040204" pitchFamily="34" charset="0"/>
                    <a:ea typeface="Tahoma" panose="020B0604030504040204" pitchFamily="34" charset="0"/>
                    <a:cs typeface="Tahoma" panose="020B0604030504040204" pitchFamily="34" charset="0"/>
                  </a:rPr>
                  <a:t>Phát biểu mệnh đề  </a:t>
                </a:r>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và cho biết tính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đúng sai </a:t>
                </a:r>
                <a:r>
                  <a:rPr lang="en-US" sz="4800" b="1">
                    <a:latin typeface="Tahoma" panose="020B0604030504040204" pitchFamily="34" charset="0"/>
                    <a:ea typeface="Tahoma" panose="020B0604030504040204" pitchFamily="34" charset="0"/>
                    <a:cs typeface="Tahoma" panose="020B0604030504040204" pitchFamily="34" charset="0"/>
                  </a:rPr>
                  <a:t>của mệnh đề đó. </a:t>
                </a:r>
              </a:p>
              <a:p>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389156" y="4800600"/>
                <a:ext cx="17274687" cy="5262979"/>
              </a:xfrm>
              <a:prstGeom prst="rect">
                <a:avLst/>
              </a:prstGeom>
              <a:blipFill>
                <a:blip r:embed="rId4"/>
                <a:stretch>
                  <a:fillRect l="-1623" t="-2781" r="-812"/>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157685" y="10059532"/>
            <a:ext cx="22159515" cy="3199268"/>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91088" y="9721336"/>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462485" y="10711936"/>
                <a:ext cx="21092715" cy="2308324"/>
              </a:xfrm>
              <a:prstGeom prst="rect">
                <a:avLst/>
              </a:prstGeom>
            </p:spPr>
            <p:txBody>
              <a:bodyPr wrap="square">
                <a:spAutoFit/>
              </a:bodyPr>
              <a:lstStyle/>
              <a:p>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 Nếu tứ giác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có tổng số đo hai góc đối diện bằng </a:t>
                </a:r>
                <a14:m>
                  <m:oMath xmlns:m="http://schemas.openxmlformats.org/officeDocument/2006/math">
                    <m:r>
                      <a:rPr lang="en-US" sz="4800" b="1" i="1">
                        <a:latin typeface="Cambria Math" panose="02040503050406030204" pitchFamily="18" charset="0"/>
                      </a:rPr>
                      <m:t>𝟏𝟖𝟎</m:t>
                    </m:r>
                    <m:r>
                      <a:rPr lang="en-US" sz="4800" b="1" i="1">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là tứ giác nội tiếp đường tròn ”.  </a:t>
                </a:r>
              </a:p>
              <a:p>
                <a:r>
                  <a:rPr lang="en-US" sz="4800" b="1">
                    <a:latin typeface="Tahoma" panose="020B0604030504040204" pitchFamily="34" charset="0"/>
                    <a:ea typeface="Tahoma" panose="020B0604030504040204" pitchFamily="34" charset="0"/>
                    <a:cs typeface="Tahoma" panose="020B0604030504040204" pitchFamily="34" charset="0"/>
                  </a:rPr>
                  <a:t>Mệnh đề kéo theo này là mệnh đề đúng. </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462485" y="10711936"/>
                <a:ext cx="21092715" cy="2308324"/>
              </a:xfrm>
              <a:prstGeom prst="rect">
                <a:avLst/>
              </a:prstGeom>
              <a:blipFill>
                <a:blip r:embed="rId5"/>
                <a:stretch>
                  <a:fillRect l="-1329" t="-6332" b="-12929"/>
                </a:stretch>
              </a:blipFill>
            </p:spPr>
            <p:txBody>
              <a:bodyPr/>
              <a:lstStyle/>
              <a:p>
                <a:r>
                  <a:rPr lang="en-US">
                    <a:noFill/>
                  </a:rPr>
                  <a:t> </a:t>
                </a:r>
              </a:p>
            </p:txBody>
          </p:sp>
        </mc:Fallback>
      </mc:AlternateContent>
      <p:grpSp>
        <p:nvGrpSpPr>
          <p:cNvPr id="88" name="Group 87">
            <a:extLst>
              <a:ext uri="{FF2B5EF4-FFF2-40B4-BE49-F238E27FC236}">
                <a16:creationId xmlns:a16="http://schemas.microsoft.com/office/drawing/2014/main" id="{5B24AB32-BFB0-4C0D-9AE5-10CDC326EE5F}"/>
              </a:ext>
            </a:extLst>
          </p:cNvPr>
          <p:cNvGrpSpPr/>
          <p:nvPr/>
        </p:nvGrpSpPr>
        <p:grpSpPr>
          <a:xfrm>
            <a:off x="1055781" y="2501634"/>
            <a:ext cx="18592800" cy="830997"/>
            <a:chOff x="777875" y="1892299"/>
            <a:chExt cx="18592800" cy="830995"/>
          </a:xfrm>
        </p:grpSpPr>
        <p:sp>
          <p:nvSpPr>
            <p:cNvPr id="89" name="Rounded Rectangle 71">
              <a:extLst>
                <a:ext uri="{FF2B5EF4-FFF2-40B4-BE49-F238E27FC236}">
                  <a16:creationId xmlns:a16="http://schemas.microsoft.com/office/drawing/2014/main" id="{CA73ED47-D35D-4A48-90B9-312A585BC615}"/>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A0FCD3CA-35A1-4EE2-8B83-FFB8BC4165D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91" name="TextBox 90">
              <a:extLst>
                <a:ext uri="{FF2B5EF4-FFF2-40B4-BE49-F238E27FC236}">
                  <a16:creationId xmlns:a16="http://schemas.microsoft.com/office/drawing/2014/main" id="{E7D2C15D-89A2-43FD-834B-E18F75C7FFC6}"/>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KÉO THEO. MỆNH ĐỀ ĐẢO.</a:t>
              </a:r>
              <a:endParaRPr lang="en-US" sz="4800" b="1" dirty="0">
                <a:solidFill>
                  <a:srgbClr val="145F82"/>
                </a:solidFill>
                <a:latin typeface="Tahoma" pitchFamily="34" charset="0"/>
                <a:ea typeface="Tahoma" pitchFamily="34" charset="0"/>
                <a:cs typeface="Tahoma" pitchFamily="34" charset="0"/>
              </a:endParaRPr>
            </a:p>
          </p:txBody>
        </p:sp>
      </p:grpSp>
      <p:grpSp>
        <p:nvGrpSpPr>
          <p:cNvPr id="92" name="Group 91">
            <a:extLst>
              <a:ext uri="{FF2B5EF4-FFF2-40B4-BE49-F238E27FC236}">
                <a16:creationId xmlns:a16="http://schemas.microsoft.com/office/drawing/2014/main" id="{ED2F82B7-AAE4-4C3C-8E98-4E48C04EF760}"/>
              </a:ext>
            </a:extLst>
          </p:cNvPr>
          <p:cNvGrpSpPr/>
          <p:nvPr/>
        </p:nvGrpSpPr>
        <p:grpSpPr>
          <a:xfrm>
            <a:off x="2193087" y="3429000"/>
            <a:ext cx="10837113" cy="852016"/>
            <a:chOff x="895143" y="2795826"/>
            <a:chExt cx="10417389" cy="852016"/>
          </a:xfrm>
        </p:grpSpPr>
        <p:sp>
          <p:nvSpPr>
            <p:cNvPr id="93" name="TextBox 92">
              <a:extLst>
                <a:ext uri="{FF2B5EF4-FFF2-40B4-BE49-F238E27FC236}">
                  <a16:creationId xmlns:a16="http://schemas.microsoft.com/office/drawing/2014/main" id="{5679385B-BB50-45AB-A2C2-618D1B1C27CE}"/>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4" name="Rounded Rectangle 7">
              <a:extLst>
                <a:ext uri="{FF2B5EF4-FFF2-40B4-BE49-F238E27FC236}">
                  <a16:creationId xmlns:a16="http://schemas.microsoft.com/office/drawing/2014/main" id="{8421B2DC-7345-4B75-ACF5-645EB53AB5DD}"/>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D634DFAA-DD3B-4886-B2A9-3EE293B176C0}"/>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pic>
        <p:nvPicPr>
          <p:cNvPr id="96" name="Picture 95">
            <a:extLst>
              <a:ext uri="{FF2B5EF4-FFF2-40B4-BE49-F238E27FC236}">
                <a16:creationId xmlns:a16="http://schemas.microsoft.com/office/drawing/2014/main" id="{BEED2A22-2FDB-4655-ACD4-6A889F6BE4DF}"/>
              </a:ext>
            </a:extLst>
          </p:cNvPr>
          <p:cNvPicPr>
            <a:picLocks noChangeAspect="1"/>
          </p:cNvPicPr>
          <p:nvPr/>
        </p:nvPicPr>
        <p:blipFill>
          <a:blip r:embed="rId6"/>
          <a:srcRect/>
          <a:stretch>
            <a:fillRect/>
          </a:stretch>
        </p:blipFill>
        <p:spPr bwMode="auto">
          <a:xfrm>
            <a:off x="18982715" y="5226147"/>
            <a:ext cx="4182392" cy="3613053"/>
          </a:xfrm>
          <a:prstGeom prst="rect">
            <a:avLst/>
          </a:prstGeom>
          <a:noFill/>
          <a:ln w="9525">
            <a:noFill/>
            <a:miter lim="800000"/>
            <a:headEnd/>
            <a:tailEnd/>
          </a:ln>
        </p:spPr>
      </p:pic>
    </p:spTree>
    <p:extLst>
      <p:ext uri="{BB962C8B-B14F-4D97-AF65-F5344CB8AC3E}">
        <p14:creationId xmlns:p14="http://schemas.microsoft.com/office/powerpoint/2010/main" val="4058331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barn(inVertical)">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88" name="Group 87">
            <a:extLst>
              <a:ext uri="{FF2B5EF4-FFF2-40B4-BE49-F238E27FC236}">
                <a16:creationId xmlns:a16="http://schemas.microsoft.com/office/drawing/2014/main" id="{5B24AB32-BFB0-4C0D-9AE5-10CDC326EE5F}"/>
              </a:ext>
            </a:extLst>
          </p:cNvPr>
          <p:cNvGrpSpPr/>
          <p:nvPr/>
        </p:nvGrpSpPr>
        <p:grpSpPr>
          <a:xfrm>
            <a:off x="1055781" y="2501634"/>
            <a:ext cx="18592800" cy="830997"/>
            <a:chOff x="777875" y="1892299"/>
            <a:chExt cx="18592800" cy="830995"/>
          </a:xfrm>
        </p:grpSpPr>
        <p:sp>
          <p:nvSpPr>
            <p:cNvPr id="89" name="Rounded Rectangle 71">
              <a:extLst>
                <a:ext uri="{FF2B5EF4-FFF2-40B4-BE49-F238E27FC236}">
                  <a16:creationId xmlns:a16="http://schemas.microsoft.com/office/drawing/2014/main" id="{CA73ED47-D35D-4A48-90B9-312A585BC615}"/>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A0FCD3CA-35A1-4EE2-8B83-FFB8BC4165D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91" name="TextBox 90">
              <a:extLst>
                <a:ext uri="{FF2B5EF4-FFF2-40B4-BE49-F238E27FC236}">
                  <a16:creationId xmlns:a16="http://schemas.microsoft.com/office/drawing/2014/main" id="{E7D2C15D-89A2-43FD-834B-E18F75C7FFC6}"/>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92" name="Group 91">
            <a:extLst>
              <a:ext uri="{FF2B5EF4-FFF2-40B4-BE49-F238E27FC236}">
                <a16:creationId xmlns:a16="http://schemas.microsoft.com/office/drawing/2014/main" id="{ED2F82B7-AAE4-4C3C-8E98-4E48C04EF760}"/>
              </a:ext>
            </a:extLst>
          </p:cNvPr>
          <p:cNvGrpSpPr/>
          <p:nvPr/>
        </p:nvGrpSpPr>
        <p:grpSpPr>
          <a:xfrm>
            <a:off x="2193087" y="3429000"/>
            <a:ext cx="10837113" cy="852016"/>
            <a:chOff x="895143" y="2795826"/>
            <a:chExt cx="10417389" cy="852016"/>
          </a:xfrm>
        </p:grpSpPr>
        <p:sp>
          <p:nvSpPr>
            <p:cNvPr id="93" name="TextBox 92">
              <a:extLst>
                <a:ext uri="{FF2B5EF4-FFF2-40B4-BE49-F238E27FC236}">
                  <a16:creationId xmlns:a16="http://schemas.microsoft.com/office/drawing/2014/main" id="{5679385B-BB50-45AB-A2C2-618D1B1C27CE}"/>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4" name="Rounded Rectangle 7">
              <a:extLst>
                <a:ext uri="{FF2B5EF4-FFF2-40B4-BE49-F238E27FC236}">
                  <a16:creationId xmlns:a16="http://schemas.microsoft.com/office/drawing/2014/main" id="{8421B2DC-7345-4B75-ACF5-645EB53AB5DD}"/>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D634DFAA-DD3B-4886-B2A9-3EE293B176C0}"/>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mc:AlternateContent xmlns:mc="http://schemas.openxmlformats.org/markup-compatibility/2006" xmlns:a14="http://schemas.microsoft.com/office/drawing/2010/main">
        <mc:Choice Requires="a14">
          <p:sp>
            <p:nvSpPr>
              <p:cNvPr id="98" name="Rectangle: Rounded Corners 97">
                <a:extLst>
                  <a:ext uri="{FF2B5EF4-FFF2-40B4-BE49-F238E27FC236}">
                    <a16:creationId xmlns:a16="http://schemas.microsoft.com/office/drawing/2014/main" id="{617BE071-D475-4CEE-BE99-39260C7E7747}"/>
                  </a:ext>
                </a:extLst>
              </p:cNvPr>
              <p:cNvSpPr/>
              <p:nvPr/>
            </p:nvSpPr>
            <p:spPr>
              <a:xfrm>
                <a:off x="1560606" y="4902043"/>
                <a:ext cx="18087975" cy="6312323"/>
              </a:xfrm>
              <a:prstGeom prst="roundRect">
                <a:avLst/>
              </a:prstGeom>
              <a:solidFill>
                <a:schemeClr val="accent4">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nSpc>
                    <a:spcPct val="150000"/>
                  </a:lnSpc>
                </a:pPr>
                <a:r>
                  <a:rPr lang="en-US" sz="4800" b="1" i="1" dirty="0">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Các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toán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học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những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thường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dạng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r>
                      <a:rPr lang="en-US" sz="4800" b="1" i="1">
                        <a:solidFill>
                          <a:srgbClr val="FF0000"/>
                        </a:solidFill>
                        <a:latin typeface="Cambria Math" panose="02040503050406030204" pitchFamily="18" charset="0"/>
                      </a:rPr>
                      <m:t>⇒</m:t>
                    </m:r>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Khi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ta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nói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685800" indent="-685800">
                  <a:lnSpc>
                    <a:spcPct val="150000"/>
                  </a:lnSpc>
                  <a:buFont typeface="Wingdings" panose="05000000000000000000" pitchFamily="2" charset="2"/>
                  <a:buChar char="Ø"/>
                </a:pPr>
                <a14:m>
                  <m:oMath xmlns:m="http://schemas.openxmlformats.org/officeDocument/2006/math">
                    <m:r>
                      <a:rPr lang="en-US" sz="4800" b="1" i="1" smtClean="0">
                        <a:solidFill>
                          <a:srgbClr val="FF0000"/>
                        </a:solidFill>
                        <a:latin typeface="Cambria Math" panose="02040503050406030204" pitchFamily="18" charset="0"/>
                      </a:rPr>
                      <m:t>𝑷</m:t>
                    </m:r>
                    <m:r>
                      <a:rPr lang="en-US" sz="4800" b="1" i="1" smtClean="0">
                        <a:solidFill>
                          <a:srgbClr val="FF0000"/>
                        </a:solidFill>
                        <a:latin typeface="Cambria Math" panose="02040503050406030204" pitchFamily="18" charset="0"/>
                      </a:rPr>
                      <m:t> </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thiết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kết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luận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hoặc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4800" b="1" i="1">
                        <a:solidFill>
                          <a:srgbClr val="FF0000"/>
                        </a:solidFill>
                        <a:latin typeface="Cambria Math" panose="02040503050406030204" pitchFamily="18" charset="0"/>
                      </a:rPr>
                      <m:t>𝑷</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điều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kiện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đủ</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 </a:t>
                </a:r>
              </a:p>
              <a:p>
                <a:pPr>
                  <a:lnSpc>
                    <a:spcPct val="150000"/>
                  </a:lnSpc>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hoặc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điều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kiện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cần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8" name="Rectangle: Rounded Corners 97">
                <a:extLst>
                  <a:ext uri="{FF2B5EF4-FFF2-40B4-BE49-F238E27FC236}">
                    <a16:creationId xmlns:a16="http://schemas.microsoft.com/office/drawing/2014/main" id="{617BE071-D475-4CEE-BE99-39260C7E7747}"/>
                  </a:ext>
                </a:extLst>
              </p:cNvPr>
              <p:cNvSpPr>
                <a:spLocks noRot="1" noChangeAspect="1" noMove="1" noResize="1" noEditPoints="1" noAdjustHandles="1" noChangeArrowheads="1" noChangeShapeType="1" noTextEdit="1"/>
              </p:cNvSpPr>
              <p:nvPr/>
            </p:nvSpPr>
            <p:spPr>
              <a:xfrm>
                <a:off x="1560606" y="4902043"/>
                <a:ext cx="18087975" cy="6312323"/>
              </a:xfrm>
              <a:prstGeom prst="round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49877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barn(inVertical)">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773884"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990600" y="4708137"/>
            <a:ext cx="22407574" cy="3951757"/>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461027" y="43434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HĐ 5 </a:t>
              </a:r>
              <a:endParaRPr kumimoji="0" lang="en-US" sz="46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219200" y="4708137"/>
                <a:ext cx="22240372" cy="3819122"/>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		Cho hai câu sau</a:t>
                </a:r>
              </a:p>
              <a:p>
                <a14:m>
                  <m:oMath xmlns:m="http://schemas.openxmlformats.org/officeDocument/2006/math">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 Phương trình bậc hai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có hai nghiệm phân biệt”; </a:t>
                </a:r>
              </a:p>
              <a:p>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 Phương trình bậc hai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có biệt thức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𝒃</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𝒂𝒄</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a) Hãy phát biểu mệnh đề  </a:t>
                </a:r>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b) Hãy phát biểu mệnh đề  </a:t>
                </a:r>
                <a14:m>
                  <m:oMath xmlns:m="http://schemas.openxmlformats.org/officeDocument/2006/math">
                    <m:r>
                      <a:rPr lang="en-US" sz="4800" b="1" i="1">
                        <a:latin typeface="Cambria Math" panose="02040503050406030204" pitchFamily="18" charset="0"/>
                      </a:rPr>
                      <m:t>𝑸</m:t>
                    </m:r>
                    <m:r>
                      <a:rPr lang="en-US" sz="4800" b="1" i="1">
                        <a:latin typeface="Cambria Math" panose="02040503050406030204" pitchFamily="18" charset="0"/>
                      </a:rPr>
                      <m:t>⇒</m:t>
                    </m:r>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19200" y="4708137"/>
                <a:ext cx="22240372" cy="3819122"/>
              </a:xfrm>
              <a:prstGeom prst="rect">
                <a:avLst/>
              </a:prstGeom>
              <a:blipFill>
                <a:blip r:embed="rId4"/>
                <a:stretch>
                  <a:fillRect l="-1234" t="-3668" r="-1288" b="-7337"/>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969553" y="9215506"/>
            <a:ext cx="22562473"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8877311"/>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153028" y="9867911"/>
                <a:ext cx="22680054" cy="3113929"/>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a)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p</a:t>
                </a:r>
                <a:r>
                  <a:rPr lang="en-US" sz="4800" b="1" dirty="0" err="1">
                    <a:latin typeface="Tahoma" panose="020B0604030504040204" pitchFamily="34" charset="0"/>
                    <a:ea typeface="Tahoma" panose="020B0604030504040204" pitchFamily="34" charset="0"/>
                    <a:cs typeface="Tahoma" panose="020B0604030504040204" pitchFamily="34" charset="0"/>
                  </a:rPr>
                  <a:t>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𝒃</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𝒂𝒄</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p>
              <a:p>
                <a:r>
                  <a:rPr lang="en-US" sz="4800" b="1" dirty="0">
                    <a:latin typeface="Tahoma" panose="020B0604030504040204" pitchFamily="34" charset="0"/>
                    <a:ea typeface="Tahoma" panose="020B0604030504040204" pitchFamily="34" charset="0"/>
                    <a:cs typeface="Tahoma" panose="020B0604030504040204" pitchFamily="34" charset="0"/>
                  </a:rPr>
                  <a:t>b)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𝒃</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𝒂𝒄</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p</a:t>
                </a:r>
                <a:r>
                  <a:rPr lang="en-US" sz="4800" b="1" dirty="0" err="1">
                    <a:latin typeface="Tahoma" panose="020B0604030504040204" pitchFamily="34" charset="0"/>
                    <a:ea typeface="Tahoma" panose="020B0604030504040204" pitchFamily="34" charset="0"/>
                    <a:cs typeface="Tahoma" panose="020B0604030504040204" pitchFamily="34" charset="0"/>
                  </a:rPr>
                  <a:t>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153028" y="9867911"/>
                <a:ext cx="22680054" cy="3113929"/>
              </a:xfrm>
              <a:prstGeom prst="rect">
                <a:avLst/>
              </a:prstGeom>
              <a:blipFill>
                <a:blip r:embed="rId5"/>
                <a:stretch>
                  <a:fillRect l="-1209" t="-4110" b="-9198"/>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Tree>
    <p:extLst>
      <p:ext uri="{BB962C8B-B14F-4D97-AF65-F5344CB8AC3E}">
        <p14:creationId xmlns:p14="http://schemas.microsoft.com/office/powerpoint/2010/main" val="1880335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mc:AlternateContent xmlns:mc="http://schemas.openxmlformats.org/markup-compatibility/2006" xmlns:a14="http://schemas.microsoft.com/office/drawing/2010/main">
        <mc:Choice Requires="a14">
          <p:sp>
            <p:nvSpPr>
              <p:cNvPr id="88" name="Rectangle: Rounded Corners 87">
                <a:extLst>
                  <a:ext uri="{FF2B5EF4-FFF2-40B4-BE49-F238E27FC236}">
                    <a16:creationId xmlns:a16="http://schemas.microsoft.com/office/drawing/2014/main" id="{7F1C2296-E21E-40A3-B71D-6AD4B8836028}"/>
                  </a:ext>
                </a:extLst>
              </p:cNvPr>
              <p:cNvSpPr/>
              <p:nvPr/>
            </p:nvSpPr>
            <p:spPr>
              <a:xfrm>
                <a:off x="1341531" y="4617863"/>
                <a:ext cx="21013644" cy="194725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en-US" sz="4800" b="1" i="1">
                    <a:latin typeface="Tahoma" panose="020B0604030504040204" pitchFamily="34" charset="0"/>
                    <a:ea typeface="Tahoma" panose="020B0604030504040204" pitchFamily="34" charset="0"/>
                    <a:cs typeface="Tahoma" panose="020B0604030504040204" pitchFamily="34" charset="0"/>
                  </a:rPr>
                  <a:t> </a:t>
                </a:r>
                <a:r>
                  <a:rPr lang="fr-FR" sz="4800" b="1">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r>
                      <a:rPr lang="en-US" sz="4800" b="1" i="1" smtClean="0">
                        <a:latin typeface="Cambria Math" panose="02040503050406030204" pitchFamily="18" charset="0"/>
                      </a:rPr>
                      <m:t>𝑸</m:t>
                    </m:r>
                    <m:r>
                      <a:rPr lang="fr-FR" sz="4800" b="1" i="1">
                        <a:latin typeface="Cambria Math" panose="02040503050406030204" pitchFamily="18" charset="0"/>
                      </a:rPr>
                      <m:t>⇒</m:t>
                    </m:r>
                    <m:r>
                      <a:rPr lang="en-US" sz="4800" b="1" i="1" smtClean="0">
                        <a:latin typeface="Cambria Math" panose="02040503050406030204" pitchFamily="18" charset="0"/>
                      </a:rPr>
                      <m:t>𝑷</m:t>
                    </m:r>
                  </m:oMath>
                </a14:m>
                <a:r>
                  <a:rPr lang="fr-FR" sz="4800" b="1" i="1">
                    <a:latin typeface="Tahoma" panose="020B0604030504040204" pitchFamily="34" charset="0"/>
                    <a:ea typeface="Tahoma" panose="020B0604030504040204" pitchFamily="34" charset="0"/>
                    <a:cs typeface="Tahoma" panose="020B0604030504040204" pitchFamily="34" charset="0"/>
                  </a:rPr>
                  <a:t>  </a:t>
                </a:r>
                <a:r>
                  <a:rPr lang="fr-FR" sz="4800" b="1">
                    <a:latin typeface="Tahoma" panose="020B0604030504040204" pitchFamily="34" charset="0"/>
                    <a:ea typeface="Tahoma" panose="020B0604030504040204" pitchFamily="34" charset="0"/>
                    <a:cs typeface="Tahoma" panose="020B0604030504040204" pitchFamily="34" charset="0"/>
                  </a:rPr>
                  <a:t>được gọi là mệnh đề đảo của mệnh đề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8" name="Rectangle: Rounded Corners 87">
                <a:extLst>
                  <a:ext uri="{FF2B5EF4-FFF2-40B4-BE49-F238E27FC236}">
                    <a16:creationId xmlns:a16="http://schemas.microsoft.com/office/drawing/2014/main" id="{7F1C2296-E21E-40A3-B71D-6AD4B8836028}"/>
                  </a:ext>
                </a:extLst>
              </p:cNvPr>
              <p:cNvSpPr>
                <a:spLocks noRot="1" noChangeAspect="1" noMove="1" noResize="1" noEditPoints="1" noAdjustHandles="1" noChangeArrowheads="1" noChangeShapeType="1" noTextEdit="1"/>
              </p:cNvSpPr>
              <p:nvPr/>
            </p:nvSpPr>
            <p:spPr>
              <a:xfrm>
                <a:off x="1341531" y="4617863"/>
                <a:ext cx="21013644" cy="1947250"/>
              </a:xfrm>
              <a:prstGeom prst="roundRect">
                <a:avLst/>
              </a:prstGeom>
              <a:blipFill>
                <a:blip r:embed="rId4"/>
                <a:stretch>
                  <a:fillRect l="-725"/>
                </a:stretch>
              </a:blipFill>
            </p:spPr>
            <p:txBody>
              <a:bodyPr/>
              <a:lstStyle/>
              <a:p>
                <a:r>
                  <a:rPr lang="en-US">
                    <a:noFill/>
                  </a:rPr>
                  <a:t> </a:t>
                </a:r>
              </a:p>
            </p:txBody>
          </p:sp>
        </mc:Fallback>
      </mc:AlternateContent>
      <p:sp>
        <p:nvSpPr>
          <p:cNvPr id="93" name="Rounded Rectangle 4">
            <a:extLst>
              <a:ext uri="{FF2B5EF4-FFF2-40B4-BE49-F238E27FC236}">
                <a16:creationId xmlns:a16="http://schemas.microsoft.com/office/drawing/2014/main" id="{B7359C01-99E9-4E63-B708-26C5AB645E35}"/>
              </a:ext>
            </a:extLst>
          </p:cNvPr>
          <p:cNvSpPr/>
          <p:nvPr/>
        </p:nvSpPr>
        <p:spPr>
          <a:xfrm>
            <a:off x="1066800" y="7472479"/>
            <a:ext cx="22310327" cy="3126227"/>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94" name="Group 93">
            <a:extLst>
              <a:ext uri="{FF2B5EF4-FFF2-40B4-BE49-F238E27FC236}">
                <a16:creationId xmlns:a16="http://schemas.microsoft.com/office/drawing/2014/main" id="{7AE5436E-F9BA-4748-8B04-B3F8A538050C}"/>
              </a:ext>
            </a:extLst>
          </p:cNvPr>
          <p:cNvGrpSpPr/>
          <p:nvPr/>
        </p:nvGrpSpPr>
        <p:grpSpPr>
          <a:xfrm>
            <a:off x="1686432" y="7134285"/>
            <a:ext cx="3600185" cy="828000"/>
            <a:chOff x="1275608" y="6322796"/>
            <a:chExt cx="3573091" cy="828631"/>
          </a:xfrm>
        </p:grpSpPr>
        <p:sp>
          <p:nvSpPr>
            <p:cNvPr id="95" name="Freeform 20">
              <a:extLst>
                <a:ext uri="{FF2B5EF4-FFF2-40B4-BE49-F238E27FC236}">
                  <a16:creationId xmlns:a16="http://schemas.microsoft.com/office/drawing/2014/main" id="{E2A12CCE-F451-4D9C-976E-31E800F528CF}"/>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6" name="TextBox 95">
              <a:extLst>
                <a:ext uri="{FF2B5EF4-FFF2-40B4-BE49-F238E27FC236}">
                  <a16:creationId xmlns:a16="http://schemas.microsoft.com/office/drawing/2014/main" id="{BDBDE0D4-69ED-4BB8-80D2-102CD2F6C089}"/>
                </a:ext>
              </a:extLst>
            </p:cNvPr>
            <p:cNvSpPr txBox="1"/>
            <p:nvPr/>
          </p:nvSpPr>
          <p:spPr>
            <a:xfrm>
              <a:off x="2097544" y="6372066"/>
              <a:ext cx="2751155"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Nhận xét</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98" name="Round Diagonal Corner Rectangle 8">
              <a:extLst>
                <a:ext uri="{FF2B5EF4-FFF2-40B4-BE49-F238E27FC236}">
                  <a16:creationId xmlns:a16="http://schemas.microsoft.com/office/drawing/2014/main" id="{EE34C69F-F56A-4117-AA4C-432A2A18B6CC}"/>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9" name="Freeform 9">
              <a:extLst>
                <a:ext uri="{FF2B5EF4-FFF2-40B4-BE49-F238E27FC236}">
                  <a16:creationId xmlns:a16="http://schemas.microsoft.com/office/drawing/2014/main" id="{18D12AB0-2DB1-4A04-A77F-57C49B4580D6}"/>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00" name="Rectangle 99">
            <a:extLst>
              <a:ext uri="{FF2B5EF4-FFF2-40B4-BE49-F238E27FC236}">
                <a16:creationId xmlns:a16="http://schemas.microsoft.com/office/drawing/2014/main" id="{C6475857-1DA9-4799-B02B-88A489AF2126}"/>
              </a:ext>
            </a:extLst>
          </p:cNvPr>
          <p:cNvSpPr/>
          <p:nvPr/>
        </p:nvSpPr>
        <p:spPr>
          <a:xfrm>
            <a:off x="1514230" y="8348385"/>
            <a:ext cx="22378999" cy="769441"/>
          </a:xfrm>
          <a:prstGeom prst="rect">
            <a:avLst/>
          </a:prstGeom>
        </p:spPr>
        <p:txBody>
          <a:bodyPr wrap="square">
            <a:spAutoFit/>
          </a:bodyPr>
          <a:lstStyle/>
          <a:p>
            <a:r>
              <a:rPr lang="fr-FR" sz="4400" b="1">
                <a:latin typeface="Tahoma" panose="020B0604030504040204" pitchFamily="34" charset="0"/>
                <a:ea typeface="Tahoma" panose="020B0604030504040204" pitchFamily="34" charset="0"/>
                <a:cs typeface="Tahoma" panose="020B0604030504040204" pitchFamily="34" charset="0"/>
              </a:rPr>
              <a:t>Mệnh đề đảo của một mệnh đề đúng không nhất thiết là mệnh đề đúng.</a:t>
            </a:r>
            <a:endParaRPr lang="en-US" sz="4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3297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barn(inVertical)">
                                      <p:cBhvr>
                                        <p:cTn id="21" dur="500"/>
                                        <p:tgtEl>
                                          <p:spTgt spid="9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3"/>
                                        </p:tgtEl>
                                        <p:attrNameLst>
                                          <p:attrName>style.visibility</p:attrName>
                                        </p:attrNameLst>
                                      </p:cBhvr>
                                      <p:to>
                                        <p:strVal val="visible"/>
                                      </p:to>
                                    </p:set>
                                    <p:animEffect transition="in" filter="wipe(down)">
                                      <p:cBhvr>
                                        <p:cTn id="26" dur="500"/>
                                        <p:tgtEl>
                                          <p:spTgt spid="9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wipe(left)">
                                      <p:cBhvr>
                                        <p:cTn id="3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3" grpId="0" animBg="1"/>
      <p:bldP spid="1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773884"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990600" y="4708137"/>
            <a:ext cx="22407574" cy="3951757"/>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461027" y="43434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404826"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Ví dụ 4</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291655" y="5736282"/>
                <a:ext cx="22240372" cy="2308324"/>
              </a:xfrm>
              <a:prstGeom prst="rect">
                <a:avLst/>
              </a:prstGeom>
              <a:noFill/>
            </p:spPr>
            <p:txBody>
              <a:bodyPr wrap="square">
                <a:spAutoFit/>
              </a:bodyPr>
              <a:lstStyle/>
              <a:p>
                <a:r>
                  <a:rPr lang="fr-FR" sz="4800" b="1" dirty="0" err="1">
                    <a:latin typeface="Tahoma" panose="020B0604030504040204" pitchFamily="34" charset="0"/>
                    <a:ea typeface="Tahoma" panose="020B0604030504040204" pitchFamily="34" charset="0"/>
                    <a:cs typeface="Tahoma" panose="020B0604030504040204" pitchFamily="34" charset="0"/>
                  </a:rPr>
                  <a:t>Hãy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thì</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cân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này</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91655" y="5736282"/>
                <a:ext cx="22240372" cy="2308324"/>
              </a:xfrm>
              <a:prstGeom prst="rect">
                <a:avLst/>
              </a:prstGeom>
              <a:blipFill>
                <a:blip r:embed="rId4"/>
                <a:stretch>
                  <a:fillRect l="-1261" t="-6332" r="-1700" b="-12929"/>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066800" y="9215506"/>
            <a:ext cx="22310327"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8877311"/>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153028" y="9867911"/>
                <a:ext cx="22378999" cy="2308324"/>
              </a:xfrm>
              <a:prstGeom prst="rect">
                <a:avLst/>
              </a:prstGeom>
            </p:spPr>
            <p:txBody>
              <a:bodyPr wrap="square">
                <a:spAutoFit/>
              </a:bodyPr>
              <a:lstStyle/>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đảo là : “ </a:t>
                </a:r>
                <a:r>
                  <a:rPr lang="fr-FR" sz="4800" b="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fr-FR" sz="4800" b="1">
                    <a:latin typeface="Tahoma" panose="020B0604030504040204" pitchFamily="34" charset="0"/>
                    <a:ea typeface="Tahoma" panose="020B0604030504040204" pitchFamily="34" charset="0"/>
                    <a:cs typeface="Tahoma" panose="020B0604030504040204" pitchFamily="34" charset="0"/>
                  </a:rPr>
                  <a:t> tam giác </a:t>
                </a:r>
                <a14:m>
                  <m:oMath xmlns:m="http://schemas.openxmlformats.org/officeDocument/2006/math">
                    <m:r>
                      <a:rPr lang="fr-FR" sz="4800" b="1" i="1">
                        <a:latin typeface="Cambria Math" panose="02040503050406030204" pitchFamily="18" charset="0"/>
                      </a:rPr>
                      <m:t>𝑨𝑩𝑪</m:t>
                    </m:r>
                  </m:oMath>
                </a14:m>
                <a:r>
                  <a:rPr lang="fr-FR" sz="4800" b="1">
                    <a:latin typeface="Tahoma" panose="020B0604030504040204" pitchFamily="34" charset="0"/>
                    <a:ea typeface="Tahoma" panose="020B0604030504040204" pitchFamily="34" charset="0"/>
                    <a:cs typeface="Tahoma" panose="020B0604030504040204" pitchFamily="34" charset="0"/>
                  </a:rPr>
                  <a:t> là tam giác cân </a:t>
                </a:r>
                <a:r>
                  <a:rPr lang="fr-FR" sz="4800" b="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fr-FR" sz="4800" b="1">
                    <a:latin typeface="Tahoma" panose="020B0604030504040204" pitchFamily="34" charset="0"/>
                    <a:ea typeface="Tahoma" panose="020B0604030504040204" pitchFamily="34" charset="0"/>
                    <a:cs typeface="Tahoma" panose="020B0604030504040204" pitchFamily="34" charset="0"/>
                  </a:rPr>
                  <a:t> tam giác </a:t>
                </a:r>
                <a14:m>
                  <m:oMath xmlns:m="http://schemas.openxmlformats.org/officeDocument/2006/math">
                    <m:r>
                      <a:rPr lang="fr-FR" sz="4800" b="1" i="1">
                        <a:latin typeface="Cambria Math" panose="02040503050406030204" pitchFamily="18" charset="0"/>
                      </a:rPr>
                      <m:t>𝑨𝑩𝑪</m:t>
                    </m:r>
                  </m:oMath>
                </a14:m>
                <a:r>
                  <a:rPr lang="fr-FR" sz="4800" b="1">
                    <a:latin typeface="Tahoma" panose="020B0604030504040204" pitchFamily="34" charset="0"/>
                    <a:ea typeface="Tahoma" panose="020B0604030504040204" pitchFamily="34" charset="0"/>
                    <a:cs typeface="Tahoma" panose="020B0604030504040204" pitchFamily="34" charset="0"/>
                  </a:rPr>
                  <a:t> là tam giác đều”.</a:t>
                </a:r>
                <a:endParaRPr lang="en-US" sz="4800" b="1">
                  <a:latin typeface="Tahoma" panose="020B0604030504040204" pitchFamily="34" charset="0"/>
                  <a:ea typeface="Tahoma" panose="020B0604030504040204" pitchFamily="34" charset="0"/>
                  <a:cs typeface="Tahoma" panose="020B0604030504040204" pitchFamily="34" charset="0"/>
                </a:endParaRP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đảo này là sai.</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153028" y="9867911"/>
                <a:ext cx="22378999" cy="2308324"/>
              </a:xfrm>
              <a:prstGeom prst="rect">
                <a:avLst/>
              </a:prstGeom>
              <a:blipFill>
                <a:blip r:embed="rId5"/>
                <a:stretch>
                  <a:fillRect l="-1117" t="-6349" b="-13228"/>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Tree>
    <p:extLst>
      <p:ext uri="{BB962C8B-B14F-4D97-AF65-F5344CB8AC3E}">
        <p14:creationId xmlns:p14="http://schemas.microsoft.com/office/powerpoint/2010/main" val="36628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
        <p:nvSpPr>
          <p:cNvPr id="88" name="TextBox 87">
            <a:extLst>
              <a:ext uri="{FF2B5EF4-FFF2-40B4-BE49-F238E27FC236}">
                <a16:creationId xmlns:a16="http://schemas.microsoft.com/office/drawing/2014/main" id="{BEB16565-AED8-436E-97D3-653F82BDB085}"/>
              </a:ext>
            </a:extLst>
          </p:cNvPr>
          <p:cNvSpPr txBox="1"/>
          <p:nvPr/>
        </p:nvSpPr>
        <p:spPr>
          <a:xfrm>
            <a:off x="1839065" y="662255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93" name="Rounded Rectangle 61">
            <a:extLst>
              <a:ext uri="{FF2B5EF4-FFF2-40B4-BE49-F238E27FC236}">
                <a16:creationId xmlns:a16="http://schemas.microsoft.com/office/drawing/2014/main" id="{88CE27B6-8770-4F0E-9F42-0B34F0AF4B12}"/>
              </a:ext>
            </a:extLst>
          </p:cNvPr>
          <p:cNvSpPr/>
          <p:nvPr/>
        </p:nvSpPr>
        <p:spPr>
          <a:xfrm>
            <a:off x="1055781" y="4708744"/>
            <a:ext cx="22261419" cy="5959255"/>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67">
            <a:extLst>
              <a:ext uri="{FF2B5EF4-FFF2-40B4-BE49-F238E27FC236}">
                <a16:creationId xmlns:a16="http://schemas.microsoft.com/office/drawing/2014/main" id="{CA992FA2-46D8-476D-8DB6-20CB92A1E6F4}"/>
              </a:ext>
            </a:extLst>
          </p:cNvPr>
          <p:cNvGrpSpPr/>
          <p:nvPr/>
        </p:nvGrpSpPr>
        <p:grpSpPr>
          <a:xfrm>
            <a:off x="1526208" y="4344007"/>
            <a:ext cx="5103191" cy="940513"/>
            <a:chOff x="1311958" y="3405486"/>
            <a:chExt cx="5103191" cy="940513"/>
          </a:xfrm>
        </p:grpSpPr>
        <p:sp>
          <p:nvSpPr>
            <p:cNvPr id="95" name="Freeform 20">
              <a:extLst>
                <a:ext uri="{FF2B5EF4-FFF2-40B4-BE49-F238E27FC236}">
                  <a16:creationId xmlns:a16="http://schemas.microsoft.com/office/drawing/2014/main" id="{62562820-422F-4147-9BAF-12BC396DF6FE}"/>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TextBox 95">
              <a:extLst>
                <a:ext uri="{FF2B5EF4-FFF2-40B4-BE49-F238E27FC236}">
                  <a16:creationId xmlns:a16="http://schemas.microsoft.com/office/drawing/2014/main" id="{57B5FFB4-6374-4AE3-A338-D11D9F6535B8}"/>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dirty="0" err="1">
                  <a:solidFill>
                    <a:prstClr val="white"/>
                  </a:solidFill>
                  <a:latin typeface="Tahoma" pitchFamily="34" charset="0"/>
                  <a:ea typeface="Tahoma" pitchFamily="34" charset="0"/>
                  <a:cs typeface="Tahoma" pitchFamily="34" charset="0"/>
                </a:rPr>
                <a:t>Luyện</a:t>
              </a:r>
              <a:r>
                <a:rPr lang="en-US" sz="4600" b="1" kern="0" dirty="0">
                  <a:solidFill>
                    <a:prstClr val="white"/>
                  </a:solidFill>
                  <a:latin typeface="Tahoma" pitchFamily="34" charset="0"/>
                  <a:ea typeface="Tahoma" pitchFamily="34" charset="0"/>
                  <a:cs typeface="Tahoma" pitchFamily="34" charset="0"/>
                </a:rPr>
                <a:t> </a:t>
              </a:r>
              <a:r>
                <a:rPr lang="en-US" sz="4600" b="1" kern="0" dirty="0" err="1">
                  <a:solidFill>
                    <a:prstClr val="white"/>
                  </a:solidFill>
                  <a:latin typeface="Tahoma" pitchFamily="34" charset="0"/>
                  <a:ea typeface="Tahoma" pitchFamily="34" charset="0"/>
                  <a:cs typeface="Tahoma" pitchFamily="34" charset="0"/>
                </a:rPr>
                <a:t>tập</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3</a:t>
              </a:r>
            </a:p>
          </p:txBody>
        </p:sp>
        <p:grpSp>
          <p:nvGrpSpPr>
            <p:cNvPr id="98" name="Group 70">
              <a:extLst>
                <a:ext uri="{FF2B5EF4-FFF2-40B4-BE49-F238E27FC236}">
                  <a16:creationId xmlns:a16="http://schemas.microsoft.com/office/drawing/2014/main" id="{453ACB8F-A05A-4F5D-AA9A-EB94B17767C8}"/>
                </a:ext>
              </a:extLst>
            </p:cNvPr>
            <p:cNvGrpSpPr/>
            <p:nvPr/>
          </p:nvGrpSpPr>
          <p:grpSpPr>
            <a:xfrm>
              <a:off x="1311958" y="3405486"/>
              <a:ext cx="950173" cy="940513"/>
              <a:chOff x="1311958" y="3405486"/>
              <a:chExt cx="950173" cy="940513"/>
            </a:xfrm>
          </p:grpSpPr>
          <p:sp>
            <p:nvSpPr>
              <p:cNvPr id="99" name="Rectangle 98">
                <a:extLst>
                  <a:ext uri="{FF2B5EF4-FFF2-40B4-BE49-F238E27FC236}">
                    <a16:creationId xmlns:a16="http://schemas.microsoft.com/office/drawing/2014/main" id="{63DE80E2-D65E-4A64-BBE5-03BB24035245}"/>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13">
                <a:extLst>
                  <a:ext uri="{FF2B5EF4-FFF2-40B4-BE49-F238E27FC236}">
                    <a16:creationId xmlns:a16="http://schemas.microsoft.com/office/drawing/2014/main" id="{A9F26329-697D-4E49-8BDA-8E50AA55DE88}"/>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4">
                <a:extLst>
                  <a:ext uri="{FF2B5EF4-FFF2-40B4-BE49-F238E27FC236}">
                    <a16:creationId xmlns:a16="http://schemas.microsoft.com/office/drawing/2014/main" id="{A20501BE-41DF-4534-9BE6-C1C8DF53F88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5">
                <a:extLst>
                  <a:ext uri="{FF2B5EF4-FFF2-40B4-BE49-F238E27FC236}">
                    <a16:creationId xmlns:a16="http://schemas.microsoft.com/office/drawing/2014/main" id="{8246A808-5CC7-44D9-95B0-4FCA8B340C4E}"/>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16">
                <a:extLst>
                  <a:ext uri="{FF2B5EF4-FFF2-40B4-BE49-F238E27FC236}">
                    <a16:creationId xmlns:a16="http://schemas.microsoft.com/office/drawing/2014/main" id="{00E8FF9D-D017-44FE-9E0F-8506A5CE5AC8}"/>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17">
                <a:extLst>
                  <a:ext uri="{FF2B5EF4-FFF2-40B4-BE49-F238E27FC236}">
                    <a16:creationId xmlns:a16="http://schemas.microsoft.com/office/drawing/2014/main" id="{D075B917-E156-44EE-ADBE-1F877F17E521}"/>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18">
                <a:extLst>
                  <a:ext uri="{FF2B5EF4-FFF2-40B4-BE49-F238E27FC236}">
                    <a16:creationId xmlns:a16="http://schemas.microsoft.com/office/drawing/2014/main" id="{5E32C569-BF4F-4578-9B76-D4AD165E5619}"/>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19">
                <a:extLst>
                  <a:ext uri="{FF2B5EF4-FFF2-40B4-BE49-F238E27FC236}">
                    <a16:creationId xmlns:a16="http://schemas.microsoft.com/office/drawing/2014/main" id="{3FD9F97C-0D03-42FB-9917-300DE3A87C2A}"/>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0">
                <a:extLst>
                  <a:ext uri="{FF2B5EF4-FFF2-40B4-BE49-F238E27FC236}">
                    <a16:creationId xmlns:a16="http://schemas.microsoft.com/office/drawing/2014/main" id="{D856FE2E-22FA-47DE-A2A3-B48DC5558F0E}"/>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1">
                <a:extLst>
                  <a:ext uri="{FF2B5EF4-FFF2-40B4-BE49-F238E27FC236}">
                    <a16:creationId xmlns:a16="http://schemas.microsoft.com/office/drawing/2014/main" id="{F72334BA-BDA3-4F76-ADAC-86950F3A7A07}"/>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2">
                <a:extLst>
                  <a:ext uri="{FF2B5EF4-FFF2-40B4-BE49-F238E27FC236}">
                    <a16:creationId xmlns:a16="http://schemas.microsoft.com/office/drawing/2014/main" id="{1B394DE1-AF37-4ADD-9CE8-D919A6FC58A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0" name="Freeform 23">
                <a:extLst>
                  <a:ext uri="{FF2B5EF4-FFF2-40B4-BE49-F238E27FC236}">
                    <a16:creationId xmlns:a16="http://schemas.microsoft.com/office/drawing/2014/main" id="{B390BFE4-7449-4C0E-8C2C-5A7EA18D2CA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1" name="Freeform 24">
                <a:extLst>
                  <a:ext uri="{FF2B5EF4-FFF2-40B4-BE49-F238E27FC236}">
                    <a16:creationId xmlns:a16="http://schemas.microsoft.com/office/drawing/2014/main" id="{9CD46C3C-2415-406A-88B0-C5B1E9964134}"/>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6" name="Freeform 25">
                <a:extLst>
                  <a:ext uri="{FF2B5EF4-FFF2-40B4-BE49-F238E27FC236}">
                    <a16:creationId xmlns:a16="http://schemas.microsoft.com/office/drawing/2014/main" id="{7C75A94E-45C5-4B59-B0E2-BE5F1EAD94A1}"/>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7" name="Freeform 26">
                <a:extLst>
                  <a:ext uri="{FF2B5EF4-FFF2-40B4-BE49-F238E27FC236}">
                    <a16:creationId xmlns:a16="http://schemas.microsoft.com/office/drawing/2014/main" id="{9F45CA70-B57F-4906-82D2-D6C31F86E562}"/>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8" name="Freeform 27">
                <a:extLst>
                  <a:ext uri="{FF2B5EF4-FFF2-40B4-BE49-F238E27FC236}">
                    <a16:creationId xmlns:a16="http://schemas.microsoft.com/office/drawing/2014/main" id="{419410B5-E746-4998-8806-6FB97F51D3B9}"/>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9" name="Freeform 28">
                <a:extLst>
                  <a:ext uri="{FF2B5EF4-FFF2-40B4-BE49-F238E27FC236}">
                    <a16:creationId xmlns:a16="http://schemas.microsoft.com/office/drawing/2014/main" id="{D0C0ABC3-3F7B-4BDF-841C-626C6195B03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0" name="Freeform 29">
                <a:extLst>
                  <a:ext uri="{FF2B5EF4-FFF2-40B4-BE49-F238E27FC236}">
                    <a16:creationId xmlns:a16="http://schemas.microsoft.com/office/drawing/2014/main" id="{056BBB78-8554-465F-92DD-79042FA25EB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1" name="Freeform 30">
                <a:extLst>
                  <a:ext uri="{FF2B5EF4-FFF2-40B4-BE49-F238E27FC236}">
                    <a16:creationId xmlns:a16="http://schemas.microsoft.com/office/drawing/2014/main" id="{2050BDA0-BFAC-425E-A048-6265A6D61672}"/>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2" name="Freeform 31">
                <a:extLst>
                  <a:ext uri="{FF2B5EF4-FFF2-40B4-BE49-F238E27FC236}">
                    <a16:creationId xmlns:a16="http://schemas.microsoft.com/office/drawing/2014/main" id="{35606E64-DBE4-475A-89ED-A5D60575964D}"/>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3" name="Freeform 32">
                <a:extLst>
                  <a:ext uri="{FF2B5EF4-FFF2-40B4-BE49-F238E27FC236}">
                    <a16:creationId xmlns:a16="http://schemas.microsoft.com/office/drawing/2014/main" id="{5268B77F-66CC-4465-8A48-D9D771F17252}"/>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4" name="Freeform 33">
                <a:extLst>
                  <a:ext uri="{FF2B5EF4-FFF2-40B4-BE49-F238E27FC236}">
                    <a16:creationId xmlns:a16="http://schemas.microsoft.com/office/drawing/2014/main" id="{57977794-24EF-4FCB-A2E8-B23576982EE7}"/>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5" name="Freeform 34">
                <a:extLst>
                  <a:ext uri="{FF2B5EF4-FFF2-40B4-BE49-F238E27FC236}">
                    <a16:creationId xmlns:a16="http://schemas.microsoft.com/office/drawing/2014/main" id="{B54508A9-900B-40F4-982B-BD5AFAE8430D}"/>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6" name="Freeform 35">
                <a:extLst>
                  <a:ext uri="{FF2B5EF4-FFF2-40B4-BE49-F238E27FC236}">
                    <a16:creationId xmlns:a16="http://schemas.microsoft.com/office/drawing/2014/main" id="{0807C442-D4B7-4437-B7B7-569611FB999C}"/>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7" name="Freeform 36">
                <a:extLst>
                  <a:ext uri="{FF2B5EF4-FFF2-40B4-BE49-F238E27FC236}">
                    <a16:creationId xmlns:a16="http://schemas.microsoft.com/office/drawing/2014/main" id="{1A297683-31C7-42FE-9475-F87B67628B38}"/>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E46D5D4F-0883-42E6-9F6E-741453E80B4E}"/>
                  </a:ext>
                </a:extLst>
              </p:cNvPr>
              <p:cNvSpPr txBox="1"/>
              <p:nvPr/>
            </p:nvSpPr>
            <p:spPr>
              <a:xfrm>
                <a:off x="1462486" y="5364540"/>
                <a:ext cx="21854714" cy="1569660"/>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các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800" b="1" i="1">
                        <a:latin typeface="Cambria Math" panose="02040503050406030204" pitchFamily="18" charset="0"/>
                      </a:rPr>
                      <m:t>𝒂</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     </a:t>
                </a:r>
              </a:p>
              <a:p>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8" name="TextBox 127">
                <a:extLst>
                  <a:ext uri="{FF2B5EF4-FFF2-40B4-BE49-F238E27FC236}">
                    <a16:creationId xmlns:a16="http://schemas.microsoft.com/office/drawing/2014/main" id="{E46D5D4F-0883-42E6-9F6E-741453E80B4E}"/>
                  </a:ext>
                </a:extLst>
              </p:cNvPr>
              <p:cNvSpPr txBox="1">
                <a:spLocks noRot="1" noChangeAspect="1" noMove="1" noResize="1" noEditPoints="1" noAdjustHandles="1" noChangeArrowheads="1" noChangeShapeType="1" noTextEdit="1"/>
              </p:cNvSpPr>
              <p:nvPr/>
            </p:nvSpPr>
            <p:spPr>
              <a:xfrm>
                <a:off x="1462486" y="5364540"/>
                <a:ext cx="21854714" cy="1569660"/>
              </a:xfrm>
              <a:prstGeom prst="rect">
                <a:avLst/>
              </a:prstGeom>
              <a:blipFill>
                <a:blip r:embed="rId4"/>
                <a:stretch>
                  <a:fillRect l="-1283" t="-9302" b="-189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F1EBDB14-7786-44FA-97CC-EA82EC677E84}"/>
                  </a:ext>
                </a:extLst>
              </p:cNvPr>
              <p:cNvSpPr txBox="1"/>
              <p:nvPr/>
            </p:nvSpPr>
            <p:spPr>
              <a:xfrm>
                <a:off x="1566745" y="7377276"/>
                <a:ext cx="21854714" cy="3046988"/>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a) Hãy phát biểu định lí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a:latin typeface="Tahoma" panose="020B0604030504040204" pitchFamily="34" charset="0"/>
                    <a:ea typeface="Tahoma" panose="020B0604030504040204" pitchFamily="34" charset="0"/>
                    <a:cs typeface="Tahoma" panose="020B0604030504040204" pitchFamily="34" charset="0"/>
                  </a:rPr>
                  <a:t>. Nêu giả thiết, kết luận của định lí và phát biểu định lí này dưới dạng điều kiện cần, điều kiện đủ.</a:t>
                </a:r>
                <a:endParaRPr lang="en-US" sz="4800" b="1">
                  <a:latin typeface="Tahoma" panose="020B0604030504040204" pitchFamily="34" charset="0"/>
                  <a:ea typeface="Tahoma" panose="020B0604030504040204" pitchFamily="34" charset="0"/>
                  <a:cs typeface="Tahoma" panose="020B0604030504040204" pitchFamily="34" charset="0"/>
                </a:endParaRPr>
              </a:p>
              <a:p>
                <a:r>
                  <a:rPr lang="fr-FR" sz="4800" b="1">
                    <a:latin typeface="Tahoma" panose="020B0604030504040204" pitchFamily="34" charset="0"/>
                    <a:ea typeface="Tahoma" panose="020B0604030504040204" pitchFamily="34" charset="0"/>
                    <a:cs typeface="Tahoma" panose="020B0604030504040204" pitchFamily="34" charset="0"/>
                  </a:rPr>
                  <a:t>b) Hãy phát biểu mệnh đề đảo của mệnh đề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a:latin typeface="Tahoma" panose="020B0604030504040204" pitchFamily="34" charset="0"/>
                    <a:ea typeface="Tahoma" panose="020B0604030504040204" pitchFamily="34" charset="0"/>
                    <a:cs typeface="Tahoma" panose="020B0604030504040204" pitchFamily="34" charset="0"/>
                  </a:rPr>
                  <a:t> xác định tính đúng sai của mệnh đề đảo này.</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6" name="TextBox 135">
                <a:extLst>
                  <a:ext uri="{FF2B5EF4-FFF2-40B4-BE49-F238E27FC236}">
                    <a16:creationId xmlns:a16="http://schemas.microsoft.com/office/drawing/2014/main" id="{F1EBDB14-7786-44FA-97CC-EA82EC677E84}"/>
                  </a:ext>
                </a:extLst>
              </p:cNvPr>
              <p:cNvSpPr txBox="1">
                <a:spLocks noRot="1" noChangeAspect="1" noMove="1" noResize="1" noEditPoints="1" noAdjustHandles="1" noChangeArrowheads="1" noChangeShapeType="1" noTextEdit="1"/>
              </p:cNvSpPr>
              <p:nvPr/>
            </p:nvSpPr>
            <p:spPr>
              <a:xfrm>
                <a:off x="1566745" y="7377276"/>
                <a:ext cx="21854714" cy="3046988"/>
              </a:xfrm>
              <a:prstGeom prst="rect">
                <a:avLst/>
              </a:prstGeom>
              <a:blipFill>
                <a:blip r:embed="rId5"/>
                <a:stretch>
                  <a:fillRect l="-1255" t="-4800" b="-9600"/>
                </a:stretch>
              </a:blipFill>
            </p:spPr>
            <p:txBody>
              <a:bodyPr/>
              <a:lstStyle/>
              <a:p>
                <a:r>
                  <a:rPr lang="en-US">
                    <a:noFill/>
                  </a:rPr>
                  <a:t> </a:t>
                </a:r>
              </a:p>
            </p:txBody>
          </p:sp>
        </mc:Fallback>
      </mc:AlternateContent>
    </p:spTree>
    <p:extLst>
      <p:ext uri="{BB962C8B-B14F-4D97-AF65-F5344CB8AC3E}">
        <p14:creationId xmlns:p14="http://schemas.microsoft.com/office/powerpoint/2010/main" val="3539472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wipe(down)">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
        <p:nvSpPr>
          <p:cNvPr id="129" name="Rounded Rectangle 4">
            <a:extLst>
              <a:ext uri="{FF2B5EF4-FFF2-40B4-BE49-F238E27FC236}">
                <a16:creationId xmlns:a16="http://schemas.microsoft.com/office/drawing/2014/main" id="{E065736F-B75E-47C8-B9D3-C7F09449FD2C}"/>
              </a:ext>
            </a:extLst>
          </p:cNvPr>
          <p:cNvSpPr/>
          <p:nvPr/>
        </p:nvSpPr>
        <p:spPr>
          <a:xfrm>
            <a:off x="1055781" y="8567794"/>
            <a:ext cx="22261419" cy="4866992"/>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0" name="Group 129">
            <a:extLst>
              <a:ext uri="{FF2B5EF4-FFF2-40B4-BE49-F238E27FC236}">
                <a16:creationId xmlns:a16="http://schemas.microsoft.com/office/drawing/2014/main" id="{9D06AA7F-C5C4-4A61-9C78-C53561C07503}"/>
              </a:ext>
            </a:extLst>
          </p:cNvPr>
          <p:cNvGrpSpPr/>
          <p:nvPr/>
        </p:nvGrpSpPr>
        <p:grpSpPr>
          <a:xfrm>
            <a:off x="1691088" y="8229600"/>
            <a:ext cx="3600000" cy="828000"/>
            <a:chOff x="1275608" y="6322796"/>
            <a:chExt cx="3572909" cy="828631"/>
          </a:xfrm>
        </p:grpSpPr>
        <p:sp>
          <p:nvSpPr>
            <p:cNvPr id="131" name="Freeform 20">
              <a:extLst>
                <a:ext uri="{FF2B5EF4-FFF2-40B4-BE49-F238E27FC236}">
                  <a16:creationId xmlns:a16="http://schemas.microsoft.com/office/drawing/2014/main" id="{ED5D75CE-20EF-46C8-925F-1937179F267A}"/>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2" name="TextBox 131">
              <a:extLst>
                <a:ext uri="{FF2B5EF4-FFF2-40B4-BE49-F238E27FC236}">
                  <a16:creationId xmlns:a16="http://schemas.microsoft.com/office/drawing/2014/main" id="{8ED76252-DA06-4F5E-89FD-D5E725FBAE5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33" name="Round Diagonal Corner Rectangle 8">
              <a:extLst>
                <a:ext uri="{FF2B5EF4-FFF2-40B4-BE49-F238E27FC236}">
                  <a16:creationId xmlns:a16="http://schemas.microsoft.com/office/drawing/2014/main" id="{95ADACD8-A8C4-4A75-8747-485D19AB7040}"/>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4" name="Freeform 9">
              <a:extLst>
                <a:ext uri="{FF2B5EF4-FFF2-40B4-BE49-F238E27FC236}">
                  <a16:creationId xmlns:a16="http://schemas.microsoft.com/office/drawing/2014/main" id="{82E08364-5858-4D32-BC4A-9F5ED138975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35" name="Rectangle 134">
                <a:extLst>
                  <a:ext uri="{FF2B5EF4-FFF2-40B4-BE49-F238E27FC236}">
                    <a16:creationId xmlns:a16="http://schemas.microsoft.com/office/drawing/2014/main" id="{AE6348A3-7F5C-42F7-9667-33D41CEF6DA9}"/>
                  </a:ext>
                </a:extLst>
              </p:cNvPr>
              <p:cNvSpPr/>
              <p:nvPr/>
            </p:nvSpPr>
            <p:spPr>
              <a:xfrm>
                <a:off x="1026674" y="8496778"/>
                <a:ext cx="22261419" cy="5047536"/>
              </a:xfrm>
              <a:prstGeom prst="rect">
                <a:avLst/>
              </a:prstGeom>
            </p:spPr>
            <p:txBody>
              <a:bodyPr wrap="square">
                <a:spAutoFit/>
              </a:bodyPr>
              <a:lstStyle/>
              <a:p>
                <a:r>
                  <a:rPr lang="fr-FR" sz="4600" b="1" dirty="0">
                    <a:latin typeface="Tahoma" panose="020B0604030504040204" pitchFamily="34" charset="0"/>
                    <a:ea typeface="Tahoma" panose="020B0604030504040204" pitchFamily="34" charset="0"/>
                    <a:cs typeface="Tahoma" panose="020B0604030504040204" pitchFamily="34" charset="0"/>
                  </a:rPr>
                  <a:t>		a) </a:t>
                </a:r>
                <a:r>
                  <a:rPr lang="fr-FR" sz="4600" b="1" dirty="0" err="1">
                    <a:latin typeface="Tahoma" panose="020B0604030504040204" pitchFamily="34" charset="0"/>
                    <a:ea typeface="Tahoma" panose="020B0604030504040204" pitchFamily="34" charset="0"/>
                    <a:cs typeface="Tahoma" panose="020B0604030504040204" pitchFamily="34" charset="0"/>
                  </a:rPr>
                  <a:t>Phát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biểu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định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lí</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𝑷</m:t>
                    </m:r>
                    <m:r>
                      <a:rPr lang="fr-FR" sz="4600" b="1" i="1">
                        <a:latin typeface="Cambria Math" panose="02040503050406030204" pitchFamily="18" charset="0"/>
                      </a:rPr>
                      <m:t>⇒</m:t>
                    </m:r>
                    <m:r>
                      <a:rPr lang="fr-FR" sz="4600" b="1" i="1">
                        <a:latin typeface="Cambria Math" panose="02040503050406030204" pitchFamily="18" charset="0"/>
                      </a:rPr>
                      <m:t>𝑸</m:t>
                    </m:r>
                  </m:oMath>
                </a14:m>
                <a:r>
                  <a:rPr lang="fr-FR" sz="4600" b="1" dirty="0">
                    <a:latin typeface="Tahoma" panose="020B0604030504040204" pitchFamily="34" charset="0"/>
                    <a:ea typeface="Tahoma" panose="020B0604030504040204" pitchFamily="34" charset="0"/>
                    <a:cs typeface="Tahoma" panose="020B0604030504040204" pitchFamily="34" charset="0"/>
                  </a:rPr>
                  <a:t> là  </a:t>
                </a:r>
                <a:r>
                  <a:rPr lang="vi-VN" sz="4600" b="1" dirty="0">
                    <a:latin typeface="Tahoma" panose="020B0604030504040204" pitchFamily="34" charset="0"/>
                    <a:ea typeface="Tahoma" panose="020B0604030504040204" pitchFamily="34" charset="0"/>
                    <a:cs typeface="Tahoma" panose="020B0604030504040204" pitchFamily="34" charset="0"/>
                  </a:rPr>
                  <a:t>n</a:t>
                </a:r>
                <a:r>
                  <a:rPr lang="fr-FR" sz="4600" b="1" dirty="0" err="1">
                    <a:latin typeface="Tahoma" panose="020B0604030504040204" pitchFamily="34" charset="0"/>
                    <a:ea typeface="Tahoma" panose="020B0604030504040204" pitchFamily="34" charset="0"/>
                    <a:cs typeface="Tahoma" panose="020B0604030504040204" pitchFamily="34" charset="0"/>
                  </a:rPr>
                  <a:t>ếu</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thì</a:t>
                </a:r>
                <a:r>
                  <a:rPr lang="fr-FR" sz="4600" b="1" dirty="0">
                    <a:latin typeface="Tahoma" panose="020B0604030504040204" pitchFamily="34" charset="0"/>
                    <a:ea typeface="Tahoma" panose="020B0604030504040204" pitchFamily="34" charset="0"/>
                    <a:cs typeface="Tahoma" panose="020B0604030504040204" pitchFamily="34" charset="0"/>
                  </a:rPr>
                  <a:t> </a:t>
                </a:r>
                <a:endParaRPr lang="vi-VN" sz="4600" b="1" i="1" dirty="0">
                  <a:latin typeface="Cambria Math" panose="02040503050406030204" pitchFamily="18" charset="0"/>
                </a:endParaRPr>
              </a:p>
              <a:p>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a:p>
                <a:r>
                  <a:rPr lang="fr-FR" sz="4600" b="1" dirty="0" err="1">
                    <a:latin typeface="Tahoma" panose="020B0604030504040204" pitchFamily="34" charset="0"/>
                    <a:ea typeface="Tahoma" panose="020B0604030504040204" pitchFamily="34" charset="0"/>
                    <a:cs typeface="Tahoma" panose="020B0604030504040204" pitchFamily="34" charset="0"/>
                  </a:rPr>
                  <a:t>Trong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đó</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giả</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thiết</a:t>
                </a:r>
                <a:r>
                  <a:rPr lang="fr-FR" sz="46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fr-FR" sz="4600" b="1" i="1">
                        <a:latin typeface="Cambria Math" panose="02040503050406030204" pitchFamily="18" charset="0"/>
                      </a:rPr>
                      <m:t>𝒂</m:t>
                    </m:r>
                    <m:r>
                      <a:rPr lang="vi-VN" sz="4600" b="1" i="1" smtClean="0">
                        <a:latin typeface="Cambria Math" panose="02040503050406030204" pitchFamily="18" charset="0"/>
                      </a:rPr>
                      <m:t> </m:t>
                    </m:r>
                  </m:oMath>
                </a14:m>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luận</a:t>
                </a:r>
                <a:r>
                  <a:rPr lang="fr-FR" sz="46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a:p>
                <a:r>
                  <a:rPr lang="fr-FR" sz="4600" b="1" dirty="0" err="1">
                    <a:latin typeface="Tahoma" panose="020B0604030504040204" pitchFamily="34" charset="0"/>
                    <a:ea typeface="Tahoma" panose="020B0604030504040204" pitchFamily="34" charset="0"/>
                    <a:cs typeface="Tahoma" panose="020B0604030504040204" pitchFamily="34" charset="0"/>
                  </a:rPr>
                  <a:t>Phát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biểu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định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lý</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dưới</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dạng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cần</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 là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cần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để</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r>
                      <a:rPr lang="en-US" sz="4600" b="1" i="1" smtClean="0">
                        <a:latin typeface="Cambria Math" panose="02040503050406030204" pitchFamily="18" charset="0"/>
                      </a:rPr>
                      <m:t> </m:t>
                    </m:r>
                  </m:oMath>
                </a14:m>
                <a:r>
                  <a:rPr lang="fr-FR" sz="4600" b="1" dirty="0">
                    <a:latin typeface="Tahoma" panose="020B0604030504040204" pitchFamily="34" charset="0"/>
                    <a:ea typeface="Tahoma" panose="020B0604030504040204" pitchFamily="34" charset="0"/>
                    <a:cs typeface="Tahoma" panose="020B0604030504040204" pitchFamily="34" charset="0"/>
                  </a:rPr>
                  <a:t>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a:p>
                <a:r>
                  <a:rPr lang="fr-FR" sz="4600" b="1" dirty="0" err="1">
                    <a:latin typeface="Tahoma" panose="020B0604030504040204" pitchFamily="34" charset="0"/>
                    <a:ea typeface="Tahoma" panose="020B0604030504040204" pitchFamily="34" charset="0"/>
                    <a:cs typeface="Tahoma" panose="020B0604030504040204" pitchFamily="34" charset="0"/>
                  </a:rPr>
                  <a:t>Phát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biểu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định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lý</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dưới</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dạng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đủ</a:t>
                </a:r>
                <a:r>
                  <a:rPr lang="fr-FR" sz="46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600" b="1" i="1">
                        <a:latin typeface="Cambria Math" panose="02040503050406030204" pitchFamily="18" charset="0"/>
                      </a:rPr>
                      <m:t>𝒂</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vi-VN" sz="4600" b="1" dirty="0">
                    <a:latin typeface="Tahoma" panose="020B0604030504040204" pitchFamily="34" charset="0"/>
                    <a:ea typeface="Tahoma" panose="020B0604030504040204" pitchFamily="34" charset="0"/>
                    <a:cs typeface="Tahoma" panose="020B0604030504040204" pitchFamily="34" charset="0"/>
                  </a:rPr>
                  <a:t> </a:t>
                </a:r>
                <a:r>
                  <a:rPr lang="fr-FR" sz="4600" b="1" dirty="0">
                    <a:latin typeface="Tahoma" panose="020B0604030504040204" pitchFamily="34" charset="0"/>
                    <a:ea typeface="Tahoma" panose="020B0604030504040204" pitchFamily="34" charset="0"/>
                    <a:cs typeface="Tahoma" panose="020B0604030504040204" pitchFamily="34" charset="0"/>
                  </a:rPr>
                  <a:t>là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đủ</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để</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5" name="Rectangle 134">
                <a:extLst>
                  <a:ext uri="{FF2B5EF4-FFF2-40B4-BE49-F238E27FC236}">
                    <a16:creationId xmlns:a16="http://schemas.microsoft.com/office/drawing/2014/main" id="{AE6348A3-7F5C-42F7-9667-33D41CEF6DA9}"/>
                  </a:ext>
                </a:extLst>
              </p:cNvPr>
              <p:cNvSpPr>
                <a:spLocks noRot="1" noChangeAspect="1" noMove="1" noResize="1" noEditPoints="1" noAdjustHandles="1" noChangeArrowheads="1" noChangeShapeType="1" noTextEdit="1"/>
              </p:cNvSpPr>
              <p:nvPr/>
            </p:nvSpPr>
            <p:spPr>
              <a:xfrm>
                <a:off x="1026674" y="8496778"/>
                <a:ext cx="22261419" cy="5047536"/>
              </a:xfrm>
              <a:prstGeom prst="rect">
                <a:avLst/>
              </a:prstGeom>
              <a:blipFill>
                <a:blip r:embed="rId4"/>
                <a:stretch>
                  <a:fillRect l="-1177" t="-2778" r="-329" b="-4952"/>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2780222C-0CBC-43E1-BCF5-4C832D9EC489}"/>
              </a:ext>
            </a:extLst>
          </p:cNvPr>
          <p:cNvSpPr txBox="1"/>
          <p:nvPr/>
        </p:nvSpPr>
        <p:spPr>
          <a:xfrm>
            <a:off x="1839065" y="662255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56" name="Rounded Rectangle 61">
            <a:extLst>
              <a:ext uri="{FF2B5EF4-FFF2-40B4-BE49-F238E27FC236}">
                <a16:creationId xmlns:a16="http://schemas.microsoft.com/office/drawing/2014/main" id="{9A17E469-3F44-46AF-8A98-C45D4FA94083}"/>
              </a:ext>
            </a:extLst>
          </p:cNvPr>
          <p:cNvSpPr/>
          <p:nvPr/>
        </p:nvSpPr>
        <p:spPr>
          <a:xfrm>
            <a:off x="1055781" y="4708745"/>
            <a:ext cx="22261419" cy="33808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7" name="Group 67">
            <a:extLst>
              <a:ext uri="{FF2B5EF4-FFF2-40B4-BE49-F238E27FC236}">
                <a16:creationId xmlns:a16="http://schemas.microsoft.com/office/drawing/2014/main" id="{8B96C923-DF63-4718-B8EC-33C2789A23D1}"/>
              </a:ext>
            </a:extLst>
          </p:cNvPr>
          <p:cNvGrpSpPr/>
          <p:nvPr/>
        </p:nvGrpSpPr>
        <p:grpSpPr>
          <a:xfrm>
            <a:off x="1526208" y="4344007"/>
            <a:ext cx="5103191" cy="940513"/>
            <a:chOff x="1311958" y="3405486"/>
            <a:chExt cx="5103191" cy="940513"/>
          </a:xfrm>
        </p:grpSpPr>
        <p:sp>
          <p:nvSpPr>
            <p:cNvPr id="58" name="Freeform 20">
              <a:extLst>
                <a:ext uri="{FF2B5EF4-FFF2-40B4-BE49-F238E27FC236}">
                  <a16:creationId xmlns:a16="http://schemas.microsoft.com/office/drawing/2014/main" id="{F962DAF8-7490-4858-9092-D5DCD546E34F}"/>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34716268-6752-4AA6-9456-91997E5AB192}"/>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3</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60" name="Group 70">
              <a:extLst>
                <a:ext uri="{FF2B5EF4-FFF2-40B4-BE49-F238E27FC236}">
                  <a16:creationId xmlns:a16="http://schemas.microsoft.com/office/drawing/2014/main" id="{7CC639D1-16C6-4E17-8757-08163F03F0D4}"/>
                </a:ext>
              </a:extLst>
            </p:cNvPr>
            <p:cNvGrpSpPr/>
            <p:nvPr/>
          </p:nvGrpSpPr>
          <p:grpSpPr>
            <a:xfrm>
              <a:off x="1311958" y="3405486"/>
              <a:ext cx="950173" cy="940513"/>
              <a:chOff x="1311958" y="3405486"/>
              <a:chExt cx="950173" cy="940513"/>
            </a:xfrm>
          </p:grpSpPr>
          <p:sp>
            <p:nvSpPr>
              <p:cNvPr id="61" name="Rectangle 60">
                <a:extLst>
                  <a:ext uri="{FF2B5EF4-FFF2-40B4-BE49-F238E27FC236}">
                    <a16:creationId xmlns:a16="http://schemas.microsoft.com/office/drawing/2014/main" id="{D9B74F30-EA0F-405F-A86E-29E574FE11D6}"/>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Freeform 13">
                <a:extLst>
                  <a:ext uri="{FF2B5EF4-FFF2-40B4-BE49-F238E27FC236}">
                    <a16:creationId xmlns:a16="http://schemas.microsoft.com/office/drawing/2014/main" id="{881646C6-99C4-4AF0-9D91-55E228D5DEB2}"/>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14">
                <a:extLst>
                  <a:ext uri="{FF2B5EF4-FFF2-40B4-BE49-F238E27FC236}">
                    <a16:creationId xmlns:a16="http://schemas.microsoft.com/office/drawing/2014/main" id="{41060CCF-F515-45DA-B280-7DF36280E8C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15">
                <a:extLst>
                  <a:ext uri="{FF2B5EF4-FFF2-40B4-BE49-F238E27FC236}">
                    <a16:creationId xmlns:a16="http://schemas.microsoft.com/office/drawing/2014/main" id="{6FCC6D34-B118-40F0-83BF-3EA6921C207E}"/>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16">
                <a:extLst>
                  <a:ext uri="{FF2B5EF4-FFF2-40B4-BE49-F238E27FC236}">
                    <a16:creationId xmlns:a16="http://schemas.microsoft.com/office/drawing/2014/main" id="{0CC58ADC-A439-41E6-92BA-F12A8D1C8F5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17">
                <a:extLst>
                  <a:ext uri="{FF2B5EF4-FFF2-40B4-BE49-F238E27FC236}">
                    <a16:creationId xmlns:a16="http://schemas.microsoft.com/office/drawing/2014/main" id="{AB33467C-C423-4F35-BEED-5CD46B9C336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18">
                <a:extLst>
                  <a:ext uri="{FF2B5EF4-FFF2-40B4-BE49-F238E27FC236}">
                    <a16:creationId xmlns:a16="http://schemas.microsoft.com/office/drawing/2014/main" id="{FC238A8C-EC1E-4048-8FD7-14C85FB8926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19">
                <a:extLst>
                  <a:ext uri="{FF2B5EF4-FFF2-40B4-BE49-F238E27FC236}">
                    <a16:creationId xmlns:a16="http://schemas.microsoft.com/office/drawing/2014/main" id="{BEBE9E4C-B5F3-44BF-87F5-D11BBC577A14}"/>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0">
                <a:extLst>
                  <a:ext uri="{FF2B5EF4-FFF2-40B4-BE49-F238E27FC236}">
                    <a16:creationId xmlns:a16="http://schemas.microsoft.com/office/drawing/2014/main" id="{5825B212-C3C7-4B1F-B3CF-1746BB1D272F}"/>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1">
                <a:extLst>
                  <a:ext uri="{FF2B5EF4-FFF2-40B4-BE49-F238E27FC236}">
                    <a16:creationId xmlns:a16="http://schemas.microsoft.com/office/drawing/2014/main" id="{EF1A5F4E-BC6B-443E-BCFC-5CFC96082D0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2">
                <a:extLst>
                  <a:ext uri="{FF2B5EF4-FFF2-40B4-BE49-F238E27FC236}">
                    <a16:creationId xmlns:a16="http://schemas.microsoft.com/office/drawing/2014/main" id="{E0F9AE45-9270-4EE3-8662-DA8484E84DCD}"/>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23">
                <a:extLst>
                  <a:ext uri="{FF2B5EF4-FFF2-40B4-BE49-F238E27FC236}">
                    <a16:creationId xmlns:a16="http://schemas.microsoft.com/office/drawing/2014/main" id="{78D2C09E-1AE7-4235-8E78-F15C4B07745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24">
                <a:extLst>
                  <a:ext uri="{FF2B5EF4-FFF2-40B4-BE49-F238E27FC236}">
                    <a16:creationId xmlns:a16="http://schemas.microsoft.com/office/drawing/2014/main" id="{6DD95C05-152B-4367-8DE4-0E724349FB6B}"/>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25">
                <a:extLst>
                  <a:ext uri="{FF2B5EF4-FFF2-40B4-BE49-F238E27FC236}">
                    <a16:creationId xmlns:a16="http://schemas.microsoft.com/office/drawing/2014/main" id="{2DEB43D1-BDD4-4BA3-842E-E60ECAADDCE5}"/>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26">
                <a:extLst>
                  <a:ext uri="{FF2B5EF4-FFF2-40B4-BE49-F238E27FC236}">
                    <a16:creationId xmlns:a16="http://schemas.microsoft.com/office/drawing/2014/main" id="{05F79B65-5C5B-47CE-A424-3E198B5C8F26}"/>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27">
                <a:extLst>
                  <a:ext uri="{FF2B5EF4-FFF2-40B4-BE49-F238E27FC236}">
                    <a16:creationId xmlns:a16="http://schemas.microsoft.com/office/drawing/2014/main" id="{0FDDD080-8A28-449A-8726-94F292CC9D44}"/>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28">
                <a:extLst>
                  <a:ext uri="{FF2B5EF4-FFF2-40B4-BE49-F238E27FC236}">
                    <a16:creationId xmlns:a16="http://schemas.microsoft.com/office/drawing/2014/main" id="{12139B4A-1F8F-464A-BA68-9E046BCF135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29">
                <a:extLst>
                  <a:ext uri="{FF2B5EF4-FFF2-40B4-BE49-F238E27FC236}">
                    <a16:creationId xmlns:a16="http://schemas.microsoft.com/office/drawing/2014/main" id="{BD7BC382-7DAD-44FC-B2DA-C353AB937D7A}"/>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9" name="Freeform 30">
                <a:extLst>
                  <a:ext uri="{FF2B5EF4-FFF2-40B4-BE49-F238E27FC236}">
                    <a16:creationId xmlns:a16="http://schemas.microsoft.com/office/drawing/2014/main" id="{7076A25D-652A-41D1-B05F-AC5F67374CC8}"/>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0" name="Freeform 31">
                <a:extLst>
                  <a:ext uri="{FF2B5EF4-FFF2-40B4-BE49-F238E27FC236}">
                    <a16:creationId xmlns:a16="http://schemas.microsoft.com/office/drawing/2014/main" id="{F08F17C5-2F8D-45FA-8ADB-54A4E06E2BB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1" name="Freeform 32">
                <a:extLst>
                  <a:ext uri="{FF2B5EF4-FFF2-40B4-BE49-F238E27FC236}">
                    <a16:creationId xmlns:a16="http://schemas.microsoft.com/office/drawing/2014/main" id="{AEE3F91F-F95B-4E3B-BD7B-C4C7A6DA99C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2" name="Freeform 33">
                <a:extLst>
                  <a:ext uri="{FF2B5EF4-FFF2-40B4-BE49-F238E27FC236}">
                    <a16:creationId xmlns:a16="http://schemas.microsoft.com/office/drawing/2014/main" id="{C98F8A0E-B688-4B1C-8EB9-CB0C38FC82D0}"/>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3" name="Freeform 34">
                <a:extLst>
                  <a:ext uri="{FF2B5EF4-FFF2-40B4-BE49-F238E27FC236}">
                    <a16:creationId xmlns:a16="http://schemas.microsoft.com/office/drawing/2014/main" id="{B8ACE01D-3323-468F-B5F5-EA1160641AA3}"/>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Freeform 35">
                <a:extLst>
                  <a:ext uri="{FF2B5EF4-FFF2-40B4-BE49-F238E27FC236}">
                    <a16:creationId xmlns:a16="http://schemas.microsoft.com/office/drawing/2014/main" id="{9BA95133-CF4C-443C-9C96-0F475485DAD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5" name="Freeform 36">
                <a:extLst>
                  <a:ext uri="{FF2B5EF4-FFF2-40B4-BE49-F238E27FC236}">
                    <a16:creationId xmlns:a16="http://schemas.microsoft.com/office/drawing/2014/main" id="{260A76D8-44E6-4FB9-80EE-DD3B8A197AD8}"/>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2D4D7E86-E89D-49E4-829B-0130DA43FB9B}"/>
                  </a:ext>
                </a:extLst>
              </p:cNvPr>
              <p:cNvSpPr txBox="1"/>
              <p:nvPr/>
            </p:nvSpPr>
            <p:spPr>
              <a:xfrm>
                <a:off x="6987806" y="4819095"/>
                <a:ext cx="15299882" cy="1569660"/>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các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800" b="1" i="1">
                        <a:latin typeface="Cambria Math" panose="02040503050406030204" pitchFamily="18" charset="0"/>
                      </a:rPr>
                      <m:t>𝒂</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 ;     </a:t>
                </a:r>
              </a:p>
              <a:p>
                <a:r>
                  <a:rPr lang="fr-FR"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TextBox 85">
                <a:extLst>
                  <a:ext uri="{FF2B5EF4-FFF2-40B4-BE49-F238E27FC236}">
                    <a16:creationId xmlns:a16="http://schemas.microsoft.com/office/drawing/2014/main" id="{2D4D7E86-E89D-49E4-829B-0130DA43FB9B}"/>
                  </a:ext>
                </a:extLst>
              </p:cNvPr>
              <p:cNvSpPr txBox="1">
                <a:spLocks noRot="1" noChangeAspect="1" noMove="1" noResize="1" noEditPoints="1" noAdjustHandles="1" noChangeArrowheads="1" noChangeShapeType="1" noTextEdit="1"/>
              </p:cNvSpPr>
              <p:nvPr/>
            </p:nvSpPr>
            <p:spPr>
              <a:xfrm>
                <a:off x="6987806" y="4819095"/>
                <a:ext cx="15299882" cy="1569660"/>
              </a:xfrm>
              <a:prstGeom prst="rect">
                <a:avLst/>
              </a:prstGeom>
              <a:blipFill>
                <a:blip r:embed="rId5"/>
                <a:stretch>
                  <a:fillRect l="-1793" t="-9339" r="-876" b="-19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24F1FC28-F44F-489D-AF7D-00168D45A0A1}"/>
                  </a:ext>
                </a:extLst>
              </p:cNvPr>
              <p:cNvSpPr txBox="1"/>
              <p:nvPr/>
            </p:nvSpPr>
            <p:spPr>
              <a:xfrm>
                <a:off x="1595054" y="6435937"/>
                <a:ext cx="21854714" cy="1569660"/>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a) Hãy phát biểu định lí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a:latin typeface="Tahoma" panose="020B0604030504040204" pitchFamily="34" charset="0"/>
                    <a:ea typeface="Tahoma" panose="020B0604030504040204" pitchFamily="34" charset="0"/>
                    <a:cs typeface="Tahoma" panose="020B0604030504040204" pitchFamily="34" charset="0"/>
                  </a:rPr>
                  <a:t>. Nêu giả thiết, kết luận của định lí và phát biểu định lí này dưới dạng điều kiện cần, điều kiện đủ.</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7" name="TextBox 136">
                <a:extLst>
                  <a:ext uri="{FF2B5EF4-FFF2-40B4-BE49-F238E27FC236}">
                    <a16:creationId xmlns:a16="http://schemas.microsoft.com/office/drawing/2014/main" id="{24F1FC28-F44F-489D-AF7D-00168D45A0A1}"/>
                  </a:ext>
                </a:extLst>
              </p:cNvPr>
              <p:cNvSpPr txBox="1">
                <a:spLocks noRot="1" noChangeAspect="1" noMove="1" noResize="1" noEditPoints="1" noAdjustHandles="1" noChangeArrowheads="1" noChangeShapeType="1" noTextEdit="1"/>
              </p:cNvSpPr>
              <p:nvPr/>
            </p:nvSpPr>
            <p:spPr>
              <a:xfrm>
                <a:off x="1595054" y="6435937"/>
                <a:ext cx="21854714" cy="1569660"/>
              </a:xfrm>
              <a:prstGeom prst="rect">
                <a:avLst/>
              </a:prstGeom>
              <a:blipFill>
                <a:blip r:embed="rId6"/>
                <a:stretch>
                  <a:fillRect l="-1283" t="-9339" b="-19844"/>
                </a:stretch>
              </a:blipFill>
            </p:spPr>
            <p:txBody>
              <a:bodyPr/>
              <a:lstStyle/>
              <a:p>
                <a:r>
                  <a:rPr lang="en-US">
                    <a:noFill/>
                  </a:rPr>
                  <a:t> </a:t>
                </a:r>
              </a:p>
            </p:txBody>
          </p:sp>
        </mc:Fallback>
      </mc:AlternateContent>
    </p:spTree>
    <p:extLst>
      <p:ext uri="{BB962C8B-B14F-4D97-AF65-F5344CB8AC3E}">
        <p14:creationId xmlns:p14="http://schemas.microsoft.com/office/powerpoint/2010/main" val="4253900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5">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5" grpId="0"/>
      <p:bldP spid="5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
        <p:nvSpPr>
          <p:cNvPr id="129" name="Rounded Rectangle 4">
            <a:extLst>
              <a:ext uri="{FF2B5EF4-FFF2-40B4-BE49-F238E27FC236}">
                <a16:creationId xmlns:a16="http://schemas.microsoft.com/office/drawing/2014/main" id="{E065736F-B75E-47C8-B9D3-C7F09449FD2C}"/>
              </a:ext>
            </a:extLst>
          </p:cNvPr>
          <p:cNvSpPr/>
          <p:nvPr/>
        </p:nvSpPr>
        <p:spPr>
          <a:xfrm>
            <a:off x="1055781" y="8567794"/>
            <a:ext cx="22261419" cy="4866992"/>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0" name="Group 129">
            <a:extLst>
              <a:ext uri="{FF2B5EF4-FFF2-40B4-BE49-F238E27FC236}">
                <a16:creationId xmlns:a16="http://schemas.microsoft.com/office/drawing/2014/main" id="{9D06AA7F-C5C4-4A61-9C78-C53561C07503}"/>
              </a:ext>
            </a:extLst>
          </p:cNvPr>
          <p:cNvGrpSpPr/>
          <p:nvPr/>
        </p:nvGrpSpPr>
        <p:grpSpPr>
          <a:xfrm>
            <a:off x="1691088" y="8229600"/>
            <a:ext cx="3600000" cy="828000"/>
            <a:chOff x="1275608" y="6322796"/>
            <a:chExt cx="3572909" cy="828631"/>
          </a:xfrm>
        </p:grpSpPr>
        <p:sp>
          <p:nvSpPr>
            <p:cNvPr id="131" name="Freeform 20">
              <a:extLst>
                <a:ext uri="{FF2B5EF4-FFF2-40B4-BE49-F238E27FC236}">
                  <a16:creationId xmlns:a16="http://schemas.microsoft.com/office/drawing/2014/main" id="{ED5D75CE-20EF-46C8-925F-1937179F267A}"/>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2" name="TextBox 131">
              <a:extLst>
                <a:ext uri="{FF2B5EF4-FFF2-40B4-BE49-F238E27FC236}">
                  <a16:creationId xmlns:a16="http://schemas.microsoft.com/office/drawing/2014/main" id="{8ED76252-DA06-4F5E-89FD-D5E725FBAE5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33" name="Round Diagonal Corner Rectangle 8">
              <a:extLst>
                <a:ext uri="{FF2B5EF4-FFF2-40B4-BE49-F238E27FC236}">
                  <a16:creationId xmlns:a16="http://schemas.microsoft.com/office/drawing/2014/main" id="{95ADACD8-A8C4-4A75-8747-485D19AB7040}"/>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4" name="Freeform 9">
              <a:extLst>
                <a:ext uri="{FF2B5EF4-FFF2-40B4-BE49-F238E27FC236}">
                  <a16:creationId xmlns:a16="http://schemas.microsoft.com/office/drawing/2014/main" id="{82E08364-5858-4D32-BC4A-9F5ED138975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35" name="Rectangle 134">
                <a:extLst>
                  <a:ext uri="{FF2B5EF4-FFF2-40B4-BE49-F238E27FC236}">
                    <a16:creationId xmlns:a16="http://schemas.microsoft.com/office/drawing/2014/main" id="{AE6348A3-7F5C-42F7-9667-33D41CEF6DA9}"/>
                  </a:ext>
                </a:extLst>
              </p:cNvPr>
              <p:cNvSpPr/>
              <p:nvPr/>
            </p:nvSpPr>
            <p:spPr>
              <a:xfrm>
                <a:off x="1026674" y="9602212"/>
                <a:ext cx="22261419" cy="3046988"/>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b)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vi-VN" sz="4800" b="1" dirty="0">
                    <a:latin typeface="Tahoma" panose="020B0604030504040204" pitchFamily="34" charset="0"/>
                    <a:ea typeface="Tahoma" panose="020B0604030504040204" pitchFamily="34" charset="0"/>
                    <a:cs typeface="Tahoma" panose="020B0604030504040204" pitchFamily="34" charset="0"/>
                  </a:rPr>
                  <a:t>“</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r>
                      <a:rPr lang="en-US"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thì</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oMath>
                </a14:m>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vì</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𝟐</m:t>
                    </m:r>
                    <m:r>
                      <a:rPr lang="fr-FR" sz="4800" b="1" i="1">
                        <a:latin typeface="Cambria Math" panose="02040503050406030204" pitchFamily="18" charset="0"/>
                      </a:rPr>
                      <m:t>;</m:t>
                    </m:r>
                    <m:r>
                      <a:rPr lang="fr-FR" sz="4800" b="1" i="1">
                        <a:latin typeface="Cambria Math" panose="02040503050406030204" pitchFamily="18" charset="0"/>
                      </a:rPr>
                      <m:t>𝒃</m:t>
                    </m:r>
                    <m:r>
                      <a:rPr lang="fr-FR" sz="4800" b="1" i="1">
                        <a:latin typeface="Cambria Math" panose="02040503050406030204" pitchFamily="18" charset="0"/>
                      </a:rPr>
                      <m:t>=</m:t>
                    </m:r>
                    <m:r>
                      <a:rPr lang="fr-FR" sz="4800" b="1" i="1">
                        <a:latin typeface="Cambria Math" panose="02040503050406030204" pitchFamily="18" charset="0"/>
                      </a:rPr>
                      <m:t>𝟕</m:t>
                    </m:r>
                    <m:r>
                      <a:rPr lang="fr-FR" sz="4800" b="1" i="1">
                        <a:latin typeface="Cambria Math" panose="02040503050406030204" pitchFamily="18" charset="0"/>
                      </a:rPr>
                      <m:t>;</m:t>
                    </m:r>
                    <m:r>
                      <a:rPr lang="fr-FR" sz="4800" b="1" i="1">
                        <a:latin typeface="Cambria Math" panose="02040503050406030204" pitchFamily="18" charset="0"/>
                      </a:rPr>
                      <m:t>𝒄</m:t>
                    </m:r>
                    <m:r>
                      <a:rPr lang="fr-FR" sz="4800" b="1" i="1">
                        <a:latin typeface="Cambria Math" panose="02040503050406030204" pitchFamily="18" charset="0"/>
                      </a:rPr>
                      <m:t>=</m:t>
                    </m:r>
                    <m:r>
                      <a:rPr lang="fr-FR" sz="4800" b="1" i="1">
                        <a:latin typeface="Cambria Math" panose="02040503050406030204" pitchFamily="18" charset="0"/>
                      </a:rPr>
                      <m:t>𝟑</m:t>
                    </m:r>
                  </m:oMath>
                </a14:m>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oMath>
                </a14:m>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nhưng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oMath>
                </a14:m>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5" name="Rectangle 134">
                <a:extLst>
                  <a:ext uri="{FF2B5EF4-FFF2-40B4-BE49-F238E27FC236}">
                    <a16:creationId xmlns:a16="http://schemas.microsoft.com/office/drawing/2014/main" id="{AE6348A3-7F5C-42F7-9667-33D41CEF6DA9}"/>
                  </a:ext>
                </a:extLst>
              </p:cNvPr>
              <p:cNvSpPr>
                <a:spLocks noRot="1" noChangeAspect="1" noMove="1" noResize="1" noEditPoints="1" noAdjustHandles="1" noChangeArrowheads="1" noChangeShapeType="1" noTextEdit="1"/>
              </p:cNvSpPr>
              <p:nvPr/>
            </p:nvSpPr>
            <p:spPr>
              <a:xfrm>
                <a:off x="1026674" y="9602212"/>
                <a:ext cx="22261419" cy="3046988"/>
              </a:xfrm>
              <a:prstGeom prst="rect">
                <a:avLst/>
              </a:prstGeom>
              <a:blipFill>
                <a:blip r:embed="rId4"/>
                <a:stretch>
                  <a:fillRect l="-1232" t="-4800" b="-9400"/>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2780222C-0CBC-43E1-BCF5-4C832D9EC489}"/>
              </a:ext>
            </a:extLst>
          </p:cNvPr>
          <p:cNvSpPr txBox="1"/>
          <p:nvPr/>
        </p:nvSpPr>
        <p:spPr>
          <a:xfrm>
            <a:off x="1839065" y="662255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56" name="Rounded Rectangle 61">
            <a:extLst>
              <a:ext uri="{FF2B5EF4-FFF2-40B4-BE49-F238E27FC236}">
                <a16:creationId xmlns:a16="http://schemas.microsoft.com/office/drawing/2014/main" id="{9A17E469-3F44-46AF-8A98-C45D4FA94083}"/>
              </a:ext>
            </a:extLst>
          </p:cNvPr>
          <p:cNvSpPr/>
          <p:nvPr/>
        </p:nvSpPr>
        <p:spPr>
          <a:xfrm>
            <a:off x="1055781" y="4708745"/>
            <a:ext cx="22261419" cy="33808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7" name="Group 67">
            <a:extLst>
              <a:ext uri="{FF2B5EF4-FFF2-40B4-BE49-F238E27FC236}">
                <a16:creationId xmlns:a16="http://schemas.microsoft.com/office/drawing/2014/main" id="{8B96C923-DF63-4718-B8EC-33C2789A23D1}"/>
              </a:ext>
            </a:extLst>
          </p:cNvPr>
          <p:cNvGrpSpPr/>
          <p:nvPr/>
        </p:nvGrpSpPr>
        <p:grpSpPr>
          <a:xfrm>
            <a:off x="1526208" y="4344007"/>
            <a:ext cx="5103191" cy="940513"/>
            <a:chOff x="1311958" y="3405486"/>
            <a:chExt cx="5103191" cy="940513"/>
          </a:xfrm>
        </p:grpSpPr>
        <p:sp>
          <p:nvSpPr>
            <p:cNvPr id="58" name="Freeform 20">
              <a:extLst>
                <a:ext uri="{FF2B5EF4-FFF2-40B4-BE49-F238E27FC236}">
                  <a16:creationId xmlns:a16="http://schemas.microsoft.com/office/drawing/2014/main" id="{F962DAF8-7490-4858-9092-D5DCD546E34F}"/>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34716268-6752-4AA6-9456-91997E5AB192}"/>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3</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60" name="Group 70">
              <a:extLst>
                <a:ext uri="{FF2B5EF4-FFF2-40B4-BE49-F238E27FC236}">
                  <a16:creationId xmlns:a16="http://schemas.microsoft.com/office/drawing/2014/main" id="{7CC639D1-16C6-4E17-8757-08163F03F0D4}"/>
                </a:ext>
              </a:extLst>
            </p:cNvPr>
            <p:cNvGrpSpPr/>
            <p:nvPr/>
          </p:nvGrpSpPr>
          <p:grpSpPr>
            <a:xfrm>
              <a:off x="1311958" y="3405486"/>
              <a:ext cx="950173" cy="940513"/>
              <a:chOff x="1311958" y="3405486"/>
              <a:chExt cx="950173" cy="940513"/>
            </a:xfrm>
          </p:grpSpPr>
          <p:sp>
            <p:nvSpPr>
              <p:cNvPr id="61" name="Rectangle 60">
                <a:extLst>
                  <a:ext uri="{FF2B5EF4-FFF2-40B4-BE49-F238E27FC236}">
                    <a16:creationId xmlns:a16="http://schemas.microsoft.com/office/drawing/2014/main" id="{D9B74F30-EA0F-405F-A86E-29E574FE11D6}"/>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Freeform 13">
                <a:extLst>
                  <a:ext uri="{FF2B5EF4-FFF2-40B4-BE49-F238E27FC236}">
                    <a16:creationId xmlns:a16="http://schemas.microsoft.com/office/drawing/2014/main" id="{881646C6-99C4-4AF0-9D91-55E228D5DEB2}"/>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14">
                <a:extLst>
                  <a:ext uri="{FF2B5EF4-FFF2-40B4-BE49-F238E27FC236}">
                    <a16:creationId xmlns:a16="http://schemas.microsoft.com/office/drawing/2014/main" id="{41060CCF-F515-45DA-B280-7DF36280E8C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15">
                <a:extLst>
                  <a:ext uri="{FF2B5EF4-FFF2-40B4-BE49-F238E27FC236}">
                    <a16:creationId xmlns:a16="http://schemas.microsoft.com/office/drawing/2014/main" id="{6FCC6D34-B118-40F0-83BF-3EA6921C207E}"/>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16">
                <a:extLst>
                  <a:ext uri="{FF2B5EF4-FFF2-40B4-BE49-F238E27FC236}">
                    <a16:creationId xmlns:a16="http://schemas.microsoft.com/office/drawing/2014/main" id="{0CC58ADC-A439-41E6-92BA-F12A8D1C8F5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17">
                <a:extLst>
                  <a:ext uri="{FF2B5EF4-FFF2-40B4-BE49-F238E27FC236}">
                    <a16:creationId xmlns:a16="http://schemas.microsoft.com/office/drawing/2014/main" id="{AB33467C-C423-4F35-BEED-5CD46B9C336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18">
                <a:extLst>
                  <a:ext uri="{FF2B5EF4-FFF2-40B4-BE49-F238E27FC236}">
                    <a16:creationId xmlns:a16="http://schemas.microsoft.com/office/drawing/2014/main" id="{FC238A8C-EC1E-4048-8FD7-14C85FB8926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19">
                <a:extLst>
                  <a:ext uri="{FF2B5EF4-FFF2-40B4-BE49-F238E27FC236}">
                    <a16:creationId xmlns:a16="http://schemas.microsoft.com/office/drawing/2014/main" id="{BEBE9E4C-B5F3-44BF-87F5-D11BBC577A14}"/>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0">
                <a:extLst>
                  <a:ext uri="{FF2B5EF4-FFF2-40B4-BE49-F238E27FC236}">
                    <a16:creationId xmlns:a16="http://schemas.microsoft.com/office/drawing/2014/main" id="{5825B212-C3C7-4B1F-B3CF-1746BB1D272F}"/>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1">
                <a:extLst>
                  <a:ext uri="{FF2B5EF4-FFF2-40B4-BE49-F238E27FC236}">
                    <a16:creationId xmlns:a16="http://schemas.microsoft.com/office/drawing/2014/main" id="{EF1A5F4E-BC6B-443E-BCFC-5CFC96082D0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2">
                <a:extLst>
                  <a:ext uri="{FF2B5EF4-FFF2-40B4-BE49-F238E27FC236}">
                    <a16:creationId xmlns:a16="http://schemas.microsoft.com/office/drawing/2014/main" id="{E0F9AE45-9270-4EE3-8662-DA8484E84DCD}"/>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23">
                <a:extLst>
                  <a:ext uri="{FF2B5EF4-FFF2-40B4-BE49-F238E27FC236}">
                    <a16:creationId xmlns:a16="http://schemas.microsoft.com/office/drawing/2014/main" id="{78D2C09E-1AE7-4235-8E78-F15C4B07745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24">
                <a:extLst>
                  <a:ext uri="{FF2B5EF4-FFF2-40B4-BE49-F238E27FC236}">
                    <a16:creationId xmlns:a16="http://schemas.microsoft.com/office/drawing/2014/main" id="{6DD95C05-152B-4367-8DE4-0E724349FB6B}"/>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25">
                <a:extLst>
                  <a:ext uri="{FF2B5EF4-FFF2-40B4-BE49-F238E27FC236}">
                    <a16:creationId xmlns:a16="http://schemas.microsoft.com/office/drawing/2014/main" id="{2DEB43D1-BDD4-4BA3-842E-E60ECAADDCE5}"/>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26">
                <a:extLst>
                  <a:ext uri="{FF2B5EF4-FFF2-40B4-BE49-F238E27FC236}">
                    <a16:creationId xmlns:a16="http://schemas.microsoft.com/office/drawing/2014/main" id="{05F79B65-5C5B-47CE-A424-3E198B5C8F26}"/>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27">
                <a:extLst>
                  <a:ext uri="{FF2B5EF4-FFF2-40B4-BE49-F238E27FC236}">
                    <a16:creationId xmlns:a16="http://schemas.microsoft.com/office/drawing/2014/main" id="{0FDDD080-8A28-449A-8726-94F292CC9D44}"/>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28">
                <a:extLst>
                  <a:ext uri="{FF2B5EF4-FFF2-40B4-BE49-F238E27FC236}">
                    <a16:creationId xmlns:a16="http://schemas.microsoft.com/office/drawing/2014/main" id="{12139B4A-1F8F-464A-BA68-9E046BCF135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29">
                <a:extLst>
                  <a:ext uri="{FF2B5EF4-FFF2-40B4-BE49-F238E27FC236}">
                    <a16:creationId xmlns:a16="http://schemas.microsoft.com/office/drawing/2014/main" id="{BD7BC382-7DAD-44FC-B2DA-C353AB937D7A}"/>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9" name="Freeform 30">
                <a:extLst>
                  <a:ext uri="{FF2B5EF4-FFF2-40B4-BE49-F238E27FC236}">
                    <a16:creationId xmlns:a16="http://schemas.microsoft.com/office/drawing/2014/main" id="{7076A25D-652A-41D1-B05F-AC5F67374CC8}"/>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0" name="Freeform 31">
                <a:extLst>
                  <a:ext uri="{FF2B5EF4-FFF2-40B4-BE49-F238E27FC236}">
                    <a16:creationId xmlns:a16="http://schemas.microsoft.com/office/drawing/2014/main" id="{F08F17C5-2F8D-45FA-8ADB-54A4E06E2BB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1" name="Freeform 32">
                <a:extLst>
                  <a:ext uri="{FF2B5EF4-FFF2-40B4-BE49-F238E27FC236}">
                    <a16:creationId xmlns:a16="http://schemas.microsoft.com/office/drawing/2014/main" id="{AEE3F91F-F95B-4E3B-BD7B-C4C7A6DA99C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2" name="Freeform 33">
                <a:extLst>
                  <a:ext uri="{FF2B5EF4-FFF2-40B4-BE49-F238E27FC236}">
                    <a16:creationId xmlns:a16="http://schemas.microsoft.com/office/drawing/2014/main" id="{C98F8A0E-B688-4B1C-8EB9-CB0C38FC82D0}"/>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3" name="Freeform 34">
                <a:extLst>
                  <a:ext uri="{FF2B5EF4-FFF2-40B4-BE49-F238E27FC236}">
                    <a16:creationId xmlns:a16="http://schemas.microsoft.com/office/drawing/2014/main" id="{B8ACE01D-3323-468F-B5F5-EA1160641AA3}"/>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Freeform 35">
                <a:extLst>
                  <a:ext uri="{FF2B5EF4-FFF2-40B4-BE49-F238E27FC236}">
                    <a16:creationId xmlns:a16="http://schemas.microsoft.com/office/drawing/2014/main" id="{9BA95133-CF4C-443C-9C96-0F475485DAD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5" name="Freeform 36">
                <a:extLst>
                  <a:ext uri="{FF2B5EF4-FFF2-40B4-BE49-F238E27FC236}">
                    <a16:creationId xmlns:a16="http://schemas.microsoft.com/office/drawing/2014/main" id="{260A76D8-44E6-4FB9-80EE-DD3B8A197AD8}"/>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2D4D7E86-E89D-49E4-829B-0130DA43FB9B}"/>
                  </a:ext>
                </a:extLst>
              </p:cNvPr>
              <p:cNvSpPr txBox="1"/>
              <p:nvPr/>
            </p:nvSpPr>
            <p:spPr>
              <a:xfrm>
                <a:off x="6987806" y="4819095"/>
                <a:ext cx="15299882" cy="1569660"/>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các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800" b="1" i="1">
                        <a:latin typeface="Cambria Math" panose="02040503050406030204" pitchFamily="18" charset="0"/>
                      </a:rPr>
                      <m:t>𝒂</m:t>
                    </m:r>
                    <m:r>
                      <a:rPr lang="vi-VN" sz="4800" b="1" i="1" smtClean="0">
                        <a:latin typeface="Cambria Math" panose="02040503050406030204" pitchFamily="18" charset="0"/>
                      </a:rPr>
                      <m:t> </m:t>
                    </m:r>
                  </m:oMath>
                </a14:m>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 ;     </a:t>
                </a:r>
              </a:p>
              <a:p>
                <a:r>
                  <a:rPr lang="fr-FR"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TextBox 85">
                <a:extLst>
                  <a:ext uri="{FF2B5EF4-FFF2-40B4-BE49-F238E27FC236}">
                    <a16:creationId xmlns:a16="http://schemas.microsoft.com/office/drawing/2014/main" id="{2D4D7E86-E89D-49E4-829B-0130DA43FB9B}"/>
                  </a:ext>
                </a:extLst>
              </p:cNvPr>
              <p:cNvSpPr txBox="1">
                <a:spLocks noRot="1" noChangeAspect="1" noMove="1" noResize="1" noEditPoints="1" noAdjustHandles="1" noChangeArrowheads="1" noChangeShapeType="1" noTextEdit="1"/>
              </p:cNvSpPr>
              <p:nvPr/>
            </p:nvSpPr>
            <p:spPr>
              <a:xfrm>
                <a:off x="6987806" y="4819095"/>
                <a:ext cx="15299882" cy="1569660"/>
              </a:xfrm>
              <a:prstGeom prst="rect">
                <a:avLst/>
              </a:prstGeom>
              <a:blipFill>
                <a:blip r:embed="rId5"/>
                <a:stretch>
                  <a:fillRect l="-1793" t="-9339" r="-876" b="-19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24F1FC28-F44F-489D-AF7D-00168D45A0A1}"/>
                  </a:ext>
                </a:extLst>
              </p:cNvPr>
              <p:cNvSpPr txBox="1"/>
              <p:nvPr/>
            </p:nvSpPr>
            <p:spPr>
              <a:xfrm>
                <a:off x="1595054" y="6435937"/>
                <a:ext cx="21854714" cy="1569660"/>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b) Hãy phát biểu mệnh đề đảo của mệnh đề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a:latin typeface="Tahoma" panose="020B0604030504040204" pitchFamily="34" charset="0"/>
                    <a:ea typeface="Tahoma" panose="020B0604030504040204" pitchFamily="34" charset="0"/>
                    <a:cs typeface="Tahoma" panose="020B0604030504040204" pitchFamily="34" charset="0"/>
                  </a:rPr>
                  <a:t> xác định tính đúng sai của mệnh đề đảo này.</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7" name="TextBox 136">
                <a:extLst>
                  <a:ext uri="{FF2B5EF4-FFF2-40B4-BE49-F238E27FC236}">
                    <a16:creationId xmlns:a16="http://schemas.microsoft.com/office/drawing/2014/main" id="{24F1FC28-F44F-489D-AF7D-00168D45A0A1}"/>
                  </a:ext>
                </a:extLst>
              </p:cNvPr>
              <p:cNvSpPr txBox="1">
                <a:spLocks noRot="1" noChangeAspect="1" noMove="1" noResize="1" noEditPoints="1" noAdjustHandles="1" noChangeArrowheads="1" noChangeShapeType="1" noTextEdit="1"/>
              </p:cNvSpPr>
              <p:nvPr/>
            </p:nvSpPr>
            <p:spPr>
              <a:xfrm>
                <a:off x="1595054" y="6435937"/>
                <a:ext cx="21854714" cy="1569660"/>
              </a:xfrm>
              <a:prstGeom prst="rect">
                <a:avLst/>
              </a:prstGeom>
              <a:blipFill>
                <a:blip r:embed="rId6"/>
                <a:stretch>
                  <a:fillRect l="-1283" t="-9339" b="-19844"/>
                </a:stretch>
              </a:blipFill>
            </p:spPr>
            <p:txBody>
              <a:bodyPr/>
              <a:lstStyle/>
              <a:p>
                <a:r>
                  <a:rPr lang="en-US">
                    <a:noFill/>
                  </a:rPr>
                  <a:t> </a:t>
                </a:r>
              </a:p>
            </p:txBody>
          </p:sp>
        </mc:Fallback>
      </mc:AlternateContent>
    </p:spTree>
    <p:extLst>
      <p:ext uri="{BB962C8B-B14F-4D97-AF65-F5344CB8AC3E}">
        <p14:creationId xmlns:p14="http://schemas.microsoft.com/office/powerpoint/2010/main" val="3706197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46339" y="582071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63055" y="3906908"/>
            <a:ext cx="22407574" cy="302776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33482" y="354217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HĐ 6 </a:t>
              </a:r>
              <a:endParaRPr kumimoji="0" lang="en-US" sz="46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1583544" y="4573738"/>
            <a:ext cx="22240372" cy="2308324"/>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Hãy xác định tính đúng sai của mệnh đề sau :</a:t>
            </a:r>
          </a:p>
          <a:p>
            <a:r>
              <a:rPr lang="fr-FR" sz="4800" b="1">
                <a:latin typeface="Tahoma" panose="020B0604030504040204" pitchFamily="34" charset="0"/>
                <a:ea typeface="Tahoma" panose="020B0604030504040204" pitchFamily="34" charset="0"/>
                <a:cs typeface="Tahoma" panose="020B0604030504040204" pitchFamily="34" charset="0"/>
              </a:rPr>
              <a:t>“Một số tự nhiên chia hết cho 5 nếu số đó có chữ số tận cùng bằng 0 hoặc 5 và ngược lại”.</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066800" y="7472479"/>
            <a:ext cx="22310327" cy="578632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7134285"/>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86" name="Rectangle 85">
            <a:extLst>
              <a:ext uri="{FF2B5EF4-FFF2-40B4-BE49-F238E27FC236}">
                <a16:creationId xmlns:a16="http://schemas.microsoft.com/office/drawing/2014/main" id="{AC37888B-97E9-42E3-82BD-29595758137A}"/>
              </a:ext>
            </a:extLst>
          </p:cNvPr>
          <p:cNvSpPr/>
          <p:nvPr/>
        </p:nvSpPr>
        <p:spPr>
          <a:xfrm>
            <a:off x="1514230" y="8348385"/>
            <a:ext cx="22378999" cy="4524315"/>
          </a:xfrm>
          <a:prstGeom prst="rect">
            <a:avLst/>
          </a:prstGeom>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“Một số tự nhiên chia hết cho 5 nếu số đó có chữ số tận cùng bằng 0 hoặc 5’’ là mệnh đề đúng.</a:t>
            </a:r>
            <a:endParaRPr lang="en-US" sz="4800" b="1">
              <a:latin typeface="Tahoma" panose="020B0604030504040204" pitchFamily="34" charset="0"/>
              <a:ea typeface="Tahoma" panose="020B0604030504040204" pitchFamily="34" charset="0"/>
              <a:cs typeface="Tahoma" panose="020B0604030504040204" pitchFamily="34" charset="0"/>
            </a:endParaRPr>
          </a:p>
          <a:p>
            <a:r>
              <a:rPr lang="fr-FR" sz="4800" b="1">
                <a:latin typeface="Tahoma" panose="020B0604030504040204" pitchFamily="34" charset="0"/>
                <a:ea typeface="Tahoma" panose="020B0604030504040204" pitchFamily="34" charset="0"/>
                <a:cs typeface="Tahoma" panose="020B0604030504040204" pitchFamily="34" charset="0"/>
              </a:rPr>
              <a:t>“Số tự nhiên có chữ số tận cùng bằng 0 hoặc 5 số đó sẽ chia hết cho 5’’ là mệnh đề đúng.</a:t>
            </a:r>
            <a:endParaRPr lang="en-US" sz="4800" b="1">
              <a:latin typeface="Tahoma" panose="020B0604030504040204" pitchFamily="34" charset="0"/>
              <a:ea typeface="Tahoma" panose="020B0604030504040204" pitchFamily="34" charset="0"/>
              <a:cs typeface="Tahoma" panose="020B0604030504040204" pitchFamily="34" charset="0"/>
            </a:endParaRPr>
          </a:p>
          <a:p>
            <a:r>
              <a:rPr lang="fr-FR" sz="4800" b="1">
                <a:latin typeface="Tahoma" panose="020B0604030504040204" pitchFamily="34" charset="0"/>
                <a:ea typeface="Tahoma" panose="020B0604030504040204" pitchFamily="34" charset="0"/>
                <a:cs typeface="Tahoma" panose="020B0604030504040204" pitchFamily="34" charset="0"/>
              </a:rPr>
              <a:t>Mệnh đề ở HĐ6 có thể phát biểu dưới dạng : “Một số tự nhiên chia hết cho 5 nếu và chỉ nếu số đó có chữ số tận cùng bằng 0 hoặc 5 ”.</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199524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wipe(left)">
                                      <p:cBhvr>
                                        <p:cTn id="22" dur="500"/>
                                        <p:tgtEl>
                                          <p:spTgt spid="7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barn(inVertical)">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wipe(down)">
                                      <p:cBhvr>
                                        <p:cTn id="32" dur="500"/>
                                        <p:tgtEl>
                                          <p:spTgt spid="8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46339" y="582071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066800" y="7472479"/>
            <a:ext cx="22310327" cy="578632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7134285"/>
            <a:ext cx="3600185" cy="828000"/>
            <a:chOff x="1275608" y="6322796"/>
            <a:chExt cx="3573091"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097544" y="6372066"/>
              <a:ext cx="2751155"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Nhận xét</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514230" y="8348385"/>
                <a:ext cx="22378999" cy="2308324"/>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Nếu </a:t>
                </a:r>
                <a:r>
                  <a:rPr lang="fr-FR" sz="4800" b="1" dirty="0" err="1">
                    <a:latin typeface="Tahoma" panose="020B0604030504040204" pitchFamily="34" charset="0"/>
                    <a:ea typeface="Tahoma" panose="020B0604030504040204" pitchFamily="34" charset="0"/>
                    <a:cs typeface="Tahoma" panose="020B0604030504040204" pitchFamily="34" charset="0"/>
                  </a:rPr>
                  <a:t>cả</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r>
                      <a:rPr lang="fr-FR" sz="4800" b="1" i="1">
                        <a:latin typeface="Cambria Math" panose="02040503050406030204" pitchFamily="18" charset="0"/>
                      </a:rPr>
                      <m:t>⇒</m:t>
                    </m:r>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thì</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 ta </a:t>
                </a:r>
                <a:r>
                  <a:rPr lang="fr-FR" sz="4800" b="1" dirty="0" err="1">
                    <a:latin typeface="Tahoma" panose="020B0604030504040204" pitchFamily="34" charset="0"/>
                    <a:ea typeface="Tahoma" panose="020B0604030504040204" pitchFamily="34" charset="0"/>
                    <a:cs typeface="Tahoma" panose="020B0604030504040204" pitchFamily="34" charset="0"/>
                  </a:rPr>
                  <a:t>nói</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với</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hoặc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điều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kiện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cần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để</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hoặc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khi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chỉ</a:t>
                </a:r>
                <a:r>
                  <a:rPr lang="fr-FR" sz="4800" b="1" dirty="0">
                    <a:latin typeface="Tahoma" panose="020B0604030504040204" pitchFamily="34" charset="0"/>
                    <a:ea typeface="Tahoma" panose="020B0604030504040204" pitchFamily="34" charset="0"/>
                    <a:cs typeface="Tahoma" panose="020B0604030504040204" pitchFamily="34" charset="0"/>
                  </a:rPr>
                  <a:t> khi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514230" y="8348385"/>
                <a:ext cx="22378999" cy="2308324"/>
              </a:xfrm>
              <a:prstGeom prst="rect">
                <a:avLst/>
              </a:prstGeom>
              <a:blipFill>
                <a:blip r:embed="rId4"/>
                <a:stretch>
                  <a:fillRect l="-1226" t="-6332" b="-12665"/>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88" name="Rectangle: Rounded Corners 87">
                <a:extLst>
                  <a:ext uri="{FF2B5EF4-FFF2-40B4-BE49-F238E27FC236}">
                    <a16:creationId xmlns:a16="http://schemas.microsoft.com/office/drawing/2014/main" id="{8B3F33BB-201F-4BA4-ABB9-D537BFB33DCA}"/>
                  </a:ext>
                </a:extLst>
              </p:cNvPr>
              <p:cNvSpPr/>
              <p:nvPr/>
            </p:nvSpPr>
            <p:spPr>
              <a:xfrm>
                <a:off x="1341531" y="4617863"/>
                <a:ext cx="21013644" cy="194725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chỉ</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được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gọi</a:t>
                </a:r>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một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kí</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hiệu</a:t>
                </a:r>
                <a:r>
                  <a:rPr lang="fr-FR" sz="48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a:t>
                </a:r>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8" name="Rectangle: Rounded Corners 87">
                <a:extLst>
                  <a:ext uri="{FF2B5EF4-FFF2-40B4-BE49-F238E27FC236}">
                    <a16:creationId xmlns:a16="http://schemas.microsoft.com/office/drawing/2014/main" id="{8B3F33BB-201F-4BA4-ABB9-D537BFB33DCA}"/>
                  </a:ext>
                </a:extLst>
              </p:cNvPr>
              <p:cNvSpPr>
                <a:spLocks noRot="1" noChangeAspect="1" noMove="1" noResize="1" noEditPoints="1" noAdjustHandles="1" noChangeArrowheads="1" noChangeShapeType="1" noTextEdit="1"/>
              </p:cNvSpPr>
              <p:nvPr/>
            </p:nvSpPr>
            <p:spPr>
              <a:xfrm>
                <a:off x="1341531" y="4617863"/>
                <a:ext cx="21013644" cy="1947250"/>
              </a:xfrm>
              <a:prstGeom prst="roundRect">
                <a:avLst/>
              </a:prstGeom>
              <a:blipFill>
                <a:blip r:embed="rId5"/>
                <a:stretch>
                  <a:fillRect l="-725" b="-5938"/>
                </a:stretch>
              </a:blipFill>
            </p:spPr>
            <p:txBody>
              <a:bodyPr/>
              <a:lstStyle/>
              <a:p>
                <a:r>
                  <a:rPr lang="en-US">
                    <a:noFill/>
                  </a:rPr>
                  <a:t> </a:t>
                </a:r>
              </a:p>
            </p:txBody>
          </p:sp>
        </mc:Fallback>
      </mc:AlternateContent>
    </p:spTree>
    <p:extLst>
      <p:ext uri="{BB962C8B-B14F-4D97-AF65-F5344CB8AC3E}">
        <p14:creationId xmlns:p14="http://schemas.microsoft.com/office/powerpoint/2010/main" val="3121599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barn(inVertical)">
                                      <p:cBhvr>
                                        <p:cTn id="16" dur="500"/>
                                        <p:tgtEl>
                                          <p:spTgt spid="8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wipe(down)">
                                      <p:cBhvr>
                                        <p:cTn id="21" dur="500"/>
                                        <p:tgtEl>
                                          <p:spTgt spid="8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wipe(left)">
                                      <p:cBhvr>
                                        <p:cTn id="2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6" grpId="0"/>
      <p:bldP spid="8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752600"/>
            <a:ext cx="22680054" cy="11734800"/>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2" name="Picture 1">
            <a:extLst>
              <a:ext uri="{FF2B5EF4-FFF2-40B4-BE49-F238E27FC236}">
                <a16:creationId xmlns:a16="http://schemas.microsoft.com/office/drawing/2014/main" id="{65A181D6-170D-4632-9040-D7E26C152594}"/>
              </a:ext>
            </a:extLst>
          </p:cNvPr>
          <p:cNvPicPr>
            <a:picLocks noChangeAspect="1"/>
          </p:cNvPicPr>
          <p:nvPr/>
        </p:nvPicPr>
        <p:blipFill>
          <a:blip r:embed="rId4"/>
          <a:stretch>
            <a:fillRect/>
          </a:stretch>
        </p:blipFill>
        <p:spPr>
          <a:xfrm>
            <a:off x="1066800" y="2953168"/>
            <a:ext cx="22247924" cy="6876631"/>
          </a:xfrm>
          <a:prstGeom prst="rect">
            <a:avLst/>
          </a:prstGeom>
        </p:spPr>
      </p:pic>
    </p:spTree>
    <p:extLst>
      <p:ext uri="{BB962C8B-B14F-4D97-AF65-F5344CB8AC3E}">
        <p14:creationId xmlns:p14="http://schemas.microsoft.com/office/powerpoint/2010/main" val="4052876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p:sp>
        <p:nvSpPr>
          <p:cNvPr id="88" name="TextBox 87">
            <a:extLst>
              <a:ext uri="{FF2B5EF4-FFF2-40B4-BE49-F238E27FC236}">
                <a16:creationId xmlns:a16="http://schemas.microsoft.com/office/drawing/2014/main" id="{7E4260F9-6F78-40A1-96A5-D8759F199442}"/>
              </a:ext>
            </a:extLst>
          </p:cNvPr>
          <p:cNvSpPr txBox="1"/>
          <p:nvPr/>
        </p:nvSpPr>
        <p:spPr>
          <a:xfrm>
            <a:off x="1551082" y="5631343"/>
            <a:ext cx="2071386" cy="800219"/>
          </a:xfrm>
          <a:prstGeom prst="rect">
            <a:avLst/>
          </a:prstGeom>
          <a:noFill/>
        </p:spPr>
        <p:txBody>
          <a:bodyPr wrap="squar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89" name="Rounded Rectangle 61">
            <a:extLst>
              <a:ext uri="{FF2B5EF4-FFF2-40B4-BE49-F238E27FC236}">
                <a16:creationId xmlns:a16="http://schemas.microsoft.com/office/drawing/2014/main" id="{A7190076-6C25-406B-A93C-15C041BB7305}"/>
              </a:ext>
            </a:extLst>
          </p:cNvPr>
          <p:cNvSpPr/>
          <p:nvPr/>
        </p:nvSpPr>
        <p:spPr>
          <a:xfrm>
            <a:off x="990600" y="3717537"/>
            <a:ext cx="22407574" cy="489182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0" name="Group 67">
            <a:extLst>
              <a:ext uri="{FF2B5EF4-FFF2-40B4-BE49-F238E27FC236}">
                <a16:creationId xmlns:a16="http://schemas.microsoft.com/office/drawing/2014/main" id="{56D30F83-0703-4A80-9642-1F664CC77BA3}"/>
              </a:ext>
            </a:extLst>
          </p:cNvPr>
          <p:cNvGrpSpPr/>
          <p:nvPr/>
        </p:nvGrpSpPr>
        <p:grpSpPr>
          <a:xfrm>
            <a:off x="1029640" y="3352800"/>
            <a:ext cx="4010579" cy="940513"/>
            <a:chOff x="1311958" y="3405486"/>
            <a:chExt cx="3579192" cy="940513"/>
          </a:xfrm>
        </p:grpSpPr>
        <p:sp>
          <p:nvSpPr>
            <p:cNvPr id="91" name="Freeform 20">
              <a:extLst>
                <a:ext uri="{FF2B5EF4-FFF2-40B4-BE49-F238E27FC236}">
                  <a16:creationId xmlns:a16="http://schemas.microsoft.com/office/drawing/2014/main" id="{A7B5215F-EDB2-4902-9E28-130A12FD5360}"/>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2" name="TextBox 91">
              <a:extLst>
                <a:ext uri="{FF2B5EF4-FFF2-40B4-BE49-F238E27FC236}">
                  <a16:creationId xmlns:a16="http://schemas.microsoft.com/office/drawing/2014/main" id="{2925C7EB-42A5-4B8D-9B7F-2EF6B05B8486}"/>
                </a:ext>
              </a:extLst>
            </p:cNvPr>
            <p:cNvSpPr txBox="1"/>
            <p:nvPr/>
          </p:nvSpPr>
          <p:spPr>
            <a:xfrm>
              <a:off x="2316645" y="3484582"/>
              <a:ext cx="2404826"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Ví dụ 5</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93" name="Group 70">
              <a:extLst>
                <a:ext uri="{FF2B5EF4-FFF2-40B4-BE49-F238E27FC236}">
                  <a16:creationId xmlns:a16="http://schemas.microsoft.com/office/drawing/2014/main" id="{6F28BB4A-5CE3-40C5-B758-37A37F4D97C8}"/>
                </a:ext>
              </a:extLst>
            </p:cNvPr>
            <p:cNvGrpSpPr/>
            <p:nvPr/>
          </p:nvGrpSpPr>
          <p:grpSpPr>
            <a:xfrm>
              <a:off x="1311958" y="3405486"/>
              <a:ext cx="950173" cy="940513"/>
              <a:chOff x="1311958" y="3405486"/>
              <a:chExt cx="950173" cy="940513"/>
            </a:xfrm>
          </p:grpSpPr>
          <p:sp>
            <p:nvSpPr>
              <p:cNvPr id="94" name="Rectangle 93">
                <a:extLst>
                  <a:ext uri="{FF2B5EF4-FFF2-40B4-BE49-F238E27FC236}">
                    <a16:creationId xmlns:a16="http://schemas.microsoft.com/office/drawing/2014/main" id="{ED2B56F9-12A8-426A-B314-B83B65D0B6FB}"/>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5" name="Freeform 13">
                <a:extLst>
                  <a:ext uri="{FF2B5EF4-FFF2-40B4-BE49-F238E27FC236}">
                    <a16:creationId xmlns:a16="http://schemas.microsoft.com/office/drawing/2014/main" id="{1BE6B691-B2A6-4FCB-A171-172CFFE9F66D}"/>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Freeform 14">
                <a:extLst>
                  <a:ext uri="{FF2B5EF4-FFF2-40B4-BE49-F238E27FC236}">
                    <a16:creationId xmlns:a16="http://schemas.microsoft.com/office/drawing/2014/main" id="{2A2ECF5C-2895-4E51-B6CE-F93F67682B5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8" name="Freeform 15">
                <a:extLst>
                  <a:ext uri="{FF2B5EF4-FFF2-40B4-BE49-F238E27FC236}">
                    <a16:creationId xmlns:a16="http://schemas.microsoft.com/office/drawing/2014/main" id="{1554E9D7-B705-4C8D-886B-3B0CA61FA4B1}"/>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9" name="Freeform 16">
                <a:extLst>
                  <a:ext uri="{FF2B5EF4-FFF2-40B4-BE49-F238E27FC236}">
                    <a16:creationId xmlns:a16="http://schemas.microsoft.com/office/drawing/2014/main" id="{407D9C6C-29D1-42BB-B08C-83E50A601B17}"/>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0" name="Freeform 17">
                <a:extLst>
                  <a:ext uri="{FF2B5EF4-FFF2-40B4-BE49-F238E27FC236}">
                    <a16:creationId xmlns:a16="http://schemas.microsoft.com/office/drawing/2014/main" id="{837A893B-C48C-445E-A515-EE45DF3E9735}"/>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8">
                <a:extLst>
                  <a:ext uri="{FF2B5EF4-FFF2-40B4-BE49-F238E27FC236}">
                    <a16:creationId xmlns:a16="http://schemas.microsoft.com/office/drawing/2014/main" id="{9A9BFD5A-A081-42F9-9DA5-BB24D7A8143C}"/>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9">
                <a:extLst>
                  <a:ext uri="{FF2B5EF4-FFF2-40B4-BE49-F238E27FC236}">
                    <a16:creationId xmlns:a16="http://schemas.microsoft.com/office/drawing/2014/main" id="{766DAEBA-E841-4CEE-9146-BE4FD99ED74B}"/>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20">
                <a:extLst>
                  <a:ext uri="{FF2B5EF4-FFF2-40B4-BE49-F238E27FC236}">
                    <a16:creationId xmlns:a16="http://schemas.microsoft.com/office/drawing/2014/main" id="{410995D1-CF2C-4BD7-A860-33CE0278882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21">
                <a:extLst>
                  <a:ext uri="{FF2B5EF4-FFF2-40B4-BE49-F238E27FC236}">
                    <a16:creationId xmlns:a16="http://schemas.microsoft.com/office/drawing/2014/main" id="{81B8D3ED-0DC0-4554-85E9-26DCCAAD07E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22">
                <a:extLst>
                  <a:ext uri="{FF2B5EF4-FFF2-40B4-BE49-F238E27FC236}">
                    <a16:creationId xmlns:a16="http://schemas.microsoft.com/office/drawing/2014/main" id="{712D4FE4-6564-4F18-9FB0-15AAF0FBB1E2}"/>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23">
                <a:extLst>
                  <a:ext uri="{FF2B5EF4-FFF2-40B4-BE49-F238E27FC236}">
                    <a16:creationId xmlns:a16="http://schemas.microsoft.com/office/drawing/2014/main" id="{1443DE35-43F2-4D81-A6BD-71D1E87A79CC}"/>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4">
                <a:extLst>
                  <a:ext uri="{FF2B5EF4-FFF2-40B4-BE49-F238E27FC236}">
                    <a16:creationId xmlns:a16="http://schemas.microsoft.com/office/drawing/2014/main" id="{FBC82ADE-EF93-4E68-9ABE-B4F387BCD3EE}"/>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5">
                <a:extLst>
                  <a:ext uri="{FF2B5EF4-FFF2-40B4-BE49-F238E27FC236}">
                    <a16:creationId xmlns:a16="http://schemas.microsoft.com/office/drawing/2014/main" id="{CDF5CD46-1C3C-4A1A-A15F-9D7ED94D5BDB}"/>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6">
                <a:extLst>
                  <a:ext uri="{FF2B5EF4-FFF2-40B4-BE49-F238E27FC236}">
                    <a16:creationId xmlns:a16="http://schemas.microsoft.com/office/drawing/2014/main" id="{965199B4-145F-4D19-BE17-C007438C893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0" name="Freeform 27">
                <a:extLst>
                  <a:ext uri="{FF2B5EF4-FFF2-40B4-BE49-F238E27FC236}">
                    <a16:creationId xmlns:a16="http://schemas.microsoft.com/office/drawing/2014/main" id="{A0AB6282-CE2D-480B-B9A5-75BA8A501B5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1" name="Freeform 28">
                <a:extLst>
                  <a:ext uri="{FF2B5EF4-FFF2-40B4-BE49-F238E27FC236}">
                    <a16:creationId xmlns:a16="http://schemas.microsoft.com/office/drawing/2014/main" id="{B5E3C037-A911-4155-B587-8ACD44DB98A9}"/>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6" name="Freeform 29">
                <a:extLst>
                  <a:ext uri="{FF2B5EF4-FFF2-40B4-BE49-F238E27FC236}">
                    <a16:creationId xmlns:a16="http://schemas.microsoft.com/office/drawing/2014/main" id="{904570C7-31F4-4FC6-8AC4-28789114BC0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7" name="Freeform 30">
                <a:extLst>
                  <a:ext uri="{FF2B5EF4-FFF2-40B4-BE49-F238E27FC236}">
                    <a16:creationId xmlns:a16="http://schemas.microsoft.com/office/drawing/2014/main" id="{03B2BA39-D3F2-42FF-A526-5913881AEB75}"/>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8" name="Freeform 31">
                <a:extLst>
                  <a:ext uri="{FF2B5EF4-FFF2-40B4-BE49-F238E27FC236}">
                    <a16:creationId xmlns:a16="http://schemas.microsoft.com/office/drawing/2014/main" id="{52659006-E49D-403A-B395-5B38194486C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9" name="Freeform 32">
                <a:extLst>
                  <a:ext uri="{FF2B5EF4-FFF2-40B4-BE49-F238E27FC236}">
                    <a16:creationId xmlns:a16="http://schemas.microsoft.com/office/drawing/2014/main" id="{3600E8F1-6AFA-45BE-A65C-4E99FE13CC3A}"/>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0" name="Freeform 33">
                <a:extLst>
                  <a:ext uri="{FF2B5EF4-FFF2-40B4-BE49-F238E27FC236}">
                    <a16:creationId xmlns:a16="http://schemas.microsoft.com/office/drawing/2014/main" id="{3B68C7A7-0E9F-4BE8-8691-C127DE89FCEC}"/>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1" name="Freeform 34">
                <a:extLst>
                  <a:ext uri="{FF2B5EF4-FFF2-40B4-BE49-F238E27FC236}">
                    <a16:creationId xmlns:a16="http://schemas.microsoft.com/office/drawing/2014/main" id="{7FB685A0-1112-4E8E-9D62-E96D18EA90B1}"/>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2" name="Freeform 35">
                <a:extLst>
                  <a:ext uri="{FF2B5EF4-FFF2-40B4-BE49-F238E27FC236}">
                    <a16:creationId xmlns:a16="http://schemas.microsoft.com/office/drawing/2014/main" id="{BDCAC1B8-3AE6-4103-9288-EF548CD72F9D}"/>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3" name="Freeform 36">
                <a:extLst>
                  <a:ext uri="{FF2B5EF4-FFF2-40B4-BE49-F238E27FC236}">
                    <a16:creationId xmlns:a16="http://schemas.microsoft.com/office/drawing/2014/main" id="{6D1C0F3C-E94E-48BC-AB71-EE8661D52695}"/>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98E1169B-E2B5-4100-A040-650CD1F20107}"/>
                  </a:ext>
                </a:extLst>
              </p:cNvPr>
              <p:cNvSpPr txBox="1"/>
              <p:nvPr/>
            </p:nvSpPr>
            <p:spPr>
              <a:xfrm>
                <a:off x="1551081" y="3810000"/>
                <a:ext cx="22240372" cy="5262979"/>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Cho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a:t>
                </a:r>
              </a:p>
              <a:p>
                <a:r>
                  <a:rPr lang="fr-FR" sz="4800" b="1" i="1" dirty="0">
                    <a:latin typeface="Tahoma" panose="020B0604030504040204" pitchFamily="34" charset="0"/>
                    <a:ea typeface="Tahoma" panose="020B0604030504040204" pitchFamily="34" charset="0"/>
                    <a:cs typeface="Tahoma" panose="020B0604030504040204" pitchFamily="34" charset="0"/>
                  </a:rPr>
                  <a:t>		P</a:t>
                </a:r>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Tứ</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𝑨𝑩𝑪𝑫</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vuông</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Tứ</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𝑨𝑩𝑪𝑫</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chữ</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nhật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đường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chéo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vuông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góc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với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nhau</a:t>
                </a:r>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err="1">
                    <a:latin typeface="Tahoma" panose="020B0604030504040204" pitchFamily="34" charset="0"/>
                    <a:ea typeface="Tahoma" panose="020B0604030504040204" pitchFamily="34" charset="0"/>
                    <a:cs typeface="Tahoma" panose="020B0604030504040204" pitchFamily="34" charset="0"/>
                  </a:rPr>
                  <a:t>Hãy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r>
                      <a:rPr lang="vi-VN" sz="4800" b="1" i="1" smtClean="0">
                        <a:latin typeface="Cambria Math" panose="02040503050406030204" pitchFamily="18" charset="0"/>
                      </a:rPr>
                      <m:t> </m:t>
                    </m:r>
                  </m:oMath>
                </a14:m>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này</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4" name="TextBox 123">
                <a:extLst>
                  <a:ext uri="{FF2B5EF4-FFF2-40B4-BE49-F238E27FC236}">
                    <a16:creationId xmlns:a16="http://schemas.microsoft.com/office/drawing/2014/main" id="{98E1169B-E2B5-4100-A040-650CD1F20107}"/>
                  </a:ext>
                </a:extLst>
              </p:cNvPr>
              <p:cNvSpPr txBox="1">
                <a:spLocks noRot="1" noChangeAspect="1" noMove="1" noResize="1" noEditPoints="1" noAdjustHandles="1" noChangeArrowheads="1" noChangeShapeType="1" noTextEdit="1"/>
              </p:cNvSpPr>
              <p:nvPr/>
            </p:nvSpPr>
            <p:spPr>
              <a:xfrm>
                <a:off x="1551081" y="3810000"/>
                <a:ext cx="22240372" cy="5262979"/>
              </a:xfrm>
              <a:prstGeom prst="rect">
                <a:avLst/>
              </a:prstGeom>
              <a:blipFill>
                <a:blip r:embed="rId4"/>
                <a:stretch>
                  <a:fillRect l="-1233" t="-2665"/>
                </a:stretch>
              </a:blipFill>
            </p:spPr>
            <p:txBody>
              <a:bodyPr/>
              <a:lstStyle/>
              <a:p>
                <a:r>
                  <a:rPr lang="en-US">
                    <a:noFill/>
                  </a:rPr>
                  <a:t> </a:t>
                </a:r>
              </a:p>
            </p:txBody>
          </p:sp>
        </mc:Fallback>
      </mc:AlternateContent>
      <p:sp>
        <p:nvSpPr>
          <p:cNvPr id="125" name="Rounded Rectangle 4">
            <a:extLst>
              <a:ext uri="{FF2B5EF4-FFF2-40B4-BE49-F238E27FC236}">
                <a16:creationId xmlns:a16="http://schemas.microsoft.com/office/drawing/2014/main" id="{FDB90D18-BFD5-4B65-8460-574DBFD3BD28}"/>
              </a:ext>
            </a:extLst>
          </p:cNvPr>
          <p:cNvSpPr/>
          <p:nvPr/>
        </p:nvSpPr>
        <p:spPr>
          <a:xfrm>
            <a:off x="1066800" y="9215506"/>
            <a:ext cx="22310327"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26" name="Group 125">
            <a:extLst>
              <a:ext uri="{FF2B5EF4-FFF2-40B4-BE49-F238E27FC236}">
                <a16:creationId xmlns:a16="http://schemas.microsoft.com/office/drawing/2014/main" id="{37C2ADE8-5402-4818-A3F2-1D082DF9FC01}"/>
              </a:ext>
            </a:extLst>
          </p:cNvPr>
          <p:cNvGrpSpPr/>
          <p:nvPr/>
        </p:nvGrpSpPr>
        <p:grpSpPr>
          <a:xfrm>
            <a:off x="1686432" y="8877311"/>
            <a:ext cx="3600000" cy="828000"/>
            <a:chOff x="1275608" y="6322796"/>
            <a:chExt cx="3572909" cy="828631"/>
          </a:xfrm>
        </p:grpSpPr>
        <p:sp>
          <p:nvSpPr>
            <p:cNvPr id="127" name="Freeform 20">
              <a:extLst>
                <a:ext uri="{FF2B5EF4-FFF2-40B4-BE49-F238E27FC236}">
                  <a16:creationId xmlns:a16="http://schemas.microsoft.com/office/drawing/2014/main" id="{FC0F38E3-C1BF-4899-BADC-584602C73C35}"/>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8" name="TextBox 127">
              <a:extLst>
                <a:ext uri="{FF2B5EF4-FFF2-40B4-BE49-F238E27FC236}">
                  <a16:creationId xmlns:a16="http://schemas.microsoft.com/office/drawing/2014/main" id="{AA565D92-CB9A-485F-9E49-202EF922580E}"/>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29" name="Round Diagonal Corner Rectangle 8">
              <a:extLst>
                <a:ext uri="{FF2B5EF4-FFF2-40B4-BE49-F238E27FC236}">
                  <a16:creationId xmlns:a16="http://schemas.microsoft.com/office/drawing/2014/main" id="{38A229AA-796E-4214-93A2-DE9E6A8D9B3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0" name="Freeform 9">
              <a:extLst>
                <a:ext uri="{FF2B5EF4-FFF2-40B4-BE49-F238E27FC236}">
                  <a16:creationId xmlns:a16="http://schemas.microsoft.com/office/drawing/2014/main" id="{34151738-724A-4DD7-B711-2D92E220CAB5}"/>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31" name="Rectangle 130">
                <a:extLst>
                  <a:ext uri="{FF2B5EF4-FFF2-40B4-BE49-F238E27FC236}">
                    <a16:creationId xmlns:a16="http://schemas.microsoft.com/office/drawing/2014/main" id="{E2B97126-4BC4-407F-812C-FA4972AB0D61}"/>
                  </a:ext>
                </a:extLst>
              </p:cNvPr>
              <p:cNvSpPr/>
              <p:nvPr/>
            </p:nvSpPr>
            <p:spPr>
              <a:xfrm>
                <a:off x="1153028" y="9220200"/>
                <a:ext cx="22378999" cy="3785652"/>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Tứ</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𝑨𝑩𝑪𝑫</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vuông</a:t>
                </a:r>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chỉ</a:t>
                </a:r>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tứ</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𝑨𝑩𝑪𝑫</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chữ</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nhật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đường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chéo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vuông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góc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với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nhau</a:t>
                </a:r>
                <a:r>
                  <a:rPr lang="fr-FR" sz="4800" b="1" dirty="0">
                    <a:latin typeface="Tahoma" panose="020B0604030504040204" pitchFamily="34" charset="0"/>
                    <a:ea typeface="Tahoma" panose="020B0604030504040204" pitchFamily="34" charset="0"/>
                    <a:cs typeface="Tahoma" panose="020B0604030504040204" pitchFamily="34" charset="0"/>
                  </a:rPr>
                  <a:t>”. </a:t>
                </a:r>
              </a:p>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này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vì</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cả</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r>
                      <a:rPr lang="fr-FR" sz="4800" b="1" i="1">
                        <a:latin typeface="Cambria Math" panose="02040503050406030204" pitchFamily="18" charset="0"/>
                      </a:rPr>
                      <m:t>⇒</m:t>
                    </m:r>
                    <m:r>
                      <a:rPr lang="fr-FR" sz="4800" b="1" i="1">
                        <a:latin typeface="Cambria Math" panose="02040503050406030204" pitchFamily="18" charset="0"/>
                      </a:rPr>
                      <m:t>𝑷</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1" name="Rectangle 130">
                <a:extLst>
                  <a:ext uri="{FF2B5EF4-FFF2-40B4-BE49-F238E27FC236}">
                    <a16:creationId xmlns:a16="http://schemas.microsoft.com/office/drawing/2014/main" id="{E2B97126-4BC4-407F-812C-FA4972AB0D61}"/>
                  </a:ext>
                </a:extLst>
              </p:cNvPr>
              <p:cNvSpPr>
                <a:spLocks noRot="1" noChangeAspect="1" noMove="1" noResize="1" noEditPoints="1" noAdjustHandles="1" noChangeArrowheads="1" noChangeShapeType="1" noTextEdit="1"/>
              </p:cNvSpPr>
              <p:nvPr/>
            </p:nvSpPr>
            <p:spPr>
              <a:xfrm>
                <a:off x="1153028" y="9220200"/>
                <a:ext cx="22378999" cy="3785652"/>
              </a:xfrm>
              <a:prstGeom prst="rect">
                <a:avLst/>
              </a:prstGeom>
              <a:blipFill>
                <a:blip r:embed="rId5"/>
                <a:stretch>
                  <a:fillRect l="-1226" t="-3865" b="-7246"/>
                </a:stretch>
              </a:blipFill>
            </p:spPr>
            <p:txBody>
              <a:bodyPr/>
              <a:lstStyle/>
              <a:p>
                <a:r>
                  <a:rPr lang="en-US">
                    <a:noFill/>
                  </a:rPr>
                  <a:t> </a:t>
                </a:r>
              </a:p>
            </p:txBody>
          </p:sp>
        </mc:Fallback>
      </mc:AlternateContent>
    </p:spTree>
    <p:extLst>
      <p:ext uri="{BB962C8B-B14F-4D97-AF65-F5344CB8AC3E}">
        <p14:creationId xmlns:p14="http://schemas.microsoft.com/office/powerpoint/2010/main" val="1209683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4">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26"/>
                                        </p:tgtEl>
                                        <p:attrNameLst>
                                          <p:attrName>style.visibility</p:attrName>
                                        </p:attrNameLst>
                                      </p:cBhvr>
                                      <p:to>
                                        <p:strVal val="visible"/>
                                      </p:to>
                                    </p:set>
                                    <p:animEffect transition="in" filter="barn(inVertical)">
                                      <p:cBhvr>
                                        <p:cTn id="38" dur="500"/>
                                        <p:tgtEl>
                                          <p:spTgt spid="1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down)">
                                      <p:cBhvr>
                                        <p:cTn id="43" dur="500"/>
                                        <p:tgtEl>
                                          <p:spTgt spid="12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p:sp>
        <p:nvSpPr>
          <p:cNvPr id="54" name="Rounded Rectangle 4">
            <a:extLst>
              <a:ext uri="{FF2B5EF4-FFF2-40B4-BE49-F238E27FC236}">
                <a16:creationId xmlns:a16="http://schemas.microsoft.com/office/drawing/2014/main" id="{BB7CBFBA-F846-4B95-BEF9-970FF945CF37}"/>
              </a:ext>
            </a:extLst>
          </p:cNvPr>
          <p:cNvSpPr/>
          <p:nvPr/>
        </p:nvSpPr>
        <p:spPr>
          <a:xfrm>
            <a:off x="1055781" y="7729594"/>
            <a:ext cx="22261419" cy="2633606"/>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55" name="Group 54">
            <a:extLst>
              <a:ext uri="{FF2B5EF4-FFF2-40B4-BE49-F238E27FC236}">
                <a16:creationId xmlns:a16="http://schemas.microsoft.com/office/drawing/2014/main" id="{04E0693C-3335-4CCD-9F90-96B6783DFD0D}"/>
              </a:ext>
            </a:extLst>
          </p:cNvPr>
          <p:cNvGrpSpPr/>
          <p:nvPr/>
        </p:nvGrpSpPr>
        <p:grpSpPr>
          <a:xfrm>
            <a:off x="1691088" y="7391400"/>
            <a:ext cx="3600000" cy="828000"/>
            <a:chOff x="1275608" y="6322796"/>
            <a:chExt cx="3572909" cy="828631"/>
          </a:xfrm>
        </p:grpSpPr>
        <p:sp>
          <p:nvSpPr>
            <p:cNvPr id="56" name="Freeform 20">
              <a:extLst>
                <a:ext uri="{FF2B5EF4-FFF2-40B4-BE49-F238E27FC236}">
                  <a16:creationId xmlns:a16="http://schemas.microsoft.com/office/drawing/2014/main" id="{42C08439-FAFC-4084-A035-A732D5F23200}"/>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7" name="TextBox 56">
              <a:extLst>
                <a:ext uri="{FF2B5EF4-FFF2-40B4-BE49-F238E27FC236}">
                  <a16:creationId xmlns:a16="http://schemas.microsoft.com/office/drawing/2014/main" id="{6C07C09A-2A52-4568-BBC7-328EF7D37AAD}"/>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8" name="Round Diagonal Corner Rectangle 8">
              <a:extLst>
                <a:ext uri="{FF2B5EF4-FFF2-40B4-BE49-F238E27FC236}">
                  <a16:creationId xmlns:a16="http://schemas.microsoft.com/office/drawing/2014/main" id="{F676C5BE-F583-4520-9A5F-7B1B38FE921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9" name="Freeform 9">
              <a:extLst>
                <a:ext uri="{FF2B5EF4-FFF2-40B4-BE49-F238E27FC236}">
                  <a16:creationId xmlns:a16="http://schemas.microsoft.com/office/drawing/2014/main" id="{FAD14E3E-6A3C-4C53-B37D-0E53F1D08977}"/>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FC8C0631-5C08-4C6C-A96E-C845AB1A8DF8}"/>
                  </a:ext>
                </a:extLst>
              </p:cNvPr>
              <p:cNvSpPr/>
              <p:nvPr/>
            </p:nvSpPr>
            <p:spPr>
              <a:xfrm>
                <a:off x="1084356" y="8296476"/>
                <a:ext cx="22261419" cy="1569660"/>
              </a:xfrm>
              <a:prstGeom prst="rect">
                <a:avLst/>
              </a:prstGeom>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	Số tự nhiên </a:t>
                </a:r>
                <a14:m>
                  <m:oMath xmlns:m="http://schemas.openxmlformats.org/officeDocument/2006/math">
                    <m:r>
                      <a:rPr lang="fr-FR" sz="4800" b="1" i="1">
                        <a:latin typeface="Cambria Math" panose="02040503050406030204" pitchFamily="18" charset="0"/>
                      </a:rPr>
                      <m:t>𝒏</m:t>
                    </m:r>
                  </m:oMath>
                </a14:m>
                <a:r>
                  <a:rPr lang="fr-FR"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fr-FR" sz="4800" b="1" i="1">
                        <a:latin typeface="Cambria Math" panose="02040503050406030204" pitchFamily="18" charset="0"/>
                      </a:rPr>
                      <m:t>𝟐</m:t>
                    </m:r>
                    <m:r>
                      <a:rPr lang="en-US" sz="4800" b="1" i="1" smtClean="0">
                        <a:latin typeface="Cambria Math" panose="02040503050406030204" pitchFamily="18" charset="0"/>
                      </a:rPr>
                      <m:t> </m:t>
                    </m:r>
                  </m:oMath>
                </a14:m>
                <a:r>
                  <a:rPr lang="fr-FR" sz="4800" b="1">
                    <a:latin typeface="Tahoma" panose="020B0604030504040204" pitchFamily="34" charset="0"/>
                    <a:ea typeface="Tahoma" panose="020B0604030504040204" pitchFamily="34" charset="0"/>
                    <a:cs typeface="Tahoma" panose="020B0604030504040204" pitchFamily="34" charset="0"/>
                  </a:rPr>
                  <a:t>khi và chỉ khi số đó có chữ số tận cùng là số chẵn.</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Rectangle 59">
                <a:extLst>
                  <a:ext uri="{FF2B5EF4-FFF2-40B4-BE49-F238E27FC236}">
                    <a16:creationId xmlns:a16="http://schemas.microsoft.com/office/drawing/2014/main" id="{FC8C0631-5C08-4C6C-A96E-C845AB1A8DF8}"/>
                  </a:ext>
                </a:extLst>
              </p:cNvPr>
              <p:cNvSpPr>
                <a:spLocks noRot="1" noChangeAspect="1" noMove="1" noResize="1" noEditPoints="1" noAdjustHandles="1" noChangeArrowheads="1" noChangeShapeType="1" noTextEdit="1"/>
              </p:cNvSpPr>
              <p:nvPr/>
            </p:nvSpPr>
            <p:spPr>
              <a:xfrm>
                <a:off x="1084356" y="8296476"/>
                <a:ext cx="22261419" cy="1569660"/>
              </a:xfrm>
              <a:prstGeom prst="rect">
                <a:avLst/>
              </a:prstGeom>
              <a:blipFill>
                <a:blip r:embed="rId4"/>
                <a:stretch>
                  <a:fillRect l="-1260" t="-9339" b="-19844"/>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6A54D254-347B-4B4A-917E-ED2C3E76A934}"/>
              </a:ext>
            </a:extLst>
          </p:cNvPr>
          <p:cNvSpPr txBox="1"/>
          <p:nvPr/>
        </p:nvSpPr>
        <p:spPr>
          <a:xfrm>
            <a:off x="1839065" y="662255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62" name="Rounded Rectangle 61">
            <a:extLst>
              <a:ext uri="{FF2B5EF4-FFF2-40B4-BE49-F238E27FC236}">
                <a16:creationId xmlns:a16="http://schemas.microsoft.com/office/drawing/2014/main" id="{E86C304B-6277-4B21-9BB0-7B9CA6E8E4B1}"/>
              </a:ext>
            </a:extLst>
          </p:cNvPr>
          <p:cNvSpPr/>
          <p:nvPr/>
        </p:nvSpPr>
        <p:spPr>
          <a:xfrm>
            <a:off x="1055781" y="4708745"/>
            <a:ext cx="22261419" cy="235389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a:extLst>
              <a:ext uri="{FF2B5EF4-FFF2-40B4-BE49-F238E27FC236}">
                <a16:creationId xmlns:a16="http://schemas.microsoft.com/office/drawing/2014/main" id="{85B51570-0D99-40AA-9C29-8E27C4B436F6}"/>
              </a:ext>
            </a:extLst>
          </p:cNvPr>
          <p:cNvGrpSpPr/>
          <p:nvPr/>
        </p:nvGrpSpPr>
        <p:grpSpPr>
          <a:xfrm>
            <a:off x="1526208" y="4344007"/>
            <a:ext cx="5103191" cy="940513"/>
            <a:chOff x="1311958" y="3405486"/>
            <a:chExt cx="5103191" cy="940513"/>
          </a:xfrm>
        </p:grpSpPr>
        <p:sp>
          <p:nvSpPr>
            <p:cNvPr id="64" name="Freeform 20">
              <a:extLst>
                <a:ext uri="{FF2B5EF4-FFF2-40B4-BE49-F238E27FC236}">
                  <a16:creationId xmlns:a16="http://schemas.microsoft.com/office/drawing/2014/main" id="{1991CF6D-1A12-4ADD-830D-B62C9F91F4C0}"/>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TextBox 64">
              <a:extLst>
                <a:ext uri="{FF2B5EF4-FFF2-40B4-BE49-F238E27FC236}">
                  <a16:creationId xmlns:a16="http://schemas.microsoft.com/office/drawing/2014/main" id="{52CB381B-6D7C-406C-A67D-105CB6E46453}"/>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r>
                <a:rPr lang="en-US" sz="4600" b="1" kern="0">
                  <a:solidFill>
                    <a:prstClr val="white"/>
                  </a:solidFill>
                  <a:latin typeface="Tahoma" pitchFamily="34" charset="0"/>
                  <a:ea typeface="Tahoma" pitchFamily="34" charset="0"/>
                  <a:cs typeface="Tahoma" pitchFamily="34" charset="0"/>
                </a:rPr>
                <a:t>4</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66" name="Group 70">
              <a:extLst>
                <a:ext uri="{FF2B5EF4-FFF2-40B4-BE49-F238E27FC236}">
                  <a16:creationId xmlns:a16="http://schemas.microsoft.com/office/drawing/2014/main" id="{8B31657D-3E89-45CA-80DC-4B00B404FDFA}"/>
                </a:ext>
              </a:extLst>
            </p:cNvPr>
            <p:cNvGrpSpPr/>
            <p:nvPr/>
          </p:nvGrpSpPr>
          <p:grpSpPr>
            <a:xfrm>
              <a:off x="1311958" y="3405486"/>
              <a:ext cx="950173" cy="940513"/>
              <a:chOff x="1311958" y="3405486"/>
              <a:chExt cx="950173" cy="940513"/>
            </a:xfrm>
          </p:grpSpPr>
          <p:sp>
            <p:nvSpPr>
              <p:cNvPr id="67" name="Rectangle 66">
                <a:extLst>
                  <a:ext uri="{FF2B5EF4-FFF2-40B4-BE49-F238E27FC236}">
                    <a16:creationId xmlns:a16="http://schemas.microsoft.com/office/drawing/2014/main" id="{3F229DBE-54E6-4569-AE8D-82877312AFB9}"/>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Freeform 13">
                <a:extLst>
                  <a:ext uri="{FF2B5EF4-FFF2-40B4-BE49-F238E27FC236}">
                    <a16:creationId xmlns:a16="http://schemas.microsoft.com/office/drawing/2014/main" id="{858513E0-C2E3-42FC-A75C-B81BDD544D6B}"/>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14">
                <a:extLst>
                  <a:ext uri="{FF2B5EF4-FFF2-40B4-BE49-F238E27FC236}">
                    <a16:creationId xmlns:a16="http://schemas.microsoft.com/office/drawing/2014/main" id="{B3FAF777-34E9-4756-9096-23D6F4E65082}"/>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15">
                <a:extLst>
                  <a:ext uri="{FF2B5EF4-FFF2-40B4-BE49-F238E27FC236}">
                    <a16:creationId xmlns:a16="http://schemas.microsoft.com/office/drawing/2014/main" id="{2E55EDD4-AB2E-4D20-AC5D-D3DA47C143F4}"/>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16">
                <a:extLst>
                  <a:ext uri="{FF2B5EF4-FFF2-40B4-BE49-F238E27FC236}">
                    <a16:creationId xmlns:a16="http://schemas.microsoft.com/office/drawing/2014/main" id="{553AC144-3041-49F5-A7CB-F8686A2CF9CC}"/>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17">
                <a:extLst>
                  <a:ext uri="{FF2B5EF4-FFF2-40B4-BE49-F238E27FC236}">
                    <a16:creationId xmlns:a16="http://schemas.microsoft.com/office/drawing/2014/main" id="{A1214A26-F717-4F70-8C03-A0E180E2CF6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18">
                <a:extLst>
                  <a:ext uri="{FF2B5EF4-FFF2-40B4-BE49-F238E27FC236}">
                    <a16:creationId xmlns:a16="http://schemas.microsoft.com/office/drawing/2014/main" id="{12213E36-6668-40E8-99F5-B2E3E912CFFF}"/>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19">
                <a:extLst>
                  <a:ext uri="{FF2B5EF4-FFF2-40B4-BE49-F238E27FC236}">
                    <a16:creationId xmlns:a16="http://schemas.microsoft.com/office/drawing/2014/main" id="{4740056C-5513-4273-99CB-CD4425815685}"/>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20">
                <a:extLst>
                  <a:ext uri="{FF2B5EF4-FFF2-40B4-BE49-F238E27FC236}">
                    <a16:creationId xmlns:a16="http://schemas.microsoft.com/office/drawing/2014/main" id="{C1539616-E489-4193-88E8-BCEC6AA0BAAA}"/>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21">
                <a:extLst>
                  <a:ext uri="{FF2B5EF4-FFF2-40B4-BE49-F238E27FC236}">
                    <a16:creationId xmlns:a16="http://schemas.microsoft.com/office/drawing/2014/main" id="{DAFBA619-EFE2-401A-BB35-075FAD8BD418}"/>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22">
                <a:extLst>
                  <a:ext uri="{FF2B5EF4-FFF2-40B4-BE49-F238E27FC236}">
                    <a16:creationId xmlns:a16="http://schemas.microsoft.com/office/drawing/2014/main" id="{C03D6C1A-64B7-4389-960B-EBFF0D5FA14C}"/>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23">
                <a:extLst>
                  <a:ext uri="{FF2B5EF4-FFF2-40B4-BE49-F238E27FC236}">
                    <a16:creationId xmlns:a16="http://schemas.microsoft.com/office/drawing/2014/main" id="{7FCC528C-6A36-43F4-966A-4B51D798B601}"/>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9" name="Freeform 24">
                <a:extLst>
                  <a:ext uri="{FF2B5EF4-FFF2-40B4-BE49-F238E27FC236}">
                    <a16:creationId xmlns:a16="http://schemas.microsoft.com/office/drawing/2014/main" id="{82ED7881-25E7-446A-A142-96FBCADEE2BC}"/>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0" name="Freeform 25">
                <a:extLst>
                  <a:ext uri="{FF2B5EF4-FFF2-40B4-BE49-F238E27FC236}">
                    <a16:creationId xmlns:a16="http://schemas.microsoft.com/office/drawing/2014/main" id="{9630882A-3DB4-41D8-A47E-5EF897570068}"/>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1" name="Freeform 26">
                <a:extLst>
                  <a:ext uri="{FF2B5EF4-FFF2-40B4-BE49-F238E27FC236}">
                    <a16:creationId xmlns:a16="http://schemas.microsoft.com/office/drawing/2014/main" id="{8C39738E-3573-4508-8A6E-B694E635218D}"/>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2" name="Freeform 27">
                <a:extLst>
                  <a:ext uri="{FF2B5EF4-FFF2-40B4-BE49-F238E27FC236}">
                    <a16:creationId xmlns:a16="http://schemas.microsoft.com/office/drawing/2014/main" id="{1ECC4B6D-6ED9-4EFE-BDAF-ED7A07D280DB}"/>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3" name="Freeform 28">
                <a:extLst>
                  <a:ext uri="{FF2B5EF4-FFF2-40B4-BE49-F238E27FC236}">
                    <a16:creationId xmlns:a16="http://schemas.microsoft.com/office/drawing/2014/main" id="{1ED9C9D3-44F3-4444-87E9-69530C78D9C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Freeform 29">
                <a:extLst>
                  <a:ext uri="{FF2B5EF4-FFF2-40B4-BE49-F238E27FC236}">
                    <a16:creationId xmlns:a16="http://schemas.microsoft.com/office/drawing/2014/main" id="{0AC2F7B8-47BF-4008-834A-DAD963D60F28}"/>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5" name="Freeform 30">
                <a:extLst>
                  <a:ext uri="{FF2B5EF4-FFF2-40B4-BE49-F238E27FC236}">
                    <a16:creationId xmlns:a16="http://schemas.microsoft.com/office/drawing/2014/main" id="{B948AFD6-594F-4E2E-AC26-E7A3E4DAA63A}"/>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6" name="Freeform 31">
                <a:extLst>
                  <a:ext uri="{FF2B5EF4-FFF2-40B4-BE49-F238E27FC236}">
                    <a16:creationId xmlns:a16="http://schemas.microsoft.com/office/drawing/2014/main" id="{B8766D49-D060-4D17-AEB0-9FB51061F343}"/>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2" name="Freeform 32">
                <a:extLst>
                  <a:ext uri="{FF2B5EF4-FFF2-40B4-BE49-F238E27FC236}">
                    <a16:creationId xmlns:a16="http://schemas.microsoft.com/office/drawing/2014/main" id="{A643270B-D5FF-4083-B0F0-B8A0E21E39B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3" name="Freeform 33">
                <a:extLst>
                  <a:ext uri="{FF2B5EF4-FFF2-40B4-BE49-F238E27FC236}">
                    <a16:creationId xmlns:a16="http://schemas.microsoft.com/office/drawing/2014/main" id="{CC366492-5F53-4D32-A6D9-C3CD7477E4DF}"/>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4" name="Freeform 34">
                <a:extLst>
                  <a:ext uri="{FF2B5EF4-FFF2-40B4-BE49-F238E27FC236}">
                    <a16:creationId xmlns:a16="http://schemas.microsoft.com/office/drawing/2014/main" id="{543142AB-BA31-42AC-9B74-0CDA8CF9BAAB}"/>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5" name="Freeform 35">
                <a:extLst>
                  <a:ext uri="{FF2B5EF4-FFF2-40B4-BE49-F238E27FC236}">
                    <a16:creationId xmlns:a16="http://schemas.microsoft.com/office/drawing/2014/main" id="{B1EBC719-DA30-4E24-8481-6513CD985A36}"/>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6" name="Freeform 36">
                <a:extLst>
                  <a:ext uri="{FF2B5EF4-FFF2-40B4-BE49-F238E27FC236}">
                    <a16:creationId xmlns:a16="http://schemas.microsoft.com/office/drawing/2014/main" id="{19EA9F58-FCB6-4A70-9A6C-666C02FBA50D}"/>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F3198065-6D9F-4243-B21E-7C95C65DC922}"/>
                  </a:ext>
                </a:extLst>
              </p:cNvPr>
              <p:cNvSpPr txBox="1"/>
              <p:nvPr/>
            </p:nvSpPr>
            <p:spPr>
              <a:xfrm>
                <a:off x="2120544" y="5648626"/>
                <a:ext cx="20891855" cy="1569660"/>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Phát biểu điều kiện </a:t>
                </a:r>
                <a:r>
                  <a:rPr lang="fr-FR" sz="4800" b="1">
                    <a:solidFill>
                      <a:srgbClr val="FF0000"/>
                    </a:solidFill>
                    <a:latin typeface="Tahoma" panose="020B0604030504040204" pitchFamily="34" charset="0"/>
                    <a:ea typeface="Tahoma" panose="020B0604030504040204" pitchFamily="34" charset="0"/>
                    <a:cs typeface="Tahoma" panose="020B0604030504040204" pitchFamily="34" charset="0"/>
                  </a:rPr>
                  <a:t>cần và đủ </a:t>
                </a:r>
                <a:r>
                  <a:rPr lang="fr-FR" sz="4800" b="1">
                    <a:latin typeface="Tahoma" panose="020B0604030504040204" pitchFamily="34" charset="0"/>
                    <a:ea typeface="Tahoma" panose="020B0604030504040204" pitchFamily="34" charset="0"/>
                    <a:cs typeface="Tahoma" panose="020B0604030504040204" pitchFamily="34" charset="0"/>
                  </a:rPr>
                  <a:t>để số tự nhiên </a:t>
                </a:r>
                <a14:m>
                  <m:oMath xmlns:m="http://schemas.openxmlformats.org/officeDocument/2006/math">
                    <m:r>
                      <a:rPr lang="fr-FR" sz="4800" b="1" i="1">
                        <a:latin typeface="Cambria Math" panose="02040503050406030204" pitchFamily="18" charset="0"/>
                      </a:rPr>
                      <m:t>𝒏</m:t>
                    </m:r>
                  </m:oMath>
                </a14:m>
                <a:r>
                  <a:rPr lang="fr-FR"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fr-FR" sz="4800" b="1" i="1">
                        <a:latin typeface="Cambria Math" panose="02040503050406030204" pitchFamily="18" charset="0"/>
                      </a:rPr>
                      <m:t>𝟐</m:t>
                    </m:r>
                  </m:oMath>
                </a14:m>
                <a:r>
                  <a:rPr lang="fr-FR" sz="4800" b="1">
                    <a:latin typeface="Tahoma" panose="020B0604030504040204" pitchFamily="34" charset="0"/>
                    <a:ea typeface="Tahoma" panose="020B0604030504040204" pitchFamily="34" charset="0"/>
                    <a:cs typeface="Tahoma" panose="020B0604030504040204" pitchFamily="34" charset="0"/>
                  </a:rPr>
                  <a:t>.</a:t>
                </a:r>
                <a:endParaRPr lang="en-US" sz="4800" b="1">
                  <a:latin typeface="Tahoma" panose="020B0604030504040204" pitchFamily="34" charset="0"/>
                  <a:ea typeface="Tahoma" panose="020B0604030504040204" pitchFamily="34" charset="0"/>
                  <a:cs typeface="Tahoma" panose="020B0604030504040204" pitchFamily="34" charset="0"/>
                </a:endParaRPr>
              </a:p>
              <a:p>
                <a:r>
                  <a:rPr lang="vi-VN" sz="4800" b="1">
                    <a:latin typeface="Tahoma" panose="020B0604030504040204" pitchFamily="34" charset="0"/>
                    <a:ea typeface="Tahoma" panose="020B0604030504040204" pitchFamily="34" charset="0"/>
                    <a:cs typeface="Tahoma" panose="020B0604030504040204" pitchFamily="34" charset="0"/>
                  </a:rPr>
                  <a:t> </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7" name="TextBox 136">
                <a:extLst>
                  <a:ext uri="{FF2B5EF4-FFF2-40B4-BE49-F238E27FC236}">
                    <a16:creationId xmlns:a16="http://schemas.microsoft.com/office/drawing/2014/main" id="{F3198065-6D9F-4243-B21E-7C95C65DC922}"/>
                  </a:ext>
                </a:extLst>
              </p:cNvPr>
              <p:cNvSpPr txBox="1">
                <a:spLocks noRot="1" noChangeAspect="1" noMove="1" noResize="1" noEditPoints="1" noAdjustHandles="1" noChangeArrowheads="1" noChangeShapeType="1" noTextEdit="1"/>
              </p:cNvSpPr>
              <p:nvPr/>
            </p:nvSpPr>
            <p:spPr>
              <a:xfrm>
                <a:off x="2120544" y="5648626"/>
                <a:ext cx="20891855" cy="1569660"/>
              </a:xfrm>
              <a:prstGeom prst="rect">
                <a:avLst/>
              </a:prstGeom>
              <a:blipFill>
                <a:blip r:embed="rId5"/>
                <a:stretch>
                  <a:fillRect l="-1342" t="-9339"/>
                </a:stretch>
              </a:blipFill>
            </p:spPr>
            <p:txBody>
              <a:bodyPr/>
              <a:lstStyle/>
              <a:p>
                <a:r>
                  <a:rPr lang="en-US">
                    <a:noFill/>
                  </a:rPr>
                  <a:t> </a:t>
                </a:r>
              </a:p>
            </p:txBody>
          </p:sp>
        </mc:Fallback>
      </mc:AlternateContent>
    </p:spTree>
    <p:extLst>
      <p:ext uri="{BB962C8B-B14F-4D97-AF65-F5344CB8AC3E}">
        <p14:creationId xmlns:p14="http://schemas.microsoft.com/office/powerpoint/2010/main" val="2500806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7">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763987" y="1908652"/>
                <a:ext cx="9904013"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5.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chứa</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ea typeface="Cambria Math" panose="02040503050406030204" pitchFamily="18" charset="0"/>
                      </a:rPr>
                      <m:t>∃</m:t>
                    </m:r>
                    <m:r>
                      <a:rPr lang="en-US" sz="4800" b="0" i="1" smtClean="0">
                        <a:solidFill>
                          <a:srgbClr val="FF0000"/>
                        </a:solidFill>
                        <a:latin typeface="Cambria Math" panose="02040503050406030204" pitchFamily="18" charset="0"/>
                        <a:ea typeface="Cambria Math" panose="02040503050406030204" pitchFamily="18" charset="0"/>
                      </a:rPr>
                      <m:t>,</m:t>
                    </m:r>
                    <m:r>
                      <m:rPr>
                        <m:nor/>
                      </m:rP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m:t>∀</m:t>
                    </m:r>
                  </m:oMath>
                </a14:m>
                <a:endPar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763987" y="1908652"/>
                <a:ext cx="9904013" cy="939800"/>
              </a:xfrm>
              <a:prstGeom prst="rect">
                <a:avLst/>
              </a:prstGeom>
              <a:blipFill>
                <a:blip r:embed="rId4"/>
                <a:stretch>
                  <a:fillRect l="-2704" t="-22436" b="-12821"/>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763986" y="2895600"/>
                <a:ext cx="22858013" cy="4419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lgn="just">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âm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như</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m:t>
                    </m:r>
                    <m:r>
                      <m:rPr>
                        <m:nor/>
                      </m:rPr>
                      <a:rPr lang="en-US" b="1" i="1" smtClean="0">
                        <a:solidFill>
                          <a:srgbClr val="FF0000"/>
                        </a:solidFill>
                        <a:latin typeface="Tahoma" panose="020B0604030504040204" pitchFamily="34" charset="0"/>
                        <a:ea typeface="Tahoma" panose="020B0604030504040204" pitchFamily="34" charset="0"/>
                        <a:cs typeface="Tahoma" panose="020B0604030504040204" pitchFamily="34" charset="0"/>
                      </a:rPr>
                      <m:t>P</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 ∀</m:t>
                    </m:r>
                    <m:r>
                      <a:rPr lang="en-US" b="1" i="1">
                        <a:solidFill>
                          <a:srgbClr val="FF0000"/>
                        </a:solidFill>
                        <a:latin typeface="Cambria Math" panose="02040503050406030204" pitchFamily="18" charset="0"/>
                        <a:ea typeface="Cambria Math" panose="02040503050406030204" pitchFamily="18" charset="0"/>
                      </a:rPr>
                      <m:t>𝒙</m:t>
                    </m:r>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R</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Cambria Math" panose="02040503050406030204" pitchFamily="18" charset="0"/>
                      </a:rPr>
                      <m:t> </m:t>
                    </m:r>
                    <m:sSup>
                      <m:sSupPr>
                        <m:ctrlPr>
                          <a:rPr lang="en-US" b="1" i="1" smtClean="0">
                            <a:solidFill>
                              <a:srgbClr val="FF0000"/>
                            </a:solidFill>
                            <a:latin typeface="Cambria Math" panose="02040503050406030204" pitchFamily="18" charset="0"/>
                            <a:ea typeface="Cambria Math" panose="02040503050406030204" pitchFamily="18" charset="0"/>
                          </a:rPr>
                        </m:ctrlPr>
                      </m:sSupPr>
                      <m:e>
                        <m:r>
                          <a:rPr lang="en-US" b="1" i="1" smtClean="0">
                            <a:solidFill>
                              <a:srgbClr val="FF0000"/>
                            </a:solidFill>
                            <a:latin typeface="Cambria Math" panose="02040503050406030204" pitchFamily="18" charset="0"/>
                            <a:ea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𝒙</m:t>
                        </m:r>
                      </m:e>
                      <m:sup>
                        <m:r>
                          <a:rPr lang="en-US" b="1" i="1" smtClean="0">
                            <a:solidFill>
                              <a:srgbClr val="FF0000"/>
                            </a:solidFill>
                            <a:latin typeface="Cambria Math" panose="02040503050406030204" pitchFamily="18" charset="0"/>
                            <a:ea typeface="Cambria Math" panose="02040503050406030204" pitchFamily="18" charset="0"/>
                          </a:rPr>
                          <m:t>𝟐</m:t>
                        </m:r>
                        <m:r>
                          <a:rPr lang="en-US" b="1" i="1" smtClean="0">
                            <a:solidFill>
                              <a:srgbClr val="FF0000"/>
                            </a:solidFill>
                            <a:latin typeface="Cambria Math" panose="02040503050406030204" pitchFamily="18" charset="0"/>
                            <a:ea typeface="Cambria Math" panose="02040503050406030204" pitchFamily="18" charset="0"/>
                          </a:rPr>
                          <m:t> </m:t>
                        </m:r>
                      </m:sup>
                    </m:sSup>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0</m:t>
                    </m:r>
                    <m:r>
                      <m:rPr>
                        <m:nor/>
                      </m:rP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hữu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2”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như</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m:t>"</m:t>
                    </m:r>
                    <m:r>
                      <m:rPr>
                        <m:nor/>
                      </m:rPr>
                      <a:rPr lang="en-US" b="1" i="1" smtClean="0">
                        <a:solidFill>
                          <a:srgbClr val="FF0000"/>
                        </a:solidFill>
                        <a:latin typeface="Tahoma" panose="020B0604030504040204" pitchFamily="34" charset="0"/>
                        <a:ea typeface="Tahoma" panose="020B0604030504040204" pitchFamily="34" charset="0"/>
                        <a:cs typeface="Tahoma" panose="020B0604030504040204" pitchFamily="34" charset="0"/>
                      </a:rPr>
                      <m:t>Q</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ℚ</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 </m:t>
                    </m:r>
                    <m:sSup>
                      <m:sSupPr>
                        <m:ctrlPr>
                          <a:rPr lang="en-US" b="1" i="1">
                            <a:solidFill>
                              <a:srgbClr val="FF0000"/>
                            </a:solidFill>
                            <a:latin typeface="Cambria Math" panose="02040503050406030204" pitchFamily="18" charset="0"/>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𝒙</m:t>
                        </m:r>
                      </m:e>
                      <m:sup>
                        <m:r>
                          <a:rPr lang="en-US" b="1" i="1">
                            <a:solidFill>
                              <a:srgbClr val="FF0000"/>
                            </a:solidFill>
                            <a:latin typeface="Cambria Math" panose="02040503050406030204" pitchFamily="18" charset="0"/>
                            <a:ea typeface="Cambria Math" panose="02040503050406030204" pitchFamily="18" charset="0"/>
                          </a:rPr>
                          <m:t>𝟐</m:t>
                        </m:r>
                      </m:sup>
                    </m:sSup>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𝟐</m:t>
                    </m:r>
                    <m:r>
                      <m:rPr>
                        <m:nor/>
                      </m:rP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914400" lvl="1" indent="0">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1828800" lvl="2" indent="0" algn="just">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763986" y="2895600"/>
                <a:ext cx="22858013" cy="4419600"/>
              </a:xfrm>
              <a:prstGeom prst="rect">
                <a:avLst/>
              </a:prstGeom>
              <a:blipFill>
                <a:blip r:embed="rId5"/>
                <a:stretch>
                  <a:fillRect l="-1173" r="-1199" b="-6190"/>
                </a:stretch>
              </a:blipFill>
              <a:ln>
                <a:solidFill>
                  <a:srgbClr val="00B0F0"/>
                </a:solidFill>
              </a:ln>
            </p:spPr>
            <p:txBody>
              <a:bodyPr/>
              <a:lstStyle/>
              <a:p>
                <a:r>
                  <a:rPr lang="en-US">
                    <a:noFill/>
                  </a:rPr>
                  <a:t> </a:t>
                </a:r>
              </a:p>
            </p:txBody>
          </p:sp>
        </mc:Fallback>
      </mc:AlternateContent>
      <p:sp>
        <p:nvSpPr>
          <p:cNvPr id="2" name="Rectangle 2">
            <a:extLst>
              <a:ext uri="{FF2B5EF4-FFF2-40B4-BE49-F238E27FC236}">
                <a16:creationId xmlns:a16="http://schemas.microsoft.com/office/drawing/2014/main" id="{B2176E4B-6950-48D6-B6C7-8DD6E2599375}"/>
              </a:ext>
            </a:extLst>
          </p:cNvPr>
          <p:cNvSpPr>
            <a:spLocks noChangeArrowheads="1"/>
          </p:cNvSpPr>
          <p:nvPr/>
        </p:nvSpPr>
        <p:spPr bwMode="auto">
          <a:xfrm>
            <a:off x="0" y="-1868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27DCF59A-D721-4B49-A796-3063EC8F8C69}"/>
              </a:ext>
            </a:extLst>
          </p:cNvPr>
          <p:cNvSpPr>
            <a:spLocks noChangeArrowheads="1"/>
          </p:cNvSpPr>
          <p:nvPr/>
        </p:nvSpPr>
        <p:spPr bwMode="auto">
          <a:xfrm>
            <a:off x="12003487" y="270302"/>
            <a:ext cx="3770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2860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2860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2860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2860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2860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2860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2860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2860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86000" algn="l"/>
              </a:tabLst>
            </a:pPr>
            <a:r>
              <a:rPr kumimoji="0" lang="en-US" altLang="en-US" sz="48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p:txBody>
      </p:sp>
      <p:sp>
        <p:nvSpPr>
          <p:cNvPr id="9" name="Rectangle 8">
            <a:extLst>
              <a:ext uri="{FF2B5EF4-FFF2-40B4-BE49-F238E27FC236}">
                <a16:creationId xmlns:a16="http://schemas.microsoft.com/office/drawing/2014/main" id="{4A2B147C-685C-496F-BF36-21D006FA664D}"/>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 name="Rectangle 10">
            <a:extLst>
              <a:ext uri="{FF2B5EF4-FFF2-40B4-BE49-F238E27FC236}">
                <a16:creationId xmlns:a16="http://schemas.microsoft.com/office/drawing/2014/main" id="{EE65D5F8-B166-429C-98BE-0B4A429AF13F}"/>
              </a:ext>
            </a:extLst>
          </p:cNvPr>
          <p:cNvSpPr>
            <a:spLocks noChangeArrowheads="1"/>
          </p:cNvSpPr>
          <p:nvPr/>
        </p:nvSpPr>
        <p:spPr bwMode="auto">
          <a:xfrm>
            <a:off x="-1" y="-392640"/>
            <a:ext cx="653539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F9A0AAE3-CD02-4114-B276-26895CAD8D60}"/>
              </a:ext>
            </a:extLst>
          </p:cNvPr>
          <p:cNvGrpSpPr/>
          <p:nvPr/>
        </p:nvGrpSpPr>
        <p:grpSpPr>
          <a:xfrm>
            <a:off x="1295400" y="7467600"/>
            <a:ext cx="18669000" cy="1192504"/>
            <a:chOff x="455438" y="9127170"/>
            <a:chExt cx="34712288" cy="1192504"/>
          </a:xfrm>
        </p:grpSpPr>
        <p:graphicFrame>
          <p:nvGraphicFramePr>
            <p:cNvPr id="13" name="Object 12">
              <a:extLst>
                <a:ext uri="{FF2B5EF4-FFF2-40B4-BE49-F238E27FC236}">
                  <a16:creationId xmlns:a16="http://schemas.microsoft.com/office/drawing/2014/main" id="{EF225B7F-7191-41B3-ADBD-6D28A84110AA}"/>
                </a:ext>
              </a:extLst>
            </p:cNvPr>
            <p:cNvGraphicFramePr>
              <a:graphicFrameLocks noChangeAspect="1"/>
            </p:cNvGraphicFramePr>
            <p:nvPr/>
          </p:nvGraphicFramePr>
          <p:xfrm>
            <a:off x="455438" y="9127170"/>
            <a:ext cx="1754361" cy="1157311"/>
          </p:xfrm>
          <a:graphic>
            <a:graphicData uri="http://schemas.openxmlformats.org/presentationml/2006/ole">
              <mc:AlternateContent xmlns:mc="http://schemas.openxmlformats.org/markup-compatibility/2006">
                <mc:Choice xmlns:v="urn:schemas-microsoft-com:vml" Requires="v">
                  <p:oleObj spid="_x0000_s1027" name="Bitmap Image" r:id="rId6" imgW="371527" imgH="343039" progId="Paint.Picture">
                    <p:embed/>
                  </p:oleObj>
                </mc:Choice>
                <mc:Fallback>
                  <p:oleObj name="Bitmap Image" r:id="rId6" imgW="371527" imgH="343039" progId="Paint.Picture">
                    <p:embed/>
                    <p:pic>
                      <p:nvPicPr>
                        <p:cNvPr id="13" name="Object 12">
                          <a:extLst>
                            <a:ext uri="{FF2B5EF4-FFF2-40B4-BE49-F238E27FC236}">
                              <a16:creationId xmlns:a16="http://schemas.microsoft.com/office/drawing/2014/main" id="{EF225B7F-7191-41B3-ADBD-6D28A84110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438" y="9127170"/>
                          <a:ext cx="1754361" cy="1157311"/>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02453113-2231-4AAC-AB15-F029DA14E379}"/>
                </a:ext>
              </a:extLst>
            </p:cNvPr>
            <p:cNvSpPr txBox="1"/>
            <p:nvPr/>
          </p:nvSpPr>
          <p:spPr>
            <a:xfrm>
              <a:off x="2493164" y="9508170"/>
              <a:ext cx="32674562" cy="811504"/>
            </a:xfrm>
            <a:prstGeom prst="rect">
              <a:avLst/>
            </a:prstGeom>
            <a:noFill/>
          </p:spPr>
          <p:txBody>
            <a:bodyPr wrap="square">
              <a:spAutoFit/>
            </a:bodyPr>
            <a:lstStyle/>
            <a:p>
              <a:pPr>
                <a:lnSpc>
                  <a:spcPct val="107000"/>
                </a:lnSpc>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Em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hãy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xác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định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tính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đúng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mệnh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trên</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p:grpSp>
      <p:sp>
        <p:nvSpPr>
          <p:cNvPr id="14" name="Rounded Rectangle 4">
            <a:extLst>
              <a:ext uri="{FF2B5EF4-FFF2-40B4-BE49-F238E27FC236}">
                <a16:creationId xmlns:a16="http://schemas.microsoft.com/office/drawing/2014/main" id="{3B755124-9844-4E48-9143-49664E58F571}"/>
              </a:ext>
            </a:extLst>
          </p:cNvPr>
          <p:cNvSpPr/>
          <p:nvPr/>
        </p:nvSpPr>
        <p:spPr>
          <a:xfrm>
            <a:off x="763986" y="9337407"/>
            <a:ext cx="22858013" cy="361659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Câu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âm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Câu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hữu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tỉ</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2”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sai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grpSp>
        <p:nvGrpSpPr>
          <p:cNvPr id="15" name="Group 14">
            <a:extLst>
              <a:ext uri="{FF2B5EF4-FFF2-40B4-BE49-F238E27FC236}">
                <a16:creationId xmlns:a16="http://schemas.microsoft.com/office/drawing/2014/main" id="{AD28E6AA-1B8F-4007-A338-515DAA8B96A9}"/>
              </a:ext>
            </a:extLst>
          </p:cNvPr>
          <p:cNvGrpSpPr/>
          <p:nvPr/>
        </p:nvGrpSpPr>
        <p:grpSpPr>
          <a:xfrm>
            <a:off x="1219200" y="8925600"/>
            <a:ext cx="3600000" cy="828000"/>
            <a:chOff x="1275608" y="6322796"/>
            <a:chExt cx="3572909" cy="828631"/>
          </a:xfrm>
        </p:grpSpPr>
        <p:sp>
          <p:nvSpPr>
            <p:cNvPr id="16" name="Freeform 20">
              <a:extLst>
                <a:ext uri="{FF2B5EF4-FFF2-40B4-BE49-F238E27FC236}">
                  <a16:creationId xmlns:a16="http://schemas.microsoft.com/office/drawing/2014/main" id="{832B5677-6D98-4978-9789-A5550F431345}"/>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466CAB18-B7A2-4145-AFF8-E0FAF25A09E9}"/>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8" name="Round Diagonal Corner Rectangle 8">
              <a:extLst>
                <a:ext uri="{FF2B5EF4-FFF2-40B4-BE49-F238E27FC236}">
                  <a16:creationId xmlns:a16="http://schemas.microsoft.com/office/drawing/2014/main" id="{84594F8B-F2A7-4746-8121-3B2131EBC59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Freeform 9">
              <a:extLst>
                <a:ext uri="{FF2B5EF4-FFF2-40B4-BE49-F238E27FC236}">
                  <a16:creationId xmlns:a16="http://schemas.microsoft.com/office/drawing/2014/main" id="{97CC295D-F854-4594-BF74-5894E294981E}"/>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637308" y="1752601"/>
                <a:ext cx="22908491" cy="3973226"/>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lời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hay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ctr">
                  <a:lnSpc>
                    <a:spcPct val="150000"/>
                  </a:lnSpc>
                  <a:spcBef>
                    <a:spcPts val="0"/>
                  </a:spcBef>
                  <a:buNone/>
                </a:pPr>
                <a14:m>
                  <m:oMathPara xmlns:m="http://schemas.openxmlformats.org/officeDocument/2006/math">
                    <m:oMathParaPr>
                      <m:jc m:val="centerGroup"/>
                    </m:oMathParaPr>
                    <m:oMath xmlns:m="http://schemas.openxmlformats.org/officeDocument/2006/math">
                      <m:r>
                        <m:rPr>
                          <m:nor/>
                        </m:rPr>
                        <a:rPr lang="en-US" b="1" i="0" smtClean="0">
                          <a:latin typeface="Tahoma" panose="020B0604030504040204" pitchFamily="34" charset="0"/>
                          <a:ea typeface="Tahoma" panose="020B0604030504040204" pitchFamily="34" charset="0"/>
                          <a:cs typeface="Tahoma" panose="020B0604030504040204" pitchFamily="34" charset="0"/>
                        </a:rPr>
                        <m:t>"∀</m:t>
                      </m:r>
                      <m:r>
                        <a:rPr lang="en-US" b="1" i="1">
                          <a:latin typeface="Cambria Math" panose="02040503050406030204" pitchFamily="18" charset="0"/>
                          <a:ea typeface="Cambria Math" panose="02040503050406030204" pitchFamily="18" charset="0"/>
                        </a:rPr>
                        <m:t>𝒙</m:t>
                      </m:r>
                      <m:r>
                        <m:rPr>
                          <m:nor/>
                        </m:rPr>
                        <a:rPr lang="en-US" b="1" i="0" smtClean="0">
                          <a:latin typeface="Cambria Math" panose="02040503050406030204" pitchFamily="18" charset="0"/>
                          <a:ea typeface="Cambria Math" panose="02040503050406030204" pitchFamily="18" charset="0"/>
                        </a:rPr>
                        <m:t> </m:t>
                      </m:r>
                      <m:r>
                        <m:rPr>
                          <m:nor/>
                        </m:rPr>
                        <a:rPr lang="en-US" b="1" i="0" smtClean="0">
                          <a:latin typeface="Tahoma" panose="020B0604030504040204" pitchFamily="34" charset="0"/>
                          <a:ea typeface="Tahoma" panose="020B0604030504040204" pitchFamily="34" charset="0"/>
                          <a:cs typeface="Tahoma" panose="020B0604030504040204" pitchFamily="34" charset="0"/>
                        </a:rPr>
                        <m:t>∈ </m:t>
                      </m:r>
                      <m:r>
                        <m:rPr>
                          <m:nor/>
                        </m:rPr>
                        <a:rPr lang="en-US" b="1" i="0" smtClean="0">
                          <a:latin typeface="Tahoma" panose="020B0604030504040204" pitchFamily="34" charset="0"/>
                          <a:ea typeface="Tahoma" panose="020B0604030504040204" pitchFamily="34" charset="0"/>
                          <a:cs typeface="Tahoma" panose="020B0604030504040204" pitchFamily="34" charset="0"/>
                        </a:rPr>
                        <m:t>R</m:t>
                      </m:r>
                      <m:r>
                        <m:rPr>
                          <m:nor/>
                        </m:rPr>
                        <a:rPr lang="en-US" b="1" i="0" smtClean="0">
                          <a:latin typeface="Tahoma" panose="020B0604030504040204" pitchFamily="34" charset="0"/>
                          <a:ea typeface="Tahoma" panose="020B0604030504040204" pitchFamily="34" charset="0"/>
                          <a:cs typeface="Tahoma" panose="020B0604030504040204" pitchFamily="34" charset="0"/>
                        </a:rPr>
                        <m:t>,</m:t>
                      </m:r>
                      <m:r>
                        <a:rPr lang="en-US" b="1" i="1" smtClean="0">
                          <a:latin typeface="Cambria Math" panose="02040503050406030204" pitchFamily="18" charset="0"/>
                          <a:ea typeface="Cambria Math" panose="02040503050406030204" pitchFamily="18" charset="0"/>
                        </a:rPr>
                        <m:t> </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𝒙</m:t>
                          </m:r>
                        </m:e>
                        <m:sup>
                          <m:r>
                            <a:rPr lang="en-US" b="1" i="1" smtClean="0">
                              <a:latin typeface="Cambria Math" panose="02040503050406030204" pitchFamily="18" charset="0"/>
                              <a:ea typeface="Cambria Math" panose="02040503050406030204" pitchFamily="18" charset="0"/>
                            </a:rPr>
                            <m:t>𝟐</m:t>
                          </m:r>
                        </m:sup>
                      </m:sSup>
                      <m:r>
                        <m:rPr>
                          <m:nor/>
                        </m:rPr>
                        <a:rPr lang="en-US" b="1" i="0" smtClean="0">
                          <a:latin typeface="Tahoma" panose="020B0604030504040204" pitchFamily="34" charset="0"/>
                          <a:ea typeface="Tahoma" panose="020B0604030504040204" pitchFamily="34" charset="0"/>
                          <a:cs typeface="Tahoma" panose="020B0604030504040204" pitchFamily="34" charset="0"/>
                        </a:rPr>
                        <m:t>+1 &lt; 0</m:t>
                      </m:r>
                      <m:r>
                        <m:rPr>
                          <m:nor/>
                        </m:rPr>
                        <a:rPr lang="en-US" b="1" dirty="0">
                          <a:latin typeface="Tahoma" panose="020B0604030504040204" pitchFamily="34" charset="0"/>
                          <a:ea typeface="Tahoma" panose="020B0604030504040204" pitchFamily="34" charset="0"/>
                          <a:cs typeface="Tahoma" panose="020B0604030504040204" pitchFamily="34" charset="0"/>
                        </a:rPr>
                        <m:t>”</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637308" y="1752601"/>
                <a:ext cx="22908491" cy="3973226"/>
              </a:xfrm>
              <a:prstGeom prst="rect">
                <a:avLst/>
              </a:prstGeom>
              <a:blipFill>
                <a:blip r:embed="rId3"/>
                <a:stretch>
                  <a:fillRect r="-612"/>
                </a:stretch>
              </a:blipFill>
              <a:ln>
                <a:solidFill>
                  <a:srgbClr val="00B0F0"/>
                </a:solid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31D45A08-8396-4378-8E91-814C037BB4E4}"/>
              </a:ext>
            </a:extLst>
          </p:cNvPr>
          <p:cNvGrpSpPr/>
          <p:nvPr/>
        </p:nvGrpSpPr>
        <p:grpSpPr>
          <a:xfrm>
            <a:off x="838200" y="1752602"/>
            <a:ext cx="5929386" cy="1066800"/>
            <a:chOff x="22440" y="57620"/>
            <a:chExt cx="1004378" cy="201232"/>
          </a:xfrm>
        </p:grpSpPr>
        <p:grpSp>
          <p:nvGrpSpPr>
            <p:cNvPr id="23" name="Group 22">
              <a:extLst>
                <a:ext uri="{FF2B5EF4-FFF2-40B4-BE49-F238E27FC236}">
                  <a16:creationId xmlns:a16="http://schemas.microsoft.com/office/drawing/2014/main" id="{E4BBBD79-CD4C-401A-8774-C9799A3F4D57}"/>
                </a:ext>
              </a:extLst>
            </p:cNvPr>
            <p:cNvGrpSpPr/>
            <p:nvPr/>
          </p:nvGrpSpPr>
          <p:grpSpPr>
            <a:xfrm>
              <a:off x="22440" y="59288"/>
              <a:ext cx="940674" cy="158481"/>
              <a:chOff x="31572" y="60276"/>
              <a:chExt cx="1323546" cy="196127"/>
            </a:xfrm>
          </p:grpSpPr>
          <p:sp>
            <p:nvSpPr>
              <p:cNvPr id="25" name="Arrow: Pentagon 24">
                <a:extLst>
                  <a:ext uri="{FF2B5EF4-FFF2-40B4-BE49-F238E27FC236}">
                    <a16:creationId xmlns:a16="http://schemas.microsoft.com/office/drawing/2014/main" id="{574C94B2-B28C-48F4-917D-475DCF3AAA47}"/>
                  </a:ext>
                </a:extLst>
              </p:cNvPr>
              <p:cNvSpPr/>
              <p:nvPr/>
            </p:nvSpPr>
            <p:spPr>
              <a:xfrm>
                <a:off x="186242" y="60276"/>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 </a:t>
                </a: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p:sp>
            <p:nvSpPr>
              <p:cNvPr id="26" name="Arrow: Chevron 25">
                <a:extLst>
                  <a:ext uri="{FF2B5EF4-FFF2-40B4-BE49-F238E27FC236}">
                    <a16:creationId xmlns:a16="http://schemas.microsoft.com/office/drawing/2014/main" id="{8F83A29C-32DE-419F-AB02-65A85F0F6B3C}"/>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7" name="Arrow: Chevron 26">
                <a:extLst>
                  <a:ext uri="{FF2B5EF4-FFF2-40B4-BE49-F238E27FC236}">
                    <a16:creationId xmlns:a16="http://schemas.microsoft.com/office/drawing/2014/main" id="{6D771428-E215-4CB8-AB3C-43EADE20DABE}"/>
                  </a:ext>
                </a:extLst>
              </p:cNvPr>
              <p:cNvSpPr/>
              <p:nvPr/>
            </p:nvSpPr>
            <p:spPr>
              <a:xfrm>
                <a:off x="116273" y="60276"/>
                <a:ext cx="315984" cy="196062"/>
              </a:xfrm>
              <a:prstGeom prst="chevron">
                <a:avLst/>
              </a:prstGeom>
              <a:solidFill>
                <a:srgbClr val="FFC000"/>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24" name="TextBox 56">
              <a:extLst>
                <a:ext uri="{FF2B5EF4-FFF2-40B4-BE49-F238E27FC236}">
                  <a16:creationId xmlns:a16="http://schemas.microsoft.com/office/drawing/2014/main" id="{7923BB46-AD32-41C3-BF94-90C816824585}"/>
                </a:ext>
              </a:extLst>
            </p:cNvPr>
            <p:cNvSpPr txBox="1"/>
            <p:nvPr/>
          </p:nvSpPr>
          <p:spPr>
            <a:xfrm>
              <a:off x="267683" y="57620"/>
              <a:ext cx="759135" cy="201232"/>
            </a:xfrm>
            <a:prstGeom prst="rect">
              <a:avLst/>
            </a:prstGeom>
            <a:noFill/>
          </p:spPr>
          <p:txBody>
            <a:bodyPr wrap="square">
              <a:noAutofit/>
            </a:bodyPr>
            <a:lstStyle/>
            <a:p>
              <a:pPr>
                <a:lnSpc>
                  <a:spcPct val="107000"/>
                </a:lnSpc>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5.</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9" name="Rounded Rectangle 4">
                <a:extLst>
                  <a:ext uri="{FF2B5EF4-FFF2-40B4-BE49-F238E27FC236}">
                    <a16:creationId xmlns:a16="http://schemas.microsoft.com/office/drawing/2014/main" id="{7C6B66E4-929C-4B76-82B5-21AC89D8F3F5}"/>
                  </a:ext>
                </a:extLst>
              </p:cNvPr>
              <p:cNvSpPr/>
              <p:nvPr/>
            </p:nvSpPr>
            <p:spPr>
              <a:xfrm>
                <a:off x="637308" y="6781800"/>
                <a:ext cx="22908491" cy="4724400"/>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thể</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just">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𝟏</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nhỏ</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hơn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hoặc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a:t>
                </a:r>
              </a:p>
              <a:p>
                <a:pPr algn="just">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sai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do </a:t>
                </a:r>
                <a14:m>
                  <m:oMath xmlns:m="http://schemas.openxmlformats.org/officeDocument/2006/math">
                    <m:sSup>
                      <m:sSupPr>
                        <m:ctrlPr>
                          <a:rPr lang="en-US" sz="4400" b="1" i="1">
                            <a:solidFill>
                              <a:schemeClr val="tx1"/>
                            </a:solidFill>
                            <a:latin typeface="Cambria Math" panose="02040503050406030204" pitchFamily="18" charset="0"/>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i="1">
                        <a:solidFill>
                          <a:schemeClr val="tx1"/>
                        </a:solidFill>
                        <a:latin typeface="Cambria Math" panose="02040503050406030204" pitchFamily="18" charset="0"/>
                        <a:ea typeface="Cambria Math" panose="02040503050406030204" pitchFamily="18" charset="0"/>
                      </a:rPr>
                      <m:t>≥</m:t>
                    </m:r>
                    <m:r>
                      <a:rPr lang="en-US" sz="4400" b="1" i="1">
                        <a:solidFill>
                          <a:schemeClr val="tx1"/>
                        </a:solidFill>
                        <a:latin typeface="Cambria Math" panose="02040503050406030204" pitchFamily="18" charset="0"/>
                        <a:ea typeface="Cambria Math" panose="02040503050406030204" pitchFamily="18" charset="0"/>
                      </a:rPr>
                      <m:t>𝟎</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solidFill>
                              <a:schemeClr val="tx1"/>
                            </a:solidFill>
                            <a:latin typeface="Cambria Math" panose="02040503050406030204" pitchFamily="18" charset="0"/>
                            <a:ea typeface="Cambria Math" panose="02040503050406030204" pitchFamily="18" charset="0"/>
                          </a:rPr>
                        </m:ctrlPr>
                      </m:sSupPr>
                      <m:e>
                        <m:r>
                          <a:rPr lang="en-US" sz="4400" b="1" i="1">
                            <a:solidFill>
                              <a:schemeClr val="tx1"/>
                            </a:solidFill>
                            <a:latin typeface="Cambria Math" panose="02040503050406030204" pitchFamily="18" charset="0"/>
                            <a:ea typeface="Cambria Math" panose="02040503050406030204" pitchFamily="18" charset="0"/>
                          </a:rPr>
                          <m:t>𝒙</m:t>
                        </m:r>
                      </m:e>
                      <m:sup>
                        <m:r>
                          <a:rPr lang="en-US" sz="4400" b="1" i="1">
                            <a:solidFill>
                              <a:schemeClr val="tx1"/>
                            </a:solidFill>
                            <a:latin typeface="Cambria Math" panose="02040503050406030204" pitchFamily="18" charset="0"/>
                            <a:ea typeface="Cambria Math" panose="02040503050406030204" pitchFamily="18" charset="0"/>
                          </a:rPr>
                          <m:t>𝟐</m:t>
                        </m:r>
                      </m:sup>
                    </m:sSup>
                    <m:r>
                      <m:rPr>
                        <m:nor/>
                      </m:rP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m:t>+1 &gt; 0.</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ounded Rectangle 4">
                <a:extLst>
                  <a:ext uri="{FF2B5EF4-FFF2-40B4-BE49-F238E27FC236}">
                    <a16:creationId xmlns:a16="http://schemas.microsoft.com/office/drawing/2014/main" id="{7C6B66E4-929C-4B76-82B5-21AC89D8F3F5}"/>
                  </a:ext>
                </a:extLst>
              </p:cNvPr>
              <p:cNvSpPr>
                <a:spLocks noRot="1" noChangeAspect="1" noMove="1" noResize="1" noEditPoints="1" noAdjustHandles="1" noChangeArrowheads="1" noChangeShapeType="1" noTextEdit="1"/>
              </p:cNvSpPr>
              <p:nvPr/>
            </p:nvSpPr>
            <p:spPr>
              <a:xfrm>
                <a:off x="637308" y="6781800"/>
                <a:ext cx="22908491" cy="4724400"/>
              </a:xfrm>
              <a:prstGeom prst="roundRect">
                <a:avLst>
                  <a:gd name="adj" fmla="val 2239"/>
                </a:avLst>
              </a:prstGeom>
              <a:blipFill>
                <a:blip r:embed="rId4"/>
                <a:stretch>
                  <a:fillRect/>
                </a:stretch>
              </a:blipFill>
              <a:ln w="19050">
                <a:solidFill>
                  <a:schemeClr val="accent6">
                    <a:lumMod val="50000"/>
                  </a:schemeClr>
                </a:solidFill>
              </a:ln>
              <a:effectLst>
                <a:innerShdw blurRad="114300">
                  <a:prstClr val="black"/>
                </a:innerShdw>
              </a:effectLst>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E6071FAD-D3CF-4890-ACAD-6EC7F14C3468}"/>
              </a:ext>
            </a:extLst>
          </p:cNvPr>
          <p:cNvGrpSpPr/>
          <p:nvPr/>
        </p:nvGrpSpPr>
        <p:grpSpPr>
          <a:xfrm>
            <a:off x="609600" y="6248400"/>
            <a:ext cx="3600000" cy="828000"/>
            <a:chOff x="1275608" y="6322796"/>
            <a:chExt cx="3572909" cy="828631"/>
          </a:xfrm>
        </p:grpSpPr>
        <p:sp>
          <p:nvSpPr>
            <p:cNvPr id="11" name="Freeform 20">
              <a:extLst>
                <a:ext uri="{FF2B5EF4-FFF2-40B4-BE49-F238E27FC236}">
                  <a16:creationId xmlns:a16="http://schemas.microsoft.com/office/drawing/2014/main" id="{74E1DFA7-65BC-4A06-8607-EA98C08856BB}"/>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70ABA963-C575-4586-A041-9D05D3E23AE7}"/>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3" name="Round Diagonal Corner Rectangle 8">
              <a:extLst>
                <a:ext uri="{FF2B5EF4-FFF2-40B4-BE49-F238E27FC236}">
                  <a16:creationId xmlns:a16="http://schemas.microsoft.com/office/drawing/2014/main" id="{4276DF70-54DA-43D0-8217-7FF68B5C4A67}"/>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Freeform 9">
              <a:extLst>
                <a:ext uri="{FF2B5EF4-FFF2-40B4-BE49-F238E27FC236}">
                  <a16:creationId xmlns:a16="http://schemas.microsoft.com/office/drawing/2014/main" id="{20852315-3F83-4875-8A93-BBED73913FF9}"/>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4108" name="Picture 3">
            <a:extLst>
              <a:ext uri="{FF2B5EF4-FFF2-40B4-BE49-F238E27FC236}">
                <a16:creationId xmlns:a16="http://schemas.microsoft.com/office/drawing/2014/main" id="{66B7582A-6E95-4405-B707-A54F020315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480634"/>
            <a:ext cx="5409116" cy="4873166"/>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5">
            <a:extLst>
              <a:ext uri="{FF2B5EF4-FFF2-40B4-BE49-F238E27FC236}">
                <a16:creationId xmlns:a16="http://schemas.microsoft.com/office/drawing/2014/main" id="{2D7731F8-9BD5-4C3D-A855-22E7E50C59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6600" y="6324600"/>
            <a:ext cx="4191000" cy="4828761"/>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6">
            <a:extLst>
              <a:ext uri="{FF2B5EF4-FFF2-40B4-BE49-F238E27FC236}">
                <a16:creationId xmlns:a16="http://schemas.microsoft.com/office/drawing/2014/main" id="{4D20D39F-9964-4BC4-8AE2-DE1F64F3EEBC}"/>
              </a:ext>
            </a:extLst>
          </p:cNvPr>
          <p:cNvSpPr>
            <a:spLocks noChangeArrowheads="1"/>
          </p:cNvSpPr>
          <p:nvPr/>
        </p:nvSpPr>
        <p:spPr bwMode="auto">
          <a:xfrm>
            <a:off x="600891" y="3135087"/>
            <a:ext cx="7704909" cy="2836484"/>
          </a:xfrm>
          <a:prstGeom prst="wedgeRoundRectCallout">
            <a:avLst>
              <a:gd name="adj1" fmla="val -20833"/>
              <a:gd name="adj2" fmla="val 62500"/>
              <a:gd name="adj3" fmla="val 16667"/>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Mọi</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tự</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nhiên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nhân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1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đều</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chính</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nó</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11" name="Rounded Rectangular Callout 7">
            <a:extLst>
              <a:ext uri="{FF2B5EF4-FFF2-40B4-BE49-F238E27FC236}">
                <a16:creationId xmlns:a16="http://schemas.microsoft.com/office/drawing/2014/main" id="{E5281F33-4CDA-4AF2-B9CA-01C982CA1394}"/>
              </a:ext>
            </a:extLst>
          </p:cNvPr>
          <p:cNvSpPr>
            <a:spLocks noChangeArrowheads="1"/>
          </p:cNvSpPr>
          <p:nvPr/>
        </p:nvSpPr>
        <p:spPr bwMode="auto">
          <a:xfrm>
            <a:off x="13820503" y="3200400"/>
            <a:ext cx="9877697" cy="2742141"/>
          </a:xfrm>
          <a:prstGeom prst="wedgeRoundRectCallout">
            <a:avLst>
              <a:gd name="adj1" fmla="val -20833"/>
              <a:gd name="adj2" fmla="val 62500"/>
              <a:gd name="adj3" fmla="val 16667"/>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đúng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tự</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nhiên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nhân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1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chính</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nó</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2" name="Rectangle 15">
            <a:extLst>
              <a:ext uri="{FF2B5EF4-FFF2-40B4-BE49-F238E27FC236}">
                <a16:creationId xmlns:a16="http://schemas.microsoft.com/office/drawing/2014/main" id="{DCF30ACD-3C7D-481E-9474-AF6F8CAAA797}"/>
              </a:ext>
            </a:extLst>
          </p:cNvPr>
          <p:cNvSpPr>
            <a:spLocks noChangeArrowheads="1"/>
          </p:cNvSpPr>
          <p:nvPr/>
        </p:nvSpPr>
        <p:spPr bwMode="auto">
          <a:xfrm>
            <a:off x="0" y="4604177"/>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a:p>
        </p:txBody>
      </p:sp>
      <p:sp>
        <p:nvSpPr>
          <p:cNvPr id="13" name="Rectangle 18">
            <a:extLst>
              <a:ext uri="{FF2B5EF4-FFF2-40B4-BE49-F238E27FC236}">
                <a16:creationId xmlns:a16="http://schemas.microsoft.com/office/drawing/2014/main" id="{E6465B76-6209-4577-956E-8C9A1986148F}"/>
              </a:ext>
            </a:extLst>
          </p:cNvPr>
          <p:cNvSpPr>
            <a:spLocks noChangeArrowheads="1"/>
          </p:cNvSpPr>
          <p:nvPr/>
        </p:nvSpPr>
        <p:spPr bwMode="auto">
          <a:xfrm>
            <a:off x="0" y="4094113"/>
            <a:ext cx="18473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a:ln>
                  <a:noFill/>
                </a:ln>
                <a:solidFill>
                  <a:schemeClr val="tx1"/>
                </a:solidFill>
                <a:effectLst/>
                <a:latin typeface="Arial" panose="020B0604020202020204" pitchFamily="34" charset="0"/>
              </a:rPr>
              <a:t/>
            </a:r>
            <a:br>
              <a:rPr kumimoji="0" lang="en-US" altLang="en-US" sz="4800" b="0" i="0" u="none" strike="noStrike" cap="none" normalizeH="0" baseline="0">
                <a:ln>
                  <a:noFill/>
                </a:ln>
                <a:solidFill>
                  <a:schemeClr val="tx1"/>
                </a:solidFill>
                <a:effectLst/>
                <a:latin typeface="Arial" panose="020B0604020202020204" pitchFamily="34" charset="0"/>
              </a:rPr>
            </a:br>
            <a:endParaRPr kumimoji="0" lang="en-US" altLang="en-US" sz="4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ndParaRPr>
          </a:p>
        </p:txBody>
      </p:sp>
      <p:sp>
        <p:nvSpPr>
          <p:cNvPr id="15" name="Rectangle 20">
            <a:extLst>
              <a:ext uri="{FF2B5EF4-FFF2-40B4-BE49-F238E27FC236}">
                <a16:creationId xmlns:a16="http://schemas.microsoft.com/office/drawing/2014/main" id="{6A6DE079-7E20-4F2C-A7A5-374A1A90F70C}"/>
              </a:ext>
            </a:extLst>
          </p:cNvPr>
          <p:cNvSpPr>
            <a:spLocks noChangeArrowheads="1"/>
          </p:cNvSpPr>
          <p:nvPr/>
        </p:nvSpPr>
        <p:spPr bwMode="auto">
          <a:xfrm>
            <a:off x="0" y="6530370"/>
            <a:ext cx="1847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ndParaRPr>
          </a:p>
        </p:txBody>
      </p:sp>
      <p:sp>
        <p:nvSpPr>
          <p:cNvPr id="19" name="Rectangle 25">
            <a:extLst>
              <a:ext uri="{FF2B5EF4-FFF2-40B4-BE49-F238E27FC236}">
                <a16:creationId xmlns:a16="http://schemas.microsoft.com/office/drawing/2014/main" id="{BD779682-9BF9-4F93-92C5-BAFC408CDC42}"/>
              </a:ext>
            </a:extLst>
          </p:cNvPr>
          <p:cNvSpPr>
            <a:spLocks noChangeArrowheads="1"/>
          </p:cNvSpPr>
          <p:nvPr/>
        </p:nvSpPr>
        <p:spPr bwMode="auto">
          <a:xfrm>
            <a:off x="0" y="5172075"/>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8">
            <a:extLst>
              <a:ext uri="{FF2B5EF4-FFF2-40B4-BE49-F238E27FC236}">
                <a16:creationId xmlns:a16="http://schemas.microsoft.com/office/drawing/2014/main" id="{0E2EA7CC-FA84-45C3-BD03-E13B29E57DB6}"/>
              </a:ext>
            </a:extLst>
          </p:cNvPr>
          <p:cNvSpPr>
            <a:spLocks noChangeArrowheads="1"/>
          </p:cNvSpPr>
          <p:nvPr/>
        </p:nvSpPr>
        <p:spPr bwMode="auto">
          <a:xfrm>
            <a:off x="0" y="5629275"/>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9">
            <a:extLst>
              <a:ext uri="{FF2B5EF4-FFF2-40B4-BE49-F238E27FC236}">
                <a16:creationId xmlns:a16="http://schemas.microsoft.com/office/drawing/2014/main" id="{D0FB2A22-0334-475F-9B8F-238C7EFCC8AF}"/>
              </a:ext>
            </a:extLst>
          </p:cNvPr>
          <p:cNvSpPr>
            <a:spLocks noChangeArrowheads="1"/>
          </p:cNvSpPr>
          <p:nvPr/>
        </p:nvSpPr>
        <p:spPr bwMode="auto">
          <a:xfrm>
            <a:off x="0" y="66865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30">
            <a:extLst>
              <a:ext uri="{FF2B5EF4-FFF2-40B4-BE49-F238E27FC236}">
                <a16:creationId xmlns:a16="http://schemas.microsoft.com/office/drawing/2014/main" id="{C1CF5F1F-EFA8-4B3F-8F34-2CD4E6CDB454}"/>
              </a:ext>
            </a:extLst>
          </p:cNvPr>
          <p:cNvSpPr>
            <a:spLocks noChangeArrowheads="1"/>
          </p:cNvSpPr>
          <p:nvPr/>
        </p:nvSpPr>
        <p:spPr bwMode="auto">
          <a:xfrm>
            <a:off x="0" y="76962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Snip Single Corner Rectangle 8">
            <a:extLst>
              <a:ext uri="{FF2B5EF4-FFF2-40B4-BE49-F238E27FC236}">
                <a16:creationId xmlns:a16="http://schemas.microsoft.com/office/drawing/2014/main" id="{3642CA2D-F9F4-4DBC-AB41-1C91B19FBAA8}"/>
              </a:ext>
            </a:extLst>
          </p:cNvPr>
          <p:cNvSpPr/>
          <p:nvPr/>
        </p:nvSpPr>
        <p:spPr>
          <a:xfrm>
            <a:off x="9372600" y="3276600"/>
            <a:ext cx="3482933" cy="4873166"/>
          </a:xfrm>
          <a:prstGeom prst="snip1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1.1=1</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2.1=2</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3.1=3</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4.1=4</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effectLst/>
                <a:latin typeface="Tomaho"/>
                <a:ea typeface="Calibri" panose="020F0502020204030204" pitchFamily="34" charset="0"/>
                <a:cs typeface="Times New Roman" panose="02020603050405020304" pitchFamily="18" charset="0"/>
              </a:rPr>
              <a:t>…</a:t>
            </a:r>
          </a:p>
        </p:txBody>
      </p:sp>
      <p:sp>
        <p:nvSpPr>
          <p:cNvPr id="37" name="Rounded Rectangle 4">
            <a:extLst>
              <a:ext uri="{FF2B5EF4-FFF2-40B4-BE49-F238E27FC236}">
                <a16:creationId xmlns:a16="http://schemas.microsoft.com/office/drawing/2014/main" id="{C61B7B8E-C560-458E-B1FC-C4795E3A8B0C}"/>
              </a:ext>
            </a:extLst>
          </p:cNvPr>
          <p:cNvSpPr/>
          <p:nvPr/>
        </p:nvSpPr>
        <p:spPr>
          <a:xfrm>
            <a:off x="713509" y="10832306"/>
            <a:ext cx="22908491" cy="21216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508635" algn="l"/>
              </a:tabLst>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tự</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nhiên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nhân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chính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tự</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nhiên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nhân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chính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363641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09976" y="1981202"/>
                <a:ext cx="22427726" cy="3257638"/>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phủ</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b="1" i="1">
                        <a:solidFill>
                          <a:srgbClr val="FF0000"/>
                        </a:solidFill>
                        <a:latin typeface="Tahoma" panose="020B0604030504040204" pitchFamily="34" charset="0"/>
                        <a:ea typeface="Tahoma" panose="020B0604030504040204" pitchFamily="34" charset="0"/>
                        <a:cs typeface="Tahoma" panose="020B0604030504040204" pitchFamily="34" charset="0"/>
                      </a:rPr>
                      <m:t>P</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R</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 </m:t>
                    </m:r>
                    <m:sSup>
                      <m:sSupPr>
                        <m:ctrlPr>
                          <a:rPr lang="en-US" b="1" i="1">
                            <a:solidFill>
                              <a:srgbClr val="FF0000"/>
                            </a:solidFill>
                            <a:latin typeface="Cambria Math" panose="02040503050406030204" pitchFamily="18" charset="0"/>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𝒙</m:t>
                        </m:r>
                      </m:e>
                      <m:sup>
                        <m:r>
                          <a:rPr lang="en-US" b="1" i="1">
                            <a:solidFill>
                              <a:srgbClr val="FF0000"/>
                            </a:solidFill>
                            <a:latin typeface="Cambria Math" panose="02040503050406030204" pitchFamily="18" charset="0"/>
                            <a:ea typeface="Cambria Math" panose="02040503050406030204" pitchFamily="18" charset="0"/>
                          </a:rPr>
                          <m:t>𝟐</m:t>
                        </m:r>
                      </m:sup>
                    </m:sSup>
                    <m:r>
                      <m:rPr>
                        <m:nor/>
                      </m:rPr>
                      <a:rPr lang="en-US" b="1" i="0" smtClean="0">
                        <a:solidFill>
                          <a:srgbClr val="FF0000"/>
                        </a:solidFill>
                        <a:latin typeface="Cambria Math" panose="02040503050406030204" pitchFamily="18" charset="0"/>
                        <a:ea typeface="Cambria Math" panose="02040503050406030204" pitchFamily="18" charset="0"/>
                      </a:rPr>
                      <m:t> + 1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0</m:t>
                    </m:r>
                    <m:r>
                      <m:rPr>
                        <m:nor/>
                      </m:rP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09976" y="1981202"/>
                <a:ext cx="22427726" cy="3257638"/>
              </a:xfrm>
              <a:prstGeom prst="rect">
                <a:avLst/>
              </a:prstGeom>
              <a:blipFill>
                <a:blip r:embed="rId3"/>
                <a:stretch>
                  <a:fillRect l="-1195"/>
                </a:stretch>
              </a:blipFill>
              <a:ln>
                <a:solidFill>
                  <a:srgbClr val="00B0F0"/>
                </a:solid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id="{EDDC5E2B-DF2C-4863-BD2C-84F70023CE26}"/>
              </a:ext>
            </a:extLst>
          </p:cNvPr>
          <p:cNvGrpSpPr/>
          <p:nvPr/>
        </p:nvGrpSpPr>
        <p:grpSpPr>
          <a:xfrm>
            <a:off x="152400" y="1828800"/>
            <a:ext cx="4061227" cy="1633138"/>
            <a:chOff x="22440" y="40926"/>
            <a:chExt cx="877807" cy="352425"/>
          </a:xfrm>
        </p:grpSpPr>
        <p:grpSp>
          <p:nvGrpSpPr>
            <p:cNvPr id="6" name="Group 5">
              <a:extLst>
                <a:ext uri="{FF2B5EF4-FFF2-40B4-BE49-F238E27FC236}">
                  <a16:creationId xmlns:a16="http://schemas.microsoft.com/office/drawing/2014/main" id="{D2B2D161-71D0-4231-82AF-6F43E5E2035B}"/>
                </a:ext>
              </a:extLst>
            </p:cNvPr>
            <p:cNvGrpSpPr/>
            <p:nvPr/>
          </p:nvGrpSpPr>
          <p:grpSpPr>
            <a:xfrm>
              <a:off x="22440" y="59287"/>
              <a:ext cx="850471" cy="159855"/>
              <a:chOff x="31572" y="60276"/>
              <a:chExt cx="1196628" cy="197828"/>
            </a:xfrm>
          </p:grpSpPr>
          <p:sp>
            <p:nvSpPr>
              <p:cNvPr id="9" name="Arrow: Pentagon 8">
                <a:extLst>
                  <a:ext uri="{FF2B5EF4-FFF2-40B4-BE49-F238E27FC236}">
                    <a16:creationId xmlns:a16="http://schemas.microsoft.com/office/drawing/2014/main" id="{77A43265-1186-429F-AAB7-FB9E94E2BF90}"/>
                  </a:ext>
                </a:extLst>
              </p:cNvPr>
              <p:cNvSpPr/>
              <p:nvPr/>
            </p:nvSpPr>
            <p:spPr>
              <a:xfrm>
                <a:off x="204585" y="62042"/>
                <a:ext cx="1023615"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 </a:t>
                </a: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p:sp>
            <p:nvSpPr>
              <p:cNvPr id="10" name="Arrow: Chevron 9">
                <a:extLst>
                  <a:ext uri="{FF2B5EF4-FFF2-40B4-BE49-F238E27FC236}">
                    <a16:creationId xmlns:a16="http://schemas.microsoft.com/office/drawing/2014/main" id="{F1725225-2785-4484-963C-E27A2910F32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1" name="Arrow: Chevron 10">
                <a:extLst>
                  <a:ext uri="{FF2B5EF4-FFF2-40B4-BE49-F238E27FC236}">
                    <a16:creationId xmlns:a16="http://schemas.microsoft.com/office/drawing/2014/main" id="{936C9376-F5AD-4185-910A-AA06081CACB6}"/>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56">
              <a:extLst>
                <a:ext uri="{FF2B5EF4-FFF2-40B4-BE49-F238E27FC236}">
                  <a16:creationId xmlns:a16="http://schemas.microsoft.com/office/drawing/2014/main" id="{DCA2B3A3-07E0-4966-91B5-DEF35623F7C0}"/>
                </a:ext>
              </a:extLst>
            </p:cNvPr>
            <p:cNvSpPr txBox="1"/>
            <p:nvPr/>
          </p:nvSpPr>
          <p:spPr>
            <a:xfrm>
              <a:off x="215650" y="40926"/>
              <a:ext cx="684597" cy="352425"/>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Ví dụ 6.</a:t>
              </a: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p:grpSp>
      <p:sp>
        <p:nvSpPr>
          <p:cNvPr id="3" name="Rectangle 2">
            <a:extLst>
              <a:ext uri="{FF2B5EF4-FFF2-40B4-BE49-F238E27FC236}">
                <a16:creationId xmlns:a16="http://schemas.microsoft.com/office/drawing/2014/main" id="{FA5A54DD-7687-4DA2-B228-BD54DBD01E2B}"/>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Rounded Rectangle 4">
            <a:extLst>
              <a:ext uri="{FF2B5EF4-FFF2-40B4-BE49-F238E27FC236}">
                <a16:creationId xmlns:a16="http://schemas.microsoft.com/office/drawing/2014/main" id="{6FB2B55F-247A-479C-81BC-D8A7084865C6}"/>
              </a:ext>
            </a:extLst>
          </p:cNvPr>
          <p:cNvSpPr/>
          <p:nvPr/>
        </p:nvSpPr>
        <p:spPr>
          <a:xfrm>
            <a:off x="909976" y="6096001"/>
            <a:ext cx="22483425" cy="6705599"/>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schemeClr val="tx1"/>
                </a:solidFill>
                <a:latin typeface="Tahoma" panose="020B0604030504040204" pitchFamily="34" charset="0"/>
                <a:ea typeface="Tahoma" panose="020B0604030504040204" pitchFamily="34" charset="0"/>
                <a:cs typeface="Tahoma" panose="020B0604030504040204" pitchFamily="34" charset="0"/>
              </a:rPr>
              <a:t>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thể</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Tồn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 </a:t>
            </a: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P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tồn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tức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a:t>
            </a:r>
          </a:p>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p>
        </p:txBody>
      </p:sp>
      <p:grpSp>
        <p:nvGrpSpPr>
          <p:cNvPr id="19" name="Group 18">
            <a:extLst>
              <a:ext uri="{FF2B5EF4-FFF2-40B4-BE49-F238E27FC236}">
                <a16:creationId xmlns:a16="http://schemas.microsoft.com/office/drawing/2014/main" id="{26410B46-345E-4102-A939-C36B10189213}"/>
              </a:ext>
            </a:extLst>
          </p:cNvPr>
          <p:cNvGrpSpPr/>
          <p:nvPr/>
        </p:nvGrpSpPr>
        <p:grpSpPr>
          <a:xfrm>
            <a:off x="1524000" y="5715000"/>
            <a:ext cx="3725766" cy="828000"/>
            <a:chOff x="1275608" y="6322796"/>
            <a:chExt cx="3572909" cy="828631"/>
          </a:xfrm>
        </p:grpSpPr>
        <p:sp>
          <p:nvSpPr>
            <p:cNvPr id="20" name="Freeform 20">
              <a:extLst>
                <a:ext uri="{FF2B5EF4-FFF2-40B4-BE49-F238E27FC236}">
                  <a16:creationId xmlns:a16="http://schemas.microsoft.com/office/drawing/2014/main" id="{17C05C86-93CE-4C93-B594-2E8F2F6290BC}"/>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04E349BD-11C8-40F5-BC13-F567A1C07F03}"/>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2" name="Round Diagonal Corner Rectangle 8">
              <a:extLst>
                <a:ext uri="{FF2B5EF4-FFF2-40B4-BE49-F238E27FC236}">
                  <a16:creationId xmlns:a16="http://schemas.microsoft.com/office/drawing/2014/main" id="{9EC9B394-8BEB-4CF0-A465-F79958A92841}"/>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Freeform 9">
              <a:extLst>
                <a:ext uri="{FF2B5EF4-FFF2-40B4-BE49-F238E27FC236}">
                  <a16:creationId xmlns:a16="http://schemas.microsoft.com/office/drawing/2014/main" id="{934FE71D-1F40-4B28-9D0C-56087A9CE827}"/>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4" name="Rectangle 23">
            <a:extLst>
              <a:ext uri="{FF2B5EF4-FFF2-40B4-BE49-F238E27FC236}">
                <a16:creationId xmlns:a16="http://schemas.microsoft.com/office/drawing/2014/main" id="{48A0502A-5DE9-40E4-9FFD-F6616E1F674A}"/>
              </a:ext>
            </a:extLst>
          </p:cNvPr>
          <p:cNvSpPr/>
          <p:nvPr/>
        </p:nvSpPr>
        <p:spPr>
          <a:xfrm>
            <a:off x="1657572" y="8686800"/>
            <a:ext cx="21126227" cy="1097629"/>
          </a:xfrm>
          <a:prstGeom prst="rect">
            <a:avLst/>
          </a:prstGeom>
        </p:spPr>
        <p:txBody>
          <a:bodyPr wrap="square">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06321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nodePh="1">
                                  <p:stCondLst>
                                    <p:cond delay="0"/>
                                  </p:stCondLst>
                                  <p:endCondLst>
                                    <p:cond evt="begin" delay="0">
                                      <p:tn val="20"/>
                                    </p:cond>
                                  </p:end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3" grpId="0" animBg="1"/>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09975" y="2133600"/>
                <a:ext cx="22483425" cy="7304272"/>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môn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Toán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Nam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khác</a:t>
                </a:r>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50000"/>
                  </a:lnSpc>
                  <a:spcBef>
                    <a:spcPts val="0"/>
                  </a:spcBef>
                  <a:buNone/>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Mai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Dùng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hiệu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Nam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Mai </a:t>
                </a:r>
                <a:r>
                  <a:rPr lang="en-US" b="1" dirty="0" err="1">
                    <a:latin typeface="Tahoma" panose="020B0604030504040204" pitchFamily="34" charset="0"/>
                    <a:ea typeface="Tahoma" panose="020B0604030504040204" pitchFamily="34" charset="0"/>
                    <a:cs typeface="Tahoma" panose="020B0604030504040204" pitchFamily="34" charset="0"/>
                  </a:rPr>
                  <a:t>dưới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09975" y="2133600"/>
                <a:ext cx="22483425" cy="7304272"/>
              </a:xfrm>
              <a:prstGeom prst="rect">
                <a:avLst/>
              </a:prstGeom>
              <a:blipFill>
                <a:blip r:embed="rId3"/>
                <a:stretch>
                  <a:fillRect l="-1192" r="-596" b="-2750"/>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id="{20F06738-1F4A-447A-B413-7D8670A28016}"/>
              </a:ext>
            </a:extLst>
          </p:cNvPr>
          <p:cNvGrpSpPr/>
          <p:nvPr/>
        </p:nvGrpSpPr>
        <p:grpSpPr>
          <a:xfrm>
            <a:off x="152402" y="1752600"/>
            <a:ext cx="5714998" cy="828008"/>
            <a:chOff x="22440" y="41627"/>
            <a:chExt cx="979782" cy="201232"/>
          </a:xfrm>
        </p:grpSpPr>
        <p:grpSp>
          <p:nvGrpSpPr>
            <p:cNvPr id="5" name="Group 4">
              <a:extLst>
                <a:ext uri="{FF2B5EF4-FFF2-40B4-BE49-F238E27FC236}">
                  <a16:creationId xmlns:a16="http://schemas.microsoft.com/office/drawing/2014/main" id="{C85F3FFC-4835-4928-AD3F-4F6A2DE05BCD}"/>
                </a:ext>
              </a:extLst>
            </p:cNvPr>
            <p:cNvGrpSpPr/>
            <p:nvPr/>
          </p:nvGrpSpPr>
          <p:grpSpPr>
            <a:xfrm>
              <a:off x="22440" y="59288"/>
              <a:ext cx="940674" cy="158481"/>
              <a:chOff x="31572" y="60276"/>
              <a:chExt cx="1323546" cy="196127"/>
            </a:xfrm>
          </p:grpSpPr>
          <p:sp>
            <p:nvSpPr>
              <p:cNvPr id="8" name="Arrow: Pentagon 7">
                <a:extLst>
                  <a:ext uri="{FF2B5EF4-FFF2-40B4-BE49-F238E27FC236}">
                    <a16:creationId xmlns:a16="http://schemas.microsoft.com/office/drawing/2014/main" id="{DF5565DD-3264-43CC-9D3B-8B21BC91CBEE}"/>
                  </a:ext>
                </a:extLst>
              </p:cNvPr>
              <p:cNvSpPr/>
              <p:nvPr/>
            </p:nvSpPr>
            <p:spPr>
              <a:xfrm>
                <a:off x="186242" y="60276"/>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Arrow: Chevron 8">
                <a:extLst>
                  <a:ext uri="{FF2B5EF4-FFF2-40B4-BE49-F238E27FC236}">
                    <a16:creationId xmlns:a16="http://schemas.microsoft.com/office/drawing/2014/main" id="{681CCE10-09FC-4EA8-B3DD-F3466669D5B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b="1"/>
              </a:p>
            </p:txBody>
          </p:sp>
          <p:sp>
            <p:nvSpPr>
              <p:cNvPr id="10" name="Arrow: Chevron 9">
                <a:extLst>
                  <a:ext uri="{FF2B5EF4-FFF2-40B4-BE49-F238E27FC236}">
                    <a16:creationId xmlns:a16="http://schemas.microsoft.com/office/drawing/2014/main" id="{23513F1E-7E7E-45A4-8BD3-31BAC2A867B5}"/>
                  </a:ext>
                </a:extLst>
              </p:cNvPr>
              <p:cNvSpPr/>
              <p:nvPr/>
            </p:nvSpPr>
            <p:spPr>
              <a:xfrm>
                <a:off x="116273" y="60276"/>
                <a:ext cx="315984" cy="196062"/>
              </a:xfrm>
              <a:prstGeom prst="chevron">
                <a:avLst/>
              </a:prstGeom>
              <a:solidFill>
                <a:srgbClr val="FFC000"/>
              </a:solidFill>
              <a:ln w="12700" cap="flat" cmpd="sng" algn="ctr">
                <a:noFill/>
                <a:prstDash val="solid"/>
                <a:miter lim="800000"/>
              </a:ln>
              <a:effectLst/>
            </p:spPr>
            <p:txBody>
              <a:bodyPr rtlCol="0" anchor="ctr"/>
              <a:lstStyle/>
              <a:p>
                <a:endParaRPr lang="en-US" b="1"/>
              </a:p>
            </p:txBody>
          </p:sp>
        </p:grpSp>
        <p:sp>
          <p:nvSpPr>
            <p:cNvPr id="6" name="TextBox 56">
              <a:extLst>
                <a:ext uri="{FF2B5EF4-FFF2-40B4-BE49-F238E27FC236}">
                  <a16:creationId xmlns:a16="http://schemas.microsoft.com/office/drawing/2014/main" id="{A9750165-E408-4EA8-A412-ECD1D7F2A121}"/>
                </a:ext>
              </a:extLst>
            </p:cNvPr>
            <p:cNvSpPr txBox="1"/>
            <p:nvPr/>
          </p:nvSpPr>
          <p:spPr>
            <a:xfrm>
              <a:off x="269309" y="41627"/>
              <a:ext cx="732913" cy="201232"/>
            </a:xfrm>
            <a:prstGeom prst="rect">
              <a:avLst/>
            </a:prstGeom>
            <a:noFill/>
          </p:spPr>
          <p:txBody>
            <a:bodyPr wrap="square">
              <a:noAutofit/>
            </a:bodyPr>
            <a:lstStyle/>
            <a:p>
              <a:pPr>
                <a:lnSpc>
                  <a:spcPct val="107000"/>
                </a:lnSpc>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6.</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grpSp>
      <p:sp>
        <p:nvSpPr>
          <p:cNvPr id="12" name="Rectangle 5">
            <a:extLst>
              <a:ext uri="{FF2B5EF4-FFF2-40B4-BE49-F238E27FC236}">
                <a16:creationId xmlns:a16="http://schemas.microsoft.com/office/drawing/2014/main" id="{0C727D43-D01C-4CC7-91D7-0D24DD11EA26}"/>
              </a:ext>
            </a:extLst>
          </p:cNvPr>
          <p:cNvSpPr>
            <a:spLocks noChangeArrowheads="1"/>
          </p:cNvSpPr>
          <p:nvPr/>
        </p:nvSpPr>
        <p:spPr bwMode="auto">
          <a:xfrm>
            <a:off x="0" y="-377026"/>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b="1"/>
          </a:p>
        </p:txBody>
      </p:sp>
      <mc:AlternateContent xmlns:mc="http://schemas.openxmlformats.org/markup-compatibility/2006" xmlns:a14="http://schemas.microsoft.com/office/drawing/2010/main">
        <mc:Choice Requires="a14">
          <p:sp>
            <p:nvSpPr>
              <p:cNvPr id="11" name="Rounded Rectangle 4">
                <a:extLst>
                  <a:ext uri="{FF2B5EF4-FFF2-40B4-BE49-F238E27FC236}">
                    <a16:creationId xmlns:a16="http://schemas.microsoft.com/office/drawing/2014/main" id="{00D056B7-88CE-4846-AF4A-ED83502F9767}"/>
                  </a:ext>
                </a:extLst>
              </p:cNvPr>
              <p:cNvSpPr/>
              <p:nvPr/>
            </p:nvSpPr>
            <p:spPr>
              <a:xfrm>
                <a:off x="909977" y="10134600"/>
                <a:ext cx="22483424" cy="2872405"/>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Bạn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Mai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do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tồn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𝒙</m:t>
                    </m:r>
                    <m:r>
                      <a:rPr lang="en-US" sz="4400" b="1" i="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để</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solidFill>
                              <a:schemeClr val="tx1"/>
                            </a:solidFill>
                            <a:latin typeface="Cambria Math" panose="02040503050406030204" pitchFamily="18" charset="0"/>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i="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r>
                      <a:rPr lang="en-US" sz="4400" b="1" i="1">
                        <a:solidFill>
                          <a:schemeClr val="tx1"/>
                        </a:solidFill>
                        <a:latin typeface="Cambria Math" panose="02040503050406030204" pitchFamily="18" charset="0"/>
                      </a:rPr>
                      <m:t>.</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b)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Nam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dưới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400" b="1">
                        <a:solidFill>
                          <a:schemeClr val="tx1"/>
                        </a:solidFill>
                        <a:latin typeface="Cambria Math" panose="02040503050406030204" pitchFamily="18" charset="0"/>
                      </a:rPr>
                      <m:t> </m:t>
                    </m:r>
                    <m:r>
                      <a:rPr lang="en-US" sz="4400" b="1" i="1">
                        <a:solidFill>
                          <a:schemeClr val="tx1"/>
                        </a:solidFill>
                        <a:latin typeface="Cambria Math" panose="02040503050406030204" pitchFamily="18" charset="0"/>
                      </a:rPr>
                      <m:t>𝑷</m:t>
                    </m:r>
                    <m:r>
                      <a:rPr lang="en-US" sz="4400" b="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𝒙</m:t>
                    </m:r>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ℝ</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r>
                      <a:rPr lang="en-US" sz="4400" b="1">
                        <a:solidFill>
                          <a:schemeClr val="tx1"/>
                        </a:solidFill>
                        <a:latin typeface="Cambria Math" panose="02040503050406030204" pitchFamily="18" charset="0"/>
                      </a:rPr>
                      <m:t>"</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 name="Rounded Rectangle 4">
                <a:extLst>
                  <a:ext uri="{FF2B5EF4-FFF2-40B4-BE49-F238E27FC236}">
                    <a16:creationId xmlns:a16="http://schemas.microsoft.com/office/drawing/2014/main" id="{00D056B7-88CE-4846-AF4A-ED83502F9767}"/>
                  </a:ext>
                </a:extLst>
              </p:cNvPr>
              <p:cNvSpPr>
                <a:spLocks noRot="1" noChangeAspect="1" noMove="1" noResize="1" noEditPoints="1" noAdjustHandles="1" noChangeArrowheads="1" noChangeShapeType="1" noTextEdit="1"/>
              </p:cNvSpPr>
              <p:nvPr/>
            </p:nvSpPr>
            <p:spPr>
              <a:xfrm>
                <a:off x="909977" y="10134600"/>
                <a:ext cx="22483424" cy="2872405"/>
              </a:xfrm>
              <a:prstGeom prst="roundRect">
                <a:avLst>
                  <a:gd name="adj" fmla="val 2239"/>
                </a:avLst>
              </a:prstGeom>
              <a:blipFill>
                <a:blip r:embed="rId4"/>
                <a:stretch>
                  <a:fillRect l="-893"/>
                </a:stretch>
              </a:blipFill>
              <a:ln w="19050">
                <a:solidFill>
                  <a:schemeClr val="accent6">
                    <a:lumMod val="50000"/>
                  </a:schemeClr>
                </a:solidFill>
              </a:ln>
              <a:effectLst>
                <a:innerShdw blurRad="114300">
                  <a:prstClr val="black"/>
                </a:innerShdw>
              </a:effectLst>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F9F6899A-0777-49FD-84C7-3B973E8AEC33}"/>
              </a:ext>
            </a:extLst>
          </p:cNvPr>
          <p:cNvGrpSpPr/>
          <p:nvPr/>
        </p:nvGrpSpPr>
        <p:grpSpPr>
          <a:xfrm>
            <a:off x="1447800" y="9753600"/>
            <a:ext cx="3657395" cy="828000"/>
            <a:chOff x="1275608" y="6322796"/>
            <a:chExt cx="3572909" cy="828631"/>
          </a:xfrm>
        </p:grpSpPr>
        <p:sp>
          <p:nvSpPr>
            <p:cNvPr id="14" name="Freeform 20">
              <a:extLst>
                <a:ext uri="{FF2B5EF4-FFF2-40B4-BE49-F238E27FC236}">
                  <a16:creationId xmlns:a16="http://schemas.microsoft.com/office/drawing/2014/main" id="{C92E54DD-3CFA-4A90-8AAC-E35CB593114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4142FA3A-14DE-4A69-8FB9-0594F63F9B3F}"/>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6" name="Round Diagonal Corner Rectangle 8">
              <a:extLst>
                <a:ext uri="{FF2B5EF4-FFF2-40B4-BE49-F238E27FC236}">
                  <a16:creationId xmlns:a16="http://schemas.microsoft.com/office/drawing/2014/main" id="{AA9AD89D-BB8C-4116-A729-B7FCF97A38CD}"/>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Freeform 9">
              <a:extLst>
                <a:ext uri="{FF2B5EF4-FFF2-40B4-BE49-F238E27FC236}">
                  <a16:creationId xmlns:a16="http://schemas.microsoft.com/office/drawing/2014/main" id="{690BEC04-D548-40B5-B4D4-060D9F5904AD}"/>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39105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circle(in)">
                                      <p:cBhvr>
                                        <p:cTn id="11" dur="2000"/>
                                        <p:tgtEl>
                                          <p:spTgt spid="9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762000" y="2209800"/>
                <a:ext cx="22828402" cy="7287947"/>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môn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Toán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Nam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khác</a:t>
                </a:r>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50000"/>
                  </a:lnSpc>
                  <a:spcBef>
                    <a:spcPts val="0"/>
                  </a:spcBef>
                  <a:buNone/>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Mai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Dùng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hiệu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Nam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Mai </a:t>
                </a:r>
                <a:r>
                  <a:rPr lang="en-US" b="1" dirty="0" err="1">
                    <a:latin typeface="Tahoma" panose="020B0604030504040204" pitchFamily="34" charset="0"/>
                    <a:ea typeface="Tahoma" panose="020B0604030504040204" pitchFamily="34" charset="0"/>
                    <a:cs typeface="Tahoma" panose="020B0604030504040204" pitchFamily="34" charset="0"/>
                  </a:rPr>
                  <a:t>dưới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762000" y="2209800"/>
                <a:ext cx="22828402" cy="7287947"/>
              </a:xfrm>
              <a:prstGeom prst="rect">
                <a:avLst/>
              </a:prstGeom>
              <a:blipFill>
                <a:blip r:embed="rId3"/>
                <a:stretch>
                  <a:fillRect l="-1174" b="-2924"/>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id="{20F06738-1F4A-447A-B413-7D8670A28016}"/>
              </a:ext>
            </a:extLst>
          </p:cNvPr>
          <p:cNvGrpSpPr/>
          <p:nvPr/>
        </p:nvGrpSpPr>
        <p:grpSpPr>
          <a:xfrm>
            <a:off x="152400" y="1838991"/>
            <a:ext cx="5714998" cy="828008"/>
            <a:chOff x="22440" y="41627"/>
            <a:chExt cx="979782" cy="201232"/>
          </a:xfrm>
        </p:grpSpPr>
        <p:grpSp>
          <p:nvGrpSpPr>
            <p:cNvPr id="5" name="Group 4">
              <a:extLst>
                <a:ext uri="{FF2B5EF4-FFF2-40B4-BE49-F238E27FC236}">
                  <a16:creationId xmlns:a16="http://schemas.microsoft.com/office/drawing/2014/main" id="{C85F3FFC-4835-4928-AD3F-4F6A2DE05BCD}"/>
                </a:ext>
              </a:extLst>
            </p:cNvPr>
            <p:cNvGrpSpPr/>
            <p:nvPr/>
          </p:nvGrpSpPr>
          <p:grpSpPr>
            <a:xfrm>
              <a:off x="22440" y="59288"/>
              <a:ext cx="940674" cy="158481"/>
              <a:chOff x="31572" y="60276"/>
              <a:chExt cx="1323546" cy="196127"/>
            </a:xfrm>
          </p:grpSpPr>
          <p:sp>
            <p:nvSpPr>
              <p:cNvPr id="8" name="Arrow: Pentagon 7">
                <a:extLst>
                  <a:ext uri="{FF2B5EF4-FFF2-40B4-BE49-F238E27FC236}">
                    <a16:creationId xmlns:a16="http://schemas.microsoft.com/office/drawing/2014/main" id="{DF5565DD-3264-43CC-9D3B-8B21BC91CBEE}"/>
                  </a:ext>
                </a:extLst>
              </p:cNvPr>
              <p:cNvSpPr/>
              <p:nvPr/>
            </p:nvSpPr>
            <p:spPr>
              <a:xfrm>
                <a:off x="186242" y="60276"/>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Arrow: Chevron 8">
                <a:extLst>
                  <a:ext uri="{FF2B5EF4-FFF2-40B4-BE49-F238E27FC236}">
                    <a16:creationId xmlns:a16="http://schemas.microsoft.com/office/drawing/2014/main" id="{681CCE10-09FC-4EA8-B3DD-F3466669D5B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b="1"/>
              </a:p>
            </p:txBody>
          </p:sp>
          <p:sp>
            <p:nvSpPr>
              <p:cNvPr id="10" name="Arrow: Chevron 9">
                <a:extLst>
                  <a:ext uri="{FF2B5EF4-FFF2-40B4-BE49-F238E27FC236}">
                    <a16:creationId xmlns:a16="http://schemas.microsoft.com/office/drawing/2014/main" id="{23513F1E-7E7E-45A4-8BD3-31BAC2A867B5}"/>
                  </a:ext>
                </a:extLst>
              </p:cNvPr>
              <p:cNvSpPr/>
              <p:nvPr/>
            </p:nvSpPr>
            <p:spPr>
              <a:xfrm>
                <a:off x="116273" y="60276"/>
                <a:ext cx="315984" cy="196062"/>
              </a:xfrm>
              <a:prstGeom prst="chevron">
                <a:avLst/>
              </a:prstGeom>
              <a:solidFill>
                <a:srgbClr val="FFC000"/>
              </a:solidFill>
              <a:ln w="12700" cap="flat" cmpd="sng" algn="ctr">
                <a:noFill/>
                <a:prstDash val="solid"/>
                <a:miter lim="800000"/>
              </a:ln>
              <a:effectLst/>
            </p:spPr>
            <p:txBody>
              <a:bodyPr rtlCol="0" anchor="ctr"/>
              <a:lstStyle/>
              <a:p>
                <a:endParaRPr lang="en-US" b="1"/>
              </a:p>
            </p:txBody>
          </p:sp>
        </p:grpSp>
        <p:sp>
          <p:nvSpPr>
            <p:cNvPr id="6" name="TextBox 56">
              <a:extLst>
                <a:ext uri="{FF2B5EF4-FFF2-40B4-BE49-F238E27FC236}">
                  <a16:creationId xmlns:a16="http://schemas.microsoft.com/office/drawing/2014/main" id="{A9750165-E408-4EA8-A412-ECD1D7F2A121}"/>
                </a:ext>
              </a:extLst>
            </p:cNvPr>
            <p:cNvSpPr txBox="1"/>
            <p:nvPr/>
          </p:nvSpPr>
          <p:spPr>
            <a:xfrm>
              <a:off x="269309" y="41627"/>
              <a:ext cx="732913" cy="201232"/>
            </a:xfrm>
            <a:prstGeom prst="rect">
              <a:avLst/>
            </a:prstGeom>
            <a:noFill/>
          </p:spPr>
          <p:txBody>
            <a:bodyPr wrap="square">
              <a:noAutofit/>
            </a:bodyPr>
            <a:lstStyle/>
            <a:p>
              <a:pPr>
                <a:lnSpc>
                  <a:spcPct val="107000"/>
                </a:lnSpc>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6.</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grpSp>
      <p:sp>
        <p:nvSpPr>
          <p:cNvPr id="12" name="Rectangle 5">
            <a:extLst>
              <a:ext uri="{FF2B5EF4-FFF2-40B4-BE49-F238E27FC236}">
                <a16:creationId xmlns:a16="http://schemas.microsoft.com/office/drawing/2014/main" id="{0C727D43-D01C-4CC7-91D7-0D24DD11EA26}"/>
              </a:ext>
            </a:extLst>
          </p:cNvPr>
          <p:cNvSpPr>
            <a:spLocks noChangeArrowheads="1"/>
          </p:cNvSpPr>
          <p:nvPr/>
        </p:nvSpPr>
        <p:spPr bwMode="auto">
          <a:xfrm>
            <a:off x="0" y="-377026"/>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b="1"/>
          </a:p>
        </p:txBody>
      </p:sp>
      <mc:AlternateContent xmlns:mc="http://schemas.openxmlformats.org/markup-compatibility/2006" xmlns:a14="http://schemas.microsoft.com/office/drawing/2010/main">
        <mc:Choice Requires="a14">
          <p:sp>
            <p:nvSpPr>
              <p:cNvPr id="11" name="Rounded Rectangle 4">
                <a:extLst>
                  <a:ext uri="{FF2B5EF4-FFF2-40B4-BE49-F238E27FC236}">
                    <a16:creationId xmlns:a16="http://schemas.microsoft.com/office/drawing/2014/main" id="{F96A7B4F-2B7D-4045-A4F6-906F29ED12AB}"/>
                  </a:ext>
                </a:extLst>
              </p:cNvPr>
              <p:cNvSpPr/>
              <p:nvPr/>
            </p:nvSpPr>
            <p:spPr>
              <a:xfrm>
                <a:off x="761999" y="10210800"/>
                <a:ext cx="22828401" cy="3124200"/>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Mai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dưới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đây</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P):</a:t>
                </a:r>
              </a:p>
              <a:p>
                <a:pPr>
                  <a:lnSpc>
                    <a:spcPct val="150000"/>
                  </a:lnSpc>
                </a:pPr>
                <a14:m>
                  <m:oMathPara xmlns:m="http://schemas.openxmlformats.org/officeDocument/2006/math">
                    <m:oMathParaPr>
                      <m:jc m:val="centerGroup"/>
                    </m:oMathParaPr>
                    <m:oMath xmlns:m="http://schemas.openxmlformats.org/officeDocument/2006/math">
                      <m:acc>
                        <m:accPr>
                          <m:chr m:val="̅"/>
                          <m:ctrlPr>
                            <a:rPr lang="en-US" sz="4400" b="1" i="1">
                              <a:solidFill>
                                <a:schemeClr val="tx1"/>
                              </a:solidFill>
                              <a:latin typeface="Cambria Math" panose="02040503050406030204" pitchFamily="18" charset="0"/>
                            </a:rPr>
                          </m:ctrlPr>
                        </m:accPr>
                        <m:e>
                          <m:r>
                            <a:rPr lang="en-US" sz="4400" b="1" i="1">
                              <a:solidFill>
                                <a:schemeClr val="tx1"/>
                              </a:solidFill>
                              <a:latin typeface="Cambria Math" panose="02040503050406030204" pitchFamily="18" charset="0"/>
                            </a:rPr>
                            <m:t> </m:t>
                          </m:r>
                          <m:r>
                            <a:rPr lang="en-US" sz="4400" b="1" i="1">
                              <a:solidFill>
                                <a:schemeClr val="tx1"/>
                              </a:solidFill>
                              <a:latin typeface="Cambria Math" panose="02040503050406030204" pitchFamily="18" charset="0"/>
                            </a:rPr>
                            <m:t>𝑷</m:t>
                          </m:r>
                        </m:e>
                      </m:acc>
                      <m:r>
                        <a:rPr lang="en-US" sz="4400" b="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𝒙</m:t>
                      </m:r>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ℝ</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r>
                        <a:rPr lang="en-US" sz="4400" b="1">
                          <a:solidFill>
                            <a:schemeClr val="tx1"/>
                          </a:solidFill>
                          <a:latin typeface="Cambria Math" panose="02040503050406030204" pitchFamily="18" charset="0"/>
                        </a:rPr>
                        <m:t>"</m:t>
                      </m:r>
                    </m:oMath>
                  </m:oMathPara>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 name="Rounded Rectangle 4">
                <a:extLst>
                  <a:ext uri="{FF2B5EF4-FFF2-40B4-BE49-F238E27FC236}">
                    <a16:creationId xmlns:a16="http://schemas.microsoft.com/office/drawing/2014/main" id="{F96A7B4F-2B7D-4045-A4F6-906F29ED12AB}"/>
                  </a:ext>
                </a:extLst>
              </p:cNvPr>
              <p:cNvSpPr>
                <a:spLocks noRot="1" noChangeAspect="1" noMove="1" noResize="1" noEditPoints="1" noAdjustHandles="1" noChangeArrowheads="1" noChangeShapeType="1" noTextEdit="1"/>
              </p:cNvSpPr>
              <p:nvPr/>
            </p:nvSpPr>
            <p:spPr>
              <a:xfrm>
                <a:off x="761999" y="10210800"/>
                <a:ext cx="22828401" cy="3124200"/>
              </a:xfrm>
              <a:prstGeom prst="roundRect">
                <a:avLst>
                  <a:gd name="adj" fmla="val 2239"/>
                </a:avLst>
              </a:prstGeom>
              <a:blipFill>
                <a:blip r:embed="rId4"/>
                <a:stretch>
                  <a:fillRect l="-160"/>
                </a:stretch>
              </a:blipFill>
              <a:ln w="19050">
                <a:solidFill>
                  <a:schemeClr val="accent6">
                    <a:lumMod val="50000"/>
                  </a:schemeClr>
                </a:solidFill>
              </a:ln>
              <a:effectLst>
                <a:innerShdw blurRad="114300">
                  <a:prstClr val="black"/>
                </a:innerShdw>
              </a:effectLst>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02745C10-58AF-4CDC-B0A1-C8D19C8CDCFD}"/>
              </a:ext>
            </a:extLst>
          </p:cNvPr>
          <p:cNvGrpSpPr/>
          <p:nvPr/>
        </p:nvGrpSpPr>
        <p:grpSpPr>
          <a:xfrm>
            <a:off x="1299823" y="9753600"/>
            <a:ext cx="3657395" cy="828000"/>
            <a:chOff x="1275608" y="6322796"/>
            <a:chExt cx="3572909" cy="828631"/>
          </a:xfrm>
        </p:grpSpPr>
        <p:sp>
          <p:nvSpPr>
            <p:cNvPr id="14" name="Freeform 20">
              <a:extLst>
                <a:ext uri="{FF2B5EF4-FFF2-40B4-BE49-F238E27FC236}">
                  <a16:creationId xmlns:a16="http://schemas.microsoft.com/office/drawing/2014/main" id="{03F9C532-CBE4-4F5F-B5A3-699BB36E941D}"/>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66341342-15EB-4C78-8799-40C63E71AE69}"/>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6" name="Round Diagonal Corner Rectangle 8">
              <a:extLst>
                <a:ext uri="{FF2B5EF4-FFF2-40B4-BE49-F238E27FC236}">
                  <a16:creationId xmlns:a16="http://schemas.microsoft.com/office/drawing/2014/main" id="{E0FCEF73-BE47-493D-BEC1-D2B28FC9959A}"/>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Freeform 9">
              <a:extLst>
                <a:ext uri="{FF2B5EF4-FFF2-40B4-BE49-F238E27FC236}">
                  <a16:creationId xmlns:a16="http://schemas.microsoft.com/office/drawing/2014/main" id="{8F2609B8-1AB8-4B94-ADF1-0D16612FD123}"/>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098745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8729608"/>
            <a:ext cx="22858012" cy="4293332"/>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592374" y="1447800"/>
            <a:ext cx="22949944" cy="6252658"/>
            <a:chOff x="907537" y="4133365"/>
            <a:chExt cx="23797755" cy="4244419"/>
          </a:xfrm>
        </p:grpSpPr>
        <p:sp>
          <p:nvSpPr>
            <p:cNvPr id="32" name="Rounded Rectangle 36">
              <a:extLst>
                <a:ext uri="{FF2B5EF4-FFF2-40B4-BE49-F238E27FC236}">
                  <a16:creationId xmlns:a16="http://schemas.microsoft.com/office/drawing/2014/main" id="{8DAE7818-FB12-462D-8980-1E516ABB17EF}"/>
                </a:ext>
              </a:extLst>
            </p:cNvPr>
            <p:cNvSpPr/>
            <p:nvPr/>
          </p:nvSpPr>
          <p:spPr>
            <a:xfrm>
              <a:off x="1002864" y="4460467"/>
              <a:ext cx="23702428"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3438548" cy="810107"/>
              <a:chOff x="907537" y="4133365"/>
              <a:chExt cx="3438548"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2955858" cy="671331"/>
                <a:chOff x="2056977" y="4564703"/>
                <a:chExt cx="2955858" cy="671331"/>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178190" y="3443490"/>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2486444" cy="558319"/>
                </a:xfrm>
                <a:prstGeom prst="rect">
                  <a:avLst/>
                </a:prstGeom>
                <a:noFill/>
              </p:spPr>
              <p:txBody>
                <a:bodyPr wrap="square" rtlCol="0">
                  <a:spAutoFit/>
                </a:bodyPr>
                <a:lstStyle/>
                <a:p>
                  <a:pPr algn="ctr"/>
                  <a:r>
                    <a:rPr lang="vi-VN" sz="4400" b="1">
                      <a:solidFill>
                        <a:srgbClr val="0000CC"/>
                      </a:solidFill>
                      <a:latin typeface="Tahoma" pitchFamily="34" charset="0"/>
                      <a:ea typeface="Tahoma" pitchFamily="34" charset="0"/>
                      <a:cs typeface="Tahoma" pitchFamily="34" charset="0"/>
                    </a:rPr>
                    <a:t>C</a:t>
                  </a:r>
                  <a:r>
                    <a:rPr lang="en-US" sz="4400" b="1">
                      <a:solidFill>
                        <a:srgbClr val="0000CC"/>
                      </a:solidFill>
                      <a:latin typeface="Tahoma" pitchFamily="34" charset="0"/>
                      <a:ea typeface="Tahoma" pitchFamily="34" charset="0"/>
                      <a:cs typeface="Tahoma" pitchFamily="34" charset="0"/>
                    </a:rPr>
                    <a:t>âu</a:t>
                  </a:r>
                  <a:r>
                    <a:rPr lang="vi-VN" sz="4400" b="1">
                      <a:solidFill>
                        <a:srgbClr val="0000CC"/>
                      </a:solidFill>
                      <a:latin typeface="Tahoma" pitchFamily="34" charset="0"/>
                      <a:ea typeface="Tahoma" pitchFamily="34" charset="0"/>
                      <a:cs typeface="Tahoma" pitchFamily="34" charset="0"/>
                    </a:rPr>
                    <a:t> </a:t>
                  </a:r>
                  <a:r>
                    <a:rPr lang="en-US" sz="4400" b="1">
                      <a:solidFill>
                        <a:srgbClr val="0000CC"/>
                      </a:solidFill>
                      <a:latin typeface="Tahoma" pitchFamily="34" charset="0"/>
                      <a:ea typeface="Tahoma" pitchFamily="34" charset="0"/>
                      <a:cs typeface="Tahoma" pitchFamily="34" charset="0"/>
                    </a:rPr>
                    <a:t>1.1</a:t>
                  </a:r>
                  <a:endParaRPr lang="en-US" sz="44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443580" y="1981200"/>
            <a:ext cx="22098738" cy="501782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Quốc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thế</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giới</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Bạn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việc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riêng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d) </a:t>
            </a:r>
            <a:r>
              <a:rPr lang="en-US" b="1" dirty="0" err="1">
                <a:latin typeface="Tahoma" panose="020B0604030504040204" pitchFamily="34" charset="0"/>
                <a:ea typeface="Tahoma" panose="020B0604030504040204" pitchFamily="34" charset="0"/>
                <a:cs typeface="Tahoma" panose="020B0604030504040204" pitchFamily="34" charset="0"/>
              </a:rPr>
              <a:t>Tôi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sẽ</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sút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ngang</a:t>
            </a:r>
            <a:r>
              <a:rPr lang="en-US" b="1" dirty="0">
                <a:latin typeface="Tahoma" panose="020B0604030504040204" pitchFamily="34" charset="0"/>
                <a:ea typeface="Tahoma" panose="020B0604030504040204" pitchFamily="34" charset="0"/>
                <a:cs typeface="Tahoma" panose="020B0604030504040204" pitchFamily="34" charset="0"/>
              </a:rPr>
              <a:t>.</a:t>
            </a:r>
          </a:p>
        </p:txBody>
      </p:sp>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4959" y="8509476"/>
            <a:ext cx="22593241"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Quốc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thế</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b)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nghi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vấn</a:t>
            </a:r>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c)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cầu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khiến</a:t>
            </a:r>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d)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chưa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a:t>
            </a:r>
          </a:p>
        </p:txBody>
      </p:sp>
      <p:grpSp>
        <p:nvGrpSpPr>
          <p:cNvPr id="20" name="Group 19">
            <a:extLst>
              <a:ext uri="{FF2B5EF4-FFF2-40B4-BE49-F238E27FC236}">
                <a16:creationId xmlns:a16="http://schemas.microsoft.com/office/drawing/2014/main" id="{93746886-DEBB-4748-BDE9-E4FAE2118C93}"/>
              </a:ext>
            </a:extLst>
          </p:cNvPr>
          <p:cNvGrpSpPr/>
          <p:nvPr/>
        </p:nvGrpSpPr>
        <p:grpSpPr>
          <a:xfrm>
            <a:off x="1143000" y="8239800"/>
            <a:ext cx="3725766" cy="828000"/>
            <a:chOff x="1275608" y="6322796"/>
            <a:chExt cx="3572909" cy="828631"/>
          </a:xfrm>
        </p:grpSpPr>
        <p:sp>
          <p:nvSpPr>
            <p:cNvPr id="21" name="Freeform 20">
              <a:extLst>
                <a:ext uri="{FF2B5EF4-FFF2-40B4-BE49-F238E27FC236}">
                  <a16:creationId xmlns:a16="http://schemas.microsoft.com/office/drawing/2014/main" id="{7336C95C-7A47-4722-9A73-1DE0D610F80B}"/>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12F3467E-4A1C-4407-BFA8-557A67B609D3}"/>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3" name="Round Diagonal Corner Rectangle 8">
              <a:extLst>
                <a:ext uri="{FF2B5EF4-FFF2-40B4-BE49-F238E27FC236}">
                  <a16:creationId xmlns:a16="http://schemas.microsoft.com/office/drawing/2014/main" id="{4FAD1192-48CE-454F-8A77-9F3DB21F99C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Freeform 9">
              <a:extLst>
                <a:ext uri="{FF2B5EF4-FFF2-40B4-BE49-F238E27FC236}">
                  <a16:creationId xmlns:a16="http://schemas.microsoft.com/office/drawing/2014/main" id="{519B024B-0972-40E8-863E-C3939D7910EE}"/>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307897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up)">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xEl>
                                              <p:pRg st="4" end="4"/>
                                            </p:txEl>
                                          </p:spTgt>
                                        </p:tgtEl>
                                        <p:attrNameLst>
                                          <p:attrName>style.visibility</p:attrName>
                                        </p:attrNameLst>
                                      </p:cBhvr>
                                      <p:to>
                                        <p:strVal val="visible"/>
                                      </p:to>
                                    </p:set>
                                    <p:animEffect transition="in" filter="wipe(up)">
                                      <p:cBhvr>
                                        <p:cTn id="32" dur="500"/>
                                        <p:tgtEl>
                                          <p:spTgt spid="2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1" end="1"/>
                                            </p:txEl>
                                          </p:spTgt>
                                        </p:tgtEl>
                                        <p:attrNameLst>
                                          <p:attrName>style.visibility</p:attrName>
                                        </p:attrNameLst>
                                      </p:cBhvr>
                                      <p:to>
                                        <p:strVal val="visible"/>
                                      </p:to>
                                    </p:set>
                                    <p:animEffect transition="in" filter="wipe(up)">
                                      <p:cBhvr>
                                        <p:cTn id="47" dur="500"/>
                                        <p:tgtEl>
                                          <p:spTgt spid="2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2" end="2"/>
                                            </p:txEl>
                                          </p:spTgt>
                                        </p:tgtEl>
                                        <p:attrNameLst>
                                          <p:attrName>style.visibility</p:attrName>
                                        </p:attrNameLst>
                                      </p:cBhvr>
                                      <p:to>
                                        <p:strVal val="visible"/>
                                      </p:to>
                                    </p:set>
                                    <p:animEffect transition="in" filter="wipe(up)">
                                      <p:cBhvr>
                                        <p:cTn id="52" dur="500"/>
                                        <p:tgtEl>
                                          <p:spTgt spid="2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6">
                                            <p:txEl>
                                              <p:pRg st="3" end="3"/>
                                            </p:txEl>
                                          </p:spTgt>
                                        </p:tgtEl>
                                        <p:attrNameLst>
                                          <p:attrName>style.visibility</p:attrName>
                                        </p:attrNameLst>
                                      </p:cBhvr>
                                      <p:to>
                                        <p:strVal val="visible"/>
                                      </p:to>
                                    </p:set>
                                    <p:animEffect transition="in" filter="wipe(up)">
                                      <p:cBhvr>
                                        <p:cTn id="57" dur="500"/>
                                        <p:tgtEl>
                                          <p:spTgt spid="2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6">
                                            <p:txEl>
                                              <p:pRg st="4" end="4"/>
                                            </p:txEl>
                                          </p:spTgt>
                                        </p:tgtEl>
                                        <p:attrNameLst>
                                          <p:attrName>style.visibility</p:attrName>
                                        </p:attrNameLst>
                                      </p:cBhvr>
                                      <p:to>
                                        <p:strVal val="visible"/>
                                      </p:to>
                                    </p:set>
                                    <p:animEffect transition="in" filter="wipe(up)">
                                      <p:cBhvr>
                                        <p:cTn id="62"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7619999"/>
            <a:ext cx="22951439" cy="5511021"/>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5" y="1556880"/>
            <a:ext cx="22925327"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3732882" cy="810107"/>
              <a:chOff x="907537" y="4133365"/>
              <a:chExt cx="3732882"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8" y="4202752"/>
                <a:ext cx="3250191" cy="712787"/>
                <a:chOff x="2056978" y="4564702"/>
                <a:chExt cx="3250191" cy="712787"/>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339658" y="3282022"/>
                  <a:ext cx="671331" cy="3236692"/>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2" y="4674503"/>
                  <a:ext cx="2780777" cy="602986"/>
                </a:xfrm>
                <a:prstGeom prst="rect">
                  <a:avLst/>
                </a:prstGeom>
                <a:noFill/>
              </p:spPr>
              <p:txBody>
                <a:bodyPr wrap="square" rtlCol="0">
                  <a:spAutoFit/>
                </a:bodyPr>
                <a:lstStyle/>
                <a:p>
                  <a:pPr algn="ctr"/>
                  <a:r>
                    <a:rPr lang="vi-VN" sz="4800" b="1" dirty="0">
                      <a:solidFill>
                        <a:srgbClr val="0000CC"/>
                      </a:solidFill>
                      <a:latin typeface="Tahoma" pitchFamily="34" charset="0"/>
                      <a:ea typeface="Tahoma" pitchFamily="34" charset="0"/>
                      <a:cs typeface="Tahoma" pitchFamily="34" charset="0"/>
                    </a:rPr>
                    <a:t>C</a:t>
                  </a:r>
                  <a:r>
                    <a:rPr lang="en-US" sz="4800" b="1" dirty="0" err="1">
                      <a:solidFill>
                        <a:srgbClr val="0000CC"/>
                      </a:solidFill>
                      <a:latin typeface="Tahoma" pitchFamily="34" charset="0"/>
                      <a:ea typeface="Tahoma" pitchFamily="34" charset="0"/>
                      <a:cs typeface="Tahoma" pitchFamily="34" charset="0"/>
                    </a:rPr>
                    <a:t>âu</a:t>
                  </a:r>
                  <a:r>
                    <a:rPr lang="vi-VN" sz="4800" b="1" dirty="0">
                      <a:solidFill>
                        <a:srgbClr val="0000CC"/>
                      </a:solidFill>
                      <a:latin typeface="Tahoma" pitchFamily="34" charset="0"/>
                      <a:ea typeface="Tahoma" pitchFamily="34" charset="0"/>
                      <a:cs typeface="Tahoma" pitchFamily="34" charset="0"/>
                    </a:rPr>
                    <a:t> </a:t>
                  </a:r>
                  <a:r>
                    <a:rPr lang="en-US" sz="4800" b="1" dirty="0">
                      <a:solidFill>
                        <a:srgbClr val="0000CC"/>
                      </a:solidFill>
                      <a:latin typeface="Tahoma" pitchFamily="34" charset="0"/>
                      <a:ea typeface="Tahoma" pitchFamily="34" charset="0"/>
                      <a:cs typeface="Tahoma" pitchFamily="34" charset="0"/>
                    </a:rPr>
                    <a:t>1.2</a:t>
                  </a: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4765773" y="1959293"/>
                <a:ext cx="18843860" cy="44864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60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b="1" i="1">
                        <a:latin typeface="Cambria Math" panose="02040503050406030204" pitchFamily="18" charset="0"/>
                      </a:rPr>
                      <m:t>𝝅</m:t>
                    </m:r>
                    <m:r>
                      <a:rPr lang="en-US" b="1">
                        <a:latin typeface="Cambria Math" panose="02040503050406030204" pitchFamily="18" charset="0"/>
                      </a:rPr>
                      <m:t>&lt;</m:t>
                    </m:r>
                    <m:f>
                      <m:fPr>
                        <m:ctrlPr>
                          <a:rPr lang="en-US" b="1" i="1">
                            <a:solidFill>
                              <a:srgbClr val="836967"/>
                            </a:solidFill>
                            <a:latin typeface="Cambria Math" panose="02040503050406030204" pitchFamily="18" charset="0"/>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𝟑</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𝟕</m:t>
                    </m:r>
                    <m:r>
                      <a:rPr lang="en-US" b="1" i="1" smtClean="0">
                        <a:latin typeface="Cambria Math" panose="02040503050406030204" pitchFamily="18" charset="0"/>
                      </a:rPr>
                      <m:t>=</m:t>
                    </m:r>
                    <m:r>
                      <a:rPr lang="en-US" b="1" i="1" smtClean="0">
                        <a:latin typeface="Cambria Math" panose="020405030504060302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nghiệm</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ít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cộng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0;</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d) 2022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hợp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4765773" y="1959293"/>
                <a:ext cx="18843860" cy="4486406"/>
              </a:xfrm>
              <a:prstGeom prst="rect">
                <a:avLst/>
              </a:prstGeom>
              <a:blipFill>
                <a:blip r:embed="rId5"/>
                <a:stretch>
                  <a:fillRect l="-1488" t="-4755" b="-1630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6828" y="8454009"/>
                <a:ext cx="22660555" cy="465239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a)</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5400" b="1" i="1">
                        <a:latin typeface="Cambria Math" panose="02040503050406030204" pitchFamily="18" charset="0"/>
                      </a:rPr>
                      <m:t>𝝅</m:t>
                    </m:r>
                    <m:r>
                      <a:rPr lang="en-US" sz="5400" b="1">
                        <a:latin typeface="Cambria Math" panose="02040503050406030204" pitchFamily="18" charset="0"/>
                      </a:rPr>
                      <m:t>&lt;</m:t>
                    </m:r>
                    <m:f>
                      <m:fPr>
                        <m:ctrlPr>
                          <a:rPr lang="en-US" sz="5400" b="1" i="1">
                            <a:solidFill>
                              <a:srgbClr val="836967"/>
                            </a:solidFill>
                            <a:latin typeface="Cambria Math" panose="02040503050406030204" pitchFamily="18" charset="0"/>
                          </a:rPr>
                        </m:ctrlPr>
                      </m:fPr>
                      <m:num>
                        <m:r>
                          <a:rPr lang="en-US" sz="5400" b="1" i="1">
                            <a:latin typeface="Cambria Math" panose="02040503050406030204" pitchFamily="18" charset="0"/>
                          </a:rPr>
                          <m:t>𝟏𝟎</m:t>
                        </m:r>
                      </m:num>
                      <m:den>
                        <m:r>
                          <a:rPr lang="en-US" sz="5400" b="1" i="1">
                            <a:latin typeface="Cambria Math" panose="02040503050406030204" pitchFamily="18" charset="0"/>
                          </a:rPr>
                          <m:t>𝟑</m:t>
                        </m:r>
                      </m:den>
                    </m:f>
                    <m:r>
                      <a:rPr lang="en-US" sz="5400" b="1" i="0" smtClean="0">
                        <a:latin typeface="Cambria Math" panose="02040503050406030204" pitchFamily="18" charset="0"/>
                      </a:rPr>
                      <m:t>. </m:t>
                    </m:r>
                  </m:oMath>
                </a14:m>
                <a:r>
                  <a:rPr lang="vi-VN" b="1" dirty="0">
                    <a:latin typeface="Tahoma" panose="020B0604030504040204" pitchFamily="34" charset="0"/>
                    <a:ea typeface="Tahoma" panose="020B0604030504040204" pitchFamily="34" charset="0"/>
                    <a:cs typeface="Tahoma" panose="020B0604030504040204" pitchFamily="34" charset="0"/>
                  </a:rPr>
                  <a:t>Mệnh đề đúng do</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𝝅</m:t>
                    </m:r>
                    <m:r>
                      <a:rPr lang="en-US" b="1">
                        <a:latin typeface="Cambria Math" panose="02040503050406030204" pitchFamily="18" charset="0"/>
                      </a:rPr>
                      <m:t>≈</m:t>
                    </m:r>
                    <m:r>
                      <a:rPr lang="en-US" b="1" i="1">
                        <a:latin typeface="Cambria Math" panose="02040503050406030204" pitchFamily="18" charset="0"/>
                      </a:rPr>
                      <m:t>𝟑</m:t>
                    </m:r>
                    <m:r>
                      <a:rPr lang="en-US" b="1">
                        <a:latin typeface="Cambria Math" panose="02040503050406030204" pitchFamily="18" charset="0"/>
                      </a:rPr>
                      <m:t>,</m:t>
                    </m:r>
                    <m:r>
                      <a:rPr lang="en-US" b="1" i="1">
                        <a:latin typeface="Cambria Math" panose="02040503050406030204" pitchFamily="18" charset="0"/>
                      </a:rPr>
                      <m:t>𝟏𝟒</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b="1" i="1">
                            <a:solidFill>
                              <a:srgbClr val="836967"/>
                            </a:solidFill>
                            <a:latin typeface="Cambria Math" panose="02040503050406030204" pitchFamily="18" charset="0"/>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r>
                      <a:rPr lang="en-US" b="1">
                        <a:latin typeface="Cambria Math" panose="02040503050406030204" pitchFamily="18" charset="0"/>
                      </a:rPr>
                      <m:t>≈</m:t>
                    </m:r>
                    <m:r>
                      <a:rPr lang="en-US" b="1" i="1">
                        <a:latin typeface="Cambria Math" panose="02040503050406030204" pitchFamily="18" charset="0"/>
                      </a:rPr>
                      <m:t>𝟑</m:t>
                    </m:r>
                    <m:r>
                      <a:rPr lang="en-US" b="1">
                        <a:latin typeface="Cambria Math" panose="02040503050406030204" pitchFamily="18" charset="0"/>
                      </a:rPr>
                      <m:t>,</m:t>
                    </m:r>
                    <m:r>
                      <a:rPr lang="en-US" b="1" i="1">
                        <a:latin typeface="Cambria Math" panose="02040503050406030204" pitchFamily="18" charset="0"/>
                      </a:rPr>
                      <m:t>𝟑𝟑</m:t>
                    </m:r>
                    <m:r>
                      <a:rPr lang="en-US" b="1" i="0" smtClean="0">
                        <a:latin typeface="Cambria Math" panose="02040503050406030204" pitchFamily="18" charset="0"/>
                      </a:rPr>
                      <m:t> </m:t>
                    </m:r>
                  </m:oMath>
                </a14:m>
                <a:r>
                  <a:rPr lang="vi-VN" b="1" dirty="0">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𝝅</m:t>
                    </m:r>
                    <m:r>
                      <a:rPr lang="en-US" b="1">
                        <a:latin typeface="Cambria Math" panose="02040503050406030204" pitchFamily="18" charset="0"/>
                      </a:rPr>
                      <m:t>&lt;</m:t>
                    </m:r>
                    <m:f>
                      <m:fPr>
                        <m:ctrlPr>
                          <a:rPr lang="en-US" b="1" i="1">
                            <a:solidFill>
                              <a:srgbClr val="836967"/>
                            </a:solidFill>
                            <a:latin typeface="Cambria Math" panose="02040503050406030204" pitchFamily="18" charset="0"/>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oMath>
                </a14:m>
                <a:r>
                  <a:rPr lang="vi-VN" b="1" dirty="0">
                    <a:latin typeface="Tahoma" panose="020B0604030504040204" pitchFamily="34" charset="0"/>
                    <a:ea typeface="Tahoma" panose="020B0604030504040204" pitchFamily="34" charset="0"/>
                    <a:cs typeface="Tahoma" panose="020B0604030504040204" pitchFamily="34" charset="0"/>
                  </a:rPr>
                  <a:t>  .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b) Vì phương trình </a:t>
                </a:r>
                <a14:m>
                  <m:oMath xmlns:m="http://schemas.openxmlformats.org/officeDocument/2006/math">
                    <m:r>
                      <a:rPr lang="en-US" b="1" i="1">
                        <a:latin typeface="Cambria Math" panose="02040503050406030204" pitchFamily="18" charset="0"/>
                      </a:rPr>
                      <m:t>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𝟕</m:t>
                    </m:r>
                    <m:r>
                      <a:rPr lang="en-US" b="1" i="1">
                        <a:latin typeface="Cambria Math" panose="02040503050406030204" pitchFamily="18" charset="0"/>
                      </a:rPr>
                      <m:t>=</m:t>
                    </m:r>
                    <m:r>
                      <a:rPr lang="en-US" b="1" i="1">
                        <a:latin typeface="Cambria Math" panose="02040503050406030204" pitchFamily="18" charset="0"/>
                      </a:rPr>
                      <m:t>𝟎</m:t>
                    </m:r>
                  </m:oMath>
                </a14:m>
                <a:r>
                  <a:rPr lang="vi-VN" b="1" dirty="0">
                    <a:latin typeface="Tahoma" panose="020B0604030504040204" pitchFamily="34" charset="0"/>
                    <a:ea typeface="Tahoma" panose="020B0604030504040204" pitchFamily="34" charset="0"/>
                    <a:cs typeface="Tahoma" panose="020B0604030504040204" pitchFamily="34" charset="0"/>
                  </a:rPr>
                  <a:t> có nghiệm hữu tỉ  nên mệnh đề là đúng.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vi-VN" b="1" dirty="0">
                    <a:latin typeface="Tahoma" panose="020B0604030504040204" pitchFamily="34" charset="0"/>
                    <a:ea typeface="Tahoma" panose="020B0604030504040204" pitchFamily="34" charset="0"/>
                    <a:cs typeface="Tahoma" panose="020B0604030504040204" pitchFamily="34" charset="0"/>
                  </a:rPr>
                  <a:t>c) Có ít nhất một số cộng với chính nó bằng 0;</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Do tồn tại số thực 0 để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0 + 0 = 0 nên mệnh đề đúng.</a:t>
                </a:r>
              </a:p>
              <a:p>
                <a:pPr marL="0" indent="0">
                  <a:buNone/>
                </a:pPr>
                <a:endParaRPr lang="vi-VN" b="1" dirty="0">
                  <a:latin typeface="Tahoma" panose="020B0604030504040204" pitchFamily="34" charset="0"/>
                  <a:ea typeface="Tahoma" panose="020B0604030504040204" pitchFamily="34" charset="0"/>
                  <a:cs typeface="Tahoma" panose="020B0604030504040204" pitchFamily="34" charset="0"/>
                </a:endParaRPr>
              </a:p>
              <a:p>
                <a:endParaRPr lang="vi-VN"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6828" y="8454009"/>
                <a:ext cx="22660555" cy="4652391"/>
              </a:xfrm>
              <a:prstGeom prst="rect">
                <a:avLst/>
              </a:prstGeom>
              <a:blipFill>
                <a:blip r:embed="rId6"/>
                <a:stretch>
                  <a:fillRect l="-1238" b="-6553"/>
                </a:stretch>
              </a:blipFill>
              <a:ln>
                <a:noFill/>
              </a:ln>
            </p:spPr>
            <p:txBody>
              <a:bodyPr/>
              <a:lstStyle/>
              <a:p>
                <a:r>
                  <a:rPr lang="en-US">
                    <a:noFill/>
                  </a:rPr>
                  <a:t> </a:t>
                </a:r>
              </a:p>
            </p:txBody>
          </p:sp>
        </mc:Fallback>
      </mc:AlternateContent>
      <p:sp>
        <p:nvSpPr>
          <p:cNvPr id="7" name="Rectangle 7">
            <a:extLst>
              <a:ext uri="{FF2B5EF4-FFF2-40B4-BE49-F238E27FC236}">
                <a16:creationId xmlns:a16="http://schemas.microsoft.com/office/drawing/2014/main" id="{A4BBFD56-BA2F-4B07-9447-3EC2F2938B75}"/>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a:extLst>
              <a:ext uri="{FF2B5EF4-FFF2-40B4-BE49-F238E27FC236}">
                <a16:creationId xmlns:a16="http://schemas.microsoft.com/office/drawing/2014/main" id="{0EA8743C-4B76-44EB-9AD0-FC0B10305F50}"/>
              </a:ext>
            </a:extLst>
          </p:cNvPr>
          <p:cNvGrpSpPr/>
          <p:nvPr/>
        </p:nvGrpSpPr>
        <p:grpSpPr>
          <a:xfrm>
            <a:off x="990600" y="7249200"/>
            <a:ext cx="3725766" cy="828000"/>
            <a:chOff x="1275608" y="6322796"/>
            <a:chExt cx="3572909" cy="828631"/>
          </a:xfrm>
        </p:grpSpPr>
        <p:sp>
          <p:nvSpPr>
            <p:cNvPr id="23" name="Freeform 20">
              <a:extLst>
                <a:ext uri="{FF2B5EF4-FFF2-40B4-BE49-F238E27FC236}">
                  <a16:creationId xmlns:a16="http://schemas.microsoft.com/office/drawing/2014/main" id="{1BF9A5F8-0599-4D62-B48F-9754F5C9D9BA}"/>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AAFFE573-F736-4133-AFA8-0B94EB5AAB95}"/>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7" name="Round Diagonal Corner Rectangle 8">
              <a:extLst>
                <a:ext uri="{FF2B5EF4-FFF2-40B4-BE49-F238E27FC236}">
                  <a16:creationId xmlns:a16="http://schemas.microsoft.com/office/drawing/2014/main" id="{4AC55187-37DD-4A68-894A-639B66C3D48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Freeform 9">
              <a:extLst>
                <a:ext uri="{FF2B5EF4-FFF2-40B4-BE49-F238E27FC236}">
                  <a16:creationId xmlns:a16="http://schemas.microsoft.com/office/drawing/2014/main" id="{D94F5D06-B512-407A-BCCE-8E8CFA4BC4EE}"/>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82523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up)">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xEl>
                                              <p:pRg st="4" end="4"/>
                                            </p:txEl>
                                          </p:spTgt>
                                        </p:tgtEl>
                                        <p:attrNameLst>
                                          <p:attrName>style.visibility</p:attrName>
                                        </p:attrNameLst>
                                      </p:cBhvr>
                                      <p:to>
                                        <p:strVal val="visible"/>
                                      </p:to>
                                    </p:set>
                                    <p:animEffect transition="in" filter="wipe(up)">
                                      <p:cBhvr>
                                        <p:cTn id="32" dur="500"/>
                                        <p:tgtEl>
                                          <p:spTgt spid="2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wipe(up)">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1" end="1"/>
                                            </p:txEl>
                                          </p:spTgt>
                                        </p:tgtEl>
                                        <p:attrNameLst>
                                          <p:attrName>style.visibility</p:attrName>
                                        </p:attrNameLst>
                                      </p:cBhvr>
                                      <p:to>
                                        <p:strVal val="visible"/>
                                      </p:to>
                                    </p:set>
                                    <p:animEffect transition="in" filter="wipe(up)">
                                      <p:cBhvr>
                                        <p:cTn id="52" dur="500"/>
                                        <p:tgtEl>
                                          <p:spTgt spid="2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6">
                                            <p:txEl>
                                              <p:pRg st="2" end="2"/>
                                            </p:txEl>
                                          </p:spTgt>
                                        </p:tgtEl>
                                        <p:attrNameLst>
                                          <p:attrName>style.visibility</p:attrName>
                                        </p:attrNameLst>
                                      </p:cBhvr>
                                      <p:to>
                                        <p:strVal val="visible"/>
                                      </p:to>
                                    </p:set>
                                    <p:animEffect transition="in" filter="wipe(up)">
                                      <p:cBhvr>
                                        <p:cTn id="57" dur="500"/>
                                        <p:tgtEl>
                                          <p:spTgt spid="2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6">
                                            <p:txEl>
                                              <p:pRg st="3" end="3"/>
                                            </p:txEl>
                                          </p:spTgt>
                                        </p:tgtEl>
                                        <p:attrNameLst>
                                          <p:attrName>style.visibility</p:attrName>
                                        </p:attrNameLst>
                                      </p:cBhvr>
                                      <p:to>
                                        <p:strVal val="visible"/>
                                      </p:to>
                                    </p:set>
                                    <p:animEffect transition="in" filter="wipe(up)">
                                      <p:cBhvr>
                                        <p:cTn id="62"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752600"/>
            <a:ext cx="22680054" cy="11734800"/>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10" name="Group 109">
            <a:extLst>
              <a:ext uri="{FF2B5EF4-FFF2-40B4-BE49-F238E27FC236}">
                <a16:creationId xmlns:a16="http://schemas.microsoft.com/office/drawing/2014/main" id="{72CF25C3-4560-439D-B333-60F2A0F1AB90}"/>
              </a:ext>
            </a:extLst>
          </p:cNvPr>
          <p:cNvGrpSpPr/>
          <p:nvPr/>
        </p:nvGrpSpPr>
        <p:grpSpPr>
          <a:xfrm>
            <a:off x="990600" y="2438400"/>
            <a:ext cx="18592800" cy="830997"/>
            <a:chOff x="777875" y="1892299"/>
            <a:chExt cx="18592800" cy="830995"/>
          </a:xfrm>
        </p:grpSpPr>
        <p:sp>
          <p:nvSpPr>
            <p:cNvPr id="111" name="Rounded Rectangle 71">
              <a:extLst>
                <a:ext uri="{FF2B5EF4-FFF2-40B4-BE49-F238E27FC236}">
                  <a16:creationId xmlns:a16="http://schemas.microsoft.com/office/drawing/2014/main" id="{F7F10ABE-EF90-4915-AC63-468E1261D773}"/>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11B432A0-551C-4469-93A9-E26909D3A945}"/>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117" name="TextBox 116">
              <a:extLst>
                <a:ext uri="{FF2B5EF4-FFF2-40B4-BE49-F238E27FC236}">
                  <a16:creationId xmlns:a16="http://schemas.microsoft.com/office/drawing/2014/main" id="{116D3920-9545-4663-AC38-A1015E32DBA2}"/>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MỆNH ĐỀ CHỨA BIẾN</a:t>
              </a:r>
            </a:p>
          </p:txBody>
        </p:sp>
      </p:grpSp>
      <p:grpSp>
        <p:nvGrpSpPr>
          <p:cNvPr id="118" name="Group 117">
            <a:extLst>
              <a:ext uri="{FF2B5EF4-FFF2-40B4-BE49-F238E27FC236}">
                <a16:creationId xmlns:a16="http://schemas.microsoft.com/office/drawing/2014/main" id="{E72FEAAC-7134-4A36-AC4F-25C9DEA76E62}"/>
              </a:ext>
            </a:extLst>
          </p:cNvPr>
          <p:cNvGrpSpPr/>
          <p:nvPr/>
        </p:nvGrpSpPr>
        <p:grpSpPr>
          <a:xfrm>
            <a:off x="2193087" y="3429000"/>
            <a:ext cx="10837113" cy="852016"/>
            <a:chOff x="895143" y="2795826"/>
            <a:chExt cx="10417389" cy="852016"/>
          </a:xfrm>
        </p:grpSpPr>
        <p:sp>
          <p:nvSpPr>
            <p:cNvPr id="119" name="TextBox 118">
              <a:extLst>
                <a:ext uri="{FF2B5EF4-FFF2-40B4-BE49-F238E27FC236}">
                  <a16:creationId xmlns:a16="http://schemas.microsoft.com/office/drawing/2014/main" id="{F2B5C444-B848-48F1-AEB7-A81D65177555}"/>
                </a:ext>
              </a:extLst>
            </p:cNvPr>
            <p:cNvSpPr txBox="1"/>
            <p:nvPr/>
          </p:nvSpPr>
          <p:spPr>
            <a:xfrm>
              <a:off x="2320932" y="2816845"/>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Mệnh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đề</a:t>
              </a:r>
              <a:endParaRPr lang="en-US" sz="4800" b="1" dirty="0">
                <a:solidFill>
                  <a:srgbClr val="145F82"/>
                </a:solidFill>
                <a:latin typeface="Tahoma" pitchFamily="34" charset="0"/>
                <a:ea typeface="Tahoma" pitchFamily="34" charset="0"/>
                <a:cs typeface="Tahoma" pitchFamily="34" charset="0"/>
              </a:endParaRPr>
            </a:p>
          </p:txBody>
        </p:sp>
        <p:sp>
          <p:nvSpPr>
            <p:cNvPr id="120" name="Rounded Rectangle 7">
              <a:extLst>
                <a:ext uri="{FF2B5EF4-FFF2-40B4-BE49-F238E27FC236}">
                  <a16:creationId xmlns:a16="http://schemas.microsoft.com/office/drawing/2014/main" id="{8835B802-FAED-4E05-BEF2-416EB971088F}"/>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793D53C2-AD9E-4F0B-BF09-499475F81D87}"/>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
        <p:nvSpPr>
          <p:cNvPr id="92" name="TextBox 91">
            <a:extLst>
              <a:ext uri="{FF2B5EF4-FFF2-40B4-BE49-F238E27FC236}">
                <a16:creationId xmlns:a16="http://schemas.microsoft.com/office/drawing/2014/main" id="{B92B2298-423A-4667-BD21-51C52BCCA151}"/>
              </a:ext>
            </a:extLst>
          </p:cNvPr>
          <p:cNvSpPr txBox="1"/>
          <p:nvPr/>
        </p:nvSpPr>
        <p:spPr>
          <a:xfrm>
            <a:off x="1769110"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93" name="Rounded Rectangle 61">
            <a:extLst>
              <a:ext uri="{FF2B5EF4-FFF2-40B4-BE49-F238E27FC236}">
                <a16:creationId xmlns:a16="http://schemas.microsoft.com/office/drawing/2014/main" id="{E6582DB1-B44D-4D8D-A654-1E4EAA917066}"/>
              </a:ext>
            </a:extLst>
          </p:cNvPr>
          <p:cNvSpPr/>
          <p:nvPr/>
        </p:nvSpPr>
        <p:spPr>
          <a:xfrm>
            <a:off x="985826" y="4708138"/>
            <a:ext cx="22407574" cy="265818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67">
            <a:extLst>
              <a:ext uri="{FF2B5EF4-FFF2-40B4-BE49-F238E27FC236}">
                <a16:creationId xmlns:a16="http://schemas.microsoft.com/office/drawing/2014/main" id="{829B3BE9-DE8B-4219-8BEF-5813BE9CC905}"/>
              </a:ext>
            </a:extLst>
          </p:cNvPr>
          <p:cNvGrpSpPr/>
          <p:nvPr/>
        </p:nvGrpSpPr>
        <p:grpSpPr>
          <a:xfrm>
            <a:off x="1456253" y="4343400"/>
            <a:ext cx="3579192" cy="940513"/>
            <a:chOff x="1311958" y="3405486"/>
            <a:chExt cx="3579192" cy="940513"/>
          </a:xfrm>
        </p:grpSpPr>
        <p:sp>
          <p:nvSpPr>
            <p:cNvPr id="95" name="Freeform 20">
              <a:extLst>
                <a:ext uri="{FF2B5EF4-FFF2-40B4-BE49-F238E27FC236}">
                  <a16:creationId xmlns:a16="http://schemas.microsoft.com/office/drawing/2014/main" id="{F53F3D91-5D46-4F6E-B90B-4D856C329AB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TextBox 95">
              <a:extLst>
                <a:ext uri="{FF2B5EF4-FFF2-40B4-BE49-F238E27FC236}">
                  <a16:creationId xmlns:a16="http://schemas.microsoft.com/office/drawing/2014/main" id="{E6E228B3-A1F7-490F-B63F-02581BD81C9A}"/>
                </a:ext>
              </a:extLst>
            </p:cNvPr>
            <p:cNvSpPr txBox="1"/>
            <p:nvPr/>
          </p:nvSpPr>
          <p:spPr>
            <a:xfrm>
              <a:off x="2316645" y="3484582"/>
              <a:ext cx="1640193"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a:ln>
                    <a:noFill/>
                  </a:ln>
                  <a:solidFill>
                    <a:srgbClr val="FFFF00"/>
                  </a:solidFill>
                  <a:effectLst/>
                  <a:uLnTx/>
                  <a:uFillTx/>
                  <a:latin typeface="Tahoma" pitchFamily="34" charset="0"/>
                  <a:ea typeface="Tahoma" pitchFamily="34" charset="0"/>
                  <a:cs typeface="Tahoma" pitchFamily="34" charset="0"/>
                </a:rPr>
                <a:t>HĐ 1</a:t>
              </a:r>
            </a:p>
          </p:txBody>
        </p:sp>
        <p:grpSp>
          <p:nvGrpSpPr>
            <p:cNvPr id="98" name="Group 70">
              <a:extLst>
                <a:ext uri="{FF2B5EF4-FFF2-40B4-BE49-F238E27FC236}">
                  <a16:creationId xmlns:a16="http://schemas.microsoft.com/office/drawing/2014/main" id="{676E101B-AD2F-4D84-9657-11D7C0CA47B9}"/>
                </a:ext>
              </a:extLst>
            </p:cNvPr>
            <p:cNvGrpSpPr/>
            <p:nvPr/>
          </p:nvGrpSpPr>
          <p:grpSpPr>
            <a:xfrm>
              <a:off x="1311958" y="3405486"/>
              <a:ext cx="950173" cy="940513"/>
              <a:chOff x="1311958" y="3405486"/>
              <a:chExt cx="950173" cy="940513"/>
            </a:xfrm>
          </p:grpSpPr>
          <p:sp>
            <p:nvSpPr>
              <p:cNvPr id="99" name="Rectangle 98">
                <a:extLst>
                  <a:ext uri="{FF2B5EF4-FFF2-40B4-BE49-F238E27FC236}">
                    <a16:creationId xmlns:a16="http://schemas.microsoft.com/office/drawing/2014/main" id="{5EA9C2E1-6D74-40B4-9A6E-718A1589ED48}"/>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13">
                <a:extLst>
                  <a:ext uri="{FF2B5EF4-FFF2-40B4-BE49-F238E27FC236}">
                    <a16:creationId xmlns:a16="http://schemas.microsoft.com/office/drawing/2014/main" id="{97688EDC-23D5-43A1-8293-3BB18A1639D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4">
                <a:extLst>
                  <a:ext uri="{FF2B5EF4-FFF2-40B4-BE49-F238E27FC236}">
                    <a16:creationId xmlns:a16="http://schemas.microsoft.com/office/drawing/2014/main" id="{AE604DBC-D0F3-4EAE-9C0F-0C457DD223F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5">
                <a:extLst>
                  <a:ext uri="{FF2B5EF4-FFF2-40B4-BE49-F238E27FC236}">
                    <a16:creationId xmlns:a16="http://schemas.microsoft.com/office/drawing/2014/main" id="{4EC31F46-01A4-4507-8B31-AA86995F0EB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16">
                <a:extLst>
                  <a:ext uri="{FF2B5EF4-FFF2-40B4-BE49-F238E27FC236}">
                    <a16:creationId xmlns:a16="http://schemas.microsoft.com/office/drawing/2014/main" id="{4F686CD1-27A6-4B5E-9253-3839713D2382}"/>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17">
                <a:extLst>
                  <a:ext uri="{FF2B5EF4-FFF2-40B4-BE49-F238E27FC236}">
                    <a16:creationId xmlns:a16="http://schemas.microsoft.com/office/drawing/2014/main" id="{20ADECEA-E3B6-4448-9E5B-2C2DB7793F4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18">
                <a:extLst>
                  <a:ext uri="{FF2B5EF4-FFF2-40B4-BE49-F238E27FC236}">
                    <a16:creationId xmlns:a16="http://schemas.microsoft.com/office/drawing/2014/main" id="{A15FC9E2-5782-48D1-BF1B-E750C0EC173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19">
                <a:extLst>
                  <a:ext uri="{FF2B5EF4-FFF2-40B4-BE49-F238E27FC236}">
                    <a16:creationId xmlns:a16="http://schemas.microsoft.com/office/drawing/2014/main" id="{137BD484-1C5F-4338-9A1B-F747A263E50A}"/>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0">
                <a:extLst>
                  <a:ext uri="{FF2B5EF4-FFF2-40B4-BE49-F238E27FC236}">
                    <a16:creationId xmlns:a16="http://schemas.microsoft.com/office/drawing/2014/main" id="{3622EDAC-3416-48E0-875F-4F676C72A03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1">
                <a:extLst>
                  <a:ext uri="{FF2B5EF4-FFF2-40B4-BE49-F238E27FC236}">
                    <a16:creationId xmlns:a16="http://schemas.microsoft.com/office/drawing/2014/main" id="{A67D19F8-EC9D-4522-B46E-9C6B4600EE16}"/>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2">
                <a:extLst>
                  <a:ext uri="{FF2B5EF4-FFF2-40B4-BE49-F238E27FC236}">
                    <a16:creationId xmlns:a16="http://schemas.microsoft.com/office/drawing/2014/main" id="{2CBBC6AF-D110-49CD-8BA7-EEAD36071969}"/>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9" name="Freeform 23">
                <a:extLst>
                  <a:ext uri="{FF2B5EF4-FFF2-40B4-BE49-F238E27FC236}">
                    <a16:creationId xmlns:a16="http://schemas.microsoft.com/office/drawing/2014/main" id="{F9EB3761-4A08-48A9-BD47-4D2F79CE42D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Freeform 24">
                <a:extLst>
                  <a:ext uri="{FF2B5EF4-FFF2-40B4-BE49-F238E27FC236}">
                    <a16:creationId xmlns:a16="http://schemas.microsoft.com/office/drawing/2014/main" id="{9371649E-07AC-4D45-8F34-BF1F538EC7F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Freeform 25">
                <a:extLst>
                  <a:ext uri="{FF2B5EF4-FFF2-40B4-BE49-F238E27FC236}">
                    <a16:creationId xmlns:a16="http://schemas.microsoft.com/office/drawing/2014/main" id="{C6CBC089-EBBD-492D-B996-BDBA183A2E27}"/>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2" name="Freeform 26">
                <a:extLst>
                  <a:ext uri="{FF2B5EF4-FFF2-40B4-BE49-F238E27FC236}">
                    <a16:creationId xmlns:a16="http://schemas.microsoft.com/office/drawing/2014/main" id="{0E870310-49FE-4174-B719-9C3AABF823E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3" name="Freeform 27">
                <a:extLst>
                  <a:ext uri="{FF2B5EF4-FFF2-40B4-BE49-F238E27FC236}">
                    <a16:creationId xmlns:a16="http://schemas.microsoft.com/office/drawing/2014/main" id="{2A4ED14E-0405-4CAC-A192-EC26E695DBA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Freeform 28">
                <a:extLst>
                  <a:ext uri="{FF2B5EF4-FFF2-40B4-BE49-F238E27FC236}">
                    <a16:creationId xmlns:a16="http://schemas.microsoft.com/office/drawing/2014/main" id="{E69A08F6-0260-4863-BC36-807A90C9715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Freeform 29">
                <a:extLst>
                  <a:ext uri="{FF2B5EF4-FFF2-40B4-BE49-F238E27FC236}">
                    <a16:creationId xmlns:a16="http://schemas.microsoft.com/office/drawing/2014/main" id="{D9993AB6-5600-47CC-9BFF-75E2B5D976EB}"/>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6" name="Freeform 30">
                <a:extLst>
                  <a:ext uri="{FF2B5EF4-FFF2-40B4-BE49-F238E27FC236}">
                    <a16:creationId xmlns:a16="http://schemas.microsoft.com/office/drawing/2014/main" id="{C388207B-D7C2-43BA-BB6A-C97AECAE5057}"/>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7" name="Freeform 31">
                <a:extLst>
                  <a:ext uri="{FF2B5EF4-FFF2-40B4-BE49-F238E27FC236}">
                    <a16:creationId xmlns:a16="http://schemas.microsoft.com/office/drawing/2014/main" id="{8C3BAD4F-8A5E-4C24-A6DC-AE8AC45B6A45}"/>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8" name="Freeform 32">
                <a:extLst>
                  <a:ext uri="{FF2B5EF4-FFF2-40B4-BE49-F238E27FC236}">
                    <a16:creationId xmlns:a16="http://schemas.microsoft.com/office/drawing/2014/main" id="{1FF2993C-A8BE-4FF8-A84E-8C3842DBCF87}"/>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9" name="Freeform 33">
                <a:extLst>
                  <a:ext uri="{FF2B5EF4-FFF2-40B4-BE49-F238E27FC236}">
                    <a16:creationId xmlns:a16="http://schemas.microsoft.com/office/drawing/2014/main" id="{BF420D8B-239E-43C0-AAAB-94125C752D2A}"/>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0" name="Freeform 34">
                <a:extLst>
                  <a:ext uri="{FF2B5EF4-FFF2-40B4-BE49-F238E27FC236}">
                    <a16:creationId xmlns:a16="http://schemas.microsoft.com/office/drawing/2014/main" id="{5F045FC5-6CFE-42A7-8EFC-6827ADC4BC79}"/>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1" name="Freeform 35">
                <a:extLst>
                  <a:ext uri="{FF2B5EF4-FFF2-40B4-BE49-F238E27FC236}">
                    <a16:creationId xmlns:a16="http://schemas.microsoft.com/office/drawing/2014/main" id="{44E22E70-3AAA-4A6A-A504-F2AE8C67E6BA}"/>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2" name="Freeform 36">
                <a:extLst>
                  <a:ext uri="{FF2B5EF4-FFF2-40B4-BE49-F238E27FC236}">
                    <a16:creationId xmlns:a16="http://schemas.microsoft.com/office/drawing/2014/main" id="{9A0EC5A9-CB4F-467D-9365-F6FEAB1DF92B}"/>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173" name="TextBox 172">
            <a:extLst>
              <a:ext uri="{FF2B5EF4-FFF2-40B4-BE49-F238E27FC236}">
                <a16:creationId xmlns:a16="http://schemas.microsoft.com/office/drawing/2014/main" id="{7FEB8853-A073-4D3B-8F58-D9A8074A6050}"/>
              </a:ext>
            </a:extLst>
          </p:cNvPr>
          <p:cNvSpPr txBox="1"/>
          <p:nvPr/>
        </p:nvSpPr>
        <p:spPr>
          <a:xfrm>
            <a:off x="5382276" y="4721759"/>
            <a:ext cx="17310544" cy="2597378"/>
          </a:xfrm>
          <a:prstGeom prst="rect">
            <a:avLst/>
          </a:prstGeom>
          <a:noFill/>
        </p:spPr>
        <p:txBody>
          <a:bodyPr wrap="square">
            <a:spAutoFit/>
          </a:bodyPr>
          <a:lstStyle/>
          <a:p>
            <a:pPr>
              <a:lnSpc>
                <a:spcPct val="107000"/>
              </a:lnSpc>
              <a:spcAft>
                <a:spcPts val="800"/>
              </a:spcAft>
            </a:pPr>
            <a:r>
              <a:rPr lang="vi-VN" sz="4800" b="1">
                <a:latin typeface="Tahoma" panose="020B0604030504040204" pitchFamily="34" charset="0"/>
                <a:ea typeface="Tahoma" panose="020B0604030504040204" pitchFamily="34" charset="0"/>
                <a:cs typeface="Tahoma" panose="020B0604030504040204" pitchFamily="34" charset="0"/>
              </a:rPr>
              <a:t>Trong các câu ở </a:t>
            </a:r>
            <a:r>
              <a:rPr lang="en-US" sz="4800" b="1">
                <a:latin typeface="Tahoma" panose="020B0604030504040204" pitchFamily="34" charset="0"/>
                <a:ea typeface="Tahoma" panose="020B0604030504040204" pitchFamily="34" charset="0"/>
                <a:cs typeface="Tahoma" panose="020B0604030504040204" pitchFamily="34" charset="0"/>
              </a:rPr>
              <a:t>tình huống mở đầu :</a:t>
            </a:r>
          </a:p>
          <a:p>
            <a:pPr>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a) Câu nào đúng?		b) Câu nào sai?</a:t>
            </a:r>
          </a:p>
          <a:p>
            <a:pPr algn="just">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c) Câu nào không xác định được tính đúng sai?</a:t>
            </a:r>
          </a:p>
        </p:txBody>
      </p:sp>
      <p:sp>
        <p:nvSpPr>
          <p:cNvPr id="174" name="Rounded Rectangle 4">
            <a:extLst>
              <a:ext uri="{FF2B5EF4-FFF2-40B4-BE49-F238E27FC236}">
                <a16:creationId xmlns:a16="http://schemas.microsoft.com/office/drawing/2014/main" id="{1CFB6FAC-C074-4C3B-9E4D-FA6BE0F2C587}"/>
              </a:ext>
            </a:extLst>
          </p:cNvPr>
          <p:cNvSpPr/>
          <p:nvPr/>
        </p:nvSpPr>
        <p:spPr>
          <a:xfrm>
            <a:off x="1084355" y="7881995"/>
            <a:ext cx="22378999" cy="5376805"/>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75" name="Group 174">
            <a:extLst>
              <a:ext uri="{FF2B5EF4-FFF2-40B4-BE49-F238E27FC236}">
                <a16:creationId xmlns:a16="http://schemas.microsoft.com/office/drawing/2014/main" id="{B7A903F2-4334-4577-AD19-259AAF73AC44}"/>
              </a:ext>
            </a:extLst>
          </p:cNvPr>
          <p:cNvGrpSpPr/>
          <p:nvPr/>
        </p:nvGrpSpPr>
        <p:grpSpPr>
          <a:xfrm>
            <a:off x="1617759" y="7543800"/>
            <a:ext cx="3600000" cy="828000"/>
            <a:chOff x="1275608" y="6322796"/>
            <a:chExt cx="3572909" cy="828631"/>
          </a:xfrm>
        </p:grpSpPr>
        <p:sp>
          <p:nvSpPr>
            <p:cNvPr id="176" name="Freeform 20">
              <a:extLst>
                <a:ext uri="{FF2B5EF4-FFF2-40B4-BE49-F238E27FC236}">
                  <a16:creationId xmlns:a16="http://schemas.microsoft.com/office/drawing/2014/main" id="{6BD0D65F-C6F8-4914-B0C2-45D119EADA9C}"/>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7" name="TextBox 176">
              <a:extLst>
                <a:ext uri="{FF2B5EF4-FFF2-40B4-BE49-F238E27FC236}">
                  <a16:creationId xmlns:a16="http://schemas.microsoft.com/office/drawing/2014/main" id="{12D934ED-92BF-4577-BDE7-84ED6253F231}"/>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78" name="Round Diagonal Corner Rectangle 8">
              <a:extLst>
                <a:ext uri="{FF2B5EF4-FFF2-40B4-BE49-F238E27FC236}">
                  <a16:creationId xmlns:a16="http://schemas.microsoft.com/office/drawing/2014/main" id="{FF573D45-0E72-406D-B5B4-BA7C94095F29}"/>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9" name="Freeform 9">
              <a:extLst>
                <a:ext uri="{FF2B5EF4-FFF2-40B4-BE49-F238E27FC236}">
                  <a16:creationId xmlns:a16="http://schemas.microsoft.com/office/drawing/2014/main" id="{302E8198-CD70-4900-8AC0-5C0C52E85AB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80" name="Rectangle 179">
            <a:extLst>
              <a:ext uri="{FF2B5EF4-FFF2-40B4-BE49-F238E27FC236}">
                <a16:creationId xmlns:a16="http://schemas.microsoft.com/office/drawing/2014/main" id="{FFDD48CF-2E20-4D63-B63E-76D7927B2F3F}"/>
              </a:ext>
            </a:extLst>
          </p:cNvPr>
          <p:cNvSpPr/>
          <p:nvPr/>
        </p:nvSpPr>
        <p:spPr>
          <a:xfrm>
            <a:off x="1389156" y="8534400"/>
            <a:ext cx="21394644" cy="3046988"/>
          </a:xfrm>
          <a:prstGeom prst="rect">
            <a:avLst/>
          </a:prstGeom>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a) Câu nói của Khoa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b) Câu nói của An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c) Câu “Có bao nhiêu con vật xuất hiện trong hình vẽ ?’’ không xác định tính đúng sai.</a:t>
            </a:r>
          </a:p>
        </p:txBody>
      </p:sp>
    </p:spTree>
    <p:extLst>
      <p:ext uri="{BB962C8B-B14F-4D97-AF65-F5344CB8AC3E}">
        <p14:creationId xmlns:p14="http://schemas.microsoft.com/office/powerpoint/2010/main" val="2497589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arn(inVertical)">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arn(inVertic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left)">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wipe(left)">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3"/>
                                        </p:tgtEl>
                                        <p:attrNameLst>
                                          <p:attrName>style.visibility</p:attrName>
                                        </p:attrNameLst>
                                      </p:cBhvr>
                                      <p:to>
                                        <p:strVal val="visible"/>
                                      </p:to>
                                    </p:set>
                                    <p:animEffect transition="in" filter="wipe(left)">
                                      <p:cBhvr>
                                        <p:cTn id="27" dur="500"/>
                                        <p:tgtEl>
                                          <p:spTgt spid="17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5"/>
                                        </p:tgtEl>
                                        <p:attrNameLst>
                                          <p:attrName>style.visibility</p:attrName>
                                        </p:attrNameLst>
                                      </p:cBhvr>
                                      <p:to>
                                        <p:strVal val="visible"/>
                                      </p:to>
                                    </p:set>
                                    <p:animEffect transition="in" filter="barn(inVertical)">
                                      <p:cBhvr>
                                        <p:cTn id="32" dur="500"/>
                                        <p:tgtEl>
                                          <p:spTgt spid="1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4"/>
                                        </p:tgtEl>
                                        <p:attrNameLst>
                                          <p:attrName>style.visibility</p:attrName>
                                        </p:attrNameLst>
                                      </p:cBhvr>
                                      <p:to>
                                        <p:strVal val="visible"/>
                                      </p:to>
                                    </p:set>
                                    <p:animEffect transition="in" filter="wipe(down)">
                                      <p:cBhvr>
                                        <p:cTn id="37" dur="500"/>
                                        <p:tgtEl>
                                          <p:spTgt spid="17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73" grpId="0"/>
      <p:bldP spid="17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703920" y="7812674"/>
            <a:ext cx="22731004" cy="4897898"/>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5" y="1556880"/>
            <a:ext cx="22785295"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3755822" cy="810107"/>
              <a:chOff x="907537" y="4133365"/>
              <a:chExt cx="3755822"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273132" cy="712786"/>
                <a:chOff x="2056977" y="4564703"/>
                <a:chExt cx="3273132" cy="712786"/>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357877" y="3263803"/>
                  <a:ext cx="671331" cy="3273131"/>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2803718" cy="602986"/>
                </a:xfrm>
                <a:prstGeom prst="rect">
                  <a:avLst/>
                </a:prstGeom>
                <a:noFill/>
              </p:spPr>
              <p:txBody>
                <a:bodyPr wrap="square" rtlCol="0">
                  <a:spAutoFit/>
                </a:bodyPr>
                <a:lstStyle/>
                <a:p>
                  <a:pPr algn="ctr"/>
                  <a:r>
                    <a:rPr lang="vi-VN" sz="4800" b="1" dirty="0">
                      <a:solidFill>
                        <a:srgbClr val="0000CC"/>
                      </a:solidFill>
                      <a:latin typeface="Tahoma" pitchFamily="34" charset="0"/>
                      <a:ea typeface="Tahoma" pitchFamily="34" charset="0"/>
                      <a:cs typeface="Tahoma" pitchFamily="34" charset="0"/>
                    </a:rPr>
                    <a:t>C</a:t>
                  </a:r>
                  <a:r>
                    <a:rPr lang="en-US" sz="4800" b="1" dirty="0" err="1">
                      <a:solidFill>
                        <a:srgbClr val="0000CC"/>
                      </a:solidFill>
                      <a:latin typeface="Tahoma" pitchFamily="34" charset="0"/>
                      <a:ea typeface="Tahoma" pitchFamily="34" charset="0"/>
                      <a:cs typeface="Tahoma" pitchFamily="34" charset="0"/>
                    </a:rPr>
                    <a:t>âu</a:t>
                  </a:r>
                  <a:r>
                    <a:rPr lang="vi-VN" sz="4800" b="1" dirty="0">
                      <a:solidFill>
                        <a:srgbClr val="0000CC"/>
                      </a:solidFill>
                      <a:latin typeface="Tahoma" pitchFamily="34" charset="0"/>
                      <a:ea typeface="Tahoma" pitchFamily="34" charset="0"/>
                      <a:cs typeface="Tahoma" pitchFamily="34" charset="0"/>
                    </a:rPr>
                    <a:t> </a:t>
                  </a:r>
                  <a:r>
                    <a:rPr lang="en-US" sz="4800" b="1" dirty="0">
                      <a:solidFill>
                        <a:srgbClr val="0000CC"/>
                      </a:solidFill>
                      <a:latin typeface="Tahoma" pitchFamily="34" charset="0"/>
                      <a:ea typeface="Tahoma" pitchFamily="34" charset="0"/>
                      <a:cs typeface="Tahoma" pitchFamily="34" charset="0"/>
                    </a:rPr>
                    <a:t>1.2</a:t>
                  </a: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4482501" y="1904366"/>
                <a:ext cx="18225100" cy="44864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60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b="1" i="1">
                        <a:latin typeface="Cambria Math" panose="02040503050406030204" pitchFamily="18" charset="0"/>
                      </a:rPr>
                      <m:t>𝝅</m:t>
                    </m:r>
                    <m:r>
                      <a:rPr lang="en-US" b="1">
                        <a:latin typeface="Cambria Math" panose="02040503050406030204" pitchFamily="18" charset="0"/>
                      </a:rPr>
                      <m:t>&lt;</m:t>
                    </m:r>
                    <m:f>
                      <m:fPr>
                        <m:ctrlPr>
                          <a:rPr lang="en-US" b="1" i="1">
                            <a:solidFill>
                              <a:srgbClr val="836967"/>
                            </a:solidFill>
                            <a:latin typeface="Cambria Math" panose="02040503050406030204" pitchFamily="18" charset="0"/>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𝟑</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𝟕</m:t>
                    </m:r>
                    <m:r>
                      <a:rPr lang="en-US" b="1" i="1" smtClean="0">
                        <a:latin typeface="Cambria Math" panose="02040503050406030204" pitchFamily="18" charset="0"/>
                      </a:rPr>
                      <m:t>=</m:t>
                    </m:r>
                    <m:r>
                      <a:rPr lang="en-US" b="1" i="1" smtClean="0">
                        <a:latin typeface="Cambria Math" panose="020405030504060302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nghiệm</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ít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cộng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0;</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d) 2022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hợp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4482501" y="1904366"/>
                <a:ext cx="18225100" cy="4486406"/>
              </a:xfrm>
              <a:prstGeom prst="rect">
                <a:avLst/>
              </a:prstGeom>
              <a:blipFill>
                <a:blip r:embed="rId6"/>
                <a:stretch>
                  <a:fillRect l="-1505" t="-4755" b="-1630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200372" y="7315200"/>
                <a:ext cx="22234551" cy="424021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 2022 là hợp số.</a:t>
                </a:r>
              </a:p>
              <a:p>
                <a:pPr marL="0" indent="0">
                  <a:lnSpc>
                    <a:spcPct val="150000"/>
                  </a:lnSpc>
                  <a:buNone/>
                </a:pPr>
                <a:r>
                  <a:rPr lang="vi-VN" b="1" dirty="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
                      <a:rPr lang="en-US" b="1" i="1" smtClean="0">
                        <a:latin typeface="Cambria Math" panose="02040503050406030204" pitchFamily="18" charset="0"/>
                      </a:rPr>
                      <m:t>𝟐𝟎𝟐𝟐</m:t>
                    </m:r>
                    <m:r>
                      <a:rPr lang="en-US" b="1" i="1" smtClean="0">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m:t>
                    </m:r>
                    <m:r>
                      <a:rPr lang="en-US" b="1" i="1" smtClean="0">
                        <a:latin typeface="Cambria Math" panose="02040503050406030204" pitchFamily="18" charset="0"/>
                      </a:rPr>
                      <m:t>𝟏𝟎𝟏𝟏</m:t>
                    </m:r>
                  </m:oMath>
                </a14:m>
                <a:r>
                  <a:rPr lang="vi-VN" b="1" dirty="0">
                    <a:latin typeface="Tahoma" panose="020B0604030504040204" pitchFamily="34" charset="0"/>
                    <a:ea typeface="Tahoma" panose="020B0604030504040204" pitchFamily="34" charset="0"/>
                    <a:cs typeface="Tahoma" panose="020B0604030504040204" pitchFamily="34" charset="0"/>
                  </a:rPr>
                  <a:t>  nên   là hợp số hay mệnh đề đã cho là đúng.</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200372" y="7315200"/>
                <a:ext cx="22234551" cy="4240216"/>
              </a:xfrm>
              <a:prstGeom prst="rect">
                <a:avLst/>
              </a:prstGeom>
              <a:blipFill>
                <a:blip r:embed="rId7"/>
                <a:stretch>
                  <a:fillRect l="-1261"/>
                </a:stretch>
              </a:blipFill>
              <a:ln>
                <a:noFill/>
              </a:ln>
            </p:spPr>
            <p:txBody>
              <a:bodyPr/>
              <a:lstStyle/>
              <a:p>
                <a:r>
                  <a:rPr lang="en-US">
                    <a:noFill/>
                  </a:rPr>
                  <a:t> </a:t>
                </a:r>
              </a:p>
            </p:txBody>
          </p:sp>
        </mc:Fallback>
      </mc:AlternateContent>
      <p:sp>
        <p:nvSpPr>
          <p:cNvPr id="7" name="Rectangle 7">
            <a:extLst>
              <a:ext uri="{FF2B5EF4-FFF2-40B4-BE49-F238E27FC236}">
                <a16:creationId xmlns:a16="http://schemas.microsoft.com/office/drawing/2014/main" id="{A4BBFD56-BA2F-4B07-9447-3EC2F2938B75}"/>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Object 7">
            <a:extLst>
              <a:ext uri="{FF2B5EF4-FFF2-40B4-BE49-F238E27FC236}">
                <a16:creationId xmlns:a16="http://schemas.microsoft.com/office/drawing/2014/main" id="{EAD95FE2-B716-4398-8FAF-1345220AFD4B}"/>
              </a:ext>
            </a:extLst>
          </p:cNvPr>
          <p:cNvGraphicFramePr>
            <a:graphicFrameLocks noChangeAspect="1"/>
          </p:cNvGraphicFramePr>
          <p:nvPr/>
        </p:nvGraphicFramePr>
        <p:xfrm>
          <a:off x="0" y="0"/>
          <a:ext cx="465138" cy="388938"/>
        </p:xfrm>
        <a:graphic>
          <a:graphicData uri="http://schemas.openxmlformats.org/presentationml/2006/ole">
            <mc:AlternateContent xmlns:mc="http://schemas.openxmlformats.org/markup-compatibility/2006">
              <mc:Choice xmlns:v="urn:schemas-microsoft-com:vml" Requires="v">
                <p:oleObj spid="_x0000_s2051" name="Equation" r:id="rId8" imgW="457002" imgH="393529" progId="Equation.DSMT4">
                  <p:embed/>
                </p:oleObj>
              </mc:Choice>
              <mc:Fallback>
                <p:oleObj name="Equation" r:id="rId8" imgW="457002" imgH="393529" progId="Equation.DSMT4">
                  <p:embed/>
                  <p:pic>
                    <p:nvPicPr>
                      <p:cNvPr id="8" name="Object 7">
                        <a:extLst>
                          <a:ext uri="{FF2B5EF4-FFF2-40B4-BE49-F238E27FC236}">
                            <a16:creationId xmlns:a16="http://schemas.microsoft.com/office/drawing/2014/main" id="{EAD95FE2-B716-4398-8FAF-1345220AFD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65138" cy="38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a:extLst>
              <a:ext uri="{FF2B5EF4-FFF2-40B4-BE49-F238E27FC236}">
                <a16:creationId xmlns:a16="http://schemas.microsoft.com/office/drawing/2014/main" id="{6577FA94-ED07-447C-8E56-FB9E259D712A}"/>
              </a:ext>
            </a:extLst>
          </p:cNvPr>
          <p:cNvSpPr txBox="1"/>
          <p:nvPr/>
        </p:nvSpPr>
        <p:spPr>
          <a:xfrm>
            <a:off x="6042212" y="6480974"/>
            <a:ext cx="12227858" cy="830997"/>
          </a:xfrm>
          <a:prstGeom prst="rect">
            <a:avLst/>
          </a:prstGeom>
          <a:noFill/>
        </p:spPr>
        <p:txBody>
          <a:bodyPr wrap="square">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31D24F3-A9C3-44D6-BB03-636158F2B0A8}"/>
              </a:ext>
            </a:extLst>
          </p:cNvPr>
          <p:cNvGrpSpPr/>
          <p:nvPr/>
        </p:nvGrpSpPr>
        <p:grpSpPr>
          <a:xfrm>
            <a:off x="1066800" y="7401600"/>
            <a:ext cx="3725766" cy="828000"/>
            <a:chOff x="1275608" y="6322796"/>
            <a:chExt cx="3572909" cy="828631"/>
          </a:xfrm>
        </p:grpSpPr>
        <p:sp>
          <p:nvSpPr>
            <p:cNvPr id="28" name="Freeform 20">
              <a:extLst>
                <a:ext uri="{FF2B5EF4-FFF2-40B4-BE49-F238E27FC236}">
                  <a16:creationId xmlns:a16="http://schemas.microsoft.com/office/drawing/2014/main" id="{8CC8FD31-D02F-4640-B9D6-CE7134718EBD}"/>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TextBox 29">
              <a:extLst>
                <a:ext uri="{FF2B5EF4-FFF2-40B4-BE49-F238E27FC236}">
                  <a16:creationId xmlns:a16="http://schemas.microsoft.com/office/drawing/2014/main" id="{FC19EB80-2C94-427F-9694-C44F5CB2365F}"/>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31" name="Round Diagonal Corner Rectangle 8">
              <a:extLst>
                <a:ext uri="{FF2B5EF4-FFF2-40B4-BE49-F238E27FC236}">
                  <a16:creationId xmlns:a16="http://schemas.microsoft.com/office/drawing/2014/main" id="{3B927E29-FCA6-418A-ADAC-9031AAB53E2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Freeform 9">
              <a:extLst>
                <a:ext uri="{FF2B5EF4-FFF2-40B4-BE49-F238E27FC236}">
                  <a16:creationId xmlns:a16="http://schemas.microsoft.com/office/drawing/2014/main" id="{10BE311B-0798-4877-82E6-314227AD14C6}"/>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217933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wipe(up)">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wipe(up)">
                                      <p:cBhvr>
                                        <p:cTn id="22"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8593057"/>
            <a:ext cx="22949945" cy="4462846"/>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6" y="1591477"/>
            <a:ext cx="22941914" cy="6525047"/>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50" cy="810107"/>
              <a:chOff x="907537" y="4133365"/>
              <a:chExt cx="4016350"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533660" cy="712785"/>
                <a:chOff x="2056977" y="4564703"/>
                <a:chExt cx="3533660" cy="712785"/>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2711282" cy="602985"/>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1.3</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830997"/>
          </a:xfrm>
          <a:prstGeom prst="rect">
            <a:avLst/>
          </a:prstGeom>
        </p:spPr>
        <p:txBody>
          <a:bodyPr wrap="square">
            <a:spAutoFit/>
          </a:bodyPr>
          <a:lstStyle/>
          <a:p>
            <a:pPr lvl="2"/>
            <a:r>
              <a:rPr lang="en-US" sz="4800" b="1">
                <a:latin typeface="Tahoma" panose="020B0604030504040204" pitchFamily="34" charset="0"/>
                <a:ea typeface="Tahoma" panose="020B0604030504040204" pitchFamily="34" charset="0"/>
                <a:cs typeface="Tahoma" panose="020B0604030504040204" pitchFamily="34" charset="0"/>
              </a:rPr>
              <a:t>           </a:t>
            </a:r>
            <a:endParaRPr lang="en-US" sz="48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757780" y="2362200"/>
                <a:ext cx="23150767" cy="549373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Cho hai câu sau:</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P: “Tam giác ABC là tam giác vuông”;</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Q: “Tam giác ABC có một góc bằng tổng hai góc còn lại”.</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Hãy phát biểu mệnh đề tương đương</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xét tính đúng sai của mệnh đề này.</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757780" y="2362200"/>
                <a:ext cx="23150767" cy="5493730"/>
              </a:xfrm>
              <a:prstGeom prst="rect">
                <a:avLst/>
              </a:prstGeom>
              <a:blipFill>
                <a:blip r:embed="rId5"/>
                <a:stretch>
                  <a:fillRect l="-1185" b="-466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49077" y="9270268"/>
                <a:ext cx="22949945"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tương đương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“Tam giác   là tam giác vuông khi và chỉ khi tam giác   có một góc bằng tổng hai góc còn lại”.</a:t>
                </a:r>
              </a:p>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đúng. </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49077" y="9270268"/>
                <a:ext cx="22949945" cy="4293332"/>
              </a:xfrm>
              <a:prstGeom prst="rect">
                <a:avLst/>
              </a:prstGeom>
              <a:blipFill>
                <a:blip r:embed="rId6"/>
                <a:stretch>
                  <a:fillRect l="-1116"/>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107ACA67-8338-4EB8-AD42-1B55B148F39D}"/>
              </a:ext>
            </a:extLst>
          </p:cNvPr>
          <p:cNvGrpSpPr/>
          <p:nvPr/>
        </p:nvGrpSpPr>
        <p:grpSpPr>
          <a:xfrm>
            <a:off x="1066800" y="8239800"/>
            <a:ext cx="3725766" cy="828000"/>
            <a:chOff x="1275608" y="6322796"/>
            <a:chExt cx="3572909" cy="828631"/>
          </a:xfrm>
        </p:grpSpPr>
        <p:sp>
          <p:nvSpPr>
            <p:cNvPr id="22" name="Freeform 20">
              <a:extLst>
                <a:ext uri="{FF2B5EF4-FFF2-40B4-BE49-F238E27FC236}">
                  <a16:creationId xmlns:a16="http://schemas.microsoft.com/office/drawing/2014/main" id="{65436F7C-80BE-4B7D-B00E-70F861F5ECD0}"/>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EE745CBD-745A-4134-BC7B-4F735F2CB397}"/>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CD3212B0-0A4C-4226-9F43-114D0526F74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F6AE0F4E-8547-4ECE-AE28-19890AD22929}"/>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361470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up)">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up)">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wipe(up)">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xEl>
                                              <p:pRg st="3" end="3"/>
                                            </p:txEl>
                                          </p:spTgt>
                                        </p:tgtEl>
                                        <p:attrNameLst>
                                          <p:attrName>style.visibility</p:attrName>
                                        </p:attrNameLst>
                                      </p:cBhvr>
                                      <p:to>
                                        <p:strVal val="visible"/>
                                      </p:to>
                                    </p:set>
                                    <p:animEffect transition="in" filter="wipe(up)">
                                      <p:cBhvr>
                                        <p:cTn id="32" dur="500"/>
                                        <p:tgtEl>
                                          <p:spTgt spid="2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wipe(up)">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1" end="1"/>
                                            </p:txEl>
                                          </p:spTgt>
                                        </p:tgtEl>
                                        <p:attrNameLst>
                                          <p:attrName>style.visibility</p:attrName>
                                        </p:attrNameLst>
                                      </p:cBhvr>
                                      <p:to>
                                        <p:strVal val="visible"/>
                                      </p:to>
                                    </p:set>
                                    <p:animEffect transition="in" filter="wipe(up)">
                                      <p:cBhvr>
                                        <p:cTn id="5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7801208"/>
            <a:ext cx="22949945" cy="5246290"/>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6" y="1576285"/>
            <a:ext cx="22905625"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533659" cy="712786"/>
                <a:chOff x="2056977" y="4564703"/>
                <a:chExt cx="3533659" cy="712786"/>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3064245" cy="602986"/>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1.4</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830997"/>
          </a:xfrm>
          <a:prstGeom prst="rect">
            <a:avLst/>
          </a:prstGeom>
        </p:spPr>
        <p:txBody>
          <a:bodyPr wrap="square">
            <a:spAutoFit/>
          </a:bodyPr>
          <a:lstStyle/>
          <a:p>
            <a:pPr lvl="2"/>
            <a:r>
              <a:rPr lang="en-US"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794069" y="1600199"/>
            <a:ext cx="22905625" cy="558701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 Phát biểu mệnh đề đảo của mỗi mệnh đề sau và xác định tính đúng sai chúng.</a:t>
            </a:r>
          </a:p>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P: “Nếu số tự nhiên n có chữ số tận cùng là 5 thì n chia hết cho 5”;</a:t>
            </a:r>
          </a:p>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Q: “Nếu tứ giác ABCD là hình chữ nhật thì tứ giác ABCD có hai đường chéo bằng nhau”.</a:t>
            </a: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49077" y="8509475"/>
                <a:ext cx="22949945" cy="453802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đảo của P: “Nếu số tự nhiên </a:t>
                </a:r>
                <a14:m>
                  <m:oMath xmlns:m="http://schemas.openxmlformats.org/officeDocument/2006/math">
                    <m:r>
                      <a:rPr lang="en-US" b="1" i="1" smtClean="0">
                        <a:latin typeface="Cambria Math" panose="02040503050406030204" pitchFamily="18" charset="0"/>
                      </a:rPr>
                      <m:t>𝒏</m:t>
                    </m:r>
                  </m:oMath>
                </a14:m>
                <a:r>
                  <a:rPr lang="vi-VN" b="1" dirty="0">
                    <a:latin typeface="Tahoma" panose="020B0604030504040204" pitchFamily="34" charset="0"/>
                    <a:ea typeface="Tahoma" panose="020B0604030504040204" pitchFamily="34" charset="0"/>
                    <a:cs typeface="Tahoma" panose="020B0604030504040204" pitchFamily="34" charset="0"/>
                  </a:rPr>
                  <a:t>  chia hết cho </a:t>
                </a:r>
                <a:r>
                  <a:rPr lang="en-US" b="1" dirty="0">
                    <a:latin typeface="Tahoma" panose="020B0604030504040204" pitchFamily="34" charset="0"/>
                    <a:ea typeface="Tahoma" panose="020B0604030504040204" pitchFamily="34" charset="0"/>
                    <a:cs typeface="Tahoma" panose="020B0604030504040204" pitchFamily="34" charset="0"/>
                  </a:rPr>
                  <a:t>5</a:t>
                </a:r>
                <a:r>
                  <a:rPr lang="vi-VN" b="1" dirty="0">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b="1" i="1" smtClean="0">
                        <a:latin typeface="Cambria Math" panose="02040503050406030204" pitchFamily="18" charset="0"/>
                      </a:rPr>
                      <m:t>𝒏</m:t>
                    </m:r>
                  </m:oMath>
                </a14:m>
                <a:r>
                  <a:rPr lang="vi-VN" b="1" dirty="0">
                    <a:latin typeface="Tahoma" panose="020B0604030504040204" pitchFamily="34" charset="0"/>
                    <a:ea typeface="Tahoma" panose="020B0604030504040204" pitchFamily="34" charset="0"/>
                    <a:cs typeface="Tahoma" panose="020B0604030504040204" pitchFamily="34" charset="0"/>
                  </a:rPr>
                  <a:t> có chữ số tận cùng là </a:t>
                </a:r>
                <a:r>
                  <a:rPr lang="en-US" b="1" dirty="0">
                    <a:latin typeface="Tahoma" panose="020B0604030504040204" pitchFamily="34" charset="0"/>
                    <a:ea typeface="Tahoma" panose="020B0604030504040204" pitchFamily="34" charset="0"/>
                    <a:cs typeface="Tahoma" panose="020B0604030504040204" pitchFamily="34" charset="0"/>
                  </a:rPr>
                  <a:t>5</a:t>
                </a:r>
                <a:r>
                  <a:rPr lang="vi-VN" b="1" dirty="0">
                    <a:latin typeface="Tahoma" panose="020B0604030504040204" pitchFamily="34" charset="0"/>
                    <a:ea typeface="Tahoma" panose="020B0604030504040204" pitchFamily="34" charset="0"/>
                    <a:cs typeface="Tahoma" panose="020B0604030504040204" pitchFamily="34" charset="0"/>
                  </a:rPr>
                  <a:t> ”. Mệnh đề sai vì số nguyên</a:t>
                </a:r>
                <a14:m>
                  <m:oMath xmlns:m="http://schemas.openxmlformats.org/officeDocument/2006/math">
                    <m:r>
                      <a:rPr lang="en-US" b="1" i="0" smtClean="0">
                        <a:latin typeface="Cambria Math" panose="02040503050406030204" pitchFamily="18" charset="0"/>
                      </a:rPr>
                      <m:t> </m:t>
                    </m:r>
                    <m:r>
                      <a:rPr lang="en-US" b="1" i="1" smtClean="0">
                        <a:latin typeface="Cambria Math" panose="02040503050406030204" pitchFamily="18" charset="0"/>
                      </a:rPr>
                      <m:t>𝒏</m:t>
                    </m:r>
                  </m:oMath>
                </a14:m>
                <a:r>
                  <a:rPr lang="vi-VN" b="1" dirty="0">
                    <a:latin typeface="Tahoma" panose="020B0604030504040204" pitchFamily="34" charset="0"/>
                    <a:ea typeface="Tahoma" panose="020B0604030504040204" pitchFamily="34" charset="0"/>
                    <a:cs typeface="Tahoma" panose="020B0604030504040204" pitchFamily="34" charset="0"/>
                  </a:rPr>
                  <a:t> cũng có thể có chữ số tận cùng là </a:t>
                </a:r>
                <a:r>
                  <a:rPr lang="en-US" b="1" dirty="0">
                    <a:latin typeface="Tahoma" panose="020B0604030504040204" pitchFamily="34" charset="0"/>
                    <a:ea typeface="Tahoma" panose="020B0604030504040204" pitchFamily="34" charset="0"/>
                    <a:cs typeface="Tahoma" panose="020B0604030504040204" pitchFamily="34" charset="0"/>
                  </a:rPr>
                  <a:t>0</a:t>
                </a:r>
                <a:r>
                  <a:rPr lang="vi-VN"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49077" y="8509475"/>
                <a:ext cx="22949945" cy="4538023"/>
              </a:xfrm>
              <a:prstGeom prst="rect">
                <a:avLst/>
              </a:prstGeom>
              <a:blipFill>
                <a:blip r:embed="rId5"/>
                <a:stretch>
                  <a:fillRect l="-1116"/>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C02A3754-B78A-4753-B5CF-D6380A1C1B50}"/>
              </a:ext>
            </a:extLst>
          </p:cNvPr>
          <p:cNvGrpSpPr/>
          <p:nvPr/>
        </p:nvGrpSpPr>
        <p:grpSpPr>
          <a:xfrm>
            <a:off x="1066800" y="7467600"/>
            <a:ext cx="3725766" cy="828000"/>
            <a:chOff x="1275608" y="6322796"/>
            <a:chExt cx="3572909" cy="828631"/>
          </a:xfrm>
        </p:grpSpPr>
        <p:sp>
          <p:nvSpPr>
            <p:cNvPr id="22" name="Freeform 20">
              <a:extLst>
                <a:ext uri="{FF2B5EF4-FFF2-40B4-BE49-F238E27FC236}">
                  <a16:creationId xmlns:a16="http://schemas.microsoft.com/office/drawing/2014/main" id="{2B1462DB-88BF-4F94-A9AE-75CFAEE1E9CF}"/>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8E4B3884-B421-4118-BD63-BF14CD6FCD5F}"/>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CFB4A915-3443-4A6F-9931-125BB723A3C5}"/>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FC8E07B4-AFA4-4E35-AF65-D2397490AF18}"/>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825126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up)">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up)">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wipe(up)">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wipe(up)">
                                      <p:cBhvr>
                                        <p:cTn id="4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7801208"/>
            <a:ext cx="22949945" cy="5246290"/>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6" y="1576285"/>
            <a:ext cx="22905625"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533659" cy="712786"/>
                <a:chOff x="2056977" y="4564703"/>
                <a:chExt cx="3533659" cy="712786"/>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3064245" cy="602986"/>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1.4</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794069" y="1600199"/>
            <a:ext cx="22905625" cy="558701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Phát biểu mệnh đề đảo của mỗi mệnh đề sau và xác định tính đúng sai chúng.</a:t>
            </a:r>
          </a:p>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P: “Nếu số tự nhiên n có chữ số tận cùng là 5 thì n chia hết cho 5”;</a:t>
            </a:r>
          </a:p>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Q: “Nếu tứ giác ABCD là hình chữ nhật thì tứ giác ABCD có hai đường chéo bằng nhau”.</a:t>
            </a:r>
          </a:p>
        </p:txBody>
      </p:sp>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49077" y="8509476"/>
            <a:ext cx="22949945" cy="427232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đảo của Q: “Nếu tứ giác ABCD  có hai đường chéo bằng nhau thì tứ giác ABCD  là hình chữ nhật”. Mệnh đề sai (không thỏa mãn dấu hiệu nhận biết hình chữ nhật).</a:t>
            </a:r>
          </a:p>
          <a:p>
            <a:pPr>
              <a:lnSpc>
                <a:spcPct val="150000"/>
              </a:lnSpc>
              <a:spcBef>
                <a:spcPts val="0"/>
              </a:spcBef>
            </a:pPr>
            <a:endParaRPr lang="vi-VN" b="1" dirty="0">
              <a:latin typeface="Tahoma" panose="020B0604030504040204" pitchFamily="34" charset="0"/>
              <a:ea typeface="Tahoma" panose="020B0604030504040204" pitchFamily="34" charset="0"/>
              <a:cs typeface="Tahoma" panose="020B0604030504040204" pitchFamily="34" charset="0"/>
            </a:endParaRPr>
          </a:p>
        </p:txBody>
      </p:sp>
      <p:grpSp>
        <p:nvGrpSpPr>
          <p:cNvPr id="21" name="Group 20">
            <a:extLst>
              <a:ext uri="{FF2B5EF4-FFF2-40B4-BE49-F238E27FC236}">
                <a16:creationId xmlns:a16="http://schemas.microsoft.com/office/drawing/2014/main" id="{630617A7-6A43-43D2-B9AA-045A682D57CC}"/>
              </a:ext>
            </a:extLst>
          </p:cNvPr>
          <p:cNvGrpSpPr/>
          <p:nvPr/>
        </p:nvGrpSpPr>
        <p:grpSpPr>
          <a:xfrm>
            <a:off x="1143000" y="7391400"/>
            <a:ext cx="3725766" cy="828000"/>
            <a:chOff x="1275608" y="6322796"/>
            <a:chExt cx="3572909" cy="828631"/>
          </a:xfrm>
        </p:grpSpPr>
        <p:sp>
          <p:nvSpPr>
            <p:cNvPr id="22" name="Freeform 20">
              <a:extLst>
                <a:ext uri="{FF2B5EF4-FFF2-40B4-BE49-F238E27FC236}">
                  <a16:creationId xmlns:a16="http://schemas.microsoft.com/office/drawing/2014/main" id="{73916D2F-DE67-48DE-A6C5-E562289E3906}"/>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B265CCCF-FF61-437E-9A23-B61F3FB01A0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8A8D0C3B-55A5-4553-8308-EFDB5D5FD33D}"/>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24914ECC-48EE-4C16-B4C3-D253695CC477}"/>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216031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ipe(up)">
                                      <p:cBhvr>
                                        <p:cTn id="1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522713" y="7952484"/>
            <a:ext cx="22961137" cy="5116905"/>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592374" y="1591478"/>
            <a:ext cx="22949945"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533659" cy="712786"/>
                <a:chOff x="2056977" y="4564703"/>
                <a:chExt cx="3533659" cy="712786"/>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2760458" cy="602986"/>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1.5</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205455" y="3057394"/>
                <a:ext cx="22949945" cy="44864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b,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𝑷</m:t>
                    </m:r>
                    <m:r>
                      <a:rPr lang="en-US" b="1">
                        <a:latin typeface="Cambria Math" panose="02040503050406030204" pitchFamily="18" charset="0"/>
                      </a:rPr>
                      <m: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𝒂</m:t>
                        </m:r>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𝒃</m:t>
                        </m:r>
                      </m:e>
                      <m:sup>
                        <m:r>
                          <a:rPr lang="en-US" b="1" i="1">
                            <a:latin typeface="Cambria Math" panose="02040503050406030204" pitchFamily="18" charset="0"/>
                          </a:rPr>
                          <m:t>𝟐</m:t>
                        </m:r>
                      </m:sup>
                    </m:sSup>
                    <m:r>
                      <a:rPr lang="en-US" b="1" smtClean="0">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𝑸</m:t>
                    </m:r>
                    <m:r>
                      <a:rPr lang="en-US" b="1">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𝒂</m:t>
                    </m:r>
                    <m:r>
                      <a:rPr lang="en-US" b="1">
                        <a:latin typeface="Cambria Math" panose="02040503050406030204" pitchFamily="18" charset="0"/>
                      </a:rPr>
                      <m:t>&lt;</m:t>
                    </m:r>
                    <m:r>
                      <a:rPr lang="en-US" b="1" i="1">
                        <a:latin typeface="Cambria Math" panose="02040503050406030204" pitchFamily="18" charset="0"/>
                      </a:rPr>
                      <m:t>𝒃</m:t>
                    </m:r>
                    <m:r>
                      <a:rPr lang="en-US" b="1">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đảo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b.</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205455" y="3057394"/>
                <a:ext cx="22949945" cy="4486406"/>
              </a:xfrm>
              <a:prstGeom prst="rect">
                <a:avLst/>
              </a:prstGeom>
              <a:blipFill>
                <a:blip r:embed="rId5"/>
                <a:stretch>
                  <a:fillRect l="-1222" t="-462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49077" y="8813068"/>
                <a:ext cx="22949945"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latin typeface="Tahoma" panose="020B0604030504040204" pitchFamily="34" charset="0"/>
                    <a:ea typeface="Tahoma" panose="020B0604030504040204" pitchFamily="34" charset="0"/>
                    <a:cs typeface="Tahoma" panose="020B0604030504040204" pitchFamily="34" charset="0"/>
                  </a:rPr>
                  <a:t>a) Mệnh đề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 “Nếu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𝒂</m:t>
                        </m:r>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𝒃</m:t>
                        </m:r>
                      </m:e>
                      <m:sup>
                        <m:r>
                          <a:rPr lang="en-US" b="1" i="1" smtClean="0">
                            <a:latin typeface="Cambria Math" panose="02040503050406030204" pitchFamily="18" charset="0"/>
                          </a:rPr>
                          <m:t>𝟐</m:t>
                        </m:r>
                      </m:sup>
                    </m:sSup>
                  </m:oMath>
                </a14:m>
                <a:r>
                  <a:rPr lang="vi-VN" b="1" dirty="0">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𝒂</m:t>
                    </m:r>
                    <m:r>
                      <a:rPr lang="en-US" b="1">
                        <a:latin typeface="Cambria Math" panose="02040503050406030204" pitchFamily="18" charset="0"/>
                      </a:rPr>
                      <m:t>&lt;</m:t>
                    </m:r>
                    <m:r>
                      <a:rPr lang="en-US" b="1" i="1">
                        <a:latin typeface="Cambria Math" panose="02040503050406030204" pitchFamily="18" charset="0"/>
                      </a:rPr>
                      <m:t>𝒃</m:t>
                    </m:r>
                  </m:oMath>
                </a14:m>
                <a:r>
                  <a:rPr lang="vi-VN" b="1" dirty="0">
                    <a:latin typeface="Tahoma" panose="020B0604030504040204" pitchFamily="34" charset="0"/>
                    <a:ea typeface="Tahoma" panose="020B0604030504040204" pitchFamily="34" charset="0"/>
                    <a:cs typeface="Tahoma" panose="020B0604030504040204" pitchFamily="34" charset="0"/>
                  </a:rPr>
                  <a:t> ”.</a:t>
                </a:r>
              </a:p>
              <a:p>
                <a:r>
                  <a:rPr lang="vi-VN" b="1" dirty="0">
                    <a:latin typeface="Tahoma" panose="020B0604030504040204" pitchFamily="34" charset="0"/>
                    <a:ea typeface="Tahoma" panose="020B0604030504040204" pitchFamily="34" charset="0"/>
                    <a:cs typeface="Tahoma" panose="020B0604030504040204" pitchFamily="34" charset="0"/>
                  </a:rPr>
                  <a:t>b) Mệnh đề đảo  : “Nếu </a:t>
                </a:r>
                <a14:m>
                  <m:oMath xmlns:m="http://schemas.openxmlformats.org/officeDocument/2006/math">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𝒂</m:t>
                    </m:r>
                    <m:r>
                      <a:rPr lang="en-US" b="1">
                        <a:latin typeface="Cambria Math" panose="02040503050406030204" pitchFamily="18" charset="0"/>
                      </a:rPr>
                      <m:t>&lt;</m:t>
                    </m:r>
                    <m:r>
                      <a:rPr lang="en-US" b="1" i="1">
                        <a:latin typeface="Cambria Math" panose="02040503050406030204" pitchFamily="18" charset="0"/>
                      </a:rPr>
                      <m:t>𝒃</m:t>
                    </m:r>
                  </m:oMath>
                </a14:m>
                <a:r>
                  <a:rPr lang="vi-VN" b="1" dirty="0">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𝒂</m:t>
                        </m:r>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𝒃</m:t>
                        </m:r>
                      </m:e>
                      <m:sup>
                        <m:r>
                          <a:rPr lang="en-US" b="1" i="1">
                            <a:latin typeface="Cambria Math" panose="02040503050406030204" pitchFamily="18" charset="0"/>
                          </a:rPr>
                          <m:t>𝟐</m:t>
                        </m:r>
                      </m:sup>
                    </m:sSup>
                  </m:oMath>
                </a14:m>
                <a:r>
                  <a:rPr lang="vi-VN" b="1" dirty="0">
                    <a:latin typeface="Tahoma" panose="020B0604030504040204" pitchFamily="34" charset="0"/>
                    <a:ea typeface="Tahoma" panose="020B0604030504040204" pitchFamily="34" charset="0"/>
                    <a:cs typeface="Tahoma" panose="020B0604030504040204" pitchFamily="34" charset="0"/>
                  </a:rPr>
                  <a:t> ”.</a:t>
                </a:r>
              </a:p>
              <a:p>
                <a:r>
                  <a:rPr lang="vi-VN" b="1" dirty="0">
                    <a:latin typeface="Tahoma" panose="020B0604030504040204" pitchFamily="34" charset="0"/>
                    <a:ea typeface="Tahoma" panose="020B0604030504040204" pitchFamily="34" charset="0"/>
                    <a:cs typeface="Tahoma" panose="020B0604030504040204" pitchFamily="34" charset="0"/>
                  </a:rPr>
                  <a:t>c) Mệnh đề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smtClean="0">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sai vì ví dụ</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b="1" i="1">
                            <a:solidFill>
                              <a:srgbClr val="836967"/>
                            </a:solidFill>
                            <a:latin typeface="Cambria Math" panose="02040503050406030204" pitchFamily="18" charset="0"/>
                          </a:rPr>
                        </m:ctrlPr>
                      </m:sSupPr>
                      <m:e>
                        <m:d>
                          <m:dPr>
                            <m:ctrlPr>
                              <a:rPr lang="en-US" b="1" i="1">
                                <a:latin typeface="Cambria Math" panose="02040503050406030204" pitchFamily="18" charset="0"/>
                              </a:rPr>
                            </m:ctrlPr>
                          </m:dPr>
                          <m:e>
                            <m:r>
                              <a:rPr lang="en-US" b="1">
                                <a:latin typeface="Cambria Math" panose="02040503050406030204" pitchFamily="18" charset="0"/>
                              </a:rPr>
                              <m:t>−</m:t>
                            </m:r>
                            <m:r>
                              <a:rPr lang="en-US" b="1" i="1">
                                <a:latin typeface="Cambria Math" panose="02040503050406030204" pitchFamily="18" charset="0"/>
                              </a:rPr>
                              <m:t>𝟑</m:t>
                            </m:r>
                          </m:e>
                        </m:d>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𝟒</m:t>
                        </m:r>
                      </m:e>
                      <m:sup>
                        <m:r>
                          <a:rPr lang="en-US" b="1" i="1">
                            <a:latin typeface="Cambria Math" panose="02040503050406030204" pitchFamily="18" charset="0"/>
                          </a:rPr>
                          <m:t>𝟐</m:t>
                        </m:r>
                      </m:sup>
                    </m:sSup>
                  </m:oMath>
                </a14:m>
                <a:r>
                  <a:rPr lang="vi-VN" b="1" dirty="0">
                    <a:latin typeface="Tahoma" panose="020B0604030504040204" pitchFamily="34" charset="0"/>
                    <a:ea typeface="Tahoma" panose="020B0604030504040204" pitchFamily="34" charset="0"/>
                    <a:cs typeface="Tahoma" panose="020B0604030504040204" pitchFamily="34" charset="0"/>
                  </a:rPr>
                  <a:t> nhưng </a:t>
                </a:r>
                <a14:m>
                  <m:oMath xmlns:m="http://schemas.openxmlformats.org/officeDocument/2006/math">
                    <m:r>
                      <a:rPr lang="en-US" b="1">
                        <a:latin typeface="Cambria Math" panose="02040503050406030204" pitchFamily="18" charset="0"/>
                      </a:rPr>
                      <m:t>−</m:t>
                    </m:r>
                    <m:r>
                      <a:rPr lang="en-US" b="1" i="1">
                        <a:latin typeface="Cambria Math" panose="02040503050406030204" pitchFamily="18" charset="0"/>
                      </a:rPr>
                      <m:t>𝟑</m:t>
                    </m:r>
                    <m:r>
                      <a:rPr lang="en-US" b="1">
                        <a:latin typeface="Cambria Math" panose="02040503050406030204" pitchFamily="18" charset="0"/>
                      </a:rPr>
                      <m:t>&lt;</m:t>
                    </m:r>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𝟒</m:t>
                    </m:r>
                  </m:oMath>
                </a14:m>
                <a:endParaRPr lang="vi-VN" b="1" dirty="0">
                  <a:latin typeface="Tahoma" panose="020B0604030504040204" pitchFamily="34" charset="0"/>
                  <a:ea typeface="Tahoma" panose="020B0604030504040204" pitchFamily="34" charset="0"/>
                  <a:cs typeface="Tahoma" panose="020B0604030504040204" pitchFamily="34" charset="0"/>
                </a:endParaRPr>
              </a:p>
              <a:p>
                <a:r>
                  <a:rPr lang="vi-VN" b="1" dirty="0">
                    <a:latin typeface="Tahoma" panose="020B0604030504040204" pitchFamily="34" charset="0"/>
                    <a:ea typeface="Tahoma" panose="020B0604030504040204" pitchFamily="34" charset="0"/>
                    <a:cs typeface="Tahoma" panose="020B0604030504040204" pitchFamily="34" charset="0"/>
                  </a:rPr>
                  <a:t>Mệnh đề</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𝑸</m:t>
                    </m:r>
                    <m:r>
                      <a:rPr lang="en-US" b="1">
                        <a:latin typeface="Cambria Math" panose="02040503050406030204" pitchFamily="18" charset="0"/>
                      </a:rPr>
                      <m:t>⇒</m:t>
                    </m:r>
                  </m:oMath>
                </a14:m>
                <a:r>
                  <a:rPr lang="en-US" b="1" i="1" dirty="0">
                    <a:latin typeface="Tahoma" panose="020B0604030504040204" pitchFamily="34" charset="0"/>
                    <a:ea typeface="Tahoma" panose="020B0604030504040204" pitchFamily="34" charset="0"/>
                    <a:cs typeface="Tahoma" panose="020B0604030504040204" pitchFamily="34" charset="0"/>
                  </a:rPr>
                  <a:t>P</a:t>
                </a:r>
                <a:r>
                  <a:rPr lang="vi-VN" b="1" dirty="0">
                    <a:latin typeface="Tahoma" panose="020B0604030504040204" pitchFamily="34" charset="0"/>
                    <a:ea typeface="Tahoma" panose="020B0604030504040204" pitchFamily="34" charset="0"/>
                    <a:cs typeface="Tahoma" panose="020B0604030504040204" pitchFamily="34" charset="0"/>
                  </a:rPr>
                  <a:t>  đúng.</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49077" y="8813068"/>
                <a:ext cx="22949945" cy="4293332"/>
              </a:xfrm>
              <a:prstGeom prst="rect">
                <a:avLst/>
              </a:prstGeom>
              <a:blipFill>
                <a:blip r:embed="rId6"/>
                <a:stretch>
                  <a:fillRect l="-1116" t="-4830"/>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03E53683-D094-4758-98DA-DEB90E13B0FB}"/>
              </a:ext>
            </a:extLst>
          </p:cNvPr>
          <p:cNvGrpSpPr/>
          <p:nvPr/>
        </p:nvGrpSpPr>
        <p:grpSpPr>
          <a:xfrm>
            <a:off x="990600" y="7554000"/>
            <a:ext cx="3725766" cy="828000"/>
            <a:chOff x="1275608" y="6322796"/>
            <a:chExt cx="3572909" cy="828631"/>
          </a:xfrm>
        </p:grpSpPr>
        <p:sp>
          <p:nvSpPr>
            <p:cNvPr id="22" name="Freeform 20">
              <a:extLst>
                <a:ext uri="{FF2B5EF4-FFF2-40B4-BE49-F238E27FC236}">
                  <a16:creationId xmlns:a16="http://schemas.microsoft.com/office/drawing/2014/main" id="{79041837-9EAC-4F49-A5FB-8B837FE83430}"/>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84C80A2F-0493-49BF-801F-395C54E1266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1A936E74-C0D8-4EE9-A139-A5F79AA4A94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77D699B6-A670-4A0C-A77F-3A5FB3EF81A8}"/>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353791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up)">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wipe(up)">
                                      <p:cBhvr>
                                        <p:cTn id="42" dur="500"/>
                                        <p:tgtEl>
                                          <p:spTgt spid="2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1" end="1"/>
                                            </p:txEl>
                                          </p:spTgt>
                                        </p:tgtEl>
                                        <p:attrNameLst>
                                          <p:attrName>style.visibility</p:attrName>
                                        </p:attrNameLst>
                                      </p:cBhvr>
                                      <p:to>
                                        <p:strVal val="visible"/>
                                      </p:to>
                                    </p:set>
                                    <p:animEffect transition="in" filter="wipe(up)">
                                      <p:cBhvr>
                                        <p:cTn id="47" dur="500"/>
                                        <p:tgtEl>
                                          <p:spTgt spid="2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2" end="2"/>
                                            </p:txEl>
                                          </p:spTgt>
                                        </p:tgtEl>
                                        <p:attrNameLst>
                                          <p:attrName>style.visibility</p:attrName>
                                        </p:attrNameLst>
                                      </p:cBhvr>
                                      <p:to>
                                        <p:strVal val="visible"/>
                                      </p:to>
                                    </p:set>
                                    <p:animEffect transition="in" filter="wipe(up)">
                                      <p:cBhvr>
                                        <p:cTn id="52" dur="500"/>
                                        <p:tgtEl>
                                          <p:spTgt spid="2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6">
                                            <p:txEl>
                                              <p:pRg st="3" end="3"/>
                                            </p:txEl>
                                          </p:spTgt>
                                        </p:tgtEl>
                                        <p:attrNameLst>
                                          <p:attrName>style.visibility</p:attrName>
                                        </p:attrNameLst>
                                      </p:cBhvr>
                                      <p:to>
                                        <p:strVal val="visible"/>
                                      </p:to>
                                    </p:set>
                                    <p:animEffect transition="in" filter="wipe(up)">
                                      <p:cBhvr>
                                        <p:cTn id="57"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748254" y="7199575"/>
            <a:ext cx="22758767" cy="5678225"/>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710832" y="1591477"/>
            <a:ext cx="22758768" cy="4673399"/>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141202"/>
                <a:ext cx="3533659" cy="732882"/>
                <a:chOff x="2056977" y="4503152"/>
                <a:chExt cx="3533659" cy="732882"/>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503152"/>
                  <a:ext cx="3064245" cy="602986"/>
                </a:xfrm>
                <a:prstGeom prst="rect">
                  <a:avLst/>
                </a:prstGeom>
                <a:noFill/>
              </p:spPr>
              <p:txBody>
                <a:bodyPr wrap="square" rtlCol="0">
                  <a:spAutoFit/>
                </a:bodyPr>
                <a:lstStyle/>
                <a:p>
                  <a:pPr algn="ctr"/>
                  <a:r>
                    <a:rPr lang="vi-VN" sz="4800" b="1" dirty="0">
                      <a:solidFill>
                        <a:srgbClr val="0000CC"/>
                      </a:solidFill>
                      <a:latin typeface="Tahoma" panose="020B0604030504040204" pitchFamily="34" charset="0"/>
                      <a:ea typeface="Tahoma" panose="020B0604030504040204" pitchFamily="34" charset="0"/>
                      <a:cs typeface="Tahoma" panose="020B0604030504040204" pitchFamily="34" charset="0"/>
                    </a:rPr>
                    <a:t>C</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âu</a:t>
                  </a:r>
                  <a:r>
                    <a:rPr lang="vi-VN"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1.6</a:t>
                  </a: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765059" y="1676400"/>
                <a:ext cx="22741961" cy="405179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tìm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phủ</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Q: “</a:t>
                </a:r>
                <a14:m>
                  <m:oMath xmlns:m="http://schemas.openxmlformats.org/officeDocument/2006/math">
                    <m:r>
                      <a:rPr lang="en-US" b="1" smtClean="0">
                        <a:latin typeface="Cambria Math" panose="02040503050406030204" pitchFamily="18" charset="0"/>
                      </a:rPr>
                      <m:t>∃</m:t>
                    </m:r>
                    <m:r>
                      <a:rPr lang="en-US" b="1" i="1" smtClean="0">
                        <a:latin typeface="Cambria Math" panose="02040503050406030204" pitchFamily="18" charset="0"/>
                      </a:rPr>
                      <m:t>𝒏</m:t>
                    </m:r>
                    <m:r>
                      <a:rPr lang="en-US" b="1" smtClean="0">
                        <a:latin typeface="Cambria Math" panose="02040503050406030204" pitchFamily="18" charset="0"/>
                      </a:rPr>
                      <m:t>∈</m:t>
                    </m:r>
                    <m:r>
                      <a:rPr lang="en-US" b="1" smtClean="0">
                        <a:latin typeface="Cambria Math" panose="02040503050406030204" pitchFamily="18" charset="0"/>
                      </a:rPr>
                      <m:t>ℕ</m:t>
                    </m:r>
                  </m:oMath>
                </a14:m>
                <a:r>
                  <a:rPr lang="en-US" b="1" dirty="0">
                    <a:latin typeface="Tahoma" panose="020B0604030504040204" pitchFamily="34" charset="0"/>
                    <a:ea typeface="Tahoma" panose="020B0604030504040204" pitchFamily="34" charset="0"/>
                    <a:cs typeface="Tahoma" panose="020B0604030504040204" pitchFamily="34" charset="0"/>
                  </a:rPr>
                  <a:t> , n chia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n+1”.</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765059" y="1676400"/>
                <a:ext cx="22741961" cy="4051795"/>
              </a:xfrm>
              <a:prstGeom prst="rect">
                <a:avLst/>
              </a:prstGeom>
              <a:blipFill>
                <a:blip r:embed="rId5"/>
                <a:stretch>
                  <a:fillRect l="-12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748253" y="8155980"/>
                <a:ext cx="22758767"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Q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do </a:t>
                </a:r>
                <a:r>
                  <a:rPr lang="en-US" b="1" dirty="0" err="1">
                    <a:latin typeface="Tahoma" panose="020B0604030504040204" pitchFamily="34" charset="0"/>
                    <a:ea typeface="Tahoma" panose="020B0604030504040204" pitchFamily="34" charset="0"/>
                    <a:cs typeface="Tahoma" panose="020B0604030504040204" pitchFamily="34" charset="0"/>
                  </a:rPr>
                  <a:t>tồn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tại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𝒏</m:t>
                    </m:r>
                    <m:r>
                      <a:rPr lang="en-US" b="1" smtClean="0">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m:t>
                    </m:r>
                    <m:r>
                      <a:rPr lang="en-US" b="1">
                        <a:latin typeface="Cambria Math" panose="02040503050406030204" pitchFamily="18" charset="0"/>
                      </a:rPr>
                      <m:t>ℕ</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chia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p>
              <a:p>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phủ</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a:t>
                </a:r>
                <a:r>
                  <a:rPr lang="en-US" b="1" dirty="0">
                    <a:solidFill>
                      <a:srgbClr val="836967"/>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solidFill>
                              <a:srgbClr val="836967"/>
                            </a:solidFill>
                            <a:latin typeface="Cambria Math" panose="02040503050406030204" pitchFamily="18" charset="0"/>
                          </a:rPr>
                        </m:ctrlPr>
                      </m:accPr>
                      <m:e>
                        <m:r>
                          <a:rPr lang="en-US" b="1" i="1" smtClean="0">
                            <a:latin typeface="Cambria Math" panose="02040503050406030204" pitchFamily="18" charset="0"/>
                          </a:rPr>
                          <m:t>𝑸</m:t>
                        </m:r>
                      </m:e>
                    </m:acc>
                  </m:oMath>
                </a14:m>
                <a:r>
                  <a:rPr lang="en-US"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b="1" smtClean="0">
                        <a:latin typeface="Cambria Math" panose="02040503050406030204" pitchFamily="18" charset="0"/>
                      </a:rPr>
                      <m:t>∀</m:t>
                    </m:r>
                    <m:r>
                      <a:rPr lang="en-US" b="1" i="1" smtClean="0">
                        <a:latin typeface="Cambria Math" panose="02040503050406030204" pitchFamily="18" charset="0"/>
                      </a:rPr>
                      <m:t>𝒏</m:t>
                    </m:r>
                    <m:r>
                      <a:rPr lang="en-US" b="1" smtClean="0">
                        <a:latin typeface="Cambria Math" panose="02040503050406030204" pitchFamily="18" charset="0"/>
                      </a:rPr>
                      <m:t>∈</m:t>
                    </m:r>
                    <m:r>
                      <a:rPr lang="en-US" b="1" smtClean="0">
                        <a:latin typeface="Cambria Math" panose="02040503050406030204" pitchFamily="18" charset="0"/>
                      </a:rPr>
                      <m:t>ℕ</m:t>
                    </m:r>
                  </m:oMath>
                </a14:m>
                <a:r>
                  <a:rPr lang="en-US"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b="1" i="1" smtClean="0">
                        <a:latin typeface="Cambria Math" panose="02040503050406030204" pitchFamily="18" charset="0"/>
                      </a:rPr>
                      <m:t>𝒏</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chia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𝒏</m:t>
                    </m:r>
                    <m:r>
                      <a:rPr lang="en-US" b="1" i="1" smtClean="0">
                        <a:latin typeface="Cambria Math" panose="02040503050406030204" pitchFamily="18" charset="0"/>
                      </a:rPr>
                      <m:t>+</m:t>
                    </m:r>
                    <m:r>
                      <a:rPr lang="en-US" b="1" i="1" smtClean="0">
                        <a:latin typeface="Cambria Math" panose="02040503050406030204" pitchFamily="18" charset="0"/>
                      </a:rPr>
                      <m:t>𝟏</m:t>
                    </m:r>
                  </m:oMath>
                </a14:m>
                <a:r>
                  <a:rPr lang="en-US"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748253" y="8155980"/>
                <a:ext cx="22758767" cy="4293332"/>
              </a:xfrm>
              <a:prstGeom prst="rect">
                <a:avLst/>
              </a:prstGeom>
              <a:blipFill>
                <a:blip r:embed="rId6"/>
                <a:stretch>
                  <a:fillRect l="-1125" t="-5114"/>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B8BD780C-4A16-40A9-A074-FBE5A38FEB41}"/>
              </a:ext>
            </a:extLst>
          </p:cNvPr>
          <p:cNvGrpSpPr/>
          <p:nvPr/>
        </p:nvGrpSpPr>
        <p:grpSpPr>
          <a:xfrm>
            <a:off x="1066800" y="6792000"/>
            <a:ext cx="3725766" cy="828000"/>
            <a:chOff x="1275608" y="6322796"/>
            <a:chExt cx="3572909" cy="828631"/>
          </a:xfrm>
        </p:grpSpPr>
        <p:sp>
          <p:nvSpPr>
            <p:cNvPr id="22" name="Freeform 20">
              <a:extLst>
                <a:ext uri="{FF2B5EF4-FFF2-40B4-BE49-F238E27FC236}">
                  <a16:creationId xmlns:a16="http://schemas.microsoft.com/office/drawing/2014/main" id="{556805DF-ADFF-415B-8A17-834FC69258BF}"/>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EF633801-42A0-4FE3-A623-73E89A86A5C2}"/>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F46FEAD8-993D-49DF-A4EE-523AE50DDA0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4ABDBC64-55CE-458C-8FA4-33EAA3358B06}"/>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186497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Effect transition="in" filter="wipe(up)">
                                      <p:cBhvr>
                                        <p:cTn id="27" dur="500"/>
                                        <p:tgtEl>
                                          <p:spTgt spid="2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xEl>
                                              <p:pRg st="1" end="1"/>
                                            </p:txEl>
                                          </p:spTgt>
                                        </p:tgtEl>
                                        <p:attrNameLst>
                                          <p:attrName>style.visibility</p:attrName>
                                        </p:attrNameLst>
                                      </p:cBhvr>
                                      <p:to>
                                        <p:strVal val="visible"/>
                                      </p:to>
                                    </p:set>
                                    <p:animEffect transition="in" filter="wipe(up)">
                                      <p:cBhvr>
                                        <p:cTn id="3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748254" y="7769664"/>
            <a:ext cx="22903477" cy="4879536"/>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475452" y="1591478"/>
            <a:ext cx="23176279" cy="5213413"/>
            <a:chOff x="907537" y="4133365"/>
            <a:chExt cx="24077367" cy="4263297"/>
          </a:xfrm>
        </p:grpSpPr>
        <p:sp>
          <p:nvSpPr>
            <p:cNvPr id="32" name="Rounded Rectangle 36">
              <a:extLst>
                <a:ext uri="{FF2B5EF4-FFF2-40B4-BE49-F238E27FC236}">
                  <a16:creationId xmlns:a16="http://schemas.microsoft.com/office/drawing/2014/main" id="{8DAE7818-FB12-462D-8980-1E516ABB17EF}"/>
                </a:ext>
              </a:extLst>
            </p:cNvPr>
            <p:cNvSpPr/>
            <p:nvPr/>
          </p:nvSpPr>
          <p:spPr>
            <a:xfrm>
              <a:off x="1243851" y="4479345"/>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79513"/>
              <a:chOff x="907537" y="4133365"/>
              <a:chExt cx="4016349" cy="879513"/>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312553"/>
                <a:ext cx="3533659" cy="700325"/>
                <a:chOff x="2056977" y="4674503"/>
                <a:chExt cx="3533659" cy="700325"/>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272333"/>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3064245" cy="602986"/>
                </a:xfrm>
                <a:prstGeom prst="rect">
                  <a:avLst/>
                </a:prstGeom>
                <a:noFill/>
              </p:spPr>
              <p:txBody>
                <a:bodyPr wrap="square" rtlCol="0">
                  <a:spAutoFit/>
                </a:bodyPr>
                <a:lstStyle/>
                <a:p>
                  <a:pPr algn="ctr"/>
                  <a:r>
                    <a:rPr lang="vi-VN" sz="4800" b="1" dirty="0">
                      <a:solidFill>
                        <a:srgbClr val="0000CC"/>
                      </a:solidFill>
                      <a:latin typeface="Tahoma" pitchFamily="34" charset="0"/>
                      <a:ea typeface="Tahoma" pitchFamily="34" charset="0"/>
                      <a:cs typeface="Tahoma" pitchFamily="34" charset="0"/>
                    </a:rPr>
                    <a:t>C</a:t>
                  </a:r>
                  <a:r>
                    <a:rPr lang="en-US" sz="4800" b="1" dirty="0" err="1">
                      <a:solidFill>
                        <a:srgbClr val="0000CC"/>
                      </a:solidFill>
                      <a:latin typeface="Tahoma" pitchFamily="34" charset="0"/>
                      <a:ea typeface="Tahoma" pitchFamily="34" charset="0"/>
                      <a:cs typeface="Tahoma" pitchFamily="34" charset="0"/>
                    </a:rPr>
                    <a:t>âu</a:t>
                  </a:r>
                  <a:r>
                    <a:rPr lang="vi-VN" sz="4800" b="1" dirty="0">
                      <a:solidFill>
                        <a:srgbClr val="0000CC"/>
                      </a:solidFill>
                      <a:latin typeface="Tahoma" pitchFamily="34" charset="0"/>
                      <a:ea typeface="Tahoma" pitchFamily="34" charset="0"/>
                      <a:cs typeface="Tahoma" pitchFamily="34" charset="0"/>
                    </a:rPr>
                    <a:t> </a:t>
                  </a:r>
                  <a:r>
                    <a:rPr lang="en-US" sz="4800" b="1" dirty="0">
                      <a:solidFill>
                        <a:srgbClr val="0000CC"/>
                      </a:solidFill>
                      <a:latin typeface="Tahoma" pitchFamily="34" charset="0"/>
                      <a:ea typeface="Tahoma" pitchFamily="34" charset="0"/>
                      <a:cs typeface="Tahoma" pitchFamily="34" charset="0"/>
                    </a:rPr>
                    <a:t>1.7</a:t>
                  </a: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286000"/>
                <a:ext cx="22949945" cy="373981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Dùng kí hiệu </a:t>
                </a:r>
                <a14:m>
                  <m:oMath xmlns:m="http://schemas.openxmlformats.org/officeDocument/2006/math">
                    <m:r>
                      <a:rPr lang="en-US" b="1">
                        <a:latin typeface="Cambria Math" panose="02040503050406030204" pitchFamily="18" charset="0"/>
                      </a:rPr>
                      <m:t>∀,∃</m:t>
                    </m:r>
                  </m:oMath>
                </a14:m>
                <a:r>
                  <a:rPr lang="vi-VN" b="1" dirty="0">
                    <a:latin typeface="Tahoma" panose="020B0604030504040204" pitchFamily="34" charset="0"/>
                    <a:ea typeface="Tahoma" panose="020B0604030504040204" pitchFamily="34" charset="0"/>
                    <a:cs typeface="Tahoma" panose="020B0604030504040204" pitchFamily="34" charset="0"/>
                  </a:rPr>
                  <a:t>  để viết các mệnh đề sau:</a:t>
                </a:r>
              </a:p>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P: “Mọi số tự nhiên đều có bình phương lớn hơn hoặc bằng chính nó”;</a:t>
                </a:r>
              </a:p>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Q: “ Có một số thực cộng với chính nó bằng 0”.</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286000"/>
                <a:ext cx="22949945" cy="3739813"/>
              </a:xfrm>
              <a:prstGeom prst="rect">
                <a:avLst/>
              </a:prstGeom>
              <a:blipFill>
                <a:blip r:embed="rId5"/>
                <a:stretch>
                  <a:fillRect l="-1195" t="-587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2653255" y="8739637"/>
                <a:ext cx="20282945" cy="390956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14:m>
                  <m:oMath xmlns:m="http://schemas.openxmlformats.org/officeDocument/2006/math">
                    <m:r>
                      <a:rPr lang="en-US" b="1" i="1" smtClean="0">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𝒏</m:t>
                    </m:r>
                    <m:r>
                      <a:rPr lang="en-US" b="1">
                        <a:latin typeface="Cambria Math" panose="02040503050406030204" pitchFamily="18" charset="0"/>
                      </a:rPr>
                      <m:t>∈</m:t>
                    </m:r>
                    <m:r>
                      <a:rPr lang="en-US" b="1">
                        <a:latin typeface="Cambria Math" panose="02040503050406030204" pitchFamily="18" charset="0"/>
                      </a:rPr>
                      <m:t>ℕ</m:t>
                    </m:r>
                    <m:r>
                      <a:rPr lang="en-US" b="1">
                        <a:latin typeface="Cambria Math" panose="02040503050406030204" pitchFamily="18" charset="0"/>
                      </a:rPr>
                      <m: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𝒏</m:t>
                        </m:r>
                      </m:e>
                      <m:sup>
                        <m:r>
                          <a:rPr lang="en-US" b="1" i="1">
                            <a:latin typeface="Cambria Math" panose="02040503050406030204" pitchFamily="18" charset="0"/>
                          </a:rPr>
                          <m:t>𝟐</m:t>
                        </m:r>
                      </m:sup>
                    </m:sSup>
                    <m:r>
                      <a:rPr lang="en-US" b="1">
                        <a:latin typeface="Cambria Math" panose="02040503050406030204" pitchFamily="18" charset="0"/>
                      </a:rPr>
                      <m:t>≥</m:t>
                    </m:r>
                    <m:r>
                      <a:rPr lang="en-US" b="1" i="1">
                        <a:latin typeface="Cambria Math" panose="02040503050406030204" pitchFamily="18" charset="0"/>
                      </a:rPr>
                      <m:t>𝒏</m:t>
                    </m:r>
                    <m:r>
                      <a:rPr lang="en-US" b="1" i="1" smtClean="0">
                        <a:latin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b="1" i="1">
                        <a:latin typeface="Cambria Math" panose="02040503050406030204" pitchFamily="18" charset="0"/>
                      </a:rPr>
                      <m:t>𝑸</m:t>
                    </m:r>
                    <m:r>
                      <a:rPr lang="en-US" b="1">
                        <a:latin typeface="Cambria Math" panose="02040503050406030204" pitchFamily="18" charset="0"/>
                      </a:rPr>
                      <m:t>:"∃</m:t>
                    </m:r>
                    <m:r>
                      <a:rPr lang="en-US" b="1" i="1">
                        <a:latin typeface="Cambria Math" panose="02040503050406030204" pitchFamily="18" charset="0"/>
                      </a:rPr>
                      <m:t>𝒙</m:t>
                    </m:r>
                    <m:r>
                      <a:rPr lang="en-US" b="1">
                        <a:latin typeface="Cambria Math" panose="02040503050406030204" pitchFamily="18" charset="0"/>
                      </a:rPr>
                      <m:t>∈</m:t>
                    </m:r>
                    <m:r>
                      <a:rPr lang="en-US" b="1">
                        <a:latin typeface="Cambria Math" panose="02040503050406030204" pitchFamily="18" charset="0"/>
                      </a:rPr>
                      <m:t>ℝ</m:t>
                    </m:r>
                    <m:r>
                      <a:rPr lang="en-US" b="1">
                        <a:latin typeface="Cambria Math" panose="02040503050406030204" pitchFamily="18" charset="0"/>
                      </a:rPr>
                      <m:t>,</m:t>
                    </m:r>
                    <m:r>
                      <a:rPr lang="en-US" b="1" i="1">
                        <a:latin typeface="Cambria Math" panose="02040503050406030204" pitchFamily="18" charset="0"/>
                      </a:rPr>
                      <m:t>𝒙</m:t>
                    </m:r>
                    <m:r>
                      <a:rPr lang="en-US" b="1">
                        <a:latin typeface="Cambria Math" panose="02040503050406030204" pitchFamily="18" charset="0"/>
                      </a:rPr>
                      <m:t>+</m:t>
                    </m:r>
                    <m:r>
                      <a:rPr lang="en-US" b="1" i="1">
                        <a:latin typeface="Cambria Math" panose="02040503050406030204" pitchFamily="18" charset="0"/>
                      </a:rPr>
                      <m:t>𝒙</m:t>
                    </m:r>
                    <m:r>
                      <a:rPr lang="en-US" b="1">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2653255" y="8739637"/>
                <a:ext cx="20282945" cy="3909563"/>
              </a:xfrm>
              <a:prstGeom prst="rect">
                <a:avLst/>
              </a:prstGeom>
              <a:blipFill>
                <a:blip r:embed="rId6"/>
                <a:stretch>
                  <a:fillRect/>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6E7FF742-585D-4B8F-A963-4682BE178689}"/>
              </a:ext>
            </a:extLst>
          </p:cNvPr>
          <p:cNvGrpSpPr/>
          <p:nvPr/>
        </p:nvGrpSpPr>
        <p:grpSpPr>
          <a:xfrm>
            <a:off x="1143000" y="7477800"/>
            <a:ext cx="3725766" cy="828000"/>
            <a:chOff x="1275608" y="6322796"/>
            <a:chExt cx="3572909" cy="828631"/>
          </a:xfrm>
        </p:grpSpPr>
        <p:sp>
          <p:nvSpPr>
            <p:cNvPr id="22" name="Freeform 20">
              <a:extLst>
                <a:ext uri="{FF2B5EF4-FFF2-40B4-BE49-F238E27FC236}">
                  <a16:creationId xmlns:a16="http://schemas.microsoft.com/office/drawing/2014/main" id="{94711F0E-2486-47B7-8671-7C1E030E3DF6}"/>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A2E3694F-4E4D-456E-A900-93DA1449E92B}"/>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B9D8BA5F-AB09-46C0-9BE7-3DF09D91A7A3}"/>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88586342-A362-4107-8B92-429DF92E887F}"/>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925214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wipe(up)">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xEl>
                                              <p:pRg st="1" end="1"/>
                                            </p:txEl>
                                          </p:spTgt>
                                        </p:tgtEl>
                                        <p:attrNameLst>
                                          <p:attrName>style.visibility</p:attrName>
                                        </p:attrNameLst>
                                      </p:cBhvr>
                                      <p:to>
                                        <p:strVal val="visible"/>
                                      </p:to>
                                    </p:set>
                                    <p:animEffect transition="in" filter="wipe(up)">
                                      <p:cBhvr>
                                        <p:cTn id="4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752600"/>
            <a:ext cx="22680054" cy="11734800"/>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10" name="Group 109">
            <a:extLst>
              <a:ext uri="{FF2B5EF4-FFF2-40B4-BE49-F238E27FC236}">
                <a16:creationId xmlns:a16="http://schemas.microsoft.com/office/drawing/2014/main" id="{72CF25C3-4560-439D-B333-60F2A0F1AB90}"/>
              </a:ext>
            </a:extLst>
          </p:cNvPr>
          <p:cNvGrpSpPr/>
          <p:nvPr/>
        </p:nvGrpSpPr>
        <p:grpSpPr>
          <a:xfrm>
            <a:off x="990600" y="2438400"/>
            <a:ext cx="18592800" cy="830997"/>
            <a:chOff x="777875" y="1892299"/>
            <a:chExt cx="18592800" cy="830995"/>
          </a:xfrm>
        </p:grpSpPr>
        <p:sp>
          <p:nvSpPr>
            <p:cNvPr id="111" name="Rounded Rectangle 71">
              <a:extLst>
                <a:ext uri="{FF2B5EF4-FFF2-40B4-BE49-F238E27FC236}">
                  <a16:creationId xmlns:a16="http://schemas.microsoft.com/office/drawing/2014/main" id="{F7F10ABE-EF90-4915-AC63-468E1261D773}"/>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11B432A0-551C-4469-93A9-E26909D3A945}"/>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117" name="TextBox 116">
              <a:extLst>
                <a:ext uri="{FF2B5EF4-FFF2-40B4-BE49-F238E27FC236}">
                  <a16:creationId xmlns:a16="http://schemas.microsoft.com/office/drawing/2014/main" id="{116D3920-9545-4663-AC38-A1015E32DBA2}"/>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MỆNH ĐỀ CHỨA BIẾN</a:t>
              </a:r>
            </a:p>
          </p:txBody>
        </p:sp>
      </p:grpSp>
      <p:grpSp>
        <p:nvGrpSpPr>
          <p:cNvPr id="118" name="Group 117">
            <a:extLst>
              <a:ext uri="{FF2B5EF4-FFF2-40B4-BE49-F238E27FC236}">
                <a16:creationId xmlns:a16="http://schemas.microsoft.com/office/drawing/2014/main" id="{E72FEAAC-7134-4A36-AC4F-25C9DEA76E62}"/>
              </a:ext>
            </a:extLst>
          </p:cNvPr>
          <p:cNvGrpSpPr/>
          <p:nvPr/>
        </p:nvGrpSpPr>
        <p:grpSpPr>
          <a:xfrm>
            <a:off x="2193087" y="3429000"/>
            <a:ext cx="10837113" cy="852016"/>
            <a:chOff x="895143" y="2795826"/>
            <a:chExt cx="10417389" cy="852016"/>
          </a:xfrm>
        </p:grpSpPr>
        <p:sp>
          <p:nvSpPr>
            <p:cNvPr id="119" name="TextBox 118">
              <a:extLst>
                <a:ext uri="{FF2B5EF4-FFF2-40B4-BE49-F238E27FC236}">
                  <a16:creationId xmlns:a16="http://schemas.microsoft.com/office/drawing/2014/main" id="{F2B5C444-B848-48F1-AEB7-A81D65177555}"/>
                </a:ext>
              </a:extLst>
            </p:cNvPr>
            <p:cNvSpPr txBox="1"/>
            <p:nvPr/>
          </p:nvSpPr>
          <p:spPr>
            <a:xfrm>
              <a:off x="2320932" y="2816845"/>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Mệnh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đề</a:t>
              </a:r>
              <a:endParaRPr lang="en-US" sz="4800" b="1" dirty="0">
                <a:solidFill>
                  <a:srgbClr val="145F82"/>
                </a:solidFill>
                <a:latin typeface="Tahoma" pitchFamily="34" charset="0"/>
                <a:ea typeface="Tahoma" pitchFamily="34" charset="0"/>
                <a:cs typeface="Tahoma" pitchFamily="34" charset="0"/>
              </a:endParaRPr>
            </a:p>
          </p:txBody>
        </p:sp>
        <p:sp>
          <p:nvSpPr>
            <p:cNvPr id="120" name="Rounded Rectangle 7">
              <a:extLst>
                <a:ext uri="{FF2B5EF4-FFF2-40B4-BE49-F238E27FC236}">
                  <a16:creationId xmlns:a16="http://schemas.microsoft.com/office/drawing/2014/main" id="{8835B802-FAED-4E05-BEF2-416EB971088F}"/>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793D53C2-AD9E-4F0B-BF09-499475F81D87}"/>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
        <p:nvSpPr>
          <p:cNvPr id="92" name="TextBox 91">
            <a:extLst>
              <a:ext uri="{FF2B5EF4-FFF2-40B4-BE49-F238E27FC236}">
                <a16:creationId xmlns:a16="http://schemas.microsoft.com/office/drawing/2014/main" id="{B92B2298-423A-4667-BD21-51C52BCCA151}"/>
              </a:ext>
            </a:extLst>
          </p:cNvPr>
          <p:cNvSpPr txBox="1"/>
          <p:nvPr/>
        </p:nvSpPr>
        <p:spPr>
          <a:xfrm>
            <a:off x="1769110"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93" name="Rounded Rectangle 61">
            <a:extLst>
              <a:ext uri="{FF2B5EF4-FFF2-40B4-BE49-F238E27FC236}">
                <a16:creationId xmlns:a16="http://schemas.microsoft.com/office/drawing/2014/main" id="{E6582DB1-B44D-4D8D-A654-1E4EAA917066}"/>
              </a:ext>
            </a:extLst>
          </p:cNvPr>
          <p:cNvSpPr/>
          <p:nvPr/>
        </p:nvSpPr>
        <p:spPr>
          <a:xfrm>
            <a:off x="985826" y="4708138"/>
            <a:ext cx="22407574" cy="265818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67">
            <a:extLst>
              <a:ext uri="{FF2B5EF4-FFF2-40B4-BE49-F238E27FC236}">
                <a16:creationId xmlns:a16="http://schemas.microsoft.com/office/drawing/2014/main" id="{829B3BE9-DE8B-4219-8BEF-5813BE9CC905}"/>
              </a:ext>
            </a:extLst>
          </p:cNvPr>
          <p:cNvGrpSpPr/>
          <p:nvPr/>
        </p:nvGrpSpPr>
        <p:grpSpPr>
          <a:xfrm>
            <a:off x="1456253" y="4343400"/>
            <a:ext cx="3579192" cy="940513"/>
            <a:chOff x="1311958" y="3405486"/>
            <a:chExt cx="3579192" cy="940513"/>
          </a:xfrm>
        </p:grpSpPr>
        <p:sp>
          <p:nvSpPr>
            <p:cNvPr id="95" name="Freeform 20">
              <a:extLst>
                <a:ext uri="{FF2B5EF4-FFF2-40B4-BE49-F238E27FC236}">
                  <a16:creationId xmlns:a16="http://schemas.microsoft.com/office/drawing/2014/main" id="{F53F3D91-5D46-4F6E-B90B-4D856C329AB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TextBox 95">
              <a:extLst>
                <a:ext uri="{FF2B5EF4-FFF2-40B4-BE49-F238E27FC236}">
                  <a16:creationId xmlns:a16="http://schemas.microsoft.com/office/drawing/2014/main" id="{E6E228B3-A1F7-490F-B63F-02581BD81C9A}"/>
                </a:ext>
              </a:extLst>
            </p:cNvPr>
            <p:cNvSpPr txBox="1"/>
            <p:nvPr/>
          </p:nvSpPr>
          <p:spPr>
            <a:xfrm>
              <a:off x="2316645" y="3484582"/>
              <a:ext cx="1640193"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a:ln>
                    <a:noFill/>
                  </a:ln>
                  <a:solidFill>
                    <a:srgbClr val="FFFF00"/>
                  </a:solidFill>
                  <a:effectLst/>
                  <a:uLnTx/>
                  <a:uFillTx/>
                  <a:latin typeface="Tahoma" pitchFamily="34" charset="0"/>
                  <a:ea typeface="Tahoma" pitchFamily="34" charset="0"/>
                  <a:cs typeface="Tahoma" pitchFamily="34" charset="0"/>
                </a:rPr>
                <a:t>HĐ 1</a:t>
              </a:r>
            </a:p>
          </p:txBody>
        </p:sp>
        <p:grpSp>
          <p:nvGrpSpPr>
            <p:cNvPr id="98" name="Group 70">
              <a:extLst>
                <a:ext uri="{FF2B5EF4-FFF2-40B4-BE49-F238E27FC236}">
                  <a16:creationId xmlns:a16="http://schemas.microsoft.com/office/drawing/2014/main" id="{676E101B-AD2F-4D84-9657-11D7C0CA47B9}"/>
                </a:ext>
              </a:extLst>
            </p:cNvPr>
            <p:cNvGrpSpPr/>
            <p:nvPr/>
          </p:nvGrpSpPr>
          <p:grpSpPr>
            <a:xfrm>
              <a:off x="1311958" y="3405486"/>
              <a:ext cx="950173" cy="940513"/>
              <a:chOff x="1311958" y="3405486"/>
              <a:chExt cx="950173" cy="940513"/>
            </a:xfrm>
          </p:grpSpPr>
          <p:sp>
            <p:nvSpPr>
              <p:cNvPr id="99" name="Rectangle 98">
                <a:extLst>
                  <a:ext uri="{FF2B5EF4-FFF2-40B4-BE49-F238E27FC236}">
                    <a16:creationId xmlns:a16="http://schemas.microsoft.com/office/drawing/2014/main" id="{5EA9C2E1-6D74-40B4-9A6E-718A1589ED48}"/>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13">
                <a:extLst>
                  <a:ext uri="{FF2B5EF4-FFF2-40B4-BE49-F238E27FC236}">
                    <a16:creationId xmlns:a16="http://schemas.microsoft.com/office/drawing/2014/main" id="{97688EDC-23D5-43A1-8293-3BB18A1639D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4">
                <a:extLst>
                  <a:ext uri="{FF2B5EF4-FFF2-40B4-BE49-F238E27FC236}">
                    <a16:creationId xmlns:a16="http://schemas.microsoft.com/office/drawing/2014/main" id="{AE604DBC-D0F3-4EAE-9C0F-0C457DD223F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5">
                <a:extLst>
                  <a:ext uri="{FF2B5EF4-FFF2-40B4-BE49-F238E27FC236}">
                    <a16:creationId xmlns:a16="http://schemas.microsoft.com/office/drawing/2014/main" id="{4EC31F46-01A4-4507-8B31-AA86995F0EB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16">
                <a:extLst>
                  <a:ext uri="{FF2B5EF4-FFF2-40B4-BE49-F238E27FC236}">
                    <a16:creationId xmlns:a16="http://schemas.microsoft.com/office/drawing/2014/main" id="{4F686CD1-27A6-4B5E-9253-3839713D2382}"/>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17">
                <a:extLst>
                  <a:ext uri="{FF2B5EF4-FFF2-40B4-BE49-F238E27FC236}">
                    <a16:creationId xmlns:a16="http://schemas.microsoft.com/office/drawing/2014/main" id="{20ADECEA-E3B6-4448-9E5B-2C2DB7793F4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18">
                <a:extLst>
                  <a:ext uri="{FF2B5EF4-FFF2-40B4-BE49-F238E27FC236}">
                    <a16:creationId xmlns:a16="http://schemas.microsoft.com/office/drawing/2014/main" id="{A15FC9E2-5782-48D1-BF1B-E750C0EC173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19">
                <a:extLst>
                  <a:ext uri="{FF2B5EF4-FFF2-40B4-BE49-F238E27FC236}">
                    <a16:creationId xmlns:a16="http://schemas.microsoft.com/office/drawing/2014/main" id="{137BD484-1C5F-4338-9A1B-F747A263E50A}"/>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0">
                <a:extLst>
                  <a:ext uri="{FF2B5EF4-FFF2-40B4-BE49-F238E27FC236}">
                    <a16:creationId xmlns:a16="http://schemas.microsoft.com/office/drawing/2014/main" id="{3622EDAC-3416-48E0-875F-4F676C72A03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1">
                <a:extLst>
                  <a:ext uri="{FF2B5EF4-FFF2-40B4-BE49-F238E27FC236}">
                    <a16:creationId xmlns:a16="http://schemas.microsoft.com/office/drawing/2014/main" id="{A67D19F8-EC9D-4522-B46E-9C6B4600EE16}"/>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2">
                <a:extLst>
                  <a:ext uri="{FF2B5EF4-FFF2-40B4-BE49-F238E27FC236}">
                    <a16:creationId xmlns:a16="http://schemas.microsoft.com/office/drawing/2014/main" id="{2CBBC6AF-D110-49CD-8BA7-EEAD36071969}"/>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9" name="Freeform 23">
                <a:extLst>
                  <a:ext uri="{FF2B5EF4-FFF2-40B4-BE49-F238E27FC236}">
                    <a16:creationId xmlns:a16="http://schemas.microsoft.com/office/drawing/2014/main" id="{F9EB3761-4A08-48A9-BD47-4D2F79CE42D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Freeform 24">
                <a:extLst>
                  <a:ext uri="{FF2B5EF4-FFF2-40B4-BE49-F238E27FC236}">
                    <a16:creationId xmlns:a16="http://schemas.microsoft.com/office/drawing/2014/main" id="{9371649E-07AC-4D45-8F34-BF1F538EC7F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Freeform 25">
                <a:extLst>
                  <a:ext uri="{FF2B5EF4-FFF2-40B4-BE49-F238E27FC236}">
                    <a16:creationId xmlns:a16="http://schemas.microsoft.com/office/drawing/2014/main" id="{C6CBC089-EBBD-492D-B996-BDBA183A2E27}"/>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2" name="Freeform 26">
                <a:extLst>
                  <a:ext uri="{FF2B5EF4-FFF2-40B4-BE49-F238E27FC236}">
                    <a16:creationId xmlns:a16="http://schemas.microsoft.com/office/drawing/2014/main" id="{0E870310-49FE-4174-B719-9C3AABF823E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3" name="Freeform 27">
                <a:extLst>
                  <a:ext uri="{FF2B5EF4-FFF2-40B4-BE49-F238E27FC236}">
                    <a16:creationId xmlns:a16="http://schemas.microsoft.com/office/drawing/2014/main" id="{2A4ED14E-0405-4CAC-A192-EC26E695DBA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Freeform 28">
                <a:extLst>
                  <a:ext uri="{FF2B5EF4-FFF2-40B4-BE49-F238E27FC236}">
                    <a16:creationId xmlns:a16="http://schemas.microsoft.com/office/drawing/2014/main" id="{E69A08F6-0260-4863-BC36-807A90C9715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Freeform 29">
                <a:extLst>
                  <a:ext uri="{FF2B5EF4-FFF2-40B4-BE49-F238E27FC236}">
                    <a16:creationId xmlns:a16="http://schemas.microsoft.com/office/drawing/2014/main" id="{D9993AB6-5600-47CC-9BFF-75E2B5D976EB}"/>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6" name="Freeform 30">
                <a:extLst>
                  <a:ext uri="{FF2B5EF4-FFF2-40B4-BE49-F238E27FC236}">
                    <a16:creationId xmlns:a16="http://schemas.microsoft.com/office/drawing/2014/main" id="{C388207B-D7C2-43BA-BB6A-C97AECAE5057}"/>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7" name="Freeform 31">
                <a:extLst>
                  <a:ext uri="{FF2B5EF4-FFF2-40B4-BE49-F238E27FC236}">
                    <a16:creationId xmlns:a16="http://schemas.microsoft.com/office/drawing/2014/main" id="{8C3BAD4F-8A5E-4C24-A6DC-AE8AC45B6A45}"/>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8" name="Freeform 32">
                <a:extLst>
                  <a:ext uri="{FF2B5EF4-FFF2-40B4-BE49-F238E27FC236}">
                    <a16:creationId xmlns:a16="http://schemas.microsoft.com/office/drawing/2014/main" id="{1FF2993C-A8BE-4FF8-A84E-8C3842DBCF87}"/>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9" name="Freeform 33">
                <a:extLst>
                  <a:ext uri="{FF2B5EF4-FFF2-40B4-BE49-F238E27FC236}">
                    <a16:creationId xmlns:a16="http://schemas.microsoft.com/office/drawing/2014/main" id="{BF420D8B-239E-43C0-AAAB-94125C752D2A}"/>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0" name="Freeform 34">
                <a:extLst>
                  <a:ext uri="{FF2B5EF4-FFF2-40B4-BE49-F238E27FC236}">
                    <a16:creationId xmlns:a16="http://schemas.microsoft.com/office/drawing/2014/main" id="{5F045FC5-6CFE-42A7-8EFC-6827ADC4BC79}"/>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1" name="Freeform 35">
                <a:extLst>
                  <a:ext uri="{FF2B5EF4-FFF2-40B4-BE49-F238E27FC236}">
                    <a16:creationId xmlns:a16="http://schemas.microsoft.com/office/drawing/2014/main" id="{44E22E70-3AAA-4A6A-A504-F2AE8C67E6BA}"/>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2" name="Freeform 36">
                <a:extLst>
                  <a:ext uri="{FF2B5EF4-FFF2-40B4-BE49-F238E27FC236}">
                    <a16:creationId xmlns:a16="http://schemas.microsoft.com/office/drawing/2014/main" id="{9A0EC5A9-CB4F-467D-9365-F6FEAB1DF92B}"/>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173" name="TextBox 172">
            <a:extLst>
              <a:ext uri="{FF2B5EF4-FFF2-40B4-BE49-F238E27FC236}">
                <a16:creationId xmlns:a16="http://schemas.microsoft.com/office/drawing/2014/main" id="{7FEB8853-A073-4D3B-8F58-D9A8074A6050}"/>
              </a:ext>
            </a:extLst>
          </p:cNvPr>
          <p:cNvSpPr txBox="1"/>
          <p:nvPr/>
        </p:nvSpPr>
        <p:spPr>
          <a:xfrm>
            <a:off x="5382276" y="4721759"/>
            <a:ext cx="17310544" cy="2597378"/>
          </a:xfrm>
          <a:prstGeom prst="rect">
            <a:avLst/>
          </a:prstGeom>
          <a:noFill/>
        </p:spPr>
        <p:txBody>
          <a:bodyPr wrap="square">
            <a:spAutoFit/>
          </a:bodyPr>
          <a:lstStyle/>
          <a:p>
            <a:pPr>
              <a:lnSpc>
                <a:spcPct val="107000"/>
              </a:lnSpc>
              <a:spcAft>
                <a:spcPts val="800"/>
              </a:spcAft>
            </a:pPr>
            <a:r>
              <a:rPr lang="vi-VN" sz="4800" b="1">
                <a:latin typeface="Tahoma" panose="020B0604030504040204" pitchFamily="34" charset="0"/>
                <a:ea typeface="Tahoma" panose="020B0604030504040204" pitchFamily="34" charset="0"/>
                <a:cs typeface="Tahoma" panose="020B0604030504040204" pitchFamily="34" charset="0"/>
              </a:rPr>
              <a:t>Trong các câu ở </a:t>
            </a:r>
            <a:r>
              <a:rPr lang="en-US" sz="4800" b="1">
                <a:latin typeface="Tahoma" panose="020B0604030504040204" pitchFamily="34" charset="0"/>
                <a:ea typeface="Tahoma" panose="020B0604030504040204" pitchFamily="34" charset="0"/>
                <a:cs typeface="Tahoma" panose="020B0604030504040204" pitchFamily="34" charset="0"/>
              </a:rPr>
              <a:t>tình huống mở đầu :</a:t>
            </a:r>
          </a:p>
          <a:p>
            <a:pPr>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a) Câu nào đúng?		b) Câu nào sai?</a:t>
            </a:r>
          </a:p>
          <a:p>
            <a:pPr algn="just">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c) Câu nào không xác định được tính đúng sai?</a:t>
            </a:r>
          </a:p>
        </p:txBody>
      </p:sp>
      <p:sp>
        <p:nvSpPr>
          <p:cNvPr id="174" name="Rounded Rectangle 4">
            <a:extLst>
              <a:ext uri="{FF2B5EF4-FFF2-40B4-BE49-F238E27FC236}">
                <a16:creationId xmlns:a16="http://schemas.microsoft.com/office/drawing/2014/main" id="{1CFB6FAC-C074-4C3B-9E4D-FA6BE0F2C587}"/>
              </a:ext>
            </a:extLst>
          </p:cNvPr>
          <p:cNvSpPr/>
          <p:nvPr/>
        </p:nvSpPr>
        <p:spPr>
          <a:xfrm>
            <a:off x="1084355" y="7881995"/>
            <a:ext cx="22378999" cy="5376805"/>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75" name="Group 174">
            <a:extLst>
              <a:ext uri="{FF2B5EF4-FFF2-40B4-BE49-F238E27FC236}">
                <a16:creationId xmlns:a16="http://schemas.microsoft.com/office/drawing/2014/main" id="{B7A903F2-4334-4577-AD19-259AAF73AC44}"/>
              </a:ext>
            </a:extLst>
          </p:cNvPr>
          <p:cNvGrpSpPr/>
          <p:nvPr/>
        </p:nvGrpSpPr>
        <p:grpSpPr>
          <a:xfrm>
            <a:off x="1617759" y="7543800"/>
            <a:ext cx="3600000" cy="828000"/>
            <a:chOff x="1275608" y="6322796"/>
            <a:chExt cx="3572909" cy="828631"/>
          </a:xfrm>
        </p:grpSpPr>
        <p:sp>
          <p:nvSpPr>
            <p:cNvPr id="176" name="Freeform 20">
              <a:extLst>
                <a:ext uri="{FF2B5EF4-FFF2-40B4-BE49-F238E27FC236}">
                  <a16:creationId xmlns:a16="http://schemas.microsoft.com/office/drawing/2014/main" id="{6BD0D65F-C6F8-4914-B0C2-45D119EADA9C}"/>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7" name="TextBox 176">
              <a:extLst>
                <a:ext uri="{FF2B5EF4-FFF2-40B4-BE49-F238E27FC236}">
                  <a16:creationId xmlns:a16="http://schemas.microsoft.com/office/drawing/2014/main" id="{12D934ED-92BF-4577-BDE7-84ED6253F231}"/>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78" name="Round Diagonal Corner Rectangle 8">
              <a:extLst>
                <a:ext uri="{FF2B5EF4-FFF2-40B4-BE49-F238E27FC236}">
                  <a16:creationId xmlns:a16="http://schemas.microsoft.com/office/drawing/2014/main" id="{FF573D45-0E72-406D-B5B4-BA7C94095F29}"/>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9" name="Freeform 9">
              <a:extLst>
                <a:ext uri="{FF2B5EF4-FFF2-40B4-BE49-F238E27FC236}">
                  <a16:creationId xmlns:a16="http://schemas.microsoft.com/office/drawing/2014/main" id="{302E8198-CD70-4900-8AC0-5C0C52E85AB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80" name="Rectangle 179">
            <a:extLst>
              <a:ext uri="{FF2B5EF4-FFF2-40B4-BE49-F238E27FC236}">
                <a16:creationId xmlns:a16="http://schemas.microsoft.com/office/drawing/2014/main" id="{FFDD48CF-2E20-4D63-B63E-76D7927B2F3F}"/>
              </a:ext>
            </a:extLst>
          </p:cNvPr>
          <p:cNvSpPr/>
          <p:nvPr/>
        </p:nvSpPr>
        <p:spPr>
          <a:xfrm>
            <a:off x="1389156" y="8534400"/>
            <a:ext cx="21394644" cy="3785652"/>
          </a:xfrm>
          <a:prstGeom prst="rect">
            <a:avLst/>
          </a:prstGeom>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Những câu nói của An và Khoa là những khẳng định có tính đúng hoặc sai. Người ta gọi mỗi câu như vậy là một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mệnh đề lôgic </a:t>
            </a:r>
            <a:r>
              <a:rPr lang="en-US" sz="4800" b="1">
                <a:latin typeface="Tahoma" panose="020B0604030504040204" pitchFamily="34" charset="0"/>
                <a:ea typeface="Tahoma" panose="020B0604030504040204" pitchFamily="34" charset="0"/>
                <a:cs typeface="Tahoma" panose="020B0604030504040204" pitchFamily="34" charset="0"/>
              </a:rPr>
              <a:t>(gọi tắt là mệnh đề). </a:t>
            </a:r>
          </a:p>
          <a:p>
            <a:r>
              <a:rPr lang="en-US" sz="4800" b="1">
                <a:latin typeface="Tahoma" panose="020B0604030504040204" pitchFamily="34" charset="0"/>
                <a:ea typeface="Tahoma" panose="020B0604030504040204" pitchFamily="34" charset="0"/>
                <a:cs typeface="Tahoma" panose="020B0604030504040204" pitchFamily="34" charset="0"/>
              </a:rPr>
              <a:t>Những câu không xác định được tính đúng sai không phải là mệnh đề.</a:t>
            </a:r>
          </a:p>
        </p:txBody>
      </p:sp>
    </p:spTree>
    <p:extLst>
      <p:ext uri="{BB962C8B-B14F-4D97-AF65-F5344CB8AC3E}">
        <p14:creationId xmlns:p14="http://schemas.microsoft.com/office/powerpoint/2010/main" val="3843577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arn(inVertical)">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arn(inVertic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left)">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wipe(left)">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3"/>
                                        </p:tgtEl>
                                        <p:attrNameLst>
                                          <p:attrName>style.visibility</p:attrName>
                                        </p:attrNameLst>
                                      </p:cBhvr>
                                      <p:to>
                                        <p:strVal val="visible"/>
                                      </p:to>
                                    </p:set>
                                    <p:animEffect transition="in" filter="wipe(left)">
                                      <p:cBhvr>
                                        <p:cTn id="27" dur="500"/>
                                        <p:tgtEl>
                                          <p:spTgt spid="17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5"/>
                                        </p:tgtEl>
                                        <p:attrNameLst>
                                          <p:attrName>style.visibility</p:attrName>
                                        </p:attrNameLst>
                                      </p:cBhvr>
                                      <p:to>
                                        <p:strVal val="visible"/>
                                      </p:to>
                                    </p:set>
                                    <p:animEffect transition="in" filter="barn(inVertical)">
                                      <p:cBhvr>
                                        <p:cTn id="32" dur="500"/>
                                        <p:tgtEl>
                                          <p:spTgt spid="1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4"/>
                                        </p:tgtEl>
                                        <p:attrNameLst>
                                          <p:attrName>style.visibility</p:attrName>
                                        </p:attrNameLst>
                                      </p:cBhvr>
                                      <p:to>
                                        <p:strVal val="visible"/>
                                      </p:to>
                                    </p:set>
                                    <p:animEffect transition="in" filter="wipe(down)">
                                      <p:cBhvr>
                                        <p:cTn id="37" dur="500"/>
                                        <p:tgtEl>
                                          <p:spTgt spid="17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0"/>
                                        </p:tgtEl>
                                        <p:attrNameLst>
                                          <p:attrName>style.visibility</p:attrName>
                                        </p:attrNameLst>
                                      </p:cBhvr>
                                      <p:to>
                                        <p:strVal val="visible"/>
                                      </p:to>
                                    </p:set>
                                    <p:animEffect transition="in" filter="wipe(left)">
                                      <p:cBhvr>
                                        <p:cTn id="42"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73" grpId="0"/>
      <p:bldP spid="174" grpId="0" animBg="1"/>
      <p:bldP spid="1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65746" y="1986361"/>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391031"/>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Rectangle: Rounded Corners 4">
            <a:extLst>
              <a:ext uri="{FF2B5EF4-FFF2-40B4-BE49-F238E27FC236}">
                <a16:creationId xmlns:a16="http://schemas.microsoft.com/office/drawing/2014/main" id="{BC9241F9-91D7-4A3D-A90D-019A4502C525}"/>
              </a:ext>
            </a:extLst>
          </p:cNvPr>
          <p:cNvSpPr/>
          <p:nvPr/>
        </p:nvSpPr>
        <p:spPr>
          <a:xfrm>
            <a:off x="4495800" y="5596551"/>
            <a:ext cx="14630400" cy="194725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a:p>
            <a:r>
              <a:rPr lang="en-US" sz="4800" b="1">
                <a:latin typeface="Tahoma" panose="020B0604030504040204" pitchFamily="34" charset="0"/>
                <a:ea typeface="Tahoma" panose="020B0604030504040204" pitchFamily="34" charset="0"/>
                <a:cs typeface="Tahoma" panose="020B0604030504040204" pitchFamily="34" charset="0"/>
              </a:rPr>
              <a:t>Mỗi mệnh đề phải hoặc đúng hoặc sai.</a:t>
            </a:r>
          </a:p>
          <a:p>
            <a:r>
              <a:rPr lang="en-US" sz="4800" b="1">
                <a:latin typeface="Tahoma" panose="020B0604030504040204" pitchFamily="34" charset="0"/>
                <a:ea typeface="Tahoma" panose="020B0604030504040204" pitchFamily="34" charset="0"/>
                <a:cs typeface="Tahoma" panose="020B0604030504040204" pitchFamily="34" charset="0"/>
              </a:rPr>
              <a:t>Một mệnh đề không thể vừa đúng vừa sai</a:t>
            </a:r>
          </a:p>
          <a:p>
            <a:pPr algn="ctr"/>
            <a:endParaRPr lang="en-US" sz="4800"/>
          </a:p>
        </p:txBody>
      </p:sp>
      <p:grpSp>
        <p:nvGrpSpPr>
          <p:cNvPr id="31" name="Group 30">
            <a:extLst>
              <a:ext uri="{FF2B5EF4-FFF2-40B4-BE49-F238E27FC236}">
                <a16:creationId xmlns:a16="http://schemas.microsoft.com/office/drawing/2014/main" id="{53238435-C3C0-422B-97B1-86CCB5C531DF}"/>
              </a:ext>
            </a:extLst>
          </p:cNvPr>
          <p:cNvGrpSpPr/>
          <p:nvPr/>
        </p:nvGrpSpPr>
        <p:grpSpPr>
          <a:xfrm>
            <a:off x="991619" y="7899190"/>
            <a:ext cx="22325581" cy="2499628"/>
            <a:chOff x="1076414" y="4377894"/>
            <a:chExt cx="22325581" cy="2583881"/>
          </a:xfrm>
        </p:grpSpPr>
        <p:grpSp>
          <p:nvGrpSpPr>
            <p:cNvPr id="32" name="Group 5">
              <a:extLst>
                <a:ext uri="{FF2B5EF4-FFF2-40B4-BE49-F238E27FC236}">
                  <a16:creationId xmlns:a16="http://schemas.microsoft.com/office/drawing/2014/main" id="{2EFA16DD-AAAD-4CE7-97D0-F22F8A6F30F5}"/>
                </a:ext>
              </a:extLst>
            </p:cNvPr>
            <p:cNvGrpSpPr/>
            <p:nvPr/>
          </p:nvGrpSpPr>
          <p:grpSpPr>
            <a:xfrm>
              <a:off x="1533269" y="4671092"/>
              <a:ext cx="21868726" cy="2290683"/>
              <a:chOff x="637542" y="1083939"/>
              <a:chExt cx="8611674" cy="901852"/>
            </a:xfrm>
          </p:grpSpPr>
          <p:sp>
            <p:nvSpPr>
              <p:cNvPr id="48" name="Rounded Rectangle 35">
                <a:extLst>
                  <a:ext uri="{FF2B5EF4-FFF2-40B4-BE49-F238E27FC236}">
                    <a16:creationId xmlns:a16="http://schemas.microsoft.com/office/drawing/2014/main" id="{61DED5C2-493D-407D-BA89-004061861EF7}"/>
                  </a:ext>
                </a:extLst>
              </p:cNvPr>
              <p:cNvSpPr/>
              <p:nvPr/>
            </p:nvSpPr>
            <p:spPr>
              <a:xfrm>
                <a:off x="637542" y="1083939"/>
                <a:ext cx="8611674" cy="7902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9" name="TextBox 48">
                <a:extLst>
                  <a:ext uri="{FF2B5EF4-FFF2-40B4-BE49-F238E27FC236}">
                    <a16:creationId xmlns:a16="http://schemas.microsoft.com/office/drawing/2014/main" id="{D06CA642-F90E-4D7D-8472-2AB70D110CC5}"/>
                  </a:ext>
                </a:extLst>
              </p:cNvPr>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33" name="Group 65">
              <a:extLst>
                <a:ext uri="{FF2B5EF4-FFF2-40B4-BE49-F238E27FC236}">
                  <a16:creationId xmlns:a16="http://schemas.microsoft.com/office/drawing/2014/main" id="{40CB5A3C-2889-4FCA-83B1-9079D2B59EFE}"/>
                </a:ext>
              </a:extLst>
            </p:cNvPr>
            <p:cNvGrpSpPr/>
            <p:nvPr/>
          </p:nvGrpSpPr>
          <p:grpSpPr>
            <a:xfrm>
              <a:off x="1076414" y="4377894"/>
              <a:ext cx="3776573" cy="781943"/>
              <a:chOff x="166396" y="8755081"/>
              <a:chExt cx="3776573" cy="781943"/>
            </a:xfrm>
          </p:grpSpPr>
          <p:sp>
            <p:nvSpPr>
              <p:cNvPr id="34" name="Freeform 20">
                <a:extLst>
                  <a:ext uri="{FF2B5EF4-FFF2-40B4-BE49-F238E27FC236}">
                    <a16:creationId xmlns:a16="http://schemas.microsoft.com/office/drawing/2014/main" id="{E9937DA9-A318-4FDF-8811-55270D2B60FD}"/>
                  </a:ext>
                </a:extLst>
              </p:cNvPr>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35" name="Group 7">
                <a:extLst>
                  <a:ext uri="{FF2B5EF4-FFF2-40B4-BE49-F238E27FC236}">
                    <a16:creationId xmlns:a16="http://schemas.microsoft.com/office/drawing/2014/main" id="{C3DA5112-B581-45E3-BACF-CD6CD6DF3EF3}"/>
                  </a:ext>
                </a:extLst>
              </p:cNvPr>
              <p:cNvGrpSpPr/>
              <p:nvPr/>
            </p:nvGrpSpPr>
            <p:grpSpPr>
              <a:xfrm>
                <a:off x="166396" y="8780577"/>
                <a:ext cx="702538" cy="572229"/>
                <a:chOff x="-145995" y="8633545"/>
                <a:chExt cx="787401" cy="641352"/>
              </a:xfrm>
            </p:grpSpPr>
            <p:sp>
              <p:nvSpPr>
                <p:cNvPr id="36" name="Freeform 45">
                  <a:extLst>
                    <a:ext uri="{FF2B5EF4-FFF2-40B4-BE49-F238E27FC236}">
                      <a16:creationId xmlns:a16="http://schemas.microsoft.com/office/drawing/2014/main" id="{9A57DC7E-43AB-48C6-8824-3B0BDFDC1D84}"/>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46">
                  <a:extLst>
                    <a:ext uri="{FF2B5EF4-FFF2-40B4-BE49-F238E27FC236}">
                      <a16:creationId xmlns:a16="http://schemas.microsoft.com/office/drawing/2014/main" id="{2ECCD499-D189-45A2-88FF-92A2026CB03A}"/>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47">
                  <a:extLst>
                    <a:ext uri="{FF2B5EF4-FFF2-40B4-BE49-F238E27FC236}">
                      <a16:creationId xmlns:a16="http://schemas.microsoft.com/office/drawing/2014/main" id="{B0DAC554-931D-4097-9724-3ADA4B4899A0}"/>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9" name="Freeform 48">
                  <a:extLst>
                    <a:ext uri="{FF2B5EF4-FFF2-40B4-BE49-F238E27FC236}">
                      <a16:creationId xmlns:a16="http://schemas.microsoft.com/office/drawing/2014/main" id="{8F0048E2-3907-49E3-AE6E-3F28DCEDBAE5}"/>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0" name="Freeform 49">
                  <a:extLst>
                    <a:ext uri="{FF2B5EF4-FFF2-40B4-BE49-F238E27FC236}">
                      <a16:creationId xmlns:a16="http://schemas.microsoft.com/office/drawing/2014/main" id="{5747E503-F015-46F8-BBCF-73CF243B3F40}"/>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1" name="Freeform 50">
                  <a:extLst>
                    <a:ext uri="{FF2B5EF4-FFF2-40B4-BE49-F238E27FC236}">
                      <a16:creationId xmlns:a16="http://schemas.microsoft.com/office/drawing/2014/main" id="{03FD747F-803F-428F-9245-D8F2A7C11F8B}"/>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2" name="Freeform 51">
                  <a:extLst>
                    <a:ext uri="{FF2B5EF4-FFF2-40B4-BE49-F238E27FC236}">
                      <a16:creationId xmlns:a16="http://schemas.microsoft.com/office/drawing/2014/main" id="{7BFB6BB7-D9C0-455A-9B60-D62B515DDBAF}"/>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3" name="Freeform 52">
                  <a:extLst>
                    <a:ext uri="{FF2B5EF4-FFF2-40B4-BE49-F238E27FC236}">
                      <a16:creationId xmlns:a16="http://schemas.microsoft.com/office/drawing/2014/main" id="{CEFB602B-AE41-43D4-8311-129CBAFFA2CB}"/>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4" name="Rectangle 53">
                  <a:extLst>
                    <a:ext uri="{FF2B5EF4-FFF2-40B4-BE49-F238E27FC236}">
                      <a16:creationId xmlns:a16="http://schemas.microsoft.com/office/drawing/2014/main" id="{084E2B0C-A281-4465-A9C2-8A7E9DE7F0D5}"/>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5" name="Rectangle 54">
                  <a:extLst>
                    <a:ext uri="{FF2B5EF4-FFF2-40B4-BE49-F238E27FC236}">
                      <a16:creationId xmlns:a16="http://schemas.microsoft.com/office/drawing/2014/main" id="{1891029D-6FF2-473C-9726-1FA1AD84837C}"/>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6" name="Freeform 55">
                  <a:extLst>
                    <a:ext uri="{FF2B5EF4-FFF2-40B4-BE49-F238E27FC236}">
                      <a16:creationId xmlns:a16="http://schemas.microsoft.com/office/drawing/2014/main" id="{8994C733-238E-4D4C-A0AF-F519E460E7BE}"/>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7" name="Freeform 56">
                  <a:extLst>
                    <a:ext uri="{FF2B5EF4-FFF2-40B4-BE49-F238E27FC236}">
                      <a16:creationId xmlns:a16="http://schemas.microsoft.com/office/drawing/2014/main" id="{71D84B95-66A0-431B-89DA-046C61DEBFDA}"/>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mc:AlternateContent xmlns:mc="http://schemas.openxmlformats.org/markup-compatibility/2006" xmlns:a14="http://schemas.microsoft.com/office/drawing/2010/main">
        <mc:Choice Requires="a14">
          <p:sp>
            <p:nvSpPr>
              <p:cNvPr id="50" name="Text Box 19">
                <a:extLst>
                  <a:ext uri="{FF2B5EF4-FFF2-40B4-BE49-F238E27FC236}">
                    <a16:creationId xmlns:a16="http://schemas.microsoft.com/office/drawing/2014/main" id="{C9F9211E-F316-4168-A1CF-987A3BEBA6B7}"/>
                  </a:ext>
                </a:extLst>
              </p:cNvPr>
              <p:cNvSpPr txBox="1">
                <a:spLocks noChangeArrowheads="1"/>
              </p:cNvSpPr>
              <p:nvPr/>
            </p:nvSpPr>
            <p:spPr bwMode="auto">
              <a:xfrm>
                <a:off x="1654499" y="8922603"/>
                <a:ext cx="21662702" cy="8309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800" b="1">
                    <a:latin typeface="Tahoma" panose="020B0604030504040204" pitchFamily="34" charset="0"/>
                    <a:ea typeface="Tahoma" panose="020B0604030504040204" pitchFamily="34" charset="0"/>
                    <a:cs typeface="Tahoma" panose="020B0604030504040204" pitchFamily="34" charset="0"/>
                  </a:rPr>
                  <a:t>Người ta thường sử dụng các chữ cái </a:t>
                </a:r>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r>
                      <a:rPr lang="en-US" sz="4800" b="1" i="1">
                        <a:latin typeface="Cambria Math" panose="02040503050406030204" pitchFamily="18" charset="0"/>
                      </a:rPr>
                      <m:t>,</m:t>
                    </m:r>
                    <m:r>
                      <a:rPr lang="en-US" sz="4800" b="1" i="1">
                        <a:latin typeface="Cambria Math" panose="02040503050406030204" pitchFamily="18" charset="0"/>
                      </a:rPr>
                      <m:t>𝑹</m:t>
                    </m:r>
                  </m:oMath>
                </a14:m>
                <a:r>
                  <a:rPr lang="en-US" sz="4800" b="1">
                    <a:latin typeface="Tahoma" panose="020B0604030504040204" pitchFamily="34" charset="0"/>
                    <a:ea typeface="Tahoma" panose="020B0604030504040204" pitchFamily="34" charset="0"/>
                    <a:cs typeface="Tahoma" panose="020B0604030504040204" pitchFamily="34" charset="0"/>
                  </a:rPr>
                  <a:t>,…để biểu thị các mệnh đề.</a:t>
                </a:r>
                <a:endParaRPr lang="en-US" sz="4800" b="1" dirty="0">
                  <a:latin typeface="Tahoma" pitchFamily="34" charset="0"/>
                  <a:ea typeface="Tahoma" pitchFamily="34" charset="0"/>
                  <a:cs typeface="Tahoma" pitchFamily="34" charset="0"/>
                </a:endParaRPr>
              </a:p>
            </p:txBody>
          </p:sp>
        </mc:Choice>
        <mc:Fallback xmlns="">
          <p:sp>
            <p:nvSpPr>
              <p:cNvPr id="50" name="Text Box 19">
                <a:extLst>
                  <a:ext uri="{FF2B5EF4-FFF2-40B4-BE49-F238E27FC236}">
                    <a16:creationId xmlns:a16="http://schemas.microsoft.com/office/drawing/2014/main" id="{C9F9211E-F316-4168-A1CF-987A3BEBA6B7}"/>
                  </a:ext>
                </a:extLst>
              </p:cNvPr>
              <p:cNvSpPr txBox="1">
                <a:spLocks noRot="1" noChangeAspect="1" noMove="1" noResize="1" noEditPoints="1" noAdjustHandles="1" noChangeArrowheads="1" noChangeShapeType="1" noTextEdit="1"/>
              </p:cNvSpPr>
              <p:nvPr/>
            </p:nvSpPr>
            <p:spPr bwMode="auto">
              <a:xfrm>
                <a:off x="1654499" y="8922603"/>
                <a:ext cx="21662702" cy="830997"/>
              </a:xfrm>
              <a:prstGeom prst="rect">
                <a:avLst/>
              </a:prstGeom>
              <a:blipFill>
                <a:blip r:embed="rId4"/>
                <a:stretch>
                  <a:fillRect l="-1266" t="-17647" r="-1266" b="-37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7" name="TextBox 56">
            <a:extLst>
              <a:ext uri="{FF2B5EF4-FFF2-40B4-BE49-F238E27FC236}">
                <a16:creationId xmlns:a16="http://schemas.microsoft.com/office/drawing/2014/main" id="{AF7AD8F1-EE12-4AFA-8C92-49D29A8DC3E2}"/>
              </a:ext>
            </a:extLst>
          </p:cNvPr>
          <p:cNvSpPr txBox="1"/>
          <p:nvPr/>
        </p:nvSpPr>
        <p:spPr>
          <a:xfrm>
            <a:off x="1839065" y="78411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grpSp>
        <p:nvGrpSpPr>
          <p:cNvPr id="29" name="Group 28">
            <a:extLst>
              <a:ext uri="{FF2B5EF4-FFF2-40B4-BE49-F238E27FC236}">
                <a16:creationId xmlns:a16="http://schemas.microsoft.com/office/drawing/2014/main" id="{3AD854D2-D080-49D4-B2D0-1A559F151E42}"/>
              </a:ext>
            </a:extLst>
          </p:cNvPr>
          <p:cNvGrpSpPr/>
          <p:nvPr/>
        </p:nvGrpSpPr>
        <p:grpSpPr>
          <a:xfrm>
            <a:off x="990600" y="3200400"/>
            <a:ext cx="18592800" cy="830997"/>
            <a:chOff x="777875" y="1892299"/>
            <a:chExt cx="18592800" cy="830995"/>
          </a:xfrm>
        </p:grpSpPr>
        <p:sp>
          <p:nvSpPr>
            <p:cNvPr id="30" name="Rounded Rectangle 71">
              <a:extLst>
                <a:ext uri="{FF2B5EF4-FFF2-40B4-BE49-F238E27FC236}">
                  <a16:creationId xmlns:a16="http://schemas.microsoft.com/office/drawing/2014/main" id="{DBEBFDDA-C8C1-4563-8089-C820EA8CDE5C}"/>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3B4807F8-DA80-4A74-88A0-4C96C53D4CD3}"/>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52" name="TextBox 51">
              <a:extLst>
                <a:ext uri="{FF2B5EF4-FFF2-40B4-BE49-F238E27FC236}">
                  <a16:creationId xmlns:a16="http://schemas.microsoft.com/office/drawing/2014/main" id="{2578D995-971E-49D0-91A3-E842E8E9C76D}"/>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MỆNH ĐỀ CHỨA BIẾN</a:t>
              </a:r>
            </a:p>
          </p:txBody>
        </p:sp>
      </p:grpSp>
      <p:grpSp>
        <p:nvGrpSpPr>
          <p:cNvPr id="53" name="Group 52">
            <a:extLst>
              <a:ext uri="{FF2B5EF4-FFF2-40B4-BE49-F238E27FC236}">
                <a16:creationId xmlns:a16="http://schemas.microsoft.com/office/drawing/2014/main" id="{45CF31BC-0198-404B-9BAE-F86F63C14380}"/>
              </a:ext>
            </a:extLst>
          </p:cNvPr>
          <p:cNvGrpSpPr/>
          <p:nvPr/>
        </p:nvGrpSpPr>
        <p:grpSpPr>
          <a:xfrm>
            <a:off x="2193087" y="4191000"/>
            <a:ext cx="10837113" cy="852016"/>
            <a:chOff x="895143" y="2795826"/>
            <a:chExt cx="10417389" cy="852016"/>
          </a:xfrm>
        </p:grpSpPr>
        <p:sp>
          <p:nvSpPr>
            <p:cNvPr id="54" name="TextBox 53">
              <a:extLst>
                <a:ext uri="{FF2B5EF4-FFF2-40B4-BE49-F238E27FC236}">
                  <a16:creationId xmlns:a16="http://schemas.microsoft.com/office/drawing/2014/main" id="{F7217F08-0562-410D-B049-94BD909ED9D7}"/>
                </a:ext>
              </a:extLst>
            </p:cNvPr>
            <p:cNvSpPr txBox="1"/>
            <p:nvPr/>
          </p:nvSpPr>
          <p:spPr>
            <a:xfrm>
              <a:off x="2320932" y="2816845"/>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Mệnh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đề</a:t>
              </a:r>
              <a:endParaRPr lang="en-US" sz="4800" b="1" dirty="0">
                <a:solidFill>
                  <a:srgbClr val="145F82"/>
                </a:solidFill>
                <a:latin typeface="Tahoma" pitchFamily="34" charset="0"/>
                <a:ea typeface="Tahoma" pitchFamily="34" charset="0"/>
                <a:cs typeface="Tahoma" pitchFamily="34" charset="0"/>
              </a:endParaRPr>
            </a:p>
          </p:txBody>
        </p:sp>
        <p:sp>
          <p:nvSpPr>
            <p:cNvPr id="55" name="Rounded Rectangle 7">
              <a:extLst>
                <a:ext uri="{FF2B5EF4-FFF2-40B4-BE49-F238E27FC236}">
                  <a16:creationId xmlns:a16="http://schemas.microsoft.com/office/drawing/2014/main" id="{ACE93A7D-C0B6-4AA2-8495-5C7003A7709B}"/>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4D2556F-B216-4C2C-A523-6ED7F9906DCE}"/>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Tree>
    <p:extLst>
      <p:ext uri="{BB962C8B-B14F-4D97-AF65-F5344CB8AC3E}">
        <p14:creationId xmlns:p14="http://schemas.microsoft.com/office/powerpoint/2010/main" val="411370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arn(inVertic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arn(inVertical)">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2726937"/>
            <a:ext cx="10910794" cy="82739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23622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23170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0" cap="none" spc="0" normalizeH="0" baseline="0" noProof="0" err="1">
                  <a:ln>
                    <a:noFill/>
                  </a:ln>
                  <a:solidFill>
                    <a:prstClr val="white"/>
                  </a:solidFill>
                  <a:effectLst/>
                  <a:uLnTx/>
                  <a:uFillTx/>
                  <a:latin typeface="Tahoma" pitchFamily="34" charset="0"/>
                  <a:ea typeface="Tahoma" pitchFamily="34" charset="0"/>
                  <a:cs typeface="Tahoma" pitchFamily="34" charset="0"/>
                </a:rPr>
                <a:t>dụ</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r>
                <a:rPr lang="en-US" sz="4600" b="1" kern="0" dirty="0">
                  <a:solidFill>
                    <a:prstClr val="white"/>
                  </a:solidFill>
                  <a:latin typeface="Tahoma" pitchFamily="34" charset="0"/>
                  <a:ea typeface="Tahoma" pitchFamily="34" charset="0"/>
                  <a:cs typeface="Tahoma" pitchFamily="34" charset="0"/>
                </a:rPr>
                <a:t>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243062" y="3336196"/>
                <a:ext cx="10723513" cy="6937733"/>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Trong các câu sau, câu nào là mệnh đề? Câu nào không phải là mệnh đề?</a:t>
                </a:r>
              </a:p>
              <a:p>
                <a:r>
                  <a:rPr lang="en-US" sz="4800" b="1">
                    <a:latin typeface="Tahoma" panose="020B0604030504040204" pitchFamily="34" charset="0"/>
                    <a:ea typeface="Tahoma" panose="020B0604030504040204" pitchFamily="34" charset="0"/>
                    <a:cs typeface="Tahoma" panose="020B0604030504040204" pitchFamily="34" charset="0"/>
                  </a:rPr>
                  <a:t>a) Phương trình </a:t>
                </a:r>
                <a14:m>
                  <m:oMath xmlns:m="http://schemas.openxmlformats.org/officeDocument/2006/math">
                    <m:r>
                      <a:rPr lang="en-US" sz="4800" b="1" i="1">
                        <a:latin typeface="Cambria Math" panose="02040503050406030204" pitchFamily="18" charset="0"/>
                      </a:rPr>
                      <m:t>𝟑</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𝟓</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có nghiệm nguyên;</a:t>
                </a:r>
              </a:p>
              <a:p>
                <a:r>
                  <a:rPr lang="en-US" sz="4800" b="1">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800" b="1" i="1">
                        <a:latin typeface="Cambria Math" panose="02040503050406030204" pitchFamily="18" charset="0"/>
                      </a:rPr>
                      <m:t>𝟓</m:t>
                    </m:r>
                    <m:r>
                      <a:rPr lang="en-US" sz="4800" b="1" i="1">
                        <a:latin typeface="Cambria Math" panose="02040503050406030204" pitchFamily="18" charset="0"/>
                      </a:rPr>
                      <m:t>&lt;</m:t>
                    </m:r>
                    <m:r>
                      <a:rPr lang="en-US" sz="4800" b="1" i="1">
                        <a:latin typeface="Cambria Math" panose="02040503050406030204" pitchFamily="18" charset="0"/>
                      </a:rPr>
                      <m:t>𝟕</m:t>
                    </m:r>
                    <m:r>
                      <a:rPr lang="en-US" sz="4800" b="1" i="1">
                        <a:latin typeface="Cambria Math" panose="02040503050406030204" pitchFamily="18" charset="0"/>
                      </a:rPr>
                      <m:t>−</m:t>
                    </m:r>
                    <m:r>
                      <a:rPr lang="en-US" sz="4800" b="1" i="1">
                        <a:latin typeface="Cambria Math" panose="02040503050406030204" pitchFamily="18" charset="0"/>
                      </a:rPr>
                      <m:t>𝟑</m:t>
                    </m:r>
                  </m:oMath>
                </a14:m>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c) Có bao nhiêu dấu hiệu nhận biết hai tam giác đồng dạng ?</a:t>
                </a:r>
              </a:p>
              <a:p>
                <a:r>
                  <a:rPr lang="en-US" sz="4800" b="1">
                    <a:latin typeface="Tahoma" panose="020B0604030504040204" pitchFamily="34" charset="0"/>
                    <a:ea typeface="Tahoma" panose="020B0604030504040204" pitchFamily="34" charset="0"/>
                    <a:cs typeface="Tahoma" panose="020B0604030504040204" pitchFamily="34" charset="0"/>
                  </a:rPr>
                  <a:t>d) Đấy là cách xử lí khôn ngoan!</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43062" y="3336196"/>
                <a:ext cx="10723513" cy="6937733"/>
              </a:xfrm>
              <a:prstGeom prst="rect">
                <a:avLst/>
              </a:prstGeom>
              <a:blipFill>
                <a:blip r:embed="rId4"/>
                <a:stretch>
                  <a:fillRect l="-2615" t="-2285" r="-2558" b="-3779"/>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2192000" y="2852795"/>
            <a:ext cx="11136219" cy="814811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2725403" y="2514600"/>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2496800" y="3505200"/>
                <a:ext cx="11187953" cy="7495706"/>
              </a:xfrm>
              <a:prstGeom prst="rect">
                <a:avLst/>
              </a:prstGeom>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Vì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𝟑</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𝟓</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nguyên</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b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Do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b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những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c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hỏi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d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cảm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nêu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lên</a:t>
                </a:r>
                <a:r>
                  <a:rPr lang="en-US" sz="4800" b="1" dirty="0">
                    <a:latin typeface="Tahoma" panose="020B0604030504040204" pitchFamily="34" charset="0"/>
                    <a:ea typeface="Tahoma" panose="020B0604030504040204" pitchFamily="34" charset="0"/>
                    <a:cs typeface="Tahoma" panose="020B0604030504040204" pitchFamily="34" charset="0"/>
                  </a:rPr>
                  <a:t> ý </a:t>
                </a:r>
                <a:r>
                  <a:rPr lang="en-US" sz="4800" b="1" dirty="0" err="1">
                    <a:latin typeface="Tahoma" panose="020B0604030504040204" pitchFamily="34" charset="0"/>
                    <a:ea typeface="Tahoma" panose="020B0604030504040204" pitchFamily="34" charset="0"/>
                    <a:cs typeface="Tahoma" panose="020B0604030504040204" pitchFamily="34" charset="0"/>
                  </a:rPr>
                  <a:t>kiến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người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nói</a:t>
                </a:r>
                <a:r>
                  <a:rPr lang="en-US" sz="4800" b="1" dirty="0">
                    <a:latin typeface="Tahoma" panose="020B0604030504040204" pitchFamily="34" charset="0"/>
                    <a:ea typeface="Tahoma" panose="020B0604030504040204" pitchFamily="34" charset="0"/>
                    <a:cs typeface="Tahoma" panose="020B0604030504040204" pitchFamily="34" charset="0"/>
                  </a:rPr>
                  <a:t>. Do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được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Vậy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c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d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2496800" y="3505200"/>
                <a:ext cx="11187953" cy="7495706"/>
              </a:xfrm>
              <a:prstGeom prst="rect">
                <a:avLst/>
              </a:prstGeom>
              <a:blipFill>
                <a:blip r:embed="rId5"/>
                <a:stretch>
                  <a:fillRect l="-2452" t="-1707" r="-218" b="-3333"/>
                </a:stretch>
              </a:blipFill>
            </p:spPr>
            <p:txBody>
              <a:bodyPr/>
              <a:lstStyle/>
              <a:p>
                <a:r>
                  <a:rPr lang="en-US">
                    <a:noFill/>
                  </a:rPr>
                  <a:t> </a:t>
                </a:r>
              </a:p>
            </p:txBody>
          </p:sp>
        </mc:Fallback>
      </mc:AlternateContent>
      <p:grpSp>
        <p:nvGrpSpPr>
          <p:cNvPr id="106" name="Group 105">
            <a:extLst>
              <a:ext uri="{FF2B5EF4-FFF2-40B4-BE49-F238E27FC236}">
                <a16:creationId xmlns:a16="http://schemas.microsoft.com/office/drawing/2014/main" id="{238334C1-C1D3-4B4D-9078-C87319D2C5EF}"/>
              </a:ext>
            </a:extLst>
          </p:cNvPr>
          <p:cNvGrpSpPr/>
          <p:nvPr/>
        </p:nvGrpSpPr>
        <p:grpSpPr>
          <a:xfrm>
            <a:off x="991619" y="11107047"/>
            <a:ext cx="22325581" cy="2499628"/>
            <a:chOff x="1076414" y="4377894"/>
            <a:chExt cx="22325581" cy="2583881"/>
          </a:xfrm>
        </p:grpSpPr>
        <p:grpSp>
          <p:nvGrpSpPr>
            <p:cNvPr id="107" name="Group 5">
              <a:extLst>
                <a:ext uri="{FF2B5EF4-FFF2-40B4-BE49-F238E27FC236}">
                  <a16:creationId xmlns:a16="http://schemas.microsoft.com/office/drawing/2014/main" id="{DD79FAFA-B2DD-4772-B12E-92D3C66C8626}"/>
                </a:ext>
              </a:extLst>
            </p:cNvPr>
            <p:cNvGrpSpPr/>
            <p:nvPr/>
          </p:nvGrpSpPr>
          <p:grpSpPr>
            <a:xfrm>
              <a:off x="1533269" y="4671092"/>
              <a:ext cx="21868726" cy="2290683"/>
              <a:chOff x="637542" y="1083939"/>
              <a:chExt cx="8611674" cy="901852"/>
            </a:xfrm>
          </p:grpSpPr>
          <p:sp>
            <p:nvSpPr>
              <p:cNvPr id="127" name="Rounded Rectangle 35">
                <a:extLst>
                  <a:ext uri="{FF2B5EF4-FFF2-40B4-BE49-F238E27FC236}">
                    <a16:creationId xmlns:a16="http://schemas.microsoft.com/office/drawing/2014/main" id="{79BDC244-5106-47C5-B223-288C650935B8}"/>
                  </a:ext>
                </a:extLst>
              </p:cNvPr>
              <p:cNvSpPr/>
              <p:nvPr/>
            </p:nvSpPr>
            <p:spPr>
              <a:xfrm>
                <a:off x="637542" y="1083939"/>
                <a:ext cx="8611674" cy="7902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28" name="TextBox 127">
                <a:extLst>
                  <a:ext uri="{FF2B5EF4-FFF2-40B4-BE49-F238E27FC236}">
                    <a16:creationId xmlns:a16="http://schemas.microsoft.com/office/drawing/2014/main" id="{DC6ED828-35F6-4188-93A9-F644063BFBC6}"/>
                  </a:ext>
                </a:extLst>
              </p:cNvPr>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108" name="Group 65">
              <a:extLst>
                <a:ext uri="{FF2B5EF4-FFF2-40B4-BE49-F238E27FC236}">
                  <a16:creationId xmlns:a16="http://schemas.microsoft.com/office/drawing/2014/main" id="{D9A5D982-B811-4145-A8DB-01B342DEB3A7}"/>
                </a:ext>
              </a:extLst>
            </p:cNvPr>
            <p:cNvGrpSpPr/>
            <p:nvPr/>
          </p:nvGrpSpPr>
          <p:grpSpPr>
            <a:xfrm>
              <a:off x="1076414" y="4377894"/>
              <a:ext cx="3776573" cy="781943"/>
              <a:chOff x="166396" y="8755081"/>
              <a:chExt cx="3776573" cy="781943"/>
            </a:xfrm>
          </p:grpSpPr>
          <p:sp>
            <p:nvSpPr>
              <p:cNvPr id="109" name="Freeform 20">
                <a:extLst>
                  <a:ext uri="{FF2B5EF4-FFF2-40B4-BE49-F238E27FC236}">
                    <a16:creationId xmlns:a16="http://schemas.microsoft.com/office/drawing/2014/main" id="{9CB8DE1C-81D5-4225-888E-2A79BC3DB200}"/>
                  </a:ext>
                </a:extLst>
              </p:cNvPr>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110" name="Group 7">
                <a:extLst>
                  <a:ext uri="{FF2B5EF4-FFF2-40B4-BE49-F238E27FC236}">
                    <a16:creationId xmlns:a16="http://schemas.microsoft.com/office/drawing/2014/main" id="{760F5B57-49CD-4A9B-97BC-44FC8F53CDB4}"/>
                  </a:ext>
                </a:extLst>
              </p:cNvPr>
              <p:cNvGrpSpPr/>
              <p:nvPr/>
            </p:nvGrpSpPr>
            <p:grpSpPr>
              <a:xfrm>
                <a:off x="166396" y="8780577"/>
                <a:ext cx="702538" cy="572229"/>
                <a:chOff x="-145995" y="8633545"/>
                <a:chExt cx="787401" cy="641352"/>
              </a:xfrm>
            </p:grpSpPr>
            <p:sp>
              <p:nvSpPr>
                <p:cNvPr id="111" name="Freeform 45">
                  <a:extLst>
                    <a:ext uri="{FF2B5EF4-FFF2-40B4-BE49-F238E27FC236}">
                      <a16:creationId xmlns:a16="http://schemas.microsoft.com/office/drawing/2014/main" id="{1B103362-B974-4665-B45A-4228C77AC795}"/>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6" name="Freeform 46">
                  <a:extLst>
                    <a:ext uri="{FF2B5EF4-FFF2-40B4-BE49-F238E27FC236}">
                      <a16:creationId xmlns:a16="http://schemas.microsoft.com/office/drawing/2014/main" id="{931FB37A-CA11-42E3-863E-93B841AE5F7B}"/>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7" name="Freeform 47">
                  <a:extLst>
                    <a:ext uri="{FF2B5EF4-FFF2-40B4-BE49-F238E27FC236}">
                      <a16:creationId xmlns:a16="http://schemas.microsoft.com/office/drawing/2014/main" id="{18530004-6183-4D25-82D5-454B9E4F0950}"/>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8" name="Freeform 48">
                  <a:extLst>
                    <a:ext uri="{FF2B5EF4-FFF2-40B4-BE49-F238E27FC236}">
                      <a16:creationId xmlns:a16="http://schemas.microsoft.com/office/drawing/2014/main" id="{A9A3FF6D-D19C-4F21-A0D1-E23A298D2DC5}"/>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9" name="Freeform 49">
                  <a:extLst>
                    <a:ext uri="{FF2B5EF4-FFF2-40B4-BE49-F238E27FC236}">
                      <a16:creationId xmlns:a16="http://schemas.microsoft.com/office/drawing/2014/main" id="{800CD860-A44E-4548-A6EC-DC0A19A9E4B0}"/>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0" name="Freeform 50">
                  <a:extLst>
                    <a:ext uri="{FF2B5EF4-FFF2-40B4-BE49-F238E27FC236}">
                      <a16:creationId xmlns:a16="http://schemas.microsoft.com/office/drawing/2014/main" id="{186C6E3F-78AC-412F-A9B2-BC73DC74C55F}"/>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1" name="Freeform 51">
                  <a:extLst>
                    <a:ext uri="{FF2B5EF4-FFF2-40B4-BE49-F238E27FC236}">
                      <a16:creationId xmlns:a16="http://schemas.microsoft.com/office/drawing/2014/main" id="{149AA030-A435-4F46-8DC9-1D9504C2D6DF}"/>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2" name="Freeform 52">
                  <a:extLst>
                    <a:ext uri="{FF2B5EF4-FFF2-40B4-BE49-F238E27FC236}">
                      <a16:creationId xmlns:a16="http://schemas.microsoft.com/office/drawing/2014/main" id="{2DDBE6A5-6CB5-493B-9B5F-C1EE5BE31DAA}"/>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3" name="Rectangle 53">
                  <a:extLst>
                    <a:ext uri="{FF2B5EF4-FFF2-40B4-BE49-F238E27FC236}">
                      <a16:creationId xmlns:a16="http://schemas.microsoft.com/office/drawing/2014/main" id="{2FA01057-6B74-4D7A-A049-77D9DCDE48CA}"/>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4" name="Rectangle 54">
                  <a:extLst>
                    <a:ext uri="{FF2B5EF4-FFF2-40B4-BE49-F238E27FC236}">
                      <a16:creationId xmlns:a16="http://schemas.microsoft.com/office/drawing/2014/main" id="{CBB2633B-D8A7-480F-9F6C-E417C21B9518}"/>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5" name="Freeform 55">
                  <a:extLst>
                    <a:ext uri="{FF2B5EF4-FFF2-40B4-BE49-F238E27FC236}">
                      <a16:creationId xmlns:a16="http://schemas.microsoft.com/office/drawing/2014/main" id="{E7AE7953-1714-4A2D-8537-381BF5ED8E15}"/>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6" name="Freeform 56">
                  <a:extLst>
                    <a:ext uri="{FF2B5EF4-FFF2-40B4-BE49-F238E27FC236}">
                      <a16:creationId xmlns:a16="http://schemas.microsoft.com/office/drawing/2014/main" id="{55284900-9440-4292-94F1-B6B83EF99319}"/>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129" name="Text Box 19">
            <a:extLst>
              <a:ext uri="{FF2B5EF4-FFF2-40B4-BE49-F238E27FC236}">
                <a16:creationId xmlns:a16="http://schemas.microsoft.com/office/drawing/2014/main" id="{129AE7B9-0FC7-44CA-A738-DCE8A449D7E5}"/>
              </a:ext>
            </a:extLst>
          </p:cNvPr>
          <p:cNvSpPr txBox="1">
            <a:spLocks noChangeArrowheads="1"/>
          </p:cNvSpPr>
          <p:nvPr/>
        </p:nvSpPr>
        <p:spPr bwMode="auto">
          <a:xfrm>
            <a:off x="1654499" y="11582400"/>
            <a:ext cx="216627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4800" b="1">
                <a:latin typeface="Tahoma" panose="020B0604030504040204" pitchFamily="34" charset="0"/>
                <a:ea typeface="Tahoma" panose="020B0604030504040204" pitchFamily="34" charset="0"/>
                <a:cs typeface="Tahoma" panose="020B0604030504040204" pitchFamily="34" charset="0"/>
              </a:rPr>
              <a:t>		Những mệnh đề liên quan đến toán học (các mệnh đề ở câu a và câu b trong Ví dụ 1) được gọi là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mệnh đề toán học</a:t>
            </a:r>
            <a:r>
              <a:rPr lang="en-US" sz="4800" b="1">
                <a:latin typeface="Tahoma" panose="020B0604030504040204" pitchFamily="34" charset="0"/>
                <a:ea typeface="Tahoma" panose="020B0604030504040204" pitchFamily="34" charset="0"/>
                <a:cs typeface="Tahoma" panose="020B0604030504040204" pitchFamily="34" charset="0"/>
              </a:rPr>
              <a:t>.</a:t>
            </a:r>
          </a:p>
        </p:txBody>
      </p:sp>
      <p:sp>
        <p:nvSpPr>
          <p:cNvPr id="130" name="TextBox 129">
            <a:extLst>
              <a:ext uri="{FF2B5EF4-FFF2-40B4-BE49-F238E27FC236}">
                <a16:creationId xmlns:a16="http://schemas.microsoft.com/office/drawing/2014/main" id="{9EE47759-C884-4337-9368-89B448B920EB}"/>
              </a:ext>
            </a:extLst>
          </p:cNvPr>
          <p:cNvSpPr txBox="1"/>
          <p:nvPr/>
        </p:nvSpPr>
        <p:spPr>
          <a:xfrm>
            <a:off x="1839065" y="1104900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65600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barn(inVertical)">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wipe(down)">
                                      <p:cBhvr>
                                        <p:cTn id="27" dur="5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barn(inVertical)">
                                      <p:cBhvr>
                                        <p:cTn id="44" dur="500"/>
                                        <p:tgtEl>
                                          <p:spTgt spid="10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barn(inVertical)">
                                      <p:cBhvr>
                                        <p:cTn id="49"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P spid="1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2726936"/>
            <a:ext cx="22163170" cy="1022706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7" y="2362200"/>
            <a:ext cx="4569793" cy="940513"/>
            <a:chOff x="1311958" y="3405486"/>
            <a:chExt cx="5547673"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4069456" y="1523012"/>
              <a:ext cx="793396" cy="4786954"/>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333336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 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3200400" y="3368107"/>
            <a:ext cx="18468657" cy="811504"/>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Thay dấu ‘’?’’ bằng dấu ‘’x’’ vào ô thích hợp trong bảng sau:</a:t>
            </a:r>
          </a:p>
        </p:txBody>
      </p:sp>
      <p:graphicFrame>
        <p:nvGraphicFramePr>
          <p:cNvPr id="4" name="Table 3">
            <a:extLst>
              <a:ext uri="{FF2B5EF4-FFF2-40B4-BE49-F238E27FC236}">
                <a16:creationId xmlns:a16="http://schemas.microsoft.com/office/drawing/2014/main" id="{9EB55B19-A268-47E6-86F2-D9CB17928748}"/>
              </a:ext>
            </a:extLst>
          </p:cNvPr>
          <p:cNvGraphicFramePr>
            <a:graphicFrameLocks noGrp="1"/>
          </p:cNvGraphicFramePr>
          <p:nvPr>
            <p:extLst>
              <p:ext uri="{D42A27DB-BD31-4B8C-83A1-F6EECF244321}">
                <p14:modId xmlns:p14="http://schemas.microsoft.com/office/powerpoint/2010/main" val="30663558"/>
              </p:ext>
            </p:extLst>
          </p:nvPr>
        </p:nvGraphicFramePr>
        <p:xfrm>
          <a:off x="1322913" y="4717415"/>
          <a:ext cx="21689487" cy="7928610"/>
        </p:xfrm>
        <a:graphic>
          <a:graphicData uri="http://schemas.openxmlformats.org/drawingml/2006/table">
            <a:tbl>
              <a:tblPr firstRow="1" firstCol="1" bandRow="1">
                <a:tableStyleId>{5C22544A-7EE6-4342-B048-85BDC9FD1C3A}</a:tableStyleId>
              </a:tblPr>
              <a:tblGrid>
                <a:gridCol w="7767149">
                  <a:extLst>
                    <a:ext uri="{9D8B030D-6E8A-4147-A177-3AD203B41FA5}">
                      <a16:colId xmlns:a16="http://schemas.microsoft.com/office/drawing/2014/main" val="1751855056"/>
                    </a:ext>
                  </a:extLst>
                </a:gridCol>
                <a:gridCol w="5510400">
                  <a:extLst>
                    <a:ext uri="{9D8B030D-6E8A-4147-A177-3AD203B41FA5}">
                      <a16:colId xmlns:a16="http://schemas.microsoft.com/office/drawing/2014/main" val="3607455463"/>
                    </a:ext>
                  </a:extLst>
                </a:gridCol>
                <a:gridCol w="4536365">
                  <a:extLst>
                    <a:ext uri="{9D8B030D-6E8A-4147-A177-3AD203B41FA5}">
                      <a16:colId xmlns:a16="http://schemas.microsoft.com/office/drawing/2014/main" val="2390613552"/>
                    </a:ext>
                  </a:extLst>
                </a:gridCol>
                <a:gridCol w="3875573">
                  <a:extLst>
                    <a:ext uri="{9D8B030D-6E8A-4147-A177-3AD203B41FA5}">
                      <a16:colId xmlns:a16="http://schemas.microsoft.com/office/drawing/2014/main" val="1778229263"/>
                    </a:ext>
                  </a:extLst>
                </a:gridCol>
              </a:tblGrid>
              <a:tr h="603377">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Câu</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Không phải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mệnh đề</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đúng</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sai</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90115586"/>
                  </a:ext>
                </a:extLst>
              </a:tr>
              <a:tr h="603377">
                <a:tc>
                  <a:txBody>
                    <a:bodyPr/>
                    <a:lstStyle/>
                    <a:p>
                      <a:pP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13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nguyên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023952"/>
                  </a:ext>
                </a:extLst>
              </a:tr>
              <a:tr h="138229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Tổng độ dài hai cạnh bất kì của một tam giác nhỏ hơn độ dài cạnh còn lại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7700010"/>
                  </a:ext>
                </a:extLst>
              </a:tr>
              <a:tr h="603377">
                <a:tc>
                  <a:txBody>
                    <a:bodyPr/>
                    <a:lstStyle/>
                    <a:p>
                      <a:pPr algn="just">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Bạn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đã</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làm</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bài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tập</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chưa</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1764121"/>
                  </a:ext>
                </a:extLst>
              </a:tr>
              <a:tr h="60337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Thời tiết hôm nay thật đẹp!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60141959"/>
                  </a:ext>
                </a:extLst>
              </a:tr>
            </a:tbl>
          </a:graphicData>
        </a:graphic>
      </p:graphicFrame>
    </p:spTree>
    <p:extLst>
      <p:ext uri="{BB962C8B-B14F-4D97-AF65-F5344CB8AC3E}">
        <p14:creationId xmlns:p14="http://schemas.microsoft.com/office/powerpoint/2010/main" val="1290567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2726936"/>
            <a:ext cx="22163170" cy="1022706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7" y="2362200"/>
            <a:ext cx="4569793" cy="940513"/>
            <a:chOff x="1311958" y="3405486"/>
            <a:chExt cx="5547673"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4069456" y="1523012"/>
              <a:ext cx="793396" cy="4786954"/>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333336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 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3200400" y="3368107"/>
            <a:ext cx="18468657" cy="811504"/>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Thay dấu ‘’?’’ bằng dấu ‘’x’’ vào ô thích hợp trong bảng sau:</a:t>
            </a:r>
          </a:p>
        </p:txBody>
      </p:sp>
      <p:graphicFrame>
        <p:nvGraphicFramePr>
          <p:cNvPr id="4" name="Table 3">
            <a:extLst>
              <a:ext uri="{FF2B5EF4-FFF2-40B4-BE49-F238E27FC236}">
                <a16:creationId xmlns:a16="http://schemas.microsoft.com/office/drawing/2014/main" id="{9EB55B19-A268-47E6-86F2-D9CB17928748}"/>
              </a:ext>
            </a:extLst>
          </p:cNvPr>
          <p:cNvGraphicFramePr>
            <a:graphicFrameLocks noGrp="1"/>
          </p:cNvGraphicFramePr>
          <p:nvPr>
            <p:extLst>
              <p:ext uri="{D42A27DB-BD31-4B8C-83A1-F6EECF244321}">
                <p14:modId xmlns:p14="http://schemas.microsoft.com/office/powerpoint/2010/main" val="3891438057"/>
              </p:ext>
            </p:extLst>
          </p:nvPr>
        </p:nvGraphicFramePr>
        <p:xfrm>
          <a:off x="1322913" y="4717415"/>
          <a:ext cx="21689487" cy="7928610"/>
        </p:xfrm>
        <a:graphic>
          <a:graphicData uri="http://schemas.openxmlformats.org/drawingml/2006/table">
            <a:tbl>
              <a:tblPr firstRow="1" firstCol="1" bandRow="1">
                <a:tableStyleId>{5C22544A-7EE6-4342-B048-85BDC9FD1C3A}</a:tableStyleId>
              </a:tblPr>
              <a:tblGrid>
                <a:gridCol w="7767149">
                  <a:extLst>
                    <a:ext uri="{9D8B030D-6E8A-4147-A177-3AD203B41FA5}">
                      <a16:colId xmlns:a16="http://schemas.microsoft.com/office/drawing/2014/main" val="1751855056"/>
                    </a:ext>
                  </a:extLst>
                </a:gridCol>
                <a:gridCol w="5510400">
                  <a:extLst>
                    <a:ext uri="{9D8B030D-6E8A-4147-A177-3AD203B41FA5}">
                      <a16:colId xmlns:a16="http://schemas.microsoft.com/office/drawing/2014/main" val="3607455463"/>
                    </a:ext>
                  </a:extLst>
                </a:gridCol>
                <a:gridCol w="4536365">
                  <a:extLst>
                    <a:ext uri="{9D8B030D-6E8A-4147-A177-3AD203B41FA5}">
                      <a16:colId xmlns:a16="http://schemas.microsoft.com/office/drawing/2014/main" val="2390613552"/>
                    </a:ext>
                  </a:extLst>
                </a:gridCol>
                <a:gridCol w="3875573">
                  <a:extLst>
                    <a:ext uri="{9D8B030D-6E8A-4147-A177-3AD203B41FA5}">
                      <a16:colId xmlns:a16="http://schemas.microsoft.com/office/drawing/2014/main" val="1778229263"/>
                    </a:ext>
                  </a:extLst>
                </a:gridCol>
              </a:tblGrid>
              <a:tr h="603377">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Câu</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Không phải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mệnh đề</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đúng</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sai</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90115586"/>
                  </a:ext>
                </a:extLst>
              </a:tr>
              <a:tr h="603377">
                <a:tc>
                  <a:txBody>
                    <a:bodyPr/>
                    <a:lstStyle/>
                    <a:p>
                      <a:pP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13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nguyên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023952"/>
                  </a:ext>
                </a:extLst>
              </a:tr>
              <a:tr h="138229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Tổng độ dài hai cạnh bất kì của một tam giác nhỏ hơn độ dài cạnh còn lại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7700010"/>
                  </a:ext>
                </a:extLst>
              </a:tr>
              <a:tr h="603377">
                <a:tc>
                  <a:txBody>
                    <a:bodyPr/>
                    <a:lstStyle/>
                    <a:p>
                      <a:pPr algn="just">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Bạn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đã</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làm</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bài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tập</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chưa</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1764121"/>
                  </a:ext>
                </a:extLst>
              </a:tr>
              <a:tr h="60337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Thời tiết hôm nay thật đẹp!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60141959"/>
                  </a:ext>
                </a:extLst>
              </a:tr>
            </a:tbl>
          </a:graphicData>
        </a:graphic>
      </p:graphicFrame>
    </p:spTree>
    <p:extLst>
      <p:ext uri="{BB962C8B-B14F-4D97-AF65-F5344CB8AC3E}">
        <p14:creationId xmlns:p14="http://schemas.microsoft.com/office/powerpoint/2010/main" val="482032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4249</TotalTime>
  <Words>2985</Words>
  <Application>Microsoft Office PowerPoint</Application>
  <PresentationFormat>Custom</PresentationFormat>
  <Paragraphs>579</Paragraphs>
  <Slides>46</Slides>
  <Notes>45</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2</vt:i4>
      </vt:variant>
      <vt:variant>
        <vt:lpstr>Slide Titles</vt:lpstr>
      </vt:variant>
      <vt:variant>
        <vt:i4>46</vt:i4>
      </vt:variant>
    </vt:vector>
  </HeadingPairs>
  <TitlesOfParts>
    <vt:vector size="62" baseType="lpstr">
      <vt:lpstr>Yu Gothic UI Semilight</vt:lpstr>
      <vt:lpstr>Arial</vt:lpstr>
      <vt:lpstr>Bahnschrift SemiBold SemiConden</vt:lpstr>
      <vt:lpstr>Baumans</vt:lpstr>
      <vt:lpstr>Calibri</vt:lpstr>
      <vt:lpstr>Calibri Light</vt:lpstr>
      <vt:lpstr>Cambria Math</vt:lpstr>
      <vt:lpstr>Cascadia Mono</vt:lpstr>
      <vt:lpstr>Tahoma</vt:lpstr>
      <vt:lpstr>Times New Roman</vt:lpstr>
      <vt:lpstr>Tomaho</vt:lpstr>
      <vt:lpstr>Wingdings</vt:lpstr>
      <vt:lpstr>Office Theme</vt:lpstr>
      <vt:lpstr>1_Office Theme</vt:lpstr>
      <vt:lpstr>Bitmap Image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BINH</dc:creator>
  <dc:description>9Slide.vn</dc:description>
  <cp:lastModifiedBy>MyPC</cp:lastModifiedBy>
  <cp:revision>364</cp:revision>
  <dcterms:created xsi:type="dcterms:W3CDTF">2013-08-31T11:42:51Z</dcterms:created>
  <dcterms:modified xsi:type="dcterms:W3CDTF">2022-08-29T03:24:28Z</dcterms:modified>
  <cp:category>9Slide.vn</cp:category>
</cp:coreProperties>
</file>